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263" r:id="rId37"/>
    <p:sldId id="258" r:id="rId38"/>
    <p:sldId id="259" r:id="rId39"/>
    <p:sldId id="260" r:id="rId40"/>
    <p:sldId id="261" r:id="rId41"/>
    <p:sldId id="262" r:id="rId42"/>
    <p:sldId id="264" r:id="rId43"/>
    <p:sldId id="265" r:id="rId44"/>
    <p:sldId id="266" r:id="rId45"/>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BFF9"/>
    <a:srgbClr val="C1A3F7"/>
    <a:srgbClr val="560E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89" d="100"/>
          <a:sy n="89" d="100"/>
        </p:scale>
        <p:origin x="108"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42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33452-C293-EA0B-ACBA-9E2C18E78C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25F8AB-A923-3872-AE70-1D51970339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21F55C-BA1D-0CD2-DB3B-611074A22A6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30E0A33-18AB-E208-5E4B-F812B1D38786}"/>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37</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27777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ED7FB-4D03-8CFD-D7A6-03954836A7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E198AC-0418-A20E-5F16-BA58F30A31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9AB0CF-E3DB-76CE-8F93-A5074AD0301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1EC4C6D-D5A8-AC06-AC59-10EC12F083D4}"/>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38</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32806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B0B99-9B1F-1F23-1C0F-4E91DE350C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748999-F5EB-B234-502C-53ACE4485B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3F4D68-46BD-58F8-EC37-9BE250F67A6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9796E2E-62B6-C6D3-13E4-1FB1D9AABD6D}"/>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39</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8498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9DB65-67F1-B3EF-D2C3-C9A6107407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64331C-17E3-A8E7-570F-E824A70486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EF8CE3-D7B9-EB8D-56D0-2FB1613934E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306CA7E-4A36-BDC9-390C-596745A06394}"/>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18085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BF3D26-ABAF-7EF3-00C3-F8B2983BE6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0C33B2-AE3E-CC0C-6E6B-72ADCA33DA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2B4CE3-B2CD-728B-F3DE-C2587967771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9B5D77B-5DC2-2AAE-853D-10C8504E8402}"/>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41</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82591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1B3A6B"/>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0" y="5070348"/>
            <a:ext cx="9144000" cy="73152"/>
          </a:xfrm>
          <a:prstGeom prst="rect">
            <a:avLst/>
          </a:prstGeom>
          <a:solidFill>
            <a:srgbClr val="0891B2"/>
          </a:solidFill>
          <a:ln w="12700">
            <a:solidFill>
              <a:srgbClr val="0891B2"/>
            </a:solidFill>
            <a:prstDash val="solid"/>
          </a:ln>
        </p:spPr>
      </p:sp>
      <p:sp>
        <p:nvSpPr>
          <p:cNvPr id="4" name="Shape 2"/>
          <p:cNvSpPr/>
          <p:nvPr/>
        </p:nvSpPr>
        <p:spPr>
          <a:xfrm>
            <a:off x="0" y="73152"/>
            <a:ext cx="3017520" cy="4997196"/>
          </a:xfrm>
          <a:prstGeom prst="rect">
            <a:avLst/>
          </a:prstGeom>
          <a:solidFill>
            <a:srgbClr val="152D56"/>
          </a:solidFill>
          <a:ln w="12700">
            <a:solidFill>
              <a:srgbClr val="152D56"/>
            </a:solidFill>
            <a:prstDash val="solid"/>
          </a:ln>
        </p:spPr>
      </p:sp>
      <p:sp>
        <p:nvSpPr>
          <p:cNvPr id="5" name="Shape 3"/>
          <p:cNvSpPr/>
          <p:nvPr/>
        </p:nvSpPr>
        <p:spPr>
          <a:xfrm>
            <a:off x="320040" y="548640"/>
            <a:ext cx="2331720" cy="2331720"/>
          </a:xfrm>
          <a:prstGeom prst="ellipse">
            <a:avLst/>
          </a:prstGeom>
          <a:solidFill>
            <a:srgbClr val="1E3A6E"/>
          </a:solidFill>
          <a:ln w="12700">
            <a:solidFill>
              <a:srgbClr val="F59E0B"/>
            </a:solidFill>
            <a:prstDash val="solid"/>
          </a:ln>
        </p:spPr>
      </p:sp>
      <p:pic>
        <p:nvPicPr>
          <p:cNvPr id="6" name="Image 0" descr="preencoded.png"/>
          <p:cNvPicPr>
            <a:picLocks noChangeAspect="1"/>
          </p:cNvPicPr>
          <p:nvPr/>
        </p:nvPicPr>
        <p:blipFill>
          <a:blip r:embed="rId3"/>
          <a:stretch>
            <a:fillRect/>
          </a:stretch>
        </p:blipFill>
        <p:spPr>
          <a:xfrm>
            <a:off x="685800" y="777240"/>
            <a:ext cx="1600200" cy="1600200"/>
          </a:xfrm>
          <a:prstGeom prst="rect">
            <a:avLst/>
          </a:prstGeom>
        </p:spPr>
      </p:pic>
      <p:sp>
        <p:nvSpPr>
          <p:cNvPr id="7" name="Shape 4"/>
          <p:cNvSpPr/>
          <p:nvPr/>
        </p:nvSpPr>
        <p:spPr>
          <a:xfrm>
            <a:off x="182880" y="3108960"/>
            <a:ext cx="2606040" cy="502920"/>
          </a:xfrm>
          <a:prstGeom prst="rect">
            <a:avLst/>
          </a:prstGeom>
          <a:solidFill>
            <a:srgbClr val="0891B2"/>
          </a:solidFill>
          <a:ln w="12700">
            <a:solidFill>
              <a:srgbClr val="0891B2"/>
            </a:solidFill>
            <a:prstDash val="solid"/>
          </a:ln>
        </p:spPr>
      </p:sp>
      <p:sp>
        <p:nvSpPr>
          <p:cNvPr id="8" name="Text 5"/>
          <p:cNvSpPr/>
          <p:nvPr/>
        </p:nvSpPr>
        <p:spPr>
          <a:xfrm>
            <a:off x="182880" y="3108960"/>
            <a:ext cx="2606040" cy="502920"/>
          </a:xfrm>
          <a:prstGeom prst="rect">
            <a:avLst/>
          </a:prstGeom>
          <a:noFill/>
          <a:ln/>
        </p:spPr>
        <p:txBody>
          <a:bodyPr wrap="square" lIns="0" tIns="0" rIns="0" bIns="0" rtlCol="0" anchor="ctr"/>
          <a:lstStyle/>
          <a:p>
            <a:pPr marL="0" indent="0" algn="ctr">
              <a:buNone/>
            </a:pPr>
            <a:r>
              <a:rPr lang="en-US" sz="1000" b="1" dirty="0">
                <a:solidFill>
                  <a:srgbClr val="FFFFFF"/>
                </a:solidFill>
              </a:rPr>
              <a:t>ỦY BAN NHÂN DÂN</a:t>
            </a:r>
            <a:endParaRPr lang="en-US" sz="1000" dirty="0"/>
          </a:p>
          <a:p>
            <a:pPr marL="0" indent="0" algn="ctr">
              <a:buNone/>
            </a:pPr>
            <a:r>
              <a:rPr lang="en-US" sz="1000" b="1" dirty="0">
                <a:solidFill>
                  <a:srgbClr val="FFFFFF"/>
                </a:solidFill>
              </a:rPr>
              <a:t>XÃ BÌNH MINH</a:t>
            </a:r>
            <a:endParaRPr lang="en-US" sz="1000" dirty="0"/>
          </a:p>
        </p:txBody>
      </p:sp>
      <p:sp>
        <p:nvSpPr>
          <p:cNvPr id="9" name="Text 6"/>
          <p:cNvSpPr/>
          <p:nvPr/>
        </p:nvSpPr>
        <p:spPr>
          <a:xfrm>
            <a:off x="182880" y="3703320"/>
            <a:ext cx="2606040" cy="731520"/>
          </a:xfrm>
          <a:prstGeom prst="rect">
            <a:avLst/>
          </a:prstGeom>
          <a:noFill/>
          <a:ln/>
        </p:spPr>
        <p:txBody>
          <a:bodyPr wrap="square" lIns="0" tIns="0" rIns="0" bIns="0" rtlCol="0" anchor="ctr"/>
          <a:lstStyle/>
          <a:p>
            <a:pPr marL="0" indent="0" algn="ctr">
              <a:buNone/>
            </a:pPr>
            <a:r>
              <a:rPr lang="en-US" sz="1300" b="1" dirty="0">
                <a:solidFill>
                  <a:srgbClr val="93C5FD"/>
                </a:solidFill>
              </a:rPr>
              <a:t>TUYÊN TRUYỀN</a:t>
            </a:r>
            <a:endParaRPr lang="en-US" sz="1300" dirty="0"/>
          </a:p>
          <a:p>
            <a:pPr marL="0" indent="0" algn="ctr">
              <a:buNone/>
            </a:pPr>
            <a:r>
              <a:rPr lang="en-US" sz="1300" b="1" dirty="0">
                <a:solidFill>
                  <a:srgbClr val="93C5FD"/>
                </a:solidFill>
              </a:rPr>
              <a:t>SỞ HỮU TRÍ TUỆ</a:t>
            </a:r>
            <a:endParaRPr lang="en-US" sz="1300" dirty="0"/>
          </a:p>
        </p:txBody>
      </p:sp>
      <p:sp>
        <p:nvSpPr>
          <p:cNvPr id="10" name="Shape 7"/>
          <p:cNvSpPr/>
          <p:nvPr/>
        </p:nvSpPr>
        <p:spPr>
          <a:xfrm>
            <a:off x="3291840" y="228600"/>
            <a:ext cx="2286000" cy="347472"/>
          </a:xfrm>
          <a:prstGeom prst="rect">
            <a:avLst/>
          </a:prstGeom>
          <a:solidFill>
            <a:srgbClr val="F59E0B"/>
          </a:solidFill>
          <a:ln w="12700">
            <a:solidFill>
              <a:srgbClr val="F59E0B"/>
            </a:solidFill>
            <a:prstDash val="solid"/>
          </a:ln>
        </p:spPr>
      </p:sp>
      <p:sp>
        <p:nvSpPr>
          <p:cNvPr id="11" name="Text 8"/>
          <p:cNvSpPr/>
          <p:nvPr/>
        </p:nvSpPr>
        <p:spPr>
          <a:xfrm>
            <a:off x="3291840" y="228600"/>
            <a:ext cx="2286000" cy="347472"/>
          </a:xfrm>
          <a:prstGeom prst="rect">
            <a:avLst/>
          </a:prstGeom>
          <a:noFill/>
          <a:ln/>
        </p:spPr>
        <p:txBody>
          <a:bodyPr wrap="square" lIns="0" tIns="0" rIns="0" bIns="0" rtlCol="0" anchor="ctr"/>
          <a:lstStyle/>
          <a:p>
            <a:pPr marL="0" indent="0" algn="ctr">
              <a:buNone/>
            </a:pPr>
            <a:r>
              <a:rPr lang="en-US" sz="950" b="1" dirty="0">
                <a:solidFill>
                  <a:srgbClr val="1B3A6B"/>
                </a:solidFill>
              </a:rPr>
              <a:t>CHƯƠNG TRÌNH CHÍNH THỨC</a:t>
            </a:r>
            <a:endParaRPr lang="en-US" sz="950" dirty="0"/>
          </a:p>
        </p:txBody>
      </p:sp>
      <p:sp>
        <p:nvSpPr>
          <p:cNvPr id="12" name="Text 9"/>
          <p:cNvSpPr/>
          <p:nvPr/>
        </p:nvSpPr>
        <p:spPr>
          <a:xfrm>
            <a:off x="3200400" y="685800"/>
            <a:ext cx="5669280" cy="2103120"/>
          </a:xfrm>
          <a:prstGeom prst="rect">
            <a:avLst/>
          </a:prstGeom>
          <a:noFill/>
          <a:ln/>
        </p:spPr>
        <p:txBody>
          <a:bodyPr wrap="square" lIns="0" tIns="0" rIns="0" bIns="0" rtlCol="0" anchor="ctr"/>
          <a:lstStyle/>
          <a:p>
            <a:pPr marL="0" indent="0" algn="l">
              <a:buNone/>
            </a:pPr>
            <a:r>
              <a:rPr lang="en-US" sz="3300" b="1" dirty="0">
                <a:solidFill>
                  <a:srgbClr val="FFFFFF"/>
                </a:solidFill>
                <a:latin typeface="Times New Roman" panose="02020603050405020304" pitchFamily="18" charset="0"/>
                <a:ea typeface="Arial Black" pitchFamily="34" charset="-122"/>
                <a:cs typeface="Times New Roman" panose="02020603050405020304" pitchFamily="18" charset="0"/>
              </a:rPr>
              <a:t>CHƯƠNG TRÌNH</a:t>
            </a:r>
            <a:endParaRPr lang="en-US" sz="3300" dirty="0">
              <a:latin typeface="Times New Roman" panose="02020603050405020304" pitchFamily="18" charset="0"/>
              <a:cs typeface="Times New Roman" panose="02020603050405020304" pitchFamily="18" charset="0"/>
            </a:endParaRPr>
          </a:p>
          <a:p>
            <a:pPr marL="0" indent="0" algn="l">
              <a:buNone/>
            </a:pPr>
            <a:r>
              <a:rPr lang="en-US" sz="3300" b="1" dirty="0">
                <a:solidFill>
                  <a:srgbClr val="FFFFFF"/>
                </a:solidFill>
                <a:latin typeface="Times New Roman" panose="02020603050405020304" pitchFamily="18" charset="0"/>
                <a:ea typeface="Arial Black" pitchFamily="34" charset="-122"/>
                <a:cs typeface="Times New Roman" panose="02020603050405020304" pitchFamily="18" charset="0"/>
              </a:rPr>
              <a:t>TUYÊN TRUYỀN</a:t>
            </a:r>
            <a:endParaRPr lang="en-US" sz="3300" dirty="0">
              <a:latin typeface="Times New Roman" panose="02020603050405020304" pitchFamily="18" charset="0"/>
              <a:cs typeface="Times New Roman" panose="02020603050405020304" pitchFamily="18" charset="0"/>
            </a:endParaRPr>
          </a:p>
          <a:p>
            <a:pPr marL="0" indent="0" algn="l">
              <a:buNone/>
            </a:pPr>
            <a:r>
              <a:rPr lang="en-US" sz="3300" b="1" dirty="0">
                <a:solidFill>
                  <a:srgbClr val="FFFFFF"/>
                </a:solidFill>
                <a:latin typeface="Times New Roman" panose="02020603050405020304" pitchFamily="18" charset="0"/>
                <a:ea typeface="Arial Black" pitchFamily="34" charset="-122"/>
                <a:cs typeface="Times New Roman" panose="02020603050405020304" pitchFamily="18" charset="0"/>
              </a:rPr>
              <a:t>SỞ HỮU TRÍ TUỆ</a:t>
            </a:r>
            <a:endParaRPr lang="en-US" sz="3300" dirty="0">
              <a:latin typeface="Times New Roman" panose="02020603050405020304" pitchFamily="18" charset="0"/>
              <a:cs typeface="Times New Roman" panose="02020603050405020304" pitchFamily="18" charset="0"/>
            </a:endParaRPr>
          </a:p>
        </p:txBody>
      </p:sp>
      <p:sp>
        <p:nvSpPr>
          <p:cNvPr id="13" name="Shape 10"/>
          <p:cNvSpPr/>
          <p:nvPr/>
        </p:nvSpPr>
        <p:spPr>
          <a:xfrm>
            <a:off x="3200400" y="2907792"/>
            <a:ext cx="5486400" cy="36576"/>
          </a:xfrm>
          <a:prstGeom prst="rect">
            <a:avLst/>
          </a:prstGeom>
          <a:solidFill>
            <a:srgbClr val="334D7A"/>
          </a:solidFill>
          <a:ln w="12700">
            <a:solidFill>
              <a:srgbClr val="334D7A"/>
            </a:solidFill>
            <a:prstDash val="solid"/>
          </a:ln>
        </p:spPr>
      </p:sp>
      <p:sp>
        <p:nvSpPr>
          <p:cNvPr id="14" name="Text 11"/>
          <p:cNvSpPr/>
          <p:nvPr/>
        </p:nvSpPr>
        <p:spPr>
          <a:xfrm>
            <a:off x="3200400" y="3017520"/>
            <a:ext cx="5669280" cy="1188720"/>
          </a:xfrm>
          <a:prstGeom prst="rect">
            <a:avLst/>
          </a:prstGeom>
          <a:noFill/>
          <a:ln/>
        </p:spPr>
        <p:txBody>
          <a:bodyPr wrap="square" lIns="0" tIns="0" rIns="0" bIns="0" rtlCol="0" anchor="ctr"/>
          <a:lstStyle/>
          <a:p>
            <a:pPr marL="0" indent="0" algn="l">
              <a:buNone/>
            </a:pPr>
            <a:r>
              <a:rPr lang="en-US" sz="1400" i="1" dirty="0">
                <a:solidFill>
                  <a:srgbClr val="93C5FD"/>
                </a:solidFill>
              </a:rPr>
              <a:t>"Hiểu đúng để làm đúng –</a:t>
            </a:r>
            <a:endParaRPr lang="en-US" sz="1400" dirty="0"/>
          </a:p>
          <a:p>
            <a:pPr marL="0" indent="0" algn="l">
              <a:buNone/>
            </a:pPr>
            <a:r>
              <a:rPr lang="en-US" sz="1400" i="1" dirty="0">
                <a:solidFill>
                  <a:srgbClr val="93C5FD"/>
                </a:solidFill>
              </a:rPr>
              <a:t>Bảo vệ quyền sở hữu trí tuệ để phát triển bền vững"</a:t>
            </a:r>
            <a:endParaRPr lang="en-US" sz="1400" dirty="0"/>
          </a:p>
        </p:txBody>
      </p:sp>
      <p:sp>
        <p:nvSpPr>
          <p:cNvPr id="15" name="Text 12"/>
          <p:cNvSpPr/>
          <p:nvPr/>
        </p:nvSpPr>
        <p:spPr>
          <a:xfrm>
            <a:off x="3200400" y="4343400"/>
            <a:ext cx="2743200" cy="411480"/>
          </a:xfrm>
          <a:prstGeom prst="rect">
            <a:avLst/>
          </a:prstGeom>
          <a:noFill/>
          <a:ln/>
        </p:spPr>
        <p:txBody>
          <a:bodyPr wrap="square" lIns="0" tIns="0" rIns="0" bIns="0" rtlCol="0" anchor="ctr"/>
          <a:lstStyle/>
          <a:p>
            <a:pPr marL="0" indent="0" algn="l">
              <a:buNone/>
            </a:pPr>
            <a:r>
              <a:rPr lang="en-US" sz="1300" dirty="0">
                <a:solidFill>
                  <a:srgbClr val="93C5FD"/>
                </a:solidFill>
              </a:rPr>
              <a:t>📍  Xã Bình Minh</a:t>
            </a:r>
            <a:endParaRPr lang="en-US" sz="1300" dirty="0"/>
          </a:p>
        </p:txBody>
      </p:sp>
      <p:pic>
        <p:nvPicPr>
          <p:cNvPr id="17" name="Picture 16">
            <a:extLst>
              <a:ext uri="{FF2B5EF4-FFF2-40B4-BE49-F238E27FC236}">
                <a16:creationId xmlns:a16="http://schemas.microsoft.com/office/drawing/2014/main" id="{81A9C45E-46E0-C3F6-D644-5C8B2276DF30}"/>
              </a:ext>
            </a:extLst>
          </p:cNvPr>
          <p:cNvPicPr>
            <a:picLocks noChangeAspect="1"/>
          </p:cNvPicPr>
          <p:nvPr/>
        </p:nvPicPr>
        <p:blipFill>
          <a:blip r:embed="rId4"/>
          <a:srcRect r="10773"/>
          <a:stretch>
            <a:fillRect/>
          </a:stretch>
        </p:blipFill>
        <p:spPr>
          <a:xfrm>
            <a:off x="7080250" y="279167"/>
            <a:ext cx="1670050" cy="148791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0891B2"/>
          </a:solidFill>
          <a:ln w="12700">
            <a:solidFill>
              <a:srgbClr val="0891B2"/>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NHẬN BIẾT BẢN QUYỀN &amp; TRÁNH HIỂU NHẦM</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320040" y="841248"/>
            <a:ext cx="4114800" cy="384048"/>
          </a:xfrm>
          <a:prstGeom prst="rect">
            <a:avLst/>
          </a:prstGeom>
          <a:solidFill>
            <a:srgbClr val="0891B2"/>
          </a:solidFill>
          <a:ln w="12700">
            <a:solidFill>
              <a:srgbClr val="0891B2"/>
            </a:solidFill>
            <a:prstDash val="solid"/>
          </a:ln>
        </p:spPr>
      </p:sp>
      <p:sp>
        <p:nvSpPr>
          <p:cNvPr id="5" name="Text 3"/>
          <p:cNvSpPr/>
          <p:nvPr/>
        </p:nvSpPr>
        <p:spPr>
          <a:xfrm>
            <a:off x="320040" y="841248"/>
            <a:ext cx="411480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a:ea typeface="+mn-ea"/>
                <a:cs typeface="+mn-cs"/>
              </a:rPr>
              <a:t>✓  DẤU HIỆU CÓ BẢN QUYỀN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p:cNvSpPr/>
          <p:nvPr/>
        </p:nvSpPr>
        <p:spPr>
          <a:xfrm>
            <a:off x="320040" y="1325880"/>
            <a:ext cx="4114800" cy="7132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7" name="Shape 5"/>
          <p:cNvSpPr/>
          <p:nvPr/>
        </p:nvSpPr>
        <p:spPr>
          <a:xfrm>
            <a:off x="411480" y="1453896"/>
            <a:ext cx="438912" cy="438912"/>
          </a:xfrm>
          <a:prstGeom prst="ellipse">
            <a:avLst/>
          </a:prstGeom>
          <a:solidFill>
            <a:srgbClr val="CFFAFE"/>
          </a:solidFill>
          <a:ln w="12700">
            <a:solidFill>
              <a:srgbClr val="CFFAFE"/>
            </a:solidFill>
            <a:prstDash val="solid"/>
          </a:ln>
        </p:spPr>
      </p:sp>
      <p:sp>
        <p:nvSpPr>
          <p:cNvPr id="8" name="Text 6"/>
          <p:cNvSpPr/>
          <p:nvPr/>
        </p:nvSpPr>
        <p:spPr>
          <a:xfrm>
            <a:off x="411480" y="1453896"/>
            <a:ext cx="438912"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891B2"/>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7"/>
          <p:cNvSpPr/>
          <p:nvPr/>
        </p:nvSpPr>
        <p:spPr>
          <a:xfrm>
            <a:off x="941832" y="1399032"/>
            <a:ext cx="338328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E293B"/>
                </a:solidFill>
                <a:effectLst/>
                <a:uLnTx/>
                <a:uFillTx/>
                <a:latin typeface="Calibri" panose="020F0502020204030204"/>
                <a:ea typeface="+mn-ea"/>
                <a:cs typeface="+mn-cs"/>
              </a:rPr>
              <a:t>Có logo hoặc tên đơn vị sở hữu</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Shape 8"/>
          <p:cNvSpPr/>
          <p:nvPr/>
        </p:nvSpPr>
        <p:spPr>
          <a:xfrm>
            <a:off x="320040" y="2130552"/>
            <a:ext cx="4114800" cy="7132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1" name="Shape 9"/>
          <p:cNvSpPr/>
          <p:nvPr/>
        </p:nvSpPr>
        <p:spPr>
          <a:xfrm>
            <a:off x="411480" y="2258568"/>
            <a:ext cx="438912" cy="438912"/>
          </a:xfrm>
          <a:prstGeom prst="ellipse">
            <a:avLst/>
          </a:prstGeom>
          <a:solidFill>
            <a:srgbClr val="CFFAFE"/>
          </a:solidFill>
          <a:ln w="12700">
            <a:solidFill>
              <a:srgbClr val="CFFAFE"/>
            </a:solidFill>
            <a:prstDash val="solid"/>
          </a:ln>
        </p:spPr>
      </p:sp>
      <p:sp>
        <p:nvSpPr>
          <p:cNvPr id="12" name="Text 10"/>
          <p:cNvSpPr/>
          <p:nvPr/>
        </p:nvSpPr>
        <p:spPr>
          <a:xfrm>
            <a:off x="411480" y="2258568"/>
            <a:ext cx="438912"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891B2"/>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 11"/>
          <p:cNvSpPr/>
          <p:nvPr/>
        </p:nvSpPr>
        <p:spPr>
          <a:xfrm>
            <a:off x="941832" y="2203704"/>
            <a:ext cx="338328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E293B"/>
                </a:solidFill>
                <a:effectLst/>
                <a:uLnTx/>
                <a:uFillTx/>
                <a:latin typeface="Calibri" panose="020F0502020204030204"/>
                <a:ea typeface="+mn-ea"/>
                <a:cs typeface="+mn-cs"/>
              </a:rPr>
              <a:t>Có tên tác giả / watermark chìm</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Shape 12"/>
          <p:cNvSpPr/>
          <p:nvPr/>
        </p:nvSpPr>
        <p:spPr>
          <a:xfrm>
            <a:off x="320040" y="2935224"/>
            <a:ext cx="4114800" cy="7132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5" name="Shape 13"/>
          <p:cNvSpPr/>
          <p:nvPr/>
        </p:nvSpPr>
        <p:spPr>
          <a:xfrm>
            <a:off x="411480" y="3063240"/>
            <a:ext cx="438912" cy="438912"/>
          </a:xfrm>
          <a:prstGeom prst="ellipse">
            <a:avLst/>
          </a:prstGeom>
          <a:solidFill>
            <a:srgbClr val="CFFAFE"/>
          </a:solidFill>
          <a:ln w="12700">
            <a:solidFill>
              <a:srgbClr val="CFFAFE"/>
            </a:solidFill>
            <a:prstDash val="solid"/>
          </a:ln>
        </p:spPr>
      </p:sp>
      <p:sp>
        <p:nvSpPr>
          <p:cNvPr id="16" name="Text 14"/>
          <p:cNvSpPr/>
          <p:nvPr/>
        </p:nvSpPr>
        <p:spPr>
          <a:xfrm>
            <a:off x="411480" y="3063240"/>
            <a:ext cx="438912"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891B2"/>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p:cNvSpPr/>
          <p:nvPr/>
        </p:nvSpPr>
        <p:spPr>
          <a:xfrm>
            <a:off x="941832" y="3008376"/>
            <a:ext cx="338328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E293B"/>
                </a:solidFill>
                <a:effectLst/>
                <a:uLnTx/>
                <a:uFillTx/>
                <a:latin typeface="Calibri" panose="020F0502020204030204"/>
                <a:ea typeface="+mn-ea"/>
                <a:cs typeface="+mn-cs"/>
              </a:rPr>
              <a:t>Từ nền tảng YouTube, Facebook, TikTok</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Shape 16"/>
          <p:cNvSpPr/>
          <p:nvPr/>
        </p:nvSpPr>
        <p:spPr>
          <a:xfrm>
            <a:off x="320040" y="3739896"/>
            <a:ext cx="4114800" cy="7132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9" name="Shape 17"/>
          <p:cNvSpPr/>
          <p:nvPr/>
        </p:nvSpPr>
        <p:spPr>
          <a:xfrm>
            <a:off x="411480" y="3867912"/>
            <a:ext cx="438912" cy="438912"/>
          </a:xfrm>
          <a:prstGeom prst="ellipse">
            <a:avLst/>
          </a:prstGeom>
          <a:solidFill>
            <a:srgbClr val="CFFAFE"/>
          </a:solidFill>
          <a:ln w="12700">
            <a:solidFill>
              <a:srgbClr val="CFFAFE"/>
            </a:solidFill>
            <a:prstDash val="solid"/>
          </a:ln>
        </p:spPr>
      </p:sp>
      <p:sp>
        <p:nvSpPr>
          <p:cNvPr id="20" name="Text 18"/>
          <p:cNvSpPr/>
          <p:nvPr/>
        </p:nvSpPr>
        <p:spPr>
          <a:xfrm>
            <a:off x="411480" y="3867912"/>
            <a:ext cx="438912"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891B2"/>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 19"/>
          <p:cNvSpPr/>
          <p:nvPr/>
        </p:nvSpPr>
        <p:spPr>
          <a:xfrm>
            <a:off x="941832" y="3813048"/>
            <a:ext cx="338328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E293B"/>
                </a:solidFill>
                <a:effectLst/>
                <a:uLnTx/>
                <a:uFillTx/>
                <a:latin typeface="Calibri" panose="020F0502020204030204"/>
                <a:ea typeface="+mn-ea"/>
                <a:cs typeface="+mn-cs"/>
              </a:rPr>
              <a:t>Nội dung phải đăng ký hoặc trả phí</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Shape 20"/>
          <p:cNvSpPr/>
          <p:nvPr/>
        </p:nvSpPr>
        <p:spPr>
          <a:xfrm>
            <a:off x="4709160" y="841248"/>
            <a:ext cx="4114800" cy="384048"/>
          </a:xfrm>
          <a:prstGeom prst="rect">
            <a:avLst/>
          </a:prstGeom>
          <a:solidFill>
            <a:srgbClr val="DC2626"/>
          </a:solidFill>
          <a:ln w="12700">
            <a:solidFill>
              <a:srgbClr val="DC2626"/>
            </a:solidFill>
            <a:prstDash val="solid"/>
          </a:ln>
        </p:spPr>
      </p:sp>
      <p:sp>
        <p:nvSpPr>
          <p:cNvPr id="23" name="Text 21"/>
          <p:cNvSpPr/>
          <p:nvPr/>
        </p:nvSpPr>
        <p:spPr>
          <a:xfrm>
            <a:off x="4709160" y="841248"/>
            <a:ext cx="411480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a:ea typeface="+mn-ea"/>
                <a:cs typeface="+mn-cs"/>
              </a:rPr>
              <a:t>✗  NHỮNG HIỂU NHẦM PHỔ BIẾN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p:cNvSpPr/>
          <p:nvPr/>
        </p:nvSpPr>
        <p:spPr>
          <a:xfrm>
            <a:off x="4709160" y="1325880"/>
            <a:ext cx="4114800" cy="10058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23"/>
          <p:cNvSpPr/>
          <p:nvPr/>
        </p:nvSpPr>
        <p:spPr>
          <a:xfrm>
            <a:off x="4709160" y="1325880"/>
            <a:ext cx="64008" cy="1005840"/>
          </a:xfrm>
          <a:prstGeom prst="rect">
            <a:avLst/>
          </a:prstGeom>
          <a:solidFill>
            <a:srgbClr val="DC2626"/>
          </a:solidFill>
          <a:ln w="12700">
            <a:solidFill>
              <a:srgbClr val="DC2626"/>
            </a:solidFill>
            <a:prstDash val="solid"/>
          </a:ln>
        </p:spPr>
      </p:sp>
      <p:sp>
        <p:nvSpPr>
          <p:cNvPr id="26" name="Text 24"/>
          <p:cNvSpPr/>
          <p:nvPr/>
        </p:nvSpPr>
        <p:spPr>
          <a:xfrm>
            <a:off x="4828032" y="1380744"/>
            <a:ext cx="38862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DC2626"/>
                </a:solidFill>
                <a:effectLst/>
                <a:uLnTx/>
                <a:uFillTx/>
                <a:latin typeface="Calibri" panose="020F0502020204030204"/>
                <a:ea typeface="+mn-ea"/>
                <a:cs typeface="+mn-cs"/>
              </a:rPr>
              <a:t>"Có trên Google là dùng được"</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 25"/>
          <p:cNvSpPr/>
          <p:nvPr/>
        </p:nvSpPr>
        <p:spPr>
          <a:xfrm>
            <a:off x="4828032" y="1801368"/>
            <a:ext cx="388620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Google chỉ là công cụ tìm kiếm, không cấp quyền dùng</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Shape 26"/>
          <p:cNvSpPr/>
          <p:nvPr/>
        </p:nvSpPr>
        <p:spPr>
          <a:xfrm>
            <a:off x="4709160" y="2423160"/>
            <a:ext cx="4114800" cy="10058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9" name="Shape 27"/>
          <p:cNvSpPr/>
          <p:nvPr/>
        </p:nvSpPr>
        <p:spPr>
          <a:xfrm>
            <a:off x="4709160" y="2423160"/>
            <a:ext cx="64008" cy="1005840"/>
          </a:xfrm>
          <a:prstGeom prst="rect">
            <a:avLst/>
          </a:prstGeom>
          <a:solidFill>
            <a:srgbClr val="DC2626"/>
          </a:solidFill>
          <a:ln w="12700">
            <a:solidFill>
              <a:srgbClr val="DC2626"/>
            </a:solidFill>
            <a:prstDash val="solid"/>
          </a:ln>
        </p:spPr>
      </p:sp>
      <p:sp>
        <p:nvSpPr>
          <p:cNvPr id="30" name="Text 28"/>
          <p:cNvSpPr/>
          <p:nvPr/>
        </p:nvSpPr>
        <p:spPr>
          <a:xfrm>
            <a:off x="4828032" y="2478024"/>
            <a:ext cx="38862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DC2626"/>
                </a:solidFill>
                <a:effectLst/>
                <a:uLnTx/>
                <a:uFillTx/>
                <a:latin typeface="Calibri" panose="020F0502020204030204"/>
                <a:ea typeface="+mn-ea"/>
                <a:cs typeface="+mn-cs"/>
              </a:rPr>
              <a:t>"Tôi không kiếm tiền thì không vi phạm"</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 29"/>
          <p:cNvSpPr/>
          <p:nvPr/>
        </p:nvSpPr>
        <p:spPr>
          <a:xfrm>
            <a:off x="4828032" y="2898648"/>
            <a:ext cx="388620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Đăng lại, chia sẻ, cắt ghép vẫn có thể bị khiếu nại</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Shape 30"/>
          <p:cNvSpPr/>
          <p:nvPr/>
        </p:nvSpPr>
        <p:spPr>
          <a:xfrm>
            <a:off x="4709160" y="3520440"/>
            <a:ext cx="4114800" cy="10058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3" name="Shape 31"/>
          <p:cNvSpPr/>
          <p:nvPr/>
        </p:nvSpPr>
        <p:spPr>
          <a:xfrm>
            <a:off x="4709160" y="3520440"/>
            <a:ext cx="64008" cy="1005840"/>
          </a:xfrm>
          <a:prstGeom prst="rect">
            <a:avLst/>
          </a:prstGeom>
          <a:solidFill>
            <a:srgbClr val="DC2626"/>
          </a:solidFill>
          <a:ln w="12700">
            <a:solidFill>
              <a:srgbClr val="DC2626"/>
            </a:solidFill>
            <a:prstDash val="solid"/>
          </a:ln>
        </p:spPr>
      </p:sp>
      <p:sp>
        <p:nvSpPr>
          <p:cNvPr id="34" name="Text 32"/>
          <p:cNvSpPr/>
          <p:nvPr/>
        </p:nvSpPr>
        <p:spPr>
          <a:xfrm>
            <a:off x="4828032" y="3575304"/>
            <a:ext cx="38862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DC2626"/>
                </a:solidFill>
                <a:effectLst/>
                <a:uLnTx/>
                <a:uFillTx/>
                <a:latin typeface="Calibri" panose="020F0502020204030204"/>
                <a:ea typeface="+mn-ea"/>
                <a:cs typeface="+mn-cs"/>
              </a:rPr>
              <a:t>"Ai cũng dùng nên chắc không sao"</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Text 33"/>
          <p:cNvSpPr/>
          <p:nvPr/>
        </p:nvSpPr>
        <p:spPr>
          <a:xfrm>
            <a:off x="4828032" y="3995928"/>
            <a:ext cx="388620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AI rà quét tự động – hôm nay chưa bị, mai vẫn bị xử lý</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Shape 34"/>
          <p:cNvSpPr/>
          <p:nvPr/>
        </p:nvSpPr>
        <p:spPr>
          <a:xfrm>
            <a:off x="0" y="5070348"/>
            <a:ext cx="9144000" cy="73152"/>
          </a:xfrm>
          <a:prstGeom prst="rect">
            <a:avLst/>
          </a:prstGeom>
          <a:solidFill>
            <a:srgbClr val="0891B2"/>
          </a:solidFill>
          <a:ln w="12700">
            <a:solidFill>
              <a:srgbClr val="0891B2"/>
            </a:solidFill>
            <a:prstDash val="solid"/>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60E0E"/>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7F1D1D"/>
          </a:solidFill>
          <a:ln w="12700">
            <a:solidFill>
              <a:srgbClr val="7F1D1D"/>
            </a:solidFill>
            <a:prstDash val="solid"/>
          </a:ln>
        </p:spPr>
      </p:sp>
      <p:sp>
        <p:nvSpPr>
          <p:cNvPr id="3" name="Shape 1"/>
          <p:cNvSpPr/>
          <p:nvPr/>
        </p:nvSpPr>
        <p:spPr>
          <a:xfrm>
            <a:off x="0" y="5070348"/>
            <a:ext cx="9144000" cy="73152"/>
          </a:xfrm>
          <a:prstGeom prst="rect">
            <a:avLst/>
          </a:prstGeom>
          <a:solidFill>
            <a:srgbClr val="7F1D1D"/>
          </a:solidFill>
          <a:ln w="12700">
            <a:solidFill>
              <a:srgbClr val="7F1D1D"/>
            </a:solidFill>
            <a:prstDash val="solid"/>
          </a:ln>
        </p:spPr>
      </p:sp>
      <p:sp>
        <p:nvSpPr>
          <p:cNvPr id="4" name="Shape 2"/>
          <p:cNvSpPr/>
          <p:nvPr/>
        </p:nvSpPr>
        <p:spPr>
          <a:xfrm>
            <a:off x="365760" y="320040"/>
            <a:ext cx="914400" cy="347472"/>
          </a:xfrm>
          <a:prstGeom prst="rect">
            <a:avLst/>
          </a:prstGeom>
          <a:solidFill>
            <a:srgbClr val="FFFFFF"/>
          </a:solidFill>
          <a:ln w="12700">
            <a:solidFill>
              <a:srgbClr val="FFFFFF"/>
            </a:solidFill>
            <a:prstDash val="solid"/>
          </a:ln>
        </p:spPr>
      </p:sp>
      <p:sp>
        <p:nvSpPr>
          <p:cNvPr id="5" name="Text 3"/>
          <p:cNvSpPr/>
          <p:nvPr/>
        </p:nvSpPr>
        <p:spPr>
          <a:xfrm>
            <a:off x="365760" y="320040"/>
            <a:ext cx="91440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DC2626"/>
                </a:solidFill>
                <a:effectLst/>
                <a:uLnTx/>
                <a:uFillTx/>
                <a:latin typeface="Calibri" panose="020F0502020204030204"/>
                <a:ea typeface="+mn-ea"/>
                <a:cs typeface="+mn-cs"/>
              </a:rPr>
              <a:t>PHẦN 04</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p:cNvSpPr/>
          <p:nvPr/>
        </p:nvSpPr>
        <p:spPr>
          <a:xfrm>
            <a:off x="5303520" y="457200"/>
            <a:ext cx="3474720" cy="3474720"/>
          </a:xfrm>
          <a:prstGeom prst="ellipse">
            <a:avLst/>
          </a:prstGeom>
          <a:solidFill>
            <a:srgbClr val="B91C1C"/>
          </a:solidFill>
          <a:ln w="12700">
            <a:solidFill>
              <a:srgbClr val="7F1D1D"/>
            </a:solidFill>
            <a:prstDash val="solid"/>
          </a:ln>
        </p:spPr>
      </p:sp>
      <p:pic>
        <p:nvPicPr>
          <p:cNvPr id="7" name="Image 0" descr="preencoded.png"/>
          <p:cNvPicPr>
            <a:picLocks noChangeAspect="1"/>
          </p:cNvPicPr>
          <p:nvPr/>
        </p:nvPicPr>
        <p:blipFill>
          <a:blip r:embed="rId3"/>
          <a:stretch>
            <a:fillRect/>
          </a:stretch>
        </p:blipFill>
        <p:spPr>
          <a:xfrm>
            <a:off x="5989320" y="868680"/>
            <a:ext cx="2103120" cy="2103120"/>
          </a:xfrm>
          <a:prstGeom prst="rect">
            <a:avLst/>
          </a:prstGeom>
        </p:spPr>
      </p:pic>
      <p:sp>
        <p:nvSpPr>
          <p:cNvPr id="8" name="Text 5"/>
          <p:cNvSpPr/>
          <p:nvPr/>
        </p:nvSpPr>
        <p:spPr>
          <a:xfrm>
            <a:off x="365760" y="777240"/>
            <a:ext cx="4754880" cy="22860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RỦI RO</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KHI VI PHẠM</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BẢN QUYỀN</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9" name="Text 6"/>
          <p:cNvSpPr/>
          <p:nvPr/>
        </p:nvSpPr>
        <p:spPr>
          <a:xfrm>
            <a:off x="365760" y="3200400"/>
            <a:ext cx="5029200" cy="11887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ECACA"/>
                </a:solidFill>
                <a:effectLst/>
                <a:uLnTx/>
                <a:uFillTx/>
                <a:latin typeface="Calibri" panose="020F0502020204030204"/>
                <a:ea typeface="+mn-ea"/>
                <a:cs typeface="+mn-cs"/>
              </a:rPr>
              <a:t>Từ hộ kinh doanh nhỏ đến doanh nghiệp lớn</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ECACA"/>
                </a:solidFill>
                <a:effectLst/>
                <a:uLnTx/>
                <a:uFillTx/>
                <a:latin typeface="Calibri" panose="020F0502020204030204"/>
                <a:ea typeface="+mn-ea"/>
                <a:cs typeface="+mn-cs"/>
              </a:rPr>
              <a:t>– ai cũng có thể gặp rủi ro pháp lý.</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7"/>
          <p:cNvSpPr/>
          <p:nvPr/>
        </p:nvSpPr>
        <p:spPr>
          <a:xfrm>
            <a:off x="5943600" y="4114800"/>
            <a:ext cx="256032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FECACA"/>
                </a:solidFill>
                <a:effectLst/>
                <a:uLnTx/>
                <a:uFillTx/>
                <a:latin typeface="Calibri" panose="020F0502020204030204"/>
                <a:ea typeface="+mn-ea"/>
                <a:cs typeface="+mn-cs"/>
              </a:rPr>
              <a:t>⏱  4 – 5 phút</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DC2626"/>
          </a:solidFill>
          <a:ln w="12700">
            <a:solidFill>
              <a:srgbClr val="DC2626"/>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RỦI RO THEO TỪNG NHÓM ĐỐI TƯỢNG</a:t>
            </a:r>
            <a:endParaRPr kumimoji="0" lang="en-US"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320040" y="868680"/>
            <a:ext cx="8503920" cy="70408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320040" y="868680"/>
            <a:ext cx="64008" cy="704088"/>
          </a:xfrm>
          <a:prstGeom prst="rect">
            <a:avLst/>
          </a:prstGeom>
          <a:solidFill>
            <a:srgbClr val="2563EB"/>
          </a:solidFill>
          <a:ln w="12700">
            <a:solidFill>
              <a:srgbClr val="2563EB"/>
            </a:solidFill>
            <a:prstDash val="solid"/>
          </a:ln>
        </p:spPr>
      </p:sp>
      <p:sp>
        <p:nvSpPr>
          <p:cNvPr id="6" name="Text 4"/>
          <p:cNvSpPr/>
          <p:nvPr/>
        </p:nvSpPr>
        <p:spPr>
          <a:xfrm>
            <a:off x="457200" y="914400"/>
            <a:ext cx="594360" cy="5486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 5"/>
          <p:cNvSpPr/>
          <p:nvPr/>
        </p:nvSpPr>
        <p:spPr>
          <a:xfrm>
            <a:off x="1143000" y="923544"/>
            <a:ext cx="2103120" cy="3200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2563EB"/>
                </a:solidFill>
                <a:effectLst/>
                <a:uLnTx/>
                <a:uFillTx/>
                <a:latin typeface="Calibri" panose="020F0502020204030204"/>
                <a:ea typeface="+mn-ea"/>
                <a:cs typeface="+mn-cs"/>
              </a:rPr>
              <a:t>Mạng xã hội</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1143000" y="1234440"/>
            <a:ext cx="7543800" cy="29260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 b="0" i="0" u="none" strike="noStrike" kern="1200" cap="none" spc="0" normalizeH="0" baseline="0" noProof="0" dirty="0">
                <a:ln>
                  <a:noFill/>
                </a:ln>
                <a:solidFill>
                  <a:srgbClr val="64748B"/>
                </a:solidFill>
                <a:effectLst/>
                <a:uLnTx/>
                <a:uFillTx/>
                <a:latin typeface="Calibri" panose="020F0502020204030204"/>
                <a:ea typeface="+mn-ea"/>
                <a:cs typeface="+mn-cs"/>
              </a:rPr>
              <a:t>Khóa kênh, mất fanpage, gỡ video, mất quyền kiếm tiền</a:t>
            </a:r>
            <a:endParaRPr kumimoji="0" lang="en-US" sz="11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hape 7"/>
          <p:cNvSpPr/>
          <p:nvPr/>
        </p:nvSpPr>
        <p:spPr>
          <a:xfrm>
            <a:off x="320040" y="1673352"/>
            <a:ext cx="8503920" cy="70408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0" name="Shape 8"/>
          <p:cNvSpPr/>
          <p:nvPr/>
        </p:nvSpPr>
        <p:spPr>
          <a:xfrm>
            <a:off x="320040" y="1673352"/>
            <a:ext cx="64008" cy="704088"/>
          </a:xfrm>
          <a:prstGeom prst="rect">
            <a:avLst/>
          </a:prstGeom>
          <a:solidFill>
            <a:srgbClr val="EA580C"/>
          </a:solidFill>
          <a:ln w="12700">
            <a:solidFill>
              <a:srgbClr val="EA580C"/>
            </a:solidFill>
            <a:prstDash val="solid"/>
          </a:ln>
        </p:spPr>
      </p:sp>
      <p:sp>
        <p:nvSpPr>
          <p:cNvPr id="11" name="Text 9"/>
          <p:cNvSpPr/>
          <p:nvPr/>
        </p:nvSpPr>
        <p:spPr>
          <a:xfrm>
            <a:off x="457200" y="1719072"/>
            <a:ext cx="594360" cy="5486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 10"/>
          <p:cNvSpPr/>
          <p:nvPr/>
        </p:nvSpPr>
        <p:spPr>
          <a:xfrm>
            <a:off x="1143000" y="1728216"/>
            <a:ext cx="2103120" cy="3200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EA580C"/>
                </a:solidFill>
                <a:effectLst/>
                <a:uLnTx/>
                <a:uFillTx/>
                <a:latin typeface="Calibri" panose="020F0502020204030204"/>
                <a:ea typeface="+mn-ea"/>
                <a:cs typeface="+mn-cs"/>
              </a:rPr>
              <a:t>Hộ kinh doanh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 11"/>
          <p:cNvSpPr/>
          <p:nvPr/>
        </p:nvSpPr>
        <p:spPr>
          <a:xfrm>
            <a:off x="1143000" y="2039112"/>
            <a:ext cx="7543800" cy="29260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 b="0" i="0" u="none" strike="noStrike" kern="1200" cap="none" spc="0" normalizeH="0" baseline="0" noProof="0" dirty="0">
                <a:ln>
                  <a:noFill/>
                </a:ln>
                <a:solidFill>
                  <a:srgbClr val="64748B"/>
                </a:solidFill>
                <a:effectLst/>
                <a:uLnTx/>
                <a:uFillTx/>
                <a:latin typeface="Calibri" panose="020F0502020204030204"/>
                <a:ea typeface="+mn-ea"/>
                <a:cs typeface="+mn-cs"/>
              </a:rPr>
              <a:t>Bị kiểm tra, yêu cầu dừng, xử phạt, ảnh hưởng uy tín</a:t>
            </a:r>
            <a:endParaRPr kumimoji="0" lang="en-US" sz="11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Shape 12"/>
          <p:cNvSpPr/>
          <p:nvPr/>
        </p:nvSpPr>
        <p:spPr>
          <a:xfrm>
            <a:off x="320040" y="2478024"/>
            <a:ext cx="8503920" cy="70408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5" name="Shape 13"/>
          <p:cNvSpPr/>
          <p:nvPr/>
        </p:nvSpPr>
        <p:spPr>
          <a:xfrm>
            <a:off x="320040" y="2478024"/>
            <a:ext cx="64008" cy="704088"/>
          </a:xfrm>
          <a:prstGeom prst="rect">
            <a:avLst/>
          </a:prstGeom>
          <a:solidFill>
            <a:srgbClr val="DC2626"/>
          </a:solidFill>
          <a:ln w="12700">
            <a:solidFill>
              <a:srgbClr val="DC2626"/>
            </a:solidFill>
            <a:prstDash val="solid"/>
          </a:ln>
        </p:spPr>
      </p:sp>
      <p:sp>
        <p:nvSpPr>
          <p:cNvPr id="16" name="Text 14"/>
          <p:cNvSpPr/>
          <p:nvPr/>
        </p:nvSpPr>
        <p:spPr>
          <a:xfrm>
            <a:off x="457200" y="2523744"/>
            <a:ext cx="594360" cy="5486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p:cNvSpPr/>
          <p:nvPr/>
        </p:nvSpPr>
        <p:spPr>
          <a:xfrm>
            <a:off x="1143000" y="2532888"/>
            <a:ext cx="2103120" cy="3200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DC2626"/>
                </a:solidFill>
                <a:effectLst/>
                <a:uLnTx/>
                <a:uFillTx/>
                <a:latin typeface="Calibri" panose="020F0502020204030204"/>
                <a:ea typeface="+mn-ea"/>
                <a:cs typeface="+mn-cs"/>
              </a:rPr>
              <a:t>Doanh nghiệp</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 16"/>
          <p:cNvSpPr/>
          <p:nvPr/>
        </p:nvSpPr>
        <p:spPr>
          <a:xfrm>
            <a:off x="1143000" y="2843784"/>
            <a:ext cx="7543800" cy="29260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 b="0" i="0" u="none" strike="noStrike" kern="1200" cap="none" spc="0" normalizeH="0" baseline="0" noProof="0" dirty="0">
                <a:ln>
                  <a:noFill/>
                </a:ln>
                <a:solidFill>
                  <a:srgbClr val="64748B"/>
                </a:solidFill>
                <a:effectLst/>
                <a:uLnTx/>
                <a:uFillTx/>
                <a:latin typeface="Calibri" panose="020F0502020204030204"/>
                <a:ea typeface="+mn-ea"/>
                <a:cs typeface="+mn-cs"/>
              </a:rPr>
              <a:t>Mất hợp đồng quốc tế, không đạt kiểm toán, mất đối tác FDI</a:t>
            </a:r>
            <a:endParaRPr kumimoji="0" lang="en-US" sz="11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Shape 17"/>
          <p:cNvSpPr/>
          <p:nvPr/>
        </p:nvSpPr>
        <p:spPr>
          <a:xfrm>
            <a:off x="320040" y="3282696"/>
            <a:ext cx="8503920" cy="70408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0" name="Shape 18"/>
          <p:cNvSpPr/>
          <p:nvPr/>
        </p:nvSpPr>
        <p:spPr>
          <a:xfrm>
            <a:off x="320040" y="3282696"/>
            <a:ext cx="64008" cy="704088"/>
          </a:xfrm>
          <a:prstGeom prst="rect">
            <a:avLst/>
          </a:prstGeom>
          <a:solidFill>
            <a:srgbClr val="7C3AED"/>
          </a:solidFill>
          <a:ln w="12700">
            <a:solidFill>
              <a:srgbClr val="7C3AED"/>
            </a:solidFill>
            <a:prstDash val="solid"/>
          </a:ln>
        </p:spPr>
      </p:sp>
      <p:sp>
        <p:nvSpPr>
          <p:cNvPr id="21" name="Text 19"/>
          <p:cNvSpPr/>
          <p:nvPr/>
        </p:nvSpPr>
        <p:spPr>
          <a:xfrm>
            <a:off x="457200" y="3328416"/>
            <a:ext cx="594360" cy="5486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 20"/>
          <p:cNvSpPr/>
          <p:nvPr/>
        </p:nvSpPr>
        <p:spPr>
          <a:xfrm>
            <a:off x="1143000" y="3337560"/>
            <a:ext cx="2103120" cy="3200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7C3AED"/>
                </a:solidFill>
                <a:effectLst/>
                <a:uLnTx/>
                <a:uFillTx/>
                <a:latin typeface="Calibri" panose="020F0502020204030204"/>
                <a:ea typeface="+mn-ea"/>
                <a:cs typeface="+mn-cs"/>
              </a:rPr>
              <a:t>Trường học / Photocopy</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1"/>
          <p:cNvSpPr/>
          <p:nvPr/>
        </p:nvSpPr>
        <p:spPr>
          <a:xfrm>
            <a:off x="1143000" y="3648456"/>
            <a:ext cx="7543800" cy="29260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 b="0" i="0" u="none" strike="noStrike" kern="1200" cap="none" spc="0" normalizeH="0" baseline="0" noProof="0" dirty="0">
                <a:ln>
                  <a:noFill/>
                </a:ln>
                <a:solidFill>
                  <a:srgbClr val="64748B"/>
                </a:solidFill>
                <a:effectLst/>
                <a:uLnTx/>
                <a:uFillTx/>
                <a:latin typeface="Calibri" panose="020F0502020204030204"/>
                <a:ea typeface="+mn-ea"/>
                <a:cs typeface="+mn-cs"/>
              </a:rPr>
              <a:t>Rủi ro pháp lý tương lai, vi phạm Nghị định 17/2023</a:t>
            </a:r>
            <a:endParaRPr kumimoji="0" lang="en-US" sz="11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p:cNvSpPr/>
          <p:nvPr/>
        </p:nvSpPr>
        <p:spPr>
          <a:xfrm>
            <a:off x="320040" y="4087368"/>
            <a:ext cx="8503920" cy="70408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23"/>
          <p:cNvSpPr/>
          <p:nvPr/>
        </p:nvSpPr>
        <p:spPr>
          <a:xfrm>
            <a:off x="320040" y="4087368"/>
            <a:ext cx="64008" cy="704088"/>
          </a:xfrm>
          <a:prstGeom prst="rect">
            <a:avLst/>
          </a:prstGeom>
          <a:solidFill>
            <a:srgbClr val="16A34A"/>
          </a:solidFill>
          <a:ln w="12700">
            <a:solidFill>
              <a:srgbClr val="16A34A"/>
            </a:solidFill>
            <a:prstDash val="solid"/>
          </a:ln>
        </p:spPr>
      </p:sp>
      <p:sp>
        <p:nvSpPr>
          <p:cNvPr id="26" name="Text 24"/>
          <p:cNvSpPr/>
          <p:nvPr/>
        </p:nvSpPr>
        <p:spPr>
          <a:xfrm>
            <a:off x="457200" y="4133088"/>
            <a:ext cx="594360" cy="5486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 25"/>
          <p:cNvSpPr/>
          <p:nvPr/>
        </p:nvSpPr>
        <p:spPr>
          <a:xfrm>
            <a:off x="1143000" y="4142232"/>
            <a:ext cx="2103120" cy="3200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6A34A"/>
                </a:solidFill>
                <a:effectLst/>
                <a:uLnTx/>
                <a:uFillTx/>
                <a:latin typeface="Calibri" panose="020F0502020204030204"/>
                <a:ea typeface="+mn-ea"/>
                <a:cs typeface="+mn-cs"/>
              </a:rPr>
              <a:t>Địa phương &amp; Di sản</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 26"/>
          <p:cNvSpPr/>
          <p:nvPr/>
        </p:nvSpPr>
        <p:spPr>
          <a:xfrm>
            <a:off x="1143000" y="4453128"/>
            <a:ext cx="7543800" cy="29260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50" b="0" i="0" u="none" strike="noStrike" kern="1200" cap="none" spc="0" normalizeH="0" baseline="0" noProof="0" dirty="0">
                <a:ln>
                  <a:noFill/>
                </a:ln>
                <a:solidFill>
                  <a:srgbClr val="64748B"/>
                </a:solidFill>
                <a:effectLst/>
                <a:uLnTx/>
                <a:uFillTx/>
                <a:latin typeface="Calibri" panose="020F0502020204030204"/>
                <a:ea typeface="+mn-ea"/>
                <a:cs typeface="+mn-cs"/>
              </a:rPr>
              <a:t>Hình ảnh bị khai thác sai, xuyên tạc, thất thoát giá trị văn hóa</a:t>
            </a:r>
            <a:endParaRPr kumimoji="0" lang="en-US" sz="11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Shape 27"/>
          <p:cNvSpPr/>
          <p:nvPr/>
        </p:nvSpPr>
        <p:spPr>
          <a:xfrm>
            <a:off x="0" y="5070348"/>
            <a:ext cx="9144000" cy="73152"/>
          </a:xfrm>
          <a:prstGeom prst="rect">
            <a:avLst/>
          </a:prstGeom>
          <a:solidFill>
            <a:srgbClr val="DC2626"/>
          </a:solidFill>
          <a:ln w="12700">
            <a:solidFill>
              <a:srgbClr val="DC2626"/>
            </a:solidFill>
            <a:prstDash val="solid"/>
          </a:ln>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B3A6B"/>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0" y="5070348"/>
            <a:ext cx="9144000" cy="73152"/>
          </a:xfrm>
          <a:prstGeom prst="rect">
            <a:avLst/>
          </a:prstGeom>
          <a:solidFill>
            <a:srgbClr val="0891B2"/>
          </a:solidFill>
          <a:ln w="12700">
            <a:solidFill>
              <a:srgbClr val="0891B2"/>
            </a:solidFill>
            <a:prstDash val="solid"/>
          </a:ln>
        </p:spPr>
      </p:sp>
      <p:sp>
        <p:nvSpPr>
          <p:cNvPr id="4" name="Shape 2"/>
          <p:cNvSpPr/>
          <p:nvPr/>
        </p:nvSpPr>
        <p:spPr>
          <a:xfrm>
            <a:off x="0" y="73152"/>
            <a:ext cx="3200400" cy="4997196"/>
          </a:xfrm>
          <a:prstGeom prst="rect">
            <a:avLst/>
          </a:prstGeom>
          <a:solidFill>
            <a:srgbClr val="152D56"/>
          </a:solidFill>
          <a:ln w="12700">
            <a:solidFill>
              <a:srgbClr val="152D56"/>
            </a:solidFill>
            <a:prstDash val="solid"/>
          </a:ln>
        </p:spPr>
      </p:sp>
      <p:pic>
        <p:nvPicPr>
          <p:cNvPr id="5" name="Image 0" descr="preencoded.png"/>
          <p:cNvPicPr>
            <a:picLocks noChangeAspect="1"/>
          </p:cNvPicPr>
          <p:nvPr/>
        </p:nvPicPr>
        <p:blipFill>
          <a:blip r:embed="rId3"/>
          <a:stretch>
            <a:fillRect/>
          </a:stretch>
        </p:blipFill>
        <p:spPr>
          <a:xfrm>
            <a:off x="548640" y="914400"/>
            <a:ext cx="2011680" cy="2011680"/>
          </a:xfrm>
          <a:prstGeom prst="rect">
            <a:avLst/>
          </a:prstGeom>
        </p:spPr>
      </p:pic>
      <p:sp>
        <p:nvSpPr>
          <p:cNvPr id="6" name="Text 3"/>
          <p:cNvSpPr/>
          <p:nvPr/>
        </p:nvSpPr>
        <p:spPr>
          <a:xfrm>
            <a:off x="274320" y="3200400"/>
            <a:ext cx="2651760" cy="10972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THÔNG ĐIỆP</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CHỐT</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7" name="Text 4"/>
          <p:cNvSpPr/>
          <p:nvPr/>
        </p:nvSpPr>
        <p:spPr>
          <a:xfrm>
            <a:off x="3383280" y="457200"/>
            <a:ext cx="5486400" cy="18288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HIỂU ĐÚNG –</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LÀM ĐÚNG –</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BẢO VỆ BẢN THÂN</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Shape 5"/>
          <p:cNvSpPr/>
          <p:nvPr/>
        </p:nvSpPr>
        <p:spPr>
          <a:xfrm>
            <a:off x="3383280" y="2478024"/>
            <a:ext cx="347472" cy="347472"/>
          </a:xfrm>
          <a:prstGeom prst="ellipse">
            <a:avLst/>
          </a:prstGeom>
          <a:solidFill>
            <a:srgbClr val="16A34A">
              <a:alpha val="80000"/>
            </a:srgbClr>
          </a:solidFill>
          <a:ln w="12700">
            <a:solidFill>
              <a:srgbClr val="16A34A"/>
            </a:solidFill>
            <a:prstDash val="solid"/>
          </a:ln>
        </p:spPr>
      </p:sp>
      <p:sp>
        <p:nvSpPr>
          <p:cNvPr id="9" name="Text 6"/>
          <p:cNvSpPr/>
          <p:nvPr/>
        </p:nvSpPr>
        <p:spPr>
          <a:xfrm>
            <a:off x="3383280" y="2478024"/>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7"/>
          <p:cNvSpPr/>
          <p:nvPr/>
        </p:nvSpPr>
        <p:spPr>
          <a:xfrm>
            <a:off x="3822192" y="2423160"/>
            <a:ext cx="498348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FFFFFF"/>
                </a:solidFill>
                <a:effectLst/>
                <a:uLnTx/>
                <a:uFillTx/>
                <a:latin typeface="Calibri" panose="020F0502020204030204"/>
                <a:ea typeface="+mn-ea"/>
                <a:cs typeface="+mn-cs"/>
              </a:rPr>
              <a:t>Biết cách sử dụng nội dung đúng quy định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hape 8"/>
          <p:cNvSpPr/>
          <p:nvPr/>
        </p:nvSpPr>
        <p:spPr>
          <a:xfrm>
            <a:off x="3383280" y="3099816"/>
            <a:ext cx="347472" cy="347472"/>
          </a:xfrm>
          <a:prstGeom prst="ellipse">
            <a:avLst/>
          </a:prstGeom>
          <a:solidFill>
            <a:srgbClr val="F59E0B">
              <a:alpha val="80000"/>
            </a:srgbClr>
          </a:solidFill>
          <a:ln w="12700">
            <a:solidFill>
              <a:srgbClr val="F59E0B"/>
            </a:solidFill>
            <a:prstDash val="solid"/>
          </a:ln>
        </p:spPr>
      </p:sp>
      <p:sp>
        <p:nvSpPr>
          <p:cNvPr id="12" name="Text 9"/>
          <p:cNvSpPr/>
          <p:nvPr/>
        </p:nvSpPr>
        <p:spPr>
          <a:xfrm>
            <a:off x="3383280" y="3099816"/>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 10"/>
          <p:cNvSpPr/>
          <p:nvPr/>
        </p:nvSpPr>
        <p:spPr>
          <a:xfrm>
            <a:off x="3822192" y="3044952"/>
            <a:ext cx="498348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FFFFFF"/>
                </a:solidFill>
                <a:effectLst/>
                <a:uLnTx/>
                <a:uFillTx/>
                <a:latin typeface="Calibri" panose="020F0502020204030204"/>
                <a:ea typeface="+mn-ea"/>
                <a:cs typeface="+mn-cs"/>
              </a:rPr>
              <a:t>Bảo vệ tài sản sáng tạo của bản thân</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Shape 11"/>
          <p:cNvSpPr/>
          <p:nvPr/>
        </p:nvSpPr>
        <p:spPr>
          <a:xfrm>
            <a:off x="3383280" y="3721608"/>
            <a:ext cx="347472" cy="347472"/>
          </a:xfrm>
          <a:prstGeom prst="ellipse">
            <a:avLst/>
          </a:prstGeom>
          <a:solidFill>
            <a:srgbClr val="0891B2">
              <a:alpha val="80000"/>
            </a:srgbClr>
          </a:solidFill>
          <a:ln w="12700">
            <a:solidFill>
              <a:srgbClr val="0891B2"/>
            </a:solidFill>
            <a:prstDash val="solid"/>
          </a:ln>
        </p:spPr>
      </p:sp>
      <p:sp>
        <p:nvSpPr>
          <p:cNvPr id="15" name="Text 12"/>
          <p:cNvSpPr/>
          <p:nvPr/>
        </p:nvSpPr>
        <p:spPr>
          <a:xfrm>
            <a:off x="3383280" y="3721608"/>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 13"/>
          <p:cNvSpPr/>
          <p:nvPr/>
        </p:nvSpPr>
        <p:spPr>
          <a:xfrm>
            <a:off x="3822192" y="3666744"/>
            <a:ext cx="498348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FFFFFF"/>
                </a:solidFill>
                <a:effectLst/>
                <a:uLnTx/>
                <a:uFillTx/>
                <a:latin typeface="Calibri" panose="020F0502020204030204"/>
                <a:ea typeface="+mn-ea"/>
                <a:cs typeface="+mn-cs"/>
              </a:rPr>
              <a:t>Tránh rủi ro pháp lý và tài chính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Shape 14"/>
          <p:cNvSpPr/>
          <p:nvPr/>
        </p:nvSpPr>
        <p:spPr>
          <a:xfrm>
            <a:off x="3383280" y="4343400"/>
            <a:ext cx="347472" cy="347472"/>
          </a:xfrm>
          <a:prstGeom prst="ellipse">
            <a:avLst/>
          </a:prstGeom>
          <a:solidFill>
            <a:srgbClr val="93C5FD">
              <a:alpha val="80000"/>
            </a:srgbClr>
          </a:solidFill>
          <a:ln w="12700">
            <a:solidFill>
              <a:srgbClr val="93C5FD"/>
            </a:solidFill>
            <a:prstDash val="solid"/>
          </a:ln>
        </p:spPr>
      </p:sp>
      <p:sp>
        <p:nvSpPr>
          <p:cNvPr id="18" name="Text 15"/>
          <p:cNvSpPr/>
          <p:nvPr/>
        </p:nvSpPr>
        <p:spPr>
          <a:xfrm>
            <a:off x="3383280" y="4343400"/>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 16"/>
          <p:cNvSpPr/>
          <p:nvPr/>
        </p:nvSpPr>
        <p:spPr>
          <a:xfrm>
            <a:off x="3822192" y="4288536"/>
            <a:ext cx="498348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FFFFFF"/>
                </a:solidFill>
                <a:effectLst/>
                <a:uLnTx/>
                <a:uFillTx/>
                <a:latin typeface="Calibri" panose="020F0502020204030204"/>
                <a:ea typeface="+mn-ea"/>
                <a:cs typeface="+mn-cs"/>
              </a:rPr>
              <a:t>Xây dựng môi trường kinh doanh văn minh, bền vững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59669"/>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166534"/>
          </a:solidFill>
          <a:ln w="12700">
            <a:solidFill>
              <a:srgbClr val="166534"/>
            </a:solidFill>
            <a:prstDash val="solid"/>
          </a:ln>
        </p:spPr>
      </p:sp>
      <p:sp>
        <p:nvSpPr>
          <p:cNvPr id="3" name="Shape 1"/>
          <p:cNvSpPr/>
          <p:nvPr/>
        </p:nvSpPr>
        <p:spPr>
          <a:xfrm>
            <a:off x="0" y="5070348"/>
            <a:ext cx="9144000" cy="73152"/>
          </a:xfrm>
          <a:prstGeom prst="rect">
            <a:avLst/>
          </a:prstGeom>
          <a:solidFill>
            <a:srgbClr val="166534"/>
          </a:solidFill>
          <a:ln w="12700">
            <a:solidFill>
              <a:srgbClr val="166534"/>
            </a:solidFill>
            <a:prstDash val="solid"/>
          </a:ln>
        </p:spPr>
      </p:sp>
      <p:sp>
        <p:nvSpPr>
          <p:cNvPr id="4" name="Shape 2"/>
          <p:cNvSpPr/>
          <p:nvPr/>
        </p:nvSpPr>
        <p:spPr>
          <a:xfrm>
            <a:off x="0" y="73152"/>
            <a:ext cx="2926080" cy="4997196"/>
          </a:xfrm>
          <a:prstGeom prst="rect">
            <a:avLst/>
          </a:prstGeom>
          <a:solidFill>
            <a:srgbClr val="064E3B"/>
          </a:solidFill>
          <a:ln w="12700">
            <a:solidFill>
              <a:srgbClr val="064E3B"/>
            </a:solidFill>
            <a:prstDash val="solid"/>
          </a:ln>
        </p:spPr>
      </p:sp>
      <p:sp>
        <p:nvSpPr>
          <p:cNvPr id="5" name="Shape 3"/>
          <p:cNvSpPr/>
          <p:nvPr/>
        </p:nvSpPr>
        <p:spPr>
          <a:xfrm>
            <a:off x="365760" y="320040"/>
            <a:ext cx="914400" cy="347472"/>
          </a:xfrm>
          <a:prstGeom prst="rect">
            <a:avLst/>
          </a:prstGeom>
          <a:solidFill>
            <a:srgbClr val="F59E0B"/>
          </a:solidFill>
          <a:ln w="12700">
            <a:solidFill>
              <a:srgbClr val="F59E0B"/>
            </a:solidFill>
            <a:prstDash val="solid"/>
          </a:ln>
        </p:spPr>
      </p:sp>
      <p:sp>
        <p:nvSpPr>
          <p:cNvPr id="6" name="Text 4"/>
          <p:cNvSpPr/>
          <p:nvPr/>
        </p:nvSpPr>
        <p:spPr>
          <a:xfrm>
            <a:off x="365760" y="320040"/>
            <a:ext cx="91440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1B3A6B"/>
                </a:solidFill>
                <a:effectLst/>
                <a:uLnTx/>
                <a:uFillTx/>
                <a:latin typeface="Calibri" panose="020F0502020204030204"/>
                <a:ea typeface="+mn-ea"/>
                <a:cs typeface="+mn-cs"/>
              </a:rPr>
              <a:t>PHẦN 05</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hape 5"/>
          <p:cNvSpPr/>
          <p:nvPr/>
        </p:nvSpPr>
        <p:spPr>
          <a:xfrm>
            <a:off x="274320" y="822960"/>
            <a:ext cx="2286000" cy="2286000"/>
          </a:xfrm>
          <a:prstGeom prst="ellipse">
            <a:avLst/>
          </a:prstGeom>
          <a:solidFill>
            <a:srgbClr val="065F46"/>
          </a:solidFill>
          <a:ln w="12700">
            <a:solidFill>
              <a:srgbClr val="F59E0B"/>
            </a:solidFill>
            <a:prstDash val="solid"/>
          </a:ln>
        </p:spPr>
      </p:sp>
      <p:pic>
        <p:nvPicPr>
          <p:cNvPr id="8" name="Image 0" descr="preencoded.png"/>
          <p:cNvPicPr>
            <a:picLocks noChangeAspect="1"/>
          </p:cNvPicPr>
          <p:nvPr/>
        </p:nvPicPr>
        <p:blipFill>
          <a:blip r:embed="rId3"/>
          <a:stretch>
            <a:fillRect/>
          </a:stretch>
        </p:blipFill>
        <p:spPr>
          <a:xfrm>
            <a:off x="640080" y="1005840"/>
            <a:ext cx="1554480" cy="1554480"/>
          </a:xfrm>
          <a:prstGeom prst="rect">
            <a:avLst/>
          </a:prstGeom>
        </p:spPr>
      </p:pic>
      <p:sp>
        <p:nvSpPr>
          <p:cNvPr id="9" name="Shape 6"/>
          <p:cNvSpPr/>
          <p:nvPr/>
        </p:nvSpPr>
        <p:spPr>
          <a:xfrm>
            <a:off x="91440" y="3566160"/>
            <a:ext cx="914400" cy="914400"/>
          </a:xfrm>
          <a:prstGeom prst="ellipse">
            <a:avLst/>
          </a:prstGeom>
          <a:solidFill>
            <a:srgbClr val="F59E0B">
              <a:alpha val="30000"/>
            </a:srgbClr>
          </a:solidFill>
          <a:ln w="12700">
            <a:solidFill>
              <a:srgbClr val="F59E0B">
                <a:alpha val="30000"/>
              </a:srgbClr>
            </a:solidFill>
            <a:prstDash val="solid"/>
          </a:ln>
        </p:spPr>
      </p:sp>
      <p:sp>
        <p:nvSpPr>
          <p:cNvPr id="10" name="Shape 7"/>
          <p:cNvSpPr/>
          <p:nvPr/>
        </p:nvSpPr>
        <p:spPr>
          <a:xfrm>
            <a:off x="1645920" y="4114800"/>
            <a:ext cx="548640" cy="548640"/>
          </a:xfrm>
          <a:prstGeom prst="ellipse">
            <a:avLst/>
          </a:prstGeom>
          <a:solidFill>
            <a:srgbClr val="FFFFFF">
              <a:alpha val="25000"/>
            </a:srgbClr>
          </a:solidFill>
          <a:ln w="12700">
            <a:solidFill>
              <a:srgbClr val="FFFFFF">
                <a:alpha val="25000"/>
              </a:srgbClr>
            </a:solidFill>
            <a:prstDash val="solid"/>
          </a:ln>
        </p:spPr>
      </p:sp>
      <p:sp>
        <p:nvSpPr>
          <p:cNvPr id="11" name="Text 8"/>
          <p:cNvSpPr/>
          <p:nvPr/>
        </p:nvSpPr>
        <p:spPr>
          <a:xfrm>
            <a:off x="3108960" y="548640"/>
            <a:ext cx="5760720" cy="32004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GẮN BẢN QUYỀN</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VỚI VĂN HÓA DI SẢN</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VÀ PHÁT TRIỂN</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KINH TẾ ĐỊA PHƯƠNG</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2" name="Text 9"/>
          <p:cNvSpPr/>
          <p:nvPr/>
        </p:nvSpPr>
        <p:spPr>
          <a:xfrm>
            <a:off x="3108960" y="3840480"/>
            <a:ext cx="576072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1" u="none" strike="noStrike" kern="1200" cap="none" spc="0" normalizeH="0" baseline="0" noProof="0" dirty="0">
                <a:ln>
                  <a:noFill/>
                </a:ln>
                <a:solidFill>
                  <a:prstClr val="white"/>
                </a:solidFill>
                <a:effectLst/>
                <a:uLnTx/>
                <a:uFillTx/>
                <a:latin typeface="Calibri" panose="020F0502020204030204"/>
                <a:ea typeface="+mn-ea"/>
                <a:cs typeface="+mn-cs"/>
              </a:rPr>
              <a:t>Từ bảo vệ sang khai thác giá trị kinh tế bền vững</a:t>
            </a:r>
            <a:endParaRPr kumimoji="0" lang="en-US" sz="13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Text 10"/>
          <p:cNvSpPr/>
          <p:nvPr/>
        </p:nvSpPr>
        <p:spPr>
          <a:xfrm>
            <a:off x="3108960" y="4434840"/>
            <a:ext cx="182880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A7F3D0"/>
                </a:solidFill>
                <a:effectLst/>
                <a:uLnTx/>
                <a:uFillTx/>
                <a:latin typeface="Calibri" panose="020F0502020204030204"/>
                <a:ea typeface="+mn-ea"/>
                <a:cs typeface="+mn-cs"/>
              </a:rPr>
              <a:t>⏱  5 – 7 phút</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059669"/>
          </a:solidFill>
          <a:ln w="12700">
            <a:solidFill>
              <a:srgbClr val="059669"/>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VĂN HÓA – DI SẢN CHÍNH LÀ "TÀI SẢN" CỦA ĐỊA PHƯƠNG</a:t>
            </a:r>
            <a:endParaRPr kumimoji="0" lang="en-US"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320040" y="822960"/>
            <a:ext cx="4114800" cy="384048"/>
          </a:xfrm>
          <a:prstGeom prst="rect">
            <a:avLst/>
          </a:prstGeom>
          <a:solidFill>
            <a:srgbClr val="059669"/>
          </a:solidFill>
          <a:ln w="12700">
            <a:solidFill>
              <a:srgbClr val="059669"/>
            </a:solidFill>
            <a:prstDash val="solid"/>
          </a:ln>
        </p:spPr>
      </p:sp>
      <p:sp>
        <p:nvSpPr>
          <p:cNvPr id="5" name="Text 3"/>
          <p:cNvSpPr/>
          <p:nvPr/>
        </p:nvSpPr>
        <p:spPr>
          <a:xfrm>
            <a:off x="320040" y="822960"/>
            <a:ext cx="411480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a:ea typeface="+mn-ea"/>
                <a:cs typeface="+mn-cs"/>
              </a:rPr>
              <a:t>🏛  GIÁ TRỊ VĂN HÓA ĐỊA PHƯƠNG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p:cNvSpPr/>
          <p:nvPr/>
        </p:nvSpPr>
        <p:spPr>
          <a:xfrm>
            <a:off x="320040" y="1298448"/>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7" name="Text 5"/>
          <p:cNvSpPr/>
          <p:nvPr/>
        </p:nvSpPr>
        <p:spPr>
          <a:xfrm>
            <a:off x="411480" y="1371600"/>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1005840" y="1389888"/>
            <a:ext cx="33375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Đền chùa, di tích lịch sử</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hape 7"/>
          <p:cNvSpPr/>
          <p:nvPr/>
        </p:nvSpPr>
        <p:spPr>
          <a:xfrm>
            <a:off x="320040" y="2011680"/>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0" name="Text 8"/>
          <p:cNvSpPr/>
          <p:nvPr/>
        </p:nvSpPr>
        <p:spPr>
          <a:xfrm>
            <a:off x="411480" y="2084832"/>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 9"/>
          <p:cNvSpPr/>
          <p:nvPr/>
        </p:nvSpPr>
        <p:spPr>
          <a:xfrm>
            <a:off x="1005840" y="2103120"/>
            <a:ext cx="33375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Lễ hội truyền thống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Shape 10"/>
          <p:cNvSpPr/>
          <p:nvPr/>
        </p:nvSpPr>
        <p:spPr>
          <a:xfrm>
            <a:off x="320040" y="2724912"/>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3" name="Text 11"/>
          <p:cNvSpPr/>
          <p:nvPr/>
        </p:nvSpPr>
        <p:spPr>
          <a:xfrm>
            <a:off x="411480" y="2798064"/>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 12"/>
          <p:cNvSpPr/>
          <p:nvPr/>
        </p:nvSpPr>
        <p:spPr>
          <a:xfrm>
            <a:off x="1005840" y="2816352"/>
            <a:ext cx="33375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Nghề thủ công truyền thống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Shape 13"/>
          <p:cNvSpPr/>
          <p:nvPr/>
        </p:nvSpPr>
        <p:spPr>
          <a:xfrm>
            <a:off x="320040" y="3438144"/>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6" name="Text 14"/>
          <p:cNvSpPr/>
          <p:nvPr/>
        </p:nvSpPr>
        <p:spPr>
          <a:xfrm>
            <a:off x="411480" y="3511296"/>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p:cNvSpPr/>
          <p:nvPr/>
        </p:nvSpPr>
        <p:spPr>
          <a:xfrm>
            <a:off x="1005840" y="3529584"/>
            <a:ext cx="33375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Ẩm thực – đặc sản địa phương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Shape 16"/>
          <p:cNvSpPr/>
          <p:nvPr/>
        </p:nvSpPr>
        <p:spPr>
          <a:xfrm>
            <a:off x="320040" y="4151376"/>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9" name="Text 17"/>
          <p:cNvSpPr/>
          <p:nvPr/>
        </p:nvSpPr>
        <p:spPr>
          <a:xfrm>
            <a:off x="411480" y="4224528"/>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 18"/>
          <p:cNvSpPr/>
          <p:nvPr/>
        </p:nvSpPr>
        <p:spPr>
          <a:xfrm>
            <a:off x="1005840" y="4242816"/>
            <a:ext cx="33375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Câu chuyện lịch sử, tín ngưỡng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Shape 19"/>
          <p:cNvSpPr/>
          <p:nvPr/>
        </p:nvSpPr>
        <p:spPr>
          <a:xfrm>
            <a:off x="4709160" y="822960"/>
            <a:ext cx="4114800" cy="384048"/>
          </a:xfrm>
          <a:prstGeom prst="rect">
            <a:avLst/>
          </a:prstGeom>
          <a:solidFill>
            <a:srgbClr val="D97706"/>
          </a:solidFill>
          <a:ln w="12700">
            <a:solidFill>
              <a:srgbClr val="D97706"/>
            </a:solidFill>
            <a:prstDash val="solid"/>
          </a:ln>
        </p:spPr>
      </p:sp>
      <p:sp>
        <p:nvSpPr>
          <p:cNvPr id="22" name="Text 20"/>
          <p:cNvSpPr/>
          <p:nvPr/>
        </p:nvSpPr>
        <p:spPr>
          <a:xfrm>
            <a:off x="4709160" y="822960"/>
            <a:ext cx="411480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a:ea typeface="+mn-ea"/>
                <a:cs typeface="+mn-cs"/>
              </a:rPr>
              <a:t>✨  KHI ĐƯỢC BẢO VỆ ĐÚNG CÁCH</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Shape 21"/>
          <p:cNvSpPr/>
          <p:nvPr/>
        </p:nvSpPr>
        <p:spPr>
          <a:xfrm>
            <a:off x="4709160" y="1298448"/>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4" name="Shape 22"/>
          <p:cNvSpPr/>
          <p:nvPr/>
        </p:nvSpPr>
        <p:spPr>
          <a:xfrm>
            <a:off x="4709160" y="1298448"/>
            <a:ext cx="64008" cy="603504"/>
          </a:xfrm>
          <a:prstGeom prst="rect">
            <a:avLst/>
          </a:prstGeom>
          <a:solidFill>
            <a:srgbClr val="D97706"/>
          </a:solidFill>
          <a:ln w="12700">
            <a:solidFill>
              <a:srgbClr val="D97706"/>
            </a:solidFill>
            <a:prstDash val="solid"/>
          </a:ln>
        </p:spPr>
      </p:sp>
      <p:sp>
        <p:nvSpPr>
          <p:cNvPr id="25" name="Text 23"/>
          <p:cNvSpPr/>
          <p:nvPr/>
        </p:nvSpPr>
        <p:spPr>
          <a:xfrm>
            <a:off x="4828032" y="1371600"/>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 24"/>
          <p:cNvSpPr/>
          <p:nvPr/>
        </p:nvSpPr>
        <p:spPr>
          <a:xfrm>
            <a:off x="5422392" y="1389888"/>
            <a:ext cx="3310128"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Thu hút khách du lịch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Shape 25"/>
          <p:cNvSpPr/>
          <p:nvPr/>
        </p:nvSpPr>
        <p:spPr>
          <a:xfrm>
            <a:off x="4709160" y="2011680"/>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8" name="Shape 26"/>
          <p:cNvSpPr/>
          <p:nvPr/>
        </p:nvSpPr>
        <p:spPr>
          <a:xfrm>
            <a:off x="4709160" y="2011680"/>
            <a:ext cx="64008" cy="603504"/>
          </a:xfrm>
          <a:prstGeom prst="rect">
            <a:avLst/>
          </a:prstGeom>
          <a:solidFill>
            <a:srgbClr val="D97706"/>
          </a:solidFill>
          <a:ln w="12700">
            <a:solidFill>
              <a:srgbClr val="D97706"/>
            </a:solidFill>
            <a:prstDash val="solid"/>
          </a:ln>
        </p:spPr>
      </p:sp>
      <p:sp>
        <p:nvSpPr>
          <p:cNvPr id="29" name="Text 27"/>
          <p:cNvSpPr/>
          <p:nvPr/>
        </p:nvSpPr>
        <p:spPr>
          <a:xfrm>
            <a:off x="4828032" y="2084832"/>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 28"/>
          <p:cNvSpPr/>
          <p:nvPr/>
        </p:nvSpPr>
        <p:spPr>
          <a:xfrm>
            <a:off x="5422392" y="2103120"/>
            <a:ext cx="3310128"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Xây dựng thương hiệu địa phương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Shape 29"/>
          <p:cNvSpPr/>
          <p:nvPr/>
        </p:nvSpPr>
        <p:spPr>
          <a:xfrm>
            <a:off x="4709160" y="2724912"/>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2" name="Shape 30"/>
          <p:cNvSpPr/>
          <p:nvPr/>
        </p:nvSpPr>
        <p:spPr>
          <a:xfrm>
            <a:off x="4709160" y="2724912"/>
            <a:ext cx="64008" cy="603504"/>
          </a:xfrm>
          <a:prstGeom prst="rect">
            <a:avLst/>
          </a:prstGeom>
          <a:solidFill>
            <a:srgbClr val="D97706"/>
          </a:solidFill>
          <a:ln w="12700">
            <a:solidFill>
              <a:srgbClr val="D97706"/>
            </a:solidFill>
            <a:prstDash val="solid"/>
          </a:ln>
        </p:spPr>
      </p:sp>
      <p:sp>
        <p:nvSpPr>
          <p:cNvPr id="33" name="Text 31"/>
          <p:cNvSpPr/>
          <p:nvPr/>
        </p:nvSpPr>
        <p:spPr>
          <a:xfrm>
            <a:off x="4828032" y="2798064"/>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Text 32"/>
          <p:cNvSpPr/>
          <p:nvPr/>
        </p:nvSpPr>
        <p:spPr>
          <a:xfrm>
            <a:off x="5422392" y="2816352"/>
            <a:ext cx="3310128"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Tạo việc làm cho người dân</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Shape 33"/>
          <p:cNvSpPr/>
          <p:nvPr/>
        </p:nvSpPr>
        <p:spPr>
          <a:xfrm>
            <a:off x="4709160" y="3438144"/>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6" name="Shape 34"/>
          <p:cNvSpPr/>
          <p:nvPr/>
        </p:nvSpPr>
        <p:spPr>
          <a:xfrm>
            <a:off x="4709160" y="3438144"/>
            <a:ext cx="64008" cy="603504"/>
          </a:xfrm>
          <a:prstGeom prst="rect">
            <a:avLst/>
          </a:prstGeom>
          <a:solidFill>
            <a:srgbClr val="D97706"/>
          </a:solidFill>
          <a:ln w="12700">
            <a:solidFill>
              <a:srgbClr val="D97706"/>
            </a:solidFill>
            <a:prstDash val="solid"/>
          </a:ln>
        </p:spPr>
      </p:sp>
      <p:sp>
        <p:nvSpPr>
          <p:cNvPr id="37" name="Text 35"/>
          <p:cNvSpPr/>
          <p:nvPr/>
        </p:nvSpPr>
        <p:spPr>
          <a:xfrm>
            <a:off x="4828032" y="3511296"/>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Text 36"/>
          <p:cNvSpPr/>
          <p:nvPr/>
        </p:nvSpPr>
        <p:spPr>
          <a:xfrm>
            <a:off x="5422392" y="3529584"/>
            <a:ext cx="3310128"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Tạo sinh kế bền vững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9" name="Shape 37"/>
          <p:cNvSpPr/>
          <p:nvPr/>
        </p:nvSpPr>
        <p:spPr>
          <a:xfrm>
            <a:off x="4709160" y="4151376"/>
            <a:ext cx="4114800" cy="603504"/>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40" name="Shape 38"/>
          <p:cNvSpPr/>
          <p:nvPr/>
        </p:nvSpPr>
        <p:spPr>
          <a:xfrm>
            <a:off x="4709160" y="4151376"/>
            <a:ext cx="64008" cy="603504"/>
          </a:xfrm>
          <a:prstGeom prst="rect">
            <a:avLst/>
          </a:prstGeom>
          <a:solidFill>
            <a:srgbClr val="D97706"/>
          </a:solidFill>
          <a:ln w="12700">
            <a:solidFill>
              <a:srgbClr val="D97706"/>
            </a:solidFill>
            <a:prstDash val="solid"/>
          </a:ln>
        </p:spPr>
      </p:sp>
      <p:sp>
        <p:nvSpPr>
          <p:cNvPr id="41" name="Text 39"/>
          <p:cNvSpPr/>
          <p:nvPr/>
        </p:nvSpPr>
        <p:spPr>
          <a:xfrm>
            <a:off x="4828032" y="4224528"/>
            <a:ext cx="502920" cy="43891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Text 40"/>
          <p:cNvSpPr/>
          <p:nvPr/>
        </p:nvSpPr>
        <p:spPr>
          <a:xfrm>
            <a:off x="5422392" y="4242816"/>
            <a:ext cx="3310128"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Nâng tầm hình ảnh quê hương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3" name="Shape 41"/>
          <p:cNvSpPr/>
          <p:nvPr/>
        </p:nvSpPr>
        <p:spPr>
          <a:xfrm>
            <a:off x="0" y="5070348"/>
            <a:ext cx="9144000" cy="73152"/>
          </a:xfrm>
          <a:prstGeom prst="rect">
            <a:avLst/>
          </a:prstGeom>
          <a:solidFill>
            <a:srgbClr val="059669"/>
          </a:solidFill>
          <a:ln w="12700">
            <a:solidFill>
              <a:srgbClr val="059669"/>
            </a:solidFill>
            <a:prstDash val="solid"/>
          </a:ln>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059669"/>
          </a:solidFill>
          <a:ln w="12700">
            <a:solidFill>
              <a:srgbClr val="059669"/>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"HÌNH ẢNH" CŨNG LÀ TÀI SẢN – CẦN ĐƯỢC QUẢN LÝ</a:t>
            </a:r>
            <a:endParaRPr kumimoji="0" lang="en-US"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274320" y="914400"/>
            <a:ext cx="2560320" cy="320040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274320" y="914400"/>
            <a:ext cx="2560320" cy="384048"/>
          </a:xfrm>
          <a:prstGeom prst="rect">
            <a:avLst/>
          </a:prstGeom>
          <a:solidFill>
            <a:srgbClr val="0891B2"/>
          </a:solidFill>
          <a:ln w="12700">
            <a:solidFill>
              <a:srgbClr val="0891B2"/>
            </a:solidFill>
            <a:prstDash val="solid"/>
          </a:ln>
        </p:spPr>
      </p:sp>
      <p:sp>
        <p:nvSpPr>
          <p:cNvPr id="6" name="Text 4"/>
          <p:cNvSpPr/>
          <p:nvPr/>
        </p:nvSpPr>
        <p:spPr>
          <a:xfrm>
            <a:off x="274320" y="914400"/>
            <a:ext cx="256032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alibri" panose="020F0502020204030204"/>
                <a:ea typeface="+mn-ea"/>
                <a:cs typeface="+mn-cs"/>
              </a:rPr>
              <a:t>📍 NỘI DUNG ĐỊA PHƯƠNG</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 5"/>
          <p:cNvSpPr/>
          <p:nvPr/>
        </p:nvSpPr>
        <p:spPr>
          <a:xfrm>
            <a:off x="365760" y="1417320"/>
            <a:ext cx="237744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Video lễ hội</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365760" y="1920240"/>
            <a:ext cx="237744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Ảnh đẹp địa phương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7"/>
          <p:cNvSpPr/>
          <p:nvPr/>
        </p:nvSpPr>
        <p:spPr>
          <a:xfrm>
            <a:off x="365760" y="2423160"/>
            <a:ext cx="237744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Clip văn hóa</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8"/>
          <p:cNvSpPr/>
          <p:nvPr/>
        </p:nvSpPr>
        <p:spPr>
          <a:xfrm>
            <a:off x="365760" y="2926080"/>
            <a:ext cx="237744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Sản phẩm OCOP</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 9"/>
          <p:cNvSpPr/>
          <p:nvPr/>
        </p:nvSpPr>
        <p:spPr>
          <a:xfrm>
            <a:off x="365760" y="3429000"/>
            <a:ext cx="237744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Món ăn đặc sản</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Shape 10"/>
          <p:cNvSpPr/>
          <p:nvPr/>
        </p:nvSpPr>
        <p:spPr>
          <a:xfrm>
            <a:off x="2880360" y="2331720"/>
            <a:ext cx="502920" cy="54864"/>
          </a:xfrm>
          <a:prstGeom prst="rect">
            <a:avLst/>
          </a:prstGeom>
          <a:solidFill>
            <a:srgbClr val="059669"/>
          </a:solidFill>
          <a:ln w="12700">
            <a:solidFill>
              <a:srgbClr val="059669"/>
            </a:solidFill>
            <a:prstDash val="solid"/>
          </a:ln>
        </p:spPr>
      </p:sp>
      <p:sp>
        <p:nvSpPr>
          <p:cNvPr id="13" name="Text 11"/>
          <p:cNvSpPr/>
          <p:nvPr/>
        </p:nvSpPr>
        <p:spPr>
          <a:xfrm>
            <a:off x="3200400" y="2148840"/>
            <a:ext cx="411480"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59669"/>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Shape 12"/>
          <p:cNvSpPr/>
          <p:nvPr/>
        </p:nvSpPr>
        <p:spPr>
          <a:xfrm>
            <a:off x="3383280" y="914400"/>
            <a:ext cx="2377440" cy="320040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5" name="Shape 13"/>
          <p:cNvSpPr/>
          <p:nvPr/>
        </p:nvSpPr>
        <p:spPr>
          <a:xfrm>
            <a:off x="3383280" y="914400"/>
            <a:ext cx="2377440" cy="384048"/>
          </a:xfrm>
          <a:prstGeom prst="rect">
            <a:avLst/>
          </a:prstGeom>
          <a:solidFill>
            <a:srgbClr val="2563EB"/>
          </a:solidFill>
          <a:ln w="12700">
            <a:solidFill>
              <a:srgbClr val="2563EB"/>
            </a:solidFill>
            <a:prstDash val="solid"/>
          </a:ln>
        </p:spPr>
      </p:sp>
      <p:sp>
        <p:nvSpPr>
          <p:cNvPr id="16" name="Text 14"/>
          <p:cNvSpPr/>
          <p:nvPr/>
        </p:nvSpPr>
        <p:spPr>
          <a:xfrm>
            <a:off x="3383280" y="914400"/>
            <a:ext cx="237744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alibri" panose="020F0502020204030204"/>
                <a:ea typeface="+mn-ea"/>
                <a:cs typeface="+mn-cs"/>
              </a:rPr>
              <a:t>🌐 NỀN TẢNG SỐ</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p:cNvSpPr/>
          <p:nvPr/>
        </p:nvSpPr>
        <p:spPr>
          <a:xfrm>
            <a:off x="3474720" y="141732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YouTube</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 16"/>
          <p:cNvSpPr/>
          <p:nvPr/>
        </p:nvSpPr>
        <p:spPr>
          <a:xfrm>
            <a:off x="3474720" y="192024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Facebook</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 17"/>
          <p:cNvSpPr/>
          <p:nvPr/>
        </p:nvSpPr>
        <p:spPr>
          <a:xfrm>
            <a:off x="3474720" y="242316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TikTok</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 18"/>
          <p:cNvSpPr/>
          <p:nvPr/>
        </p:nvSpPr>
        <p:spPr>
          <a:xfrm>
            <a:off x="3474720" y="292608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Báo chí</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 19"/>
          <p:cNvSpPr/>
          <p:nvPr/>
        </p:nvSpPr>
        <p:spPr>
          <a:xfrm>
            <a:off x="3474720" y="342900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Truyền hình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Shape 20"/>
          <p:cNvSpPr/>
          <p:nvPr/>
        </p:nvSpPr>
        <p:spPr>
          <a:xfrm>
            <a:off x="5806440" y="2331720"/>
            <a:ext cx="502920" cy="54864"/>
          </a:xfrm>
          <a:prstGeom prst="rect">
            <a:avLst/>
          </a:prstGeom>
          <a:solidFill>
            <a:srgbClr val="059669"/>
          </a:solidFill>
          <a:ln w="12700">
            <a:solidFill>
              <a:srgbClr val="059669"/>
            </a:solidFill>
            <a:prstDash val="solid"/>
          </a:ln>
        </p:spPr>
      </p:sp>
      <p:sp>
        <p:nvSpPr>
          <p:cNvPr id="23" name="Text 21"/>
          <p:cNvSpPr/>
          <p:nvPr/>
        </p:nvSpPr>
        <p:spPr>
          <a:xfrm>
            <a:off x="6080760" y="2148840"/>
            <a:ext cx="411480"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59669"/>
                </a:solidFill>
                <a:effectLst/>
                <a:uLnTx/>
                <a:uFillTx/>
                <a:latin typeface="Calibri" panose="020F0502020204030204"/>
                <a:ea typeface="+mn-ea"/>
                <a:cs typeface="+mn-cs"/>
              </a:rPr>
              <a:t>▶</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p:cNvSpPr/>
          <p:nvPr/>
        </p:nvSpPr>
        <p:spPr>
          <a:xfrm>
            <a:off x="6446520" y="914400"/>
            <a:ext cx="2377440" cy="320040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23"/>
          <p:cNvSpPr/>
          <p:nvPr/>
        </p:nvSpPr>
        <p:spPr>
          <a:xfrm>
            <a:off x="6446520" y="914400"/>
            <a:ext cx="2377440" cy="384048"/>
          </a:xfrm>
          <a:prstGeom prst="rect">
            <a:avLst/>
          </a:prstGeom>
          <a:solidFill>
            <a:srgbClr val="D97706"/>
          </a:solidFill>
          <a:ln w="12700">
            <a:solidFill>
              <a:srgbClr val="D97706"/>
            </a:solidFill>
            <a:prstDash val="solid"/>
          </a:ln>
        </p:spPr>
      </p:sp>
      <p:sp>
        <p:nvSpPr>
          <p:cNvPr id="26" name="Text 24"/>
          <p:cNvSpPr/>
          <p:nvPr/>
        </p:nvSpPr>
        <p:spPr>
          <a:xfrm>
            <a:off x="6446520" y="914400"/>
            <a:ext cx="237744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alibri" panose="020F0502020204030204"/>
                <a:ea typeface="+mn-ea"/>
                <a:cs typeface="+mn-cs"/>
              </a:rPr>
              <a:t>🎯 TIẾP CẬN</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 25"/>
          <p:cNvSpPr/>
          <p:nvPr/>
        </p:nvSpPr>
        <p:spPr>
          <a:xfrm>
            <a:off x="6537960" y="141732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Hàng triệu người</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 26"/>
          <p:cNvSpPr/>
          <p:nvPr/>
        </p:nvSpPr>
        <p:spPr>
          <a:xfrm>
            <a:off x="6537960" y="192024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Khách du lịch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 27"/>
          <p:cNvSpPr/>
          <p:nvPr/>
        </p:nvSpPr>
        <p:spPr>
          <a:xfrm>
            <a:off x="6537960" y="242316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Nhà đầu tư</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 28"/>
          <p:cNvSpPr/>
          <p:nvPr/>
        </p:nvSpPr>
        <p:spPr>
          <a:xfrm>
            <a:off x="6537960" y="292608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Doanh nghiệp</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 29"/>
          <p:cNvSpPr/>
          <p:nvPr/>
        </p:nvSpPr>
        <p:spPr>
          <a:xfrm>
            <a:off x="6537960" y="3429000"/>
            <a:ext cx="219456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1E293B"/>
                </a:solidFill>
                <a:effectLst/>
                <a:uLnTx/>
                <a:uFillTx/>
                <a:latin typeface="Calibri" panose="020F0502020204030204"/>
                <a:ea typeface="+mn-ea"/>
                <a:cs typeface="+mn-cs"/>
              </a:rPr>
              <a:t>🤝 Đối tác</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Shape 30"/>
          <p:cNvSpPr/>
          <p:nvPr/>
        </p:nvSpPr>
        <p:spPr>
          <a:xfrm>
            <a:off x="274320" y="4251960"/>
            <a:ext cx="8595360" cy="685800"/>
          </a:xfrm>
          <a:prstGeom prst="rect">
            <a:avLst/>
          </a:prstGeom>
          <a:solidFill>
            <a:srgbClr val="FEF3C7"/>
          </a:solidFill>
          <a:ln w="12700">
            <a:solidFill>
              <a:srgbClr val="D97706"/>
            </a:solidFill>
            <a:prstDash val="solid"/>
          </a:ln>
        </p:spPr>
      </p:sp>
      <p:sp>
        <p:nvSpPr>
          <p:cNvPr id="33" name="Text 31"/>
          <p:cNvSpPr/>
          <p:nvPr/>
        </p:nvSpPr>
        <p:spPr>
          <a:xfrm>
            <a:off x="411480" y="4297680"/>
            <a:ext cx="8321040" cy="5943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78350F"/>
                </a:solidFill>
                <a:effectLst/>
                <a:uLnTx/>
                <a:uFillTx/>
                <a:latin typeface="Calibri" panose="020F0502020204030204"/>
                <a:ea typeface="+mn-ea"/>
                <a:cs typeface="+mn-cs"/>
              </a:rPr>
              <a:t>⚠️  Nếu không quản lý: người khác có thể khai thác, cắt ghép, kiếm tiền từ chính hình ảnh văn hóa địa phương của mình!</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Shape 32"/>
          <p:cNvSpPr/>
          <p:nvPr/>
        </p:nvSpPr>
        <p:spPr>
          <a:xfrm>
            <a:off x="0" y="5070348"/>
            <a:ext cx="9144000" cy="73152"/>
          </a:xfrm>
          <a:prstGeom prst="rect">
            <a:avLst/>
          </a:prstGeom>
          <a:solidFill>
            <a:srgbClr val="059669"/>
          </a:solidFill>
          <a:ln w="12700">
            <a:solidFill>
              <a:srgbClr val="059669"/>
            </a:solidFill>
            <a:prstDash val="solid"/>
          </a:ln>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059669"/>
          </a:solidFill>
          <a:ln w="12700">
            <a:solidFill>
              <a:srgbClr val="059669"/>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TỪ "BẢO VỆ" SANG "KHAI THÁC GIÁ TRỊ KINH TẾ"</a:t>
            </a:r>
            <a:endParaRPr kumimoji="0" lang="en-US"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320040" y="896112"/>
            <a:ext cx="8503920" cy="84124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320040" y="896112"/>
            <a:ext cx="64008" cy="841248"/>
          </a:xfrm>
          <a:prstGeom prst="rect">
            <a:avLst/>
          </a:prstGeom>
          <a:solidFill>
            <a:srgbClr val="0891B2"/>
          </a:solidFill>
          <a:ln w="12700">
            <a:solidFill>
              <a:srgbClr val="0891B2"/>
            </a:solidFill>
            <a:prstDash val="solid"/>
          </a:ln>
        </p:spPr>
      </p:sp>
      <p:sp>
        <p:nvSpPr>
          <p:cNvPr id="6" name="Shape 4"/>
          <p:cNvSpPr/>
          <p:nvPr/>
        </p:nvSpPr>
        <p:spPr>
          <a:xfrm>
            <a:off x="475488" y="1078992"/>
            <a:ext cx="475488" cy="475488"/>
          </a:xfrm>
          <a:prstGeom prst="ellipse">
            <a:avLst/>
          </a:prstGeom>
          <a:solidFill>
            <a:srgbClr val="0891B2"/>
          </a:solidFill>
          <a:ln w="12700">
            <a:solidFill>
              <a:srgbClr val="0891B2"/>
            </a:solidFill>
            <a:prstDash val="solid"/>
          </a:ln>
        </p:spPr>
      </p:sp>
      <p:sp>
        <p:nvSpPr>
          <p:cNvPr id="7" name="Text 5"/>
          <p:cNvSpPr/>
          <p:nvPr/>
        </p:nvSpPr>
        <p:spPr>
          <a:xfrm>
            <a:off x="475488" y="1078992"/>
            <a:ext cx="475488" cy="47548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anose="020F0502020204030204"/>
                <a:ea typeface="+mn-ea"/>
                <a:cs typeface="+mn-cs"/>
              </a:rPr>
              <a:t>1</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1078992" y="987552"/>
            <a:ext cx="475488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1E293B"/>
                </a:solidFill>
                <a:effectLst/>
                <a:uLnTx/>
                <a:uFillTx/>
                <a:latin typeface="Calibri" panose="020F0502020204030204"/>
                <a:ea typeface="+mn-ea"/>
                <a:cs typeface="+mn-cs"/>
              </a:rPr>
              <a:t>🎪  Tổ chức lễ hội bài bản</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7"/>
          <p:cNvSpPr/>
          <p:nvPr/>
        </p:nvSpPr>
        <p:spPr>
          <a:xfrm>
            <a:off x="1078992" y="1353312"/>
            <a:ext cx="640080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64748B"/>
                </a:solidFill>
                <a:effectLst/>
                <a:uLnTx/>
                <a:uFillTx/>
                <a:latin typeface="Calibri" panose="020F0502020204030204"/>
                <a:ea typeface="+mn-ea"/>
                <a:cs typeface="+mn-cs"/>
              </a:rPr>
              <a:t>Ghi hình chuyên nghiệp, tạo nội dung có chất lượng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8"/>
          <p:cNvSpPr/>
          <p:nvPr/>
        </p:nvSpPr>
        <p:spPr>
          <a:xfrm>
            <a:off x="4206240" y="1764792"/>
            <a:ext cx="731520" cy="914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891B2"/>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hape 9"/>
          <p:cNvSpPr/>
          <p:nvPr/>
        </p:nvSpPr>
        <p:spPr>
          <a:xfrm>
            <a:off x="320040" y="1883664"/>
            <a:ext cx="8503920" cy="84124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2" name="Shape 10"/>
          <p:cNvSpPr/>
          <p:nvPr/>
        </p:nvSpPr>
        <p:spPr>
          <a:xfrm>
            <a:off x="320040" y="1883664"/>
            <a:ext cx="64008" cy="841248"/>
          </a:xfrm>
          <a:prstGeom prst="rect">
            <a:avLst/>
          </a:prstGeom>
          <a:solidFill>
            <a:srgbClr val="2563EB"/>
          </a:solidFill>
          <a:ln w="12700">
            <a:solidFill>
              <a:srgbClr val="2563EB"/>
            </a:solidFill>
            <a:prstDash val="solid"/>
          </a:ln>
        </p:spPr>
      </p:sp>
      <p:sp>
        <p:nvSpPr>
          <p:cNvPr id="13" name="Shape 11"/>
          <p:cNvSpPr/>
          <p:nvPr/>
        </p:nvSpPr>
        <p:spPr>
          <a:xfrm>
            <a:off x="475488" y="2066544"/>
            <a:ext cx="475488" cy="475488"/>
          </a:xfrm>
          <a:prstGeom prst="ellipse">
            <a:avLst/>
          </a:prstGeom>
          <a:solidFill>
            <a:srgbClr val="2563EB"/>
          </a:solidFill>
          <a:ln w="12700">
            <a:solidFill>
              <a:srgbClr val="2563EB"/>
            </a:solidFill>
            <a:prstDash val="solid"/>
          </a:ln>
        </p:spPr>
      </p:sp>
      <p:sp>
        <p:nvSpPr>
          <p:cNvPr id="14" name="Text 12"/>
          <p:cNvSpPr/>
          <p:nvPr/>
        </p:nvSpPr>
        <p:spPr>
          <a:xfrm>
            <a:off x="475488" y="2066544"/>
            <a:ext cx="475488" cy="47548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anose="020F0502020204030204"/>
                <a:ea typeface="+mn-ea"/>
                <a:cs typeface="+mn-cs"/>
              </a:rPr>
              <a:t>2</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 13"/>
          <p:cNvSpPr/>
          <p:nvPr/>
        </p:nvSpPr>
        <p:spPr>
          <a:xfrm>
            <a:off x="1078992" y="1975104"/>
            <a:ext cx="475488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1E293B"/>
                </a:solidFill>
                <a:effectLst/>
                <a:uLnTx/>
                <a:uFillTx/>
                <a:latin typeface="Calibri" panose="020F0502020204030204"/>
                <a:ea typeface="+mn-ea"/>
                <a:cs typeface="+mn-cs"/>
              </a:rPr>
              <a:t>💻  Quản lý &amp; Số hóa hình ảnh</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 14"/>
          <p:cNvSpPr/>
          <p:nvPr/>
        </p:nvSpPr>
        <p:spPr>
          <a:xfrm>
            <a:off x="1078992" y="2340864"/>
            <a:ext cx="640080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64748B"/>
                </a:solidFill>
                <a:effectLst/>
                <a:uLnTx/>
                <a:uFillTx/>
                <a:latin typeface="Calibri" panose="020F0502020204030204"/>
                <a:ea typeface="+mn-ea"/>
                <a:cs typeface="+mn-cs"/>
              </a:rPr>
              <a:t>Định danh nội dung, đăng ký bảo hộ, lưu trữ dữ liệu</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p:cNvSpPr/>
          <p:nvPr/>
        </p:nvSpPr>
        <p:spPr>
          <a:xfrm>
            <a:off x="4206240" y="2752344"/>
            <a:ext cx="731520" cy="914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563EB"/>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Shape 16"/>
          <p:cNvSpPr/>
          <p:nvPr/>
        </p:nvSpPr>
        <p:spPr>
          <a:xfrm>
            <a:off x="320040" y="2871216"/>
            <a:ext cx="8503920" cy="84124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9" name="Shape 17"/>
          <p:cNvSpPr/>
          <p:nvPr/>
        </p:nvSpPr>
        <p:spPr>
          <a:xfrm>
            <a:off x="320040" y="2871216"/>
            <a:ext cx="64008" cy="841248"/>
          </a:xfrm>
          <a:prstGeom prst="rect">
            <a:avLst/>
          </a:prstGeom>
          <a:solidFill>
            <a:srgbClr val="7C3AED"/>
          </a:solidFill>
          <a:ln w="12700">
            <a:solidFill>
              <a:srgbClr val="7C3AED"/>
            </a:solidFill>
            <a:prstDash val="solid"/>
          </a:ln>
        </p:spPr>
      </p:sp>
      <p:sp>
        <p:nvSpPr>
          <p:cNvPr id="20" name="Shape 18"/>
          <p:cNvSpPr/>
          <p:nvPr/>
        </p:nvSpPr>
        <p:spPr>
          <a:xfrm>
            <a:off x="475488" y="3054096"/>
            <a:ext cx="475488" cy="475488"/>
          </a:xfrm>
          <a:prstGeom prst="ellipse">
            <a:avLst/>
          </a:prstGeom>
          <a:solidFill>
            <a:srgbClr val="7C3AED"/>
          </a:solidFill>
          <a:ln w="12700">
            <a:solidFill>
              <a:srgbClr val="7C3AED"/>
            </a:solidFill>
            <a:prstDash val="solid"/>
          </a:ln>
        </p:spPr>
      </p:sp>
      <p:sp>
        <p:nvSpPr>
          <p:cNvPr id="21" name="Text 19"/>
          <p:cNvSpPr/>
          <p:nvPr/>
        </p:nvSpPr>
        <p:spPr>
          <a:xfrm>
            <a:off x="475488" y="3054096"/>
            <a:ext cx="475488" cy="47548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anose="020F0502020204030204"/>
                <a:ea typeface="+mn-ea"/>
                <a:cs typeface="+mn-cs"/>
              </a:rPr>
              <a:t>3</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 20"/>
          <p:cNvSpPr/>
          <p:nvPr/>
        </p:nvSpPr>
        <p:spPr>
          <a:xfrm>
            <a:off x="1078992" y="2962656"/>
            <a:ext cx="475488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1E293B"/>
                </a:solidFill>
                <a:effectLst/>
                <a:uLnTx/>
                <a:uFillTx/>
                <a:latin typeface="Calibri" panose="020F0502020204030204"/>
                <a:ea typeface="+mn-ea"/>
                <a:cs typeface="+mn-cs"/>
              </a:rPr>
              <a:t>📡  Phổ biến đúng nền tảng</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1"/>
          <p:cNvSpPr/>
          <p:nvPr/>
        </p:nvSpPr>
        <p:spPr>
          <a:xfrm>
            <a:off x="1078992" y="3328416"/>
            <a:ext cx="640080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64748B"/>
                </a:solidFill>
                <a:effectLst/>
                <a:uLnTx/>
                <a:uFillTx/>
                <a:latin typeface="Calibri" panose="020F0502020204030204"/>
                <a:ea typeface="+mn-ea"/>
                <a:cs typeface="+mn-cs"/>
              </a:rPr>
              <a:t>Đưa lên YouTube, Facebook, TikTok có chiến lược</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 22"/>
          <p:cNvSpPr/>
          <p:nvPr/>
        </p:nvSpPr>
        <p:spPr>
          <a:xfrm>
            <a:off x="4206240" y="3739896"/>
            <a:ext cx="731520" cy="914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7C3AED"/>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Shape 23"/>
          <p:cNvSpPr/>
          <p:nvPr/>
        </p:nvSpPr>
        <p:spPr>
          <a:xfrm>
            <a:off x="320040" y="3858768"/>
            <a:ext cx="8503920" cy="841248"/>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6" name="Shape 24"/>
          <p:cNvSpPr/>
          <p:nvPr/>
        </p:nvSpPr>
        <p:spPr>
          <a:xfrm>
            <a:off x="320040" y="3858768"/>
            <a:ext cx="64008" cy="841248"/>
          </a:xfrm>
          <a:prstGeom prst="rect">
            <a:avLst/>
          </a:prstGeom>
          <a:solidFill>
            <a:srgbClr val="D97706"/>
          </a:solidFill>
          <a:ln w="12700">
            <a:solidFill>
              <a:srgbClr val="D97706"/>
            </a:solidFill>
            <a:prstDash val="solid"/>
          </a:ln>
        </p:spPr>
      </p:sp>
      <p:sp>
        <p:nvSpPr>
          <p:cNvPr id="27" name="Shape 25"/>
          <p:cNvSpPr/>
          <p:nvPr/>
        </p:nvSpPr>
        <p:spPr>
          <a:xfrm>
            <a:off x="475488" y="4041648"/>
            <a:ext cx="475488" cy="475488"/>
          </a:xfrm>
          <a:prstGeom prst="ellipse">
            <a:avLst/>
          </a:prstGeom>
          <a:solidFill>
            <a:srgbClr val="D97706"/>
          </a:solidFill>
          <a:ln w="12700">
            <a:solidFill>
              <a:srgbClr val="D97706"/>
            </a:solidFill>
            <a:prstDash val="solid"/>
          </a:ln>
        </p:spPr>
      </p:sp>
      <p:sp>
        <p:nvSpPr>
          <p:cNvPr id="28" name="Text 26"/>
          <p:cNvSpPr/>
          <p:nvPr/>
        </p:nvSpPr>
        <p:spPr>
          <a:xfrm>
            <a:off x="475488" y="4041648"/>
            <a:ext cx="475488" cy="47548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anose="020F0502020204030204"/>
                <a:ea typeface="+mn-ea"/>
                <a:cs typeface="+mn-cs"/>
              </a:rPr>
              <a:t>4</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 27"/>
          <p:cNvSpPr/>
          <p:nvPr/>
        </p:nvSpPr>
        <p:spPr>
          <a:xfrm>
            <a:off x="1078992" y="3950208"/>
            <a:ext cx="475488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1E293B"/>
                </a:solidFill>
                <a:effectLst/>
                <a:uLnTx/>
                <a:uFillTx/>
                <a:latin typeface="Calibri" panose="020F0502020204030204"/>
                <a:ea typeface="+mn-ea"/>
                <a:cs typeface="+mn-cs"/>
              </a:rPr>
              <a:t>🏷️  Xây dựng thương hiệu địa phương</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 28"/>
          <p:cNvSpPr/>
          <p:nvPr/>
        </p:nvSpPr>
        <p:spPr>
          <a:xfrm>
            <a:off x="1078992" y="4315968"/>
            <a:ext cx="640080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64748B"/>
                </a:solidFill>
                <a:effectLst/>
                <a:uLnTx/>
                <a:uFillTx/>
                <a:latin typeface="Calibri" panose="020F0502020204030204"/>
                <a:ea typeface="+mn-ea"/>
                <a:cs typeface="+mn-cs"/>
              </a:rPr>
              <a:t>Du lịch văn hóa, sản phẩm lưu niệm, truyền thông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Shape 29"/>
          <p:cNvSpPr/>
          <p:nvPr/>
        </p:nvSpPr>
        <p:spPr>
          <a:xfrm>
            <a:off x="5943600" y="1005840"/>
            <a:ext cx="2834640" cy="3657600"/>
          </a:xfrm>
          <a:prstGeom prst="rect">
            <a:avLst/>
          </a:prstGeom>
          <a:solidFill>
            <a:srgbClr val="ECFDF5"/>
          </a:solidFill>
          <a:ln w="12700">
            <a:solidFill>
              <a:srgbClr val="059669"/>
            </a:solidFill>
            <a:prstDash val="solid"/>
          </a:ln>
          <a:effectLst>
            <a:outerShdw blurRad="101600" dist="38100" dir="8100000" algn="bl" rotWithShape="0">
              <a:srgbClr val="000000">
                <a:alpha val="12000"/>
              </a:srgbClr>
            </a:outerShdw>
          </a:effectLst>
        </p:spPr>
      </p:sp>
      <p:sp>
        <p:nvSpPr>
          <p:cNvPr id="32" name="Shape 30"/>
          <p:cNvSpPr/>
          <p:nvPr/>
        </p:nvSpPr>
        <p:spPr>
          <a:xfrm>
            <a:off x="5943600" y="1005840"/>
            <a:ext cx="2834640" cy="384048"/>
          </a:xfrm>
          <a:prstGeom prst="rect">
            <a:avLst/>
          </a:prstGeom>
          <a:solidFill>
            <a:srgbClr val="059669"/>
          </a:solidFill>
          <a:ln w="12700">
            <a:solidFill>
              <a:srgbClr val="059669"/>
            </a:solidFill>
            <a:prstDash val="solid"/>
          </a:ln>
        </p:spPr>
      </p:sp>
      <p:sp>
        <p:nvSpPr>
          <p:cNvPr id="33" name="Text 31"/>
          <p:cNvSpPr/>
          <p:nvPr/>
        </p:nvSpPr>
        <p:spPr>
          <a:xfrm>
            <a:off x="5943600" y="1005840"/>
            <a:ext cx="2834640" cy="384048"/>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FFFFFF"/>
                </a:solidFill>
                <a:effectLst/>
                <a:uLnTx/>
                <a:uFillTx/>
                <a:latin typeface="Calibri" panose="020F0502020204030204"/>
                <a:ea typeface="+mn-ea"/>
                <a:cs typeface="+mn-cs"/>
              </a:rPr>
              <a:t>🌱 KẾT QUẢ</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Shape 32"/>
          <p:cNvSpPr/>
          <p:nvPr/>
        </p:nvSpPr>
        <p:spPr>
          <a:xfrm>
            <a:off x="6126480" y="1527048"/>
            <a:ext cx="201168" cy="201168"/>
          </a:xfrm>
          <a:prstGeom prst="ellipse">
            <a:avLst/>
          </a:prstGeom>
          <a:solidFill>
            <a:srgbClr val="059669"/>
          </a:solidFill>
          <a:ln w="12700">
            <a:solidFill>
              <a:srgbClr val="059669"/>
            </a:solidFill>
            <a:prstDash val="solid"/>
          </a:ln>
        </p:spPr>
      </p:sp>
      <p:sp>
        <p:nvSpPr>
          <p:cNvPr id="35" name="Text 33"/>
          <p:cNvSpPr/>
          <p:nvPr/>
        </p:nvSpPr>
        <p:spPr>
          <a:xfrm>
            <a:off x="6400800" y="1490472"/>
            <a:ext cx="2286000" cy="34747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66534"/>
                </a:solidFill>
                <a:effectLst/>
                <a:uLnTx/>
                <a:uFillTx/>
                <a:latin typeface="Calibri" panose="020F0502020204030204"/>
                <a:ea typeface="+mn-ea"/>
                <a:cs typeface="+mn-cs"/>
              </a:rPr>
              <a:t>Du lịch văn hóa</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Shape 34"/>
          <p:cNvSpPr/>
          <p:nvPr/>
        </p:nvSpPr>
        <p:spPr>
          <a:xfrm>
            <a:off x="6126480" y="2075688"/>
            <a:ext cx="201168" cy="201168"/>
          </a:xfrm>
          <a:prstGeom prst="ellipse">
            <a:avLst/>
          </a:prstGeom>
          <a:solidFill>
            <a:srgbClr val="059669"/>
          </a:solidFill>
          <a:ln w="12700">
            <a:solidFill>
              <a:srgbClr val="059669"/>
            </a:solidFill>
            <a:prstDash val="solid"/>
          </a:ln>
        </p:spPr>
      </p:sp>
      <p:sp>
        <p:nvSpPr>
          <p:cNvPr id="37" name="Text 35"/>
          <p:cNvSpPr/>
          <p:nvPr/>
        </p:nvSpPr>
        <p:spPr>
          <a:xfrm>
            <a:off x="6400800" y="2039112"/>
            <a:ext cx="2286000" cy="34747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66534"/>
                </a:solidFill>
                <a:effectLst/>
                <a:uLnTx/>
                <a:uFillTx/>
                <a:latin typeface="Calibri" panose="020F0502020204030204"/>
                <a:ea typeface="+mn-ea"/>
                <a:cs typeface="+mn-cs"/>
              </a:rPr>
              <a:t>Thương hiệu địa phương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Shape 36"/>
          <p:cNvSpPr/>
          <p:nvPr/>
        </p:nvSpPr>
        <p:spPr>
          <a:xfrm>
            <a:off x="6126480" y="2624328"/>
            <a:ext cx="201168" cy="201168"/>
          </a:xfrm>
          <a:prstGeom prst="ellipse">
            <a:avLst/>
          </a:prstGeom>
          <a:solidFill>
            <a:srgbClr val="059669"/>
          </a:solidFill>
          <a:ln w="12700">
            <a:solidFill>
              <a:srgbClr val="059669"/>
            </a:solidFill>
            <a:prstDash val="solid"/>
          </a:ln>
        </p:spPr>
      </p:sp>
      <p:sp>
        <p:nvSpPr>
          <p:cNvPr id="39" name="Text 37"/>
          <p:cNvSpPr/>
          <p:nvPr/>
        </p:nvSpPr>
        <p:spPr>
          <a:xfrm>
            <a:off x="6400800" y="2587752"/>
            <a:ext cx="2286000" cy="34747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66534"/>
                </a:solidFill>
                <a:effectLst/>
                <a:uLnTx/>
                <a:uFillTx/>
                <a:latin typeface="Calibri" panose="020F0502020204030204"/>
                <a:ea typeface="+mn-ea"/>
                <a:cs typeface="+mn-cs"/>
              </a:rPr>
              <a:t>Sản phẩm lưu niệm</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Shape 38"/>
          <p:cNvSpPr/>
          <p:nvPr/>
        </p:nvSpPr>
        <p:spPr>
          <a:xfrm>
            <a:off x="6126480" y="3172968"/>
            <a:ext cx="201168" cy="201168"/>
          </a:xfrm>
          <a:prstGeom prst="ellipse">
            <a:avLst/>
          </a:prstGeom>
          <a:solidFill>
            <a:srgbClr val="059669"/>
          </a:solidFill>
          <a:ln w="12700">
            <a:solidFill>
              <a:srgbClr val="059669"/>
            </a:solidFill>
            <a:prstDash val="solid"/>
          </a:ln>
        </p:spPr>
      </p:sp>
      <p:sp>
        <p:nvSpPr>
          <p:cNvPr id="41" name="Text 39"/>
          <p:cNvSpPr/>
          <p:nvPr/>
        </p:nvSpPr>
        <p:spPr>
          <a:xfrm>
            <a:off x="6400800" y="3136392"/>
            <a:ext cx="2286000" cy="34747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66534"/>
                </a:solidFill>
                <a:effectLst/>
                <a:uLnTx/>
                <a:uFillTx/>
                <a:latin typeface="Calibri" panose="020F0502020204030204"/>
                <a:ea typeface="+mn-ea"/>
                <a:cs typeface="+mn-cs"/>
              </a:rPr>
              <a:t>Thu hút doanh nghiệp</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Shape 40"/>
          <p:cNvSpPr/>
          <p:nvPr/>
        </p:nvSpPr>
        <p:spPr>
          <a:xfrm>
            <a:off x="6126480" y="3721608"/>
            <a:ext cx="201168" cy="201168"/>
          </a:xfrm>
          <a:prstGeom prst="ellipse">
            <a:avLst/>
          </a:prstGeom>
          <a:solidFill>
            <a:srgbClr val="059669"/>
          </a:solidFill>
          <a:ln w="12700">
            <a:solidFill>
              <a:srgbClr val="059669"/>
            </a:solidFill>
            <a:prstDash val="solid"/>
          </a:ln>
        </p:spPr>
      </p:sp>
      <p:sp>
        <p:nvSpPr>
          <p:cNvPr id="43" name="Text 41"/>
          <p:cNvSpPr/>
          <p:nvPr/>
        </p:nvSpPr>
        <p:spPr>
          <a:xfrm>
            <a:off x="6400800" y="3685032"/>
            <a:ext cx="2286000" cy="34747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66534"/>
                </a:solidFill>
                <a:effectLst/>
                <a:uLnTx/>
                <a:uFillTx/>
                <a:latin typeface="Calibri" panose="020F0502020204030204"/>
                <a:ea typeface="+mn-ea"/>
                <a:cs typeface="+mn-cs"/>
              </a:rPr>
              <a:t>Nguồn lực cộng đồng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Shape 42"/>
          <p:cNvSpPr/>
          <p:nvPr/>
        </p:nvSpPr>
        <p:spPr>
          <a:xfrm>
            <a:off x="0" y="5070348"/>
            <a:ext cx="9144000" cy="73152"/>
          </a:xfrm>
          <a:prstGeom prst="rect">
            <a:avLst/>
          </a:prstGeom>
          <a:solidFill>
            <a:srgbClr val="059669"/>
          </a:solidFill>
          <a:ln w="12700">
            <a:solidFill>
              <a:srgbClr val="059669"/>
            </a:solidFill>
            <a:prstDash val="solid"/>
          </a:ln>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B3A6B"/>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0" y="5070348"/>
            <a:ext cx="9144000" cy="73152"/>
          </a:xfrm>
          <a:prstGeom prst="rect">
            <a:avLst/>
          </a:prstGeom>
          <a:solidFill>
            <a:srgbClr val="0891B2"/>
          </a:solidFill>
          <a:ln w="12700">
            <a:solidFill>
              <a:srgbClr val="0891B2"/>
            </a:solidFill>
            <a:prstDash val="solid"/>
          </a:ln>
        </p:spPr>
      </p:sp>
      <p:sp>
        <p:nvSpPr>
          <p:cNvPr id="4" name="Shape 2"/>
          <p:cNvSpPr/>
          <p:nvPr/>
        </p:nvSpPr>
        <p:spPr>
          <a:xfrm>
            <a:off x="0" y="73152"/>
            <a:ext cx="3200400" cy="4997196"/>
          </a:xfrm>
          <a:prstGeom prst="rect">
            <a:avLst/>
          </a:prstGeom>
          <a:solidFill>
            <a:srgbClr val="152D56"/>
          </a:solidFill>
          <a:ln w="12700">
            <a:solidFill>
              <a:srgbClr val="152D56"/>
            </a:solidFill>
            <a:prstDash val="solid"/>
          </a:ln>
        </p:spPr>
      </p:sp>
      <p:sp>
        <p:nvSpPr>
          <p:cNvPr id="5" name="Shape 3"/>
          <p:cNvSpPr/>
          <p:nvPr/>
        </p:nvSpPr>
        <p:spPr>
          <a:xfrm>
            <a:off x="365760" y="640080"/>
            <a:ext cx="2377440" cy="2377440"/>
          </a:xfrm>
          <a:prstGeom prst="ellipse">
            <a:avLst/>
          </a:prstGeom>
          <a:solidFill>
            <a:srgbClr val="1E3A6E"/>
          </a:solidFill>
          <a:ln w="12700">
            <a:solidFill>
              <a:srgbClr val="F59E0B"/>
            </a:solidFill>
            <a:prstDash val="solid"/>
          </a:ln>
        </p:spPr>
      </p:sp>
      <p:pic>
        <p:nvPicPr>
          <p:cNvPr id="6" name="Image 0" descr="preencoded.png"/>
          <p:cNvPicPr>
            <a:picLocks noChangeAspect="1"/>
          </p:cNvPicPr>
          <p:nvPr/>
        </p:nvPicPr>
        <p:blipFill>
          <a:blip r:embed="rId3"/>
          <a:stretch>
            <a:fillRect/>
          </a:stretch>
        </p:blipFill>
        <p:spPr>
          <a:xfrm>
            <a:off x="731520" y="914400"/>
            <a:ext cx="1737360" cy="1737360"/>
          </a:xfrm>
          <a:prstGeom prst="rect">
            <a:avLst/>
          </a:prstGeom>
        </p:spPr>
      </p:pic>
      <p:sp>
        <p:nvSpPr>
          <p:cNvPr id="7" name="Text 4"/>
          <p:cNvSpPr/>
          <p:nvPr/>
        </p:nvSpPr>
        <p:spPr>
          <a:xfrm>
            <a:off x="182880" y="3246120"/>
            <a:ext cx="2743200" cy="13716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XÃ</a:t>
            </a:r>
            <a:endParaRPr kumimoji="0" lang="en-US" sz="1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BÌNH MINH</a:t>
            </a:r>
            <a:endParaRPr kumimoji="0" lang="en-US" sz="1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MÔ HÌNH ĐIỂM</a:t>
            </a:r>
            <a:endParaRPr kumimoji="0" lang="en-US" sz="1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Text 5"/>
          <p:cNvSpPr/>
          <p:nvPr/>
        </p:nvSpPr>
        <p:spPr>
          <a:xfrm>
            <a:off x="3383280" y="320040"/>
            <a:ext cx="548640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59E0B"/>
                </a:solidFill>
                <a:effectLst/>
                <a:uLnTx/>
                <a:uFillTx/>
                <a:latin typeface="Calibri" panose="020F0502020204030204"/>
                <a:ea typeface="+mn-ea"/>
                <a:cs typeface="+mn-cs"/>
              </a:rPr>
              <a:t>CHỦ TRƯƠNG NHÀ NƯỚC ĐANG QUAN TÂM:</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6"/>
          <p:cNvSpPr/>
          <p:nvPr/>
        </p:nvSpPr>
        <p:spPr>
          <a:xfrm>
            <a:off x="3383280" y="777240"/>
            <a:ext cx="530352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93C5FD"/>
                </a:solidFill>
                <a:effectLst/>
                <a:uLnTx/>
                <a:uFillTx/>
                <a:latin typeface="Calibri" panose="020F0502020204030204"/>
                <a:ea typeface="+mn-ea"/>
                <a:cs typeface="+mn-cs"/>
              </a:rPr>
              <a:t>🔄  Chuyển đổi số văn hóa</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7"/>
          <p:cNvSpPr/>
          <p:nvPr/>
        </p:nvSpPr>
        <p:spPr>
          <a:xfrm>
            <a:off x="3383280" y="1161288"/>
            <a:ext cx="530352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93C5FD"/>
                </a:solidFill>
                <a:effectLst/>
                <a:uLnTx/>
                <a:uFillTx/>
                <a:latin typeface="Calibri" panose="020F0502020204030204"/>
                <a:ea typeface="+mn-ea"/>
                <a:cs typeface="+mn-cs"/>
              </a:rPr>
              <a:t>💡  Kinh tế sáng tạo</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 8"/>
          <p:cNvSpPr/>
          <p:nvPr/>
        </p:nvSpPr>
        <p:spPr>
          <a:xfrm>
            <a:off x="3383280" y="1545336"/>
            <a:ext cx="530352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93C5FD"/>
                </a:solidFill>
                <a:effectLst/>
                <a:uLnTx/>
                <a:uFillTx/>
                <a:latin typeface="Calibri" panose="020F0502020204030204"/>
                <a:ea typeface="+mn-ea"/>
                <a:cs typeface="+mn-cs"/>
              </a:rPr>
              <a:t>🏗️  Công nghiệp văn hóa</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 9"/>
          <p:cNvSpPr/>
          <p:nvPr/>
        </p:nvSpPr>
        <p:spPr>
          <a:xfrm>
            <a:off x="3383280" y="1929384"/>
            <a:ext cx="5303520" cy="32918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93C5FD"/>
                </a:solidFill>
                <a:effectLst/>
                <a:uLnTx/>
                <a:uFillTx/>
                <a:latin typeface="Calibri" panose="020F0502020204030204"/>
                <a:ea typeface="+mn-ea"/>
                <a:cs typeface="+mn-cs"/>
              </a:rPr>
              <a:t>🗂️  Xây dựng tài sản số Việt Nam</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Shape 10"/>
          <p:cNvSpPr/>
          <p:nvPr/>
        </p:nvSpPr>
        <p:spPr>
          <a:xfrm>
            <a:off x="3383280" y="2359152"/>
            <a:ext cx="5303520" cy="27432"/>
          </a:xfrm>
          <a:prstGeom prst="rect">
            <a:avLst/>
          </a:prstGeom>
          <a:solidFill>
            <a:srgbClr val="334D7A"/>
          </a:solidFill>
          <a:ln w="12700">
            <a:solidFill>
              <a:srgbClr val="334D7A"/>
            </a:solidFill>
            <a:prstDash val="solid"/>
          </a:ln>
        </p:spPr>
      </p:sp>
      <p:sp>
        <p:nvSpPr>
          <p:cNvPr id="14" name="Text 11"/>
          <p:cNvSpPr/>
          <p:nvPr/>
        </p:nvSpPr>
        <p:spPr>
          <a:xfrm>
            <a:off x="3383280" y="2468880"/>
            <a:ext cx="548640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59E0B"/>
                </a:solidFill>
                <a:effectLst/>
                <a:uLnTx/>
                <a:uFillTx/>
                <a:latin typeface="Calibri" panose="020F0502020204030204"/>
                <a:ea typeface="+mn-ea"/>
                <a:cs typeface="+mn-cs"/>
              </a:rPr>
              <a:t>NẾU BÌNH MINH LÀM TỐT, CÓ THỂ TRỞ THÀNH:</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Shape 12"/>
          <p:cNvSpPr/>
          <p:nvPr/>
        </p:nvSpPr>
        <p:spPr>
          <a:xfrm>
            <a:off x="3383280" y="3008376"/>
            <a:ext cx="320040" cy="320040"/>
          </a:xfrm>
          <a:prstGeom prst="ellipse">
            <a:avLst/>
          </a:prstGeom>
          <a:solidFill>
            <a:srgbClr val="059669"/>
          </a:solidFill>
          <a:ln w="12700">
            <a:solidFill>
              <a:srgbClr val="059669"/>
            </a:solidFill>
            <a:prstDash val="solid"/>
          </a:ln>
        </p:spPr>
      </p:sp>
      <p:sp>
        <p:nvSpPr>
          <p:cNvPr id="16" name="Text 13"/>
          <p:cNvSpPr/>
          <p:nvPr/>
        </p:nvSpPr>
        <p:spPr>
          <a:xfrm>
            <a:off x="3383280" y="3008376"/>
            <a:ext cx="320040" cy="3200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4"/>
          <p:cNvSpPr/>
          <p:nvPr/>
        </p:nvSpPr>
        <p:spPr>
          <a:xfrm>
            <a:off x="3785616" y="2944368"/>
            <a:ext cx="493776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FFFFFF"/>
                </a:solidFill>
                <a:effectLst/>
                <a:uLnTx/>
                <a:uFillTx/>
                <a:latin typeface="Calibri" panose="020F0502020204030204"/>
                <a:ea typeface="+mn-ea"/>
                <a:cs typeface="+mn-cs"/>
              </a:rPr>
              <a:t>Điểm đến văn hóa</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Shape 15"/>
          <p:cNvSpPr/>
          <p:nvPr/>
        </p:nvSpPr>
        <p:spPr>
          <a:xfrm>
            <a:off x="3383280" y="3511296"/>
            <a:ext cx="320040" cy="320040"/>
          </a:xfrm>
          <a:prstGeom prst="ellipse">
            <a:avLst/>
          </a:prstGeom>
          <a:solidFill>
            <a:srgbClr val="059669"/>
          </a:solidFill>
          <a:ln w="12700">
            <a:solidFill>
              <a:srgbClr val="059669"/>
            </a:solidFill>
            <a:prstDash val="solid"/>
          </a:ln>
        </p:spPr>
      </p:sp>
      <p:sp>
        <p:nvSpPr>
          <p:cNvPr id="19" name="Text 16"/>
          <p:cNvSpPr/>
          <p:nvPr/>
        </p:nvSpPr>
        <p:spPr>
          <a:xfrm>
            <a:off x="3383280" y="3511296"/>
            <a:ext cx="320040" cy="3200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 17"/>
          <p:cNvSpPr/>
          <p:nvPr/>
        </p:nvSpPr>
        <p:spPr>
          <a:xfrm>
            <a:off x="3785616" y="3447288"/>
            <a:ext cx="493776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FFFFFF"/>
                </a:solidFill>
                <a:effectLst/>
                <a:uLnTx/>
                <a:uFillTx/>
                <a:latin typeface="Calibri" panose="020F0502020204030204"/>
                <a:ea typeface="+mn-ea"/>
                <a:cs typeface="+mn-cs"/>
              </a:rPr>
              <a:t>Điểm du lịch di sản</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Shape 18"/>
          <p:cNvSpPr/>
          <p:nvPr/>
        </p:nvSpPr>
        <p:spPr>
          <a:xfrm>
            <a:off x="3383280" y="4014216"/>
            <a:ext cx="320040" cy="320040"/>
          </a:xfrm>
          <a:prstGeom prst="ellipse">
            <a:avLst/>
          </a:prstGeom>
          <a:solidFill>
            <a:srgbClr val="059669"/>
          </a:solidFill>
          <a:ln w="12700">
            <a:solidFill>
              <a:srgbClr val="059669"/>
            </a:solidFill>
            <a:prstDash val="solid"/>
          </a:ln>
        </p:spPr>
      </p:sp>
      <p:sp>
        <p:nvSpPr>
          <p:cNvPr id="22" name="Text 19"/>
          <p:cNvSpPr/>
          <p:nvPr/>
        </p:nvSpPr>
        <p:spPr>
          <a:xfrm>
            <a:off x="3383280" y="4014216"/>
            <a:ext cx="320040" cy="3200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0"/>
          <p:cNvSpPr/>
          <p:nvPr/>
        </p:nvSpPr>
        <p:spPr>
          <a:xfrm>
            <a:off x="3785616" y="3950208"/>
            <a:ext cx="493776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FFFFFF"/>
                </a:solidFill>
                <a:effectLst/>
                <a:uLnTx/>
                <a:uFillTx/>
                <a:latin typeface="Calibri" panose="020F0502020204030204"/>
                <a:ea typeface="+mn-ea"/>
                <a:cs typeface="+mn-cs"/>
              </a:rPr>
              <a:t>Mô hình kinh tế sáng tạo cấp cơ sở</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1"/>
          <p:cNvSpPr/>
          <p:nvPr/>
        </p:nvSpPr>
        <p:spPr>
          <a:xfrm>
            <a:off x="3383280" y="4517136"/>
            <a:ext cx="320040" cy="320040"/>
          </a:xfrm>
          <a:prstGeom prst="ellipse">
            <a:avLst/>
          </a:prstGeom>
          <a:solidFill>
            <a:srgbClr val="059669"/>
          </a:solidFill>
          <a:ln w="12700">
            <a:solidFill>
              <a:srgbClr val="059669"/>
            </a:solidFill>
            <a:prstDash val="solid"/>
          </a:ln>
        </p:spPr>
      </p:sp>
      <p:sp>
        <p:nvSpPr>
          <p:cNvPr id="25" name="Text 22"/>
          <p:cNvSpPr/>
          <p:nvPr/>
        </p:nvSpPr>
        <p:spPr>
          <a:xfrm>
            <a:off x="3383280" y="4517136"/>
            <a:ext cx="320040" cy="32004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 23"/>
          <p:cNvSpPr/>
          <p:nvPr/>
        </p:nvSpPr>
        <p:spPr>
          <a:xfrm>
            <a:off x="3785616" y="4453128"/>
            <a:ext cx="493776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FFFFFF"/>
                </a:solidFill>
                <a:effectLst/>
                <a:uLnTx/>
                <a:uFillTx/>
                <a:latin typeface="Calibri" panose="020F0502020204030204"/>
                <a:ea typeface="+mn-ea"/>
                <a:cs typeface="+mn-cs"/>
              </a:rPr>
              <a:t>Hình mẫu chuyển đổi số văn hóa địa phương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059669"/>
          </a:solidFill>
          <a:ln w="12700">
            <a:solidFill>
              <a:srgbClr val="059669"/>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NGƯỜI DÂN CHÍNH LÀ TRUNG TÂM CỦA QUÁ TRÌNH NÀY</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320040" y="868680"/>
            <a:ext cx="411480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320040" y="868680"/>
            <a:ext cx="4114800" cy="64008"/>
          </a:xfrm>
          <a:prstGeom prst="rect">
            <a:avLst/>
          </a:prstGeom>
          <a:solidFill>
            <a:srgbClr val="059669"/>
          </a:solidFill>
          <a:ln w="12700">
            <a:solidFill>
              <a:srgbClr val="059669"/>
            </a:solidFill>
            <a:prstDash val="solid"/>
          </a:ln>
        </p:spPr>
      </p:sp>
      <p:sp>
        <p:nvSpPr>
          <p:cNvPr id="6" name="Shape 4"/>
          <p:cNvSpPr/>
          <p:nvPr/>
        </p:nvSpPr>
        <p:spPr>
          <a:xfrm>
            <a:off x="484632" y="1097280"/>
            <a:ext cx="914400" cy="914400"/>
          </a:xfrm>
          <a:prstGeom prst="ellipse">
            <a:avLst/>
          </a:prstGeom>
          <a:solidFill>
            <a:srgbClr val="059669">
              <a:alpha val="15000"/>
            </a:srgbClr>
          </a:solidFill>
          <a:ln w="12700">
            <a:solidFill>
              <a:srgbClr val="059669">
                <a:alpha val="40000"/>
              </a:srgbClr>
            </a:solidFill>
            <a:prstDash val="solid"/>
          </a:ln>
        </p:spPr>
      </p:sp>
      <p:sp>
        <p:nvSpPr>
          <p:cNvPr id="7" name="Text 5"/>
          <p:cNvSpPr/>
          <p:nvPr/>
        </p:nvSpPr>
        <p:spPr>
          <a:xfrm>
            <a:off x="484632" y="109728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1508760" y="1143000"/>
            <a:ext cx="278892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059669"/>
                </a:solidFill>
                <a:effectLst/>
                <a:uLnTx/>
                <a:uFillTx/>
                <a:latin typeface="Calibri" panose="020F0502020204030204"/>
                <a:ea typeface="+mn-ea"/>
                <a:cs typeface="+mn-cs"/>
              </a:rPr>
              <a:t>Người dân</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7"/>
          <p:cNvSpPr/>
          <p:nvPr/>
        </p:nvSpPr>
        <p:spPr>
          <a:xfrm>
            <a:off x="1508760" y="1527048"/>
            <a:ext cx="2788920" cy="8686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0" i="0" u="none" strike="noStrike" kern="1200" cap="none" spc="0" normalizeH="0" baseline="0" noProof="0" dirty="0">
                <a:ln>
                  <a:noFill/>
                </a:ln>
                <a:solidFill>
                  <a:srgbClr val="64748B"/>
                </a:solidFill>
                <a:effectLst/>
                <a:uLnTx/>
                <a:uFillTx/>
                <a:latin typeface="Calibri" panose="020F0502020204030204"/>
                <a:ea typeface="+mn-ea"/>
                <a:cs typeface="+mn-cs"/>
              </a:rPr>
              <a:t>Được hưởng lợi từ kinh tế văn hóa phát triển</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Shape 8"/>
          <p:cNvSpPr/>
          <p:nvPr/>
        </p:nvSpPr>
        <p:spPr>
          <a:xfrm>
            <a:off x="4754880" y="868680"/>
            <a:ext cx="411480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1" name="Shape 9"/>
          <p:cNvSpPr/>
          <p:nvPr/>
        </p:nvSpPr>
        <p:spPr>
          <a:xfrm>
            <a:off x="4754880" y="868680"/>
            <a:ext cx="4114800" cy="64008"/>
          </a:xfrm>
          <a:prstGeom prst="rect">
            <a:avLst/>
          </a:prstGeom>
          <a:solidFill>
            <a:srgbClr val="D97706"/>
          </a:solidFill>
          <a:ln w="12700">
            <a:solidFill>
              <a:srgbClr val="D97706"/>
            </a:solidFill>
            <a:prstDash val="solid"/>
          </a:ln>
        </p:spPr>
      </p:sp>
      <p:sp>
        <p:nvSpPr>
          <p:cNvPr id="12" name="Shape 10"/>
          <p:cNvSpPr/>
          <p:nvPr/>
        </p:nvSpPr>
        <p:spPr>
          <a:xfrm>
            <a:off x="4919472" y="1097280"/>
            <a:ext cx="914400" cy="914400"/>
          </a:xfrm>
          <a:prstGeom prst="ellipse">
            <a:avLst/>
          </a:prstGeom>
          <a:solidFill>
            <a:srgbClr val="D97706">
              <a:alpha val="15000"/>
            </a:srgbClr>
          </a:solidFill>
          <a:ln w="12700">
            <a:solidFill>
              <a:srgbClr val="D97706">
                <a:alpha val="40000"/>
              </a:srgbClr>
            </a:solidFill>
            <a:prstDash val="solid"/>
          </a:ln>
        </p:spPr>
      </p:sp>
      <p:sp>
        <p:nvSpPr>
          <p:cNvPr id="13" name="Text 11"/>
          <p:cNvSpPr/>
          <p:nvPr/>
        </p:nvSpPr>
        <p:spPr>
          <a:xfrm>
            <a:off x="4919472" y="109728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 12"/>
          <p:cNvSpPr/>
          <p:nvPr/>
        </p:nvSpPr>
        <p:spPr>
          <a:xfrm>
            <a:off x="5943600" y="1143000"/>
            <a:ext cx="278892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D97706"/>
                </a:solidFill>
                <a:effectLst/>
                <a:uLnTx/>
                <a:uFillTx/>
                <a:latin typeface="Calibri" panose="020F0502020204030204"/>
                <a:ea typeface="+mn-ea"/>
                <a:cs typeface="+mn-cs"/>
              </a:rPr>
              <a:t>Hộ kinh doanh</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 13"/>
          <p:cNvSpPr/>
          <p:nvPr/>
        </p:nvSpPr>
        <p:spPr>
          <a:xfrm>
            <a:off x="5943600" y="1527048"/>
            <a:ext cx="2788920" cy="8686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0" i="0" u="none" strike="noStrike" kern="1200" cap="none" spc="0" normalizeH="0" baseline="0" noProof="0" dirty="0">
                <a:ln>
                  <a:noFill/>
                </a:ln>
                <a:solidFill>
                  <a:srgbClr val="64748B"/>
                </a:solidFill>
                <a:effectLst/>
                <a:uLnTx/>
                <a:uFillTx/>
                <a:latin typeface="Calibri" panose="020F0502020204030204"/>
                <a:ea typeface="+mn-ea"/>
                <a:cs typeface="+mn-cs"/>
              </a:rPr>
              <a:t>Phát triển bền vững, có thị trường rõ ràng</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Shape 14"/>
          <p:cNvSpPr/>
          <p:nvPr/>
        </p:nvSpPr>
        <p:spPr>
          <a:xfrm>
            <a:off x="320040" y="2788920"/>
            <a:ext cx="411480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7" name="Shape 15"/>
          <p:cNvSpPr/>
          <p:nvPr/>
        </p:nvSpPr>
        <p:spPr>
          <a:xfrm>
            <a:off x="320040" y="2788920"/>
            <a:ext cx="4114800" cy="64008"/>
          </a:xfrm>
          <a:prstGeom prst="rect">
            <a:avLst/>
          </a:prstGeom>
          <a:solidFill>
            <a:srgbClr val="0891B2"/>
          </a:solidFill>
          <a:ln w="12700">
            <a:solidFill>
              <a:srgbClr val="0891B2"/>
            </a:solidFill>
            <a:prstDash val="solid"/>
          </a:ln>
        </p:spPr>
      </p:sp>
      <p:sp>
        <p:nvSpPr>
          <p:cNvPr id="18" name="Shape 16"/>
          <p:cNvSpPr/>
          <p:nvPr/>
        </p:nvSpPr>
        <p:spPr>
          <a:xfrm>
            <a:off x="484632" y="3017520"/>
            <a:ext cx="914400" cy="914400"/>
          </a:xfrm>
          <a:prstGeom prst="ellipse">
            <a:avLst/>
          </a:prstGeom>
          <a:solidFill>
            <a:srgbClr val="0891B2">
              <a:alpha val="15000"/>
            </a:srgbClr>
          </a:solidFill>
          <a:ln w="12700">
            <a:solidFill>
              <a:srgbClr val="0891B2">
                <a:alpha val="40000"/>
              </a:srgbClr>
            </a:solidFill>
            <a:prstDash val="solid"/>
          </a:ln>
        </p:spPr>
      </p:sp>
      <p:sp>
        <p:nvSpPr>
          <p:cNvPr id="19" name="Text 17"/>
          <p:cNvSpPr/>
          <p:nvPr/>
        </p:nvSpPr>
        <p:spPr>
          <a:xfrm>
            <a:off x="484632" y="301752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 18"/>
          <p:cNvSpPr/>
          <p:nvPr/>
        </p:nvSpPr>
        <p:spPr>
          <a:xfrm>
            <a:off x="1508760" y="3063240"/>
            <a:ext cx="278892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0891B2"/>
                </a:solidFill>
                <a:effectLst/>
                <a:uLnTx/>
                <a:uFillTx/>
                <a:latin typeface="Calibri" panose="020F0502020204030204"/>
                <a:ea typeface="+mn-ea"/>
                <a:cs typeface="+mn-cs"/>
              </a:rPr>
              <a:t>Văn hóa địa phương</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 19"/>
          <p:cNvSpPr/>
          <p:nvPr/>
        </p:nvSpPr>
        <p:spPr>
          <a:xfrm>
            <a:off x="1508760" y="3447288"/>
            <a:ext cx="2788920" cy="8686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0" i="0" u="none" strike="noStrike" kern="1200" cap="none" spc="0" normalizeH="0" baseline="0" noProof="0" dirty="0">
                <a:ln>
                  <a:noFill/>
                </a:ln>
                <a:solidFill>
                  <a:srgbClr val="64748B"/>
                </a:solidFill>
                <a:effectLst/>
                <a:uLnTx/>
                <a:uFillTx/>
                <a:latin typeface="Calibri" panose="020F0502020204030204"/>
                <a:ea typeface="+mn-ea"/>
                <a:cs typeface="+mn-cs"/>
              </a:rPr>
              <a:t>Được bảo vệ và lan tỏa đúng giá trị</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Shape 20"/>
          <p:cNvSpPr/>
          <p:nvPr/>
        </p:nvSpPr>
        <p:spPr>
          <a:xfrm>
            <a:off x="4754880" y="2788920"/>
            <a:ext cx="411480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3" name="Shape 21"/>
          <p:cNvSpPr/>
          <p:nvPr/>
        </p:nvSpPr>
        <p:spPr>
          <a:xfrm>
            <a:off x="4754880" y="2788920"/>
            <a:ext cx="4114800" cy="64008"/>
          </a:xfrm>
          <a:prstGeom prst="rect">
            <a:avLst/>
          </a:prstGeom>
          <a:solidFill>
            <a:srgbClr val="7C3AED"/>
          </a:solidFill>
          <a:ln w="12700">
            <a:solidFill>
              <a:srgbClr val="7C3AED"/>
            </a:solidFill>
            <a:prstDash val="solid"/>
          </a:ln>
        </p:spPr>
      </p:sp>
      <p:sp>
        <p:nvSpPr>
          <p:cNvPr id="24" name="Shape 22"/>
          <p:cNvSpPr/>
          <p:nvPr/>
        </p:nvSpPr>
        <p:spPr>
          <a:xfrm>
            <a:off x="4919472" y="3017520"/>
            <a:ext cx="914400" cy="914400"/>
          </a:xfrm>
          <a:prstGeom prst="ellipse">
            <a:avLst/>
          </a:prstGeom>
          <a:solidFill>
            <a:srgbClr val="7C3AED">
              <a:alpha val="15000"/>
            </a:srgbClr>
          </a:solidFill>
          <a:ln w="12700">
            <a:solidFill>
              <a:srgbClr val="7C3AED">
                <a:alpha val="40000"/>
              </a:srgbClr>
            </a:solidFill>
            <a:prstDash val="solid"/>
          </a:ln>
        </p:spPr>
      </p:sp>
      <p:sp>
        <p:nvSpPr>
          <p:cNvPr id="25" name="Text 23"/>
          <p:cNvSpPr/>
          <p:nvPr/>
        </p:nvSpPr>
        <p:spPr>
          <a:xfrm>
            <a:off x="4919472" y="301752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 24"/>
          <p:cNvSpPr/>
          <p:nvPr/>
        </p:nvSpPr>
        <p:spPr>
          <a:xfrm>
            <a:off x="5943600" y="3063240"/>
            <a:ext cx="278892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7C3AED"/>
                </a:solidFill>
                <a:effectLst/>
                <a:uLnTx/>
                <a:uFillTx/>
                <a:latin typeface="Calibri" panose="020F0502020204030204"/>
                <a:ea typeface="+mn-ea"/>
                <a:cs typeface="+mn-cs"/>
              </a:rPr>
              <a:t>Thế hệ trẻ</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 25"/>
          <p:cNvSpPr/>
          <p:nvPr/>
        </p:nvSpPr>
        <p:spPr>
          <a:xfrm>
            <a:off x="5943600" y="3447288"/>
            <a:ext cx="2788920" cy="8686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0" i="0" u="none" strike="noStrike" kern="1200" cap="none" spc="0" normalizeH="0" baseline="0" noProof="0" dirty="0">
                <a:ln>
                  <a:noFill/>
                </a:ln>
                <a:solidFill>
                  <a:srgbClr val="64748B"/>
                </a:solidFill>
                <a:effectLst/>
                <a:uLnTx/>
                <a:uFillTx/>
                <a:latin typeface="Calibri" panose="020F0502020204030204"/>
                <a:ea typeface="+mn-ea"/>
                <a:cs typeface="+mn-cs"/>
              </a:rPr>
              <a:t>Hiểu và tự hào về giá trị quê hương</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Shape 26"/>
          <p:cNvSpPr/>
          <p:nvPr/>
        </p:nvSpPr>
        <p:spPr>
          <a:xfrm>
            <a:off x="320040" y="4736592"/>
            <a:ext cx="8503920" cy="292608"/>
          </a:xfrm>
          <a:prstGeom prst="rect">
            <a:avLst/>
          </a:prstGeom>
          <a:solidFill>
            <a:srgbClr val="ECFDF5"/>
          </a:solidFill>
          <a:ln w="12700">
            <a:solidFill>
              <a:srgbClr val="059669"/>
            </a:solidFill>
            <a:prstDash val="solid"/>
          </a:ln>
        </p:spPr>
      </p:sp>
      <p:sp>
        <p:nvSpPr>
          <p:cNvPr id="29" name="Text 27"/>
          <p:cNvSpPr/>
          <p:nvPr/>
        </p:nvSpPr>
        <p:spPr>
          <a:xfrm>
            <a:off x="411480" y="4745736"/>
            <a:ext cx="8321040" cy="27432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50" b="1" i="0" u="none" strike="noStrike" kern="1200" cap="none" spc="0" normalizeH="0" baseline="0" noProof="0" dirty="0">
                <a:ln>
                  <a:noFill/>
                </a:ln>
                <a:solidFill>
                  <a:srgbClr val="166534"/>
                </a:solidFill>
                <a:effectLst/>
                <a:uLnTx/>
                <a:uFillTx/>
                <a:latin typeface="Calibri" panose="020F0502020204030204"/>
                <a:ea typeface="+mn-ea"/>
                <a:cs typeface="+mn-cs"/>
              </a:rPr>
              <a:t>Sở hữu trí tuệ không phải để làm khó dân – mà để bảo vệ giá trị và mở ra cơ hội phát triển bền vững!</a:t>
            </a:r>
            <a:endParaRPr kumimoji="0" lang="en-US" sz="11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Shape 28"/>
          <p:cNvSpPr/>
          <p:nvPr/>
        </p:nvSpPr>
        <p:spPr>
          <a:xfrm>
            <a:off x="0" y="5070348"/>
            <a:ext cx="9144000" cy="73152"/>
          </a:xfrm>
          <a:prstGeom prst="rect">
            <a:avLst/>
          </a:prstGeom>
          <a:solidFill>
            <a:srgbClr val="059669"/>
          </a:solidFill>
          <a:ln w="12700">
            <a:solidFill>
              <a:srgbClr val="059669"/>
            </a:solidFill>
            <a:prstDash val="solid"/>
          </a:ln>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1B3A6B"/>
          </a:solidFill>
          <a:ln w="12700">
            <a:solidFill>
              <a:srgbClr val="1B3A6B"/>
            </a:solidFill>
            <a:prstDash val="solid"/>
          </a:ln>
        </p:spPr>
      </p:sp>
      <p:sp>
        <p:nvSpPr>
          <p:cNvPr id="3" name="Text 1"/>
          <p:cNvSpPr/>
          <p:nvPr/>
        </p:nvSpPr>
        <p:spPr>
          <a:xfrm>
            <a:off x="457200" y="182880"/>
            <a:ext cx="8229600" cy="548640"/>
          </a:xfrm>
          <a:prstGeom prst="rect">
            <a:avLst/>
          </a:prstGeom>
          <a:noFill/>
          <a:ln/>
        </p:spPr>
        <p:txBody>
          <a:bodyPr wrap="square" lIns="0" tIns="0" rIns="0" bIns="0" rtlCol="0" anchor="ctr"/>
          <a:lstStyle/>
          <a:p>
            <a:pPr marL="0" indent="0" algn="l">
              <a:buNone/>
            </a:pPr>
            <a:r>
              <a:rPr lang="en-US" sz="2400" b="1" dirty="0">
                <a:solidFill>
                  <a:srgbClr val="1B3A6B"/>
                </a:solidFill>
                <a:latin typeface="Times New Roman" panose="02020603050405020304" pitchFamily="18" charset="0"/>
                <a:ea typeface="Arial Black" pitchFamily="34" charset="-122"/>
                <a:cs typeface="Times New Roman" panose="02020603050405020304" pitchFamily="18" charset="0"/>
              </a:rPr>
              <a:t>THÔNG ĐIỆP</a:t>
            </a:r>
            <a:endParaRPr lang="en-US" sz="2400" dirty="0">
              <a:latin typeface="Times New Roman" panose="02020603050405020304" pitchFamily="18" charset="0"/>
              <a:cs typeface="Times New Roman" panose="02020603050405020304" pitchFamily="18" charset="0"/>
            </a:endParaRPr>
          </a:p>
        </p:txBody>
      </p:sp>
      <p:sp>
        <p:nvSpPr>
          <p:cNvPr id="4" name="Shape 2"/>
          <p:cNvSpPr/>
          <p:nvPr/>
        </p:nvSpPr>
        <p:spPr>
          <a:xfrm>
            <a:off x="320040" y="914400"/>
            <a:ext cx="8503920" cy="2103120"/>
          </a:xfrm>
          <a:prstGeom prst="rect">
            <a:avLst/>
          </a:prstGeom>
          <a:solidFill>
            <a:srgbClr val="1B3A6B"/>
          </a:solidFill>
          <a:ln w="12700">
            <a:solidFill>
              <a:srgbClr val="1B3A6B"/>
            </a:solidFill>
            <a:prstDash val="solid"/>
          </a:ln>
          <a:effectLst>
            <a:outerShdw blurRad="101600" dist="38100" dir="8100000" algn="bl" rotWithShape="0">
              <a:srgbClr val="000000">
                <a:alpha val="12000"/>
              </a:srgbClr>
            </a:outerShdw>
          </a:effectLst>
        </p:spPr>
      </p:sp>
      <p:sp>
        <p:nvSpPr>
          <p:cNvPr id="5" name="Text 3"/>
          <p:cNvSpPr/>
          <p:nvPr/>
        </p:nvSpPr>
        <p:spPr>
          <a:xfrm>
            <a:off x="457200" y="822960"/>
            <a:ext cx="822960" cy="1005840"/>
          </a:xfrm>
          <a:prstGeom prst="rect">
            <a:avLst/>
          </a:prstGeom>
          <a:noFill/>
          <a:ln/>
        </p:spPr>
        <p:txBody>
          <a:bodyPr wrap="square" lIns="0" tIns="0" rIns="0" bIns="0" rtlCol="0" anchor="t"/>
          <a:lstStyle/>
          <a:p>
            <a:pPr marL="0" indent="0" algn="l">
              <a:buNone/>
            </a:pPr>
            <a:r>
              <a:rPr lang="en-US" sz="9000" b="1" dirty="0">
                <a:solidFill>
                  <a:srgbClr val="F59E0B"/>
                </a:solidFill>
              </a:rPr>
              <a:t>"</a:t>
            </a:r>
            <a:endParaRPr lang="en-US" sz="9000" dirty="0"/>
          </a:p>
        </p:txBody>
      </p:sp>
      <p:sp>
        <p:nvSpPr>
          <p:cNvPr id="6" name="Text 4"/>
          <p:cNvSpPr/>
          <p:nvPr/>
        </p:nvSpPr>
        <p:spPr>
          <a:xfrm>
            <a:off x="640080" y="1097280"/>
            <a:ext cx="7955280" cy="1737360"/>
          </a:xfrm>
          <a:prstGeom prst="rect">
            <a:avLst/>
          </a:prstGeom>
          <a:noFill/>
          <a:ln/>
        </p:spPr>
        <p:txBody>
          <a:bodyPr wrap="square" lIns="0" tIns="0" rIns="0" bIns="0" rtlCol="0" anchor="ctr"/>
          <a:lstStyle/>
          <a:p>
            <a:pPr marL="0" indent="0" algn="l">
              <a:buNone/>
            </a:pPr>
            <a:r>
              <a:rPr lang="en-US" sz="1600" i="1" dirty="0">
                <a:solidFill>
                  <a:srgbClr val="FFFFFF"/>
                </a:solidFill>
              </a:rPr>
              <a:t>Buổi tuyên truyền hôm nay không nhằm mục đích kiểm tra hay xử phạt bà con, mà nhằm giúp người dân, cơ sở kinh doanh và các tổ chức trên địa bàn hiểu đúng pháp luật, hạn chế rủi ro và bảo vệ chính hoạt động của mình.</a:t>
            </a:r>
            <a:endParaRPr lang="en-US" sz="1600" dirty="0"/>
          </a:p>
        </p:txBody>
      </p:sp>
      <p:sp>
        <p:nvSpPr>
          <p:cNvPr id="7" name="Shape 5"/>
          <p:cNvSpPr/>
          <p:nvPr/>
        </p:nvSpPr>
        <p:spPr>
          <a:xfrm>
            <a:off x="320040" y="3218688"/>
            <a:ext cx="265176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8" name="Shape 6"/>
          <p:cNvSpPr/>
          <p:nvPr/>
        </p:nvSpPr>
        <p:spPr>
          <a:xfrm>
            <a:off x="320040" y="3218688"/>
            <a:ext cx="2651760" cy="64008"/>
          </a:xfrm>
          <a:prstGeom prst="rect">
            <a:avLst/>
          </a:prstGeom>
          <a:solidFill>
            <a:srgbClr val="2563EB"/>
          </a:solidFill>
          <a:ln w="12700">
            <a:solidFill>
              <a:srgbClr val="2563EB"/>
            </a:solidFill>
            <a:prstDash val="solid"/>
          </a:ln>
        </p:spPr>
      </p:sp>
      <p:sp>
        <p:nvSpPr>
          <p:cNvPr id="9" name="Text 7"/>
          <p:cNvSpPr/>
          <p:nvPr/>
        </p:nvSpPr>
        <p:spPr>
          <a:xfrm>
            <a:off x="320040" y="3310128"/>
            <a:ext cx="2651760" cy="502920"/>
          </a:xfrm>
          <a:prstGeom prst="rect">
            <a:avLst/>
          </a:prstGeom>
          <a:noFill/>
          <a:ln/>
        </p:spPr>
        <p:txBody>
          <a:bodyPr wrap="square" lIns="0" tIns="0" rIns="0" bIns="0" rtlCol="0" anchor="ctr"/>
          <a:lstStyle/>
          <a:p>
            <a:pPr marL="0" indent="0" algn="ctr">
              <a:buNone/>
            </a:pPr>
            <a:r>
              <a:rPr lang="en-US" sz="2400" dirty="0">
                <a:solidFill>
                  <a:srgbClr val="000000"/>
                </a:solidFill>
              </a:rPr>
              <a:t>📢</a:t>
            </a:r>
            <a:endParaRPr lang="en-US" sz="2400" dirty="0"/>
          </a:p>
        </p:txBody>
      </p:sp>
      <p:sp>
        <p:nvSpPr>
          <p:cNvPr id="10" name="Text 8"/>
          <p:cNvSpPr/>
          <p:nvPr/>
        </p:nvSpPr>
        <p:spPr>
          <a:xfrm>
            <a:off x="320040" y="3813048"/>
            <a:ext cx="2651760" cy="320040"/>
          </a:xfrm>
          <a:prstGeom prst="rect">
            <a:avLst/>
          </a:prstGeom>
          <a:noFill/>
          <a:ln/>
        </p:spPr>
        <p:txBody>
          <a:bodyPr wrap="square" lIns="0" tIns="0" rIns="0" bIns="0" rtlCol="0" anchor="ctr"/>
          <a:lstStyle/>
          <a:p>
            <a:pPr marL="0" indent="0" algn="ctr">
              <a:buNone/>
            </a:pPr>
            <a:r>
              <a:rPr lang="en-US" sz="1400" b="1" dirty="0">
                <a:solidFill>
                  <a:srgbClr val="2563EB"/>
                </a:solidFill>
              </a:rPr>
              <a:t>Tuyên truyền</a:t>
            </a:r>
            <a:endParaRPr lang="en-US" sz="1400" dirty="0"/>
          </a:p>
        </p:txBody>
      </p:sp>
      <p:sp>
        <p:nvSpPr>
          <p:cNvPr id="11" name="Text 9"/>
          <p:cNvSpPr/>
          <p:nvPr/>
        </p:nvSpPr>
        <p:spPr>
          <a:xfrm>
            <a:off x="429768" y="4133088"/>
            <a:ext cx="2432304" cy="713232"/>
          </a:xfrm>
          <a:prstGeom prst="rect">
            <a:avLst/>
          </a:prstGeom>
          <a:noFill/>
          <a:ln/>
        </p:spPr>
        <p:txBody>
          <a:bodyPr wrap="square" lIns="0" tIns="0" rIns="0" bIns="0" rtlCol="0" anchor="ctr"/>
          <a:lstStyle/>
          <a:p>
            <a:pPr marL="0" indent="0" algn="ctr">
              <a:buNone/>
            </a:pPr>
            <a:r>
              <a:rPr lang="en-US" sz="1100" dirty="0">
                <a:solidFill>
                  <a:srgbClr val="64748B"/>
                </a:solidFill>
              </a:rPr>
              <a:t>Định hướng xây dựng môi trường văn minh, chuyển đổi số, tôn trọng SHTT</a:t>
            </a:r>
            <a:endParaRPr lang="en-US" sz="1100" dirty="0"/>
          </a:p>
        </p:txBody>
      </p:sp>
      <p:sp>
        <p:nvSpPr>
          <p:cNvPr id="12" name="Shape 10"/>
          <p:cNvSpPr/>
          <p:nvPr/>
        </p:nvSpPr>
        <p:spPr>
          <a:xfrm>
            <a:off x="3218688" y="3218688"/>
            <a:ext cx="265176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3" name="Shape 11"/>
          <p:cNvSpPr/>
          <p:nvPr/>
        </p:nvSpPr>
        <p:spPr>
          <a:xfrm>
            <a:off x="3218688" y="3218688"/>
            <a:ext cx="2651760" cy="64008"/>
          </a:xfrm>
          <a:prstGeom prst="rect">
            <a:avLst/>
          </a:prstGeom>
          <a:solidFill>
            <a:srgbClr val="0891B2"/>
          </a:solidFill>
          <a:ln w="12700">
            <a:solidFill>
              <a:srgbClr val="0891B2"/>
            </a:solidFill>
            <a:prstDash val="solid"/>
          </a:ln>
        </p:spPr>
      </p:sp>
      <p:sp>
        <p:nvSpPr>
          <p:cNvPr id="14" name="Text 12"/>
          <p:cNvSpPr/>
          <p:nvPr/>
        </p:nvSpPr>
        <p:spPr>
          <a:xfrm>
            <a:off x="3218688" y="3310128"/>
            <a:ext cx="2651760" cy="502920"/>
          </a:xfrm>
          <a:prstGeom prst="rect">
            <a:avLst/>
          </a:prstGeom>
          <a:noFill/>
          <a:ln/>
        </p:spPr>
        <p:txBody>
          <a:bodyPr wrap="square" lIns="0" tIns="0" rIns="0" bIns="0" rtlCol="0" anchor="ctr"/>
          <a:lstStyle/>
          <a:p>
            <a:pPr marL="0" indent="0" algn="ctr">
              <a:buNone/>
            </a:pPr>
            <a:r>
              <a:rPr lang="en-US" sz="2400" dirty="0">
                <a:solidFill>
                  <a:srgbClr val="000000"/>
                </a:solidFill>
              </a:rPr>
              <a:t>🤝</a:t>
            </a:r>
            <a:endParaRPr lang="en-US" sz="2400" dirty="0"/>
          </a:p>
        </p:txBody>
      </p:sp>
      <p:sp>
        <p:nvSpPr>
          <p:cNvPr id="15" name="Text 13"/>
          <p:cNvSpPr/>
          <p:nvPr/>
        </p:nvSpPr>
        <p:spPr>
          <a:xfrm>
            <a:off x="3218688" y="3813048"/>
            <a:ext cx="2651760" cy="320040"/>
          </a:xfrm>
          <a:prstGeom prst="rect">
            <a:avLst/>
          </a:prstGeom>
          <a:noFill/>
          <a:ln/>
        </p:spPr>
        <p:txBody>
          <a:bodyPr wrap="square" lIns="0" tIns="0" rIns="0" bIns="0" rtlCol="0" anchor="ctr"/>
          <a:lstStyle/>
          <a:p>
            <a:pPr marL="0" indent="0" algn="ctr">
              <a:buNone/>
            </a:pPr>
            <a:r>
              <a:rPr lang="en-US" sz="1400" b="1" dirty="0">
                <a:solidFill>
                  <a:srgbClr val="0891B2"/>
                </a:solidFill>
              </a:rPr>
              <a:t>Kêu gọi</a:t>
            </a:r>
            <a:endParaRPr lang="en-US" sz="1400" dirty="0"/>
          </a:p>
        </p:txBody>
      </p:sp>
      <p:sp>
        <p:nvSpPr>
          <p:cNvPr id="16" name="Text 14"/>
          <p:cNvSpPr/>
          <p:nvPr/>
        </p:nvSpPr>
        <p:spPr>
          <a:xfrm>
            <a:off x="3328416" y="4133088"/>
            <a:ext cx="2432304" cy="713232"/>
          </a:xfrm>
          <a:prstGeom prst="rect">
            <a:avLst/>
          </a:prstGeom>
          <a:noFill/>
          <a:ln/>
        </p:spPr>
        <p:txBody>
          <a:bodyPr wrap="square" lIns="0" tIns="0" rIns="0" bIns="0" rtlCol="0" anchor="ctr"/>
          <a:lstStyle/>
          <a:p>
            <a:pPr marL="0" indent="0" algn="ctr">
              <a:buNone/>
            </a:pPr>
            <a:r>
              <a:rPr lang="en-US" sz="1100" dirty="0">
                <a:solidFill>
                  <a:srgbClr val="64748B"/>
                </a:solidFill>
              </a:rPr>
              <a:t>Người dân &amp; doanh nghiệp chủ động tìm hiểu, thực hiện đúng quy định</a:t>
            </a:r>
            <a:endParaRPr lang="en-US" sz="1100" dirty="0"/>
          </a:p>
        </p:txBody>
      </p:sp>
      <p:sp>
        <p:nvSpPr>
          <p:cNvPr id="17" name="Shape 15"/>
          <p:cNvSpPr/>
          <p:nvPr/>
        </p:nvSpPr>
        <p:spPr>
          <a:xfrm>
            <a:off x="6117336" y="3218688"/>
            <a:ext cx="265176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8" name="Shape 16"/>
          <p:cNvSpPr/>
          <p:nvPr/>
        </p:nvSpPr>
        <p:spPr>
          <a:xfrm>
            <a:off x="6117336" y="3218688"/>
            <a:ext cx="2651760" cy="64008"/>
          </a:xfrm>
          <a:prstGeom prst="rect">
            <a:avLst/>
          </a:prstGeom>
          <a:solidFill>
            <a:srgbClr val="059669"/>
          </a:solidFill>
          <a:ln w="12700">
            <a:solidFill>
              <a:srgbClr val="059669"/>
            </a:solidFill>
            <a:prstDash val="solid"/>
          </a:ln>
        </p:spPr>
      </p:sp>
      <p:sp>
        <p:nvSpPr>
          <p:cNvPr id="19" name="Text 17"/>
          <p:cNvSpPr/>
          <p:nvPr/>
        </p:nvSpPr>
        <p:spPr>
          <a:xfrm>
            <a:off x="6117336" y="3310128"/>
            <a:ext cx="2651760" cy="502920"/>
          </a:xfrm>
          <a:prstGeom prst="rect">
            <a:avLst/>
          </a:prstGeom>
          <a:noFill/>
          <a:ln/>
        </p:spPr>
        <p:txBody>
          <a:bodyPr wrap="square" lIns="0" tIns="0" rIns="0" bIns="0" rtlCol="0" anchor="ctr"/>
          <a:lstStyle/>
          <a:p>
            <a:pPr marL="0" indent="0" algn="ctr">
              <a:buNone/>
            </a:pPr>
            <a:r>
              <a:rPr lang="en-US" sz="2400" dirty="0">
                <a:solidFill>
                  <a:srgbClr val="000000"/>
                </a:solidFill>
              </a:rPr>
              <a:t>🛡️</a:t>
            </a:r>
            <a:endParaRPr lang="en-US" sz="2400" dirty="0"/>
          </a:p>
        </p:txBody>
      </p:sp>
      <p:sp>
        <p:nvSpPr>
          <p:cNvPr id="20" name="Text 18"/>
          <p:cNvSpPr/>
          <p:nvPr/>
        </p:nvSpPr>
        <p:spPr>
          <a:xfrm>
            <a:off x="6117336" y="3813048"/>
            <a:ext cx="2651760" cy="320040"/>
          </a:xfrm>
          <a:prstGeom prst="rect">
            <a:avLst/>
          </a:prstGeom>
          <a:noFill/>
          <a:ln/>
        </p:spPr>
        <p:txBody>
          <a:bodyPr wrap="square" lIns="0" tIns="0" rIns="0" bIns="0" rtlCol="0" anchor="ctr"/>
          <a:lstStyle/>
          <a:p>
            <a:pPr marL="0" indent="0" algn="ctr">
              <a:buNone/>
            </a:pPr>
            <a:r>
              <a:rPr lang="en-US" sz="1400" b="1" dirty="0">
                <a:solidFill>
                  <a:srgbClr val="059669"/>
                </a:solidFill>
              </a:rPr>
              <a:t>Thông điệp</a:t>
            </a:r>
            <a:endParaRPr lang="en-US" sz="1400" dirty="0"/>
          </a:p>
        </p:txBody>
      </p:sp>
      <p:sp>
        <p:nvSpPr>
          <p:cNvPr id="21" name="Text 19"/>
          <p:cNvSpPr/>
          <p:nvPr/>
        </p:nvSpPr>
        <p:spPr>
          <a:xfrm>
            <a:off x="6227064" y="4133088"/>
            <a:ext cx="2432304" cy="713232"/>
          </a:xfrm>
          <a:prstGeom prst="rect">
            <a:avLst/>
          </a:prstGeom>
          <a:noFill/>
          <a:ln/>
        </p:spPr>
        <p:txBody>
          <a:bodyPr wrap="square" lIns="0" tIns="0" rIns="0" bIns="0" rtlCol="0" anchor="ctr"/>
          <a:lstStyle/>
          <a:p>
            <a:pPr marL="0" indent="0" algn="ctr">
              <a:buNone/>
            </a:pPr>
            <a:r>
              <a:rPr lang="en-US" sz="1100" dirty="0">
                <a:solidFill>
                  <a:srgbClr val="64748B"/>
                </a:solidFill>
              </a:rPr>
              <a:t>Địa phương ưu tiên hướng dẫn và hỗ trợ bà con trước khi xử lý vi phạm</a:t>
            </a:r>
            <a:endParaRPr lang="en-US" sz="1100" dirty="0"/>
          </a:p>
        </p:txBody>
      </p:sp>
      <p:sp>
        <p:nvSpPr>
          <p:cNvPr id="22" name="Shape 20"/>
          <p:cNvSpPr/>
          <p:nvPr/>
        </p:nvSpPr>
        <p:spPr>
          <a:xfrm>
            <a:off x="0" y="5070348"/>
            <a:ext cx="9144000" cy="73152"/>
          </a:xfrm>
          <a:prstGeom prst="rect">
            <a:avLst/>
          </a:prstGeom>
          <a:solidFill>
            <a:srgbClr val="1B3A6B"/>
          </a:solidFill>
          <a:ln w="12700">
            <a:solidFill>
              <a:srgbClr val="1B3A6B"/>
            </a:solidFill>
            <a:prstDash val="solid"/>
          </a:ln>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1B3A6B"/>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0" y="5070348"/>
            <a:ext cx="9144000" cy="73152"/>
          </a:xfrm>
          <a:prstGeom prst="rect">
            <a:avLst/>
          </a:prstGeom>
          <a:solidFill>
            <a:srgbClr val="0891B2"/>
          </a:solidFill>
          <a:ln w="12700">
            <a:solidFill>
              <a:srgbClr val="0891B2"/>
            </a:solidFill>
            <a:prstDash val="solid"/>
          </a:ln>
        </p:spPr>
      </p:sp>
      <p:sp>
        <p:nvSpPr>
          <p:cNvPr id="4" name="Shape 2"/>
          <p:cNvSpPr/>
          <p:nvPr/>
        </p:nvSpPr>
        <p:spPr>
          <a:xfrm>
            <a:off x="-457200" y="-457200"/>
            <a:ext cx="3200400" cy="3200400"/>
          </a:xfrm>
          <a:prstGeom prst="ellipse">
            <a:avLst/>
          </a:prstGeom>
          <a:solidFill>
            <a:srgbClr val="1D4ED8">
              <a:alpha val="20000"/>
            </a:srgbClr>
          </a:solidFill>
          <a:ln w="12700">
            <a:solidFill>
              <a:srgbClr val="1D4ED8">
                <a:alpha val="20000"/>
              </a:srgbClr>
            </a:solidFill>
            <a:prstDash val="solid"/>
          </a:ln>
        </p:spPr>
      </p:sp>
      <p:sp>
        <p:nvSpPr>
          <p:cNvPr id="5" name="Shape 3"/>
          <p:cNvSpPr/>
          <p:nvPr/>
        </p:nvSpPr>
        <p:spPr>
          <a:xfrm>
            <a:off x="6858000" y="2743200"/>
            <a:ext cx="3200400" cy="3200400"/>
          </a:xfrm>
          <a:prstGeom prst="ellipse">
            <a:avLst/>
          </a:prstGeom>
          <a:solidFill>
            <a:srgbClr val="059669">
              <a:alpha val="15000"/>
            </a:srgbClr>
          </a:solidFill>
          <a:ln w="12700">
            <a:solidFill>
              <a:srgbClr val="059669">
                <a:alpha val="15000"/>
              </a:srgbClr>
            </a:solidFill>
            <a:prstDash val="solid"/>
          </a:ln>
        </p:spPr>
      </p:sp>
      <p:sp>
        <p:nvSpPr>
          <p:cNvPr id="6" name="Text 4"/>
          <p:cNvSpPr/>
          <p:nvPr/>
        </p:nvSpPr>
        <p:spPr>
          <a:xfrm>
            <a:off x="457200" y="182880"/>
            <a:ext cx="640080" cy="822960"/>
          </a:xfrm>
          <a:prstGeom prst="rect">
            <a:avLst/>
          </a:prstGeom>
          <a:noFill/>
          <a:ln/>
        </p:spPr>
        <p:txBody>
          <a:bodyPr wrap="square" lIns="0" tIns="0" rIns="0" bIns="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F59E0B"/>
                </a:solidFill>
                <a:effectLst/>
                <a:uLnTx/>
                <a:uFillTx/>
                <a:latin typeface="Calibri" panose="020F0502020204030204"/>
                <a:ea typeface="+mn-ea"/>
                <a:cs typeface="+mn-cs"/>
              </a:rPr>
              <a:t>"</a:t>
            </a:r>
            <a:endParaRPr kumimoji="0" lang="en-US" sz="7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 5"/>
          <p:cNvSpPr/>
          <p:nvPr/>
        </p:nvSpPr>
        <p:spPr>
          <a:xfrm>
            <a:off x="1005840" y="548640"/>
            <a:ext cx="777240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93C5FD"/>
                </a:solidFill>
                <a:effectLst/>
                <a:uLnTx/>
                <a:uFillTx/>
                <a:latin typeface="Calibri" panose="020F0502020204030204"/>
                <a:ea typeface="+mn-ea"/>
                <a:cs typeface="+mn-cs"/>
              </a:rPr>
              <a:t>Khi chúng ta biết bảo vệ:</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1097280" y="1170432"/>
            <a:ext cx="338328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FFFFFF"/>
                </a:solidFill>
                <a:effectLst/>
                <a:uLnTx/>
                <a:uFillTx/>
                <a:latin typeface="Calibri" panose="020F0502020204030204"/>
                <a:ea typeface="+mn-ea"/>
                <a:cs typeface="+mn-cs"/>
              </a:rPr>
              <a:t>🎵  Một bài hát</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7"/>
          <p:cNvSpPr/>
          <p:nvPr/>
        </p:nvSpPr>
        <p:spPr>
          <a:xfrm>
            <a:off x="4754880" y="1170432"/>
            <a:ext cx="338328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FFFFFF"/>
                </a:solidFill>
                <a:effectLst/>
                <a:uLnTx/>
                <a:uFillTx/>
                <a:latin typeface="Calibri" panose="020F0502020204030204"/>
                <a:ea typeface="+mn-ea"/>
                <a:cs typeface="+mn-cs"/>
              </a:rPr>
              <a:t>🏛️  Một lễ hội</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8"/>
          <p:cNvSpPr/>
          <p:nvPr/>
        </p:nvSpPr>
        <p:spPr>
          <a:xfrm>
            <a:off x="1097280" y="1673352"/>
            <a:ext cx="338328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FFFFFF"/>
                </a:solidFill>
                <a:effectLst/>
                <a:uLnTx/>
                <a:uFillTx/>
                <a:latin typeface="Calibri" panose="020F0502020204030204"/>
                <a:ea typeface="+mn-ea"/>
                <a:cs typeface="+mn-cs"/>
              </a:rPr>
              <a:t>📸  Một hình ảnh</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 9"/>
          <p:cNvSpPr/>
          <p:nvPr/>
        </p:nvSpPr>
        <p:spPr>
          <a:xfrm>
            <a:off x="4754880" y="1673352"/>
            <a:ext cx="3383280" cy="41148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FFFFFF"/>
                </a:solidFill>
                <a:effectLst/>
                <a:uLnTx/>
                <a:uFillTx/>
                <a:latin typeface="Calibri" panose="020F0502020204030204"/>
                <a:ea typeface="+mn-ea"/>
                <a:cs typeface="+mn-cs"/>
              </a:rPr>
              <a:t>🌟  Một giá trị văn hóa</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 10"/>
          <p:cNvSpPr/>
          <p:nvPr/>
        </p:nvSpPr>
        <p:spPr>
          <a:xfrm>
            <a:off x="1005840" y="2212848"/>
            <a:ext cx="777240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93C5FD"/>
                </a:solidFill>
                <a:effectLst/>
                <a:uLnTx/>
                <a:uFillTx/>
                <a:latin typeface="Calibri" panose="020F0502020204030204"/>
                <a:ea typeface="+mn-ea"/>
                <a:cs typeface="+mn-cs"/>
              </a:rPr>
              <a:t>thì cũng chính là lúc chúng ta đang:</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Shape 11"/>
          <p:cNvSpPr/>
          <p:nvPr/>
        </p:nvSpPr>
        <p:spPr>
          <a:xfrm>
            <a:off x="1005840" y="2724912"/>
            <a:ext cx="54864" cy="384048"/>
          </a:xfrm>
          <a:prstGeom prst="rect">
            <a:avLst/>
          </a:prstGeom>
          <a:solidFill>
            <a:srgbClr val="F59E0B"/>
          </a:solidFill>
          <a:ln w="12700">
            <a:solidFill>
              <a:srgbClr val="F59E0B"/>
            </a:solidFill>
            <a:prstDash val="solid"/>
          </a:ln>
        </p:spPr>
      </p:sp>
      <p:sp>
        <p:nvSpPr>
          <p:cNvPr id="14" name="Text 12"/>
          <p:cNvSpPr/>
          <p:nvPr/>
        </p:nvSpPr>
        <p:spPr>
          <a:xfrm>
            <a:off x="1170432" y="2724912"/>
            <a:ext cx="749808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59E0B"/>
                </a:solidFill>
                <a:effectLst/>
                <a:uLnTx/>
                <a:uFillTx/>
                <a:latin typeface="Times New Roman" panose="02020603050405020304" pitchFamily="18" charset="0"/>
                <a:ea typeface="Arial Black" pitchFamily="34" charset="-122"/>
                <a:cs typeface="Times New Roman" panose="02020603050405020304" pitchFamily="18" charset="0"/>
              </a:rPr>
              <a:t>Bảo vệ tương lai</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5" name="Shape 13"/>
          <p:cNvSpPr/>
          <p:nvPr/>
        </p:nvSpPr>
        <p:spPr>
          <a:xfrm>
            <a:off x="1005840" y="3255264"/>
            <a:ext cx="54864" cy="384048"/>
          </a:xfrm>
          <a:prstGeom prst="rect">
            <a:avLst/>
          </a:prstGeom>
          <a:solidFill>
            <a:srgbClr val="34D399"/>
          </a:solidFill>
          <a:ln w="12700">
            <a:solidFill>
              <a:srgbClr val="34D399"/>
            </a:solidFill>
            <a:prstDash val="solid"/>
          </a:ln>
        </p:spPr>
      </p:sp>
      <p:sp>
        <p:nvSpPr>
          <p:cNvPr id="16" name="Text 14"/>
          <p:cNvSpPr/>
          <p:nvPr/>
        </p:nvSpPr>
        <p:spPr>
          <a:xfrm>
            <a:off x="1170432" y="3255264"/>
            <a:ext cx="749808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34D399"/>
                </a:solidFill>
                <a:effectLst/>
                <a:uLnTx/>
                <a:uFillTx/>
                <a:latin typeface="Times New Roman" panose="02020603050405020304" pitchFamily="18" charset="0"/>
                <a:ea typeface="Arial Black" pitchFamily="34" charset="-122"/>
                <a:cs typeface="Times New Roman" panose="02020603050405020304" pitchFamily="18" charset="0"/>
              </a:rPr>
              <a:t>Bảo vệ thương hiệu</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7" name="Shape 15"/>
          <p:cNvSpPr/>
          <p:nvPr/>
        </p:nvSpPr>
        <p:spPr>
          <a:xfrm>
            <a:off x="1005840" y="3785616"/>
            <a:ext cx="54864" cy="384048"/>
          </a:xfrm>
          <a:prstGeom prst="rect">
            <a:avLst/>
          </a:prstGeom>
          <a:solidFill>
            <a:srgbClr val="93C5FD"/>
          </a:solidFill>
          <a:ln w="12700">
            <a:solidFill>
              <a:srgbClr val="93C5FD"/>
            </a:solidFill>
            <a:prstDash val="solid"/>
          </a:ln>
        </p:spPr>
      </p:sp>
      <p:sp>
        <p:nvSpPr>
          <p:cNvPr id="18" name="Text 16"/>
          <p:cNvSpPr/>
          <p:nvPr/>
        </p:nvSpPr>
        <p:spPr>
          <a:xfrm>
            <a:off x="1170432" y="3785616"/>
            <a:ext cx="7498080" cy="38404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3C5FD"/>
                </a:solidFill>
                <a:effectLst/>
                <a:uLnTx/>
                <a:uFillTx/>
                <a:latin typeface="Times New Roman" panose="02020603050405020304" pitchFamily="18" charset="0"/>
                <a:ea typeface="Arial Black" pitchFamily="34" charset="-122"/>
                <a:cs typeface="Times New Roman" panose="02020603050405020304" pitchFamily="18" charset="0"/>
              </a:rPr>
              <a:t>Nâng tầm giá trị quê hương mình</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9" name="Shape 17"/>
          <p:cNvSpPr/>
          <p:nvPr/>
        </p:nvSpPr>
        <p:spPr>
          <a:xfrm>
            <a:off x="914400" y="4407408"/>
            <a:ext cx="7315200" cy="27432"/>
          </a:xfrm>
          <a:prstGeom prst="rect">
            <a:avLst/>
          </a:prstGeom>
          <a:solidFill>
            <a:srgbClr val="334D7A"/>
          </a:solidFill>
          <a:ln w="12700">
            <a:solidFill>
              <a:srgbClr val="334D7A"/>
            </a:solidFill>
            <a:prstDash val="solid"/>
          </a:ln>
        </p:spPr>
      </p:sp>
      <p:sp>
        <p:nvSpPr>
          <p:cNvPr id="20" name="Text 18"/>
          <p:cNvSpPr/>
          <p:nvPr/>
        </p:nvSpPr>
        <p:spPr>
          <a:xfrm>
            <a:off x="914400" y="4480560"/>
            <a:ext cx="7315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1" u="none" strike="noStrike" kern="1200" cap="none" spc="0" normalizeH="0" baseline="0" noProof="0" dirty="0">
                <a:ln>
                  <a:noFill/>
                </a:ln>
                <a:solidFill>
                  <a:srgbClr val="93C5FD"/>
                </a:solidFill>
                <a:effectLst/>
                <a:uLnTx/>
                <a:uFillTx/>
                <a:latin typeface="Calibri" panose="020F0502020204030204"/>
                <a:ea typeface="+mn-ea"/>
                <a:cs typeface="+mn-cs"/>
              </a:rPr>
              <a:t>Xin cảm ơn sự tham dự của toàn thể bà con và các anh chị!</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1E2761"/>
        </a:solidFill>
        <a:effectLst/>
      </p:bgPr>
    </p:bg>
    <p:spTree>
      <p:nvGrpSpPr>
        <p:cNvPr id="1" name=""/>
        <p:cNvGrpSpPr/>
        <p:nvPr/>
      </p:nvGrpSpPr>
      <p:grpSpPr>
        <a:xfrm>
          <a:off x="0" y="0"/>
          <a:ext cx="0" cy="0"/>
          <a:chOff x="0" y="0"/>
          <a:chExt cx="0" cy="0"/>
        </a:xfrm>
      </p:grpSpPr>
      <p:sp>
        <p:nvSpPr>
          <p:cNvPr id="2" name="Shape 0"/>
          <p:cNvSpPr/>
          <p:nvPr/>
        </p:nvSpPr>
        <p:spPr>
          <a:xfrm>
            <a:off x="-1371600" y="-1371600"/>
            <a:ext cx="3429000" cy="3429000"/>
          </a:xfrm>
          <a:prstGeom prst="ellipse">
            <a:avLst/>
          </a:prstGeom>
          <a:solidFill>
            <a:srgbClr val="0F1839"/>
          </a:solidFill>
          <a:ln w="12700">
            <a:solidFill>
              <a:srgbClr val="0F1839"/>
            </a:solidFill>
            <a:prstDash val="solid"/>
          </a:ln>
        </p:spPr>
      </p:sp>
      <p:sp>
        <p:nvSpPr>
          <p:cNvPr id="3" name="Shape 1"/>
          <p:cNvSpPr/>
          <p:nvPr/>
        </p:nvSpPr>
        <p:spPr>
          <a:xfrm>
            <a:off x="6858000" y="3429000"/>
            <a:ext cx="2743200" cy="2743200"/>
          </a:xfrm>
          <a:prstGeom prst="ellipse">
            <a:avLst/>
          </a:prstGeom>
          <a:solidFill>
            <a:srgbClr val="F96167">
              <a:alpha val="40000"/>
            </a:srgbClr>
          </a:solidFill>
          <a:ln w="12700">
            <a:solidFill>
              <a:srgbClr val="F96167"/>
            </a:solidFill>
            <a:prstDash val="solid"/>
          </a:ln>
        </p:spPr>
      </p:sp>
      <p:sp>
        <p:nvSpPr>
          <p:cNvPr id="4" name="Shape 2"/>
          <p:cNvSpPr/>
          <p:nvPr/>
        </p:nvSpPr>
        <p:spPr>
          <a:xfrm>
            <a:off x="4457700" y="1028700"/>
            <a:ext cx="205740" cy="205740"/>
          </a:xfrm>
          <a:prstGeom prst="ellipse">
            <a:avLst/>
          </a:prstGeom>
          <a:solidFill>
            <a:srgbClr val="F4B860"/>
          </a:solidFill>
          <a:ln w="12700">
            <a:solidFill>
              <a:srgbClr val="F4B860"/>
            </a:solidFill>
            <a:prstDash val="solid"/>
          </a:ln>
        </p:spPr>
      </p:sp>
      <p:sp>
        <p:nvSpPr>
          <p:cNvPr id="5" name="Text 3"/>
          <p:cNvSpPr/>
          <p:nvPr/>
        </p:nvSpPr>
        <p:spPr>
          <a:xfrm>
            <a:off x="685800" y="1371600"/>
            <a:ext cx="7543800" cy="411480"/>
          </a:xfrm>
          <a:prstGeom prst="rect">
            <a:avLst/>
          </a:prstGeom>
          <a:noFill/>
          <a:ln/>
        </p:spPr>
        <p:txBody>
          <a:bodyPr wrap="square" lIns="0" tIns="0" rIns="0" bIns="0" rtlCol="0" anchor="ctr"/>
          <a:lstStyle/>
          <a:p>
            <a:pPr defTabSz="685800"/>
            <a:r>
              <a:rPr lang="en-US" sz="1650" b="1" kern="0" spc="600" dirty="0">
                <a:solidFill>
                  <a:srgbClr val="F4B860"/>
                </a:solidFill>
                <a:latin typeface="Calibri" pitchFamily="34" charset="0"/>
                <a:ea typeface="Calibri" pitchFamily="34" charset="-122"/>
                <a:cs typeface="Calibri" pitchFamily="34" charset="-120"/>
              </a:rPr>
              <a:t>BÀI GIẢNG</a:t>
            </a:r>
            <a:endParaRPr lang="en-US" sz="1650" dirty="0">
              <a:solidFill>
                <a:prstClr val="black"/>
              </a:solidFill>
              <a:latin typeface="Calibri" panose="020F0502020204030204"/>
            </a:endParaRPr>
          </a:p>
        </p:txBody>
      </p:sp>
      <p:sp>
        <p:nvSpPr>
          <p:cNvPr id="6" name="Text 4"/>
          <p:cNvSpPr/>
          <p:nvPr/>
        </p:nvSpPr>
        <p:spPr>
          <a:xfrm>
            <a:off x="685800" y="1851660"/>
            <a:ext cx="7543800" cy="822960"/>
          </a:xfrm>
          <a:prstGeom prst="rect">
            <a:avLst/>
          </a:prstGeom>
          <a:noFill/>
          <a:ln/>
        </p:spPr>
        <p:txBody>
          <a:bodyPr wrap="square" lIns="0" tIns="0" rIns="0" bIns="0" rtlCol="0" anchor="ctr"/>
          <a:lstStyle/>
          <a:p>
            <a:pPr defTabSz="685800"/>
            <a:r>
              <a:rPr lang="en-US" sz="4050" b="1" dirty="0">
                <a:solidFill>
                  <a:srgbClr val="FFFFFF"/>
                </a:solidFill>
                <a:latin typeface="Calibri" pitchFamily="34" charset="0"/>
                <a:ea typeface="Calibri" pitchFamily="34" charset="-122"/>
                <a:cs typeface="Calibri" pitchFamily="34" charset="-120"/>
              </a:rPr>
              <a:t>QUYỀN SỞ HỮU TRÍ TUỆ</a:t>
            </a:r>
            <a:endParaRPr lang="en-US" sz="4050" dirty="0">
              <a:solidFill>
                <a:prstClr val="black"/>
              </a:solidFill>
              <a:latin typeface="Calibri" panose="020F0502020204030204"/>
            </a:endParaRPr>
          </a:p>
        </p:txBody>
      </p:sp>
      <p:sp>
        <p:nvSpPr>
          <p:cNvPr id="7" name="Text 5"/>
          <p:cNvSpPr/>
          <p:nvPr/>
        </p:nvSpPr>
        <p:spPr>
          <a:xfrm>
            <a:off x="685800" y="2708910"/>
            <a:ext cx="7543800" cy="342900"/>
          </a:xfrm>
          <a:prstGeom prst="rect">
            <a:avLst/>
          </a:prstGeom>
          <a:noFill/>
          <a:ln/>
        </p:spPr>
        <p:txBody>
          <a:bodyPr wrap="square" lIns="0" tIns="0" rIns="0" bIns="0" rtlCol="0" anchor="ctr"/>
          <a:lstStyle/>
          <a:p>
            <a:pPr defTabSz="685800"/>
            <a:r>
              <a:rPr lang="en-US" sz="1650" i="1" dirty="0">
                <a:solidFill>
                  <a:srgbClr val="CADCFC"/>
                </a:solidFill>
                <a:latin typeface="Calibri" pitchFamily="34" charset="0"/>
                <a:ea typeface="Calibri" pitchFamily="34" charset="-122"/>
                <a:cs typeface="Calibri" pitchFamily="34" charset="-120"/>
              </a:rPr>
              <a:t>Tiếp cận đào tạo cho thực thi quyền</a:t>
            </a:r>
            <a:endParaRPr lang="en-US" sz="1650" dirty="0">
              <a:solidFill>
                <a:prstClr val="black"/>
              </a:solidFill>
              <a:latin typeface="Calibri" panose="020F0502020204030204"/>
            </a:endParaRPr>
          </a:p>
        </p:txBody>
      </p:sp>
      <p:sp>
        <p:nvSpPr>
          <p:cNvPr id="8" name="Shape 6"/>
          <p:cNvSpPr/>
          <p:nvPr/>
        </p:nvSpPr>
        <p:spPr>
          <a:xfrm>
            <a:off x="685800" y="3429000"/>
            <a:ext cx="4114800" cy="377190"/>
          </a:xfrm>
          <a:prstGeom prst="roundRect">
            <a:avLst>
              <a:gd name="adj" fmla="val 9091"/>
            </a:avLst>
          </a:prstGeom>
          <a:solidFill>
            <a:srgbClr val="FFFFFF"/>
          </a:solidFill>
          <a:ln w="12700">
            <a:solidFill>
              <a:srgbClr val="FFFFFF"/>
            </a:solidFill>
            <a:prstDash val="solid"/>
          </a:ln>
        </p:spPr>
      </p:sp>
      <p:sp>
        <p:nvSpPr>
          <p:cNvPr id="9" name="Text 7"/>
          <p:cNvSpPr/>
          <p:nvPr/>
        </p:nvSpPr>
        <p:spPr>
          <a:xfrm>
            <a:off x="685800" y="3429000"/>
            <a:ext cx="4114800" cy="377190"/>
          </a:xfrm>
          <a:prstGeom prst="rect">
            <a:avLst/>
          </a:prstGeom>
          <a:noFill/>
          <a:ln/>
        </p:spPr>
        <p:txBody>
          <a:bodyPr wrap="square" lIns="0" tIns="0" rIns="0" bIns="0" rtlCol="0" anchor="ctr"/>
          <a:lstStyle/>
          <a:p>
            <a:pPr algn="ctr" defTabSz="685800"/>
            <a:r>
              <a:rPr lang="en-US" sz="1050" b="1" dirty="0">
                <a:solidFill>
                  <a:srgbClr val="1E2761"/>
                </a:solidFill>
                <a:latin typeface="Calibri" pitchFamily="34" charset="0"/>
                <a:ea typeface="Calibri" pitchFamily="34" charset="-122"/>
                <a:cs typeface="Calibri" pitchFamily="34" charset="-120"/>
              </a:rPr>
              <a:t>Đối tượng: Tác giả &amp; Người sử dụng bản quyền</a:t>
            </a:r>
            <a:endParaRPr lang="en-US" sz="1050" dirty="0">
              <a:solidFill>
                <a:prstClr val="black"/>
              </a:solidFill>
              <a:latin typeface="Calibri" panose="020F0502020204030204"/>
            </a:endParaRPr>
          </a:p>
        </p:txBody>
      </p:sp>
      <p:sp>
        <p:nvSpPr>
          <p:cNvPr id="10" name="Text 8"/>
          <p:cNvSpPr/>
          <p:nvPr/>
        </p:nvSpPr>
        <p:spPr>
          <a:xfrm>
            <a:off x="685800" y="4389120"/>
            <a:ext cx="7543800" cy="274320"/>
          </a:xfrm>
          <a:prstGeom prst="rect">
            <a:avLst/>
          </a:prstGeom>
          <a:noFill/>
          <a:ln/>
        </p:spPr>
        <p:txBody>
          <a:bodyPr wrap="square" lIns="0" tIns="0" rIns="0" bIns="0" rtlCol="0" anchor="ctr"/>
          <a:lstStyle/>
          <a:p>
            <a:pPr defTabSz="685800"/>
            <a:r>
              <a:rPr lang="en-US" sz="825" i="1" dirty="0">
                <a:solidFill>
                  <a:srgbClr val="CADCFC"/>
                </a:solidFill>
                <a:latin typeface="Calibri" pitchFamily="34" charset="0"/>
                <a:ea typeface="Calibri" pitchFamily="34" charset="-122"/>
                <a:cs typeface="Calibri" pitchFamily="34" charset="-120"/>
              </a:rPr>
              <a:t>Căn cứ: Luật SHTT số 50/2005/QH11 (hợp nhất 2025) • Luật số 07/2022/QH15 • Nghị định 134/2026/NĐ-CP</a:t>
            </a:r>
            <a:endParaRPr lang="en-US" sz="825" dirty="0">
              <a:solidFill>
                <a:prstClr val="black"/>
              </a:solidFill>
              <a:latin typeface="Calibri" panose="020F0502020204030204"/>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2</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Quyền Sở hữu trí tuệ gồm những gì?</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Điều 3, Điều 4 Luật SHTT 2025 – Ba cấu phần lớn</a:t>
            </a:r>
            <a:endParaRPr lang="en-US" sz="1050" dirty="0">
              <a:solidFill>
                <a:prstClr val="black"/>
              </a:solidFill>
              <a:latin typeface="Calibri" panose="020F0502020204030204"/>
            </a:endParaRPr>
          </a:p>
        </p:txBody>
      </p:sp>
      <p:sp>
        <p:nvSpPr>
          <p:cNvPr id="6" name="Shape 4"/>
          <p:cNvSpPr/>
          <p:nvPr/>
        </p:nvSpPr>
        <p:spPr>
          <a:xfrm>
            <a:off x="3874770" y="1645920"/>
            <a:ext cx="1371600" cy="1371600"/>
          </a:xfrm>
          <a:prstGeom prst="ellipse">
            <a:avLst/>
          </a:prstGeom>
          <a:solidFill>
            <a:srgbClr val="1E2761"/>
          </a:solidFill>
          <a:ln w="12700">
            <a:solidFill>
              <a:srgbClr val="1E2761"/>
            </a:solidFill>
            <a:prstDash val="solid"/>
          </a:ln>
        </p:spPr>
      </p:sp>
      <p:sp>
        <p:nvSpPr>
          <p:cNvPr id="7" name="Text 5"/>
          <p:cNvSpPr/>
          <p:nvPr/>
        </p:nvSpPr>
        <p:spPr>
          <a:xfrm>
            <a:off x="3874770" y="1645920"/>
            <a:ext cx="1371600" cy="1371600"/>
          </a:xfrm>
          <a:prstGeom prst="rect">
            <a:avLst/>
          </a:prstGeom>
          <a:noFill/>
          <a:ln/>
        </p:spPr>
        <p:txBody>
          <a:bodyPr wrap="square" lIns="0" tIns="0" rIns="0" bIns="0" rtlCol="0" anchor="ctr"/>
          <a:lstStyle/>
          <a:p>
            <a:pPr algn="ctr" defTabSz="685800"/>
            <a:r>
              <a:rPr lang="en-US" sz="1350" b="1" dirty="0">
                <a:solidFill>
                  <a:srgbClr val="FFFFFF"/>
                </a:solidFill>
                <a:latin typeface="Calibri" pitchFamily="34" charset="0"/>
                <a:ea typeface="Calibri" pitchFamily="34" charset="-122"/>
                <a:cs typeface="Calibri" pitchFamily="34" charset="-120"/>
              </a:rPr>
              <a:t>QUYỀN</a:t>
            </a:r>
            <a:endParaRPr lang="en-US" sz="1350" dirty="0">
              <a:solidFill>
                <a:prstClr val="black"/>
              </a:solidFill>
              <a:latin typeface="Calibri" panose="020F0502020204030204"/>
            </a:endParaRPr>
          </a:p>
          <a:p>
            <a:pPr algn="ctr" defTabSz="685800"/>
            <a:r>
              <a:rPr lang="en-US" sz="1350" b="1" dirty="0">
                <a:solidFill>
                  <a:srgbClr val="FFFFFF"/>
                </a:solidFill>
                <a:latin typeface="Calibri" pitchFamily="34" charset="0"/>
                <a:ea typeface="Calibri" pitchFamily="34" charset="-122"/>
                <a:cs typeface="Calibri" pitchFamily="34" charset="-120"/>
              </a:rPr>
              <a:t>SHTT</a:t>
            </a:r>
            <a:endParaRPr lang="en-US" sz="1350" dirty="0">
              <a:solidFill>
                <a:prstClr val="black"/>
              </a:solidFill>
              <a:latin typeface="Calibri" panose="020F0502020204030204"/>
            </a:endParaRPr>
          </a:p>
        </p:txBody>
      </p:sp>
      <p:sp>
        <p:nvSpPr>
          <p:cNvPr id="8" name="Shape 6"/>
          <p:cNvSpPr/>
          <p:nvPr/>
        </p:nvSpPr>
        <p:spPr>
          <a:xfrm>
            <a:off x="2400300" y="2331720"/>
            <a:ext cx="1474470" cy="0"/>
          </a:xfrm>
          <a:prstGeom prst="line">
            <a:avLst/>
          </a:prstGeom>
          <a:noFill/>
          <a:ln w="25400">
            <a:solidFill>
              <a:srgbClr val="1E2761"/>
            </a:solidFill>
            <a:prstDash val="solid"/>
          </a:ln>
        </p:spPr>
      </p:sp>
      <p:sp>
        <p:nvSpPr>
          <p:cNvPr id="9" name="Shape 7"/>
          <p:cNvSpPr/>
          <p:nvPr/>
        </p:nvSpPr>
        <p:spPr>
          <a:xfrm>
            <a:off x="4560570" y="3017520"/>
            <a:ext cx="0" cy="685800"/>
          </a:xfrm>
          <a:prstGeom prst="line">
            <a:avLst/>
          </a:prstGeom>
          <a:noFill/>
          <a:ln w="25400">
            <a:solidFill>
              <a:srgbClr val="1E2761"/>
            </a:solidFill>
            <a:prstDash val="solid"/>
          </a:ln>
        </p:spPr>
      </p:sp>
      <p:sp>
        <p:nvSpPr>
          <p:cNvPr id="10" name="Shape 8"/>
          <p:cNvSpPr/>
          <p:nvPr/>
        </p:nvSpPr>
        <p:spPr>
          <a:xfrm>
            <a:off x="5246370" y="2331720"/>
            <a:ext cx="1474470" cy="0"/>
          </a:xfrm>
          <a:prstGeom prst="line">
            <a:avLst/>
          </a:prstGeom>
          <a:noFill/>
          <a:ln w="25400">
            <a:solidFill>
              <a:srgbClr val="1E2761"/>
            </a:solidFill>
            <a:prstDash val="solid"/>
          </a:ln>
        </p:spPr>
      </p:sp>
      <p:sp>
        <p:nvSpPr>
          <p:cNvPr id="11" name="Shape 9"/>
          <p:cNvSpPr/>
          <p:nvPr/>
        </p:nvSpPr>
        <p:spPr>
          <a:xfrm>
            <a:off x="480060" y="1714500"/>
            <a:ext cx="1920240" cy="1234440"/>
          </a:xfrm>
          <a:prstGeom prst="rect">
            <a:avLst/>
          </a:prstGeom>
          <a:solidFill>
            <a:srgbClr val="FFFFFF"/>
          </a:solidFill>
          <a:ln w="25400">
            <a:solidFill>
              <a:srgbClr val="F96167"/>
            </a:solidFill>
            <a:prstDash val="solid"/>
          </a:ln>
        </p:spPr>
      </p:sp>
      <p:sp>
        <p:nvSpPr>
          <p:cNvPr id="12" name="Text 10"/>
          <p:cNvSpPr/>
          <p:nvPr/>
        </p:nvSpPr>
        <p:spPr>
          <a:xfrm>
            <a:off x="480060" y="1748790"/>
            <a:ext cx="1920240" cy="308610"/>
          </a:xfrm>
          <a:prstGeom prst="rect">
            <a:avLst/>
          </a:prstGeom>
          <a:noFill/>
          <a:ln/>
        </p:spPr>
        <p:txBody>
          <a:bodyPr wrap="square" lIns="0" tIns="0" rIns="0" bIns="0" rtlCol="0" anchor="ctr"/>
          <a:lstStyle/>
          <a:p>
            <a:pPr algn="ctr" defTabSz="685800"/>
            <a:r>
              <a:rPr lang="en-US" sz="1650" b="1" dirty="0">
                <a:solidFill>
                  <a:srgbClr val="F96167"/>
                </a:solidFill>
                <a:latin typeface="Calibri" pitchFamily="34" charset="0"/>
                <a:ea typeface="Calibri" pitchFamily="34" charset="-122"/>
                <a:cs typeface="Calibri" pitchFamily="34" charset="-120"/>
              </a:rPr>
              <a:t>①</a:t>
            </a:r>
            <a:endParaRPr lang="en-US" sz="1650" dirty="0">
              <a:solidFill>
                <a:prstClr val="black"/>
              </a:solidFill>
              <a:latin typeface="Calibri" panose="020F0502020204030204"/>
            </a:endParaRPr>
          </a:p>
        </p:txBody>
      </p:sp>
      <p:sp>
        <p:nvSpPr>
          <p:cNvPr id="13" name="Text 11"/>
          <p:cNvSpPr/>
          <p:nvPr/>
        </p:nvSpPr>
        <p:spPr>
          <a:xfrm>
            <a:off x="548640" y="2057400"/>
            <a:ext cx="1783080" cy="48006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Quyền tác giả &amp;</a:t>
            </a:r>
            <a:endParaRPr lang="en-US" sz="975" dirty="0">
              <a:solidFill>
                <a:prstClr val="black"/>
              </a:solidFill>
              <a:latin typeface="Calibri" panose="020F0502020204030204"/>
            </a:endParaRPr>
          </a:p>
          <a:p>
            <a:pPr algn="ctr" defTabSz="685800"/>
            <a:r>
              <a:rPr lang="en-US" sz="975" b="1" dirty="0">
                <a:solidFill>
                  <a:srgbClr val="1E2761"/>
                </a:solidFill>
                <a:latin typeface="Calibri" pitchFamily="34" charset="0"/>
                <a:ea typeface="Calibri" pitchFamily="34" charset="-122"/>
                <a:cs typeface="Calibri" pitchFamily="34" charset="-120"/>
              </a:rPr>
              <a:t>Quyền liên quan</a:t>
            </a:r>
            <a:endParaRPr lang="en-US" sz="975" dirty="0">
              <a:solidFill>
                <a:prstClr val="black"/>
              </a:solidFill>
              <a:latin typeface="Calibri" panose="020F0502020204030204"/>
            </a:endParaRPr>
          </a:p>
        </p:txBody>
      </p:sp>
      <p:sp>
        <p:nvSpPr>
          <p:cNvPr id="14" name="Text 12"/>
          <p:cNvSpPr/>
          <p:nvPr/>
        </p:nvSpPr>
        <p:spPr>
          <a:xfrm>
            <a:off x="548640" y="2537460"/>
            <a:ext cx="1783080" cy="37719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Bài hát, sách, phim,</a:t>
            </a:r>
            <a:endParaRPr lang="en-US" sz="750" dirty="0">
              <a:solidFill>
                <a:prstClr val="black"/>
              </a:solidFill>
              <a:latin typeface="Calibri" panose="020F0502020204030204"/>
            </a:endParaRPr>
          </a:p>
          <a:p>
            <a:pPr algn="ctr" defTabSz="685800"/>
            <a:r>
              <a:rPr lang="en-US" sz="750" i="1" dirty="0">
                <a:solidFill>
                  <a:srgbClr val="1A1A1A"/>
                </a:solidFill>
                <a:latin typeface="Calibri" pitchFamily="34" charset="0"/>
                <a:ea typeface="Calibri" pitchFamily="34" charset="-122"/>
                <a:cs typeface="Calibri" pitchFamily="34" charset="-120"/>
              </a:rPr>
              <a:t>cuộc biểu diễn,</a:t>
            </a:r>
            <a:endParaRPr lang="en-US" sz="750" dirty="0">
              <a:solidFill>
                <a:prstClr val="black"/>
              </a:solidFill>
              <a:latin typeface="Calibri" panose="020F0502020204030204"/>
            </a:endParaRPr>
          </a:p>
          <a:p>
            <a:pPr algn="ctr" defTabSz="685800"/>
            <a:r>
              <a:rPr lang="en-US" sz="750" i="1" dirty="0">
                <a:solidFill>
                  <a:srgbClr val="1A1A1A"/>
                </a:solidFill>
                <a:latin typeface="Calibri" pitchFamily="34" charset="0"/>
                <a:ea typeface="Calibri" pitchFamily="34" charset="-122"/>
                <a:cs typeface="Calibri" pitchFamily="34" charset="-120"/>
              </a:rPr>
              <a:t>bản ghi âm, phát sóng</a:t>
            </a:r>
            <a:endParaRPr lang="en-US" sz="750" dirty="0">
              <a:solidFill>
                <a:prstClr val="black"/>
              </a:solidFill>
              <a:latin typeface="Calibri" panose="020F0502020204030204"/>
            </a:endParaRPr>
          </a:p>
        </p:txBody>
      </p:sp>
      <p:sp>
        <p:nvSpPr>
          <p:cNvPr id="15" name="Shape 13"/>
          <p:cNvSpPr/>
          <p:nvPr/>
        </p:nvSpPr>
        <p:spPr>
          <a:xfrm>
            <a:off x="6720840" y="1714500"/>
            <a:ext cx="1920240" cy="1234440"/>
          </a:xfrm>
          <a:prstGeom prst="rect">
            <a:avLst/>
          </a:prstGeom>
          <a:solidFill>
            <a:srgbClr val="FFFFFF"/>
          </a:solidFill>
          <a:ln w="12700">
            <a:solidFill>
              <a:srgbClr val="94A3B8"/>
            </a:solidFill>
            <a:prstDash val="solid"/>
          </a:ln>
        </p:spPr>
      </p:sp>
      <p:sp>
        <p:nvSpPr>
          <p:cNvPr id="16" name="Text 14"/>
          <p:cNvSpPr/>
          <p:nvPr/>
        </p:nvSpPr>
        <p:spPr>
          <a:xfrm>
            <a:off x="6720840" y="1748790"/>
            <a:ext cx="1920240" cy="308610"/>
          </a:xfrm>
          <a:prstGeom prst="rect">
            <a:avLst/>
          </a:prstGeom>
          <a:noFill/>
          <a:ln/>
        </p:spPr>
        <p:txBody>
          <a:bodyPr wrap="square" lIns="0" tIns="0" rIns="0" bIns="0" rtlCol="0" anchor="ctr"/>
          <a:lstStyle/>
          <a:p>
            <a:pPr algn="ctr" defTabSz="685800"/>
            <a:r>
              <a:rPr lang="en-US" sz="1650" b="1" dirty="0">
                <a:solidFill>
                  <a:srgbClr val="94A3B8"/>
                </a:solidFill>
                <a:latin typeface="Calibri" pitchFamily="34" charset="0"/>
                <a:ea typeface="Calibri" pitchFamily="34" charset="-122"/>
                <a:cs typeface="Calibri" pitchFamily="34" charset="-120"/>
              </a:rPr>
              <a:t>②</a:t>
            </a:r>
            <a:endParaRPr lang="en-US" sz="1650" dirty="0">
              <a:solidFill>
                <a:prstClr val="black"/>
              </a:solidFill>
              <a:latin typeface="Calibri" panose="020F0502020204030204"/>
            </a:endParaRPr>
          </a:p>
        </p:txBody>
      </p:sp>
      <p:sp>
        <p:nvSpPr>
          <p:cNvPr id="17" name="Text 15"/>
          <p:cNvSpPr/>
          <p:nvPr/>
        </p:nvSpPr>
        <p:spPr>
          <a:xfrm>
            <a:off x="6789420" y="2057400"/>
            <a:ext cx="1783080" cy="48006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Quyền sở hữu</a:t>
            </a:r>
            <a:endParaRPr lang="en-US" sz="975" dirty="0">
              <a:solidFill>
                <a:prstClr val="black"/>
              </a:solidFill>
              <a:latin typeface="Calibri" panose="020F0502020204030204"/>
            </a:endParaRPr>
          </a:p>
          <a:p>
            <a:pPr algn="ctr" defTabSz="685800"/>
            <a:r>
              <a:rPr lang="en-US" sz="975" b="1" dirty="0">
                <a:solidFill>
                  <a:srgbClr val="1E2761"/>
                </a:solidFill>
                <a:latin typeface="Calibri" pitchFamily="34" charset="0"/>
                <a:ea typeface="Calibri" pitchFamily="34" charset="-122"/>
                <a:cs typeface="Calibri" pitchFamily="34" charset="-120"/>
              </a:rPr>
              <a:t>công nghiệp</a:t>
            </a:r>
            <a:endParaRPr lang="en-US" sz="975" dirty="0">
              <a:solidFill>
                <a:prstClr val="black"/>
              </a:solidFill>
              <a:latin typeface="Calibri" panose="020F0502020204030204"/>
            </a:endParaRPr>
          </a:p>
        </p:txBody>
      </p:sp>
      <p:sp>
        <p:nvSpPr>
          <p:cNvPr id="18" name="Text 16"/>
          <p:cNvSpPr/>
          <p:nvPr/>
        </p:nvSpPr>
        <p:spPr>
          <a:xfrm>
            <a:off x="6789420" y="2537460"/>
            <a:ext cx="1783080" cy="37719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Sáng chế, nhãn hiệu,</a:t>
            </a:r>
            <a:endParaRPr lang="en-US" sz="750" dirty="0">
              <a:solidFill>
                <a:prstClr val="black"/>
              </a:solidFill>
              <a:latin typeface="Calibri" panose="020F0502020204030204"/>
            </a:endParaRPr>
          </a:p>
          <a:p>
            <a:pPr algn="ctr" defTabSz="685800"/>
            <a:r>
              <a:rPr lang="en-US" sz="750" i="1" dirty="0">
                <a:solidFill>
                  <a:srgbClr val="1A1A1A"/>
                </a:solidFill>
                <a:latin typeface="Calibri" pitchFamily="34" charset="0"/>
                <a:ea typeface="Calibri" pitchFamily="34" charset="-122"/>
                <a:cs typeface="Calibri" pitchFamily="34" charset="-120"/>
              </a:rPr>
              <a:t>kiểu dáng, chỉ dẫn địa lý,</a:t>
            </a:r>
            <a:endParaRPr lang="en-US" sz="750" dirty="0">
              <a:solidFill>
                <a:prstClr val="black"/>
              </a:solidFill>
              <a:latin typeface="Calibri" panose="020F0502020204030204"/>
            </a:endParaRPr>
          </a:p>
          <a:p>
            <a:pPr algn="ctr" defTabSz="685800"/>
            <a:r>
              <a:rPr lang="en-US" sz="750" i="1" dirty="0">
                <a:solidFill>
                  <a:srgbClr val="1A1A1A"/>
                </a:solidFill>
                <a:latin typeface="Calibri" pitchFamily="34" charset="0"/>
                <a:ea typeface="Calibri" pitchFamily="34" charset="-122"/>
                <a:cs typeface="Calibri" pitchFamily="34" charset="-120"/>
              </a:rPr>
              <a:t>bí mật kinh doanh</a:t>
            </a:r>
            <a:endParaRPr lang="en-US" sz="750" dirty="0">
              <a:solidFill>
                <a:prstClr val="black"/>
              </a:solidFill>
              <a:latin typeface="Calibri" panose="020F0502020204030204"/>
            </a:endParaRPr>
          </a:p>
        </p:txBody>
      </p:sp>
      <p:sp>
        <p:nvSpPr>
          <p:cNvPr id="19" name="Shape 17"/>
          <p:cNvSpPr/>
          <p:nvPr/>
        </p:nvSpPr>
        <p:spPr>
          <a:xfrm>
            <a:off x="3600450" y="3737610"/>
            <a:ext cx="1920240" cy="1028700"/>
          </a:xfrm>
          <a:prstGeom prst="rect">
            <a:avLst/>
          </a:prstGeom>
          <a:solidFill>
            <a:srgbClr val="FFFFFF"/>
          </a:solidFill>
          <a:ln w="12700">
            <a:solidFill>
              <a:srgbClr val="94A3B8"/>
            </a:solidFill>
            <a:prstDash val="solid"/>
          </a:ln>
        </p:spPr>
      </p:sp>
      <p:sp>
        <p:nvSpPr>
          <p:cNvPr id="20" name="Text 18"/>
          <p:cNvSpPr/>
          <p:nvPr/>
        </p:nvSpPr>
        <p:spPr>
          <a:xfrm>
            <a:off x="3600450" y="3771900"/>
            <a:ext cx="1920240" cy="274320"/>
          </a:xfrm>
          <a:prstGeom prst="rect">
            <a:avLst/>
          </a:prstGeom>
          <a:noFill/>
          <a:ln/>
        </p:spPr>
        <p:txBody>
          <a:bodyPr wrap="square" lIns="0" tIns="0" rIns="0" bIns="0" rtlCol="0" anchor="ctr"/>
          <a:lstStyle/>
          <a:p>
            <a:pPr algn="ctr" defTabSz="685800"/>
            <a:r>
              <a:rPr lang="en-US" sz="1650" b="1" dirty="0">
                <a:solidFill>
                  <a:srgbClr val="94A3B8"/>
                </a:solidFill>
                <a:latin typeface="Calibri" pitchFamily="34" charset="0"/>
                <a:ea typeface="Calibri" pitchFamily="34" charset="-122"/>
                <a:cs typeface="Calibri" pitchFamily="34" charset="-120"/>
              </a:rPr>
              <a:t>③</a:t>
            </a:r>
            <a:endParaRPr lang="en-US" sz="1650" dirty="0">
              <a:solidFill>
                <a:prstClr val="black"/>
              </a:solidFill>
              <a:latin typeface="Calibri" panose="020F0502020204030204"/>
            </a:endParaRPr>
          </a:p>
        </p:txBody>
      </p:sp>
      <p:sp>
        <p:nvSpPr>
          <p:cNvPr id="21" name="Text 19"/>
          <p:cNvSpPr/>
          <p:nvPr/>
        </p:nvSpPr>
        <p:spPr>
          <a:xfrm>
            <a:off x="3669030" y="4046220"/>
            <a:ext cx="1783080" cy="37719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Quyền đối với</a:t>
            </a:r>
            <a:endParaRPr lang="en-US" sz="975" dirty="0">
              <a:solidFill>
                <a:prstClr val="black"/>
              </a:solidFill>
              <a:latin typeface="Calibri" panose="020F0502020204030204"/>
            </a:endParaRPr>
          </a:p>
          <a:p>
            <a:pPr algn="ctr" defTabSz="685800"/>
            <a:r>
              <a:rPr lang="en-US" sz="975" b="1" dirty="0">
                <a:solidFill>
                  <a:srgbClr val="1E2761"/>
                </a:solidFill>
                <a:latin typeface="Calibri" pitchFamily="34" charset="0"/>
                <a:ea typeface="Calibri" pitchFamily="34" charset="-122"/>
                <a:cs typeface="Calibri" pitchFamily="34" charset="-120"/>
              </a:rPr>
              <a:t>giống cây trồng</a:t>
            </a:r>
            <a:endParaRPr lang="en-US" sz="975" dirty="0">
              <a:solidFill>
                <a:prstClr val="black"/>
              </a:solidFill>
              <a:latin typeface="Calibri" panose="020F0502020204030204"/>
            </a:endParaRPr>
          </a:p>
        </p:txBody>
      </p:sp>
      <p:sp>
        <p:nvSpPr>
          <p:cNvPr id="22" name="Text 20"/>
          <p:cNvSpPr/>
          <p:nvPr/>
        </p:nvSpPr>
        <p:spPr>
          <a:xfrm>
            <a:off x="3669030" y="4423410"/>
            <a:ext cx="1783080" cy="24003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Giống cây trồng mới</a:t>
            </a:r>
            <a:endParaRPr lang="en-US" sz="750" dirty="0">
              <a:solidFill>
                <a:prstClr val="black"/>
              </a:solidFill>
              <a:latin typeface="Calibri" panose="020F0502020204030204"/>
            </a:endParaRPr>
          </a:p>
        </p:txBody>
      </p:sp>
      <p:sp>
        <p:nvSpPr>
          <p:cNvPr id="23" name="Shape 21"/>
          <p:cNvSpPr/>
          <p:nvPr/>
        </p:nvSpPr>
        <p:spPr>
          <a:xfrm>
            <a:off x="480060" y="3051810"/>
            <a:ext cx="1920240" cy="342900"/>
          </a:xfrm>
          <a:prstGeom prst="roundRect">
            <a:avLst>
              <a:gd name="adj" fmla="val 10000"/>
            </a:avLst>
          </a:prstGeom>
          <a:solidFill>
            <a:srgbClr val="F96167"/>
          </a:solidFill>
          <a:ln w="12700">
            <a:solidFill>
              <a:srgbClr val="F96167"/>
            </a:solidFill>
            <a:prstDash val="solid"/>
          </a:ln>
        </p:spPr>
      </p:sp>
      <p:sp>
        <p:nvSpPr>
          <p:cNvPr id="24" name="Text 22"/>
          <p:cNvSpPr/>
          <p:nvPr/>
        </p:nvSpPr>
        <p:spPr>
          <a:xfrm>
            <a:off x="480060" y="3051810"/>
            <a:ext cx="1920240" cy="342900"/>
          </a:xfrm>
          <a:prstGeom prst="rect">
            <a:avLst/>
          </a:prstGeom>
          <a:noFill/>
          <a:ln/>
        </p:spPr>
        <p:txBody>
          <a:bodyPr wrap="square" lIns="0" tIns="0" rIns="0" bIns="0" rtlCol="0" anchor="ctr"/>
          <a:lstStyle/>
          <a:p>
            <a:pPr algn="ctr" defTabSz="685800"/>
            <a:r>
              <a:rPr lang="en-US" sz="825" b="1" dirty="0">
                <a:solidFill>
                  <a:srgbClr val="FFFFFF"/>
                </a:solidFill>
                <a:latin typeface="Calibri" pitchFamily="34" charset="0"/>
                <a:ea typeface="Calibri" pitchFamily="34" charset="-122"/>
                <a:cs typeface="Calibri" pitchFamily="34" charset="-120"/>
              </a:rPr>
              <a:t>Trọng tâm bài giảng</a:t>
            </a:r>
            <a:endParaRPr lang="en-US" sz="825" dirty="0">
              <a:solidFill>
                <a:prstClr val="black"/>
              </a:solidFill>
              <a:latin typeface="Calibri" panose="020F0502020204030204"/>
            </a:endParaRPr>
          </a:p>
        </p:txBody>
      </p:sp>
      <p:sp>
        <p:nvSpPr>
          <p:cNvPr id="25" name="Text 23"/>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3</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Quyền tác giả phát sinh khi nào?</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Điều 6 khoản 1 – Tự động, không cần đăng ký</a:t>
            </a:r>
            <a:endParaRPr lang="en-US" sz="1050" dirty="0">
              <a:solidFill>
                <a:prstClr val="black"/>
              </a:solidFill>
              <a:latin typeface="Calibri" panose="020F0502020204030204"/>
            </a:endParaRPr>
          </a:p>
        </p:txBody>
      </p:sp>
      <p:sp>
        <p:nvSpPr>
          <p:cNvPr id="6" name="Shape 4"/>
          <p:cNvSpPr/>
          <p:nvPr/>
        </p:nvSpPr>
        <p:spPr>
          <a:xfrm>
            <a:off x="1028700" y="2743200"/>
            <a:ext cx="7063740" cy="0"/>
          </a:xfrm>
          <a:prstGeom prst="line">
            <a:avLst/>
          </a:prstGeom>
          <a:noFill/>
          <a:ln w="38100">
            <a:solidFill>
              <a:srgbClr val="1E2761"/>
            </a:solidFill>
            <a:prstDash val="solid"/>
          </a:ln>
        </p:spPr>
      </p:sp>
      <p:sp>
        <p:nvSpPr>
          <p:cNvPr id="7" name="Shape 5"/>
          <p:cNvSpPr/>
          <p:nvPr/>
        </p:nvSpPr>
        <p:spPr>
          <a:xfrm>
            <a:off x="891540" y="2468880"/>
            <a:ext cx="548640" cy="548640"/>
          </a:xfrm>
          <a:prstGeom prst="ellipse">
            <a:avLst/>
          </a:prstGeom>
          <a:solidFill>
            <a:srgbClr val="F96167"/>
          </a:solidFill>
          <a:ln w="12700">
            <a:solidFill>
              <a:srgbClr val="F96167"/>
            </a:solidFill>
            <a:prstDash val="solid"/>
          </a:ln>
        </p:spPr>
      </p:sp>
      <p:sp>
        <p:nvSpPr>
          <p:cNvPr id="8" name="Text 6"/>
          <p:cNvSpPr/>
          <p:nvPr/>
        </p:nvSpPr>
        <p:spPr>
          <a:xfrm>
            <a:off x="891540" y="2468880"/>
            <a:ext cx="548640" cy="54864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1</a:t>
            </a:r>
            <a:endParaRPr lang="en-US" sz="1650" dirty="0">
              <a:solidFill>
                <a:prstClr val="black"/>
              </a:solidFill>
              <a:latin typeface="Calibri" panose="020F0502020204030204"/>
            </a:endParaRPr>
          </a:p>
        </p:txBody>
      </p:sp>
      <p:sp>
        <p:nvSpPr>
          <p:cNvPr id="9" name="Text 7"/>
          <p:cNvSpPr/>
          <p:nvPr/>
        </p:nvSpPr>
        <p:spPr>
          <a:xfrm>
            <a:off x="342900" y="1920240"/>
            <a:ext cx="1645920" cy="274320"/>
          </a:xfrm>
          <a:prstGeom prst="rect">
            <a:avLst/>
          </a:prstGeom>
          <a:noFill/>
          <a:ln/>
        </p:spPr>
        <p:txBody>
          <a:bodyPr wrap="square" lIns="0" tIns="0" rIns="0" bIns="0" rtlCol="0" anchor="ctr"/>
          <a:lstStyle/>
          <a:p>
            <a:pPr algn="ctr" defTabSz="685800"/>
            <a:r>
              <a:rPr lang="en-US" sz="1050" b="1" dirty="0">
                <a:solidFill>
                  <a:srgbClr val="1E2761"/>
                </a:solidFill>
                <a:latin typeface="Calibri" pitchFamily="34" charset="0"/>
                <a:ea typeface="Calibri" pitchFamily="34" charset="-122"/>
                <a:cs typeface="Calibri" pitchFamily="34" charset="-120"/>
              </a:rPr>
              <a:t>Sáng tạo</a:t>
            </a:r>
            <a:endParaRPr lang="en-US" sz="1050" dirty="0">
              <a:solidFill>
                <a:prstClr val="black"/>
              </a:solidFill>
              <a:latin typeface="Calibri" panose="020F0502020204030204"/>
            </a:endParaRPr>
          </a:p>
        </p:txBody>
      </p:sp>
      <p:sp>
        <p:nvSpPr>
          <p:cNvPr id="10" name="Text 8"/>
          <p:cNvSpPr/>
          <p:nvPr/>
        </p:nvSpPr>
        <p:spPr>
          <a:xfrm>
            <a:off x="342900" y="3154680"/>
            <a:ext cx="1645920" cy="480060"/>
          </a:xfrm>
          <a:prstGeom prst="rect">
            <a:avLst/>
          </a:prstGeom>
          <a:noFill/>
          <a:ln/>
        </p:spPr>
        <p:txBody>
          <a:bodyPr wrap="square" lIns="0" tIns="0" rIns="0" bIns="0" rtlCol="0" anchor="ctr"/>
          <a:lstStyle/>
          <a:p>
            <a:pPr algn="ctr" defTabSz="685800"/>
            <a:r>
              <a:rPr lang="en-US" sz="825" i="1" dirty="0">
                <a:solidFill>
                  <a:srgbClr val="1A1A1A"/>
                </a:solidFill>
                <a:latin typeface="Calibri" pitchFamily="34" charset="0"/>
                <a:ea typeface="Calibri" pitchFamily="34" charset="-122"/>
                <a:cs typeface="Calibri" pitchFamily="34" charset="-120"/>
              </a:rPr>
              <a:t>Nhạc sĩ viết</a:t>
            </a:r>
            <a:endParaRPr lang="en-US" sz="825" dirty="0">
              <a:solidFill>
                <a:prstClr val="black"/>
              </a:solidFill>
              <a:latin typeface="Calibri" panose="020F0502020204030204"/>
            </a:endParaRPr>
          </a:p>
          <a:p>
            <a:pPr algn="ctr" defTabSz="685800"/>
            <a:r>
              <a:rPr lang="en-US" sz="825" i="1" dirty="0">
                <a:solidFill>
                  <a:srgbClr val="1A1A1A"/>
                </a:solidFill>
                <a:latin typeface="Calibri" pitchFamily="34" charset="0"/>
                <a:ea typeface="Calibri" pitchFamily="34" charset="-122"/>
                <a:cs typeface="Calibri" pitchFamily="34" charset="-120"/>
              </a:rPr>
              <a:t>bài hát</a:t>
            </a:r>
            <a:endParaRPr lang="en-US" sz="825" dirty="0">
              <a:solidFill>
                <a:prstClr val="black"/>
              </a:solidFill>
              <a:latin typeface="Calibri" panose="020F0502020204030204"/>
            </a:endParaRPr>
          </a:p>
        </p:txBody>
      </p:sp>
      <p:sp>
        <p:nvSpPr>
          <p:cNvPr id="11" name="Shape 9"/>
          <p:cNvSpPr/>
          <p:nvPr/>
        </p:nvSpPr>
        <p:spPr>
          <a:xfrm>
            <a:off x="3154680" y="2468880"/>
            <a:ext cx="548640" cy="548640"/>
          </a:xfrm>
          <a:prstGeom prst="ellipse">
            <a:avLst/>
          </a:prstGeom>
          <a:solidFill>
            <a:srgbClr val="F96167"/>
          </a:solidFill>
          <a:ln w="12700">
            <a:solidFill>
              <a:srgbClr val="F96167"/>
            </a:solidFill>
            <a:prstDash val="solid"/>
          </a:ln>
        </p:spPr>
      </p:sp>
      <p:sp>
        <p:nvSpPr>
          <p:cNvPr id="12" name="Text 10"/>
          <p:cNvSpPr/>
          <p:nvPr/>
        </p:nvSpPr>
        <p:spPr>
          <a:xfrm>
            <a:off x="3154680" y="2468880"/>
            <a:ext cx="548640" cy="54864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2</a:t>
            </a:r>
            <a:endParaRPr lang="en-US" sz="1650" dirty="0">
              <a:solidFill>
                <a:prstClr val="black"/>
              </a:solidFill>
              <a:latin typeface="Calibri" panose="020F0502020204030204"/>
            </a:endParaRPr>
          </a:p>
        </p:txBody>
      </p:sp>
      <p:sp>
        <p:nvSpPr>
          <p:cNvPr id="13" name="Text 11"/>
          <p:cNvSpPr/>
          <p:nvPr/>
        </p:nvSpPr>
        <p:spPr>
          <a:xfrm>
            <a:off x="2606040" y="1920240"/>
            <a:ext cx="1645920" cy="274320"/>
          </a:xfrm>
          <a:prstGeom prst="rect">
            <a:avLst/>
          </a:prstGeom>
          <a:noFill/>
          <a:ln/>
        </p:spPr>
        <p:txBody>
          <a:bodyPr wrap="square" lIns="0" tIns="0" rIns="0" bIns="0" rtlCol="0" anchor="ctr"/>
          <a:lstStyle/>
          <a:p>
            <a:pPr algn="ctr" defTabSz="685800"/>
            <a:r>
              <a:rPr lang="en-US" sz="1050" b="1" dirty="0">
                <a:solidFill>
                  <a:srgbClr val="1E2761"/>
                </a:solidFill>
                <a:latin typeface="Calibri" pitchFamily="34" charset="0"/>
                <a:ea typeface="Calibri" pitchFamily="34" charset="-122"/>
                <a:cs typeface="Calibri" pitchFamily="34" charset="-120"/>
              </a:rPr>
              <a:t>Thể hiện</a:t>
            </a:r>
            <a:endParaRPr lang="en-US" sz="1050" dirty="0">
              <a:solidFill>
                <a:prstClr val="black"/>
              </a:solidFill>
              <a:latin typeface="Calibri" panose="020F0502020204030204"/>
            </a:endParaRPr>
          </a:p>
        </p:txBody>
      </p:sp>
      <p:sp>
        <p:nvSpPr>
          <p:cNvPr id="14" name="Text 12"/>
          <p:cNvSpPr/>
          <p:nvPr/>
        </p:nvSpPr>
        <p:spPr>
          <a:xfrm>
            <a:off x="2606040" y="3154680"/>
            <a:ext cx="1645920" cy="480060"/>
          </a:xfrm>
          <a:prstGeom prst="rect">
            <a:avLst/>
          </a:prstGeom>
          <a:noFill/>
          <a:ln/>
        </p:spPr>
        <p:txBody>
          <a:bodyPr wrap="square" lIns="0" tIns="0" rIns="0" bIns="0" rtlCol="0" anchor="ctr"/>
          <a:lstStyle/>
          <a:p>
            <a:pPr algn="ctr" defTabSz="685800"/>
            <a:r>
              <a:rPr lang="en-US" sz="825" i="1" dirty="0">
                <a:solidFill>
                  <a:srgbClr val="1A1A1A"/>
                </a:solidFill>
                <a:latin typeface="Calibri" pitchFamily="34" charset="0"/>
                <a:ea typeface="Calibri" pitchFamily="34" charset="-122"/>
                <a:cs typeface="Calibri" pitchFamily="34" charset="-120"/>
              </a:rPr>
              <a:t>Ghi âm bằng</a:t>
            </a:r>
            <a:endParaRPr lang="en-US" sz="825" dirty="0">
              <a:solidFill>
                <a:prstClr val="black"/>
              </a:solidFill>
              <a:latin typeface="Calibri" panose="020F0502020204030204"/>
            </a:endParaRPr>
          </a:p>
          <a:p>
            <a:pPr algn="ctr" defTabSz="685800"/>
            <a:r>
              <a:rPr lang="en-US" sz="825" i="1" dirty="0">
                <a:solidFill>
                  <a:srgbClr val="1A1A1A"/>
                </a:solidFill>
                <a:latin typeface="Calibri" pitchFamily="34" charset="0"/>
                <a:ea typeface="Calibri" pitchFamily="34" charset="-122"/>
                <a:cs typeface="Calibri" pitchFamily="34" charset="-120"/>
              </a:rPr>
              <a:t>điện thoại</a:t>
            </a:r>
            <a:endParaRPr lang="en-US" sz="825" dirty="0">
              <a:solidFill>
                <a:prstClr val="black"/>
              </a:solidFill>
              <a:latin typeface="Calibri" panose="020F0502020204030204"/>
            </a:endParaRPr>
          </a:p>
        </p:txBody>
      </p:sp>
      <p:sp>
        <p:nvSpPr>
          <p:cNvPr id="15" name="Shape 13"/>
          <p:cNvSpPr/>
          <p:nvPr/>
        </p:nvSpPr>
        <p:spPr>
          <a:xfrm>
            <a:off x="5417820" y="2331720"/>
            <a:ext cx="822960" cy="822960"/>
          </a:xfrm>
          <a:prstGeom prst="ellipse">
            <a:avLst/>
          </a:prstGeom>
          <a:solidFill>
            <a:srgbClr val="10B981"/>
          </a:solidFill>
          <a:ln w="12700">
            <a:solidFill>
              <a:srgbClr val="10B981"/>
            </a:solidFill>
            <a:prstDash val="solid"/>
          </a:ln>
        </p:spPr>
      </p:sp>
      <p:sp>
        <p:nvSpPr>
          <p:cNvPr id="16" name="Text 14"/>
          <p:cNvSpPr/>
          <p:nvPr/>
        </p:nvSpPr>
        <p:spPr>
          <a:xfrm>
            <a:off x="5417820" y="2331720"/>
            <a:ext cx="822960" cy="822960"/>
          </a:xfrm>
          <a:prstGeom prst="rect">
            <a:avLst/>
          </a:prstGeom>
          <a:noFill/>
          <a:ln/>
        </p:spPr>
        <p:txBody>
          <a:bodyPr wrap="square" lIns="0" tIns="0" rIns="0" bIns="0" rtlCol="0" anchor="ctr"/>
          <a:lstStyle/>
          <a:p>
            <a:pPr algn="ctr" defTabSz="685800"/>
            <a:r>
              <a:rPr lang="en-US" sz="2700" b="1" dirty="0">
                <a:solidFill>
                  <a:srgbClr val="FFFFFF"/>
                </a:solidFill>
                <a:latin typeface="Calibri" pitchFamily="34" charset="0"/>
                <a:ea typeface="Calibri" pitchFamily="34" charset="-122"/>
                <a:cs typeface="Calibri" pitchFamily="34" charset="-120"/>
              </a:rPr>
              <a:t>✓</a:t>
            </a:r>
            <a:endParaRPr lang="en-US" sz="2700" dirty="0">
              <a:solidFill>
                <a:prstClr val="black"/>
              </a:solidFill>
              <a:latin typeface="Calibri" panose="020F0502020204030204"/>
            </a:endParaRPr>
          </a:p>
        </p:txBody>
      </p:sp>
      <p:sp>
        <p:nvSpPr>
          <p:cNvPr id="17" name="Text 15"/>
          <p:cNvSpPr/>
          <p:nvPr/>
        </p:nvSpPr>
        <p:spPr>
          <a:xfrm>
            <a:off x="4869180" y="1920240"/>
            <a:ext cx="1920240" cy="274320"/>
          </a:xfrm>
          <a:prstGeom prst="rect">
            <a:avLst/>
          </a:prstGeom>
          <a:noFill/>
          <a:ln/>
        </p:spPr>
        <p:txBody>
          <a:bodyPr wrap="square" lIns="0" tIns="0" rIns="0" bIns="0" rtlCol="0" anchor="ctr"/>
          <a:lstStyle/>
          <a:p>
            <a:pPr algn="ctr" defTabSz="685800"/>
            <a:r>
              <a:rPr lang="en-US" sz="1050" b="1" dirty="0">
                <a:solidFill>
                  <a:srgbClr val="10B981"/>
                </a:solidFill>
                <a:latin typeface="Calibri" pitchFamily="34" charset="0"/>
                <a:ea typeface="Calibri" pitchFamily="34" charset="-122"/>
                <a:cs typeface="Calibri" pitchFamily="34" charset="-120"/>
              </a:rPr>
              <a:t>QUYỀN PHÁT SINH</a:t>
            </a:r>
            <a:endParaRPr lang="en-US" sz="1050" dirty="0">
              <a:solidFill>
                <a:prstClr val="black"/>
              </a:solidFill>
              <a:latin typeface="Calibri" panose="020F0502020204030204"/>
            </a:endParaRPr>
          </a:p>
        </p:txBody>
      </p:sp>
      <p:sp>
        <p:nvSpPr>
          <p:cNvPr id="18" name="Text 16"/>
          <p:cNvSpPr/>
          <p:nvPr/>
        </p:nvSpPr>
        <p:spPr>
          <a:xfrm>
            <a:off x="4869180" y="3223260"/>
            <a:ext cx="1920240" cy="480060"/>
          </a:xfrm>
          <a:prstGeom prst="rect">
            <a:avLst/>
          </a:prstGeom>
          <a:noFill/>
          <a:ln/>
        </p:spPr>
        <p:txBody>
          <a:bodyPr wrap="square" lIns="0" tIns="0" rIns="0" bIns="0" rtlCol="0" anchor="ctr"/>
          <a:lstStyle/>
          <a:p>
            <a:pPr algn="ctr" defTabSz="685800"/>
            <a:r>
              <a:rPr lang="en-US" sz="825" b="1" i="1" dirty="0">
                <a:solidFill>
                  <a:srgbClr val="10B981"/>
                </a:solidFill>
                <a:latin typeface="Calibri" pitchFamily="34" charset="0"/>
                <a:ea typeface="Calibri" pitchFamily="34" charset="-122"/>
                <a:cs typeface="Calibri" pitchFamily="34" charset="-120"/>
              </a:rPr>
              <a:t>Tự động, ngay</a:t>
            </a:r>
            <a:endParaRPr lang="en-US" sz="825" dirty="0">
              <a:solidFill>
                <a:prstClr val="black"/>
              </a:solidFill>
              <a:latin typeface="Calibri" panose="020F0502020204030204"/>
            </a:endParaRPr>
          </a:p>
          <a:p>
            <a:pPr algn="ctr" defTabSz="685800"/>
            <a:r>
              <a:rPr lang="en-US" sz="825" b="1" i="1" dirty="0">
                <a:solidFill>
                  <a:srgbClr val="10B981"/>
                </a:solidFill>
                <a:latin typeface="Calibri" pitchFamily="34" charset="0"/>
                <a:ea typeface="Calibri" pitchFamily="34" charset="-122"/>
                <a:cs typeface="Calibri" pitchFamily="34" charset="-120"/>
              </a:rPr>
              <a:t>tại thời điểm này</a:t>
            </a:r>
            <a:endParaRPr lang="en-US" sz="825" dirty="0">
              <a:solidFill>
                <a:prstClr val="black"/>
              </a:solidFill>
              <a:latin typeface="Calibri" panose="020F0502020204030204"/>
            </a:endParaRPr>
          </a:p>
        </p:txBody>
      </p:sp>
      <p:sp>
        <p:nvSpPr>
          <p:cNvPr id="19" name="Shape 17"/>
          <p:cNvSpPr/>
          <p:nvPr/>
        </p:nvSpPr>
        <p:spPr>
          <a:xfrm>
            <a:off x="7543800" y="2468880"/>
            <a:ext cx="548640" cy="548640"/>
          </a:xfrm>
          <a:prstGeom prst="ellipse">
            <a:avLst/>
          </a:prstGeom>
          <a:solidFill>
            <a:srgbClr val="94A3B8"/>
          </a:solidFill>
          <a:ln w="12700">
            <a:solidFill>
              <a:srgbClr val="94A3B8"/>
            </a:solidFill>
            <a:prstDash val="solid"/>
          </a:ln>
        </p:spPr>
      </p:sp>
      <p:sp>
        <p:nvSpPr>
          <p:cNvPr id="20" name="Text 18"/>
          <p:cNvSpPr/>
          <p:nvPr/>
        </p:nvSpPr>
        <p:spPr>
          <a:xfrm>
            <a:off x="7543800" y="2468880"/>
            <a:ext cx="548640" cy="54864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4</a:t>
            </a:r>
            <a:endParaRPr lang="en-US" sz="1650" dirty="0">
              <a:solidFill>
                <a:prstClr val="black"/>
              </a:solidFill>
              <a:latin typeface="Calibri" panose="020F0502020204030204"/>
            </a:endParaRPr>
          </a:p>
        </p:txBody>
      </p:sp>
      <p:sp>
        <p:nvSpPr>
          <p:cNvPr id="21" name="Text 19"/>
          <p:cNvSpPr/>
          <p:nvPr/>
        </p:nvSpPr>
        <p:spPr>
          <a:xfrm>
            <a:off x="6995160" y="1920240"/>
            <a:ext cx="1645920" cy="274320"/>
          </a:xfrm>
          <a:prstGeom prst="rect">
            <a:avLst/>
          </a:prstGeom>
          <a:noFill/>
          <a:ln/>
        </p:spPr>
        <p:txBody>
          <a:bodyPr wrap="square" lIns="0" tIns="0" rIns="0" bIns="0" rtlCol="0" anchor="ctr"/>
          <a:lstStyle/>
          <a:p>
            <a:pPr algn="ctr" defTabSz="685800"/>
            <a:r>
              <a:rPr lang="en-US" sz="1050" b="1" dirty="0">
                <a:solidFill>
                  <a:srgbClr val="94A3B8"/>
                </a:solidFill>
                <a:latin typeface="Calibri" pitchFamily="34" charset="0"/>
                <a:ea typeface="Calibri" pitchFamily="34" charset="-122"/>
                <a:cs typeface="Calibri" pitchFamily="34" charset="-120"/>
              </a:rPr>
              <a:t>Đăng ký</a:t>
            </a:r>
            <a:endParaRPr lang="en-US" sz="1050" dirty="0">
              <a:solidFill>
                <a:prstClr val="black"/>
              </a:solidFill>
              <a:latin typeface="Calibri" panose="020F0502020204030204"/>
            </a:endParaRPr>
          </a:p>
        </p:txBody>
      </p:sp>
      <p:sp>
        <p:nvSpPr>
          <p:cNvPr id="22" name="Text 20"/>
          <p:cNvSpPr/>
          <p:nvPr/>
        </p:nvSpPr>
        <p:spPr>
          <a:xfrm>
            <a:off x="6995160" y="3154680"/>
            <a:ext cx="1645920" cy="480060"/>
          </a:xfrm>
          <a:prstGeom prst="rect">
            <a:avLst/>
          </a:prstGeom>
          <a:noFill/>
          <a:ln/>
        </p:spPr>
        <p:txBody>
          <a:bodyPr wrap="square" lIns="0" tIns="0" rIns="0" bIns="0" rtlCol="0" anchor="ctr"/>
          <a:lstStyle/>
          <a:p>
            <a:pPr algn="ctr" defTabSz="685800"/>
            <a:r>
              <a:rPr lang="en-US" sz="825" i="1" dirty="0">
                <a:solidFill>
                  <a:srgbClr val="6B7280"/>
                </a:solidFill>
                <a:latin typeface="Calibri" pitchFamily="34" charset="0"/>
                <a:ea typeface="Calibri" pitchFamily="34" charset="-122"/>
                <a:cs typeface="Calibri" pitchFamily="34" charset="-120"/>
              </a:rPr>
              <a:t>Tùy chọn – chứng</a:t>
            </a:r>
            <a:endParaRPr lang="en-US" sz="825" dirty="0">
              <a:solidFill>
                <a:prstClr val="black"/>
              </a:solidFill>
              <a:latin typeface="Calibri" panose="020F0502020204030204"/>
            </a:endParaRPr>
          </a:p>
          <a:p>
            <a:pPr algn="ctr" defTabSz="685800"/>
            <a:r>
              <a:rPr lang="en-US" sz="825" i="1" dirty="0">
                <a:solidFill>
                  <a:srgbClr val="6B7280"/>
                </a:solidFill>
                <a:latin typeface="Calibri" pitchFamily="34" charset="0"/>
                <a:ea typeface="Calibri" pitchFamily="34" charset="-122"/>
                <a:cs typeface="Calibri" pitchFamily="34" charset="-120"/>
              </a:rPr>
              <a:t>minh quyền dễ hơn</a:t>
            </a:r>
            <a:endParaRPr lang="en-US" sz="825" dirty="0">
              <a:solidFill>
                <a:prstClr val="black"/>
              </a:solidFill>
              <a:latin typeface="Calibri" panose="020F0502020204030204"/>
            </a:endParaRPr>
          </a:p>
        </p:txBody>
      </p:sp>
      <p:sp>
        <p:nvSpPr>
          <p:cNvPr id="23" name="Shape 21"/>
          <p:cNvSpPr/>
          <p:nvPr/>
        </p:nvSpPr>
        <p:spPr>
          <a:xfrm>
            <a:off x="685800" y="4251960"/>
            <a:ext cx="7749540" cy="480060"/>
          </a:xfrm>
          <a:prstGeom prst="rect">
            <a:avLst/>
          </a:prstGeom>
          <a:solidFill>
            <a:srgbClr val="1E2761"/>
          </a:solidFill>
          <a:ln w="12700">
            <a:solidFill>
              <a:srgbClr val="1E2761"/>
            </a:solidFill>
            <a:prstDash val="solid"/>
          </a:ln>
        </p:spPr>
      </p:sp>
      <p:sp>
        <p:nvSpPr>
          <p:cNvPr id="24" name="Text 22"/>
          <p:cNvSpPr/>
          <p:nvPr/>
        </p:nvSpPr>
        <p:spPr>
          <a:xfrm>
            <a:off x="822960" y="4251960"/>
            <a:ext cx="7475220" cy="480060"/>
          </a:xfrm>
          <a:prstGeom prst="rect">
            <a:avLst/>
          </a:prstGeom>
          <a:noFill/>
          <a:ln/>
        </p:spPr>
        <p:txBody>
          <a:bodyPr wrap="square" lIns="0" tIns="0" rIns="0" bIns="0" rtlCol="0" anchor="ctr"/>
          <a:lstStyle/>
          <a:p>
            <a:pPr defTabSz="685800"/>
            <a:r>
              <a:rPr lang="en-US" sz="1050" b="1" dirty="0">
                <a:solidFill>
                  <a:srgbClr val="F4B860"/>
                </a:solidFill>
                <a:latin typeface="Calibri" pitchFamily="34" charset="0"/>
                <a:ea typeface="Calibri" pitchFamily="34" charset="-122"/>
                <a:cs typeface="Calibri" pitchFamily="34" charset="-120"/>
              </a:rPr>
              <a:t>Điểm cốt lõi: </a:t>
            </a:r>
            <a:r>
              <a:rPr lang="en-US" sz="975" dirty="0">
                <a:solidFill>
                  <a:srgbClr val="FFFFFF"/>
                </a:solidFill>
                <a:latin typeface="Calibri" pitchFamily="34" charset="0"/>
                <a:ea typeface="Calibri" pitchFamily="34" charset="-122"/>
                <a:cs typeface="Calibri" pitchFamily="34" charset="-120"/>
              </a:rPr>
              <a:t>Quyền phát sinh kể từ khi tác phẩm được thể hiện dưới hình thức vật chất – không phân biệt đã công bố hay chưa, đã đăng ký hay chưa</a:t>
            </a:r>
            <a:endParaRPr lang="en-US" sz="1050" dirty="0">
              <a:solidFill>
                <a:prstClr val="black"/>
              </a:solidFill>
              <a:latin typeface="Calibri" panose="020F0502020204030204"/>
            </a:endParaRPr>
          </a:p>
        </p:txBody>
      </p:sp>
      <p:sp>
        <p:nvSpPr>
          <p:cNvPr id="25" name="Text 23"/>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4</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Một bài hát – Ba lớp quyền chồng nhau</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Điều 19, 20 (tác giả) + Điều 29, 30, 31 (quyền liên quan)</a:t>
            </a:r>
            <a:endParaRPr lang="en-US" sz="1050" dirty="0">
              <a:solidFill>
                <a:prstClr val="black"/>
              </a:solidFill>
              <a:latin typeface="Calibri" panose="020F0502020204030204"/>
            </a:endParaRPr>
          </a:p>
        </p:txBody>
      </p:sp>
      <p:sp>
        <p:nvSpPr>
          <p:cNvPr id="6" name="Shape 4"/>
          <p:cNvSpPr/>
          <p:nvPr/>
        </p:nvSpPr>
        <p:spPr>
          <a:xfrm>
            <a:off x="685800" y="1371600"/>
            <a:ext cx="5486400" cy="582930"/>
          </a:xfrm>
          <a:prstGeom prst="rect">
            <a:avLst/>
          </a:prstGeom>
          <a:solidFill>
            <a:srgbClr val="1E2761"/>
          </a:solidFill>
          <a:ln w="12700">
            <a:solidFill>
              <a:srgbClr val="1E2761"/>
            </a:solidFill>
            <a:prstDash val="solid"/>
          </a:ln>
        </p:spPr>
      </p:sp>
      <p:sp>
        <p:nvSpPr>
          <p:cNvPr id="7" name="Text 5"/>
          <p:cNvSpPr/>
          <p:nvPr/>
        </p:nvSpPr>
        <p:spPr>
          <a:xfrm>
            <a:off x="754380" y="1371600"/>
            <a:ext cx="411480" cy="582930"/>
          </a:xfrm>
          <a:prstGeom prst="rect">
            <a:avLst/>
          </a:prstGeom>
          <a:noFill/>
          <a:ln/>
        </p:spPr>
        <p:txBody>
          <a:bodyPr wrap="square" lIns="0" tIns="0" rIns="0" bIns="0" rtlCol="0" anchor="ctr"/>
          <a:lstStyle/>
          <a:p>
            <a:pPr algn="ctr" defTabSz="685800"/>
            <a:r>
              <a:rPr lang="en-US" sz="2100" b="1" dirty="0">
                <a:solidFill>
                  <a:srgbClr val="F4B860"/>
                </a:solidFill>
                <a:latin typeface="Calibri" pitchFamily="34" charset="0"/>
                <a:ea typeface="Calibri" pitchFamily="34" charset="-122"/>
                <a:cs typeface="Calibri" pitchFamily="34" charset="-120"/>
              </a:rPr>
              <a:t>①</a:t>
            </a:r>
            <a:endParaRPr lang="en-US" sz="2100" dirty="0">
              <a:solidFill>
                <a:prstClr val="black"/>
              </a:solidFill>
              <a:latin typeface="Calibri" panose="020F0502020204030204"/>
            </a:endParaRPr>
          </a:p>
        </p:txBody>
      </p:sp>
      <p:sp>
        <p:nvSpPr>
          <p:cNvPr id="8" name="Text 6"/>
          <p:cNvSpPr/>
          <p:nvPr/>
        </p:nvSpPr>
        <p:spPr>
          <a:xfrm>
            <a:off x="1234440" y="1371600"/>
            <a:ext cx="4800600" cy="582930"/>
          </a:xfrm>
          <a:prstGeom prst="rect">
            <a:avLst/>
          </a:prstGeom>
          <a:noFill/>
          <a:ln/>
        </p:spPr>
        <p:txBody>
          <a:bodyPr wrap="square" lIns="0" tIns="0" rIns="0" bIns="0" rtlCol="0" anchor="ctr"/>
          <a:lstStyle/>
          <a:p>
            <a:pPr defTabSz="685800"/>
            <a:r>
              <a:rPr lang="en-US" sz="1200" b="1" dirty="0">
                <a:solidFill>
                  <a:srgbClr val="FFFFFF"/>
                </a:solidFill>
                <a:latin typeface="Calibri" pitchFamily="34" charset="0"/>
                <a:ea typeface="Calibri" pitchFamily="34" charset="-122"/>
                <a:cs typeface="Calibri" pitchFamily="34" charset="-120"/>
              </a:rPr>
              <a:t>TÁC GIẢ </a:t>
            </a:r>
            <a:r>
              <a:rPr lang="en-US" sz="975" i="1" dirty="0">
                <a:solidFill>
                  <a:srgbClr val="CADCFC"/>
                </a:solidFill>
                <a:latin typeface="Calibri" pitchFamily="34" charset="0"/>
                <a:ea typeface="Calibri" pitchFamily="34" charset="-122"/>
                <a:cs typeface="Calibri" pitchFamily="34" charset="-120"/>
              </a:rPr>
              <a:t>(Nhạc sĩ – viết nhạc và lời)</a:t>
            </a:r>
            <a:endParaRPr lang="en-US" sz="1200" dirty="0">
              <a:solidFill>
                <a:prstClr val="black"/>
              </a:solidFill>
              <a:latin typeface="Calibri" panose="020F0502020204030204"/>
            </a:endParaRPr>
          </a:p>
        </p:txBody>
      </p:sp>
      <p:sp>
        <p:nvSpPr>
          <p:cNvPr id="9" name="Shape 7"/>
          <p:cNvSpPr/>
          <p:nvPr/>
        </p:nvSpPr>
        <p:spPr>
          <a:xfrm>
            <a:off x="6309360" y="1371600"/>
            <a:ext cx="2057400" cy="582930"/>
          </a:xfrm>
          <a:prstGeom prst="roundRect">
            <a:avLst>
              <a:gd name="adj" fmla="val 5882"/>
            </a:avLst>
          </a:prstGeom>
          <a:solidFill>
            <a:srgbClr val="FFFFFF"/>
          </a:solidFill>
          <a:ln w="25400">
            <a:solidFill>
              <a:srgbClr val="1E2761"/>
            </a:solidFill>
            <a:prstDash val="solid"/>
          </a:ln>
        </p:spPr>
      </p:sp>
      <p:sp>
        <p:nvSpPr>
          <p:cNvPr id="10" name="Text 8"/>
          <p:cNvSpPr/>
          <p:nvPr/>
        </p:nvSpPr>
        <p:spPr>
          <a:xfrm>
            <a:off x="6309360" y="1371600"/>
            <a:ext cx="2057400" cy="582930"/>
          </a:xfrm>
          <a:prstGeom prst="rect">
            <a:avLst/>
          </a:prstGeom>
          <a:noFill/>
          <a:ln/>
        </p:spPr>
        <p:txBody>
          <a:bodyPr wrap="square" lIns="0" tIns="0" rIns="0" bIns="0" rtlCol="0" anchor="ctr"/>
          <a:lstStyle/>
          <a:p>
            <a:pPr algn="ctr" defTabSz="685800"/>
            <a:r>
              <a:rPr lang="en-US" sz="900" b="1" dirty="0">
                <a:solidFill>
                  <a:srgbClr val="1E2761"/>
                </a:solidFill>
                <a:latin typeface="Calibri" pitchFamily="34" charset="0"/>
                <a:ea typeface="Calibri" pitchFamily="34" charset="-122"/>
                <a:cs typeface="Calibri" pitchFamily="34" charset="-120"/>
              </a:rPr>
              <a:t>Quyền tác giả</a:t>
            </a:r>
            <a:endParaRPr lang="en-US" sz="900" dirty="0">
              <a:solidFill>
                <a:prstClr val="black"/>
              </a:solidFill>
              <a:latin typeface="Calibri" panose="020F0502020204030204"/>
            </a:endParaRPr>
          </a:p>
          <a:p>
            <a:pPr algn="ctr" defTabSz="685800"/>
            <a:r>
              <a:rPr lang="en-US" sz="900" b="1" dirty="0">
                <a:solidFill>
                  <a:srgbClr val="1E2761"/>
                </a:solidFill>
                <a:latin typeface="Calibri" pitchFamily="34" charset="0"/>
                <a:ea typeface="Calibri" pitchFamily="34" charset="-122"/>
                <a:cs typeface="Calibri" pitchFamily="34" charset="-120"/>
              </a:rPr>
              <a:t>Điều 19, 20</a:t>
            </a:r>
            <a:endParaRPr lang="en-US" sz="900" dirty="0">
              <a:solidFill>
                <a:prstClr val="black"/>
              </a:solidFill>
              <a:latin typeface="Calibri" panose="020F0502020204030204"/>
            </a:endParaRPr>
          </a:p>
        </p:txBody>
      </p:sp>
      <p:sp>
        <p:nvSpPr>
          <p:cNvPr id="11" name="Shape 9"/>
          <p:cNvSpPr/>
          <p:nvPr/>
        </p:nvSpPr>
        <p:spPr>
          <a:xfrm>
            <a:off x="685800" y="2057400"/>
            <a:ext cx="5486400" cy="582930"/>
          </a:xfrm>
          <a:prstGeom prst="rect">
            <a:avLst/>
          </a:prstGeom>
          <a:solidFill>
            <a:srgbClr val="3B5BA5"/>
          </a:solidFill>
          <a:ln w="12700">
            <a:solidFill>
              <a:srgbClr val="3B5BA5"/>
            </a:solidFill>
            <a:prstDash val="solid"/>
          </a:ln>
        </p:spPr>
      </p:sp>
      <p:sp>
        <p:nvSpPr>
          <p:cNvPr id="12" name="Text 10"/>
          <p:cNvSpPr/>
          <p:nvPr/>
        </p:nvSpPr>
        <p:spPr>
          <a:xfrm>
            <a:off x="754380" y="2057400"/>
            <a:ext cx="411480" cy="582930"/>
          </a:xfrm>
          <a:prstGeom prst="rect">
            <a:avLst/>
          </a:prstGeom>
          <a:noFill/>
          <a:ln/>
        </p:spPr>
        <p:txBody>
          <a:bodyPr wrap="square" lIns="0" tIns="0" rIns="0" bIns="0" rtlCol="0" anchor="ctr"/>
          <a:lstStyle/>
          <a:p>
            <a:pPr algn="ctr" defTabSz="685800"/>
            <a:r>
              <a:rPr lang="en-US" sz="2100" b="1" dirty="0">
                <a:solidFill>
                  <a:srgbClr val="F4B860"/>
                </a:solidFill>
                <a:latin typeface="Calibri" pitchFamily="34" charset="0"/>
                <a:ea typeface="Calibri" pitchFamily="34" charset="-122"/>
                <a:cs typeface="Calibri" pitchFamily="34" charset="-120"/>
              </a:rPr>
              <a:t>②</a:t>
            </a:r>
            <a:endParaRPr lang="en-US" sz="2100" dirty="0">
              <a:solidFill>
                <a:prstClr val="black"/>
              </a:solidFill>
              <a:latin typeface="Calibri" panose="020F0502020204030204"/>
            </a:endParaRPr>
          </a:p>
        </p:txBody>
      </p:sp>
      <p:sp>
        <p:nvSpPr>
          <p:cNvPr id="13" name="Text 11"/>
          <p:cNvSpPr/>
          <p:nvPr/>
        </p:nvSpPr>
        <p:spPr>
          <a:xfrm>
            <a:off x="1234440" y="2057400"/>
            <a:ext cx="4800600" cy="582930"/>
          </a:xfrm>
          <a:prstGeom prst="rect">
            <a:avLst/>
          </a:prstGeom>
          <a:noFill/>
          <a:ln/>
        </p:spPr>
        <p:txBody>
          <a:bodyPr wrap="square" lIns="0" tIns="0" rIns="0" bIns="0" rtlCol="0" anchor="ctr"/>
          <a:lstStyle/>
          <a:p>
            <a:pPr defTabSz="685800"/>
            <a:r>
              <a:rPr lang="en-US" sz="1200" b="1" dirty="0">
                <a:solidFill>
                  <a:srgbClr val="FFFFFF"/>
                </a:solidFill>
                <a:latin typeface="Calibri" pitchFamily="34" charset="0"/>
                <a:ea typeface="Calibri" pitchFamily="34" charset="-122"/>
                <a:cs typeface="Calibri" pitchFamily="34" charset="-120"/>
              </a:rPr>
              <a:t>NGƯỜI BIỂU DIỄN </a:t>
            </a:r>
            <a:r>
              <a:rPr lang="en-US" sz="975" i="1" dirty="0">
                <a:solidFill>
                  <a:srgbClr val="CADCFC"/>
                </a:solidFill>
                <a:latin typeface="Calibri" pitchFamily="34" charset="0"/>
                <a:ea typeface="Calibri" pitchFamily="34" charset="-122"/>
                <a:cs typeface="Calibri" pitchFamily="34" charset="-120"/>
              </a:rPr>
              <a:t>(Ca sĩ thu âm bản này)</a:t>
            </a:r>
            <a:endParaRPr lang="en-US" sz="1200" dirty="0">
              <a:solidFill>
                <a:prstClr val="black"/>
              </a:solidFill>
              <a:latin typeface="Calibri" panose="020F0502020204030204"/>
            </a:endParaRPr>
          </a:p>
        </p:txBody>
      </p:sp>
      <p:sp>
        <p:nvSpPr>
          <p:cNvPr id="14" name="Shape 12"/>
          <p:cNvSpPr/>
          <p:nvPr/>
        </p:nvSpPr>
        <p:spPr>
          <a:xfrm>
            <a:off x="6309360" y="2057400"/>
            <a:ext cx="2057400" cy="582930"/>
          </a:xfrm>
          <a:prstGeom prst="roundRect">
            <a:avLst>
              <a:gd name="adj" fmla="val 5882"/>
            </a:avLst>
          </a:prstGeom>
          <a:solidFill>
            <a:srgbClr val="FFFFFF"/>
          </a:solidFill>
          <a:ln w="25400">
            <a:solidFill>
              <a:srgbClr val="3B5BA5"/>
            </a:solidFill>
            <a:prstDash val="solid"/>
          </a:ln>
        </p:spPr>
      </p:sp>
      <p:sp>
        <p:nvSpPr>
          <p:cNvPr id="15" name="Text 13"/>
          <p:cNvSpPr/>
          <p:nvPr/>
        </p:nvSpPr>
        <p:spPr>
          <a:xfrm>
            <a:off x="6309360" y="2057400"/>
            <a:ext cx="2057400" cy="582930"/>
          </a:xfrm>
          <a:prstGeom prst="rect">
            <a:avLst/>
          </a:prstGeom>
          <a:noFill/>
          <a:ln/>
        </p:spPr>
        <p:txBody>
          <a:bodyPr wrap="square" lIns="0" tIns="0" rIns="0" bIns="0" rtlCol="0" anchor="ctr"/>
          <a:lstStyle/>
          <a:p>
            <a:pPr algn="ctr" defTabSz="685800"/>
            <a:r>
              <a:rPr lang="en-US" sz="900" b="1" dirty="0">
                <a:solidFill>
                  <a:srgbClr val="3B5BA5"/>
                </a:solidFill>
                <a:latin typeface="Calibri" pitchFamily="34" charset="0"/>
                <a:ea typeface="Calibri" pitchFamily="34" charset="-122"/>
                <a:cs typeface="Calibri" pitchFamily="34" charset="-120"/>
              </a:rPr>
              <a:t>Quyền liên quan</a:t>
            </a:r>
            <a:endParaRPr lang="en-US" sz="900" dirty="0">
              <a:solidFill>
                <a:prstClr val="black"/>
              </a:solidFill>
              <a:latin typeface="Calibri" panose="020F0502020204030204"/>
            </a:endParaRPr>
          </a:p>
          <a:p>
            <a:pPr algn="ctr" defTabSz="685800"/>
            <a:r>
              <a:rPr lang="en-US" sz="900" b="1" dirty="0">
                <a:solidFill>
                  <a:srgbClr val="3B5BA5"/>
                </a:solidFill>
                <a:latin typeface="Calibri" pitchFamily="34" charset="0"/>
                <a:ea typeface="Calibri" pitchFamily="34" charset="-122"/>
                <a:cs typeface="Calibri" pitchFamily="34" charset="-120"/>
              </a:rPr>
              <a:t>Điều 29</a:t>
            </a:r>
            <a:endParaRPr lang="en-US" sz="900" dirty="0">
              <a:solidFill>
                <a:prstClr val="black"/>
              </a:solidFill>
              <a:latin typeface="Calibri" panose="020F0502020204030204"/>
            </a:endParaRPr>
          </a:p>
        </p:txBody>
      </p:sp>
      <p:sp>
        <p:nvSpPr>
          <p:cNvPr id="16" name="Shape 14"/>
          <p:cNvSpPr/>
          <p:nvPr/>
        </p:nvSpPr>
        <p:spPr>
          <a:xfrm>
            <a:off x="685800" y="2743200"/>
            <a:ext cx="5486400" cy="582930"/>
          </a:xfrm>
          <a:prstGeom prst="rect">
            <a:avLst/>
          </a:prstGeom>
          <a:solidFill>
            <a:srgbClr val="5C7BB9"/>
          </a:solidFill>
          <a:ln w="12700">
            <a:solidFill>
              <a:srgbClr val="5C7BB9"/>
            </a:solidFill>
            <a:prstDash val="solid"/>
          </a:ln>
        </p:spPr>
      </p:sp>
      <p:sp>
        <p:nvSpPr>
          <p:cNvPr id="17" name="Text 15"/>
          <p:cNvSpPr/>
          <p:nvPr/>
        </p:nvSpPr>
        <p:spPr>
          <a:xfrm>
            <a:off x="754380" y="2743200"/>
            <a:ext cx="411480" cy="582930"/>
          </a:xfrm>
          <a:prstGeom prst="rect">
            <a:avLst/>
          </a:prstGeom>
          <a:noFill/>
          <a:ln/>
        </p:spPr>
        <p:txBody>
          <a:bodyPr wrap="square" lIns="0" tIns="0" rIns="0" bIns="0" rtlCol="0" anchor="ctr"/>
          <a:lstStyle/>
          <a:p>
            <a:pPr algn="ctr" defTabSz="685800"/>
            <a:r>
              <a:rPr lang="en-US" sz="2100" b="1" dirty="0">
                <a:solidFill>
                  <a:srgbClr val="F4B860"/>
                </a:solidFill>
                <a:latin typeface="Calibri" pitchFamily="34" charset="0"/>
                <a:ea typeface="Calibri" pitchFamily="34" charset="-122"/>
                <a:cs typeface="Calibri" pitchFamily="34" charset="-120"/>
              </a:rPr>
              <a:t>③</a:t>
            </a:r>
            <a:endParaRPr lang="en-US" sz="2100" dirty="0">
              <a:solidFill>
                <a:prstClr val="black"/>
              </a:solidFill>
              <a:latin typeface="Calibri" panose="020F0502020204030204"/>
            </a:endParaRPr>
          </a:p>
        </p:txBody>
      </p:sp>
      <p:sp>
        <p:nvSpPr>
          <p:cNvPr id="18" name="Text 16"/>
          <p:cNvSpPr/>
          <p:nvPr/>
        </p:nvSpPr>
        <p:spPr>
          <a:xfrm>
            <a:off x="1234440" y="2743200"/>
            <a:ext cx="4800600" cy="582930"/>
          </a:xfrm>
          <a:prstGeom prst="rect">
            <a:avLst/>
          </a:prstGeom>
          <a:noFill/>
          <a:ln/>
        </p:spPr>
        <p:txBody>
          <a:bodyPr wrap="square" lIns="0" tIns="0" rIns="0" bIns="0" rtlCol="0" anchor="ctr"/>
          <a:lstStyle/>
          <a:p>
            <a:pPr defTabSz="685800"/>
            <a:r>
              <a:rPr lang="en-US" sz="1200" b="1" dirty="0">
                <a:solidFill>
                  <a:srgbClr val="FFFFFF"/>
                </a:solidFill>
                <a:latin typeface="Calibri" pitchFamily="34" charset="0"/>
                <a:ea typeface="Calibri" pitchFamily="34" charset="-122"/>
                <a:cs typeface="Calibri" pitchFamily="34" charset="-120"/>
              </a:rPr>
              <a:t>NHÀ SẢN XUẤT BẢN GHI </a:t>
            </a:r>
            <a:r>
              <a:rPr lang="en-US" sz="975" i="1" dirty="0">
                <a:solidFill>
                  <a:srgbClr val="CADCFC"/>
                </a:solidFill>
                <a:latin typeface="Calibri" pitchFamily="34" charset="0"/>
                <a:ea typeface="Calibri" pitchFamily="34" charset="-122"/>
                <a:cs typeface="Calibri" pitchFamily="34" charset="-120"/>
              </a:rPr>
              <a:t>(Hãng đĩa đầu tư phòng thu)</a:t>
            </a:r>
            <a:endParaRPr lang="en-US" sz="1200" dirty="0">
              <a:solidFill>
                <a:prstClr val="black"/>
              </a:solidFill>
              <a:latin typeface="Calibri" panose="020F0502020204030204"/>
            </a:endParaRPr>
          </a:p>
        </p:txBody>
      </p:sp>
      <p:sp>
        <p:nvSpPr>
          <p:cNvPr id="19" name="Shape 17"/>
          <p:cNvSpPr/>
          <p:nvPr/>
        </p:nvSpPr>
        <p:spPr>
          <a:xfrm>
            <a:off x="6309360" y="2743200"/>
            <a:ext cx="2057400" cy="582930"/>
          </a:xfrm>
          <a:prstGeom prst="roundRect">
            <a:avLst>
              <a:gd name="adj" fmla="val 5882"/>
            </a:avLst>
          </a:prstGeom>
          <a:solidFill>
            <a:srgbClr val="FFFFFF"/>
          </a:solidFill>
          <a:ln w="25400">
            <a:solidFill>
              <a:srgbClr val="5C7BB9"/>
            </a:solidFill>
            <a:prstDash val="solid"/>
          </a:ln>
        </p:spPr>
      </p:sp>
      <p:sp>
        <p:nvSpPr>
          <p:cNvPr id="20" name="Text 18"/>
          <p:cNvSpPr/>
          <p:nvPr/>
        </p:nvSpPr>
        <p:spPr>
          <a:xfrm>
            <a:off x="6309360" y="2743200"/>
            <a:ext cx="2057400" cy="582930"/>
          </a:xfrm>
          <a:prstGeom prst="rect">
            <a:avLst/>
          </a:prstGeom>
          <a:noFill/>
          <a:ln/>
        </p:spPr>
        <p:txBody>
          <a:bodyPr wrap="square" lIns="0" tIns="0" rIns="0" bIns="0" rtlCol="0" anchor="ctr"/>
          <a:lstStyle/>
          <a:p>
            <a:pPr algn="ctr" defTabSz="685800"/>
            <a:r>
              <a:rPr lang="en-US" sz="900" b="1" dirty="0">
                <a:solidFill>
                  <a:srgbClr val="5C7BB9"/>
                </a:solidFill>
                <a:latin typeface="Calibri" pitchFamily="34" charset="0"/>
                <a:ea typeface="Calibri" pitchFamily="34" charset="-122"/>
                <a:cs typeface="Calibri" pitchFamily="34" charset="-120"/>
              </a:rPr>
              <a:t>Quyền liên quan</a:t>
            </a:r>
            <a:endParaRPr lang="en-US" sz="900" dirty="0">
              <a:solidFill>
                <a:prstClr val="black"/>
              </a:solidFill>
              <a:latin typeface="Calibri" panose="020F0502020204030204"/>
            </a:endParaRPr>
          </a:p>
          <a:p>
            <a:pPr algn="ctr" defTabSz="685800"/>
            <a:r>
              <a:rPr lang="en-US" sz="900" b="1" dirty="0">
                <a:solidFill>
                  <a:srgbClr val="5C7BB9"/>
                </a:solidFill>
                <a:latin typeface="Calibri" pitchFamily="34" charset="0"/>
                <a:ea typeface="Calibri" pitchFamily="34" charset="-122"/>
                <a:cs typeface="Calibri" pitchFamily="34" charset="-120"/>
              </a:rPr>
              <a:t>Điều 30</a:t>
            </a:r>
            <a:endParaRPr lang="en-US" sz="900" dirty="0">
              <a:solidFill>
                <a:prstClr val="black"/>
              </a:solidFill>
              <a:latin typeface="Calibri" panose="020F0502020204030204"/>
            </a:endParaRPr>
          </a:p>
        </p:txBody>
      </p:sp>
      <p:sp>
        <p:nvSpPr>
          <p:cNvPr id="21" name="Shape 19"/>
          <p:cNvSpPr/>
          <p:nvPr/>
        </p:nvSpPr>
        <p:spPr>
          <a:xfrm>
            <a:off x="685800" y="4046220"/>
            <a:ext cx="7749540" cy="685800"/>
          </a:xfrm>
          <a:prstGeom prst="rect">
            <a:avLst/>
          </a:prstGeom>
          <a:solidFill>
            <a:srgbClr val="F96167">
              <a:alpha val="15000"/>
            </a:srgbClr>
          </a:solidFill>
          <a:ln w="25400">
            <a:solidFill>
              <a:srgbClr val="F96167"/>
            </a:solidFill>
            <a:prstDash val="solid"/>
          </a:ln>
        </p:spPr>
      </p:sp>
      <p:sp>
        <p:nvSpPr>
          <p:cNvPr id="22" name="Text 20"/>
          <p:cNvSpPr/>
          <p:nvPr/>
        </p:nvSpPr>
        <p:spPr>
          <a:xfrm>
            <a:off x="822960" y="4080510"/>
            <a:ext cx="480060" cy="617220"/>
          </a:xfrm>
          <a:prstGeom prst="rect">
            <a:avLst/>
          </a:prstGeom>
          <a:noFill/>
          <a:ln/>
        </p:spPr>
        <p:txBody>
          <a:bodyPr wrap="square" lIns="0" tIns="0" rIns="0" bIns="0" rtlCol="0" anchor="ctr"/>
          <a:lstStyle/>
          <a:p>
            <a:pPr algn="ctr" defTabSz="685800"/>
            <a:r>
              <a:rPr lang="en-US" sz="2700" b="1" dirty="0">
                <a:solidFill>
                  <a:srgbClr val="F96167"/>
                </a:solidFill>
                <a:latin typeface="Calibri" pitchFamily="34" charset="0"/>
                <a:ea typeface="Calibri" pitchFamily="34" charset="-122"/>
                <a:cs typeface="Calibri" pitchFamily="34" charset="-120"/>
              </a:rPr>
              <a:t>⚠</a:t>
            </a:r>
            <a:endParaRPr lang="en-US" sz="2700" dirty="0">
              <a:solidFill>
                <a:prstClr val="black"/>
              </a:solidFill>
              <a:latin typeface="Calibri" panose="020F0502020204030204"/>
            </a:endParaRPr>
          </a:p>
        </p:txBody>
      </p:sp>
      <p:sp>
        <p:nvSpPr>
          <p:cNvPr id="23" name="Text 21"/>
          <p:cNvSpPr/>
          <p:nvPr/>
        </p:nvSpPr>
        <p:spPr>
          <a:xfrm>
            <a:off x="1371600" y="4080510"/>
            <a:ext cx="6858000" cy="617220"/>
          </a:xfrm>
          <a:prstGeom prst="rect">
            <a:avLst/>
          </a:prstGeom>
          <a:noFill/>
          <a:ln/>
        </p:spPr>
        <p:txBody>
          <a:bodyPr wrap="square" lIns="0" tIns="0" rIns="0" bIns="0" rtlCol="0" anchor="ctr"/>
          <a:lstStyle/>
          <a:p>
            <a:pPr defTabSz="685800"/>
            <a:r>
              <a:rPr lang="en-US" sz="975" b="1" dirty="0">
                <a:solidFill>
                  <a:srgbClr val="1E2761"/>
                </a:solidFill>
                <a:latin typeface="Calibri" pitchFamily="34" charset="0"/>
                <a:ea typeface="Calibri" pitchFamily="34" charset="-122"/>
                <a:cs typeface="Calibri" pitchFamily="34" charset="-120"/>
              </a:rPr>
              <a:t>Khi quán cà phê mở bài hát này: </a:t>
            </a:r>
            <a:r>
              <a:rPr lang="en-US" sz="900" dirty="0">
                <a:solidFill>
                  <a:srgbClr val="1A1A1A"/>
                </a:solidFill>
                <a:latin typeface="Calibri" pitchFamily="34" charset="0"/>
                <a:ea typeface="Calibri" pitchFamily="34" charset="-122"/>
                <a:cs typeface="Calibri" pitchFamily="34" charset="-120"/>
              </a:rPr>
              <a:t>phải trả tiền cho CẢ BA LỚP chủ thể (tác giả, ca sĩ, nhà sản xuất bản ghi). Chỉ trả một lớp = vi phạm hai lớp còn lại.</a:t>
            </a:r>
            <a:endParaRPr lang="en-US" sz="975" dirty="0">
              <a:solidFill>
                <a:prstClr val="black"/>
              </a:solidFill>
              <a:latin typeface="Calibri" panose="020F0502020204030204"/>
            </a:endParaRPr>
          </a:p>
        </p:txBody>
      </p:sp>
      <p:sp>
        <p:nvSpPr>
          <p:cNvPr id="24" name="Text 22"/>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5</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Năm Tổ chức đại diện tập thể (CMO) tại Việt Nam</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Điều 56 Luật SHTT – Mỗi CMO có phạm vi cấp phép riêng</a:t>
            </a:r>
            <a:endParaRPr lang="en-US" sz="1050" dirty="0">
              <a:solidFill>
                <a:prstClr val="black"/>
              </a:solidFill>
              <a:latin typeface="Calibri" panose="020F0502020204030204"/>
            </a:endParaRPr>
          </a:p>
        </p:txBody>
      </p:sp>
      <p:sp>
        <p:nvSpPr>
          <p:cNvPr id="6" name="Shape 4"/>
          <p:cNvSpPr/>
          <p:nvPr/>
        </p:nvSpPr>
        <p:spPr>
          <a:xfrm>
            <a:off x="411480" y="1165860"/>
            <a:ext cx="1577340" cy="1714500"/>
          </a:xfrm>
          <a:prstGeom prst="rect">
            <a:avLst/>
          </a:prstGeom>
          <a:solidFill>
            <a:srgbClr val="FFFFFF"/>
          </a:solidFill>
          <a:ln w="25400">
            <a:solidFill>
              <a:srgbClr val="1E2761"/>
            </a:solidFill>
            <a:prstDash val="solid"/>
          </a:ln>
          <a:effectLst>
            <a:outerShdw blurRad="76200" dist="25400" dir="5400000" algn="bl" rotWithShape="0">
              <a:srgbClr val="000000">
                <a:alpha val="8000"/>
              </a:srgbClr>
            </a:outerShdw>
          </a:effectLst>
        </p:spPr>
      </p:sp>
      <p:sp>
        <p:nvSpPr>
          <p:cNvPr id="7" name="Shape 5"/>
          <p:cNvSpPr/>
          <p:nvPr/>
        </p:nvSpPr>
        <p:spPr>
          <a:xfrm>
            <a:off x="411480" y="1165860"/>
            <a:ext cx="1577340" cy="342900"/>
          </a:xfrm>
          <a:prstGeom prst="rect">
            <a:avLst/>
          </a:prstGeom>
          <a:solidFill>
            <a:srgbClr val="1E2761"/>
          </a:solidFill>
          <a:ln w="12700">
            <a:solidFill>
              <a:srgbClr val="1E2761"/>
            </a:solidFill>
            <a:prstDash val="solid"/>
          </a:ln>
        </p:spPr>
      </p:sp>
      <p:sp>
        <p:nvSpPr>
          <p:cNvPr id="8" name="Shape 6"/>
          <p:cNvSpPr/>
          <p:nvPr/>
        </p:nvSpPr>
        <p:spPr>
          <a:xfrm>
            <a:off x="925830" y="1611630"/>
            <a:ext cx="548640" cy="548640"/>
          </a:xfrm>
          <a:prstGeom prst="ellipse">
            <a:avLst/>
          </a:prstGeom>
          <a:solidFill>
            <a:srgbClr val="FFFFFF"/>
          </a:solidFill>
          <a:ln w="25400">
            <a:solidFill>
              <a:srgbClr val="1E2761"/>
            </a:solidFill>
            <a:prstDash val="solid"/>
          </a:ln>
        </p:spPr>
      </p:sp>
      <p:sp>
        <p:nvSpPr>
          <p:cNvPr id="9" name="Text 7"/>
          <p:cNvSpPr/>
          <p:nvPr/>
        </p:nvSpPr>
        <p:spPr>
          <a:xfrm>
            <a:off x="925830" y="1611630"/>
            <a:ext cx="548640" cy="548640"/>
          </a:xfrm>
          <a:prstGeom prst="rect">
            <a:avLst/>
          </a:prstGeom>
          <a:noFill/>
          <a:ln/>
        </p:spPr>
        <p:txBody>
          <a:bodyPr wrap="square" lIns="0" tIns="0" rIns="0" bIns="0" rtlCol="0" anchor="ctr"/>
          <a:lstStyle/>
          <a:p>
            <a:pPr algn="ctr" defTabSz="685800"/>
            <a:r>
              <a:rPr lang="en-US" sz="2100" b="1" dirty="0">
                <a:solidFill>
                  <a:srgbClr val="1E2761"/>
                </a:solidFill>
                <a:latin typeface="Calibri" pitchFamily="34" charset="0"/>
                <a:ea typeface="Calibri" pitchFamily="34" charset="-122"/>
                <a:cs typeface="Calibri" pitchFamily="34" charset="-120"/>
              </a:rPr>
              <a:t>♫</a:t>
            </a:r>
            <a:endParaRPr lang="en-US" sz="2100" dirty="0">
              <a:solidFill>
                <a:prstClr val="black"/>
              </a:solidFill>
              <a:latin typeface="Calibri" panose="020F0502020204030204"/>
            </a:endParaRPr>
          </a:p>
        </p:txBody>
      </p:sp>
      <p:sp>
        <p:nvSpPr>
          <p:cNvPr id="10" name="Text 8"/>
          <p:cNvSpPr/>
          <p:nvPr/>
        </p:nvSpPr>
        <p:spPr>
          <a:xfrm>
            <a:off x="411480" y="2228850"/>
            <a:ext cx="1577340" cy="24003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VCPMC</a:t>
            </a:r>
            <a:endParaRPr lang="en-US" sz="1200" dirty="0">
              <a:solidFill>
                <a:prstClr val="black"/>
              </a:solidFill>
              <a:latin typeface="Calibri" panose="020F0502020204030204"/>
            </a:endParaRPr>
          </a:p>
        </p:txBody>
      </p:sp>
      <p:sp>
        <p:nvSpPr>
          <p:cNvPr id="11" name="Text 9"/>
          <p:cNvSpPr/>
          <p:nvPr/>
        </p:nvSpPr>
        <p:spPr>
          <a:xfrm>
            <a:off x="480060" y="2468880"/>
            <a:ext cx="1440180" cy="205740"/>
          </a:xfrm>
          <a:prstGeom prst="rect">
            <a:avLst/>
          </a:prstGeom>
          <a:noFill/>
          <a:ln/>
        </p:spPr>
        <p:txBody>
          <a:bodyPr wrap="square" lIns="0" tIns="0" rIns="0" bIns="0" rtlCol="0" anchor="ctr"/>
          <a:lstStyle/>
          <a:p>
            <a:pPr algn="ctr" defTabSz="685800"/>
            <a:r>
              <a:rPr lang="en-US" sz="825" b="1" dirty="0">
                <a:solidFill>
                  <a:srgbClr val="1E2761"/>
                </a:solidFill>
                <a:latin typeface="Calibri" pitchFamily="34" charset="0"/>
                <a:ea typeface="Calibri" pitchFamily="34" charset="-122"/>
                <a:cs typeface="Calibri" pitchFamily="34" charset="-120"/>
              </a:rPr>
              <a:t>Tác giả âm nhạc</a:t>
            </a:r>
            <a:endParaRPr lang="en-US" sz="825" dirty="0">
              <a:solidFill>
                <a:prstClr val="black"/>
              </a:solidFill>
              <a:latin typeface="Calibri" panose="020F0502020204030204"/>
            </a:endParaRPr>
          </a:p>
        </p:txBody>
      </p:sp>
      <p:sp>
        <p:nvSpPr>
          <p:cNvPr id="12" name="Text 10"/>
          <p:cNvSpPr/>
          <p:nvPr/>
        </p:nvSpPr>
        <p:spPr>
          <a:xfrm>
            <a:off x="480060" y="2674620"/>
            <a:ext cx="1440180" cy="20574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Nhạc sĩ, người viết lời</a:t>
            </a:r>
            <a:endParaRPr lang="en-US" sz="750" dirty="0">
              <a:solidFill>
                <a:prstClr val="black"/>
              </a:solidFill>
              <a:latin typeface="Calibri" panose="020F0502020204030204"/>
            </a:endParaRPr>
          </a:p>
        </p:txBody>
      </p:sp>
      <p:sp>
        <p:nvSpPr>
          <p:cNvPr id="13" name="Shape 11"/>
          <p:cNvSpPr/>
          <p:nvPr/>
        </p:nvSpPr>
        <p:spPr>
          <a:xfrm>
            <a:off x="2098548" y="1165860"/>
            <a:ext cx="1577340" cy="1714500"/>
          </a:xfrm>
          <a:prstGeom prst="rect">
            <a:avLst/>
          </a:prstGeom>
          <a:solidFill>
            <a:srgbClr val="FFFFFF"/>
          </a:solidFill>
          <a:ln w="25400">
            <a:solidFill>
              <a:srgbClr val="3B5BA5"/>
            </a:solidFill>
            <a:prstDash val="solid"/>
          </a:ln>
          <a:effectLst>
            <a:outerShdw blurRad="76200" dist="25400" dir="5400000" algn="bl" rotWithShape="0">
              <a:srgbClr val="000000">
                <a:alpha val="8000"/>
              </a:srgbClr>
            </a:outerShdw>
          </a:effectLst>
        </p:spPr>
      </p:sp>
      <p:sp>
        <p:nvSpPr>
          <p:cNvPr id="14" name="Shape 12"/>
          <p:cNvSpPr/>
          <p:nvPr/>
        </p:nvSpPr>
        <p:spPr>
          <a:xfrm>
            <a:off x="2098548" y="1165860"/>
            <a:ext cx="1577340" cy="342900"/>
          </a:xfrm>
          <a:prstGeom prst="rect">
            <a:avLst/>
          </a:prstGeom>
          <a:solidFill>
            <a:srgbClr val="3B5BA5"/>
          </a:solidFill>
          <a:ln w="12700">
            <a:solidFill>
              <a:srgbClr val="3B5BA5"/>
            </a:solidFill>
            <a:prstDash val="solid"/>
          </a:ln>
        </p:spPr>
      </p:sp>
      <p:sp>
        <p:nvSpPr>
          <p:cNvPr id="15" name="Shape 13"/>
          <p:cNvSpPr/>
          <p:nvPr/>
        </p:nvSpPr>
        <p:spPr>
          <a:xfrm>
            <a:off x="2612898" y="1611630"/>
            <a:ext cx="548640" cy="548640"/>
          </a:xfrm>
          <a:prstGeom prst="ellipse">
            <a:avLst/>
          </a:prstGeom>
          <a:solidFill>
            <a:srgbClr val="FFFFFF"/>
          </a:solidFill>
          <a:ln w="25400">
            <a:solidFill>
              <a:srgbClr val="3B5BA5"/>
            </a:solidFill>
            <a:prstDash val="solid"/>
          </a:ln>
        </p:spPr>
      </p:sp>
      <p:sp>
        <p:nvSpPr>
          <p:cNvPr id="16" name="Text 14"/>
          <p:cNvSpPr/>
          <p:nvPr/>
        </p:nvSpPr>
        <p:spPr>
          <a:xfrm>
            <a:off x="2612898" y="1611630"/>
            <a:ext cx="548640" cy="548640"/>
          </a:xfrm>
          <a:prstGeom prst="rect">
            <a:avLst/>
          </a:prstGeom>
          <a:noFill/>
          <a:ln/>
        </p:spPr>
        <p:txBody>
          <a:bodyPr wrap="square" lIns="0" tIns="0" rIns="0" bIns="0" rtlCol="0" anchor="ctr"/>
          <a:lstStyle/>
          <a:p>
            <a:pPr algn="ctr" defTabSz="685800"/>
            <a:r>
              <a:rPr lang="en-US" sz="2100" b="1" dirty="0">
                <a:solidFill>
                  <a:srgbClr val="3B5BA5"/>
                </a:solidFill>
                <a:latin typeface="Calibri" pitchFamily="34" charset="0"/>
                <a:ea typeface="Calibri" pitchFamily="34" charset="-122"/>
                <a:cs typeface="Calibri" pitchFamily="34" charset="-120"/>
              </a:rPr>
              <a:t>✎</a:t>
            </a:r>
            <a:endParaRPr lang="en-US" sz="2100" dirty="0">
              <a:solidFill>
                <a:prstClr val="black"/>
              </a:solidFill>
              <a:latin typeface="Calibri" panose="020F0502020204030204"/>
            </a:endParaRPr>
          </a:p>
        </p:txBody>
      </p:sp>
      <p:sp>
        <p:nvSpPr>
          <p:cNvPr id="17" name="Text 15"/>
          <p:cNvSpPr/>
          <p:nvPr/>
        </p:nvSpPr>
        <p:spPr>
          <a:xfrm>
            <a:off x="2098548" y="2228850"/>
            <a:ext cx="1577340" cy="24003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VLCC</a:t>
            </a:r>
            <a:endParaRPr lang="en-US" sz="1200" dirty="0">
              <a:solidFill>
                <a:prstClr val="black"/>
              </a:solidFill>
              <a:latin typeface="Calibri" panose="020F0502020204030204"/>
            </a:endParaRPr>
          </a:p>
        </p:txBody>
      </p:sp>
      <p:sp>
        <p:nvSpPr>
          <p:cNvPr id="18" name="Text 16"/>
          <p:cNvSpPr/>
          <p:nvPr/>
        </p:nvSpPr>
        <p:spPr>
          <a:xfrm>
            <a:off x="2167128" y="2468880"/>
            <a:ext cx="1440180" cy="205740"/>
          </a:xfrm>
          <a:prstGeom prst="rect">
            <a:avLst/>
          </a:prstGeom>
          <a:noFill/>
          <a:ln/>
        </p:spPr>
        <p:txBody>
          <a:bodyPr wrap="square" lIns="0" tIns="0" rIns="0" bIns="0" rtlCol="0" anchor="ctr"/>
          <a:lstStyle/>
          <a:p>
            <a:pPr algn="ctr" defTabSz="685800"/>
            <a:r>
              <a:rPr lang="en-US" sz="825" b="1" dirty="0">
                <a:solidFill>
                  <a:srgbClr val="3B5BA5"/>
                </a:solidFill>
                <a:latin typeface="Calibri" pitchFamily="34" charset="0"/>
                <a:ea typeface="Calibri" pitchFamily="34" charset="-122"/>
                <a:cs typeface="Calibri" pitchFamily="34" charset="-120"/>
              </a:rPr>
              <a:t>Tác giả văn học</a:t>
            </a:r>
            <a:endParaRPr lang="en-US" sz="825" dirty="0">
              <a:solidFill>
                <a:prstClr val="black"/>
              </a:solidFill>
              <a:latin typeface="Calibri" panose="020F0502020204030204"/>
            </a:endParaRPr>
          </a:p>
        </p:txBody>
      </p:sp>
      <p:sp>
        <p:nvSpPr>
          <p:cNvPr id="19" name="Text 17"/>
          <p:cNvSpPr/>
          <p:nvPr/>
        </p:nvSpPr>
        <p:spPr>
          <a:xfrm>
            <a:off x="2167128" y="2674620"/>
            <a:ext cx="1440180" cy="20574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Nhà văn, nhà thơ, nhà báo</a:t>
            </a:r>
            <a:endParaRPr lang="en-US" sz="750" dirty="0">
              <a:solidFill>
                <a:prstClr val="black"/>
              </a:solidFill>
              <a:latin typeface="Calibri" panose="020F0502020204030204"/>
            </a:endParaRPr>
          </a:p>
        </p:txBody>
      </p:sp>
      <p:sp>
        <p:nvSpPr>
          <p:cNvPr id="20" name="Shape 18"/>
          <p:cNvSpPr/>
          <p:nvPr/>
        </p:nvSpPr>
        <p:spPr>
          <a:xfrm>
            <a:off x="3785616" y="1165860"/>
            <a:ext cx="1577340" cy="1714500"/>
          </a:xfrm>
          <a:prstGeom prst="rect">
            <a:avLst/>
          </a:prstGeom>
          <a:solidFill>
            <a:srgbClr val="FFFFFF"/>
          </a:solidFill>
          <a:ln w="25400">
            <a:solidFill>
              <a:srgbClr val="5C7BB9"/>
            </a:solidFill>
            <a:prstDash val="solid"/>
          </a:ln>
          <a:effectLst>
            <a:outerShdw blurRad="76200" dist="25400" dir="5400000" algn="bl" rotWithShape="0">
              <a:srgbClr val="000000">
                <a:alpha val="8000"/>
              </a:srgbClr>
            </a:outerShdw>
          </a:effectLst>
        </p:spPr>
      </p:sp>
      <p:sp>
        <p:nvSpPr>
          <p:cNvPr id="21" name="Shape 19"/>
          <p:cNvSpPr/>
          <p:nvPr/>
        </p:nvSpPr>
        <p:spPr>
          <a:xfrm>
            <a:off x="3785616" y="1165860"/>
            <a:ext cx="1577340" cy="342900"/>
          </a:xfrm>
          <a:prstGeom prst="rect">
            <a:avLst/>
          </a:prstGeom>
          <a:solidFill>
            <a:srgbClr val="5C7BB9"/>
          </a:solidFill>
          <a:ln w="12700">
            <a:solidFill>
              <a:srgbClr val="5C7BB9"/>
            </a:solidFill>
            <a:prstDash val="solid"/>
          </a:ln>
        </p:spPr>
      </p:sp>
      <p:sp>
        <p:nvSpPr>
          <p:cNvPr id="22" name="Shape 20"/>
          <p:cNvSpPr/>
          <p:nvPr/>
        </p:nvSpPr>
        <p:spPr>
          <a:xfrm>
            <a:off x="4299966" y="1611630"/>
            <a:ext cx="548640" cy="548640"/>
          </a:xfrm>
          <a:prstGeom prst="ellipse">
            <a:avLst/>
          </a:prstGeom>
          <a:solidFill>
            <a:srgbClr val="FFFFFF"/>
          </a:solidFill>
          <a:ln w="25400">
            <a:solidFill>
              <a:srgbClr val="5C7BB9"/>
            </a:solidFill>
            <a:prstDash val="solid"/>
          </a:ln>
        </p:spPr>
      </p:sp>
      <p:sp>
        <p:nvSpPr>
          <p:cNvPr id="23" name="Text 21"/>
          <p:cNvSpPr/>
          <p:nvPr/>
        </p:nvSpPr>
        <p:spPr>
          <a:xfrm>
            <a:off x="4299966" y="1611630"/>
            <a:ext cx="548640" cy="548640"/>
          </a:xfrm>
          <a:prstGeom prst="rect">
            <a:avLst/>
          </a:prstGeom>
          <a:noFill/>
          <a:ln/>
        </p:spPr>
        <p:txBody>
          <a:bodyPr wrap="square" lIns="0" tIns="0" rIns="0" bIns="0" rtlCol="0" anchor="ctr"/>
          <a:lstStyle/>
          <a:p>
            <a:pPr algn="ctr" defTabSz="685800"/>
            <a:r>
              <a:rPr lang="en-US" sz="2100" b="1" dirty="0">
                <a:solidFill>
                  <a:srgbClr val="5C7BB9"/>
                </a:solidFill>
                <a:latin typeface="Calibri" pitchFamily="34" charset="0"/>
                <a:ea typeface="Calibri" pitchFamily="34" charset="-122"/>
                <a:cs typeface="Calibri" pitchFamily="34" charset="-120"/>
              </a:rPr>
              <a:t>◉</a:t>
            </a:r>
            <a:endParaRPr lang="en-US" sz="2100" dirty="0">
              <a:solidFill>
                <a:prstClr val="black"/>
              </a:solidFill>
              <a:latin typeface="Calibri" panose="020F0502020204030204"/>
            </a:endParaRPr>
          </a:p>
        </p:txBody>
      </p:sp>
      <p:sp>
        <p:nvSpPr>
          <p:cNvPr id="24" name="Text 22"/>
          <p:cNvSpPr/>
          <p:nvPr/>
        </p:nvSpPr>
        <p:spPr>
          <a:xfrm>
            <a:off x="3785616" y="2228850"/>
            <a:ext cx="1577340" cy="24003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RIAV</a:t>
            </a:r>
            <a:endParaRPr lang="en-US" sz="1200" dirty="0">
              <a:solidFill>
                <a:prstClr val="black"/>
              </a:solidFill>
              <a:latin typeface="Calibri" panose="020F0502020204030204"/>
            </a:endParaRPr>
          </a:p>
        </p:txBody>
      </p:sp>
      <p:sp>
        <p:nvSpPr>
          <p:cNvPr id="25" name="Text 23"/>
          <p:cNvSpPr/>
          <p:nvPr/>
        </p:nvSpPr>
        <p:spPr>
          <a:xfrm>
            <a:off x="3854196" y="2468880"/>
            <a:ext cx="1440180" cy="205740"/>
          </a:xfrm>
          <a:prstGeom prst="rect">
            <a:avLst/>
          </a:prstGeom>
          <a:noFill/>
          <a:ln/>
        </p:spPr>
        <p:txBody>
          <a:bodyPr wrap="square" lIns="0" tIns="0" rIns="0" bIns="0" rtlCol="0" anchor="ctr"/>
          <a:lstStyle/>
          <a:p>
            <a:pPr algn="ctr" defTabSz="685800"/>
            <a:r>
              <a:rPr lang="en-US" sz="825" b="1" dirty="0">
                <a:solidFill>
                  <a:srgbClr val="5C7BB9"/>
                </a:solidFill>
                <a:latin typeface="Calibri" pitchFamily="34" charset="0"/>
                <a:ea typeface="Calibri" pitchFamily="34" charset="-122"/>
                <a:cs typeface="Calibri" pitchFamily="34" charset="-120"/>
              </a:rPr>
              <a:t>Nhà SX bản ghi</a:t>
            </a:r>
            <a:endParaRPr lang="en-US" sz="825" dirty="0">
              <a:solidFill>
                <a:prstClr val="black"/>
              </a:solidFill>
              <a:latin typeface="Calibri" panose="020F0502020204030204"/>
            </a:endParaRPr>
          </a:p>
        </p:txBody>
      </p:sp>
      <p:sp>
        <p:nvSpPr>
          <p:cNvPr id="26" name="Text 24"/>
          <p:cNvSpPr/>
          <p:nvPr/>
        </p:nvSpPr>
        <p:spPr>
          <a:xfrm>
            <a:off x="3854196" y="2674620"/>
            <a:ext cx="1440180" cy="20574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Hãng đĩa, công ty thu âm</a:t>
            </a:r>
            <a:endParaRPr lang="en-US" sz="750" dirty="0">
              <a:solidFill>
                <a:prstClr val="black"/>
              </a:solidFill>
              <a:latin typeface="Calibri" panose="020F0502020204030204"/>
            </a:endParaRPr>
          </a:p>
        </p:txBody>
      </p:sp>
      <p:sp>
        <p:nvSpPr>
          <p:cNvPr id="27" name="Shape 25"/>
          <p:cNvSpPr/>
          <p:nvPr/>
        </p:nvSpPr>
        <p:spPr>
          <a:xfrm>
            <a:off x="5472684" y="1165860"/>
            <a:ext cx="1577340" cy="1714500"/>
          </a:xfrm>
          <a:prstGeom prst="rect">
            <a:avLst/>
          </a:prstGeom>
          <a:solidFill>
            <a:srgbClr val="FFFFFF"/>
          </a:solidFill>
          <a:ln w="25400">
            <a:solidFill>
              <a:srgbClr val="F96167"/>
            </a:solidFill>
            <a:prstDash val="solid"/>
          </a:ln>
          <a:effectLst>
            <a:outerShdw blurRad="76200" dist="25400" dir="5400000" algn="bl" rotWithShape="0">
              <a:srgbClr val="000000">
                <a:alpha val="8000"/>
              </a:srgbClr>
            </a:outerShdw>
          </a:effectLst>
        </p:spPr>
      </p:sp>
      <p:sp>
        <p:nvSpPr>
          <p:cNvPr id="28" name="Shape 26"/>
          <p:cNvSpPr/>
          <p:nvPr/>
        </p:nvSpPr>
        <p:spPr>
          <a:xfrm>
            <a:off x="5472684" y="1165860"/>
            <a:ext cx="1577340" cy="342900"/>
          </a:xfrm>
          <a:prstGeom prst="rect">
            <a:avLst/>
          </a:prstGeom>
          <a:solidFill>
            <a:srgbClr val="F96167"/>
          </a:solidFill>
          <a:ln w="12700">
            <a:solidFill>
              <a:srgbClr val="F96167"/>
            </a:solidFill>
            <a:prstDash val="solid"/>
          </a:ln>
        </p:spPr>
      </p:sp>
      <p:sp>
        <p:nvSpPr>
          <p:cNvPr id="29" name="Shape 27"/>
          <p:cNvSpPr/>
          <p:nvPr/>
        </p:nvSpPr>
        <p:spPr>
          <a:xfrm>
            <a:off x="5987034" y="1611630"/>
            <a:ext cx="548640" cy="548640"/>
          </a:xfrm>
          <a:prstGeom prst="ellipse">
            <a:avLst/>
          </a:prstGeom>
          <a:solidFill>
            <a:srgbClr val="FFFFFF"/>
          </a:solidFill>
          <a:ln w="25400">
            <a:solidFill>
              <a:srgbClr val="F96167"/>
            </a:solidFill>
            <a:prstDash val="solid"/>
          </a:ln>
        </p:spPr>
      </p:sp>
      <p:sp>
        <p:nvSpPr>
          <p:cNvPr id="30" name="Text 28"/>
          <p:cNvSpPr/>
          <p:nvPr/>
        </p:nvSpPr>
        <p:spPr>
          <a:xfrm>
            <a:off x="5987034" y="1611630"/>
            <a:ext cx="548640" cy="548640"/>
          </a:xfrm>
          <a:prstGeom prst="rect">
            <a:avLst/>
          </a:prstGeom>
          <a:noFill/>
          <a:ln/>
        </p:spPr>
        <p:txBody>
          <a:bodyPr wrap="square" lIns="0" tIns="0" rIns="0" bIns="0" rtlCol="0" anchor="ctr"/>
          <a:lstStyle/>
          <a:p>
            <a:pPr algn="ctr" defTabSz="685800"/>
            <a:r>
              <a:rPr lang="en-US" sz="2100" b="1" dirty="0">
                <a:solidFill>
                  <a:srgbClr val="F96167"/>
                </a:solidFill>
                <a:latin typeface="Calibri" pitchFamily="34" charset="0"/>
                <a:ea typeface="Calibri" pitchFamily="34" charset="-122"/>
                <a:cs typeface="Calibri" pitchFamily="34" charset="-120"/>
              </a:rPr>
              <a:t>★</a:t>
            </a:r>
            <a:endParaRPr lang="en-US" sz="2100" dirty="0">
              <a:solidFill>
                <a:prstClr val="black"/>
              </a:solidFill>
              <a:latin typeface="Calibri" panose="020F0502020204030204"/>
            </a:endParaRPr>
          </a:p>
        </p:txBody>
      </p:sp>
      <p:sp>
        <p:nvSpPr>
          <p:cNvPr id="31" name="Text 29"/>
          <p:cNvSpPr/>
          <p:nvPr/>
        </p:nvSpPr>
        <p:spPr>
          <a:xfrm>
            <a:off x="5472684" y="2228850"/>
            <a:ext cx="1577340" cy="24003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APPA</a:t>
            </a:r>
            <a:endParaRPr lang="en-US" sz="1200" dirty="0">
              <a:solidFill>
                <a:prstClr val="black"/>
              </a:solidFill>
              <a:latin typeface="Calibri" panose="020F0502020204030204"/>
            </a:endParaRPr>
          </a:p>
        </p:txBody>
      </p:sp>
      <p:sp>
        <p:nvSpPr>
          <p:cNvPr id="32" name="Text 30"/>
          <p:cNvSpPr/>
          <p:nvPr/>
        </p:nvSpPr>
        <p:spPr>
          <a:xfrm>
            <a:off x="5541264" y="2468880"/>
            <a:ext cx="1440180" cy="205740"/>
          </a:xfrm>
          <a:prstGeom prst="rect">
            <a:avLst/>
          </a:prstGeom>
          <a:noFill/>
          <a:ln/>
        </p:spPr>
        <p:txBody>
          <a:bodyPr wrap="square" lIns="0" tIns="0" rIns="0" bIns="0" rtlCol="0" anchor="ctr"/>
          <a:lstStyle/>
          <a:p>
            <a:pPr algn="ctr" defTabSz="685800"/>
            <a:r>
              <a:rPr lang="en-US" sz="825" b="1" dirty="0">
                <a:solidFill>
                  <a:srgbClr val="F96167"/>
                </a:solidFill>
                <a:latin typeface="Calibri" pitchFamily="34" charset="0"/>
                <a:ea typeface="Calibri" pitchFamily="34" charset="-122"/>
                <a:cs typeface="Calibri" pitchFamily="34" charset="-120"/>
              </a:rPr>
              <a:t>Người biểu diễn</a:t>
            </a:r>
            <a:endParaRPr lang="en-US" sz="825" dirty="0">
              <a:solidFill>
                <a:prstClr val="black"/>
              </a:solidFill>
              <a:latin typeface="Calibri" panose="020F0502020204030204"/>
            </a:endParaRPr>
          </a:p>
        </p:txBody>
      </p:sp>
      <p:sp>
        <p:nvSpPr>
          <p:cNvPr id="33" name="Text 31"/>
          <p:cNvSpPr/>
          <p:nvPr/>
        </p:nvSpPr>
        <p:spPr>
          <a:xfrm>
            <a:off x="5541264" y="2674620"/>
            <a:ext cx="1440180" cy="20574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Ca sĩ, nhạc công, vũ công</a:t>
            </a:r>
            <a:endParaRPr lang="en-US" sz="750" dirty="0">
              <a:solidFill>
                <a:prstClr val="black"/>
              </a:solidFill>
              <a:latin typeface="Calibri" panose="020F0502020204030204"/>
            </a:endParaRPr>
          </a:p>
        </p:txBody>
      </p:sp>
      <p:sp>
        <p:nvSpPr>
          <p:cNvPr id="34" name="Shape 32"/>
          <p:cNvSpPr/>
          <p:nvPr/>
        </p:nvSpPr>
        <p:spPr>
          <a:xfrm>
            <a:off x="7159752" y="1165860"/>
            <a:ext cx="1577340" cy="1714500"/>
          </a:xfrm>
          <a:prstGeom prst="rect">
            <a:avLst/>
          </a:prstGeom>
          <a:solidFill>
            <a:srgbClr val="FFFFFF"/>
          </a:solidFill>
          <a:ln w="25400">
            <a:solidFill>
              <a:srgbClr val="F4B860"/>
            </a:solidFill>
            <a:prstDash val="solid"/>
          </a:ln>
          <a:effectLst>
            <a:outerShdw blurRad="76200" dist="25400" dir="5400000" algn="bl" rotWithShape="0">
              <a:srgbClr val="000000">
                <a:alpha val="8000"/>
              </a:srgbClr>
            </a:outerShdw>
          </a:effectLst>
        </p:spPr>
      </p:sp>
      <p:sp>
        <p:nvSpPr>
          <p:cNvPr id="35" name="Shape 33"/>
          <p:cNvSpPr/>
          <p:nvPr/>
        </p:nvSpPr>
        <p:spPr>
          <a:xfrm>
            <a:off x="7159752" y="1165860"/>
            <a:ext cx="1577340" cy="342900"/>
          </a:xfrm>
          <a:prstGeom prst="rect">
            <a:avLst/>
          </a:prstGeom>
          <a:solidFill>
            <a:srgbClr val="F4B860"/>
          </a:solidFill>
          <a:ln w="12700">
            <a:solidFill>
              <a:srgbClr val="F4B860"/>
            </a:solidFill>
            <a:prstDash val="solid"/>
          </a:ln>
        </p:spPr>
      </p:sp>
      <p:sp>
        <p:nvSpPr>
          <p:cNvPr id="36" name="Shape 34"/>
          <p:cNvSpPr/>
          <p:nvPr/>
        </p:nvSpPr>
        <p:spPr>
          <a:xfrm>
            <a:off x="7674102" y="1611630"/>
            <a:ext cx="548640" cy="548640"/>
          </a:xfrm>
          <a:prstGeom prst="ellipse">
            <a:avLst/>
          </a:prstGeom>
          <a:solidFill>
            <a:srgbClr val="FFFFFF"/>
          </a:solidFill>
          <a:ln w="25400">
            <a:solidFill>
              <a:srgbClr val="F4B860"/>
            </a:solidFill>
            <a:prstDash val="solid"/>
          </a:ln>
        </p:spPr>
      </p:sp>
      <p:sp>
        <p:nvSpPr>
          <p:cNvPr id="37" name="Text 35"/>
          <p:cNvSpPr/>
          <p:nvPr/>
        </p:nvSpPr>
        <p:spPr>
          <a:xfrm>
            <a:off x="7674102" y="1611630"/>
            <a:ext cx="548640" cy="548640"/>
          </a:xfrm>
          <a:prstGeom prst="rect">
            <a:avLst/>
          </a:prstGeom>
          <a:noFill/>
          <a:ln/>
        </p:spPr>
        <p:txBody>
          <a:bodyPr wrap="square" lIns="0" tIns="0" rIns="0" bIns="0" rtlCol="0" anchor="ctr"/>
          <a:lstStyle/>
          <a:p>
            <a:pPr algn="ctr" defTabSz="685800"/>
            <a:r>
              <a:rPr lang="en-US" sz="2100" b="1" dirty="0">
                <a:solidFill>
                  <a:srgbClr val="F4B860"/>
                </a:solidFill>
                <a:latin typeface="Calibri" pitchFamily="34" charset="0"/>
                <a:ea typeface="Calibri" pitchFamily="34" charset="-122"/>
                <a:cs typeface="Calibri" pitchFamily="34" charset="-120"/>
              </a:rPr>
              <a:t>❐</a:t>
            </a:r>
            <a:endParaRPr lang="en-US" sz="2100" dirty="0">
              <a:solidFill>
                <a:prstClr val="black"/>
              </a:solidFill>
              <a:latin typeface="Calibri" panose="020F0502020204030204"/>
            </a:endParaRPr>
          </a:p>
        </p:txBody>
      </p:sp>
      <p:sp>
        <p:nvSpPr>
          <p:cNvPr id="38" name="Text 36"/>
          <p:cNvSpPr/>
          <p:nvPr/>
        </p:nvSpPr>
        <p:spPr>
          <a:xfrm>
            <a:off x="7159752" y="2228850"/>
            <a:ext cx="1577340" cy="24003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VIETRRO</a:t>
            </a:r>
            <a:endParaRPr lang="en-US" sz="1200" dirty="0">
              <a:solidFill>
                <a:prstClr val="black"/>
              </a:solidFill>
              <a:latin typeface="Calibri" panose="020F0502020204030204"/>
            </a:endParaRPr>
          </a:p>
        </p:txBody>
      </p:sp>
      <p:sp>
        <p:nvSpPr>
          <p:cNvPr id="39" name="Text 37"/>
          <p:cNvSpPr/>
          <p:nvPr/>
        </p:nvSpPr>
        <p:spPr>
          <a:xfrm>
            <a:off x="7228332" y="2468880"/>
            <a:ext cx="1440180" cy="205740"/>
          </a:xfrm>
          <a:prstGeom prst="rect">
            <a:avLst/>
          </a:prstGeom>
          <a:noFill/>
          <a:ln/>
        </p:spPr>
        <p:txBody>
          <a:bodyPr wrap="square" lIns="0" tIns="0" rIns="0" bIns="0" rtlCol="0" anchor="ctr"/>
          <a:lstStyle/>
          <a:p>
            <a:pPr algn="ctr" defTabSz="685800"/>
            <a:r>
              <a:rPr lang="en-US" sz="825" b="1" dirty="0">
                <a:solidFill>
                  <a:srgbClr val="F4B860"/>
                </a:solidFill>
                <a:latin typeface="Calibri" pitchFamily="34" charset="0"/>
                <a:ea typeface="Calibri" pitchFamily="34" charset="-122"/>
                <a:cs typeface="Calibri" pitchFamily="34" charset="-120"/>
              </a:rPr>
              <a:t>Quyền sao chép</a:t>
            </a:r>
            <a:endParaRPr lang="en-US" sz="825" dirty="0">
              <a:solidFill>
                <a:prstClr val="black"/>
              </a:solidFill>
              <a:latin typeface="Calibri" panose="020F0502020204030204"/>
            </a:endParaRPr>
          </a:p>
        </p:txBody>
      </p:sp>
      <p:sp>
        <p:nvSpPr>
          <p:cNvPr id="40" name="Text 38"/>
          <p:cNvSpPr/>
          <p:nvPr/>
        </p:nvSpPr>
        <p:spPr>
          <a:xfrm>
            <a:off x="7228332" y="2674620"/>
            <a:ext cx="1440180" cy="20574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Photocopy, số hóa, sao chụp</a:t>
            </a:r>
            <a:endParaRPr lang="en-US" sz="750" dirty="0">
              <a:solidFill>
                <a:prstClr val="black"/>
              </a:solidFill>
              <a:latin typeface="Calibri" panose="020F0502020204030204"/>
            </a:endParaRPr>
          </a:p>
        </p:txBody>
      </p:sp>
      <p:sp>
        <p:nvSpPr>
          <p:cNvPr id="41" name="Shape 39"/>
          <p:cNvSpPr/>
          <p:nvPr/>
        </p:nvSpPr>
        <p:spPr>
          <a:xfrm>
            <a:off x="411480" y="3086100"/>
            <a:ext cx="8298180" cy="1577340"/>
          </a:xfrm>
          <a:prstGeom prst="roundRect">
            <a:avLst>
              <a:gd name="adj" fmla="val 2174"/>
            </a:avLst>
          </a:prstGeom>
          <a:solidFill>
            <a:srgbClr val="FFFFFF"/>
          </a:solidFill>
          <a:ln w="12700">
            <a:solidFill>
              <a:srgbClr val="E2E8F0"/>
            </a:solidFill>
            <a:prstDash val="solid"/>
          </a:ln>
        </p:spPr>
      </p:sp>
      <p:sp>
        <p:nvSpPr>
          <p:cNvPr id="42" name="Text 40"/>
          <p:cNvSpPr/>
          <p:nvPr/>
        </p:nvSpPr>
        <p:spPr>
          <a:xfrm>
            <a:off x="548640" y="3154680"/>
            <a:ext cx="8229600" cy="274320"/>
          </a:xfrm>
          <a:prstGeom prst="rect">
            <a:avLst/>
          </a:prstGeom>
          <a:noFill/>
          <a:ln/>
        </p:spPr>
        <p:txBody>
          <a:bodyPr wrap="square" lIns="0" tIns="0" rIns="0" bIns="0" rtlCol="0" anchor="ctr"/>
          <a:lstStyle/>
          <a:p>
            <a:pPr defTabSz="685800"/>
            <a:r>
              <a:rPr lang="en-US" sz="1200" b="1" dirty="0">
                <a:solidFill>
                  <a:srgbClr val="1E2761"/>
                </a:solidFill>
                <a:latin typeface="Calibri" pitchFamily="34" charset="0"/>
                <a:ea typeface="Calibri" pitchFamily="34" charset="-122"/>
                <a:cs typeface="Calibri" pitchFamily="34" charset="-120"/>
              </a:rPr>
              <a:t>Bản chất của ủy quyền cho CMO</a:t>
            </a:r>
            <a:endParaRPr lang="en-US" sz="1200" dirty="0">
              <a:solidFill>
                <a:prstClr val="black"/>
              </a:solidFill>
              <a:latin typeface="Calibri" panose="020F0502020204030204"/>
            </a:endParaRPr>
          </a:p>
        </p:txBody>
      </p:sp>
      <p:sp>
        <p:nvSpPr>
          <p:cNvPr id="43" name="Text 41"/>
          <p:cNvSpPr/>
          <p:nvPr/>
        </p:nvSpPr>
        <p:spPr>
          <a:xfrm>
            <a:off x="548640" y="3429000"/>
            <a:ext cx="8023860" cy="1165860"/>
          </a:xfrm>
          <a:prstGeom prst="rect">
            <a:avLst/>
          </a:prstGeom>
          <a:noFill/>
          <a:ln/>
        </p:spPr>
        <p:txBody>
          <a:bodyPr wrap="square" lIns="0" tIns="0" rIns="0" bIns="0" rtlCol="0" anchor="ctr"/>
          <a:lstStyle/>
          <a:p>
            <a:pPr defTabSz="685800"/>
            <a:r>
              <a:rPr lang="en-US" sz="975" b="1" dirty="0">
                <a:solidFill>
                  <a:srgbClr val="F96167"/>
                </a:solidFill>
                <a:latin typeface="Calibri" pitchFamily="34" charset="0"/>
                <a:ea typeface="Calibri" pitchFamily="34" charset="-122"/>
                <a:cs typeface="Calibri" pitchFamily="34" charset="-120"/>
              </a:rPr>
              <a:t>Ủy quyền ≠ Chuyển nhượng. </a:t>
            </a:r>
            <a:r>
              <a:rPr lang="en-US" sz="900" dirty="0">
                <a:solidFill>
                  <a:srgbClr val="1A1A1A"/>
                </a:solidFill>
                <a:latin typeface="Calibri" pitchFamily="34" charset="0"/>
                <a:ea typeface="Calibri" pitchFamily="34" charset="-122"/>
                <a:cs typeface="Calibri" pitchFamily="34" charset="-120"/>
              </a:rPr>
              <a:t>Tác giả VẪN là chủ sở hữu quyền; CMO chỉ là người được ủy thác cấp phép, thu, phân chia tiền theo phạm vi văn bản ủy quyền.</a:t>
            </a:r>
            <a:endParaRPr lang="en-US" sz="975" dirty="0">
              <a:solidFill>
                <a:prstClr val="black"/>
              </a:solidFill>
              <a:latin typeface="Calibri" panose="020F0502020204030204"/>
            </a:endParaRPr>
          </a:p>
          <a:p>
            <a:pPr defTabSz="685800"/>
            <a:r>
              <a:rPr lang="en-US" sz="900" dirty="0">
                <a:solidFill>
                  <a:srgbClr val="1A1A1A"/>
                </a:solidFill>
                <a:latin typeface="Calibri" pitchFamily="34" charset="0"/>
                <a:ea typeface="Calibri" pitchFamily="34" charset="-122"/>
                <a:cs typeface="Calibri" pitchFamily="34" charset="-120"/>
              </a:rPr>
              <a:t>Mỗi CMO chỉ cấp phép cho HÀNH VI cụ thể tại các điều 19, 20, 29, 30, 31 – không thể "sử dụng" chung chung. Văn bản ủy quyền phải nêu rõ: (i) loại quyền, (ii) hành vi khai thác, (iii) loại tác phẩm, (iv) lãnh thổ, (v) thời hạn.</a:t>
            </a:r>
            <a:endParaRPr lang="en-US" sz="975" dirty="0">
              <a:solidFill>
                <a:prstClr val="black"/>
              </a:solidFill>
              <a:latin typeface="Calibri" panose="020F0502020204030204"/>
            </a:endParaRPr>
          </a:p>
        </p:txBody>
      </p:sp>
      <p:sp>
        <p:nvSpPr>
          <p:cNvPr id="44" name="Text 42"/>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6</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Phạm vi cấp phép cụ thể của từng CMO</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Tránh trùng lặp – Mỗi CMO gắn với hành vi và điều luật riêng</a:t>
            </a:r>
            <a:endParaRPr lang="en-US" sz="1050" dirty="0">
              <a:solidFill>
                <a:prstClr val="black"/>
              </a:solidFill>
              <a:latin typeface="Calibri" panose="020F0502020204030204"/>
            </a:endParaRPr>
          </a:p>
        </p:txBody>
      </p:sp>
      <p:graphicFrame>
        <p:nvGraphicFramePr>
          <p:cNvPr id="7" name="Table 0"/>
          <p:cNvGraphicFramePr>
            <a:graphicFrameLocks noGrp="1"/>
          </p:cNvGraphicFramePr>
          <p:nvPr/>
        </p:nvGraphicFramePr>
        <p:xfrm>
          <a:off x="342900" y="1028700"/>
          <a:ext cx="8435340" cy="3703320"/>
        </p:xfrm>
        <a:graphic>
          <a:graphicData uri="http://schemas.openxmlformats.org/drawingml/2006/table">
            <a:tbl>
              <a:tblPr/>
              <a:tblGrid>
                <a:gridCol w="891540">
                  <a:extLst>
                    <a:ext uri="{9D8B030D-6E8A-4147-A177-3AD203B41FA5}">
                      <a16:colId xmlns:a16="http://schemas.microsoft.com/office/drawing/2014/main" val="20000"/>
                    </a:ext>
                  </a:extLst>
                </a:gridCol>
                <a:gridCol w="3086100">
                  <a:extLst>
                    <a:ext uri="{9D8B030D-6E8A-4147-A177-3AD203B41FA5}">
                      <a16:colId xmlns:a16="http://schemas.microsoft.com/office/drawing/2014/main" val="20001"/>
                    </a:ext>
                  </a:extLst>
                </a:gridCol>
                <a:gridCol w="2606040">
                  <a:extLst>
                    <a:ext uri="{9D8B030D-6E8A-4147-A177-3AD203B41FA5}">
                      <a16:colId xmlns:a16="http://schemas.microsoft.com/office/drawing/2014/main" val="20002"/>
                    </a:ext>
                  </a:extLst>
                </a:gridCol>
                <a:gridCol w="1851660">
                  <a:extLst>
                    <a:ext uri="{9D8B030D-6E8A-4147-A177-3AD203B41FA5}">
                      <a16:colId xmlns:a16="http://schemas.microsoft.com/office/drawing/2014/main" val="20003"/>
                    </a:ext>
                  </a:extLst>
                </a:gridCol>
              </a:tblGrid>
              <a:tr h="617220">
                <a:tc>
                  <a:txBody>
                    <a:bodyPr/>
                    <a:lstStyle/>
                    <a:p>
                      <a:pPr marL="0" indent="0" algn="ctr">
                        <a:buNone/>
                      </a:pPr>
                      <a:r>
                        <a:rPr lang="en-US" sz="900" b="1" dirty="0">
                          <a:solidFill>
                            <a:srgbClr val="FFFFFF"/>
                          </a:solidFill>
                          <a:latin typeface="Calibri" pitchFamily="34" charset="0"/>
                          <a:ea typeface="Calibri" pitchFamily="34" charset="-122"/>
                          <a:cs typeface="Calibri" pitchFamily="34" charset="-120"/>
                        </a:rPr>
                        <a:t>CMO</a:t>
                      </a:r>
                      <a:endParaRPr lang="en-US" sz="9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solidFill>
                      <a:srgbClr val="1E2761"/>
                    </a:solidFill>
                  </a:tcPr>
                </a:tc>
                <a:tc>
                  <a:txBody>
                    <a:bodyPr/>
                    <a:lstStyle/>
                    <a:p>
                      <a:pPr marL="0" indent="0" algn="ctr">
                        <a:buNone/>
                      </a:pPr>
                      <a:r>
                        <a:rPr lang="en-US" sz="900" b="1" dirty="0">
                          <a:solidFill>
                            <a:srgbClr val="FFFFFF"/>
                          </a:solidFill>
                          <a:latin typeface="Calibri" pitchFamily="34" charset="0"/>
                          <a:ea typeface="Calibri" pitchFamily="34" charset="-122"/>
                          <a:cs typeface="Calibri" pitchFamily="34" charset="-120"/>
                        </a:rPr>
                        <a:t>Hành vi cụ thể được cấp phép</a:t>
                      </a:r>
                      <a:endParaRPr lang="en-US" sz="9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solidFill>
                      <a:srgbClr val="1E2761"/>
                    </a:solidFill>
                  </a:tcPr>
                </a:tc>
                <a:tc>
                  <a:txBody>
                    <a:bodyPr/>
                    <a:lstStyle/>
                    <a:p>
                      <a:pPr marL="0" indent="0" algn="ctr">
                        <a:buNone/>
                      </a:pPr>
                      <a:r>
                        <a:rPr lang="en-US" sz="900" b="1" dirty="0">
                          <a:solidFill>
                            <a:srgbClr val="FFFFFF"/>
                          </a:solidFill>
                          <a:latin typeface="Calibri" pitchFamily="34" charset="0"/>
                          <a:ea typeface="Calibri" pitchFamily="34" charset="-122"/>
                          <a:cs typeface="Calibri" pitchFamily="34" charset="-120"/>
                        </a:rPr>
                        <a:t>Đối tượng khách hàng</a:t>
                      </a:r>
                      <a:endParaRPr lang="en-US" sz="9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solidFill>
                      <a:srgbClr val="1E2761"/>
                    </a:solidFill>
                  </a:tcPr>
                </a:tc>
                <a:tc>
                  <a:txBody>
                    <a:bodyPr/>
                    <a:lstStyle/>
                    <a:p>
                      <a:pPr marL="0" indent="0" algn="ctr">
                        <a:buNone/>
                      </a:pPr>
                      <a:r>
                        <a:rPr lang="en-US" sz="900" b="1" dirty="0">
                          <a:solidFill>
                            <a:srgbClr val="FFFFFF"/>
                          </a:solidFill>
                          <a:latin typeface="Calibri" pitchFamily="34" charset="0"/>
                          <a:ea typeface="Calibri" pitchFamily="34" charset="-122"/>
                          <a:cs typeface="Calibri" pitchFamily="34" charset="-120"/>
                        </a:rPr>
                        <a:t>Điều luật</a:t>
                      </a:r>
                      <a:endParaRPr lang="en-US" sz="9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solidFill>
                      <a:srgbClr val="1E2761"/>
                    </a:solidFill>
                  </a:tcPr>
                </a:tc>
                <a:extLst>
                  <a:ext uri="{0D108BD9-81ED-4DB2-BD59-A6C34878D82A}">
                    <a16:rowId xmlns:a16="http://schemas.microsoft.com/office/drawing/2014/main" val="10000"/>
                  </a:ext>
                </a:extLst>
              </a:tr>
              <a:tr h="617220">
                <a:tc>
                  <a:txBody>
                    <a:bodyPr/>
                    <a:lstStyle/>
                    <a:p>
                      <a:pPr marL="0" indent="0" algn="ctr">
                        <a:buNone/>
                      </a:pPr>
                      <a:r>
                        <a:rPr lang="en-US" sz="800" b="1" dirty="0">
                          <a:solidFill>
                            <a:srgbClr val="1E2761"/>
                          </a:solidFill>
                          <a:latin typeface="Calibri" pitchFamily="34" charset="0"/>
                          <a:ea typeface="Calibri" pitchFamily="34" charset="-122"/>
                          <a:cs typeface="Calibri" pitchFamily="34" charset="-120"/>
                        </a:rPr>
                        <a:t>VCPMC</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dirty="0">
                          <a:solidFill>
                            <a:srgbClr val="000000"/>
                          </a:solidFill>
                          <a:latin typeface="Calibri" pitchFamily="34" charset="0"/>
                          <a:ea typeface="Calibri" pitchFamily="34" charset="-122"/>
                          <a:cs typeface="Calibri" pitchFamily="34" charset="-120"/>
                        </a:rPr>
                        <a:t>Biểu diễn công cộng, phát sóng, truyền đạt, sao chép tác phẩm trên bản ghi mới, làm phái sinh</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i="1" dirty="0">
                          <a:solidFill>
                            <a:srgbClr val="000000"/>
                          </a:solidFill>
                          <a:latin typeface="Calibri" pitchFamily="34" charset="0"/>
                          <a:ea typeface="Calibri" pitchFamily="34" charset="-122"/>
                          <a:cs typeface="Calibri" pitchFamily="34" charset="-120"/>
                        </a:rPr>
                        <a:t>Quán cà phê, karaoke, đài, nền tảng số, hãng đĩa</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lgn="ctr">
                        <a:buNone/>
                      </a:pPr>
                      <a:r>
                        <a:rPr lang="en-US" sz="800" dirty="0">
                          <a:solidFill>
                            <a:srgbClr val="000000"/>
                          </a:solidFill>
                          <a:latin typeface="Calibri" pitchFamily="34" charset="0"/>
                          <a:ea typeface="Calibri" pitchFamily="34" charset="-122"/>
                          <a:cs typeface="Calibri" pitchFamily="34" charset="-120"/>
                        </a:rPr>
                        <a:t>Điều 20.1.a,b,đ</a:t>
                      </a:r>
                      <a:endParaRPr lang="en-US" sz="800" dirty="0">
                        <a:latin typeface="Calibri" charset="0"/>
                        <a:ea typeface="Calibri" charset="0"/>
                        <a:cs typeface="Calibri" charset="0"/>
                      </a:endParaRPr>
                    </a:p>
                    <a:p>
                      <a:pPr marL="0" indent="0" algn="ctr">
                        <a:buNone/>
                      </a:pPr>
                      <a:r>
                        <a:rPr lang="en-US" sz="800" dirty="0">
                          <a:solidFill>
                            <a:srgbClr val="000000"/>
                          </a:solidFill>
                          <a:latin typeface="Calibri" pitchFamily="34" charset="0"/>
                          <a:ea typeface="Calibri" pitchFamily="34" charset="-122"/>
                          <a:cs typeface="Calibri" pitchFamily="34" charset="-120"/>
                        </a:rPr>
                        <a:t>Điều 26</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extLst>
                  <a:ext uri="{0D108BD9-81ED-4DB2-BD59-A6C34878D82A}">
                    <a16:rowId xmlns:a16="http://schemas.microsoft.com/office/drawing/2014/main" val="10001"/>
                  </a:ext>
                </a:extLst>
              </a:tr>
              <a:tr h="617220">
                <a:tc>
                  <a:txBody>
                    <a:bodyPr/>
                    <a:lstStyle/>
                    <a:p>
                      <a:pPr marL="0" indent="0" algn="ctr">
                        <a:buNone/>
                      </a:pPr>
                      <a:r>
                        <a:rPr lang="en-US" sz="800" b="1" dirty="0">
                          <a:solidFill>
                            <a:srgbClr val="1E2761"/>
                          </a:solidFill>
                          <a:latin typeface="Calibri" pitchFamily="34" charset="0"/>
                          <a:ea typeface="Calibri" pitchFamily="34" charset="-122"/>
                          <a:cs typeface="Calibri" pitchFamily="34" charset="-120"/>
                        </a:rPr>
                        <a:t>VLCC</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dirty="0">
                          <a:solidFill>
                            <a:srgbClr val="000000"/>
                          </a:solidFill>
                          <a:latin typeface="Calibri" pitchFamily="34" charset="0"/>
                          <a:ea typeface="Calibri" pitchFamily="34" charset="-122"/>
                          <a:cs typeface="Calibri" pitchFamily="34" charset="-120"/>
                        </a:rPr>
                        <a:t>Xuất bản, chuyển thể, dịch, sử dụng trích đoạn trên báo/đài, làm tác phẩm phái sinh</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i="1" dirty="0">
                          <a:solidFill>
                            <a:srgbClr val="000000"/>
                          </a:solidFill>
                          <a:latin typeface="Calibri" pitchFamily="34" charset="0"/>
                          <a:ea typeface="Calibri" pitchFamily="34" charset="-122"/>
                          <a:cs typeface="Calibri" pitchFamily="34" charset="-120"/>
                        </a:rPr>
                        <a:t>Nhà xuất bản, hãng phim, đoàn kịch, đài truyền hình</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lgn="ctr">
                        <a:buNone/>
                      </a:pPr>
                      <a:r>
                        <a:rPr lang="en-US" sz="800" dirty="0">
                          <a:solidFill>
                            <a:srgbClr val="000000"/>
                          </a:solidFill>
                          <a:latin typeface="Calibri" pitchFamily="34" charset="0"/>
                          <a:ea typeface="Calibri" pitchFamily="34" charset="-122"/>
                          <a:cs typeface="Calibri" pitchFamily="34" charset="-120"/>
                        </a:rPr>
                        <a:t>Điều 20.1.a,c,d,đ</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extLst>
                  <a:ext uri="{0D108BD9-81ED-4DB2-BD59-A6C34878D82A}">
                    <a16:rowId xmlns:a16="http://schemas.microsoft.com/office/drawing/2014/main" val="10002"/>
                  </a:ext>
                </a:extLst>
              </a:tr>
              <a:tr h="617220">
                <a:tc>
                  <a:txBody>
                    <a:bodyPr/>
                    <a:lstStyle/>
                    <a:p>
                      <a:pPr marL="0" indent="0" algn="ctr">
                        <a:buNone/>
                      </a:pPr>
                      <a:r>
                        <a:rPr lang="en-US" sz="800" b="1" dirty="0">
                          <a:solidFill>
                            <a:srgbClr val="1E2761"/>
                          </a:solidFill>
                          <a:latin typeface="Calibri" pitchFamily="34" charset="0"/>
                          <a:ea typeface="Calibri" pitchFamily="34" charset="-122"/>
                          <a:cs typeface="Calibri" pitchFamily="34" charset="-120"/>
                        </a:rPr>
                        <a:t>RIAV</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dirty="0">
                          <a:solidFill>
                            <a:srgbClr val="000000"/>
                          </a:solidFill>
                          <a:latin typeface="Calibri" pitchFamily="34" charset="0"/>
                          <a:ea typeface="Calibri" pitchFamily="34" charset="-122"/>
                          <a:cs typeface="Calibri" pitchFamily="34" charset="-120"/>
                        </a:rPr>
                        <a:t>Sử dụng BẢN GHI đã công bố trong kinh doanh, phát sóng, phân phối, cho thuê thương mại</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i="1" dirty="0">
                          <a:solidFill>
                            <a:srgbClr val="000000"/>
                          </a:solidFill>
                          <a:latin typeface="Calibri" pitchFamily="34" charset="0"/>
                          <a:ea typeface="Calibri" pitchFamily="34" charset="-122"/>
                          <a:cs typeface="Calibri" pitchFamily="34" charset="-120"/>
                        </a:rPr>
                        <a:t>Quán cà phê, karaoke, vũ trường, khách sạn, nền tảng nhạc số</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lgn="ctr">
                        <a:buNone/>
                      </a:pPr>
                      <a:r>
                        <a:rPr lang="en-US" sz="800" dirty="0">
                          <a:solidFill>
                            <a:srgbClr val="000000"/>
                          </a:solidFill>
                          <a:latin typeface="Calibri" pitchFamily="34" charset="0"/>
                          <a:ea typeface="Calibri" pitchFamily="34" charset="-122"/>
                          <a:cs typeface="Calibri" pitchFamily="34" charset="-120"/>
                        </a:rPr>
                        <a:t>Điều 30.1</a:t>
                      </a:r>
                      <a:endParaRPr lang="en-US" sz="800" dirty="0">
                        <a:latin typeface="Calibri" charset="0"/>
                        <a:ea typeface="Calibri" charset="0"/>
                        <a:cs typeface="Calibri" charset="0"/>
                      </a:endParaRPr>
                    </a:p>
                    <a:p>
                      <a:pPr marL="0" indent="0" algn="ctr">
                        <a:buNone/>
                      </a:pPr>
                      <a:r>
                        <a:rPr lang="en-US" sz="800" dirty="0">
                          <a:solidFill>
                            <a:srgbClr val="000000"/>
                          </a:solidFill>
                          <a:latin typeface="Calibri" pitchFamily="34" charset="0"/>
                          <a:ea typeface="Calibri" pitchFamily="34" charset="-122"/>
                          <a:cs typeface="Calibri" pitchFamily="34" charset="-120"/>
                        </a:rPr>
                        <a:t>Điều 33.1</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extLst>
                  <a:ext uri="{0D108BD9-81ED-4DB2-BD59-A6C34878D82A}">
                    <a16:rowId xmlns:a16="http://schemas.microsoft.com/office/drawing/2014/main" val="10003"/>
                  </a:ext>
                </a:extLst>
              </a:tr>
              <a:tr h="617220">
                <a:tc>
                  <a:txBody>
                    <a:bodyPr/>
                    <a:lstStyle/>
                    <a:p>
                      <a:pPr marL="0" indent="0" algn="ctr">
                        <a:buNone/>
                      </a:pPr>
                      <a:r>
                        <a:rPr lang="en-US" sz="800" b="1" dirty="0">
                          <a:solidFill>
                            <a:srgbClr val="1E2761"/>
                          </a:solidFill>
                          <a:latin typeface="Calibri" pitchFamily="34" charset="0"/>
                          <a:ea typeface="Calibri" pitchFamily="34" charset="-122"/>
                          <a:cs typeface="Calibri" pitchFamily="34" charset="-120"/>
                        </a:rPr>
                        <a:t>APPA</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dirty="0">
                          <a:solidFill>
                            <a:srgbClr val="000000"/>
                          </a:solidFill>
                          <a:latin typeface="Calibri" pitchFamily="34" charset="0"/>
                          <a:ea typeface="Calibri" pitchFamily="34" charset="-122"/>
                          <a:cs typeface="Calibri" pitchFamily="34" charset="-120"/>
                        </a:rPr>
                        <a:t>Sử dụng cuộc biểu diễn định hình trên bản ghi, phát sóng/truyền đạt cuộc biểu diễn</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i="1" dirty="0">
                          <a:solidFill>
                            <a:srgbClr val="000000"/>
                          </a:solidFill>
                          <a:latin typeface="Calibri" pitchFamily="34" charset="0"/>
                          <a:ea typeface="Calibri" pitchFamily="34" charset="-122"/>
                          <a:cs typeface="Calibri" pitchFamily="34" charset="-120"/>
                        </a:rPr>
                        <a:t>Cùng nhóm RIAV nhưng đại diện CA SĨ (không phải hãng đĩa)</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lgn="ctr">
                        <a:buNone/>
                      </a:pPr>
                      <a:r>
                        <a:rPr lang="en-US" sz="800" dirty="0">
                          <a:solidFill>
                            <a:srgbClr val="000000"/>
                          </a:solidFill>
                          <a:latin typeface="Calibri" pitchFamily="34" charset="0"/>
                          <a:ea typeface="Calibri" pitchFamily="34" charset="-122"/>
                          <a:cs typeface="Calibri" pitchFamily="34" charset="-120"/>
                        </a:rPr>
                        <a:t>Điều 29.3,4</a:t>
                      </a:r>
                      <a:endParaRPr lang="en-US" sz="800" dirty="0">
                        <a:latin typeface="Calibri" charset="0"/>
                        <a:ea typeface="Calibri" charset="0"/>
                        <a:cs typeface="Calibri" charset="0"/>
                      </a:endParaRPr>
                    </a:p>
                    <a:p>
                      <a:pPr marL="0" indent="0" algn="ctr">
                        <a:buNone/>
                      </a:pPr>
                      <a:r>
                        <a:rPr lang="en-US" sz="800" dirty="0">
                          <a:solidFill>
                            <a:srgbClr val="000000"/>
                          </a:solidFill>
                          <a:latin typeface="Calibri" pitchFamily="34" charset="0"/>
                          <a:ea typeface="Calibri" pitchFamily="34" charset="-122"/>
                          <a:cs typeface="Calibri" pitchFamily="34" charset="-120"/>
                        </a:rPr>
                        <a:t>Điều 33.1</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extLst>
                  <a:ext uri="{0D108BD9-81ED-4DB2-BD59-A6C34878D82A}">
                    <a16:rowId xmlns:a16="http://schemas.microsoft.com/office/drawing/2014/main" val="10004"/>
                  </a:ext>
                </a:extLst>
              </a:tr>
              <a:tr h="617220">
                <a:tc>
                  <a:txBody>
                    <a:bodyPr/>
                    <a:lstStyle/>
                    <a:p>
                      <a:pPr marL="0" indent="0" algn="ctr">
                        <a:buNone/>
                      </a:pPr>
                      <a:r>
                        <a:rPr lang="en-US" sz="800" b="1" dirty="0">
                          <a:solidFill>
                            <a:srgbClr val="1E2761"/>
                          </a:solidFill>
                          <a:latin typeface="Calibri" pitchFamily="34" charset="0"/>
                          <a:ea typeface="Calibri" pitchFamily="34" charset="-122"/>
                          <a:cs typeface="Calibri" pitchFamily="34" charset="-120"/>
                        </a:rPr>
                        <a:t>VIETRRO</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dirty="0">
                          <a:solidFill>
                            <a:srgbClr val="000000"/>
                          </a:solidFill>
                          <a:latin typeface="Calibri" pitchFamily="34" charset="0"/>
                          <a:ea typeface="Calibri" pitchFamily="34" charset="-122"/>
                          <a:cs typeface="Calibri" pitchFamily="34" charset="-120"/>
                        </a:rPr>
                        <a:t>SAO CHÉP – sao chụp (photocopy), sao chép số tác phẩm văn học/khoa học/giáo trình, số hóa</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buNone/>
                      </a:pPr>
                      <a:r>
                        <a:rPr lang="en-US" sz="800" i="1" dirty="0">
                          <a:solidFill>
                            <a:srgbClr val="000000"/>
                          </a:solidFill>
                          <a:latin typeface="Calibri" pitchFamily="34" charset="0"/>
                          <a:ea typeface="Calibri" pitchFamily="34" charset="-122"/>
                          <a:cs typeface="Calibri" pitchFamily="34" charset="-120"/>
                        </a:rPr>
                        <a:t>Trường đại học, viện nghiên cứu, thư viện, copy shop</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tc>
                  <a:txBody>
                    <a:bodyPr/>
                    <a:lstStyle/>
                    <a:p>
                      <a:pPr marL="0" indent="0" algn="ctr">
                        <a:buNone/>
                      </a:pPr>
                      <a:r>
                        <a:rPr lang="en-US" sz="800" dirty="0">
                          <a:solidFill>
                            <a:srgbClr val="000000"/>
                          </a:solidFill>
                          <a:latin typeface="Calibri" pitchFamily="34" charset="0"/>
                          <a:ea typeface="Calibri" pitchFamily="34" charset="-122"/>
                          <a:cs typeface="Calibri" pitchFamily="34" charset="-120"/>
                        </a:rPr>
                        <a:t>Điều 20.1.c</a:t>
                      </a:r>
                      <a:endParaRPr lang="en-US" sz="800" dirty="0">
                        <a:latin typeface="Calibri" charset="0"/>
                        <a:ea typeface="Calibri" charset="0"/>
                        <a:cs typeface="Calibri" charset="0"/>
                      </a:endParaRPr>
                    </a:p>
                    <a:p>
                      <a:pPr marL="0" indent="0" algn="ctr">
                        <a:buNone/>
                      </a:pPr>
                      <a:r>
                        <a:rPr lang="en-US" sz="800" dirty="0">
                          <a:solidFill>
                            <a:srgbClr val="000000"/>
                          </a:solidFill>
                          <a:latin typeface="Calibri" pitchFamily="34" charset="0"/>
                          <a:ea typeface="Calibri" pitchFamily="34" charset="-122"/>
                          <a:cs typeface="Calibri" pitchFamily="34" charset="-120"/>
                        </a:rPr>
                        <a:t>Điều 25.1.a,b</a:t>
                      </a:r>
                      <a:endParaRPr lang="en-US" sz="800" dirty="0">
                        <a:latin typeface="Calibri" charset="0"/>
                        <a:ea typeface="Calibri" charset="0"/>
                        <a:cs typeface="Calibri" charset="0"/>
                      </a:endParaRPr>
                    </a:p>
                  </a:txBody>
                  <a:tcPr marL="68580" marR="68580" marT="34290" marB="34290" anchor="ctr">
                    <a:lnL w="12700" cap="flat" cmpd="sng" algn="ctr">
                      <a:solidFill>
                        <a:srgbClr val="CBD5E1"/>
                      </a:solidFill>
                      <a:prstDash val="solid"/>
                      <a:round/>
                      <a:headEnd type="none" w="med" len="med"/>
                      <a:tailEnd type="none" w="med" len="med"/>
                    </a:lnL>
                    <a:lnR w="12700" cap="flat" cmpd="sng" algn="ctr">
                      <a:solidFill>
                        <a:srgbClr val="CBD5E1"/>
                      </a:solidFill>
                      <a:prstDash val="solid"/>
                      <a:round/>
                      <a:headEnd type="none" w="med" len="med"/>
                      <a:tailEnd type="none" w="med" len="med"/>
                    </a:lnR>
                    <a:lnT w="12700" cap="flat" cmpd="sng" algn="ctr">
                      <a:solidFill>
                        <a:srgbClr val="CBD5E1"/>
                      </a:solidFill>
                      <a:prstDash val="solid"/>
                      <a:round/>
                      <a:headEnd type="none" w="med" len="med"/>
                      <a:tailEnd type="none" w="med" len="med"/>
                    </a:lnT>
                    <a:lnB w="12700" cap="flat" cmpd="sng" algn="ctr">
                      <a:solidFill>
                        <a:srgbClr val="CBD5E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6" name="Text 4"/>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7</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Khi nào phải xin phép? Khi nào chỉ trả tiền?</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Ba mức độ theo Luật SHTT 2025</a:t>
            </a:r>
            <a:endParaRPr lang="en-US" sz="1050" dirty="0">
              <a:solidFill>
                <a:prstClr val="black"/>
              </a:solidFill>
              <a:latin typeface="Calibri" panose="020F0502020204030204"/>
            </a:endParaRPr>
          </a:p>
        </p:txBody>
      </p:sp>
      <p:sp>
        <p:nvSpPr>
          <p:cNvPr id="6" name="Shape 4"/>
          <p:cNvSpPr/>
          <p:nvPr/>
        </p:nvSpPr>
        <p:spPr>
          <a:xfrm>
            <a:off x="342900" y="1165860"/>
            <a:ext cx="2674620" cy="3497580"/>
          </a:xfrm>
          <a:prstGeom prst="rect">
            <a:avLst/>
          </a:prstGeom>
          <a:solidFill>
            <a:srgbClr val="FFFFFF"/>
          </a:solidFill>
          <a:ln w="25400">
            <a:solidFill>
              <a:srgbClr val="10B981"/>
            </a:solidFill>
            <a:prstDash val="solid"/>
          </a:ln>
        </p:spPr>
      </p:sp>
      <p:sp>
        <p:nvSpPr>
          <p:cNvPr id="7" name="Shape 5"/>
          <p:cNvSpPr/>
          <p:nvPr/>
        </p:nvSpPr>
        <p:spPr>
          <a:xfrm>
            <a:off x="342900" y="1165860"/>
            <a:ext cx="2674620" cy="548640"/>
          </a:xfrm>
          <a:prstGeom prst="rect">
            <a:avLst/>
          </a:prstGeom>
          <a:solidFill>
            <a:srgbClr val="10B981"/>
          </a:solidFill>
          <a:ln w="12700">
            <a:solidFill>
              <a:srgbClr val="10B981"/>
            </a:solidFill>
            <a:prstDash val="solid"/>
          </a:ln>
        </p:spPr>
      </p:sp>
      <p:sp>
        <p:nvSpPr>
          <p:cNvPr id="8" name="Text 6"/>
          <p:cNvSpPr/>
          <p:nvPr/>
        </p:nvSpPr>
        <p:spPr>
          <a:xfrm>
            <a:off x="342900" y="1165860"/>
            <a:ext cx="2674620" cy="548640"/>
          </a:xfrm>
          <a:prstGeom prst="rect">
            <a:avLst/>
          </a:prstGeom>
          <a:noFill/>
          <a:ln/>
        </p:spPr>
        <p:txBody>
          <a:bodyPr wrap="square" lIns="0" tIns="0" rIns="0" bIns="0" rtlCol="0" anchor="ctr"/>
          <a:lstStyle/>
          <a:p>
            <a:pPr algn="ctr" defTabSz="685800"/>
            <a:r>
              <a:rPr lang="en-US" sz="2400" b="1" dirty="0">
                <a:solidFill>
                  <a:srgbClr val="FFFFFF"/>
                </a:solidFill>
                <a:latin typeface="Calibri" pitchFamily="34" charset="0"/>
                <a:ea typeface="Calibri" pitchFamily="34" charset="-122"/>
                <a:cs typeface="Calibri" pitchFamily="34" charset="-120"/>
              </a:rPr>
              <a:t>✓</a:t>
            </a:r>
            <a:endParaRPr lang="en-US" sz="2400" dirty="0">
              <a:solidFill>
                <a:prstClr val="black"/>
              </a:solidFill>
              <a:latin typeface="Calibri" panose="020F0502020204030204"/>
            </a:endParaRPr>
          </a:p>
        </p:txBody>
      </p:sp>
      <p:sp>
        <p:nvSpPr>
          <p:cNvPr id="9" name="Text 7"/>
          <p:cNvSpPr/>
          <p:nvPr/>
        </p:nvSpPr>
        <p:spPr>
          <a:xfrm>
            <a:off x="480060" y="1817370"/>
            <a:ext cx="2400300" cy="480060"/>
          </a:xfrm>
          <a:prstGeom prst="rect">
            <a:avLst/>
          </a:prstGeom>
          <a:noFill/>
          <a:ln/>
        </p:spPr>
        <p:txBody>
          <a:bodyPr wrap="square" lIns="0" tIns="0" rIns="0" bIns="0" rtlCol="0" anchor="ctr"/>
          <a:lstStyle/>
          <a:p>
            <a:pPr algn="ctr" defTabSz="685800"/>
            <a:r>
              <a:rPr lang="en-US" sz="1125" b="1" dirty="0">
                <a:solidFill>
                  <a:srgbClr val="10B981"/>
                </a:solidFill>
                <a:latin typeface="Calibri" pitchFamily="34" charset="0"/>
                <a:ea typeface="Calibri" pitchFamily="34" charset="-122"/>
                <a:cs typeface="Calibri" pitchFamily="34" charset="-120"/>
              </a:rPr>
              <a:t>KHÔNG xin phép</a:t>
            </a:r>
            <a:endParaRPr lang="en-US" sz="1125" dirty="0">
              <a:solidFill>
                <a:prstClr val="black"/>
              </a:solidFill>
              <a:latin typeface="Calibri" panose="020F0502020204030204"/>
            </a:endParaRPr>
          </a:p>
          <a:p>
            <a:pPr algn="ctr" defTabSz="685800"/>
            <a:r>
              <a:rPr lang="en-US" sz="1125" b="1" dirty="0">
                <a:solidFill>
                  <a:srgbClr val="10B981"/>
                </a:solidFill>
                <a:latin typeface="Calibri" pitchFamily="34" charset="0"/>
                <a:ea typeface="Calibri" pitchFamily="34" charset="-122"/>
                <a:cs typeface="Calibri" pitchFamily="34" charset="-120"/>
              </a:rPr>
              <a:t>KHÔNG trả tiền</a:t>
            </a:r>
            <a:endParaRPr lang="en-US" sz="1125" dirty="0">
              <a:solidFill>
                <a:prstClr val="black"/>
              </a:solidFill>
              <a:latin typeface="Calibri" panose="020F0502020204030204"/>
            </a:endParaRPr>
          </a:p>
        </p:txBody>
      </p:sp>
      <p:sp>
        <p:nvSpPr>
          <p:cNvPr id="10" name="Text 8"/>
          <p:cNvSpPr/>
          <p:nvPr/>
        </p:nvSpPr>
        <p:spPr>
          <a:xfrm>
            <a:off x="480060" y="2331720"/>
            <a:ext cx="2400300" cy="205740"/>
          </a:xfrm>
          <a:prstGeom prst="rect">
            <a:avLst/>
          </a:prstGeom>
          <a:noFill/>
          <a:ln/>
        </p:spPr>
        <p:txBody>
          <a:bodyPr wrap="square" lIns="0" tIns="0" rIns="0" bIns="0" rtlCol="0" anchor="ctr"/>
          <a:lstStyle/>
          <a:p>
            <a:pPr algn="ctr" defTabSz="685800"/>
            <a:r>
              <a:rPr lang="en-US" sz="825" i="1" dirty="0">
                <a:solidFill>
                  <a:srgbClr val="6B7280"/>
                </a:solidFill>
                <a:latin typeface="Calibri" pitchFamily="34" charset="0"/>
                <a:ea typeface="Calibri" pitchFamily="34" charset="-122"/>
                <a:cs typeface="Calibri" pitchFamily="34" charset="-120"/>
              </a:rPr>
              <a:t>Điều 25, 25a, 32</a:t>
            </a:r>
            <a:endParaRPr lang="en-US" sz="825" dirty="0">
              <a:solidFill>
                <a:prstClr val="black"/>
              </a:solidFill>
              <a:latin typeface="Calibri" panose="020F0502020204030204"/>
            </a:endParaRPr>
          </a:p>
        </p:txBody>
      </p:sp>
      <p:sp>
        <p:nvSpPr>
          <p:cNvPr id="11" name="Text 9"/>
          <p:cNvSpPr/>
          <p:nvPr/>
        </p:nvSpPr>
        <p:spPr>
          <a:xfrm>
            <a:off x="548640" y="2606040"/>
            <a:ext cx="2331720" cy="1988820"/>
          </a:xfrm>
          <a:prstGeom prst="rect">
            <a:avLst/>
          </a:prstGeom>
          <a:noFill/>
          <a:ln/>
        </p:spPr>
        <p:txBody>
          <a:bodyPr wrap="square" rtlCol="0" anchor="t"/>
          <a:lstStyle/>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Nghiên cứu cá nhân</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Trích dẫn hợp lý đưa tin</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Giảng dạy trực tiếp không thương mại</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Tin tức thời sự thuần túy</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Tác phẩm thuộc về công chúng (Điều 43)</a:t>
            </a:r>
            <a:endParaRPr lang="en-US" sz="825" dirty="0">
              <a:solidFill>
                <a:prstClr val="black"/>
              </a:solidFill>
              <a:latin typeface="Calibri" panose="020F0502020204030204"/>
            </a:endParaRPr>
          </a:p>
        </p:txBody>
      </p:sp>
      <p:sp>
        <p:nvSpPr>
          <p:cNvPr id="12" name="Shape 10"/>
          <p:cNvSpPr/>
          <p:nvPr/>
        </p:nvSpPr>
        <p:spPr>
          <a:xfrm>
            <a:off x="3223260" y="1165860"/>
            <a:ext cx="2674620" cy="3497580"/>
          </a:xfrm>
          <a:prstGeom prst="rect">
            <a:avLst/>
          </a:prstGeom>
          <a:solidFill>
            <a:srgbClr val="FFFFFF"/>
          </a:solidFill>
          <a:ln w="25400">
            <a:solidFill>
              <a:srgbClr val="F4B860"/>
            </a:solidFill>
            <a:prstDash val="solid"/>
          </a:ln>
        </p:spPr>
      </p:sp>
      <p:sp>
        <p:nvSpPr>
          <p:cNvPr id="13" name="Shape 11"/>
          <p:cNvSpPr/>
          <p:nvPr/>
        </p:nvSpPr>
        <p:spPr>
          <a:xfrm>
            <a:off x="3223260" y="1165860"/>
            <a:ext cx="2674620" cy="548640"/>
          </a:xfrm>
          <a:prstGeom prst="rect">
            <a:avLst/>
          </a:prstGeom>
          <a:solidFill>
            <a:srgbClr val="F4B860"/>
          </a:solidFill>
          <a:ln w="12700">
            <a:solidFill>
              <a:srgbClr val="F4B860"/>
            </a:solidFill>
            <a:prstDash val="solid"/>
          </a:ln>
        </p:spPr>
      </p:sp>
      <p:sp>
        <p:nvSpPr>
          <p:cNvPr id="14" name="Text 12"/>
          <p:cNvSpPr/>
          <p:nvPr/>
        </p:nvSpPr>
        <p:spPr>
          <a:xfrm>
            <a:off x="3223260" y="1165860"/>
            <a:ext cx="2674620" cy="548640"/>
          </a:xfrm>
          <a:prstGeom prst="rect">
            <a:avLst/>
          </a:prstGeom>
          <a:noFill/>
          <a:ln/>
        </p:spPr>
        <p:txBody>
          <a:bodyPr wrap="square" lIns="0" tIns="0" rIns="0" bIns="0" rtlCol="0" anchor="ctr"/>
          <a:lstStyle/>
          <a:p>
            <a:pPr algn="ctr" defTabSz="685800"/>
            <a:r>
              <a:rPr lang="en-US" sz="2400" b="1" dirty="0">
                <a:solidFill>
                  <a:srgbClr val="FFFFFF"/>
                </a:solidFill>
                <a:latin typeface="Calibri" pitchFamily="34" charset="0"/>
                <a:ea typeface="Calibri" pitchFamily="34" charset="-122"/>
                <a:cs typeface="Calibri" pitchFamily="34" charset="-120"/>
              </a:rPr>
              <a:t>$</a:t>
            </a:r>
            <a:endParaRPr lang="en-US" sz="2400" dirty="0">
              <a:solidFill>
                <a:prstClr val="black"/>
              </a:solidFill>
              <a:latin typeface="Calibri" panose="020F0502020204030204"/>
            </a:endParaRPr>
          </a:p>
        </p:txBody>
      </p:sp>
      <p:sp>
        <p:nvSpPr>
          <p:cNvPr id="15" name="Text 13"/>
          <p:cNvSpPr/>
          <p:nvPr/>
        </p:nvSpPr>
        <p:spPr>
          <a:xfrm>
            <a:off x="3360420" y="1817370"/>
            <a:ext cx="2400300" cy="480060"/>
          </a:xfrm>
          <a:prstGeom prst="rect">
            <a:avLst/>
          </a:prstGeom>
          <a:noFill/>
          <a:ln/>
        </p:spPr>
        <p:txBody>
          <a:bodyPr wrap="square" lIns="0" tIns="0" rIns="0" bIns="0" rtlCol="0" anchor="ctr"/>
          <a:lstStyle/>
          <a:p>
            <a:pPr algn="ctr" defTabSz="685800"/>
            <a:r>
              <a:rPr lang="en-US" sz="1125" b="1" dirty="0">
                <a:solidFill>
                  <a:srgbClr val="B8860B"/>
                </a:solidFill>
                <a:latin typeface="Calibri" pitchFamily="34" charset="0"/>
                <a:ea typeface="Calibri" pitchFamily="34" charset="-122"/>
                <a:cs typeface="Calibri" pitchFamily="34" charset="-120"/>
              </a:rPr>
              <a:t>KHÔNG xin phép</a:t>
            </a:r>
            <a:endParaRPr lang="en-US" sz="1125" dirty="0">
              <a:solidFill>
                <a:prstClr val="black"/>
              </a:solidFill>
              <a:latin typeface="Calibri" panose="020F0502020204030204"/>
            </a:endParaRPr>
          </a:p>
          <a:p>
            <a:pPr algn="ctr" defTabSz="685800"/>
            <a:r>
              <a:rPr lang="en-US" sz="1125" b="1" dirty="0">
                <a:solidFill>
                  <a:srgbClr val="B8860B"/>
                </a:solidFill>
                <a:latin typeface="Calibri" pitchFamily="34" charset="0"/>
                <a:ea typeface="Calibri" pitchFamily="34" charset="-122"/>
                <a:cs typeface="Calibri" pitchFamily="34" charset="-120"/>
              </a:rPr>
              <a:t>PHẢI trả tiền</a:t>
            </a:r>
            <a:endParaRPr lang="en-US" sz="1125" dirty="0">
              <a:solidFill>
                <a:prstClr val="black"/>
              </a:solidFill>
              <a:latin typeface="Calibri" panose="020F0502020204030204"/>
            </a:endParaRPr>
          </a:p>
        </p:txBody>
      </p:sp>
      <p:sp>
        <p:nvSpPr>
          <p:cNvPr id="16" name="Text 14"/>
          <p:cNvSpPr/>
          <p:nvPr/>
        </p:nvSpPr>
        <p:spPr>
          <a:xfrm>
            <a:off x="3360420" y="2331720"/>
            <a:ext cx="2400300" cy="205740"/>
          </a:xfrm>
          <a:prstGeom prst="rect">
            <a:avLst/>
          </a:prstGeom>
          <a:noFill/>
          <a:ln/>
        </p:spPr>
        <p:txBody>
          <a:bodyPr wrap="square" lIns="0" tIns="0" rIns="0" bIns="0" rtlCol="0" anchor="ctr"/>
          <a:lstStyle/>
          <a:p>
            <a:pPr algn="ctr" defTabSz="685800"/>
            <a:r>
              <a:rPr lang="en-US" sz="825" i="1" dirty="0">
                <a:solidFill>
                  <a:srgbClr val="6B7280"/>
                </a:solidFill>
                <a:latin typeface="Calibri" pitchFamily="34" charset="0"/>
                <a:ea typeface="Calibri" pitchFamily="34" charset="-122"/>
                <a:cs typeface="Calibri" pitchFamily="34" charset="-120"/>
              </a:rPr>
              <a:t>Điều 26, Điều 33</a:t>
            </a:r>
            <a:endParaRPr lang="en-US" sz="825" dirty="0">
              <a:solidFill>
                <a:prstClr val="black"/>
              </a:solidFill>
              <a:latin typeface="Calibri" panose="020F0502020204030204"/>
            </a:endParaRPr>
          </a:p>
        </p:txBody>
      </p:sp>
      <p:sp>
        <p:nvSpPr>
          <p:cNvPr id="17" name="Text 15"/>
          <p:cNvSpPr/>
          <p:nvPr/>
        </p:nvSpPr>
        <p:spPr>
          <a:xfrm>
            <a:off x="3429000" y="2606040"/>
            <a:ext cx="2331720" cy="1988820"/>
          </a:xfrm>
          <a:prstGeom prst="rect">
            <a:avLst/>
          </a:prstGeom>
          <a:noFill/>
          <a:ln/>
        </p:spPr>
        <p:txBody>
          <a:bodyPr wrap="square" rtlCol="0" anchor="t"/>
          <a:lstStyle/>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Mở BẢN GHI đã công bố tại quán cà phê</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Đài phát sóng có quảng cáo/tài trợ</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Khách sạn, vũ trường, karaoke</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Phương tiện vận tải công cộng</a:t>
            </a:r>
            <a:endParaRPr lang="en-US" sz="825" dirty="0">
              <a:solidFill>
                <a:prstClr val="black"/>
              </a:solidFill>
              <a:latin typeface="Calibri" panose="020F0502020204030204"/>
            </a:endParaRPr>
          </a:p>
          <a:p>
            <a:pPr marL="257175" indent="-257175" defTabSz="685800">
              <a:buSzPct val="100000"/>
              <a:buFontTx/>
              <a:buChar char="•"/>
            </a:pPr>
            <a:r>
              <a:rPr lang="en-US" sz="825" b="1" dirty="0">
                <a:solidFill>
                  <a:srgbClr val="F96167"/>
                </a:solidFill>
                <a:latin typeface="Calibri" pitchFamily="34" charset="0"/>
                <a:ea typeface="Calibri" pitchFamily="34" charset="-122"/>
                <a:cs typeface="Calibri" pitchFamily="34" charset="-120"/>
              </a:rPr>
              <a:t>PHẢI thông tin về nguồn gốc, tác giả</a:t>
            </a:r>
            <a:endParaRPr lang="en-US" sz="825" dirty="0">
              <a:solidFill>
                <a:prstClr val="black"/>
              </a:solidFill>
              <a:latin typeface="Calibri" panose="020F0502020204030204"/>
            </a:endParaRPr>
          </a:p>
        </p:txBody>
      </p:sp>
      <p:sp>
        <p:nvSpPr>
          <p:cNvPr id="18" name="Shape 16"/>
          <p:cNvSpPr/>
          <p:nvPr/>
        </p:nvSpPr>
        <p:spPr>
          <a:xfrm>
            <a:off x="6103620" y="1165860"/>
            <a:ext cx="2674620" cy="3497580"/>
          </a:xfrm>
          <a:prstGeom prst="rect">
            <a:avLst/>
          </a:prstGeom>
          <a:solidFill>
            <a:srgbClr val="FFFFFF"/>
          </a:solidFill>
          <a:ln w="25400">
            <a:solidFill>
              <a:srgbClr val="F96167"/>
            </a:solidFill>
            <a:prstDash val="solid"/>
          </a:ln>
        </p:spPr>
      </p:sp>
      <p:sp>
        <p:nvSpPr>
          <p:cNvPr id="19" name="Shape 17"/>
          <p:cNvSpPr/>
          <p:nvPr/>
        </p:nvSpPr>
        <p:spPr>
          <a:xfrm>
            <a:off x="6103620" y="1165860"/>
            <a:ext cx="2674620" cy="548640"/>
          </a:xfrm>
          <a:prstGeom prst="rect">
            <a:avLst/>
          </a:prstGeom>
          <a:solidFill>
            <a:srgbClr val="F96167"/>
          </a:solidFill>
          <a:ln w="12700">
            <a:solidFill>
              <a:srgbClr val="F96167"/>
            </a:solidFill>
            <a:prstDash val="solid"/>
          </a:ln>
        </p:spPr>
      </p:sp>
      <p:sp>
        <p:nvSpPr>
          <p:cNvPr id="20" name="Text 18"/>
          <p:cNvSpPr/>
          <p:nvPr/>
        </p:nvSpPr>
        <p:spPr>
          <a:xfrm>
            <a:off x="6103620" y="1165860"/>
            <a:ext cx="2674620" cy="548640"/>
          </a:xfrm>
          <a:prstGeom prst="rect">
            <a:avLst/>
          </a:prstGeom>
          <a:noFill/>
          <a:ln/>
        </p:spPr>
        <p:txBody>
          <a:bodyPr wrap="square" lIns="0" tIns="0" rIns="0" bIns="0" rtlCol="0" anchor="ctr"/>
          <a:lstStyle/>
          <a:p>
            <a:pPr algn="ctr" defTabSz="685800"/>
            <a:r>
              <a:rPr lang="en-US" sz="2100" b="1" dirty="0">
                <a:solidFill>
                  <a:srgbClr val="FFFFFF"/>
                </a:solidFill>
                <a:latin typeface="Calibri" pitchFamily="34" charset="0"/>
                <a:ea typeface="Calibri" pitchFamily="34" charset="-122"/>
                <a:cs typeface="Calibri" pitchFamily="34" charset="-120"/>
              </a:rPr>
              <a:t>✋</a:t>
            </a:r>
            <a:endParaRPr lang="en-US" sz="2100" dirty="0">
              <a:solidFill>
                <a:prstClr val="black"/>
              </a:solidFill>
              <a:latin typeface="Calibri" panose="020F0502020204030204"/>
            </a:endParaRPr>
          </a:p>
        </p:txBody>
      </p:sp>
      <p:sp>
        <p:nvSpPr>
          <p:cNvPr id="21" name="Text 19"/>
          <p:cNvSpPr/>
          <p:nvPr/>
        </p:nvSpPr>
        <p:spPr>
          <a:xfrm>
            <a:off x="6240780" y="1817370"/>
            <a:ext cx="2400300" cy="480060"/>
          </a:xfrm>
          <a:prstGeom prst="rect">
            <a:avLst/>
          </a:prstGeom>
          <a:noFill/>
          <a:ln/>
        </p:spPr>
        <p:txBody>
          <a:bodyPr wrap="square" lIns="0" tIns="0" rIns="0" bIns="0" rtlCol="0" anchor="ctr"/>
          <a:lstStyle/>
          <a:p>
            <a:pPr algn="ctr" defTabSz="685800"/>
            <a:r>
              <a:rPr lang="en-US" sz="1125" b="1" dirty="0">
                <a:solidFill>
                  <a:srgbClr val="F96167"/>
                </a:solidFill>
                <a:latin typeface="Calibri" pitchFamily="34" charset="0"/>
                <a:ea typeface="Calibri" pitchFamily="34" charset="-122"/>
                <a:cs typeface="Calibri" pitchFamily="34" charset="-120"/>
              </a:rPr>
              <a:t>PHẢI xin phép</a:t>
            </a:r>
            <a:endParaRPr lang="en-US" sz="1125" dirty="0">
              <a:solidFill>
                <a:prstClr val="black"/>
              </a:solidFill>
              <a:latin typeface="Calibri" panose="020F0502020204030204"/>
            </a:endParaRPr>
          </a:p>
          <a:p>
            <a:pPr algn="ctr" defTabSz="685800"/>
            <a:r>
              <a:rPr lang="en-US" sz="1125" b="1" dirty="0">
                <a:solidFill>
                  <a:srgbClr val="F96167"/>
                </a:solidFill>
                <a:latin typeface="Calibri" pitchFamily="34" charset="0"/>
                <a:ea typeface="Calibri" pitchFamily="34" charset="-122"/>
                <a:cs typeface="Calibri" pitchFamily="34" charset="-120"/>
              </a:rPr>
              <a:t>PHẢI trả tiền</a:t>
            </a:r>
            <a:endParaRPr lang="en-US" sz="1125" dirty="0">
              <a:solidFill>
                <a:prstClr val="black"/>
              </a:solidFill>
              <a:latin typeface="Calibri" panose="020F0502020204030204"/>
            </a:endParaRPr>
          </a:p>
        </p:txBody>
      </p:sp>
      <p:sp>
        <p:nvSpPr>
          <p:cNvPr id="22" name="Text 20"/>
          <p:cNvSpPr/>
          <p:nvPr/>
        </p:nvSpPr>
        <p:spPr>
          <a:xfrm>
            <a:off x="6240780" y="2331720"/>
            <a:ext cx="2400300" cy="205740"/>
          </a:xfrm>
          <a:prstGeom prst="rect">
            <a:avLst/>
          </a:prstGeom>
          <a:noFill/>
          <a:ln/>
        </p:spPr>
        <p:txBody>
          <a:bodyPr wrap="square" lIns="0" tIns="0" rIns="0" bIns="0" rtlCol="0" anchor="ctr"/>
          <a:lstStyle/>
          <a:p>
            <a:pPr algn="ctr" defTabSz="685800"/>
            <a:r>
              <a:rPr lang="en-US" sz="825" i="1" dirty="0">
                <a:solidFill>
                  <a:srgbClr val="6B7280"/>
                </a:solidFill>
                <a:latin typeface="Calibri" pitchFamily="34" charset="0"/>
                <a:ea typeface="Calibri" pitchFamily="34" charset="-122"/>
                <a:cs typeface="Calibri" pitchFamily="34" charset="-120"/>
              </a:rPr>
              <a:t>Điều 20, 29, 30, 31 (mặc định)</a:t>
            </a:r>
            <a:endParaRPr lang="en-US" sz="825" dirty="0">
              <a:solidFill>
                <a:prstClr val="black"/>
              </a:solidFill>
              <a:latin typeface="Calibri" panose="020F0502020204030204"/>
            </a:endParaRPr>
          </a:p>
        </p:txBody>
      </p:sp>
      <p:sp>
        <p:nvSpPr>
          <p:cNvPr id="23" name="Text 21"/>
          <p:cNvSpPr/>
          <p:nvPr/>
        </p:nvSpPr>
        <p:spPr>
          <a:xfrm>
            <a:off x="6309360" y="2606040"/>
            <a:ext cx="2331720" cy="1988820"/>
          </a:xfrm>
          <a:prstGeom prst="rect">
            <a:avLst/>
          </a:prstGeom>
          <a:noFill/>
          <a:ln/>
        </p:spPr>
        <p:txBody>
          <a:bodyPr wrap="square" rtlCol="0" anchor="t"/>
          <a:lstStyle/>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Làm cover, remix, mashup</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Biểu diễn trực tiếp (live show)</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Sao chép, phân phối bản ghi</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Làm tác phẩm phái sinh</a:t>
            </a:r>
            <a:endParaRPr lang="en-US" sz="825" dirty="0">
              <a:solidFill>
                <a:prstClr val="black"/>
              </a:solidFill>
              <a:latin typeface="Calibri" panose="020F0502020204030204"/>
            </a:endParaRPr>
          </a:p>
          <a:p>
            <a:pPr marL="257175" indent="-257175" defTabSz="685800">
              <a:buSzPct val="100000"/>
              <a:buFontTx/>
              <a:buChar char="•"/>
            </a:pPr>
            <a:r>
              <a:rPr lang="en-US" sz="825" dirty="0">
                <a:solidFill>
                  <a:srgbClr val="1A1A1A"/>
                </a:solidFill>
                <a:latin typeface="Calibri" pitchFamily="34" charset="0"/>
                <a:ea typeface="Calibri" pitchFamily="34" charset="-122"/>
                <a:cs typeface="Calibri" pitchFamily="34" charset="-120"/>
              </a:rPr>
              <a:t>Đưa tác phẩm lên internet (không có giấy phép)</a:t>
            </a:r>
            <a:endParaRPr lang="en-US" sz="825" dirty="0">
              <a:solidFill>
                <a:prstClr val="black"/>
              </a:solidFill>
              <a:latin typeface="Calibri" panose="020F0502020204030204"/>
            </a:endParaRPr>
          </a:p>
        </p:txBody>
      </p:sp>
      <p:sp>
        <p:nvSpPr>
          <p:cNvPr id="24" name="Text 22"/>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8</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Điều 33: Bốn điều kiện CỘNG DỒN để không xin phép</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Phải thỏa mãn đồng thời cả 4 – Thiếu 1 = phải xin phép</a:t>
            </a:r>
            <a:endParaRPr lang="en-US" sz="1050" dirty="0">
              <a:solidFill>
                <a:prstClr val="black"/>
              </a:solidFill>
              <a:latin typeface="Calibri" panose="020F0502020204030204"/>
            </a:endParaRPr>
          </a:p>
        </p:txBody>
      </p:sp>
      <p:sp>
        <p:nvSpPr>
          <p:cNvPr id="6" name="Shape 4"/>
          <p:cNvSpPr/>
          <p:nvPr/>
        </p:nvSpPr>
        <p:spPr>
          <a:xfrm>
            <a:off x="480060" y="1165860"/>
            <a:ext cx="4080510" cy="1645920"/>
          </a:xfrm>
          <a:prstGeom prst="rect">
            <a:avLst/>
          </a:prstGeom>
          <a:solidFill>
            <a:srgbClr val="FFFFFF"/>
          </a:solidFill>
          <a:ln w="25400">
            <a:solidFill>
              <a:srgbClr val="1E2761"/>
            </a:solidFill>
            <a:prstDash val="solid"/>
          </a:ln>
        </p:spPr>
      </p:sp>
      <p:sp>
        <p:nvSpPr>
          <p:cNvPr id="7" name="Shape 5"/>
          <p:cNvSpPr/>
          <p:nvPr/>
        </p:nvSpPr>
        <p:spPr>
          <a:xfrm>
            <a:off x="617220" y="1303020"/>
            <a:ext cx="480060" cy="480060"/>
          </a:xfrm>
          <a:prstGeom prst="ellipse">
            <a:avLst/>
          </a:prstGeom>
          <a:solidFill>
            <a:srgbClr val="1E2761"/>
          </a:solidFill>
          <a:ln w="12700">
            <a:solidFill>
              <a:srgbClr val="1E2761"/>
            </a:solidFill>
            <a:prstDash val="solid"/>
          </a:ln>
        </p:spPr>
      </p:sp>
      <p:sp>
        <p:nvSpPr>
          <p:cNvPr id="8" name="Text 6"/>
          <p:cNvSpPr/>
          <p:nvPr/>
        </p:nvSpPr>
        <p:spPr>
          <a:xfrm>
            <a:off x="617220" y="1303020"/>
            <a:ext cx="480060" cy="48006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1</a:t>
            </a:r>
            <a:endParaRPr lang="en-US" sz="1650" dirty="0">
              <a:solidFill>
                <a:prstClr val="black"/>
              </a:solidFill>
              <a:latin typeface="Calibri" panose="020F0502020204030204"/>
            </a:endParaRPr>
          </a:p>
        </p:txBody>
      </p:sp>
      <p:sp>
        <p:nvSpPr>
          <p:cNvPr id="9" name="Text 7"/>
          <p:cNvSpPr/>
          <p:nvPr/>
        </p:nvSpPr>
        <p:spPr>
          <a:xfrm>
            <a:off x="1165860" y="1303020"/>
            <a:ext cx="332613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BẢN GHI âm, ghi hình ĐÃ CÔNG BỐ</a:t>
            </a:r>
            <a:endParaRPr lang="en-US" sz="1050" dirty="0">
              <a:solidFill>
                <a:prstClr val="black"/>
              </a:solidFill>
              <a:latin typeface="Calibri" panose="020F0502020204030204"/>
            </a:endParaRPr>
          </a:p>
        </p:txBody>
      </p:sp>
      <p:sp>
        <p:nvSpPr>
          <p:cNvPr id="10" name="Text 8"/>
          <p:cNvSpPr/>
          <p:nvPr/>
        </p:nvSpPr>
        <p:spPr>
          <a:xfrm>
            <a:off x="1165860" y="1611630"/>
            <a:ext cx="332613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Không phải tác phẩm gốc qua hình thức khác. Bản ghi phải được phát hành HỢP PHÁP với sự đồng ý của chủ sở hữu (Điều 4 khoản 9).</a:t>
            </a:r>
            <a:endParaRPr lang="en-US" sz="825" dirty="0">
              <a:solidFill>
                <a:prstClr val="black"/>
              </a:solidFill>
              <a:latin typeface="Calibri" panose="020F0502020204030204"/>
            </a:endParaRPr>
          </a:p>
        </p:txBody>
      </p:sp>
      <p:sp>
        <p:nvSpPr>
          <p:cNvPr id="11" name="Shape 9"/>
          <p:cNvSpPr/>
          <p:nvPr/>
        </p:nvSpPr>
        <p:spPr>
          <a:xfrm>
            <a:off x="617220" y="2091690"/>
            <a:ext cx="3806190" cy="582930"/>
          </a:xfrm>
          <a:prstGeom prst="rect">
            <a:avLst/>
          </a:prstGeom>
          <a:solidFill>
            <a:srgbClr val="F8FAFC"/>
          </a:solidFill>
          <a:ln w="12700">
            <a:solidFill>
              <a:srgbClr val="E2E8F0"/>
            </a:solidFill>
            <a:prstDash val="solid"/>
          </a:ln>
        </p:spPr>
      </p:sp>
      <p:sp>
        <p:nvSpPr>
          <p:cNvPr id="12" name="Text 10"/>
          <p:cNvSpPr/>
          <p:nvPr/>
        </p:nvSpPr>
        <p:spPr>
          <a:xfrm>
            <a:off x="685800" y="2125980"/>
            <a:ext cx="3669030" cy="514350"/>
          </a:xfrm>
          <a:prstGeom prst="rect">
            <a:avLst/>
          </a:prstGeom>
          <a:noFill/>
          <a:ln/>
        </p:spPr>
        <p:txBody>
          <a:bodyPr wrap="square" lIns="0" tIns="0" rIns="0" bIns="0" rtlCol="0" anchor="t"/>
          <a:lstStyle/>
          <a:p>
            <a:pPr defTabSz="685800"/>
            <a:r>
              <a:rPr lang="en-US" sz="750" dirty="0">
                <a:solidFill>
                  <a:srgbClr val="10B981"/>
                </a:solidFill>
                <a:latin typeface="Calibri" pitchFamily="34" charset="0"/>
                <a:ea typeface="Calibri" pitchFamily="34" charset="-122"/>
                <a:cs typeface="Calibri" pitchFamily="34" charset="-120"/>
              </a:rPr>
              <a:t>✓ Mở bản ghi qua loa quán cà phê → Trong phạm vi
</a:t>
            </a:r>
            <a:endParaRPr lang="en-US" sz="750" dirty="0">
              <a:solidFill>
                <a:prstClr val="black"/>
              </a:solidFill>
              <a:latin typeface="Calibri" panose="020F0502020204030204"/>
            </a:endParaRPr>
          </a:p>
          <a:p>
            <a:pPr defTabSz="685800"/>
            <a:r>
              <a:rPr lang="en-US" sz="750" dirty="0">
                <a:solidFill>
                  <a:srgbClr val="DC2626"/>
                </a:solidFill>
                <a:latin typeface="Calibri" pitchFamily="34" charset="0"/>
                <a:ea typeface="Calibri" pitchFamily="34" charset="-122"/>
                <a:cs typeface="Calibri" pitchFamily="34" charset="-120"/>
              </a:rPr>
              <a:t>✗ Thuê ca sĩ khác hát live → Ngoài phạm vi
</a:t>
            </a:r>
            <a:endParaRPr lang="en-US" sz="750" dirty="0">
              <a:solidFill>
                <a:prstClr val="black"/>
              </a:solidFill>
              <a:latin typeface="Calibri" panose="020F0502020204030204"/>
            </a:endParaRPr>
          </a:p>
          <a:p>
            <a:pPr defTabSz="685800"/>
            <a:r>
              <a:rPr lang="en-US" sz="750" dirty="0">
                <a:solidFill>
                  <a:srgbClr val="DC2626"/>
                </a:solidFill>
                <a:latin typeface="Calibri" pitchFamily="34" charset="0"/>
                <a:ea typeface="Calibri" pitchFamily="34" charset="-122"/>
                <a:cs typeface="Calibri" pitchFamily="34" charset="-120"/>
              </a:rPr>
              <a:t>✗ Làm bản cover/remix → Ngoài phạm vi</a:t>
            </a:r>
            <a:endParaRPr lang="en-US" sz="750" dirty="0">
              <a:solidFill>
                <a:prstClr val="black"/>
              </a:solidFill>
              <a:latin typeface="Calibri" panose="020F0502020204030204"/>
            </a:endParaRPr>
          </a:p>
        </p:txBody>
      </p:sp>
      <p:sp>
        <p:nvSpPr>
          <p:cNvPr id="13" name="Shape 11"/>
          <p:cNvSpPr/>
          <p:nvPr/>
        </p:nvSpPr>
        <p:spPr>
          <a:xfrm>
            <a:off x="4766310" y="1165860"/>
            <a:ext cx="4080510" cy="1645920"/>
          </a:xfrm>
          <a:prstGeom prst="rect">
            <a:avLst/>
          </a:prstGeom>
          <a:solidFill>
            <a:srgbClr val="FFFFFF"/>
          </a:solidFill>
          <a:ln w="25400">
            <a:solidFill>
              <a:srgbClr val="1E2761"/>
            </a:solidFill>
            <a:prstDash val="solid"/>
          </a:ln>
        </p:spPr>
      </p:sp>
      <p:sp>
        <p:nvSpPr>
          <p:cNvPr id="14" name="Shape 12"/>
          <p:cNvSpPr/>
          <p:nvPr/>
        </p:nvSpPr>
        <p:spPr>
          <a:xfrm>
            <a:off x="4903470" y="1303020"/>
            <a:ext cx="480060" cy="480060"/>
          </a:xfrm>
          <a:prstGeom prst="ellipse">
            <a:avLst/>
          </a:prstGeom>
          <a:solidFill>
            <a:srgbClr val="1E2761"/>
          </a:solidFill>
          <a:ln w="12700">
            <a:solidFill>
              <a:srgbClr val="1E2761"/>
            </a:solidFill>
            <a:prstDash val="solid"/>
          </a:ln>
        </p:spPr>
      </p:sp>
      <p:sp>
        <p:nvSpPr>
          <p:cNvPr id="15" name="Text 13"/>
          <p:cNvSpPr/>
          <p:nvPr/>
        </p:nvSpPr>
        <p:spPr>
          <a:xfrm>
            <a:off x="4903470" y="1303020"/>
            <a:ext cx="480060" cy="48006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2</a:t>
            </a:r>
            <a:endParaRPr lang="en-US" sz="1650" dirty="0">
              <a:solidFill>
                <a:prstClr val="black"/>
              </a:solidFill>
              <a:latin typeface="Calibri" panose="020F0502020204030204"/>
            </a:endParaRPr>
          </a:p>
        </p:txBody>
      </p:sp>
      <p:sp>
        <p:nvSpPr>
          <p:cNvPr id="16" name="Text 14"/>
          <p:cNvSpPr/>
          <p:nvPr/>
        </p:nvSpPr>
        <p:spPr>
          <a:xfrm>
            <a:off x="5452110" y="1303020"/>
            <a:ext cx="332613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MỤC ĐÍCH THƯƠNG MẠI</a:t>
            </a:r>
            <a:endParaRPr lang="en-US" sz="1050" dirty="0">
              <a:solidFill>
                <a:prstClr val="black"/>
              </a:solidFill>
              <a:latin typeface="Calibri" panose="020F0502020204030204"/>
            </a:endParaRPr>
          </a:p>
        </p:txBody>
      </p:sp>
      <p:sp>
        <p:nvSpPr>
          <p:cNvPr id="17" name="Text 15"/>
          <p:cNvSpPr/>
          <p:nvPr/>
        </p:nvSpPr>
        <p:spPr>
          <a:xfrm>
            <a:off x="5452110" y="1611630"/>
            <a:ext cx="332613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Phát sóng có tài trợ/quảng cáo/thu tiền; hoặc trong hoạt động kinh doanh, thương mại (Điều 33.1.a, b).</a:t>
            </a:r>
            <a:endParaRPr lang="en-US" sz="825" dirty="0">
              <a:solidFill>
                <a:prstClr val="black"/>
              </a:solidFill>
              <a:latin typeface="Calibri" panose="020F0502020204030204"/>
            </a:endParaRPr>
          </a:p>
        </p:txBody>
      </p:sp>
      <p:sp>
        <p:nvSpPr>
          <p:cNvPr id="18" name="Shape 16"/>
          <p:cNvSpPr/>
          <p:nvPr/>
        </p:nvSpPr>
        <p:spPr>
          <a:xfrm>
            <a:off x="4903470" y="2091690"/>
            <a:ext cx="3806190" cy="582930"/>
          </a:xfrm>
          <a:prstGeom prst="rect">
            <a:avLst/>
          </a:prstGeom>
          <a:solidFill>
            <a:srgbClr val="F8FAFC"/>
          </a:solidFill>
          <a:ln w="12700">
            <a:solidFill>
              <a:srgbClr val="E2E8F0"/>
            </a:solidFill>
            <a:prstDash val="solid"/>
          </a:ln>
        </p:spPr>
      </p:sp>
      <p:sp>
        <p:nvSpPr>
          <p:cNvPr id="19" name="Text 17"/>
          <p:cNvSpPr/>
          <p:nvPr/>
        </p:nvSpPr>
        <p:spPr>
          <a:xfrm>
            <a:off x="4972050" y="2125980"/>
            <a:ext cx="3669030" cy="514350"/>
          </a:xfrm>
          <a:prstGeom prst="rect">
            <a:avLst/>
          </a:prstGeom>
          <a:noFill/>
          <a:ln/>
        </p:spPr>
        <p:txBody>
          <a:bodyPr wrap="square" lIns="0" tIns="0" rIns="0" bIns="0" rtlCol="0" anchor="t"/>
          <a:lstStyle/>
          <a:p>
            <a:pPr defTabSz="685800"/>
            <a:r>
              <a:rPr lang="en-US" sz="750" i="1" dirty="0">
                <a:solidFill>
                  <a:srgbClr val="1A1A1A"/>
                </a:solidFill>
                <a:latin typeface="Calibri" pitchFamily="34" charset="0"/>
                <a:ea typeface="Calibri" pitchFamily="34" charset="-122"/>
                <a:cs typeface="Calibri" pitchFamily="34" charset="-120"/>
              </a:rPr>
              <a:t>NĐ 17/2023 (sửa đổi NĐ 134/2026) liệt kê: nhà hàng, quán cà phê, karaoke, vũ trường, khách sạn, siêu thị, trung tâm thương mại, vận tải công cộng…</a:t>
            </a:r>
            <a:endParaRPr lang="en-US" sz="750" dirty="0">
              <a:solidFill>
                <a:prstClr val="black"/>
              </a:solidFill>
              <a:latin typeface="Calibri" panose="020F0502020204030204"/>
            </a:endParaRPr>
          </a:p>
        </p:txBody>
      </p:sp>
      <p:sp>
        <p:nvSpPr>
          <p:cNvPr id="20" name="Shape 18"/>
          <p:cNvSpPr/>
          <p:nvPr/>
        </p:nvSpPr>
        <p:spPr>
          <a:xfrm>
            <a:off x="480060" y="2948940"/>
            <a:ext cx="4080510" cy="1645920"/>
          </a:xfrm>
          <a:prstGeom prst="rect">
            <a:avLst/>
          </a:prstGeom>
          <a:solidFill>
            <a:srgbClr val="FFFFFF"/>
          </a:solidFill>
          <a:ln w="25400">
            <a:solidFill>
              <a:srgbClr val="1E2761"/>
            </a:solidFill>
            <a:prstDash val="solid"/>
          </a:ln>
        </p:spPr>
      </p:sp>
      <p:sp>
        <p:nvSpPr>
          <p:cNvPr id="21" name="Shape 19"/>
          <p:cNvSpPr/>
          <p:nvPr/>
        </p:nvSpPr>
        <p:spPr>
          <a:xfrm>
            <a:off x="617220" y="3086100"/>
            <a:ext cx="480060" cy="480060"/>
          </a:xfrm>
          <a:prstGeom prst="ellipse">
            <a:avLst/>
          </a:prstGeom>
          <a:solidFill>
            <a:srgbClr val="1E2761"/>
          </a:solidFill>
          <a:ln w="12700">
            <a:solidFill>
              <a:srgbClr val="1E2761"/>
            </a:solidFill>
            <a:prstDash val="solid"/>
          </a:ln>
        </p:spPr>
      </p:sp>
      <p:sp>
        <p:nvSpPr>
          <p:cNvPr id="22" name="Text 20"/>
          <p:cNvSpPr/>
          <p:nvPr/>
        </p:nvSpPr>
        <p:spPr>
          <a:xfrm>
            <a:off x="617220" y="3086100"/>
            <a:ext cx="480060" cy="48006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3</a:t>
            </a:r>
            <a:endParaRPr lang="en-US" sz="1650" dirty="0">
              <a:solidFill>
                <a:prstClr val="black"/>
              </a:solidFill>
              <a:latin typeface="Calibri" panose="020F0502020204030204"/>
            </a:endParaRPr>
          </a:p>
        </p:txBody>
      </p:sp>
      <p:sp>
        <p:nvSpPr>
          <p:cNvPr id="23" name="Text 21"/>
          <p:cNvSpPr/>
          <p:nvPr/>
        </p:nvSpPr>
        <p:spPr>
          <a:xfrm>
            <a:off x="1165860" y="3086100"/>
            <a:ext cx="332613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TRẢ TIỀN BẢN QUYỀN</a:t>
            </a:r>
            <a:endParaRPr lang="en-US" sz="1050" dirty="0">
              <a:solidFill>
                <a:prstClr val="black"/>
              </a:solidFill>
              <a:latin typeface="Calibri" panose="020F0502020204030204"/>
            </a:endParaRPr>
          </a:p>
        </p:txBody>
      </p:sp>
      <p:sp>
        <p:nvSpPr>
          <p:cNvPr id="24" name="Text 22"/>
          <p:cNvSpPr/>
          <p:nvPr/>
        </p:nvSpPr>
        <p:spPr>
          <a:xfrm>
            <a:off x="1165860" y="3394710"/>
            <a:ext cx="332613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Trả cho ĐÚNG đối tượng được luật chỉ định – không phải tự để dành tiền cất kho.</a:t>
            </a:r>
            <a:endParaRPr lang="en-US" sz="825" dirty="0">
              <a:solidFill>
                <a:prstClr val="black"/>
              </a:solidFill>
              <a:latin typeface="Calibri" panose="020F0502020204030204"/>
            </a:endParaRPr>
          </a:p>
        </p:txBody>
      </p:sp>
      <p:sp>
        <p:nvSpPr>
          <p:cNvPr id="25" name="Shape 23"/>
          <p:cNvSpPr/>
          <p:nvPr/>
        </p:nvSpPr>
        <p:spPr>
          <a:xfrm>
            <a:off x="617220" y="3874770"/>
            <a:ext cx="3806190" cy="582930"/>
          </a:xfrm>
          <a:prstGeom prst="rect">
            <a:avLst/>
          </a:prstGeom>
          <a:solidFill>
            <a:srgbClr val="F8FAFC"/>
          </a:solidFill>
          <a:ln w="12700">
            <a:solidFill>
              <a:srgbClr val="E2E8F0"/>
            </a:solidFill>
            <a:prstDash val="solid"/>
          </a:ln>
        </p:spPr>
      </p:sp>
      <p:sp>
        <p:nvSpPr>
          <p:cNvPr id="26" name="Text 24"/>
          <p:cNvSpPr/>
          <p:nvPr/>
        </p:nvSpPr>
        <p:spPr>
          <a:xfrm>
            <a:off x="685800" y="3909060"/>
            <a:ext cx="3669030" cy="514350"/>
          </a:xfrm>
          <a:prstGeom prst="rect">
            <a:avLst/>
          </a:prstGeom>
          <a:noFill/>
          <a:ln/>
        </p:spPr>
        <p:txBody>
          <a:bodyPr wrap="square" lIns="0" tIns="0" rIns="0" bIns="0" rtlCol="0" anchor="t"/>
          <a:lstStyle/>
          <a:p>
            <a:pPr defTabSz="685800"/>
            <a:r>
              <a:rPr lang="en-US" sz="750" dirty="0">
                <a:solidFill>
                  <a:srgbClr val="1A1A1A"/>
                </a:solidFill>
                <a:latin typeface="Calibri" pitchFamily="34" charset="0"/>
                <a:ea typeface="Calibri" pitchFamily="34" charset="-122"/>
                <a:cs typeface="Calibri" pitchFamily="34" charset="-120"/>
              </a:rPr>
              <a:t>→ Chủ sở hữu trực tiếp (nếu chưa ủy quyền CMO)
</a:t>
            </a:r>
            <a:endParaRPr lang="en-US" sz="750" dirty="0">
              <a:solidFill>
                <a:prstClr val="black"/>
              </a:solidFill>
              <a:latin typeface="Calibri" panose="020F0502020204030204"/>
            </a:endParaRPr>
          </a:p>
          <a:p>
            <a:pPr defTabSz="685800"/>
            <a:r>
              <a:rPr lang="en-US" sz="750" dirty="0">
                <a:solidFill>
                  <a:srgbClr val="1A1A1A"/>
                </a:solidFill>
                <a:latin typeface="Calibri" pitchFamily="34" charset="0"/>
                <a:ea typeface="Calibri" pitchFamily="34" charset="-122"/>
                <a:cs typeface="Calibri" pitchFamily="34" charset="-120"/>
              </a:rPr>
              <a:t>→ CMO (nếu có ủy quyền – Điều 56)
</a:t>
            </a:r>
            <a:endParaRPr lang="en-US" sz="750" dirty="0">
              <a:solidFill>
                <a:prstClr val="black"/>
              </a:solidFill>
              <a:latin typeface="Calibri" panose="020F0502020204030204"/>
            </a:endParaRPr>
          </a:p>
          <a:p>
            <a:pPr defTabSz="685800"/>
            <a:r>
              <a:rPr lang="en-US" sz="750" dirty="0">
                <a:solidFill>
                  <a:srgbClr val="1A1A1A"/>
                </a:solidFill>
                <a:latin typeface="Calibri" pitchFamily="34" charset="0"/>
                <a:ea typeface="Calibri" pitchFamily="34" charset="-122"/>
                <a:cs typeface="Calibri" pitchFamily="34" charset="-120"/>
              </a:rPr>
              <a:t>→ Nhà nước (nếu không xác định được – Điều 42.2.a)</a:t>
            </a:r>
            <a:endParaRPr lang="en-US" sz="750" dirty="0">
              <a:solidFill>
                <a:prstClr val="black"/>
              </a:solidFill>
              <a:latin typeface="Calibri" panose="020F0502020204030204"/>
            </a:endParaRPr>
          </a:p>
        </p:txBody>
      </p:sp>
      <p:sp>
        <p:nvSpPr>
          <p:cNvPr id="27" name="Shape 25"/>
          <p:cNvSpPr/>
          <p:nvPr/>
        </p:nvSpPr>
        <p:spPr>
          <a:xfrm>
            <a:off x="4766310" y="2948940"/>
            <a:ext cx="4080510" cy="1645920"/>
          </a:xfrm>
          <a:prstGeom prst="rect">
            <a:avLst/>
          </a:prstGeom>
          <a:solidFill>
            <a:srgbClr val="FFFFFF"/>
          </a:solidFill>
          <a:ln w="25400">
            <a:solidFill>
              <a:srgbClr val="1E2761"/>
            </a:solidFill>
            <a:prstDash val="solid"/>
          </a:ln>
        </p:spPr>
      </p:sp>
      <p:sp>
        <p:nvSpPr>
          <p:cNvPr id="28" name="Shape 26"/>
          <p:cNvSpPr/>
          <p:nvPr/>
        </p:nvSpPr>
        <p:spPr>
          <a:xfrm>
            <a:off x="4903470" y="3086100"/>
            <a:ext cx="480060" cy="480060"/>
          </a:xfrm>
          <a:prstGeom prst="ellipse">
            <a:avLst/>
          </a:prstGeom>
          <a:solidFill>
            <a:srgbClr val="1E2761"/>
          </a:solidFill>
          <a:ln w="12700">
            <a:solidFill>
              <a:srgbClr val="1E2761"/>
            </a:solidFill>
            <a:prstDash val="solid"/>
          </a:ln>
        </p:spPr>
      </p:sp>
      <p:sp>
        <p:nvSpPr>
          <p:cNvPr id="29" name="Text 27"/>
          <p:cNvSpPr/>
          <p:nvPr/>
        </p:nvSpPr>
        <p:spPr>
          <a:xfrm>
            <a:off x="4903470" y="3086100"/>
            <a:ext cx="480060" cy="480060"/>
          </a:xfrm>
          <a:prstGeom prst="rect">
            <a:avLst/>
          </a:prstGeom>
          <a:noFill/>
          <a:ln/>
        </p:spPr>
        <p:txBody>
          <a:bodyPr wrap="square" lIns="0" tIns="0" rIns="0" bIns="0" rtlCol="0" anchor="ctr"/>
          <a:lstStyle/>
          <a:p>
            <a:pPr algn="ctr" defTabSz="685800"/>
            <a:r>
              <a:rPr lang="en-US" sz="1650" b="1" dirty="0">
                <a:solidFill>
                  <a:srgbClr val="FFFFFF"/>
                </a:solidFill>
                <a:latin typeface="Calibri" pitchFamily="34" charset="0"/>
                <a:ea typeface="Calibri" pitchFamily="34" charset="-122"/>
                <a:cs typeface="Calibri" pitchFamily="34" charset="-120"/>
              </a:rPr>
              <a:t>4</a:t>
            </a:r>
            <a:endParaRPr lang="en-US" sz="1650" dirty="0">
              <a:solidFill>
                <a:prstClr val="black"/>
              </a:solidFill>
              <a:latin typeface="Calibri" panose="020F0502020204030204"/>
            </a:endParaRPr>
          </a:p>
        </p:txBody>
      </p:sp>
      <p:sp>
        <p:nvSpPr>
          <p:cNvPr id="30" name="Text 28"/>
          <p:cNvSpPr/>
          <p:nvPr/>
        </p:nvSpPr>
        <p:spPr>
          <a:xfrm>
            <a:off x="5452110" y="3086100"/>
            <a:ext cx="3326130" cy="274320"/>
          </a:xfrm>
          <a:prstGeom prst="rect">
            <a:avLst/>
          </a:prstGeom>
          <a:noFill/>
          <a:ln/>
        </p:spPr>
        <p:txBody>
          <a:bodyPr wrap="square" lIns="0" tIns="0" rIns="0" bIns="0" rtlCol="0" anchor="ctr"/>
          <a:lstStyle/>
          <a:p>
            <a:pPr defTabSz="685800"/>
            <a:r>
              <a:rPr lang="en-US" sz="975" b="1" dirty="0">
                <a:solidFill>
                  <a:srgbClr val="1E2761"/>
                </a:solidFill>
                <a:latin typeface="Calibri" pitchFamily="34" charset="0"/>
                <a:ea typeface="Calibri" pitchFamily="34" charset="-122"/>
                <a:cs typeface="Calibri" pitchFamily="34" charset="-120"/>
              </a:rPr>
              <a:t>KHÔNG MÂU THUẪN KHAI THÁC BÌNH THƯỜNG</a:t>
            </a:r>
            <a:endParaRPr lang="en-US" sz="975" dirty="0">
              <a:solidFill>
                <a:prstClr val="black"/>
              </a:solidFill>
              <a:latin typeface="Calibri" panose="020F0502020204030204"/>
            </a:endParaRPr>
          </a:p>
        </p:txBody>
      </p:sp>
      <p:sp>
        <p:nvSpPr>
          <p:cNvPr id="31" name="Text 29"/>
          <p:cNvSpPr/>
          <p:nvPr/>
        </p:nvSpPr>
        <p:spPr>
          <a:xfrm>
            <a:off x="5452110" y="3394710"/>
            <a:ext cx="332613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Không gây thiệt hại bất hợp lý đến lợi ích chủ sở hữu (Điều 33 khoản 2).</a:t>
            </a:r>
            <a:endParaRPr lang="en-US" sz="825" dirty="0">
              <a:solidFill>
                <a:prstClr val="black"/>
              </a:solidFill>
              <a:latin typeface="Calibri" panose="020F0502020204030204"/>
            </a:endParaRPr>
          </a:p>
        </p:txBody>
      </p:sp>
      <p:sp>
        <p:nvSpPr>
          <p:cNvPr id="32" name="Shape 30"/>
          <p:cNvSpPr/>
          <p:nvPr/>
        </p:nvSpPr>
        <p:spPr>
          <a:xfrm>
            <a:off x="4903470" y="3874770"/>
            <a:ext cx="3806190" cy="582930"/>
          </a:xfrm>
          <a:prstGeom prst="rect">
            <a:avLst/>
          </a:prstGeom>
          <a:solidFill>
            <a:srgbClr val="F8FAFC"/>
          </a:solidFill>
          <a:ln w="12700">
            <a:solidFill>
              <a:srgbClr val="E2E8F0"/>
            </a:solidFill>
            <a:prstDash val="solid"/>
          </a:ln>
        </p:spPr>
      </p:sp>
      <p:sp>
        <p:nvSpPr>
          <p:cNvPr id="33" name="Text 31"/>
          <p:cNvSpPr/>
          <p:nvPr/>
        </p:nvSpPr>
        <p:spPr>
          <a:xfrm>
            <a:off x="4972050" y="3909060"/>
            <a:ext cx="3669030" cy="514350"/>
          </a:xfrm>
          <a:prstGeom prst="rect">
            <a:avLst/>
          </a:prstGeom>
          <a:noFill/>
          <a:ln/>
        </p:spPr>
        <p:txBody>
          <a:bodyPr wrap="square" lIns="0" tIns="0" rIns="0" bIns="0" rtlCol="0" anchor="t"/>
          <a:lstStyle/>
          <a:p>
            <a:pPr defTabSz="685800"/>
            <a:r>
              <a:rPr lang="en-US" sz="750" i="1" dirty="0">
                <a:solidFill>
                  <a:srgbClr val="1A1A1A"/>
                </a:solidFill>
                <a:latin typeface="Calibri" pitchFamily="34" charset="0"/>
                <a:ea typeface="Calibri" pitchFamily="34" charset="-122"/>
                <a:cs typeface="Calibri" pitchFamily="34" charset="-120"/>
              </a:rPr>
              <a:t>Three-step Test – Công ước Berne Điều 9.2 và TRIPS Điều 13 mà Việt Nam là thành viên. Phải tôn trọng quyền nhân thân và phản đối của chủ sở hữu.</a:t>
            </a:r>
            <a:endParaRPr lang="en-US" sz="750" dirty="0">
              <a:solidFill>
                <a:prstClr val="black"/>
              </a:solidFill>
              <a:latin typeface="Calibri" panose="020F0502020204030204"/>
            </a:endParaRPr>
          </a:p>
        </p:txBody>
      </p:sp>
      <p:sp>
        <p:nvSpPr>
          <p:cNvPr id="34" name="Text 32"/>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9</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Ai là người được THU TIỀN bản quyền?</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3 kịch bản theo Luật SHTT hợp nhất 2025</a:t>
            </a:r>
            <a:endParaRPr lang="en-US" sz="1050" dirty="0">
              <a:solidFill>
                <a:prstClr val="black"/>
              </a:solidFill>
              <a:latin typeface="Calibri" panose="020F0502020204030204"/>
            </a:endParaRPr>
          </a:p>
        </p:txBody>
      </p:sp>
      <p:sp>
        <p:nvSpPr>
          <p:cNvPr id="6" name="Shape 4"/>
          <p:cNvSpPr/>
          <p:nvPr/>
        </p:nvSpPr>
        <p:spPr>
          <a:xfrm>
            <a:off x="342900" y="1097280"/>
            <a:ext cx="2743200" cy="3086100"/>
          </a:xfrm>
          <a:prstGeom prst="rect">
            <a:avLst/>
          </a:prstGeom>
          <a:solidFill>
            <a:srgbClr val="FFFFFF"/>
          </a:solidFill>
          <a:ln w="25400">
            <a:solidFill>
              <a:srgbClr val="10B981"/>
            </a:solidFill>
            <a:prstDash val="solid"/>
          </a:ln>
        </p:spPr>
      </p:sp>
      <p:sp>
        <p:nvSpPr>
          <p:cNvPr id="7" name="Shape 5"/>
          <p:cNvSpPr/>
          <p:nvPr/>
        </p:nvSpPr>
        <p:spPr>
          <a:xfrm>
            <a:off x="342900" y="1097280"/>
            <a:ext cx="2743200" cy="480060"/>
          </a:xfrm>
          <a:prstGeom prst="rect">
            <a:avLst/>
          </a:prstGeom>
          <a:solidFill>
            <a:srgbClr val="10B981"/>
          </a:solidFill>
          <a:ln w="12700">
            <a:solidFill>
              <a:srgbClr val="10B981"/>
            </a:solidFill>
            <a:prstDash val="solid"/>
          </a:ln>
        </p:spPr>
      </p:sp>
      <p:sp>
        <p:nvSpPr>
          <p:cNvPr id="8" name="Text 6"/>
          <p:cNvSpPr/>
          <p:nvPr/>
        </p:nvSpPr>
        <p:spPr>
          <a:xfrm>
            <a:off x="342900" y="1097280"/>
            <a:ext cx="2743200" cy="480060"/>
          </a:xfrm>
          <a:prstGeom prst="rect">
            <a:avLst/>
          </a:prstGeom>
          <a:noFill/>
          <a:ln/>
        </p:spPr>
        <p:txBody>
          <a:bodyPr wrap="square" lIns="0" tIns="0" rIns="0" bIns="0" rtlCol="0" anchor="ctr"/>
          <a:lstStyle/>
          <a:p>
            <a:pPr algn="ctr" defTabSz="685800"/>
            <a:r>
              <a:rPr lang="en-US" sz="1050" b="1" dirty="0">
                <a:solidFill>
                  <a:srgbClr val="FFFFFF"/>
                </a:solidFill>
                <a:latin typeface="Calibri" pitchFamily="34" charset="0"/>
                <a:ea typeface="Calibri" pitchFamily="34" charset="-122"/>
                <a:cs typeface="Calibri" pitchFamily="34" charset="-120"/>
              </a:rPr>
              <a:t>KỊCH BẢN 1</a:t>
            </a:r>
            <a:endParaRPr lang="en-US" sz="1050" dirty="0">
              <a:solidFill>
                <a:prstClr val="black"/>
              </a:solidFill>
              <a:latin typeface="Calibri" panose="020F0502020204030204"/>
            </a:endParaRPr>
          </a:p>
        </p:txBody>
      </p:sp>
      <p:sp>
        <p:nvSpPr>
          <p:cNvPr id="9" name="Text 7"/>
          <p:cNvSpPr/>
          <p:nvPr/>
        </p:nvSpPr>
        <p:spPr>
          <a:xfrm>
            <a:off x="480060" y="1680210"/>
            <a:ext cx="2468880" cy="411480"/>
          </a:xfrm>
          <a:prstGeom prst="rect">
            <a:avLst/>
          </a:prstGeom>
          <a:noFill/>
          <a:ln/>
        </p:spPr>
        <p:txBody>
          <a:bodyPr wrap="square" lIns="0" tIns="0" rIns="0" bIns="0" rtlCol="0" anchor="ctr"/>
          <a:lstStyle/>
          <a:p>
            <a:pPr algn="ctr" defTabSz="685800"/>
            <a:r>
              <a:rPr lang="en-US" sz="1050" b="1" dirty="0">
                <a:solidFill>
                  <a:srgbClr val="1E2761"/>
                </a:solidFill>
                <a:latin typeface="Calibri" pitchFamily="34" charset="0"/>
                <a:ea typeface="Calibri" pitchFamily="34" charset="-122"/>
                <a:cs typeface="Calibri" pitchFamily="34" charset="-120"/>
              </a:rPr>
              <a:t>Chủ sở hữu đã ủy quyền CMO</a:t>
            </a:r>
            <a:endParaRPr lang="en-US" sz="1050" dirty="0">
              <a:solidFill>
                <a:prstClr val="black"/>
              </a:solidFill>
              <a:latin typeface="Calibri" panose="020F0502020204030204"/>
            </a:endParaRPr>
          </a:p>
        </p:txBody>
      </p:sp>
      <p:sp>
        <p:nvSpPr>
          <p:cNvPr id="10" name="Shape 8"/>
          <p:cNvSpPr/>
          <p:nvPr/>
        </p:nvSpPr>
        <p:spPr>
          <a:xfrm>
            <a:off x="1371600" y="2125980"/>
            <a:ext cx="685800" cy="685800"/>
          </a:xfrm>
          <a:prstGeom prst="ellipse">
            <a:avLst/>
          </a:prstGeom>
          <a:solidFill>
            <a:srgbClr val="1E2761"/>
          </a:solidFill>
          <a:ln w="12700">
            <a:solidFill>
              <a:srgbClr val="1E2761"/>
            </a:solidFill>
            <a:prstDash val="solid"/>
          </a:ln>
        </p:spPr>
      </p:sp>
      <p:sp>
        <p:nvSpPr>
          <p:cNvPr id="11" name="Text 9"/>
          <p:cNvSpPr/>
          <p:nvPr/>
        </p:nvSpPr>
        <p:spPr>
          <a:xfrm>
            <a:off x="1371600" y="2125980"/>
            <a:ext cx="685800" cy="685800"/>
          </a:xfrm>
          <a:prstGeom prst="rect">
            <a:avLst/>
          </a:prstGeom>
          <a:noFill/>
          <a:ln/>
        </p:spPr>
        <p:txBody>
          <a:bodyPr wrap="square" lIns="0" tIns="0" rIns="0" bIns="0" rtlCol="0" anchor="ctr"/>
          <a:lstStyle/>
          <a:p>
            <a:pPr algn="ctr" defTabSz="685800"/>
            <a:r>
              <a:rPr lang="en-US" sz="1050" b="1" dirty="0">
                <a:solidFill>
                  <a:srgbClr val="FFFFFF"/>
                </a:solidFill>
                <a:latin typeface="Calibri" pitchFamily="34" charset="0"/>
                <a:ea typeface="Calibri" pitchFamily="34" charset="-122"/>
                <a:cs typeface="Calibri" pitchFamily="34" charset="-120"/>
              </a:rPr>
              <a:t>CMO</a:t>
            </a:r>
            <a:endParaRPr lang="en-US" sz="1050" dirty="0">
              <a:solidFill>
                <a:prstClr val="black"/>
              </a:solidFill>
              <a:latin typeface="Calibri" panose="020F0502020204030204"/>
            </a:endParaRPr>
          </a:p>
        </p:txBody>
      </p:sp>
      <p:sp>
        <p:nvSpPr>
          <p:cNvPr id="12" name="Shape 10"/>
          <p:cNvSpPr/>
          <p:nvPr/>
        </p:nvSpPr>
        <p:spPr>
          <a:xfrm>
            <a:off x="1714500" y="2846070"/>
            <a:ext cx="0" cy="342900"/>
          </a:xfrm>
          <a:prstGeom prst="line">
            <a:avLst/>
          </a:prstGeom>
          <a:noFill/>
          <a:ln w="25400">
            <a:solidFill>
              <a:srgbClr val="1E2761"/>
            </a:solidFill>
            <a:prstDash val="solid"/>
          </a:ln>
        </p:spPr>
      </p:sp>
      <p:sp>
        <p:nvSpPr>
          <p:cNvPr id="13" name="Text 11"/>
          <p:cNvSpPr/>
          <p:nvPr/>
        </p:nvSpPr>
        <p:spPr>
          <a:xfrm>
            <a:off x="480060" y="3188970"/>
            <a:ext cx="2468880" cy="205740"/>
          </a:xfrm>
          <a:prstGeom prst="rect">
            <a:avLst/>
          </a:prstGeom>
          <a:noFill/>
          <a:ln/>
        </p:spPr>
        <p:txBody>
          <a:bodyPr wrap="square" lIns="0" tIns="0" rIns="0" bIns="0" rtlCol="0" anchor="ctr"/>
          <a:lstStyle/>
          <a:p>
            <a:pPr algn="ctr" defTabSz="685800"/>
            <a:r>
              <a:rPr lang="en-US" sz="750" i="1" dirty="0">
                <a:solidFill>
                  <a:srgbClr val="6B7280"/>
                </a:solidFill>
                <a:latin typeface="Calibri" pitchFamily="34" charset="0"/>
                <a:ea typeface="Calibri" pitchFamily="34" charset="-122"/>
                <a:cs typeface="Calibri" pitchFamily="34" charset="-120"/>
              </a:rPr>
              <a:t>thu tiền &amp; phân chia</a:t>
            </a:r>
            <a:endParaRPr lang="en-US" sz="750" dirty="0">
              <a:solidFill>
                <a:prstClr val="black"/>
              </a:solidFill>
              <a:latin typeface="Calibri" panose="020F0502020204030204"/>
            </a:endParaRPr>
          </a:p>
        </p:txBody>
      </p:sp>
      <p:sp>
        <p:nvSpPr>
          <p:cNvPr id="14" name="Shape 12"/>
          <p:cNvSpPr/>
          <p:nvPr/>
        </p:nvSpPr>
        <p:spPr>
          <a:xfrm>
            <a:off x="685800" y="3429000"/>
            <a:ext cx="2057400" cy="411480"/>
          </a:xfrm>
          <a:prstGeom prst="rect">
            <a:avLst/>
          </a:prstGeom>
          <a:solidFill>
            <a:srgbClr val="F8FAFC"/>
          </a:solidFill>
          <a:ln w="12700">
            <a:solidFill>
              <a:srgbClr val="10B981"/>
            </a:solidFill>
            <a:prstDash val="solid"/>
          </a:ln>
        </p:spPr>
      </p:sp>
      <p:sp>
        <p:nvSpPr>
          <p:cNvPr id="15" name="Text 13"/>
          <p:cNvSpPr/>
          <p:nvPr/>
        </p:nvSpPr>
        <p:spPr>
          <a:xfrm>
            <a:off x="685800" y="3429000"/>
            <a:ext cx="2057400" cy="411480"/>
          </a:xfrm>
          <a:prstGeom prst="rect">
            <a:avLst/>
          </a:prstGeom>
          <a:noFill/>
          <a:ln/>
        </p:spPr>
        <p:txBody>
          <a:bodyPr wrap="square" lIns="0" tIns="0" rIns="0" bIns="0" rtlCol="0" anchor="ctr"/>
          <a:lstStyle/>
          <a:p>
            <a:pPr algn="ctr" defTabSz="685800"/>
            <a:r>
              <a:rPr lang="en-US" sz="825" b="1" dirty="0">
                <a:solidFill>
                  <a:srgbClr val="1E2761"/>
                </a:solidFill>
                <a:latin typeface="Calibri" pitchFamily="34" charset="0"/>
                <a:ea typeface="Calibri" pitchFamily="34" charset="-122"/>
                <a:cs typeface="Calibri" pitchFamily="34" charset="-120"/>
              </a:rPr>
              <a:t>Chủ sở hữu (- chi phí QL)</a:t>
            </a:r>
            <a:endParaRPr lang="en-US" sz="825" dirty="0">
              <a:solidFill>
                <a:prstClr val="black"/>
              </a:solidFill>
              <a:latin typeface="Calibri" panose="020F0502020204030204"/>
            </a:endParaRPr>
          </a:p>
        </p:txBody>
      </p:sp>
      <p:sp>
        <p:nvSpPr>
          <p:cNvPr id="16" name="Text 14"/>
          <p:cNvSpPr/>
          <p:nvPr/>
        </p:nvSpPr>
        <p:spPr>
          <a:xfrm>
            <a:off x="480060" y="3874770"/>
            <a:ext cx="2468880" cy="240030"/>
          </a:xfrm>
          <a:prstGeom prst="rect">
            <a:avLst/>
          </a:prstGeom>
          <a:noFill/>
          <a:ln/>
        </p:spPr>
        <p:txBody>
          <a:bodyPr wrap="square" lIns="0" tIns="0" rIns="0" bIns="0" rtlCol="0" anchor="ctr"/>
          <a:lstStyle/>
          <a:p>
            <a:pPr algn="ctr" defTabSz="685800"/>
            <a:r>
              <a:rPr lang="en-US" sz="750" i="1" dirty="0">
                <a:solidFill>
                  <a:srgbClr val="6B7280"/>
                </a:solidFill>
                <a:latin typeface="Calibri" pitchFamily="34" charset="0"/>
                <a:ea typeface="Calibri" pitchFamily="34" charset="-122"/>
                <a:cs typeface="Calibri" pitchFamily="34" charset="-120"/>
              </a:rPr>
              <a:t>Căn cứ: Điều 56.2.a</a:t>
            </a:r>
            <a:endParaRPr lang="en-US" sz="750" dirty="0">
              <a:solidFill>
                <a:prstClr val="black"/>
              </a:solidFill>
              <a:latin typeface="Calibri" panose="020F0502020204030204"/>
            </a:endParaRPr>
          </a:p>
        </p:txBody>
      </p:sp>
      <p:sp>
        <p:nvSpPr>
          <p:cNvPr id="17" name="Shape 15"/>
          <p:cNvSpPr/>
          <p:nvPr/>
        </p:nvSpPr>
        <p:spPr>
          <a:xfrm>
            <a:off x="3188970" y="1097280"/>
            <a:ext cx="2743200" cy="3086100"/>
          </a:xfrm>
          <a:prstGeom prst="rect">
            <a:avLst/>
          </a:prstGeom>
          <a:solidFill>
            <a:srgbClr val="FFFFFF"/>
          </a:solidFill>
          <a:ln w="25400">
            <a:solidFill>
              <a:srgbClr val="F4B860"/>
            </a:solidFill>
            <a:prstDash val="solid"/>
          </a:ln>
        </p:spPr>
      </p:sp>
      <p:sp>
        <p:nvSpPr>
          <p:cNvPr id="18" name="Shape 16"/>
          <p:cNvSpPr/>
          <p:nvPr/>
        </p:nvSpPr>
        <p:spPr>
          <a:xfrm>
            <a:off x="3188970" y="1097280"/>
            <a:ext cx="2743200" cy="480060"/>
          </a:xfrm>
          <a:prstGeom prst="rect">
            <a:avLst/>
          </a:prstGeom>
          <a:solidFill>
            <a:srgbClr val="F4B860"/>
          </a:solidFill>
          <a:ln w="12700">
            <a:solidFill>
              <a:srgbClr val="F4B860"/>
            </a:solidFill>
            <a:prstDash val="solid"/>
          </a:ln>
        </p:spPr>
      </p:sp>
      <p:sp>
        <p:nvSpPr>
          <p:cNvPr id="19" name="Text 17"/>
          <p:cNvSpPr/>
          <p:nvPr/>
        </p:nvSpPr>
        <p:spPr>
          <a:xfrm>
            <a:off x="3188970" y="1097280"/>
            <a:ext cx="2743200" cy="480060"/>
          </a:xfrm>
          <a:prstGeom prst="rect">
            <a:avLst/>
          </a:prstGeom>
          <a:noFill/>
          <a:ln/>
        </p:spPr>
        <p:txBody>
          <a:bodyPr wrap="square" lIns="0" tIns="0" rIns="0" bIns="0" rtlCol="0" anchor="ctr"/>
          <a:lstStyle/>
          <a:p>
            <a:pPr algn="ctr" defTabSz="685800"/>
            <a:r>
              <a:rPr lang="en-US" sz="1050" b="1" dirty="0">
                <a:solidFill>
                  <a:srgbClr val="FFFFFF"/>
                </a:solidFill>
                <a:latin typeface="Calibri" pitchFamily="34" charset="0"/>
                <a:ea typeface="Calibri" pitchFamily="34" charset="-122"/>
                <a:cs typeface="Calibri" pitchFamily="34" charset="-120"/>
              </a:rPr>
              <a:t>KỊCH BẢN 2</a:t>
            </a:r>
            <a:endParaRPr lang="en-US" sz="1050" dirty="0">
              <a:solidFill>
                <a:prstClr val="black"/>
              </a:solidFill>
              <a:latin typeface="Calibri" panose="020F0502020204030204"/>
            </a:endParaRPr>
          </a:p>
        </p:txBody>
      </p:sp>
      <p:sp>
        <p:nvSpPr>
          <p:cNvPr id="20" name="Text 18"/>
          <p:cNvSpPr/>
          <p:nvPr/>
        </p:nvSpPr>
        <p:spPr>
          <a:xfrm>
            <a:off x="3326130" y="1680210"/>
            <a:ext cx="2468880" cy="411480"/>
          </a:xfrm>
          <a:prstGeom prst="rect">
            <a:avLst/>
          </a:prstGeom>
          <a:noFill/>
          <a:ln/>
        </p:spPr>
        <p:txBody>
          <a:bodyPr wrap="square" lIns="0" tIns="0" rIns="0" bIns="0" rtlCol="0" anchor="ctr"/>
          <a:lstStyle/>
          <a:p>
            <a:pPr algn="ctr" defTabSz="685800"/>
            <a:r>
              <a:rPr lang="en-US" sz="1050" b="1" dirty="0">
                <a:solidFill>
                  <a:srgbClr val="1E2761"/>
                </a:solidFill>
                <a:latin typeface="Calibri" pitchFamily="34" charset="0"/>
                <a:ea typeface="Calibri" pitchFamily="34" charset="-122"/>
                <a:cs typeface="Calibri" pitchFamily="34" charset="-120"/>
              </a:rPr>
              <a:t>Chưa ủy quyền CMO nào</a:t>
            </a:r>
            <a:endParaRPr lang="en-US" sz="1050" dirty="0">
              <a:solidFill>
                <a:prstClr val="black"/>
              </a:solidFill>
              <a:latin typeface="Calibri" panose="020F0502020204030204"/>
            </a:endParaRPr>
          </a:p>
        </p:txBody>
      </p:sp>
      <p:sp>
        <p:nvSpPr>
          <p:cNvPr id="21" name="Shape 19"/>
          <p:cNvSpPr/>
          <p:nvPr/>
        </p:nvSpPr>
        <p:spPr>
          <a:xfrm>
            <a:off x="4149090" y="2194560"/>
            <a:ext cx="822960" cy="548640"/>
          </a:xfrm>
          <a:prstGeom prst="ellipse">
            <a:avLst/>
          </a:prstGeom>
          <a:solidFill>
            <a:srgbClr val="B8860B"/>
          </a:solidFill>
          <a:ln w="12700">
            <a:solidFill>
              <a:srgbClr val="B8860B"/>
            </a:solidFill>
            <a:prstDash val="solid"/>
          </a:ln>
        </p:spPr>
      </p:sp>
      <p:sp>
        <p:nvSpPr>
          <p:cNvPr id="22" name="Text 20"/>
          <p:cNvSpPr/>
          <p:nvPr/>
        </p:nvSpPr>
        <p:spPr>
          <a:xfrm>
            <a:off x="4149090" y="2194560"/>
            <a:ext cx="822960" cy="548640"/>
          </a:xfrm>
          <a:prstGeom prst="rect">
            <a:avLst/>
          </a:prstGeom>
          <a:noFill/>
          <a:ln/>
        </p:spPr>
        <p:txBody>
          <a:bodyPr wrap="square" lIns="0" tIns="0" rIns="0" bIns="0" rtlCol="0" anchor="ctr"/>
          <a:lstStyle/>
          <a:p>
            <a:pPr algn="ctr" defTabSz="685800"/>
            <a:r>
              <a:rPr lang="en-US" sz="825" b="1" dirty="0">
                <a:solidFill>
                  <a:srgbClr val="FFFFFF"/>
                </a:solidFill>
                <a:latin typeface="Calibri" pitchFamily="34" charset="0"/>
                <a:ea typeface="Calibri" pitchFamily="34" charset="-122"/>
                <a:cs typeface="Calibri" pitchFamily="34" charset="-120"/>
              </a:rPr>
              <a:t>Người</a:t>
            </a:r>
            <a:endParaRPr lang="en-US" sz="825" dirty="0">
              <a:solidFill>
                <a:prstClr val="black"/>
              </a:solidFill>
              <a:latin typeface="Calibri" panose="020F0502020204030204"/>
            </a:endParaRPr>
          </a:p>
          <a:p>
            <a:pPr algn="ctr" defTabSz="685800"/>
            <a:r>
              <a:rPr lang="en-US" sz="825" b="1" dirty="0">
                <a:solidFill>
                  <a:srgbClr val="FFFFFF"/>
                </a:solidFill>
                <a:latin typeface="Calibri" pitchFamily="34" charset="0"/>
                <a:ea typeface="Calibri" pitchFamily="34" charset="-122"/>
                <a:cs typeface="Calibri" pitchFamily="34" charset="-120"/>
              </a:rPr>
              <a:t>sử dụng</a:t>
            </a:r>
            <a:endParaRPr lang="en-US" sz="825" dirty="0">
              <a:solidFill>
                <a:prstClr val="black"/>
              </a:solidFill>
              <a:latin typeface="Calibri" panose="020F0502020204030204"/>
            </a:endParaRPr>
          </a:p>
        </p:txBody>
      </p:sp>
      <p:sp>
        <p:nvSpPr>
          <p:cNvPr id="23" name="Shape 21"/>
          <p:cNvSpPr/>
          <p:nvPr/>
        </p:nvSpPr>
        <p:spPr>
          <a:xfrm>
            <a:off x="4560570" y="2777490"/>
            <a:ext cx="0" cy="342900"/>
          </a:xfrm>
          <a:prstGeom prst="line">
            <a:avLst/>
          </a:prstGeom>
          <a:noFill/>
          <a:ln w="25400">
            <a:solidFill>
              <a:srgbClr val="B8860B"/>
            </a:solidFill>
            <a:prstDash val="solid"/>
          </a:ln>
        </p:spPr>
      </p:sp>
      <p:sp>
        <p:nvSpPr>
          <p:cNvPr id="24" name="Text 22"/>
          <p:cNvSpPr/>
          <p:nvPr/>
        </p:nvSpPr>
        <p:spPr>
          <a:xfrm>
            <a:off x="3326130" y="3120390"/>
            <a:ext cx="2468880" cy="205740"/>
          </a:xfrm>
          <a:prstGeom prst="rect">
            <a:avLst/>
          </a:prstGeom>
          <a:noFill/>
          <a:ln/>
        </p:spPr>
        <p:txBody>
          <a:bodyPr wrap="square" lIns="0" tIns="0" rIns="0" bIns="0" rtlCol="0" anchor="ctr"/>
          <a:lstStyle/>
          <a:p>
            <a:pPr algn="ctr" defTabSz="685800"/>
            <a:r>
              <a:rPr lang="en-US" sz="750" i="1" dirty="0">
                <a:solidFill>
                  <a:srgbClr val="6B7280"/>
                </a:solidFill>
                <a:latin typeface="Calibri" pitchFamily="34" charset="0"/>
                <a:ea typeface="Calibri" pitchFamily="34" charset="-122"/>
                <a:cs typeface="Calibri" pitchFamily="34" charset="-120"/>
              </a:rPr>
              <a:t>trả thẳng theo thỏa thuận</a:t>
            </a:r>
            <a:endParaRPr lang="en-US" sz="750" dirty="0">
              <a:solidFill>
                <a:prstClr val="black"/>
              </a:solidFill>
              <a:latin typeface="Calibri" panose="020F0502020204030204"/>
            </a:endParaRPr>
          </a:p>
        </p:txBody>
      </p:sp>
      <p:sp>
        <p:nvSpPr>
          <p:cNvPr id="25" name="Shape 23"/>
          <p:cNvSpPr/>
          <p:nvPr/>
        </p:nvSpPr>
        <p:spPr>
          <a:xfrm>
            <a:off x="3531870" y="3360420"/>
            <a:ext cx="2057400" cy="548640"/>
          </a:xfrm>
          <a:prstGeom prst="rect">
            <a:avLst/>
          </a:prstGeom>
          <a:solidFill>
            <a:srgbClr val="F8FAFC"/>
          </a:solidFill>
          <a:ln w="12700">
            <a:solidFill>
              <a:srgbClr val="F4B860"/>
            </a:solidFill>
            <a:prstDash val="solid"/>
          </a:ln>
        </p:spPr>
      </p:sp>
      <p:sp>
        <p:nvSpPr>
          <p:cNvPr id="26" name="Text 24"/>
          <p:cNvSpPr/>
          <p:nvPr/>
        </p:nvSpPr>
        <p:spPr>
          <a:xfrm>
            <a:off x="3531870" y="3360420"/>
            <a:ext cx="2057400" cy="548640"/>
          </a:xfrm>
          <a:prstGeom prst="rect">
            <a:avLst/>
          </a:prstGeom>
          <a:noFill/>
          <a:ln/>
        </p:spPr>
        <p:txBody>
          <a:bodyPr wrap="square" lIns="0" tIns="0" rIns="0" bIns="0" rtlCol="0" anchor="ctr"/>
          <a:lstStyle/>
          <a:p>
            <a:pPr algn="ctr" defTabSz="685800"/>
            <a:r>
              <a:rPr lang="en-US" sz="825" b="1" dirty="0">
                <a:solidFill>
                  <a:srgbClr val="1E2761"/>
                </a:solidFill>
                <a:latin typeface="Calibri" pitchFamily="34" charset="0"/>
                <a:ea typeface="Calibri" pitchFamily="34" charset="-122"/>
                <a:cs typeface="Calibri" pitchFamily="34" charset="-120"/>
              </a:rPr>
              <a:t>Chủ sở hữu</a:t>
            </a:r>
            <a:endParaRPr lang="en-US" sz="825" dirty="0">
              <a:solidFill>
                <a:prstClr val="black"/>
              </a:solidFill>
              <a:latin typeface="Calibri" panose="020F0502020204030204"/>
            </a:endParaRPr>
          </a:p>
          <a:p>
            <a:pPr algn="ctr" defTabSz="685800"/>
            <a:r>
              <a:rPr lang="en-US" sz="825" b="1" dirty="0">
                <a:solidFill>
                  <a:srgbClr val="1E2761"/>
                </a:solidFill>
                <a:latin typeface="Calibri" pitchFamily="34" charset="0"/>
                <a:ea typeface="Calibri" pitchFamily="34" charset="-122"/>
                <a:cs typeface="Calibri" pitchFamily="34" charset="-120"/>
              </a:rPr>
              <a:t>(tác giả, ca sĩ, hãng đĩa)</a:t>
            </a:r>
            <a:endParaRPr lang="en-US" sz="825" dirty="0">
              <a:solidFill>
                <a:prstClr val="black"/>
              </a:solidFill>
              <a:latin typeface="Calibri" panose="020F0502020204030204"/>
            </a:endParaRPr>
          </a:p>
        </p:txBody>
      </p:sp>
      <p:sp>
        <p:nvSpPr>
          <p:cNvPr id="27" name="Text 25"/>
          <p:cNvSpPr/>
          <p:nvPr/>
        </p:nvSpPr>
        <p:spPr>
          <a:xfrm>
            <a:off x="3326130" y="3943350"/>
            <a:ext cx="2468880" cy="205740"/>
          </a:xfrm>
          <a:prstGeom prst="rect">
            <a:avLst/>
          </a:prstGeom>
          <a:noFill/>
          <a:ln/>
        </p:spPr>
        <p:txBody>
          <a:bodyPr wrap="square" lIns="0" tIns="0" rIns="0" bIns="0" rtlCol="0" anchor="ctr"/>
          <a:lstStyle/>
          <a:p>
            <a:pPr algn="ctr" defTabSz="685800"/>
            <a:r>
              <a:rPr lang="en-US" sz="750" i="1" dirty="0">
                <a:solidFill>
                  <a:srgbClr val="6B7280"/>
                </a:solidFill>
                <a:latin typeface="Calibri" pitchFamily="34" charset="0"/>
                <a:ea typeface="Calibri" pitchFamily="34" charset="-122"/>
                <a:cs typeface="Calibri" pitchFamily="34" charset="-120"/>
              </a:rPr>
              <a:t>Điều 33.1 (nguyên văn)</a:t>
            </a:r>
            <a:endParaRPr lang="en-US" sz="750" dirty="0">
              <a:solidFill>
                <a:prstClr val="black"/>
              </a:solidFill>
              <a:latin typeface="Calibri" panose="020F0502020204030204"/>
            </a:endParaRPr>
          </a:p>
        </p:txBody>
      </p:sp>
      <p:sp>
        <p:nvSpPr>
          <p:cNvPr id="28" name="Shape 26"/>
          <p:cNvSpPr/>
          <p:nvPr/>
        </p:nvSpPr>
        <p:spPr>
          <a:xfrm>
            <a:off x="6035040" y="1097280"/>
            <a:ext cx="2743200" cy="3086100"/>
          </a:xfrm>
          <a:prstGeom prst="rect">
            <a:avLst/>
          </a:prstGeom>
          <a:solidFill>
            <a:srgbClr val="FFFFFF"/>
          </a:solidFill>
          <a:ln w="25400">
            <a:solidFill>
              <a:srgbClr val="F96167"/>
            </a:solidFill>
            <a:prstDash val="solid"/>
          </a:ln>
        </p:spPr>
      </p:sp>
      <p:sp>
        <p:nvSpPr>
          <p:cNvPr id="29" name="Shape 27"/>
          <p:cNvSpPr/>
          <p:nvPr/>
        </p:nvSpPr>
        <p:spPr>
          <a:xfrm>
            <a:off x="6035040" y="1097280"/>
            <a:ext cx="2743200" cy="480060"/>
          </a:xfrm>
          <a:prstGeom prst="rect">
            <a:avLst/>
          </a:prstGeom>
          <a:solidFill>
            <a:srgbClr val="F96167"/>
          </a:solidFill>
          <a:ln w="12700">
            <a:solidFill>
              <a:srgbClr val="F96167"/>
            </a:solidFill>
            <a:prstDash val="solid"/>
          </a:ln>
        </p:spPr>
      </p:sp>
      <p:sp>
        <p:nvSpPr>
          <p:cNvPr id="30" name="Text 28"/>
          <p:cNvSpPr/>
          <p:nvPr/>
        </p:nvSpPr>
        <p:spPr>
          <a:xfrm>
            <a:off x="6035040" y="1097280"/>
            <a:ext cx="2743200" cy="480060"/>
          </a:xfrm>
          <a:prstGeom prst="rect">
            <a:avLst/>
          </a:prstGeom>
          <a:noFill/>
          <a:ln/>
        </p:spPr>
        <p:txBody>
          <a:bodyPr wrap="square" lIns="0" tIns="0" rIns="0" bIns="0" rtlCol="0" anchor="ctr"/>
          <a:lstStyle/>
          <a:p>
            <a:pPr algn="ctr" defTabSz="685800"/>
            <a:r>
              <a:rPr lang="en-US" sz="1050" b="1" dirty="0">
                <a:solidFill>
                  <a:srgbClr val="FFFFFF"/>
                </a:solidFill>
                <a:latin typeface="Calibri" pitchFamily="34" charset="0"/>
                <a:ea typeface="Calibri" pitchFamily="34" charset="-122"/>
                <a:cs typeface="Calibri" pitchFamily="34" charset="-120"/>
              </a:rPr>
              <a:t>KỊCH BẢN 3</a:t>
            </a:r>
            <a:endParaRPr lang="en-US" sz="1050" dirty="0">
              <a:solidFill>
                <a:prstClr val="black"/>
              </a:solidFill>
              <a:latin typeface="Calibri" panose="020F0502020204030204"/>
            </a:endParaRPr>
          </a:p>
        </p:txBody>
      </p:sp>
      <p:sp>
        <p:nvSpPr>
          <p:cNvPr id="31" name="Text 29"/>
          <p:cNvSpPr/>
          <p:nvPr/>
        </p:nvSpPr>
        <p:spPr>
          <a:xfrm>
            <a:off x="6172200" y="1680210"/>
            <a:ext cx="2468880" cy="41148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Không xác định được chủ sở hữu</a:t>
            </a:r>
            <a:endParaRPr lang="en-US" sz="975" dirty="0">
              <a:solidFill>
                <a:prstClr val="black"/>
              </a:solidFill>
              <a:latin typeface="Calibri" panose="020F0502020204030204"/>
            </a:endParaRPr>
          </a:p>
        </p:txBody>
      </p:sp>
      <p:sp>
        <p:nvSpPr>
          <p:cNvPr id="32" name="Shape 30"/>
          <p:cNvSpPr/>
          <p:nvPr/>
        </p:nvSpPr>
        <p:spPr>
          <a:xfrm>
            <a:off x="6926580" y="2160270"/>
            <a:ext cx="960120" cy="582930"/>
          </a:xfrm>
          <a:prstGeom prst="rect">
            <a:avLst/>
          </a:prstGeom>
          <a:solidFill>
            <a:srgbClr val="F96167"/>
          </a:solidFill>
          <a:ln w="12700">
            <a:solidFill>
              <a:srgbClr val="F96167"/>
            </a:solidFill>
            <a:prstDash val="solid"/>
          </a:ln>
        </p:spPr>
      </p:sp>
      <p:sp>
        <p:nvSpPr>
          <p:cNvPr id="33" name="Text 31"/>
          <p:cNvSpPr/>
          <p:nvPr/>
        </p:nvSpPr>
        <p:spPr>
          <a:xfrm>
            <a:off x="6926580" y="2160270"/>
            <a:ext cx="960120" cy="582930"/>
          </a:xfrm>
          <a:prstGeom prst="rect">
            <a:avLst/>
          </a:prstGeom>
          <a:noFill/>
          <a:ln/>
        </p:spPr>
        <p:txBody>
          <a:bodyPr wrap="square" lIns="0" tIns="0" rIns="0" bIns="0" rtlCol="0" anchor="ctr"/>
          <a:lstStyle/>
          <a:p>
            <a:pPr algn="ctr" defTabSz="685800"/>
            <a:r>
              <a:rPr lang="en-US" sz="900" b="1" dirty="0">
                <a:solidFill>
                  <a:srgbClr val="FFFFFF"/>
                </a:solidFill>
                <a:latin typeface="Calibri" pitchFamily="34" charset="0"/>
                <a:ea typeface="Calibri" pitchFamily="34" charset="-122"/>
                <a:cs typeface="Calibri" pitchFamily="34" charset="-120"/>
              </a:rPr>
              <a:t>NHÀ</a:t>
            </a:r>
            <a:endParaRPr lang="en-US" sz="900" dirty="0">
              <a:solidFill>
                <a:prstClr val="black"/>
              </a:solidFill>
              <a:latin typeface="Calibri" panose="020F0502020204030204"/>
            </a:endParaRPr>
          </a:p>
          <a:p>
            <a:pPr algn="ctr" defTabSz="685800"/>
            <a:r>
              <a:rPr lang="en-US" sz="900" b="1" dirty="0">
                <a:solidFill>
                  <a:srgbClr val="FFFFFF"/>
                </a:solidFill>
                <a:latin typeface="Calibri" pitchFamily="34" charset="0"/>
                <a:ea typeface="Calibri" pitchFamily="34" charset="-122"/>
                <a:cs typeface="Calibri" pitchFamily="34" charset="-120"/>
              </a:rPr>
              <a:t>NƯỚC</a:t>
            </a:r>
            <a:endParaRPr lang="en-US" sz="900" dirty="0">
              <a:solidFill>
                <a:prstClr val="black"/>
              </a:solidFill>
              <a:latin typeface="Calibri" panose="020F0502020204030204"/>
            </a:endParaRPr>
          </a:p>
        </p:txBody>
      </p:sp>
      <p:sp>
        <p:nvSpPr>
          <p:cNvPr id="34" name="Shape 32"/>
          <p:cNvSpPr/>
          <p:nvPr/>
        </p:nvSpPr>
        <p:spPr>
          <a:xfrm>
            <a:off x="7406640" y="2777490"/>
            <a:ext cx="0" cy="342900"/>
          </a:xfrm>
          <a:prstGeom prst="line">
            <a:avLst/>
          </a:prstGeom>
          <a:noFill/>
          <a:ln w="25400">
            <a:solidFill>
              <a:srgbClr val="F96167"/>
            </a:solidFill>
            <a:prstDash val="solid"/>
          </a:ln>
        </p:spPr>
      </p:sp>
      <p:sp>
        <p:nvSpPr>
          <p:cNvPr id="35" name="Text 33"/>
          <p:cNvSpPr/>
          <p:nvPr/>
        </p:nvSpPr>
        <p:spPr>
          <a:xfrm>
            <a:off x="6172200" y="3120390"/>
            <a:ext cx="2468880" cy="205740"/>
          </a:xfrm>
          <a:prstGeom prst="rect">
            <a:avLst/>
          </a:prstGeom>
          <a:noFill/>
          <a:ln/>
        </p:spPr>
        <p:txBody>
          <a:bodyPr wrap="square" lIns="0" tIns="0" rIns="0" bIns="0" rtlCol="0" anchor="ctr"/>
          <a:lstStyle/>
          <a:p>
            <a:pPr algn="ctr" defTabSz="685800"/>
            <a:r>
              <a:rPr lang="en-US" sz="750" i="1" dirty="0">
                <a:solidFill>
                  <a:srgbClr val="6B7280"/>
                </a:solidFill>
                <a:latin typeface="Calibri" pitchFamily="34" charset="0"/>
                <a:ea typeface="Calibri" pitchFamily="34" charset="-122"/>
                <a:cs typeface="Calibri" pitchFamily="34" charset="-120"/>
              </a:rPr>
              <a:t>đại diện quản lý quyền</a:t>
            </a:r>
            <a:endParaRPr lang="en-US" sz="750" dirty="0">
              <a:solidFill>
                <a:prstClr val="black"/>
              </a:solidFill>
              <a:latin typeface="Calibri" panose="020F0502020204030204"/>
            </a:endParaRPr>
          </a:p>
        </p:txBody>
      </p:sp>
      <p:sp>
        <p:nvSpPr>
          <p:cNvPr id="36" name="Shape 34"/>
          <p:cNvSpPr/>
          <p:nvPr/>
        </p:nvSpPr>
        <p:spPr>
          <a:xfrm>
            <a:off x="6377940" y="3360420"/>
            <a:ext cx="2057400" cy="548640"/>
          </a:xfrm>
          <a:prstGeom prst="rect">
            <a:avLst/>
          </a:prstGeom>
          <a:solidFill>
            <a:srgbClr val="F8FAFC"/>
          </a:solidFill>
          <a:ln w="12700">
            <a:solidFill>
              <a:srgbClr val="F96167"/>
            </a:solidFill>
            <a:prstDash val="solid"/>
          </a:ln>
        </p:spPr>
      </p:sp>
      <p:sp>
        <p:nvSpPr>
          <p:cNvPr id="37" name="Text 35"/>
          <p:cNvSpPr/>
          <p:nvPr/>
        </p:nvSpPr>
        <p:spPr>
          <a:xfrm>
            <a:off x="6377940" y="3360420"/>
            <a:ext cx="2057400" cy="548640"/>
          </a:xfrm>
          <a:prstGeom prst="rect">
            <a:avLst/>
          </a:prstGeom>
          <a:noFill/>
          <a:ln/>
        </p:spPr>
        <p:txBody>
          <a:bodyPr wrap="square" lIns="0" tIns="0" rIns="0" bIns="0" rtlCol="0" anchor="ctr"/>
          <a:lstStyle/>
          <a:p>
            <a:pPr algn="ctr" defTabSz="685800"/>
            <a:r>
              <a:rPr lang="en-US" sz="750" b="1" dirty="0">
                <a:solidFill>
                  <a:srgbClr val="1E2761"/>
                </a:solidFill>
                <a:latin typeface="Calibri" pitchFamily="34" charset="0"/>
                <a:ea typeface="Calibri" pitchFamily="34" charset="-122"/>
                <a:cs typeface="Calibri" pitchFamily="34" charset="-120"/>
              </a:rPr>
              <a:t>Cơ quan quản lý NN</a:t>
            </a:r>
            <a:endParaRPr lang="en-US" sz="750" dirty="0">
              <a:solidFill>
                <a:prstClr val="black"/>
              </a:solidFill>
              <a:latin typeface="Calibri" panose="020F0502020204030204"/>
            </a:endParaRPr>
          </a:p>
          <a:p>
            <a:pPr algn="ctr" defTabSz="685800"/>
            <a:r>
              <a:rPr lang="en-US" sz="750" b="1" dirty="0">
                <a:solidFill>
                  <a:srgbClr val="1E2761"/>
                </a:solidFill>
                <a:latin typeface="Calibri" pitchFamily="34" charset="0"/>
                <a:ea typeface="Calibri" pitchFamily="34" charset="-122"/>
                <a:cs typeface="Calibri" pitchFamily="34" charset="-120"/>
              </a:rPr>
              <a:t>về quyền tác giả</a:t>
            </a:r>
            <a:endParaRPr lang="en-US" sz="750" dirty="0">
              <a:solidFill>
                <a:prstClr val="black"/>
              </a:solidFill>
              <a:latin typeface="Calibri" panose="020F0502020204030204"/>
            </a:endParaRPr>
          </a:p>
          <a:p>
            <a:pPr algn="ctr" defTabSz="685800"/>
            <a:r>
              <a:rPr lang="en-US" sz="750" b="1" dirty="0">
                <a:solidFill>
                  <a:srgbClr val="1E2761"/>
                </a:solidFill>
                <a:latin typeface="Calibri" pitchFamily="34" charset="0"/>
                <a:ea typeface="Calibri" pitchFamily="34" charset="-122"/>
                <a:cs typeface="Calibri" pitchFamily="34" charset="-120"/>
              </a:rPr>
              <a:t>(Bộ VHTTDL)</a:t>
            </a:r>
            <a:endParaRPr lang="en-US" sz="750" dirty="0">
              <a:solidFill>
                <a:prstClr val="black"/>
              </a:solidFill>
              <a:latin typeface="Calibri" panose="020F0502020204030204"/>
            </a:endParaRPr>
          </a:p>
        </p:txBody>
      </p:sp>
      <p:sp>
        <p:nvSpPr>
          <p:cNvPr id="38" name="Text 36"/>
          <p:cNvSpPr/>
          <p:nvPr/>
        </p:nvSpPr>
        <p:spPr>
          <a:xfrm>
            <a:off x="6172200" y="3943350"/>
            <a:ext cx="2468880" cy="205740"/>
          </a:xfrm>
          <a:prstGeom prst="rect">
            <a:avLst/>
          </a:prstGeom>
          <a:noFill/>
          <a:ln/>
        </p:spPr>
        <p:txBody>
          <a:bodyPr wrap="square" lIns="0" tIns="0" rIns="0" bIns="0" rtlCol="0" anchor="ctr"/>
          <a:lstStyle/>
          <a:p>
            <a:pPr algn="ctr" defTabSz="685800"/>
            <a:r>
              <a:rPr lang="en-US" sz="750" i="1" dirty="0">
                <a:solidFill>
                  <a:srgbClr val="6B7280"/>
                </a:solidFill>
                <a:latin typeface="Calibri" pitchFamily="34" charset="0"/>
                <a:ea typeface="Calibri" pitchFamily="34" charset="-122"/>
                <a:cs typeface="Calibri" pitchFamily="34" charset="-120"/>
              </a:rPr>
              <a:t>Điều 42.2.a, 42.3</a:t>
            </a:r>
            <a:endParaRPr lang="en-US" sz="750" dirty="0">
              <a:solidFill>
                <a:prstClr val="black"/>
              </a:solidFill>
              <a:latin typeface="Calibri" panose="020F0502020204030204"/>
            </a:endParaRPr>
          </a:p>
        </p:txBody>
      </p:sp>
      <p:sp>
        <p:nvSpPr>
          <p:cNvPr id="39" name="Shape 37"/>
          <p:cNvSpPr/>
          <p:nvPr/>
        </p:nvSpPr>
        <p:spPr>
          <a:xfrm>
            <a:off x="342900" y="4251960"/>
            <a:ext cx="8435340" cy="480060"/>
          </a:xfrm>
          <a:prstGeom prst="rect">
            <a:avLst/>
          </a:prstGeom>
          <a:solidFill>
            <a:srgbClr val="F96167">
              <a:alpha val="20000"/>
            </a:srgbClr>
          </a:solidFill>
          <a:ln w="25400">
            <a:solidFill>
              <a:srgbClr val="F96167"/>
            </a:solidFill>
            <a:prstDash val="solid"/>
          </a:ln>
        </p:spPr>
      </p:sp>
      <p:sp>
        <p:nvSpPr>
          <p:cNvPr id="40" name="Text 38"/>
          <p:cNvSpPr/>
          <p:nvPr/>
        </p:nvSpPr>
        <p:spPr>
          <a:xfrm>
            <a:off x="480060" y="4251960"/>
            <a:ext cx="8229600" cy="480060"/>
          </a:xfrm>
          <a:prstGeom prst="rect">
            <a:avLst/>
          </a:prstGeom>
          <a:noFill/>
          <a:ln/>
        </p:spPr>
        <p:txBody>
          <a:bodyPr wrap="square" lIns="0" tIns="0" rIns="0" bIns="0" rtlCol="0" anchor="ctr"/>
          <a:lstStyle/>
          <a:p>
            <a:pPr defTabSz="685800"/>
            <a:r>
              <a:rPr lang="en-US" sz="975" b="1" dirty="0">
                <a:solidFill>
                  <a:srgbClr val="F96167"/>
                </a:solidFill>
                <a:latin typeface="Calibri" pitchFamily="34" charset="0"/>
                <a:ea typeface="Calibri" pitchFamily="34" charset="-122"/>
                <a:cs typeface="Calibri" pitchFamily="34" charset="-120"/>
              </a:rPr>
              <a:t>⚠ Cảnh báo: </a:t>
            </a:r>
            <a:r>
              <a:rPr lang="en-US" sz="900" dirty="0">
                <a:solidFill>
                  <a:srgbClr val="1A1A1A"/>
                </a:solidFill>
                <a:latin typeface="Calibri" pitchFamily="34" charset="0"/>
                <a:ea typeface="Calibri" pitchFamily="34" charset="-122"/>
                <a:cs typeface="Calibri" pitchFamily="34" charset="-120"/>
              </a:rPr>
              <a:t>Tự trích tiền cất kho mà KHÔNG chuyển đến đúng đối tượng = vi phạm Điều 28 khoản 3 (không thực hiện đầy đủ nghĩa vụ tại Điều 26)</a:t>
            </a:r>
            <a:endParaRPr lang="en-US" sz="975" dirty="0">
              <a:solidFill>
                <a:prstClr val="black"/>
              </a:solidFill>
              <a:latin typeface="Calibri" panose="020F0502020204030204"/>
            </a:endParaRPr>
          </a:p>
        </p:txBody>
      </p:sp>
      <p:sp>
        <p:nvSpPr>
          <p:cNvPr id="41" name="Text 39"/>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B3A6B"/>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30E295E-37B3-03B9-49F2-287C0E3C6494}"/>
              </a:ext>
            </a:extLst>
          </p:cNvPr>
          <p:cNvSpPr/>
          <p:nvPr/>
        </p:nvSpPr>
        <p:spPr>
          <a:xfrm>
            <a:off x="2887716" y="84858"/>
            <a:ext cx="6217920" cy="499719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vi-VN"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6350" y="79502"/>
            <a:ext cx="2926080" cy="5070348"/>
          </a:xfrm>
          <a:prstGeom prst="rect">
            <a:avLst/>
          </a:prstGeom>
          <a:solidFill>
            <a:srgbClr val="152D56"/>
          </a:solidFill>
          <a:ln w="12700">
            <a:solidFill>
              <a:srgbClr val="152D56"/>
            </a:solidFill>
            <a:prstDash val="solid"/>
          </a:ln>
        </p:spPr>
      </p:sp>
      <p:pic>
        <p:nvPicPr>
          <p:cNvPr id="4" name="Image 0" descr="preencoded.png"/>
          <p:cNvPicPr>
            <a:picLocks noChangeAspect="1"/>
          </p:cNvPicPr>
          <p:nvPr/>
        </p:nvPicPr>
        <p:blipFill>
          <a:blip r:embed="rId3"/>
          <a:stretch>
            <a:fillRect/>
          </a:stretch>
        </p:blipFill>
        <p:spPr>
          <a:xfrm>
            <a:off x="400050" y="1565910"/>
            <a:ext cx="2011680" cy="2011680"/>
          </a:xfrm>
          <a:prstGeom prst="rect">
            <a:avLst/>
          </a:prstGeom>
        </p:spPr>
      </p:pic>
      <p:sp>
        <p:nvSpPr>
          <p:cNvPr id="5" name="Shape 2"/>
          <p:cNvSpPr/>
          <p:nvPr/>
        </p:nvSpPr>
        <p:spPr>
          <a:xfrm>
            <a:off x="91440" y="3474720"/>
            <a:ext cx="1097280" cy="1097280"/>
          </a:xfrm>
          <a:prstGeom prst="ellipse">
            <a:avLst/>
          </a:prstGeom>
          <a:solidFill>
            <a:srgbClr val="2563EB">
              <a:alpha val="40000"/>
            </a:srgbClr>
          </a:solidFill>
          <a:ln w="12700">
            <a:solidFill>
              <a:srgbClr val="2563EB">
                <a:alpha val="40000"/>
              </a:srgbClr>
            </a:solidFill>
            <a:prstDash val="solid"/>
          </a:ln>
        </p:spPr>
      </p:sp>
      <p:sp>
        <p:nvSpPr>
          <p:cNvPr id="6" name="Shape 3"/>
          <p:cNvSpPr/>
          <p:nvPr/>
        </p:nvSpPr>
        <p:spPr>
          <a:xfrm>
            <a:off x="1828800" y="4023360"/>
            <a:ext cx="640080" cy="640080"/>
          </a:xfrm>
          <a:prstGeom prst="ellipse">
            <a:avLst/>
          </a:prstGeom>
          <a:solidFill>
            <a:srgbClr val="F59E0B">
              <a:alpha val="50000"/>
            </a:srgbClr>
          </a:solidFill>
          <a:ln w="12700">
            <a:solidFill>
              <a:srgbClr val="F59E0B">
                <a:alpha val="50000"/>
              </a:srgbClr>
            </a:solidFill>
            <a:prstDash val="solid"/>
          </a:ln>
        </p:spPr>
      </p:sp>
      <p:grpSp>
        <p:nvGrpSpPr>
          <p:cNvPr id="19" name="Group 18">
            <a:extLst>
              <a:ext uri="{FF2B5EF4-FFF2-40B4-BE49-F238E27FC236}">
                <a16:creationId xmlns:a16="http://schemas.microsoft.com/office/drawing/2014/main" id="{272450D4-5A4B-9611-486E-228EE1F5D992}"/>
              </a:ext>
            </a:extLst>
          </p:cNvPr>
          <p:cNvGrpSpPr/>
          <p:nvPr/>
        </p:nvGrpSpPr>
        <p:grpSpPr>
          <a:xfrm>
            <a:off x="400050" y="489204"/>
            <a:ext cx="2046473" cy="349758"/>
            <a:chOff x="3108960" y="304038"/>
            <a:chExt cx="2046473" cy="349758"/>
          </a:xfrm>
        </p:grpSpPr>
        <p:sp>
          <p:nvSpPr>
            <p:cNvPr id="7" name="Shape 4"/>
            <p:cNvSpPr/>
            <p:nvPr/>
          </p:nvSpPr>
          <p:spPr>
            <a:xfrm>
              <a:off x="3108960" y="306324"/>
              <a:ext cx="2011680" cy="347472"/>
            </a:xfrm>
            <a:prstGeom prst="rect">
              <a:avLst/>
            </a:prstGeom>
            <a:solidFill>
              <a:srgbClr val="F59E0B"/>
            </a:solidFill>
            <a:ln w="12700">
              <a:solidFill>
                <a:srgbClr val="F59E0B"/>
              </a:solidFill>
              <a:prstDash val="solid"/>
            </a:ln>
          </p:spPr>
        </p:sp>
        <p:sp>
          <p:nvSpPr>
            <p:cNvPr id="8" name="Text 5"/>
            <p:cNvSpPr/>
            <p:nvPr/>
          </p:nvSpPr>
          <p:spPr>
            <a:xfrm>
              <a:off x="3143753" y="304038"/>
              <a:ext cx="201168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1B3A6B"/>
                  </a:solidFill>
                  <a:effectLst/>
                  <a:uLnTx/>
                  <a:uFillTx/>
                  <a:latin typeface="Calibri" panose="020F0502020204030204"/>
                  <a:ea typeface="+mn-ea"/>
                  <a:cs typeface="+mn-cs"/>
                </a:rPr>
                <a:t>SỞ HỮU TRÍ TUỆ</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9" name="Text 6"/>
          <p:cNvSpPr/>
          <p:nvPr/>
        </p:nvSpPr>
        <p:spPr>
          <a:xfrm>
            <a:off x="3151505" y="2044700"/>
            <a:ext cx="5760720" cy="1432560"/>
          </a:xfrm>
          <a:prstGeom prst="rect">
            <a:avLst/>
          </a:prstGeom>
          <a:noFill/>
          <a:ln/>
        </p:spPr>
        <p:txBody>
          <a:bodyPr wrap="square" lIns="0" tIns="0" rIns="0" bIns="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lumMod val="75000"/>
                  </a:srgbClr>
                </a:solidFill>
                <a:effectLst/>
                <a:uLnTx/>
                <a:uFillTx/>
                <a:latin typeface="Times New Roman" panose="02020603050405020304" pitchFamily="18" charset="0"/>
                <a:ea typeface="Arial Black" pitchFamily="34" charset="-122"/>
                <a:cs typeface="Times New Roman" panose="02020603050405020304" pitchFamily="18" charset="0"/>
              </a:rPr>
              <a:t>TUYÊN TRUYỀN VỀ SỞ HỮU TRÍ TUỆ</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lumMod val="75000"/>
                  </a:srgbClr>
                </a:solidFill>
                <a:effectLst/>
                <a:uLnTx/>
                <a:uFillTx/>
                <a:latin typeface="Times New Roman" panose="02020603050405020304" pitchFamily="18" charset="0"/>
                <a:ea typeface="Arial Black" pitchFamily="34" charset="-122"/>
                <a:cs typeface="Times New Roman" panose="02020603050405020304" pitchFamily="18" charset="0"/>
              </a:rPr>
              <a:t> TẠI XÃ BÌNH MINH HÀ NỘI</a:t>
            </a:r>
            <a:endParaRPr kumimoji="0" lang="en-US" sz="2400" b="0" i="0" u="none" strike="noStrike" kern="1200" cap="none" spc="0" normalizeH="0" baseline="0" noProof="0" dirty="0">
              <a:ln>
                <a:noFill/>
              </a:ln>
              <a:solidFill>
                <a:srgbClr val="4472C4">
                  <a:lumMod val="75000"/>
                </a:srgbClr>
              </a:solidFill>
              <a:effectLst/>
              <a:uLnTx/>
              <a:uFillTx/>
              <a:latin typeface="Times New Roman" panose="02020603050405020304" pitchFamily="18" charset="0"/>
              <a:ea typeface="+mn-ea"/>
              <a:cs typeface="Times New Roman" panose="02020603050405020304" pitchFamily="18" charset="0"/>
            </a:endParaRPr>
          </a:p>
        </p:txBody>
      </p:sp>
      <p:sp>
        <p:nvSpPr>
          <p:cNvPr id="10" name="Text 7"/>
          <p:cNvSpPr/>
          <p:nvPr/>
        </p:nvSpPr>
        <p:spPr>
          <a:xfrm>
            <a:off x="3326130" y="3210687"/>
            <a:ext cx="5760720" cy="457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Hiểu</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đúng</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Làm</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đúng</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 Bảo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vệ</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bản</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thân</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và</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doanh</a:t>
            </a:r>
            <a:r>
              <a:rPr kumimoji="0" lang="en-US" sz="1300" b="0" i="1"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300" b="0" i="1"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nghiệp</a:t>
            </a:r>
            <a:endParaRPr kumimoji="0" lang="en-US" sz="13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endParaRPr>
          </a:p>
        </p:txBody>
      </p:sp>
      <p:sp>
        <p:nvSpPr>
          <p:cNvPr id="11" name="Shape 8"/>
          <p:cNvSpPr/>
          <p:nvPr/>
        </p:nvSpPr>
        <p:spPr>
          <a:xfrm>
            <a:off x="3108960" y="4160520"/>
            <a:ext cx="1645920" cy="365760"/>
          </a:xfrm>
          <a:prstGeom prst="rect">
            <a:avLst/>
          </a:prstGeom>
          <a:solidFill>
            <a:srgbClr val="0891B2"/>
          </a:solidFill>
          <a:ln w="12700">
            <a:solidFill>
              <a:srgbClr val="0891B2"/>
            </a:solidFill>
            <a:prstDash val="solid"/>
          </a:ln>
        </p:spPr>
      </p:sp>
      <p:sp>
        <p:nvSpPr>
          <p:cNvPr id="12" name="Text 9"/>
          <p:cNvSpPr/>
          <p:nvPr/>
        </p:nvSpPr>
        <p:spPr>
          <a:xfrm>
            <a:off x="3108960" y="4160520"/>
            <a:ext cx="1645920" cy="36576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a:ea typeface="+mn-ea"/>
                <a:cs typeface="+mn-cs"/>
              </a:rPr>
              <a:t>⏱ 15 phút</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Shape 10"/>
          <p:cNvSpPr/>
          <p:nvPr/>
        </p:nvSpPr>
        <p:spPr>
          <a:xfrm>
            <a:off x="0" y="5070348"/>
            <a:ext cx="9144000" cy="73152"/>
          </a:xfrm>
          <a:prstGeom prst="rect">
            <a:avLst/>
          </a:prstGeom>
          <a:solidFill>
            <a:srgbClr val="0891B2"/>
          </a:solidFill>
          <a:ln w="12700">
            <a:solidFill>
              <a:srgbClr val="0891B2"/>
            </a:solidFill>
            <a:prstDash val="solid"/>
          </a:ln>
        </p:spPr>
      </p:sp>
      <p:pic>
        <p:nvPicPr>
          <p:cNvPr id="15" name="Picture 14">
            <a:extLst>
              <a:ext uri="{FF2B5EF4-FFF2-40B4-BE49-F238E27FC236}">
                <a16:creationId xmlns:a16="http://schemas.microsoft.com/office/drawing/2014/main" id="{E34A50CC-4300-F085-7DA9-D930D4DDFEBC}"/>
              </a:ext>
            </a:extLst>
          </p:cNvPr>
          <p:cNvPicPr>
            <a:picLocks noChangeAspect="1"/>
          </p:cNvPicPr>
          <p:nvPr/>
        </p:nvPicPr>
        <p:blipFill>
          <a:blip r:embed="rId4"/>
          <a:stretch>
            <a:fillRect/>
          </a:stretch>
        </p:blipFill>
        <p:spPr>
          <a:xfrm>
            <a:off x="5299446" y="322326"/>
            <a:ext cx="1278331" cy="10287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10</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Điều 28: 4 kịch bản – Khi nào là VI PHẠM?</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Quan hệ Điều 28 ↔ Điều 26 ↔ Điều 33</a:t>
            </a:r>
            <a:endParaRPr lang="en-US" sz="1050" dirty="0">
              <a:solidFill>
                <a:prstClr val="black"/>
              </a:solidFill>
              <a:latin typeface="Calibri" panose="020F0502020204030204"/>
            </a:endParaRPr>
          </a:p>
        </p:txBody>
      </p:sp>
      <p:sp>
        <p:nvSpPr>
          <p:cNvPr id="6" name="Shape 4"/>
          <p:cNvSpPr/>
          <p:nvPr/>
        </p:nvSpPr>
        <p:spPr>
          <a:xfrm>
            <a:off x="480060" y="1097280"/>
            <a:ext cx="4080510" cy="1714500"/>
          </a:xfrm>
          <a:prstGeom prst="rect">
            <a:avLst/>
          </a:prstGeom>
          <a:solidFill>
            <a:srgbClr val="FFFFFF"/>
          </a:solidFill>
          <a:ln w="25400">
            <a:solidFill>
              <a:srgbClr val="10B981"/>
            </a:solidFill>
            <a:prstDash val="solid"/>
          </a:ln>
        </p:spPr>
      </p:sp>
      <p:sp>
        <p:nvSpPr>
          <p:cNvPr id="7" name="Shape 5"/>
          <p:cNvSpPr/>
          <p:nvPr/>
        </p:nvSpPr>
        <p:spPr>
          <a:xfrm>
            <a:off x="480060" y="1097280"/>
            <a:ext cx="480060" cy="1714500"/>
          </a:xfrm>
          <a:prstGeom prst="rect">
            <a:avLst/>
          </a:prstGeom>
          <a:solidFill>
            <a:srgbClr val="10B981"/>
          </a:solidFill>
          <a:ln w="12700">
            <a:solidFill>
              <a:srgbClr val="10B981"/>
            </a:solidFill>
            <a:prstDash val="solid"/>
          </a:ln>
        </p:spPr>
      </p:sp>
      <p:sp>
        <p:nvSpPr>
          <p:cNvPr id="8" name="Text 6"/>
          <p:cNvSpPr/>
          <p:nvPr/>
        </p:nvSpPr>
        <p:spPr>
          <a:xfrm>
            <a:off x="480060" y="1097280"/>
            <a:ext cx="480060" cy="1714500"/>
          </a:xfrm>
          <a:prstGeom prst="rect">
            <a:avLst/>
          </a:prstGeom>
          <a:noFill/>
          <a:ln/>
        </p:spPr>
        <p:txBody>
          <a:bodyPr wrap="square" lIns="0" tIns="0" rIns="0" bIns="0" rtlCol="0" anchor="ctr"/>
          <a:lstStyle/>
          <a:p>
            <a:pPr algn="ctr" defTabSz="685800"/>
            <a:r>
              <a:rPr lang="en-US" sz="2700" b="1" dirty="0">
                <a:solidFill>
                  <a:srgbClr val="FFFFFF"/>
                </a:solidFill>
                <a:latin typeface="Calibri" pitchFamily="34" charset="0"/>
                <a:ea typeface="Calibri" pitchFamily="34" charset="-122"/>
                <a:cs typeface="Calibri" pitchFamily="34" charset="-120"/>
              </a:rPr>
              <a:t>A</a:t>
            </a:r>
            <a:endParaRPr lang="en-US" sz="2700" dirty="0">
              <a:solidFill>
                <a:prstClr val="black"/>
              </a:solidFill>
              <a:latin typeface="Calibri" panose="020F0502020204030204"/>
            </a:endParaRPr>
          </a:p>
        </p:txBody>
      </p:sp>
      <p:sp>
        <p:nvSpPr>
          <p:cNvPr id="9" name="Text 7"/>
          <p:cNvSpPr/>
          <p:nvPr/>
        </p:nvSpPr>
        <p:spPr>
          <a:xfrm>
            <a:off x="1097280" y="1234440"/>
            <a:ext cx="3326130" cy="274320"/>
          </a:xfrm>
          <a:prstGeom prst="rect">
            <a:avLst/>
          </a:prstGeom>
          <a:noFill/>
          <a:ln/>
        </p:spPr>
        <p:txBody>
          <a:bodyPr wrap="square" lIns="0" tIns="0" rIns="0" bIns="0" rtlCol="0" anchor="ctr"/>
          <a:lstStyle/>
          <a:p>
            <a:pPr defTabSz="685800"/>
            <a:r>
              <a:rPr lang="en-US" sz="1050" b="1" dirty="0">
                <a:solidFill>
                  <a:srgbClr val="10B981"/>
                </a:solidFill>
                <a:latin typeface="Calibri" pitchFamily="34" charset="0"/>
                <a:ea typeface="Calibri" pitchFamily="34" charset="-122"/>
                <a:cs typeface="Calibri" pitchFamily="34" charset="-120"/>
              </a:rPr>
              <a:t>KHÔNG vi phạm</a:t>
            </a:r>
            <a:endParaRPr lang="en-US" sz="1050" dirty="0">
              <a:solidFill>
                <a:prstClr val="black"/>
              </a:solidFill>
              <a:latin typeface="Calibri" panose="020F0502020204030204"/>
            </a:endParaRPr>
          </a:p>
        </p:txBody>
      </p:sp>
      <p:sp>
        <p:nvSpPr>
          <p:cNvPr id="10" name="Text 8"/>
          <p:cNvSpPr/>
          <p:nvPr/>
        </p:nvSpPr>
        <p:spPr>
          <a:xfrm>
            <a:off x="1097280" y="1543050"/>
            <a:ext cx="3326130" cy="891540"/>
          </a:xfrm>
          <a:prstGeom prst="rect">
            <a:avLst/>
          </a:prstGeom>
          <a:noFill/>
          <a:ln/>
        </p:spPr>
        <p:txBody>
          <a:bodyPr wrap="square" lIns="0" tIns="0" rIns="0" bIns="0" rtlCol="0" anchor="t"/>
          <a:lstStyle/>
          <a:p>
            <a:pPr defTabSz="685800"/>
            <a:r>
              <a:rPr lang="en-US" sz="825" dirty="0">
                <a:solidFill>
                  <a:srgbClr val="1A1A1A"/>
                </a:solidFill>
                <a:latin typeface="Calibri" pitchFamily="34" charset="0"/>
                <a:ea typeface="Calibri" pitchFamily="34" charset="-122"/>
                <a:cs typeface="Calibri" pitchFamily="34" charset="-120"/>
              </a:rPr>
              <a:t>Nằm TRONG phạm vi Điều 26/33 + đã trả tiền đúng đối tượng + đã thông tin tên tác giả, nguồn gốc</a:t>
            </a:r>
            <a:endParaRPr lang="en-US" sz="825" dirty="0">
              <a:solidFill>
                <a:prstClr val="black"/>
              </a:solidFill>
              <a:latin typeface="Calibri" panose="020F0502020204030204"/>
            </a:endParaRPr>
          </a:p>
        </p:txBody>
      </p:sp>
      <p:sp>
        <p:nvSpPr>
          <p:cNvPr id="11" name="Text 9"/>
          <p:cNvSpPr/>
          <p:nvPr/>
        </p:nvSpPr>
        <p:spPr>
          <a:xfrm>
            <a:off x="1097280" y="2468880"/>
            <a:ext cx="3326130" cy="274320"/>
          </a:xfrm>
          <a:prstGeom prst="rect">
            <a:avLst/>
          </a:prstGeom>
          <a:noFill/>
          <a:ln/>
        </p:spPr>
        <p:txBody>
          <a:bodyPr wrap="square" lIns="0" tIns="0" rIns="0" bIns="0" rtlCol="0" anchor="ctr"/>
          <a:lstStyle/>
          <a:p>
            <a:pPr defTabSz="685800"/>
            <a:r>
              <a:rPr lang="en-US" sz="750" i="1" dirty="0">
                <a:solidFill>
                  <a:srgbClr val="6B7280"/>
                </a:solidFill>
                <a:latin typeface="Calibri" pitchFamily="34" charset="0"/>
                <a:ea typeface="Calibri" pitchFamily="34" charset="-122"/>
                <a:cs typeface="Calibri" pitchFamily="34" charset="-120"/>
              </a:rPr>
              <a:t>✓ Cơ chế hợp pháp được luật cho phép</a:t>
            </a:r>
            <a:endParaRPr lang="en-US" sz="750" dirty="0">
              <a:solidFill>
                <a:prstClr val="black"/>
              </a:solidFill>
              <a:latin typeface="Calibri" panose="020F0502020204030204"/>
            </a:endParaRPr>
          </a:p>
        </p:txBody>
      </p:sp>
      <p:sp>
        <p:nvSpPr>
          <p:cNvPr id="12" name="Shape 10"/>
          <p:cNvSpPr/>
          <p:nvPr/>
        </p:nvSpPr>
        <p:spPr>
          <a:xfrm>
            <a:off x="4766310" y="1097280"/>
            <a:ext cx="4080510" cy="1714500"/>
          </a:xfrm>
          <a:prstGeom prst="rect">
            <a:avLst/>
          </a:prstGeom>
          <a:solidFill>
            <a:srgbClr val="FFFFFF"/>
          </a:solidFill>
          <a:ln w="25400">
            <a:solidFill>
              <a:srgbClr val="F96167"/>
            </a:solidFill>
            <a:prstDash val="solid"/>
          </a:ln>
        </p:spPr>
      </p:sp>
      <p:sp>
        <p:nvSpPr>
          <p:cNvPr id="13" name="Shape 11"/>
          <p:cNvSpPr/>
          <p:nvPr/>
        </p:nvSpPr>
        <p:spPr>
          <a:xfrm>
            <a:off x="4766310" y="1097280"/>
            <a:ext cx="480060" cy="1714500"/>
          </a:xfrm>
          <a:prstGeom prst="rect">
            <a:avLst/>
          </a:prstGeom>
          <a:solidFill>
            <a:srgbClr val="F96167"/>
          </a:solidFill>
          <a:ln w="12700">
            <a:solidFill>
              <a:srgbClr val="F96167"/>
            </a:solidFill>
            <a:prstDash val="solid"/>
          </a:ln>
        </p:spPr>
      </p:sp>
      <p:sp>
        <p:nvSpPr>
          <p:cNvPr id="14" name="Text 12"/>
          <p:cNvSpPr/>
          <p:nvPr/>
        </p:nvSpPr>
        <p:spPr>
          <a:xfrm>
            <a:off x="4766310" y="1097280"/>
            <a:ext cx="480060" cy="1714500"/>
          </a:xfrm>
          <a:prstGeom prst="rect">
            <a:avLst/>
          </a:prstGeom>
          <a:noFill/>
          <a:ln/>
        </p:spPr>
        <p:txBody>
          <a:bodyPr wrap="square" lIns="0" tIns="0" rIns="0" bIns="0" rtlCol="0" anchor="ctr"/>
          <a:lstStyle/>
          <a:p>
            <a:pPr algn="ctr" defTabSz="685800"/>
            <a:r>
              <a:rPr lang="en-US" sz="2700" b="1" dirty="0">
                <a:solidFill>
                  <a:srgbClr val="FFFFFF"/>
                </a:solidFill>
                <a:latin typeface="Calibri" pitchFamily="34" charset="0"/>
                <a:ea typeface="Calibri" pitchFamily="34" charset="-122"/>
                <a:cs typeface="Calibri" pitchFamily="34" charset="-120"/>
              </a:rPr>
              <a:t>B</a:t>
            </a:r>
            <a:endParaRPr lang="en-US" sz="2700" dirty="0">
              <a:solidFill>
                <a:prstClr val="black"/>
              </a:solidFill>
              <a:latin typeface="Calibri" panose="020F0502020204030204"/>
            </a:endParaRPr>
          </a:p>
        </p:txBody>
      </p:sp>
      <p:sp>
        <p:nvSpPr>
          <p:cNvPr id="15" name="Text 13"/>
          <p:cNvSpPr/>
          <p:nvPr/>
        </p:nvSpPr>
        <p:spPr>
          <a:xfrm>
            <a:off x="5383530" y="1234440"/>
            <a:ext cx="3326130" cy="274320"/>
          </a:xfrm>
          <a:prstGeom prst="rect">
            <a:avLst/>
          </a:prstGeom>
          <a:noFill/>
          <a:ln/>
        </p:spPr>
        <p:txBody>
          <a:bodyPr wrap="square" lIns="0" tIns="0" rIns="0" bIns="0" rtlCol="0" anchor="ctr"/>
          <a:lstStyle/>
          <a:p>
            <a:pPr defTabSz="685800"/>
            <a:r>
              <a:rPr lang="en-US" sz="1050" b="1" dirty="0">
                <a:solidFill>
                  <a:srgbClr val="F96167"/>
                </a:solidFill>
                <a:latin typeface="Calibri" pitchFamily="34" charset="0"/>
                <a:ea typeface="Calibri" pitchFamily="34" charset="-122"/>
                <a:cs typeface="Calibri" pitchFamily="34" charset="-120"/>
              </a:rPr>
              <a:t>VI PHẠM Điều 28.3</a:t>
            </a:r>
            <a:endParaRPr lang="en-US" sz="1050" dirty="0">
              <a:solidFill>
                <a:prstClr val="black"/>
              </a:solidFill>
              <a:latin typeface="Calibri" panose="020F0502020204030204"/>
            </a:endParaRPr>
          </a:p>
        </p:txBody>
      </p:sp>
      <p:sp>
        <p:nvSpPr>
          <p:cNvPr id="16" name="Text 14"/>
          <p:cNvSpPr/>
          <p:nvPr/>
        </p:nvSpPr>
        <p:spPr>
          <a:xfrm>
            <a:off x="5383530" y="1543050"/>
            <a:ext cx="3326130" cy="891540"/>
          </a:xfrm>
          <a:prstGeom prst="rect">
            <a:avLst/>
          </a:prstGeom>
          <a:noFill/>
          <a:ln/>
        </p:spPr>
        <p:txBody>
          <a:bodyPr wrap="square" lIns="0" tIns="0" rIns="0" bIns="0" rtlCol="0" anchor="t"/>
          <a:lstStyle/>
          <a:p>
            <a:pPr defTabSz="685800"/>
            <a:r>
              <a:rPr lang="en-US" sz="825" dirty="0">
                <a:solidFill>
                  <a:srgbClr val="1A1A1A"/>
                </a:solidFill>
                <a:latin typeface="Calibri" pitchFamily="34" charset="0"/>
                <a:ea typeface="Calibri" pitchFamily="34" charset="-122"/>
                <a:cs typeface="Calibri" pitchFamily="34" charset="-120"/>
              </a:rPr>
              <a:t>Nằm TRONG phạm vi Điều 26/33 nhưng tự để dành tiền – KHÔNG liên hệ chủ sở hữu/CMO/Nhà nước</a:t>
            </a:r>
            <a:endParaRPr lang="en-US" sz="825" dirty="0">
              <a:solidFill>
                <a:prstClr val="black"/>
              </a:solidFill>
              <a:latin typeface="Calibri" panose="020F0502020204030204"/>
            </a:endParaRPr>
          </a:p>
        </p:txBody>
      </p:sp>
      <p:sp>
        <p:nvSpPr>
          <p:cNvPr id="17" name="Text 15"/>
          <p:cNvSpPr/>
          <p:nvPr/>
        </p:nvSpPr>
        <p:spPr>
          <a:xfrm>
            <a:off x="5383530" y="2468880"/>
            <a:ext cx="3326130" cy="274320"/>
          </a:xfrm>
          <a:prstGeom prst="rect">
            <a:avLst/>
          </a:prstGeom>
          <a:noFill/>
          <a:ln/>
        </p:spPr>
        <p:txBody>
          <a:bodyPr wrap="square" lIns="0" tIns="0" rIns="0" bIns="0" rtlCol="0" anchor="ctr"/>
          <a:lstStyle/>
          <a:p>
            <a:pPr defTabSz="685800"/>
            <a:r>
              <a:rPr lang="en-US" sz="750" i="1" dirty="0">
                <a:solidFill>
                  <a:srgbClr val="6B7280"/>
                </a:solidFill>
                <a:latin typeface="Calibri" pitchFamily="34" charset="0"/>
                <a:ea typeface="Calibri" pitchFamily="34" charset="-122"/>
                <a:cs typeface="Calibri" pitchFamily="34" charset="-120"/>
              </a:rPr>
              <a:t>✗ "Không thực hiện đầy đủ nghĩa vụ tại Điều 25, 25a, 26"</a:t>
            </a:r>
            <a:endParaRPr lang="en-US" sz="750" dirty="0">
              <a:solidFill>
                <a:prstClr val="black"/>
              </a:solidFill>
              <a:latin typeface="Calibri" panose="020F0502020204030204"/>
            </a:endParaRPr>
          </a:p>
        </p:txBody>
      </p:sp>
      <p:sp>
        <p:nvSpPr>
          <p:cNvPr id="18" name="Shape 16"/>
          <p:cNvSpPr/>
          <p:nvPr/>
        </p:nvSpPr>
        <p:spPr>
          <a:xfrm>
            <a:off x="480060" y="2914650"/>
            <a:ext cx="4080510" cy="1714500"/>
          </a:xfrm>
          <a:prstGeom prst="rect">
            <a:avLst/>
          </a:prstGeom>
          <a:solidFill>
            <a:srgbClr val="FFFFFF"/>
          </a:solidFill>
          <a:ln w="25400">
            <a:solidFill>
              <a:srgbClr val="F96167"/>
            </a:solidFill>
            <a:prstDash val="solid"/>
          </a:ln>
        </p:spPr>
      </p:sp>
      <p:sp>
        <p:nvSpPr>
          <p:cNvPr id="19" name="Shape 17"/>
          <p:cNvSpPr/>
          <p:nvPr/>
        </p:nvSpPr>
        <p:spPr>
          <a:xfrm>
            <a:off x="480060" y="2914650"/>
            <a:ext cx="480060" cy="1714500"/>
          </a:xfrm>
          <a:prstGeom prst="rect">
            <a:avLst/>
          </a:prstGeom>
          <a:solidFill>
            <a:srgbClr val="F96167"/>
          </a:solidFill>
          <a:ln w="12700">
            <a:solidFill>
              <a:srgbClr val="F96167"/>
            </a:solidFill>
            <a:prstDash val="solid"/>
          </a:ln>
        </p:spPr>
      </p:sp>
      <p:sp>
        <p:nvSpPr>
          <p:cNvPr id="20" name="Text 18"/>
          <p:cNvSpPr/>
          <p:nvPr/>
        </p:nvSpPr>
        <p:spPr>
          <a:xfrm>
            <a:off x="480060" y="2914650"/>
            <a:ext cx="480060" cy="1714500"/>
          </a:xfrm>
          <a:prstGeom prst="rect">
            <a:avLst/>
          </a:prstGeom>
          <a:noFill/>
          <a:ln/>
        </p:spPr>
        <p:txBody>
          <a:bodyPr wrap="square" lIns="0" tIns="0" rIns="0" bIns="0" rtlCol="0" anchor="ctr"/>
          <a:lstStyle/>
          <a:p>
            <a:pPr algn="ctr" defTabSz="685800"/>
            <a:r>
              <a:rPr lang="en-US" sz="2700" b="1" dirty="0">
                <a:solidFill>
                  <a:srgbClr val="FFFFFF"/>
                </a:solidFill>
                <a:latin typeface="Calibri" pitchFamily="34" charset="0"/>
                <a:ea typeface="Calibri" pitchFamily="34" charset="-122"/>
                <a:cs typeface="Calibri" pitchFamily="34" charset="-120"/>
              </a:rPr>
              <a:t>C</a:t>
            </a:r>
            <a:endParaRPr lang="en-US" sz="2700" dirty="0">
              <a:solidFill>
                <a:prstClr val="black"/>
              </a:solidFill>
              <a:latin typeface="Calibri" panose="020F0502020204030204"/>
            </a:endParaRPr>
          </a:p>
        </p:txBody>
      </p:sp>
      <p:sp>
        <p:nvSpPr>
          <p:cNvPr id="21" name="Text 19"/>
          <p:cNvSpPr/>
          <p:nvPr/>
        </p:nvSpPr>
        <p:spPr>
          <a:xfrm>
            <a:off x="1097280" y="3051810"/>
            <a:ext cx="3326130" cy="274320"/>
          </a:xfrm>
          <a:prstGeom prst="rect">
            <a:avLst/>
          </a:prstGeom>
          <a:noFill/>
          <a:ln/>
        </p:spPr>
        <p:txBody>
          <a:bodyPr wrap="square" lIns="0" tIns="0" rIns="0" bIns="0" rtlCol="0" anchor="ctr"/>
          <a:lstStyle/>
          <a:p>
            <a:pPr defTabSz="685800"/>
            <a:r>
              <a:rPr lang="en-US" sz="1050" b="1" dirty="0">
                <a:solidFill>
                  <a:srgbClr val="F96167"/>
                </a:solidFill>
                <a:latin typeface="Calibri" pitchFamily="34" charset="0"/>
                <a:ea typeface="Calibri" pitchFamily="34" charset="-122"/>
                <a:cs typeface="Calibri" pitchFamily="34" charset="-120"/>
              </a:rPr>
              <a:t>VI PHẠM Điều 28.2/3</a:t>
            </a:r>
            <a:endParaRPr lang="en-US" sz="1050" dirty="0">
              <a:solidFill>
                <a:prstClr val="black"/>
              </a:solidFill>
              <a:latin typeface="Calibri" panose="020F0502020204030204"/>
            </a:endParaRPr>
          </a:p>
        </p:txBody>
      </p:sp>
      <p:sp>
        <p:nvSpPr>
          <p:cNvPr id="22" name="Text 20"/>
          <p:cNvSpPr/>
          <p:nvPr/>
        </p:nvSpPr>
        <p:spPr>
          <a:xfrm>
            <a:off x="1097280" y="3360420"/>
            <a:ext cx="3326130" cy="891540"/>
          </a:xfrm>
          <a:prstGeom prst="rect">
            <a:avLst/>
          </a:prstGeom>
          <a:noFill/>
          <a:ln/>
        </p:spPr>
        <p:txBody>
          <a:bodyPr wrap="square" lIns="0" tIns="0" rIns="0" bIns="0" rtlCol="0" anchor="t"/>
          <a:lstStyle/>
          <a:p>
            <a:pPr defTabSz="685800"/>
            <a:r>
              <a:rPr lang="en-US" sz="825" dirty="0">
                <a:solidFill>
                  <a:srgbClr val="1A1A1A"/>
                </a:solidFill>
                <a:latin typeface="Calibri" pitchFamily="34" charset="0"/>
                <a:ea typeface="Calibri" pitchFamily="34" charset="-122"/>
                <a:cs typeface="Calibri" pitchFamily="34" charset="-120"/>
              </a:rPr>
              <a:t>Nằm TRONG phạm vi Điều 26/33 nhưng MÂU THUẪN khai thác bình thường hoặc gây thiệt hại bất hợp lý</a:t>
            </a:r>
            <a:endParaRPr lang="en-US" sz="825" dirty="0">
              <a:solidFill>
                <a:prstClr val="black"/>
              </a:solidFill>
              <a:latin typeface="Calibri" panose="020F0502020204030204"/>
            </a:endParaRPr>
          </a:p>
        </p:txBody>
      </p:sp>
      <p:sp>
        <p:nvSpPr>
          <p:cNvPr id="23" name="Text 21"/>
          <p:cNvSpPr/>
          <p:nvPr/>
        </p:nvSpPr>
        <p:spPr>
          <a:xfrm>
            <a:off x="1097280" y="4286250"/>
            <a:ext cx="3326130" cy="274320"/>
          </a:xfrm>
          <a:prstGeom prst="rect">
            <a:avLst/>
          </a:prstGeom>
          <a:noFill/>
          <a:ln/>
        </p:spPr>
        <p:txBody>
          <a:bodyPr wrap="square" lIns="0" tIns="0" rIns="0" bIns="0" rtlCol="0" anchor="ctr"/>
          <a:lstStyle/>
          <a:p>
            <a:pPr defTabSz="685800"/>
            <a:r>
              <a:rPr lang="en-US" sz="750" i="1" dirty="0">
                <a:solidFill>
                  <a:srgbClr val="6B7280"/>
                </a:solidFill>
                <a:latin typeface="Calibri" pitchFamily="34" charset="0"/>
                <a:ea typeface="Calibri" pitchFamily="34" charset="-122"/>
                <a:cs typeface="Calibri" pitchFamily="34" charset="-120"/>
              </a:rPr>
              <a:t>✗ Vi phạm Điều 26.2 và Điều 33.2 (Three-step Test)</a:t>
            </a:r>
            <a:endParaRPr lang="en-US" sz="750" dirty="0">
              <a:solidFill>
                <a:prstClr val="black"/>
              </a:solidFill>
              <a:latin typeface="Calibri" panose="020F0502020204030204"/>
            </a:endParaRPr>
          </a:p>
        </p:txBody>
      </p:sp>
      <p:sp>
        <p:nvSpPr>
          <p:cNvPr id="24" name="Shape 22"/>
          <p:cNvSpPr/>
          <p:nvPr/>
        </p:nvSpPr>
        <p:spPr>
          <a:xfrm>
            <a:off x="4766310" y="2914650"/>
            <a:ext cx="4080510" cy="1714500"/>
          </a:xfrm>
          <a:prstGeom prst="rect">
            <a:avLst/>
          </a:prstGeom>
          <a:solidFill>
            <a:srgbClr val="FFFFFF"/>
          </a:solidFill>
          <a:ln w="25400">
            <a:solidFill>
              <a:srgbClr val="DC2626"/>
            </a:solidFill>
            <a:prstDash val="solid"/>
          </a:ln>
        </p:spPr>
      </p:sp>
      <p:sp>
        <p:nvSpPr>
          <p:cNvPr id="25" name="Shape 23"/>
          <p:cNvSpPr/>
          <p:nvPr/>
        </p:nvSpPr>
        <p:spPr>
          <a:xfrm>
            <a:off x="4766310" y="2914650"/>
            <a:ext cx="480060" cy="1714500"/>
          </a:xfrm>
          <a:prstGeom prst="rect">
            <a:avLst/>
          </a:prstGeom>
          <a:solidFill>
            <a:srgbClr val="DC2626"/>
          </a:solidFill>
          <a:ln w="12700">
            <a:solidFill>
              <a:srgbClr val="DC2626"/>
            </a:solidFill>
            <a:prstDash val="solid"/>
          </a:ln>
        </p:spPr>
      </p:sp>
      <p:sp>
        <p:nvSpPr>
          <p:cNvPr id="26" name="Text 24"/>
          <p:cNvSpPr/>
          <p:nvPr/>
        </p:nvSpPr>
        <p:spPr>
          <a:xfrm>
            <a:off x="4766310" y="2914650"/>
            <a:ext cx="480060" cy="1714500"/>
          </a:xfrm>
          <a:prstGeom prst="rect">
            <a:avLst/>
          </a:prstGeom>
          <a:noFill/>
          <a:ln/>
        </p:spPr>
        <p:txBody>
          <a:bodyPr wrap="square" lIns="0" tIns="0" rIns="0" bIns="0" rtlCol="0" anchor="ctr"/>
          <a:lstStyle/>
          <a:p>
            <a:pPr algn="ctr" defTabSz="685800"/>
            <a:r>
              <a:rPr lang="en-US" sz="2700" b="1" dirty="0">
                <a:solidFill>
                  <a:srgbClr val="FFFFFF"/>
                </a:solidFill>
                <a:latin typeface="Calibri" pitchFamily="34" charset="0"/>
                <a:ea typeface="Calibri" pitchFamily="34" charset="-122"/>
                <a:cs typeface="Calibri" pitchFamily="34" charset="-120"/>
              </a:rPr>
              <a:t>D</a:t>
            </a:r>
            <a:endParaRPr lang="en-US" sz="2700" dirty="0">
              <a:solidFill>
                <a:prstClr val="black"/>
              </a:solidFill>
              <a:latin typeface="Calibri" panose="020F0502020204030204"/>
            </a:endParaRPr>
          </a:p>
        </p:txBody>
      </p:sp>
      <p:sp>
        <p:nvSpPr>
          <p:cNvPr id="27" name="Text 25"/>
          <p:cNvSpPr/>
          <p:nvPr/>
        </p:nvSpPr>
        <p:spPr>
          <a:xfrm>
            <a:off x="5383530" y="3051810"/>
            <a:ext cx="3326130" cy="274320"/>
          </a:xfrm>
          <a:prstGeom prst="rect">
            <a:avLst/>
          </a:prstGeom>
          <a:noFill/>
          <a:ln/>
        </p:spPr>
        <p:txBody>
          <a:bodyPr wrap="square" lIns="0" tIns="0" rIns="0" bIns="0" rtlCol="0" anchor="ctr"/>
          <a:lstStyle/>
          <a:p>
            <a:pPr defTabSz="685800"/>
            <a:r>
              <a:rPr lang="en-US" sz="1050" b="1" dirty="0">
                <a:solidFill>
                  <a:srgbClr val="DC2626"/>
                </a:solidFill>
                <a:latin typeface="Calibri" pitchFamily="34" charset="0"/>
                <a:ea typeface="Calibri" pitchFamily="34" charset="-122"/>
                <a:cs typeface="Calibri" pitchFamily="34" charset="-120"/>
              </a:rPr>
              <a:t>VI PHẠM Điều 28.2</a:t>
            </a:r>
            <a:endParaRPr lang="en-US" sz="1050" dirty="0">
              <a:solidFill>
                <a:prstClr val="black"/>
              </a:solidFill>
              <a:latin typeface="Calibri" panose="020F0502020204030204"/>
            </a:endParaRPr>
          </a:p>
        </p:txBody>
      </p:sp>
      <p:sp>
        <p:nvSpPr>
          <p:cNvPr id="28" name="Text 26"/>
          <p:cNvSpPr/>
          <p:nvPr/>
        </p:nvSpPr>
        <p:spPr>
          <a:xfrm>
            <a:off x="5383530" y="3360420"/>
            <a:ext cx="3326130" cy="891540"/>
          </a:xfrm>
          <a:prstGeom prst="rect">
            <a:avLst/>
          </a:prstGeom>
          <a:noFill/>
          <a:ln/>
        </p:spPr>
        <p:txBody>
          <a:bodyPr wrap="square" lIns="0" tIns="0" rIns="0" bIns="0" rtlCol="0" anchor="t"/>
          <a:lstStyle/>
          <a:p>
            <a:pPr defTabSz="685800"/>
            <a:r>
              <a:rPr lang="en-US" sz="825" dirty="0">
                <a:solidFill>
                  <a:srgbClr val="1A1A1A"/>
                </a:solidFill>
                <a:latin typeface="Calibri" pitchFamily="34" charset="0"/>
                <a:ea typeface="Calibri" pitchFamily="34" charset="-122"/>
                <a:cs typeface="Calibri" pitchFamily="34" charset="-120"/>
              </a:rPr>
              <a:t>Nằm NGOÀI phạm vi Điều 26/33 (làm cover, remix, biểu diễn live, sao chép phân phối)</a:t>
            </a:r>
            <a:endParaRPr lang="en-US" sz="825" dirty="0">
              <a:solidFill>
                <a:prstClr val="black"/>
              </a:solidFill>
              <a:latin typeface="Calibri" panose="020F0502020204030204"/>
            </a:endParaRPr>
          </a:p>
        </p:txBody>
      </p:sp>
      <p:sp>
        <p:nvSpPr>
          <p:cNvPr id="29" name="Text 27"/>
          <p:cNvSpPr/>
          <p:nvPr/>
        </p:nvSpPr>
        <p:spPr>
          <a:xfrm>
            <a:off x="5383530" y="4286250"/>
            <a:ext cx="3326130" cy="274320"/>
          </a:xfrm>
          <a:prstGeom prst="rect">
            <a:avLst/>
          </a:prstGeom>
          <a:noFill/>
          <a:ln/>
        </p:spPr>
        <p:txBody>
          <a:bodyPr wrap="square" lIns="0" tIns="0" rIns="0" bIns="0" rtlCol="0" anchor="ctr"/>
          <a:lstStyle/>
          <a:p>
            <a:pPr defTabSz="685800"/>
            <a:r>
              <a:rPr lang="en-US" sz="750" i="1" dirty="0">
                <a:solidFill>
                  <a:srgbClr val="6B7280"/>
                </a:solidFill>
                <a:latin typeface="Calibri" pitchFamily="34" charset="0"/>
                <a:ea typeface="Calibri" pitchFamily="34" charset="-122"/>
                <a:cs typeface="Calibri" pitchFamily="34" charset="-120"/>
              </a:rPr>
              <a:t>✗ Tiền tự trích KHÔNG hợp pháp hóa được hành vi</a:t>
            </a:r>
            <a:endParaRPr lang="en-US" sz="750" dirty="0">
              <a:solidFill>
                <a:prstClr val="black"/>
              </a:solidFill>
              <a:latin typeface="Calibri" panose="020F0502020204030204"/>
            </a:endParaRPr>
          </a:p>
        </p:txBody>
      </p:sp>
      <p:sp>
        <p:nvSpPr>
          <p:cNvPr id="30" name="Text 28"/>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11</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Sơ đồ quyết định 4 bước cho người sử dụng</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Áp dụng tuần tự để xác định nghĩa vụ</a:t>
            </a:r>
            <a:endParaRPr lang="en-US" sz="1050" dirty="0">
              <a:solidFill>
                <a:prstClr val="black"/>
              </a:solidFill>
              <a:latin typeface="Calibri" panose="020F0502020204030204"/>
            </a:endParaRPr>
          </a:p>
        </p:txBody>
      </p:sp>
      <p:sp>
        <p:nvSpPr>
          <p:cNvPr id="6" name="Shape 4"/>
          <p:cNvSpPr/>
          <p:nvPr/>
        </p:nvSpPr>
        <p:spPr>
          <a:xfrm>
            <a:off x="1028700" y="1165860"/>
            <a:ext cx="7063740" cy="788670"/>
          </a:xfrm>
          <a:prstGeom prst="roundRect">
            <a:avLst>
              <a:gd name="adj" fmla="val 8696"/>
            </a:avLst>
          </a:prstGeom>
          <a:solidFill>
            <a:srgbClr val="1E2761"/>
          </a:solidFill>
          <a:ln w="12700">
            <a:solidFill>
              <a:srgbClr val="1E2761"/>
            </a:solidFill>
            <a:prstDash val="solid"/>
          </a:ln>
        </p:spPr>
      </p:sp>
      <p:sp>
        <p:nvSpPr>
          <p:cNvPr id="7" name="Shape 5"/>
          <p:cNvSpPr/>
          <p:nvPr/>
        </p:nvSpPr>
        <p:spPr>
          <a:xfrm>
            <a:off x="1234440" y="1337310"/>
            <a:ext cx="445770" cy="445770"/>
          </a:xfrm>
          <a:prstGeom prst="ellipse">
            <a:avLst/>
          </a:prstGeom>
          <a:solidFill>
            <a:srgbClr val="F4B860"/>
          </a:solidFill>
          <a:ln w="12700">
            <a:solidFill>
              <a:srgbClr val="F4B860"/>
            </a:solidFill>
            <a:prstDash val="solid"/>
          </a:ln>
        </p:spPr>
      </p:sp>
      <p:sp>
        <p:nvSpPr>
          <p:cNvPr id="8" name="Text 6"/>
          <p:cNvSpPr/>
          <p:nvPr/>
        </p:nvSpPr>
        <p:spPr>
          <a:xfrm>
            <a:off x="1234440" y="1337310"/>
            <a:ext cx="445770" cy="445770"/>
          </a:xfrm>
          <a:prstGeom prst="rect">
            <a:avLst/>
          </a:prstGeom>
          <a:noFill/>
          <a:ln/>
        </p:spPr>
        <p:txBody>
          <a:bodyPr wrap="square" lIns="0" tIns="0" rIns="0" bIns="0" rtlCol="0" anchor="ctr"/>
          <a:lstStyle/>
          <a:p>
            <a:pPr algn="ctr" defTabSz="685800"/>
            <a:r>
              <a:rPr lang="en-US" sz="1650" b="1" dirty="0">
                <a:solidFill>
                  <a:srgbClr val="1E2761"/>
                </a:solidFill>
                <a:latin typeface="Calibri" pitchFamily="34" charset="0"/>
                <a:ea typeface="Calibri" pitchFamily="34" charset="-122"/>
                <a:cs typeface="Calibri" pitchFamily="34" charset="-120"/>
              </a:rPr>
              <a:t>1</a:t>
            </a:r>
            <a:endParaRPr lang="en-US" sz="1650" dirty="0">
              <a:solidFill>
                <a:prstClr val="black"/>
              </a:solidFill>
              <a:latin typeface="Calibri" panose="020F0502020204030204"/>
            </a:endParaRPr>
          </a:p>
        </p:txBody>
      </p:sp>
      <p:sp>
        <p:nvSpPr>
          <p:cNvPr id="9" name="Text 7"/>
          <p:cNvSpPr/>
          <p:nvPr/>
        </p:nvSpPr>
        <p:spPr>
          <a:xfrm>
            <a:off x="1783080" y="1268730"/>
            <a:ext cx="6172200" cy="617220"/>
          </a:xfrm>
          <a:prstGeom prst="rect">
            <a:avLst/>
          </a:prstGeom>
          <a:noFill/>
          <a:ln/>
        </p:spPr>
        <p:txBody>
          <a:bodyPr wrap="square" lIns="0" tIns="0" rIns="0" bIns="0" rtlCol="0" anchor="ctr"/>
          <a:lstStyle/>
          <a:p>
            <a:pPr defTabSz="685800"/>
            <a:r>
              <a:rPr lang="en-US" sz="1050" b="1" dirty="0">
                <a:solidFill>
                  <a:srgbClr val="FFFFFF"/>
                </a:solidFill>
                <a:latin typeface="Calibri" pitchFamily="34" charset="0"/>
                <a:ea typeface="Calibri" pitchFamily="34" charset="-122"/>
                <a:cs typeface="Calibri" pitchFamily="34" charset="-120"/>
              </a:rPr>
              <a:t>Hành vi có nằm trong Điều 25/25a/32 (ngoại lệ KHÔNG xin phép – KHÔNG trả tiền)?</a:t>
            </a:r>
            <a:endParaRPr lang="en-US" sz="1050" dirty="0">
              <a:solidFill>
                <a:prstClr val="black"/>
              </a:solidFill>
              <a:latin typeface="Calibri" panose="020F0502020204030204"/>
            </a:endParaRPr>
          </a:p>
          <a:p>
            <a:pPr defTabSz="685800"/>
            <a:r>
              <a:rPr lang="en-US" sz="825" i="1" dirty="0">
                <a:solidFill>
                  <a:srgbClr val="CADCFC"/>
                </a:solidFill>
                <a:latin typeface="Calibri" pitchFamily="34" charset="0"/>
                <a:ea typeface="Calibri" pitchFamily="34" charset="-122"/>
                <a:cs typeface="Calibri" pitchFamily="34" charset="-120"/>
              </a:rPr>
              <a:t>Có → sử dụng tự do, chỉ cần ghi nguồn  •  Không → sang Bước 2</a:t>
            </a:r>
            <a:endParaRPr lang="en-US" sz="1050" dirty="0">
              <a:solidFill>
                <a:prstClr val="black"/>
              </a:solidFill>
              <a:latin typeface="Calibri" panose="020F0502020204030204"/>
            </a:endParaRPr>
          </a:p>
        </p:txBody>
      </p:sp>
      <p:sp>
        <p:nvSpPr>
          <p:cNvPr id="10" name="Shape 8"/>
          <p:cNvSpPr/>
          <p:nvPr/>
        </p:nvSpPr>
        <p:spPr>
          <a:xfrm>
            <a:off x="4560570" y="1954530"/>
            <a:ext cx="0" cy="171450"/>
          </a:xfrm>
          <a:prstGeom prst="line">
            <a:avLst/>
          </a:prstGeom>
          <a:noFill/>
          <a:ln w="38100">
            <a:solidFill>
              <a:srgbClr val="1E2761"/>
            </a:solidFill>
            <a:prstDash val="solid"/>
          </a:ln>
        </p:spPr>
      </p:sp>
      <p:sp>
        <p:nvSpPr>
          <p:cNvPr id="11" name="Shape 9"/>
          <p:cNvSpPr/>
          <p:nvPr/>
        </p:nvSpPr>
        <p:spPr>
          <a:xfrm>
            <a:off x="1028700" y="2125980"/>
            <a:ext cx="7063740" cy="788670"/>
          </a:xfrm>
          <a:prstGeom prst="roundRect">
            <a:avLst>
              <a:gd name="adj" fmla="val 8696"/>
            </a:avLst>
          </a:prstGeom>
          <a:solidFill>
            <a:srgbClr val="3B5BA5"/>
          </a:solidFill>
          <a:ln w="12700">
            <a:solidFill>
              <a:srgbClr val="3B5BA5"/>
            </a:solidFill>
            <a:prstDash val="solid"/>
          </a:ln>
        </p:spPr>
      </p:sp>
      <p:sp>
        <p:nvSpPr>
          <p:cNvPr id="12" name="Shape 10"/>
          <p:cNvSpPr/>
          <p:nvPr/>
        </p:nvSpPr>
        <p:spPr>
          <a:xfrm>
            <a:off x="1234440" y="2297430"/>
            <a:ext cx="445770" cy="445770"/>
          </a:xfrm>
          <a:prstGeom prst="ellipse">
            <a:avLst/>
          </a:prstGeom>
          <a:solidFill>
            <a:srgbClr val="F4B860"/>
          </a:solidFill>
          <a:ln w="12700">
            <a:solidFill>
              <a:srgbClr val="F4B860"/>
            </a:solidFill>
            <a:prstDash val="solid"/>
          </a:ln>
        </p:spPr>
      </p:sp>
      <p:sp>
        <p:nvSpPr>
          <p:cNvPr id="13" name="Text 11"/>
          <p:cNvSpPr/>
          <p:nvPr/>
        </p:nvSpPr>
        <p:spPr>
          <a:xfrm>
            <a:off x="1234440" y="2297430"/>
            <a:ext cx="445770" cy="445770"/>
          </a:xfrm>
          <a:prstGeom prst="rect">
            <a:avLst/>
          </a:prstGeom>
          <a:noFill/>
          <a:ln/>
        </p:spPr>
        <p:txBody>
          <a:bodyPr wrap="square" lIns="0" tIns="0" rIns="0" bIns="0" rtlCol="0" anchor="ctr"/>
          <a:lstStyle/>
          <a:p>
            <a:pPr algn="ctr" defTabSz="685800"/>
            <a:r>
              <a:rPr lang="en-US" sz="1650" b="1" dirty="0">
                <a:solidFill>
                  <a:srgbClr val="1E2761"/>
                </a:solidFill>
                <a:latin typeface="Calibri" pitchFamily="34" charset="0"/>
                <a:ea typeface="Calibri" pitchFamily="34" charset="-122"/>
                <a:cs typeface="Calibri" pitchFamily="34" charset="-120"/>
              </a:rPr>
              <a:t>2</a:t>
            </a:r>
            <a:endParaRPr lang="en-US" sz="1650" dirty="0">
              <a:solidFill>
                <a:prstClr val="black"/>
              </a:solidFill>
              <a:latin typeface="Calibri" panose="020F0502020204030204"/>
            </a:endParaRPr>
          </a:p>
        </p:txBody>
      </p:sp>
      <p:sp>
        <p:nvSpPr>
          <p:cNvPr id="14" name="Text 12"/>
          <p:cNvSpPr/>
          <p:nvPr/>
        </p:nvSpPr>
        <p:spPr>
          <a:xfrm>
            <a:off x="1783080" y="2228850"/>
            <a:ext cx="6172200" cy="617220"/>
          </a:xfrm>
          <a:prstGeom prst="rect">
            <a:avLst/>
          </a:prstGeom>
          <a:noFill/>
          <a:ln/>
        </p:spPr>
        <p:txBody>
          <a:bodyPr wrap="square" lIns="0" tIns="0" rIns="0" bIns="0" rtlCol="0" anchor="ctr"/>
          <a:lstStyle/>
          <a:p>
            <a:pPr defTabSz="685800"/>
            <a:r>
              <a:rPr lang="en-US" sz="1050" b="1" dirty="0">
                <a:solidFill>
                  <a:srgbClr val="FFFFFF"/>
                </a:solidFill>
                <a:latin typeface="Calibri" pitchFamily="34" charset="0"/>
                <a:ea typeface="Calibri" pitchFamily="34" charset="-122"/>
                <a:cs typeface="Calibri" pitchFamily="34" charset="-120"/>
              </a:rPr>
              <a:t>Có thỏa mãn ĐỒNG THỜI cả 4 điều kiện của Điều 26/33?</a:t>
            </a:r>
            <a:endParaRPr lang="en-US" sz="1050" dirty="0">
              <a:solidFill>
                <a:prstClr val="black"/>
              </a:solidFill>
              <a:latin typeface="Calibri" panose="020F0502020204030204"/>
            </a:endParaRPr>
          </a:p>
          <a:p>
            <a:pPr defTabSz="685800"/>
            <a:r>
              <a:rPr lang="en-US" sz="825" i="1" dirty="0">
                <a:solidFill>
                  <a:srgbClr val="CADCFC"/>
                </a:solidFill>
                <a:latin typeface="Calibri" pitchFamily="34" charset="0"/>
                <a:ea typeface="Calibri" pitchFamily="34" charset="-122"/>
                <a:cs typeface="Calibri" pitchFamily="34" charset="-120"/>
              </a:rPr>
              <a:t>Không thỏa mãn cả 4 → PHẢI XIN PHÉP  •  Thỏa mãn cả 4 → sang Bước 3</a:t>
            </a:r>
            <a:endParaRPr lang="en-US" sz="1050" dirty="0">
              <a:solidFill>
                <a:prstClr val="black"/>
              </a:solidFill>
              <a:latin typeface="Calibri" panose="020F0502020204030204"/>
            </a:endParaRPr>
          </a:p>
        </p:txBody>
      </p:sp>
      <p:sp>
        <p:nvSpPr>
          <p:cNvPr id="15" name="Shape 13"/>
          <p:cNvSpPr/>
          <p:nvPr/>
        </p:nvSpPr>
        <p:spPr>
          <a:xfrm>
            <a:off x="4560570" y="2914650"/>
            <a:ext cx="0" cy="171450"/>
          </a:xfrm>
          <a:prstGeom prst="line">
            <a:avLst/>
          </a:prstGeom>
          <a:noFill/>
          <a:ln w="38100">
            <a:solidFill>
              <a:srgbClr val="1E2761"/>
            </a:solidFill>
            <a:prstDash val="solid"/>
          </a:ln>
        </p:spPr>
      </p:sp>
      <p:sp>
        <p:nvSpPr>
          <p:cNvPr id="16" name="Shape 14"/>
          <p:cNvSpPr/>
          <p:nvPr/>
        </p:nvSpPr>
        <p:spPr>
          <a:xfrm>
            <a:off x="1028700" y="3086100"/>
            <a:ext cx="7063740" cy="788670"/>
          </a:xfrm>
          <a:prstGeom prst="roundRect">
            <a:avLst>
              <a:gd name="adj" fmla="val 8696"/>
            </a:avLst>
          </a:prstGeom>
          <a:solidFill>
            <a:srgbClr val="5C7BB9"/>
          </a:solidFill>
          <a:ln w="12700">
            <a:solidFill>
              <a:srgbClr val="5C7BB9"/>
            </a:solidFill>
            <a:prstDash val="solid"/>
          </a:ln>
        </p:spPr>
      </p:sp>
      <p:sp>
        <p:nvSpPr>
          <p:cNvPr id="17" name="Shape 15"/>
          <p:cNvSpPr/>
          <p:nvPr/>
        </p:nvSpPr>
        <p:spPr>
          <a:xfrm>
            <a:off x="1234440" y="3257550"/>
            <a:ext cx="445770" cy="445770"/>
          </a:xfrm>
          <a:prstGeom prst="ellipse">
            <a:avLst/>
          </a:prstGeom>
          <a:solidFill>
            <a:srgbClr val="F4B860"/>
          </a:solidFill>
          <a:ln w="12700">
            <a:solidFill>
              <a:srgbClr val="F4B860"/>
            </a:solidFill>
            <a:prstDash val="solid"/>
          </a:ln>
        </p:spPr>
      </p:sp>
      <p:sp>
        <p:nvSpPr>
          <p:cNvPr id="18" name="Text 16"/>
          <p:cNvSpPr/>
          <p:nvPr/>
        </p:nvSpPr>
        <p:spPr>
          <a:xfrm>
            <a:off x="1234440" y="3257550"/>
            <a:ext cx="445770" cy="445770"/>
          </a:xfrm>
          <a:prstGeom prst="rect">
            <a:avLst/>
          </a:prstGeom>
          <a:noFill/>
          <a:ln/>
        </p:spPr>
        <p:txBody>
          <a:bodyPr wrap="square" lIns="0" tIns="0" rIns="0" bIns="0" rtlCol="0" anchor="ctr"/>
          <a:lstStyle/>
          <a:p>
            <a:pPr algn="ctr" defTabSz="685800"/>
            <a:r>
              <a:rPr lang="en-US" sz="1650" b="1" dirty="0">
                <a:solidFill>
                  <a:srgbClr val="1E2761"/>
                </a:solidFill>
                <a:latin typeface="Calibri" pitchFamily="34" charset="0"/>
                <a:ea typeface="Calibri" pitchFamily="34" charset="-122"/>
                <a:cs typeface="Calibri" pitchFamily="34" charset="-120"/>
              </a:rPr>
              <a:t>3</a:t>
            </a:r>
            <a:endParaRPr lang="en-US" sz="1650" dirty="0">
              <a:solidFill>
                <a:prstClr val="black"/>
              </a:solidFill>
              <a:latin typeface="Calibri" panose="020F0502020204030204"/>
            </a:endParaRPr>
          </a:p>
        </p:txBody>
      </p:sp>
      <p:sp>
        <p:nvSpPr>
          <p:cNvPr id="19" name="Text 17"/>
          <p:cNvSpPr/>
          <p:nvPr/>
        </p:nvSpPr>
        <p:spPr>
          <a:xfrm>
            <a:off x="1783080" y="3188970"/>
            <a:ext cx="6172200" cy="617220"/>
          </a:xfrm>
          <a:prstGeom prst="rect">
            <a:avLst/>
          </a:prstGeom>
          <a:noFill/>
          <a:ln/>
        </p:spPr>
        <p:txBody>
          <a:bodyPr wrap="square" lIns="0" tIns="0" rIns="0" bIns="0" rtlCol="0" anchor="ctr"/>
          <a:lstStyle/>
          <a:p>
            <a:pPr defTabSz="685800"/>
            <a:r>
              <a:rPr lang="en-US" sz="1050" b="1" dirty="0">
                <a:solidFill>
                  <a:srgbClr val="FFFFFF"/>
                </a:solidFill>
                <a:latin typeface="Calibri" pitchFamily="34" charset="0"/>
                <a:ea typeface="Calibri" pitchFamily="34" charset="-122"/>
                <a:cs typeface="Calibri" pitchFamily="34" charset="-120"/>
              </a:rPr>
              <a:t>Đã chuyển tiền cho ĐÚNG đối tượng được luật chỉ định chưa?</a:t>
            </a:r>
            <a:endParaRPr lang="en-US" sz="1050" dirty="0">
              <a:solidFill>
                <a:prstClr val="black"/>
              </a:solidFill>
              <a:latin typeface="Calibri" panose="020F0502020204030204"/>
            </a:endParaRPr>
          </a:p>
          <a:p>
            <a:pPr defTabSz="685800"/>
            <a:r>
              <a:rPr lang="en-US" sz="825" i="1" dirty="0">
                <a:solidFill>
                  <a:srgbClr val="CADCFC"/>
                </a:solidFill>
                <a:latin typeface="Calibri" pitchFamily="34" charset="0"/>
                <a:ea typeface="Calibri" pitchFamily="34" charset="-122"/>
                <a:cs typeface="Calibri" pitchFamily="34" charset="-120"/>
              </a:rPr>
              <a:t>Chủ sở hữu / CMO có ủy quyền / Nhà nước đại diện (Điều 42)</a:t>
            </a:r>
            <a:endParaRPr lang="en-US" sz="1050" dirty="0">
              <a:solidFill>
                <a:prstClr val="black"/>
              </a:solidFill>
              <a:latin typeface="Calibri" panose="020F0502020204030204"/>
            </a:endParaRPr>
          </a:p>
        </p:txBody>
      </p:sp>
      <p:sp>
        <p:nvSpPr>
          <p:cNvPr id="20" name="Shape 18"/>
          <p:cNvSpPr/>
          <p:nvPr/>
        </p:nvSpPr>
        <p:spPr>
          <a:xfrm>
            <a:off x="4560570" y="3874770"/>
            <a:ext cx="0" cy="171450"/>
          </a:xfrm>
          <a:prstGeom prst="line">
            <a:avLst/>
          </a:prstGeom>
          <a:noFill/>
          <a:ln w="38100">
            <a:solidFill>
              <a:srgbClr val="1E2761"/>
            </a:solidFill>
            <a:prstDash val="solid"/>
          </a:ln>
        </p:spPr>
      </p:sp>
      <p:sp>
        <p:nvSpPr>
          <p:cNvPr id="21" name="Shape 19"/>
          <p:cNvSpPr/>
          <p:nvPr/>
        </p:nvSpPr>
        <p:spPr>
          <a:xfrm>
            <a:off x="1028700" y="4046220"/>
            <a:ext cx="7063740" cy="788670"/>
          </a:xfrm>
          <a:prstGeom prst="roundRect">
            <a:avLst>
              <a:gd name="adj" fmla="val 8696"/>
            </a:avLst>
          </a:prstGeom>
          <a:solidFill>
            <a:srgbClr val="F96167"/>
          </a:solidFill>
          <a:ln w="12700">
            <a:solidFill>
              <a:srgbClr val="F96167"/>
            </a:solidFill>
            <a:prstDash val="solid"/>
          </a:ln>
        </p:spPr>
      </p:sp>
      <p:sp>
        <p:nvSpPr>
          <p:cNvPr id="22" name="Shape 20"/>
          <p:cNvSpPr/>
          <p:nvPr/>
        </p:nvSpPr>
        <p:spPr>
          <a:xfrm>
            <a:off x="1234440" y="4217670"/>
            <a:ext cx="445770" cy="445770"/>
          </a:xfrm>
          <a:prstGeom prst="ellipse">
            <a:avLst/>
          </a:prstGeom>
          <a:solidFill>
            <a:srgbClr val="F4B860"/>
          </a:solidFill>
          <a:ln w="12700">
            <a:solidFill>
              <a:srgbClr val="F4B860"/>
            </a:solidFill>
            <a:prstDash val="solid"/>
          </a:ln>
        </p:spPr>
      </p:sp>
      <p:sp>
        <p:nvSpPr>
          <p:cNvPr id="23" name="Text 21"/>
          <p:cNvSpPr/>
          <p:nvPr/>
        </p:nvSpPr>
        <p:spPr>
          <a:xfrm>
            <a:off x="1234440" y="4217670"/>
            <a:ext cx="445770" cy="445770"/>
          </a:xfrm>
          <a:prstGeom prst="rect">
            <a:avLst/>
          </a:prstGeom>
          <a:noFill/>
          <a:ln/>
        </p:spPr>
        <p:txBody>
          <a:bodyPr wrap="square" lIns="0" tIns="0" rIns="0" bIns="0" rtlCol="0" anchor="ctr"/>
          <a:lstStyle/>
          <a:p>
            <a:pPr algn="ctr" defTabSz="685800"/>
            <a:r>
              <a:rPr lang="en-US" sz="1650" b="1" dirty="0">
                <a:solidFill>
                  <a:srgbClr val="1E2761"/>
                </a:solidFill>
                <a:latin typeface="Calibri" pitchFamily="34" charset="0"/>
                <a:ea typeface="Calibri" pitchFamily="34" charset="-122"/>
                <a:cs typeface="Calibri" pitchFamily="34" charset="-120"/>
              </a:rPr>
              <a:t>4</a:t>
            </a:r>
            <a:endParaRPr lang="en-US" sz="1650" dirty="0">
              <a:solidFill>
                <a:prstClr val="black"/>
              </a:solidFill>
              <a:latin typeface="Calibri" panose="020F0502020204030204"/>
            </a:endParaRPr>
          </a:p>
        </p:txBody>
      </p:sp>
      <p:sp>
        <p:nvSpPr>
          <p:cNvPr id="24" name="Text 22"/>
          <p:cNvSpPr/>
          <p:nvPr/>
        </p:nvSpPr>
        <p:spPr>
          <a:xfrm>
            <a:off x="1783080" y="4149090"/>
            <a:ext cx="6172200" cy="617220"/>
          </a:xfrm>
          <a:prstGeom prst="rect">
            <a:avLst/>
          </a:prstGeom>
          <a:noFill/>
          <a:ln/>
        </p:spPr>
        <p:txBody>
          <a:bodyPr wrap="square" lIns="0" tIns="0" rIns="0" bIns="0" rtlCol="0" anchor="ctr"/>
          <a:lstStyle/>
          <a:p>
            <a:pPr defTabSz="685800"/>
            <a:r>
              <a:rPr lang="en-US" sz="1050" b="1" dirty="0">
                <a:solidFill>
                  <a:srgbClr val="FFFFFF"/>
                </a:solidFill>
                <a:latin typeface="Calibri" pitchFamily="34" charset="0"/>
                <a:ea typeface="Calibri" pitchFamily="34" charset="-122"/>
                <a:cs typeface="Calibri" pitchFamily="34" charset="-120"/>
              </a:rPr>
              <a:t>Đã thông tin đầy đủ về TÊN TÁC GIẢ, NGUỒN GỐC tác phẩm/bản ghi?</a:t>
            </a:r>
            <a:endParaRPr lang="en-US" sz="1050" dirty="0">
              <a:solidFill>
                <a:prstClr val="black"/>
              </a:solidFill>
              <a:latin typeface="Calibri" panose="020F0502020204030204"/>
            </a:endParaRPr>
          </a:p>
          <a:p>
            <a:pPr defTabSz="685800"/>
            <a:r>
              <a:rPr lang="en-US" sz="825" i="1" dirty="0">
                <a:solidFill>
                  <a:srgbClr val="FFFFFF"/>
                </a:solidFill>
                <a:latin typeface="Calibri" pitchFamily="34" charset="0"/>
                <a:ea typeface="Calibri" pitchFamily="34" charset="-122"/>
                <a:cs typeface="Calibri" pitchFamily="34" charset="-120"/>
              </a:rPr>
              <a:t>Không → vi phạm Điều 28 khoản 3 (nghĩa vụ thông tin theo Điều 26.1 và 33.1)</a:t>
            </a:r>
            <a:endParaRPr lang="en-US" sz="1050" dirty="0">
              <a:solidFill>
                <a:prstClr val="black"/>
              </a:solidFill>
              <a:latin typeface="Calibri" panose="020F0502020204030204"/>
            </a:endParaRPr>
          </a:p>
        </p:txBody>
      </p:sp>
      <p:sp>
        <p:nvSpPr>
          <p:cNvPr id="25" name="Text 23"/>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12</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Bảo hộ quyền trên không gian mạng</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Điều 198b – Doanh nghiệp trung gian &amp; Cơ chế Safe Harbor</a:t>
            </a:r>
            <a:endParaRPr lang="en-US" sz="1050" dirty="0">
              <a:solidFill>
                <a:prstClr val="black"/>
              </a:solidFill>
              <a:latin typeface="Calibri" panose="020F0502020204030204"/>
            </a:endParaRPr>
          </a:p>
        </p:txBody>
      </p:sp>
      <p:sp>
        <p:nvSpPr>
          <p:cNvPr id="6" name="Text 4"/>
          <p:cNvSpPr/>
          <p:nvPr/>
        </p:nvSpPr>
        <p:spPr>
          <a:xfrm>
            <a:off x="342900" y="1028700"/>
            <a:ext cx="8435340" cy="274320"/>
          </a:xfrm>
          <a:prstGeom prst="rect">
            <a:avLst/>
          </a:prstGeom>
          <a:noFill/>
          <a:ln/>
        </p:spPr>
        <p:txBody>
          <a:bodyPr wrap="square" lIns="0" tIns="0" rIns="0" bIns="0" rtlCol="0" anchor="ctr"/>
          <a:lstStyle/>
          <a:p>
            <a:pPr defTabSz="685800"/>
            <a:r>
              <a:rPr lang="en-US" sz="1125" b="1" dirty="0">
                <a:solidFill>
                  <a:srgbClr val="1E2761"/>
                </a:solidFill>
                <a:latin typeface="Calibri" pitchFamily="34" charset="0"/>
                <a:ea typeface="Calibri" pitchFamily="34" charset="-122"/>
                <a:cs typeface="Calibri" pitchFamily="34" charset="-120"/>
              </a:rPr>
              <a:t>Quy trình "Notice and Takedown" – Điều 198b khoản 3</a:t>
            </a:r>
            <a:endParaRPr lang="en-US" sz="1125" dirty="0">
              <a:solidFill>
                <a:prstClr val="black"/>
              </a:solidFill>
              <a:latin typeface="Calibri" panose="020F0502020204030204"/>
            </a:endParaRPr>
          </a:p>
        </p:txBody>
      </p:sp>
      <p:sp>
        <p:nvSpPr>
          <p:cNvPr id="7" name="Shape 5"/>
          <p:cNvSpPr/>
          <p:nvPr/>
        </p:nvSpPr>
        <p:spPr>
          <a:xfrm>
            <a:off x="342900" y="1440180"/>
            <a:ext cx="1851660" cy="1028700"/>
          </a:xfrm>
          <a:prstGeom prst="rect">
            <a:avLst/>
          </a:prstGeom>
          <a:solidFill>
            <a:srgbClr val="FFFFFF"/>
          </a:solidFill>
          <a:ln w="25400">
            <a:solidFill>
              <a:srgbClr val="1E2761"/>
            </a:solidFill>
            <a:prstDash val="solid"/>
          </a:ln>
        </p:spPr>
      </p:sp>
      <p:sp>
        <p:nvSpPr>
          <p:cNvPr id="8" name="Shape 6"/>
          <p:cNvSpPr/>
          <p:nvPr/>
        </p:nvSpPr>
        <p:spPr>
          <a:xfrm>
            <a:off x="342900" y="1440180"/>
            <a:ext cx="1851660" cy="274320"/>
          </a:xfrm>
          <a:prstGeom prst="rect">
            <a:avLst/>
          </a:prstGeom>
          <a:solidFill>
            <a:srgbClr val="1E2761"/>
          </a:solidFill>
          <a:ln w="12700">
            <a:solidFill>
              <a:srgbClr val="1E2761"/>
            </a:solidFill>
            <a:prstDash val="solid"/>
          </a:ln>
        </p:spPr>
      </p:sp>
      <p:sp>
        <p:nvSpPr>
          <p:cNvPr id="9" name="Text 7"/>
          <p:cNvSpPr/>
          <p:nvPr/>
        </p:nvSpPr>
        <p:spPr>
          <a:xfrm>
            <a:off x="342900" y="1440180"/>
            <a:ext cx="1851660" cy="274320"/>
          </a:xfrm>
          <a:prstGeom prst="rect">
            <a:avLst/>
          </a:prstGeom>
          <a:noFill/>
          <a:ln/>
        </p:spPr>
        <p:txBody>
          <a:bodyPr wrap="square" lIns="0" tIns="0" rIns="0" bIns="0" rtlCol="0" anchor="ctr"/>
          <a:lstStyle/>
          <a:p>
            <a:pPr algn="ctr" defTabSz="685800"/>
            <a:r>
              <a:rPr lang="en-US" sz="900" b="1" dirty="0">
                <a:solidFill>
                  <a:srgbClr val="FFFFFF"/>
                </a:solidFill>
                <a:latin typeface="Calibri" pitchFamily="34" charset="0"/>
                <a:ea typeface="Calibri" pitchFamily="34" charset="-122"/>
                <a:cs typeface="Calibri" pitchFamily="34" charset="-120"/>
              </a:rPr>
              <a:t>BƯỚC 1</a:t>
            </a:r>
            <a:endParaRPr lang="en-US" sz="900" dirty="0">
              <a:solidFill>
                <a:prstClr val="black"/>
              </a:solidFill>
              <a:latin typeface="Calibri" panose="020F0502020204030204"/>
            </a:endParaRPr>
          </a:p>
        </p:txBody>
      </p:sp>
      <p:sp>
        <p:nvSpPr>
          <p:cNvPr id="10" name="Text 8"/>
          <p:cNvSpPr/>
          <p:nvPr/>
        </p:nvSpPr>
        <p:spPr>
          <a:xfrm>
            <a:off x="411480" y="1783080"/>
            <a:ext cx="1714500" cy="24003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Phát hiện vi phạm</a:t>
            </a:r>
            <a:endParaRPr lang="en-US" sz="975" dirty="0">
              <a:solidFill>
                <a:prstClr val="black"/>
              </a:solidFill>
              <a:latin typeface="Calibri" panose="020F0502020204030204"/>
            </a:endParaRPr>
          </a:p>
        </p:txBody>
      </p:sp>
      <p:sp>
        <p:nvSpPr>
          <p:cNvPr id="11" name="Text 9"/>
          <p:cNvSpPr/>
          <p:nvPr/>
        </p:nvSpPr>
        <p:spPr>
          <a:xfrm>
            <a:off x="445770" y="2057400"/>
            <a:ext cx="1645920" cy="377190"/>
          </a:xfrm>
          <a:prstGeom prst="rect">
            <a:avLst/>
          </a:prstGeom>
          <a:noFill/>
          <a:ln/>
        </p:spPr>
        <p:txBody>
          <a:bodyPr wrap="square" lIns="0" tIns="0" rIns="0" bIns="0" rtlCol="0" anchor="ctr"/>
          <a:lstStyle/>
          <a:p>
            <a:pPr algn="ctr" defTabSz="685800"/>
            <a:r>
              <a:rPr lang="en-US" sz="750" dirty="0">
                <a:solidFill>
                  <a:srgbClr val="1A1A1A"/>
                </a:solidFill>
                <a:latin typeface="Calibri" pitchFamily="34" charset="0"/>
                <a:ea typeface="Calibri" pitchFamily="34" charset="-122"/>
                <a:cs typeface="Calibri" pitchFamily="34" charset="-120"/>
              </a:rPr>
              <a:t>Chủ thể quyền hoặc CMO phát hiện nội dung vi phạm trên nền tảng</a:t>
            </a:r>
            <a:endParaRPr lang="en-US" sz="750" dirty="0">
              <a:solidFill>
                <a:prstClr val="black"/>
              </a:solidFill>
              <a:latin typeface="Calibri" panose="020F0502020204030204"/>
            </a:endParaRPr>
          </a:p>
        </p:txBody>
      </p:sp>
      <p:sp>
        <p:nvSpPr>
          <p:cNvPr id="12" name="Shape 10"/>
          <p:cNvSpPr/>
          <p:nvPr/>
        </p:nvSpPr>
        <p:spPr>
          <a:xfrm>
            <a:off x="2221992" y="1954530"/>
            <a:ext cx="185166" cy="0"/>
          </a:xfrm>
          <a:prstGeom prst="line">
            <a:avLst/>
          </a:prstGeom>
          <a:noFill/>
          <a:ln w="25400">
            <a:solidFill>
              <a:srgbClr val="1E2761"/>
            </a:solidFill>
            <a:prstDash val="solid"/>
          </a:ln>
        </p:spPr>
      </p:sp>
      <p:sp>
        <p:nvSpPr>
          <p:cNvPr id="13" name="Shape 11"/>
          <p:cNvSpPr/>
          <p:nvPr/>
        </p:nvSpPr>
        <p:spPr>
          <a:xfrm>
            <a:off x="2434590" y="1440180"/>
            <a:ext cx="1851660" cy="1028700"/>
          </a:xfrm>
          <a:prstGeom prst="rect">
            <a:avLst/>
          </a:prstGeom>
          <a:solidFill>
            <a:srgbClr val="FFFFFF"/>
          </a:solidFill>
          <a:ln w="25400">
            <a:solidFill>
              <a:srgbClr val="3B5BA5"/>
            </a:solidFill>
            <a:prstDash val="solid"/>
          </a:ln>
        </p:spPr>
      </p:sp>
      <p:sp>
        <p:nvSpPr>
          <p:cNvPr id="14" name="Shape 12"/>
          <p:cNvSpPr/>
          <p:nvPr/>
        </p:nvSpPr>
        <p:spPr>
          <a:xfrm>
            <a:off x="2434590" y="1440180"/>
            <a:ext cx="1851660" cy="274320"/>
          </a:xfrm>
          <a:prstGeom prst="rect">
            <a:avLst/>
          </a:prstGeom>
          <a:solidFill>
            <a:srgbClr val="3B5BA5"/>
          </a:solidFill>
          <a:ln w="12700">
            <a:solidFill>
              <a:srgbClr val="3B5BA5"/>
            </a:solidFill>
            <a:prstDash val="solid"/>
          </a:ln>
        </p:spPr>
      </p:sp>
      <p:sp>
        <p:nvSpPr>
          <p:cNvPr id="15" name="Text 13"/>
          <p:cNvSpPr/>
          <p:nvPr/>
        </p:nvSpPr>
        <p:spPr>
          <a:xfrm>
            <a:off x="2434590" y="1440180"/>
            <a:ext cx="1851660" cy="274320"/>
          </a:xfrm>
          <a:prstGeom prst="rect">
            <a:avLst/>
          </a:prstGeom>
          <a:noFill/>
          <a:ln/>
        </p:spPr>
        <p:txBody>
          <a:bodyPr wrap="square" lIns="0" tIns="0" rIns="0" bIns="0" rtlCol="0" anchor="ctr"/>
          <a:lstStyle/>
          <a:p>
            <a:pPr algn="ctr" defTabSz="685800"/>
            <a:r>
              <a:rPr lang="en-US" sz="900" b="1" dirty="0">
                <a:solidFill>
                  <a:srgbClr val="FFFFFF"/>
                </a:solidFill>
                <a:latin typeface="Calibri" pitchFamily="34" charset="0"/>
                <a:ea typeface="Calibri" pitchFamily="34" charset="-122"/>
                <a:cs typeface="Calibri" pitchFamily="34" charset="-120"/>
              </a:rPr>
              <a:t>BƯỚC 2</a:t>
            </a:r>
            <a:endParaRPr lang="en-US" sz="900" dirty="0">
              <a:solidFill>
                <a:prstClr val="black"/>
              </a:solidFill>
              <a:latin typeface="Calibri" panose="020F0502020204030204"/>
            </a:endParaRPr>
          </a:p>
        </p:txBody>
      </p:sp>
      <p:sp>
        <p:nvSpPr>
          <p:cNvPr id="16" name="Text 14"/>
          <p:cNvSpPr/>
          <p:nvPr/>
        </p:nvSpPr>
        <p:spPr>
          <a:xfrm>
            <a:off x="2503170" y="1783080"/>
            <a:ext cx="1714500" cy="240030"/>
          </a:xfrm>
          <a:prstGeom prst="rect">
            <a:avLst/>
          </a:prstGeom>
          <a:noFill/>
          <a:ln/>
        </p:spPr>
        <p:txBody>
          <a:bodyPr wrap="square" lIns="0" tIns="0" rIns="0" bIns="0" rtlCol="0" anchor="ctr"/>
          <a:lstStyle/>
          <a:p>
            <a:pPr algn="ctr" defTabSz="685800"/>
            <a:r>
              <a:rPr lang="en-US" sz="975" b="1" dirty="0">
                <a:solidFill>
                  <a:srgbClr val="3B5BA5"/>
                </a:solidFill>
                <a:latin typeface="Calibri" pitchFamily="34" charset="0"/>
                <a:ea typeface="Calibri" pitchFamily="34" charset="-122"/>
                <a:cs typeface="Calibri" pitchFamily="34" charset="-120"/>
              </a:rPr>
              <a:t>Gửi thông báo</a:t>
            </a:r>
            <a:endParaRPr lang="en-US" sz="975" dirty="0">
              <a:solidFill>
                <a:prstClr val="black"/>
              </a:solidFill>
              <a:latin typeface="Calibri" panose="020F0502020204030204"/>
            </a:endParaRPr>
          </a:p>
        </p:txBody>
      </p:sp>
      <p:sp>
        <p:nvSpPr>
          <p:cNvPr id="17" name="Text 15"/>
          <p:cNvSpPr/>
          <p:nvPr/>
        </p:nvSpPr>
        <p:spPr>
          <a:xfrm>
            <a:off x="2537460" y="2057400"/>
            <a:ext cx="1645920" cy="377190"/>
          </a:xfrm>
          <a:prstGeom prst="rect">
            <a:avLst/>
          </a:prstGeom>
          <a:noFill/>
          <a:ln/>
        </p:spPr>
        <p:txBody>
          <a:bodyPr wrap="square" lIns="0" tIns="0" rIns="0" bIns="0" rtlCol="0" anchor="ctr"/>
          <a:lstStyle/>
          <a:p>
            <a:pPr algn="ctr" defTabSz="685800"/>
            <a:r>
              <a:rPr lang="en-US" sz="750" dirty="0">
                <a:solidFill>
                  <a:srgbClr val="1A1A1A"/>
                </a:solidFill>
                <a:latin typeface="Calibri" pitchFamily="34" charset="0"/>
                <a:ea typeface="Calibri" pitchFamily="34" charset="-122"/>
                <a:cs typeface="Calibri" pitchFamily="34" charset="-120"/>
              </a:rPr>
              <a:t>Yêu cầu nền tảng gỡ bỏ – cung cấp bằng chứng quyền sở hữu</a:t>
            </a:r>
            <a:endParaRPr lang="en-US" sz="750" dirty="0">
              <a:solidFill>
                <a:prstClr val="black"/>
              </a:solidFill>
              <a:latin typeface="Calibri" panose="020F0502020204030204"/>
            </a:endParaRPr>
          </a:p>
        </p:txBody>
      </p:sp>
      <p:sp>
        <p:nvSpPr>
          <p:cNvPr id="18" name="Shape 16"/>
          <p:cNvSpPr/>
          <p:nvPr/>
        </p:nvSpPr>
        <p:spPr>
          <a:xfrm>
            <a:off x="4313682" y="1954530"/>
            <a:ext cx="185166" cy="0"/>
          </a:xfrm>
          <a:prstGeom prst="line">
            <a:avLst/>
          </a:prstGeom>
          <a:noFill/>
          <a:ln w="25400">
            <a:solidFill>
              <a:srgbClr val="1E2761"/>
            </a:solidFill>
            <a:prstDash val="solid"/>
          </a:ln>
        </p:spPr>
      </p:sp>
      <p:sp>
        <p:nvSpPr>
          <p:cNvPr id="19" name="Shape 17"/>
          <p:cNvSpPr/>
          <p:nvPr/>
        </p:nvSpPr>
        <p:spPr>
          <a:xfrm>
            <a:off x="4526280" y="1440180"/>
            <a:ext cx="1851660" cy="1028700"/>
          </a:xfrm>
          <a:prstGeom prst="rect">
            <a:avLst/>
          </a:prstGeom>
          <a:solidFill>
            <a:srgbClr val="FFFFFF"/>
          </a:solidFill>
          <a:ln w="25400">
            <a:solidFill>
              <a:srgbClr val="5C7BB9"/>
            </a:solidFill>
            <a:prstDash val="solid"/>
          </a:ln>
        </p:spPr>
      </p:sp>
      <p:sp>
        <p:nvSpPr>
          <p:cNvPr id="20" name="Shape 18"/>
          <p:cNvSpPr/>
          <p:nvPr/>
        </p:nvSpPr>
        <p:spPr>
          <a:xfrm>
            <a:off x="4526280" y="1440180"/>
            <a:ext cx="1851660" cy="274320"/>
          </a:xfrm>
          <a:prstGeom prst="rect">
            <a:avLst/>
          </a:prstGeom>
          <a:solidFill>
            <a:srgbClr val="5C7BB9"/>
          </a:solidFill>
          <a:ln w="12700">
            <a:solidFill>
              <a:srgbClr val="5C7BB9"/>
            </a:solidFill>
            <a:prstDash val="solid"/>
          </a:ln>
        </p:spPr>
      </p:sp>
      <p:sp>
        <p:nvSpPr>
          <p:cNvPr id="21" name="Text 19"/>
          <p:cNvSpPr/>
          <p:nvPr/>
        </p:nvSpPr>
        <p:spPr>
          <a:xfrm>
            <a:off x="4526280" y="1440180"/>
            <a:ext cx="1851660" cy="274320"/>
          </a:xfrm>
          <a:prstGeom prst="rect">
            <a:avLst/>
          </a:prstGeom>
          <a:noFill/>
          <a:ln/>
        </p:spPr>
        <p:txBody>
          <a:bodyPr wrap="square" lIns="0" tIns="0" rIns="0" bIns="0" rtlCol="0" anchor="ctr"/>
          <a:lstStyle/>
          <a:p>
            <a:pPr algn="ctr" defTabSz="685800"/>
            <a:r>
              <a:rPr lang="en-US" sz="900" b="1" dirty="0">
                <a:solidFill>
                  <a:srgbClr val="FFFFFF"/>
                </a:solidFill>
                <a:latin typeface="Calibri" pitchFamily="34" charset="0"/>
                <a:ea typeface="Calibri" pitchFamily="34" charset="-122"/>
                <a:cs typeface="Calibri" pitchFamily="34" charset="-120"/>
              </a:rPr>
              <a:t>BƯỚC 3</a:t>
            </a:r>
            <a:endParaRPr lang="en-US" sz="900" dirty="0">
              <a:solidFill>
                <a:prstClr val="black"/>
              </a:solidFill>
              <a:latin typeface="Calibri" panose="020F0502020204030204"/>
            </a:endParaRPr>
          </a:p>
        </p:txBody>
      </p:sp>
      <p:sp>
        <p:nvSpPr>
          <p:cNvPr id="22" name="Text 20"/>
          <p:cNvSpPr/>
          <p:nvPr/>
        </p:nvSpPr>
        <p:spPr>
          <a:xfrm>
            <a:off x="4594860" y="1783080"/>
            <a:ext cx="1714500" cy="240030"/>
          </a:xfrm>
          <a:prstGeom prst="rect">
            <a:avLst/>
          </a:prstGeom>
          <a:noFill/>
          <a:ln/>
        </p:spPr>
        <p:txBody>
          <a:bodyPr wrap="square" lIns="0" tIns="0" rIns="0" bIns="0" rtlCol="0" anchor="ctr"/>
          <a:lstStyle/>
          <a:p>
            <a:pPr algn="ctr" defTabSz="685800"/>
            <a:r>
              <a:rPr lang="en-US" sz="975" b="1" dirty="0">
                <a:solidFill>
                  <a:srgbClr val="5C7BB9"/>
                </a:solidFill>
                <a:latin typeface="Calibri" pitchFamily="34" charset="0"/>
                <a:ea typeface="Calibri" pitchFamily="34" charset="-122"/>
                <a:cs typeface="Calibri" pitchFamily="34" charset="-120"/>
              </a:rPr>
              <a:t>Nền tảng gỡ bỏ</a:t>
            </a:r>
            <a:endParaRPr lang="en-US" sz="975" dirty="0">
              <a:solidFill>
                <a:prstClr val="black"/>
              </a:solidFill>
              <a:latin typeface="Calibri" panose="020F0502020204030204"/>
            </a:endParaRPr>
          </a:p>
        </p:txBody>
      </p:sp>
      <p:sp>
        <p:nvSpPr>
          <p:cNvPr id="23" name="Text 21"/>
          <p:cNvSpPr/>
          <p:nvPr/>
        </p:nvSpPr>
        <p:spPr>
          <a:xfrm>
            <a:off x="4629150" y="2057400"/>
            <a:ext cx="1645920" cy="377190"/>
          </a:xfrm>
          <a:prstGeom prst="rect">
            <a:avLst/>
          </a:prstGeom>
          <a:noFill/>
          <a:ln/>
        </p:spPr>
        <p:txBody>
          <a:bodyPr wrap="square" lIns="0" tIns="0" rIns="0" bIns="0" rtlCol="0" anchor="ctr"/>
          <a:lstStyle/>
          <a:p>
            <a:pPr algn="ctr" defTabSz="685800"/>
            <a:r>
              <a:rPr lang="en-US" sz="750" dirty="0">
                <a:solidFill>
                  <a:srgbClr val="1A1A1A"/>
                </a:solidFill>
                <a:latin typeface="Calibri" pitchFamily="34" charset="0"/>
                <a:ea typeface="Calibri" pitchFamily="34" charset="-122"/>
                <a:cs typeface="Calibri" pitchFamily="34" charset="-120"/>
              </a:rPr>
              <a:t>Phải hành động NHANH CHÓNG để được hưởng miễn trừ</a:t>
            </a:r>
            <a:endParaRPr lang="en-US" sz="750" dirty="0">
              <a:solidFill>
                <a:prstClr val="black"/>
              </a:solidFill>
              <a:latin typeface="Calibri" panose="020F0502020204030204"/>
            </a:endParaRPr>
          </a:p>
        </p:txBody>
      </p:sp>
      <p:sp>
        <p:nvSpPr>
          <p:cNvPr id="24" name="Shape 22"/>
          <p:cNvSpPr/>
          <p:nvPr/>
        </p:nvSpPr>
        <p:spPr>
          <a:xfrm>
            <a:off x="6405372" y="1954530"/>
            <a:ext cx="185166" cy="0"/>
          </a:xfrm>
          <a:prstGeom prst="line">
            <a:avLst/>
          </a:prstGeom>
          <a:noFill/>
          <a:ln w="25400">
            <a:solidFill>
              <a:srgbClr val="1E2761"/>
            </a:solidFill>
            <a:prstDash val="solid"/>
          </a:ln>
        </p:spPr>
      </p:sp>
      <p:sp>
        <p:nvSpPr>
          <p:cNvPr id="25" name="Shape 23"/>
          <p:cNvSpPr/>
          <p:nvPr/>
        </p:nvSpPr>
        <p:spPr>
          <a:xfrm>
            <a:off x="6617970" y="1440180"/>
            <a:ext cx="1851660" cy="1028700"/>
          </a:xfrm>
          <a:prstGeom prst="rect">
            <a:avLst/>
          </a:prstGeom>
          <a:solidFill>
            <a:srgbClr val="FFFFFF"/>
          </a:solidFill>
          <a:ln w="25400">
            <a:solidFill>
              <a:srgbClr val="F96167"/>
            </a:solidFill>
            <a:prstDash val="solid"/>
          </a:ln>
        </p:spPr>
      </p:sp>
      <p:sp>
        <p:nvSpPr>
          <p:cNvPr id="26" name="Shape 24"/>
          <p:cNvSpPr/>
          <p:nvPr/>
        </p:nvSpPr>
        <p:spPr>
          <a:xfrm>
            <a:off x="6617970" y="1440180"/>
            <a:ext cx="1851660" cy="274320"/>
          </a:xfrm>
          <a:prstGeom prst="rect">
            <a:avLst/>
          </a:prstGeom>
          <a:solidFill>
            <a:srgbClr val="F96167"/>
          </a:solidFill>
          <a:ln w="12700">
            <a:solidFill>
              <a:srgbClr val="F96167"/>
            </a:solidFill>
            <a:prstDash val="solid"/>
          </a:ln>
        </p:spPr>
      </p:sp>
      <p:sp>
        <p:nvSpPr>
          <p:cNvPr id="27" name="Text 25"/>
          <p:cNvSpPr/>
          <p:nvPr/>
        </p:nvSpPr>
        <p:spPr>
          <a:xfrm>
            <a:off x="6617970" y="1440180"/>
            <a:ext cx="1851660" cy="274320"/>
          </a:xfrm>
          <a:prstGeom prst="rect">
            <a:avLst/>
          </a:prstGeom>
          <a:noFill/>
          <a:ln/>
        </p:spPr>
        <p:txBody>
          <a:bodyPr wrap="square" lIns="0" tIns="0" rIns="0" bIns="0" rtlCol="0" anchor="ctr"/>
          <a:lstStyle/>
          <a:p>
            <a:pPr algn="ctr" defTabSz="685800"/>
            <a:r>
              <a:rPr lang="en-US" sz="900" b="1" dirty="0">
                <a:solidFill>
                  <a:srgbClr val="FFFFFF"/>
                </a:solidFill>
                <a:latin typeface="Calibri" pitchFamily="34" charset="0"/>
                <a:ea typeface="Calibri" pitchFamily="34" charset="-122"/>
                <a:cs typeface="Calibri" pitchFamily="34" charset="-120"/>
              </a:rPr>
              <a:t>BƯỚC 4</a:t>
            </a:r>
            <a:endParaRPr lang="en-US" sz="900" dirty="0">
              <a:solidFill>
                <a:prstClr val="black"/>
              </a:solidFill>
              <a:latin typeface="Calibri" panose="020F0502020204030204"/>
            </a:endParaRPr>
          </a:p>
        </p:txBody>
      </p:sp>
      <p:sp>
        <p:nvSpPr>
          <p:cNvPr id="28" name="Text 26"/>
          <p:cNvSpPr/>
          <p:nvPr/>
        </p:nvSpPr>
        <p:spPr>
          <a:xfrm>
            <a:off x="6686550" y="1783080"/>
            <a:ext cx="1714500" cy="240030"/>
          </a:xfrm>
          <a:prstGeom prst="rect">
            <a:avLst/>
          </a:prstGeom>
          <a:noFill/>
          <a:ln/>
        </p:spPr>
        <p:txBody>
          <a:bodyPr wrap="square" lIns="0" tIns="0" rIns="0" bIns="0" rtlCol="0" anchor="ctr"/>
          <a:lstStyle/>
          <a:p>
            <a:pPr algn="ctr" defTabSz="685800"/>
            <a:r>
              <a:rPr lang="en-US" sz="975" b="1" dirty="0">
                <a:solidFill>
                  <a:srgbClr val="F96167"/>
                </a:solidFill>
                <a:latin typeface="Calibri" pitchFamily="34" charset="0"/>
                <a:ea typeface="Calibri" pitchFamily="34" charset="-122"/>
                <a:cs typeface="Calibri" pitchFamily="34" charset="-120"/>
              </a:rPr>
              <a:t>Hệ quả nếu chậm trễ</a:t>
            </a:r>
            <a:endParaRPr lang="en-US" sz="975" dirty="0">
              <a:solidFill>
                <a:prstClr val="black"/>
              </a:solidFill>
              <a:latin typeface="Calibri" panose="020F0502020204030204"/>
            </a:endParaRPr>
          </a:p>
        </p:txBody>
      </p:sp>
      <p:sp>
        <p:nvSpPr>
          <p:cNvPr id="29" name="Text 27"/>
          <p:cNvSpPr/>
          <p:nvPr/>
        </p:nvSpPr>
        <p:spPr>
          <a:xfrm>
            <a:off x="6720840" y="2057400"/>
            <a:ext cx="1645920" cy="377190"/>
          </a:xfrm>
          <a:prstGeom prst="rect">
            <a:avLst/>
          </a:prstGeom>
          <a:noFill/>
          <a:ln/>
        </p:spPr>
        <p:txBody>
          <a:bodyPr wrap="square" lIns="0" tIns="0" rIns="0" bIns="0" rtlCol="0" anchor="ctr"/>
          <a:lstStyle/>
          <a:p>
            <a:pPr algn="ctr" defTabSz="685800"/>
            <a:r>
              <a:rPr lang="en-US" sz="750" dirty="0">
                <a:solidFill>
                  <a:srgbClr val="1A1A1A"/>
                </a:solidFill>
                <a:latin typeface="Calibri" pitchFamily="34" charset="0"/>
                <a:ea typeface="Calibri" pitchFamily="34" charset="-122"/>
                <a:cs typeface="Calibri" pitchFamily="34" charset="-120"/>
              </a:rPr>
              <a:t>Không miễn trừ → vi phạm Điều 28.8 / mất safe harbor</a:t>
            </a:r>
            <a:endParaRPr lang="en-US" sz="750" dirty="0">
              <a:solidFill>
                <a:prstClr val="black"/>
              </a:solidFill>
              <a:latin typeface="Calibri" panose="020F0502020204030204"/>
            </a:endParaRPr>
          </a:p>
        </p:txBody>
      </p:sp>
      <p:sp>
        <p:nvSpPr>
          <p:cNvPr id="30" name="Text 28"/>
          <p:cNvSpPr/>
          <p:nvPr/>
        </p:nvSpPr>
        <p:spPr>
          <a:xfrm>
            <a:off x="342900" y="2811780"/>
            <a:ext cx="843534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3 trường hợp miễn trừ trách nhiệm cho doanh nghiệp trung gian (Điều 198b khoản 3)</a:t>
            </a:r>
            <a:endParaRPr lang="en-US" sz="1050" dirty="0">
              <a:solidFill>
                <a:prstClr val="black"/>
              </a:solidFill>
              <a:latin typeface="Calibri" panose="020F0502020204030204"/>
            </a:endParaRPr>
          </a:p>
        </p:txBody>
      </p:sp>
      <p:sp>
        <p:nvSpPr>
          <p:cNvPr id="31" name="Shape 29"/>
          <p:cNvSpPr/>
          <p:nvPr/>
        </p:nvSpPr>
        <p:spPr>
          <a:xfrm>
            <a:off x="342900" y="3154680"/>
            <a:ext cx="2640330" cy="1440180"/>
          </a:xfrm>
          <a:prstGeom prst="rect">
            <a:avLst/>
          </a:prstGeom>
          <a:solidFill>
            <a:srgbClr val="FFFFFF"/>
          </a:solidFill>
          <a:ln w="12700">
            <a:solidFill>
              <a:srgbClr val="10B981"/>
            </a:solidFill>
            <a:prstDash val="solid"/>
          </a:ln>
        </p:spPr>
      </p:sp>
      <p:sp>
        <p:nvSpPr>
          <p:cNvPr id="32" name="Shape 30"/>
          <p:cNvSpPr/>
          <p:nvPr/>
        </p:nvSpPr>
        <p:spPr>
          <a:xfrm>
            <a:off x="548640" y="3291840"/>
            <a:ext cx="548640" cy="548640"/>
          </a:xfrm>
          <a:prstGeom prst="ellipse">
            <a:avLst/>
          </a:prstGeom>
          <a:solidFill>
            <a:srgbClr val="10B981"/>
          </a:solidFill>
          <a:ln w="12700">
            <a:solidFill>
              <a:srgbClr val="10B981"/>
            </a:solidFill>
            <a:prstDash val="solid"/>
          </a:ln>
        </p:spPr>
      </p:sp>
      <p:sp>
        <p:nvSpPr>
          <p:cNvPr id="33" name="Text 31"/>
          <p:cNvSpPr/>
          <p:nvPr/>
        </p:nvSpPr>
        <p:spPr>
          <a:xfrm>
            <a:off x="548640" y="3291840"/>
            <a:ext cx="548640" cy="548640"/>
          </a:xfrm>
          <a:prstGeom prst="rect">
            <a:avLst/>
          </a:prstGeom>
          <a:noFill/>
          <a:ln/>
        </p:spPr>
        <p:txBody>
          <a:bodyPr wrap="square" lIns="0" tIns="0" rIns="0" bIns="0" rtlCol="0" anchor="ctr"/>
          <a:lstStyle/>
          <a:p>
            <a:pPr algn="ctr" defTabSz="685800"/>
            <a:r>
              <a:rPr lang="en-US" sz="1950" b="1" dirty="0">
                <a:solidFill>
                  <a:srgbClr val="FFFFFF"/>
                </a:solidFill>
                <a:latin typeface="Calibri" pitchFamily="34" charset="0"/>
                <a:ea typeface="Calibri" pitchFamily="34" charset="-122"/>
                <a:cs typeface="Calibri" pitchFamily="34" charset="-120"/>
              </a:rPr>
              <a:t>A</a:t>
            </a:r>
            <a:endParaRPr lang="en-US" sz="1950" dirty="0">
              <a:solidFill>
                <a:prstClr val="black"/>
              </a:solidFill>
              <a:latin typeface="Calibri" panose="020F0502020204030204"/>
            </a:endParaRPr>
          </a:p>
        </p:txBody>
      </p:sp>
      <p:sp>
        <p:nvSpPr>
          <p:cNvPr id="34" name="Text 32"/>
          <p:cNvSpPr/>
          <p:nvPr/>
        </p:nvSpPr>
        <p:spPr>
          <a:xfrm>
            <a:off x="1165860" y="3326130"/>
            <a:ext cx="174879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Mere Conduit</a:t>
            </a:r>
            <a:endParaRPr lang="en-US" sz="1050" dirty="0">
              <a:solidFill>
                <a:prstClr val="black"/>
              </a:solidFill>
              <a:latin typeface="Calibri" panose="020F0502020204030204"/>
            </a:endParaRPr>
          </a:p>
        </p:txBody>
      </p:sp>
      <p:sp>
        <p:nvSpPr>
          <p:cNvPr id="35" name="Text 33"/>
          <p:cNvSpPr/>
          <p:nvPr/>
        </p:nvSpPr>
        <p:spPr>
          <a:xfrm>
            <a:off x="548640" y="3909060"/>
            <a:ext cx="2331720" cy="65151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Chỉ truyền dẫn nội dung số hoặc cung cấp khả năng truy nhập</a:t>
            </a:r>
            <a:endParaRPr lang="en-US" sz="825" dirty="0">
              <a:solidFill>
                <a:prstClr val="black"/>
              </a:solidFill>
              <a:latin typeface="Calibri" panose="020F0502020204030204"/>
            </a:endParaRPr>
          </a:p>
        </p:txBody>
      </p:sp>
      <p:sp>
        <p:nvSpPr>
          <p:cNvPr id="36" name="Shape 34"/>
          <p:cNvSpPr/>
          <p:nvPr/>
        </p:nvSpPr>
        <p:spPr>
          <a:xfrm>
            <a:off x="3188970" y="3154680"/>
            <a:ext cx="2640330" cy="1440180"/>
          </a:xfrm>
          <a:prstGeom prst="rect">
            <a:avLst/>
          </a:prstGeom>
          <a:solidFill>
            <a:srgbClr val="FFFFFF"/>
          </a:solidFill>
          <a:ln w="12700">
            <a:solidFill>
              <a:srgbClr val="10B981"/>
            </a:solidFill>
            <a:prstDash val="solid"/>
          </a:ln>
        </p:spPr>
      </p:sp>
      <p:sp>
        <p:nvSpPr>
          <p:cNvPr id="37" name="Shape 35"/>
          <p:cNvSpPr/>
          <p:nvPr/>
        </p:nvSpPr>
        <p:spPr>
          <a:xfrm>
            <a:off x="3394710" y="3291840"/>
            <a:ext cx="548640" cy="548640"/>
          </a:xfrm>
          <a:prstGeom prst="ellipse">
            <a:avLst/>
          </a:prstGeom>
          <a:solidFill>
            <a:srgbClr val="10B981"/>
          </a:solidFill>
          <a:ln w="12700">
            <a:solidFill>
              <a:srgbClr val="10B981"/>
            </a:solidFill>
            <a:prstDash val="solid"/>
          </a:ln>
        </p:spPr>
      </p:sp>
      <p:sp>
        <p:nvSpPr>
          <p:cNvPr id="38" name="Text 36"/>
          <p:cNvSpPr/>
          <p:nvPr/>
        </p:nvSpPr>
        <p:spPr>
          <a:xfrm>
            <a:off x="3394710" y="3291840"/>
            <a:ext cx="548640" cy="548640"/>
          </a:xfrm>
          <a:prstGeom prst="rect">
            <a:avLst/>
          </a:prstGeom>
          <a:noFill/>
          <a:ln/>
        </p:spPr>
        <p:txBody>
          <a:bodyPr wrap="square" lIns="0" tIns="0" rIns="0" bIns="0" rtlCol="0" anchor="ctr"/>
          <a:lstStyle/>
          <a:p>
            <a:pPr algn="ctr" defTabSz="685800"/>
            <a:r>
              <a:rPr lang="en-US" sz="1950" b="1" dirty="0">
                <a:solidFill>
                  <a:srgbClr val="FFFFFF"/>
                </a:solidFill>
                <a:latin typeface="Calibri" pitchFamily="34" charset="0"/>
                <a:ea typeface="Calibri" pitchFamily="34" charset="-122"/>
                <a:cs typeface="Calibri" pitchFamily="34" charset="-120"/>
              </a:rPr>
              <a:t>B</a:t>
            </a:r>
            <a:endParaRPr lang="en-US" sz="1950" dirty="0">
              <a:solidFill>
                <a:prstClr val="black"/>
              </a:solidFill>
              <a:latin typeface="Calibri" panose="020F0502020204030204"/>
            </a:endParaRPr>
          </a:p>
        </p:txBody>
      </p:sp>
      <p:sp>
        <p:nvSpPr>
          <p:cNvPr id="39" name="Text 37"/>
          <p:cNvSpPr/>
          <p:nvPr/>
        </p:nvSpPr>
        <p:spPr>
          <a:xfrm>
            <a:off x="4011930" y="3326130"/>
            <a:ext cx="174879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Caching</a:t>
            </a:r>
            <a:endParaRPr lang="en-US" sz="1050" dirty="0">
              <a:solidFill>
                <a:prstClr val="black"/>
              </a:solidFill>
              <a:latin typeface="Calibri" panose="020F0502020204030204"/>
            </a:endParaRPr>
          </a:p>
        </p:txBody>
      </p:sp>
      <p:sp>
        <p:nvSpPr>
          <p:cNvPr id="40" name="Text 38"/>
          <p:cNvSpPr/>
          <p:nvPr/>
        </p:nvSpPr>
        <p:spPr>
          <a:xfrm>
            <a:off x="3394710" y="3909060"/>
            <a:ext cx="2331720" cy="65151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Lưu trữ đệm tự động, tạm thời, phục vụ truyền dẫn hiệu quả</a:t>
            </a:r>
            <a:endParaRPr lang="en-US" sz="825" dirty="0">
              <a:solidFill>
                <a:prstClr val="black"/>
              </a:solidFill>
              <a:latin typeface="Calibri" panose="020F0502020204030204"/>
            </a:endParaRPr>
          </a:p>
        </p:txBody>
      </p:sp>
      <p:sp>
        <p:nvSpPr>
          <p:cNvPr id="41" name="Shape 39"/>
          <p:cNvSpPr/>
          <p:nvPr/>
        </p:nvSpPr>
        <p:spPr>
          <a:xfrm>
            <a:off x="6035040" y="3154680"/>
            <a:ext cx="2640330" cy="1440180"/>
          </a:xfrm>
          <a:prstGeom prst="rect">
            <a:avLst/>
          </a:prstGeom>
          <a:solidFill>
            <a:srgbClr val="FFFFFF"/>
          </a:solidFill>
          <a:ln w="12700">
            <a:solidFill>
              <a:srgbClr val="10B981"/>
            </a:solidFill>
            <a:prstDash val="solid"/>
          </a:ln>
        </p:spPr>
      </p:sp>
      <p:sp>
        <p:nvSpPr>
          <p:cNvPr id="42" name="Shape 40"/>
          <p:cNvSpPr/>
          <p:nvPr/>
        </p:nvSpPr>
        <p:spPr>
          <a:xfrm>
            <a:off x="6240780" y="3291840"/>
            <a:ext cx="548640" cy="548640"/>
          </a:xfrm>
          <a:prstGeom prst="ellipse">
            <a:avLst/>
          </a:prstGeom>
          <a:solidFill>
            <a:srgbClr val="10B981"/>
          </a:solidFill>
          <a:ln w="12700">
            <a:solidFill>
              <a:srgbClr val="10B981"/>
            </a:solidFill>
            <a:prstDash val="solid"/>
          </a:ln>
        </p:spPr>
      </p:sp>
      <p:sp>
        <p:nvSpPr>
          <p:cNvPr id="43" name="Text 41"/>
          <p:cNvSpPr/>
          <p:nvPr/>
        </p:nvSpPr>
        <p:spPr>
          <a:xfrm>
            <a:off x="6240780" y="3291840"/>
            <a:ext cx="548640" cy="548640"/>
          </a:xfrm>
          <a:prstGeom prst="rect">
            <a:avLst/>
          </a:prstGeom>
          <a:noFill/>
          <a:ln/>
        </p:spPr>
        <p:txBody>
          <a:bodyPr wrap="square" lIns="0" tIns="0" rIns="0" bIns="0" rtlCol="0" anchor="ctr"/>
          <a:lstStyle/>
          <a:p>
            <a:pPr algn="ctr" defTabSz="685800"/>
            <a:r>
              <a:rPr lang="en-US" sz="1950" b="1" dirty="0">
                <a:solidFill>
                  <a:srgbClr val="FFFFFF"/>
                </a:solidFill>
                <a:latin typeface="Calibri" pitchFamily="34" charset="0"/>
                <a:ea typeface="Calibri" pitchFamily="34" charset="-122"/>
                <a:cs typeface="Calibri" pitchFamily="34" charset="-120"/>
              </a:rPr>
              <a:t>C</a:t>
            </a:r>
            <a:endParaRPr lang="en-US" sz="1950" dirty="0">
              <a:solidFill>
                <a:prstClr val="black"/>
              </a:solidFill>
              <a:latin typeface="Calibri" panose="020F0502020204030204"/>
            </a:endParaRPr>
          </a:p>
        </p:txBody>
      </p:sp>
      <p:sp>
        <p:nvSpPr>
          <p:cNvPr id="44" name="Text 42"/>
          <p:cNvSpPr/>
          <p:nvPr/>
        </p:nvSpPr>
        <p:spPr>
          <a:xfrm>
            <a:off x="6858000" y="3326130"/>
            <a:ext cx="174879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Hosting</a:t>
            </a:r>
            <a:endParaRPr lang="en-US" sz="1050" dirty="0">
              <a:solidFill>
                <a:prstClr val="black"/>
              </a:solidFill>
              <a:latin typeface="Calibri" panose="020F0502020204030204"/>
            </a:endParaRPr>
          </a:p>
        </p:txBody>
      </p:sp>
      <p:sp>
        <p:nvSpPr>
          <p:cNvPr id="45" name="Text 43"/>
          <p:cNvSpPr/>
          <p:nvPr/>
        </p:nvSpPr>
        <p:spPr>
          <a:xfrm>
            <a:off x="6240780" y="3909060"/>
            <a:ext cx="2331720" cy="65151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Lưu trữ theo yêu cầu người dùng + gỡ bỏ NHANH khi biết vi phạm</a:t>
            </a:r>
            <a:endParaRPr lang="en-US" sz="825" dirty="0">
              <a:solidFill>
                <a:prstClr val="black"/>
              </a:solidFill>
              <a:latin typeface="Calibri" panose="020F0502020204030204"/>
            </a:endParaRPr>
          </a:p>
        </p:txBody>
      </p:sp>
      <p:sp>
        <p:nvSpPr>
          <p:cNvPr id="46" name="Text 44"/>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13</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CMO Việt Nam &amp; Đối tác quốc tế</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Cơ chế "Đại diện có đi có lại" – Điều 56 khoản 3 điểm i</a:t>
            </a:r>
            <a:endParaRPr lang="en-US" sz="1050" dirty="0">
              <a:solidFill>
                <a:prstClr val="black"/>
              </a:solidFill>
              <a:latin typeface="Calibri" panose="020F0502020204030204"/>
            </a:endParaRPr>
          </a:p>
        </p:txBody>
      </p:sp>
      <p:sp>
        <p:nvSpPr>
          <p:cNvPr id="6" name="Shape 4"/>
          <p:cNvSpPr/>
          <p:nvPr/>
        </p:nvSpPr>
        <p:spPr>
          <a:xfrm>
            <a:off x="342900" y="1097280"/>
            <a:ext cx="3771900" cy="2400300"/>
          </a:xfrm>
          <a:prstGeom prst="rect">
            <a:avLst/>
          </a:prstGeom>
          <a:solidFill>
            <a:srgbClr val="FFFFFF"/>
          </a:solidFill>
          <a:ln w="25400">
            <a:solidFill>
              <a:srgbClr val="F96167"/>
            </a:solidFill>
            <a:prstDash val="solid"/>
          </a:ln>
        </p:spPr>
      </p:sp>
      <p:sp>
        <p:nvSpPr>
          <p:cNvPr id="7" name="Shape 5"/>
          <p:cNvSpPr/>
          <p:nvPr/>
        </p:nvSpPr>
        <p:spPr>
          <a:xfrm>
            <a:off x="342900" y="1097280"/>
            <a:ext cx="3771900" cy="342900"/>
          </a:xfrm>
          <a:prstGeom prst="rect">
            <a:avLst/>
          </a:prstGeom>
          <a:solidFill>
            <a:srgbClr val="F96167"/>
          </a:solidFill>
          <a:ln w="12700">
            <a:solidFill>
              <a:srgbClr val="F96167"/>
            </a:solidFill>
            <a:prstDash val="solid"/>
          </a:ln>
        </p:spPr>
      </p:sp>
      <p:sp>
        <p:nvSpPr>
          <p:cNvPr id="8" name="Text 6"/>
          <p:cNvSpPr/>
          <p:nvPr/>
        </p:nvSpPr>
        <p:spPr>
          <a:xfrm>
            <a:off x="342900" y="1097280"/>
            <a:ext cx="3771900" cy="342900"/>
          </a:xfrm>
          <a:prstGeom prst="rect">
            <a:avLst/>
          </a:prstGeom>
          <a:noFill/>
          <a:ln/>
        </p:spPr>
        <p:txBody>
          <a:bodyPr wrap="square" lIns="0" tIns="0" rIns="0" bIns="0" rtlCol="0" anchor="ctr"/>
          <a:lstStyle/>
          <a:p>
            <a:pPr algn="ctr" defTabSz="685800"/>
            <a:r>
              <a:rPr lang="en-US" sz="1200" b="1" kern="0" spc="375" dirty="0">
                <a:solidFill>
                  <a:srgbClr val="FFFFFF"/>
                </a:solidFill>
                <a:latin typeface="Calibri" pitchFamily="34" charset="0"/>
                <a:ea typeface="Calibri" pitchFamily="34" charset="-122"/>
                <a:cs typeface="Calibri" pitchFamily="34" charset="-120"/>
              </a:rPr>
              <a:t>VIỆT NAM</a:t>
            </a:r>
            <a:endParaRPr lang="en-US" sz="1200" dirty="0">
              <a:solidFill>
                <a:prstClr val="black"/>
              </a:solidFill>
              <a:latin typeface="Calibri" panose="020F0502020204030204"/>
            </a:endParaRPr>
          </a:p>
        </p:txBody>
      </p:sp>
      <p:sp>
        <p:nvSpPr>
          <p:cNvPr id="9" name="Shape 7"/>
          <p:cNvSpPr/>
          <p:nvPr/>
        </p:nvSpPr>
        <p:spPr>
          <a:xfrm>
            <a:off x="617220" y="1645920"/>
            <a:ext cx="1440180" cy="754380"/>
          </a:xfrm>
          <a:prstGeom prst="roundRect">
            <a:avLst>
              <a:gd name="adj" fmla="val 7273"/>
            </a:avLst>
          </a:prstGeom>
          <a:solidFill>
            <a:srgbClr val="1E2761"/>
          </a:solidFill>
          <a:ln w="12700">
            <a:solidFill>
              <a:srgbClr val="1E2761"/>
            </a:solidFill>
            <a:prstDash val="solid"/>
          </a:ln>
        </p:spPr>
      </p:sp>
      <p:sp>
        <p:nvSpPr>
          <p:cNvPr id="10" name="Text 8"/>
          <p:cNvSpPr/>
          <p:nvPr/>
        </p:nvSpPr>
        <p:spPr>
          <a:xfrm>
            <a:off x="617220" y="1680210"/>
            <a:ext cx="1440180" cy="274320"/>
          </a:xfrm>
          <a:prstGeom prst="rect">
            <a:avLst/>
          </a:prstGeom>
          <a:noFill/>
          <a:ln/>
        </p:spPr>
        <p:txBody>
          <a:bodyPr wrap="square" lIns="0" tIns="0" rIns="0" bIns="0" rtlCol="0" anchor="ctr"/>
          <a:lstStyle/>
          <a:p>
            <a:pPr algn="ctr" defTabSz="685800"/>
            <a:r>
              <a:rPr lang="en-US" sz="1050" b="1" dirty="0">
                <a:solidFill>
                  <a:srgbClr val="FFFFFF"/>
                </a:solidFill>
                <a:latin typeface="Calibri" pitchFamily="34" charset="0"/>
                <a:ea typeface="Calibri" pitchFamily="34" charset="-122"/>
                <a:cs typeface="Calibri" pitchFamily="34" charset="-120"/>
              </a:rPr>
              <a:t>VCPMC</a:t>
            </a:r>
            <a:endParaRPr lang="en-US" sz="1050" dirty="0">
              <a:solidFill>
                <a:prstClr val="black"/>
              </a:solidFill>
              <a:latin typeface="Calibri" panose="020F0502020204030204"/>
            </a:endParaRPr>
          </a:p>
        </p:txBody>
      </p:sp>
      <p:sp>
        <p:nvSpPr>
          <p:cNvPr id="11" name="Text 9"/>
          <p:cNvSpPr/>
          <p:nvPr/>
        </p:nvSpPr>
        <p:spPr>
          <a:xfrm>
            <a:off x="617220" y="1954530"/>
            <a:ext cx="1440180" cy="342900"/>
          </a:xfrm>
          <a:prstGeom prst="rect">
            <a:avLst/>
          </a:prstGeom>
          <a:noFill/>
          <a:ln/>
        </p:spPr>
        <p:txBody>
          <a:bodyPr wrap="square" lIns="0" tIns="0" rIns="0" bIns="0" rtlCol="0" anchor="ctr"/>
          <a:lstStyle/>
          <a:p>
            <a:pPr algn="ctr" defTabSz="685800"/>
            <a:r>
              <a:rPr lang="en-US" sz="750" i="1" dirty="0">
                <a:solidFill>
                  <a:srgbClr val="F4B860"/>
                </a:solidFill>
                <a:latin typeface="Calibri" pitchFamily="34" charset="0"/>
                <a:ea typeface="Calibri" pitchFamily="34" charset="-122"/>
                <a:cs typeface="Calibri" pitchFamily="34" charset="-120"/>
              </a:rPr>
              <a:t>Tác giả VN</a:t>
            </a:r>
            <a:endParaRPr lang="en-US" sz="750" dirty="0">
              <a:solidFill>
                <a:prstClr val="black"/>
              </a:solidFill>
              <a:latin typeface="Calibri" panose="020F0502020204030204"/>
            </a:endParaRPr>
          </a:p>
        </p:txBody>
      </p:sp>
      <p:sp>
        <p:nvSpPr>
          <p:cNvPr id="12" name="Shape 10"/>
          <p:cNvSpPr/>
          <p:nvPr/>
        </p:nvSpPr>
        <p:spPr>
          <a:xfrm>
            <a:off x="2331720" y="1645920"/>
            <a:ext cx="1645920" cy="754380"/>
          </a:xfrm>
          <a:prstGeom prst="roundRect">
            <a:avLst>
              <a:gd name="adj" fmla="val 7273"/>
            </a:avLst>
          </a:prstGeom>
          <a:solidFill>
            <a:srgbClr val="FFFFFF"/>
          </a:solidFill>
          <a:ln w="25400">
            <a:solidFill>
              <a:srgbClr val="1E2761"/>
            </a:solidFill>
            <a:prstDash val="solid"/>
          </a:ln>
        </p:spPr>
      </p:sp>
      <p:sp>
        <p:nvSpPr>
          <p:cNvPr id="13" name="Text 11"/>
          <p:cNvSpPr/>
          <p:nvPr/>
        </p:nvSpPr>
        <p:spPr>
          <a:xfrm>
            <a:off x="2331720" y="1680210"/>
            <a:ext cx="1645920" cy="27432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 Quán cà phê</a:t>
            </a:r>
            <a:endParaRPr lang="en-US" sz="975" dirty="0">
              <a:solidFill>
                <a:prstClr val="black"/>
              </a:solidFill>
              <a:latin typeface="Calibri" panose="020F0502020204030204"/>
            </a:endParaRPr>
          </a:p>
        </p:txBody>
      </p:sp>
      <p:sp>
        <p:nvSpPr>
          <p:cNvPr id="14" name="Text 12"/>
          <p:cNvSpPr/>
          <p:nvPr/>
        </p:nvSpPr>
        <p:spPr>
          <a:xfrm>
            <a:off x="2331720" y="1954530"/>
            <a:ext cx="1645920" cy="34290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Mở bài Taylor Swift</a:t>
            </a:r>
            <a:endParaRPr lang="en-US" sz="750" dirty="0">
              <a:solidFill>
                <a:prstClr val="black"/>
              </a:solidFill>
              <a:latin typeface="Calibri" panose="020F0502020204030204"/>
            </a:endParaRPr>
          </a:p>
        </p:txBody>
      </p:sp>
      <p:sp>
        <p:nvSpPr>
          <p:cNvPr id="15" name="Shape 13"/>
          <p:cNvSpPr/>
          <p:nvPr/>
        </p:nvSpPr>
        <p:spPr>
          <a:xfrm>
            <a:off x="5006340" y="1097280"/>
            <a:ext cx="3771900" cy="2400300"/>
          </a:xfrm>
          <a:prstGeom prst="rect">
            <a:avLst/>
          </a:prstGeom>
          <a:solidFill>
            <a:srgbClr val="FFFFFF"/>
          </a:solidFill>
          <a:ln w="25400">
            <a:solidFill>
              <a:srgbClr val="1E2761"/>
            </a:solidFill>
            <a:prstDash val="solid"/>
          </a:ln>
        </p:spPr>
      </p:sp>
      <p:sp>
        <p:nvSpPr>
          <p:cNvPr id="16" name="Shape 14"/>
          <p:cNvSpPr/>
          <p:nvPr/>
        </p:nvSpPr>
        <p:spPr>
          <a:xfrm>
            <a:off x="5006340" y="1097280"/>
            <a:ext cx="3771900" cy="342900"/>
          </a:xfrm>
          <a:prstGeom prst="rect">
            <a:avLst/>
          </a:prstGeom>
          <a:solidFill>
            <a:srgbClr val="1E2761"/>
          </a:solidFill>
          <a:ln w="12700">
            <a:solidFill>
              <a:srgbClr val="1E2761"/>
            </a:solidFill>
            <a:prstDash val="solid"/>
          </a:ln>
        </p:spPr>
      </p:sp>
      <p:sp>
        <p:nvSpPr>
          <p:cNvPr id="17" name="Text 15"/>
          <p:cNvSpPr/>
          <p:nvPr/>
        </p:nvSpPr>
        <p:spPr>
          <a:xfrm>
            <a:off x="5006340" y="1097280"/>
            <a:ext cx="3771900" cy="342900"/>
          </a:xfrm>
          <a:prstGeom prst="rect">
            <a:avLst/>
          </a:prstGeom>
          <a:noFill/>
          <a:ln/>
        </p:spPr>
        <p:txBody>
          <a:bodyPr wrap="square" lIns="0" tIns="0" rIns="0" bIns="0" rtlCol="0" anchor="ctr"/>
          <a:lstStyle/>
          <a:p>
            <a:pPr algn="ctr" defTabSz="685800"/>
            <a:r>
              <a:rPr lang="en-US" sz="1200" b="1" kern="0" spc="375" dirty="0">
                <a:solidFill>
                  <a:srgbClr val="FFFFFF"/>
                </a:solidFill>
                <a:latin typeface="Calibri" pitchFamily="34" charset="0"/>
                <a:ea typeface="Calibri" pitchFamily="34" charset="-122"/>
                <a:cs typeface="Calibri" pitchFamily="34" charset="-120"/>
              </a:rPr>
              <a:t>QUỐC TẾ</a:t>
            </a:r>
            <a:endParaRPr lang="en-US" sz="1200" dirty="0">
              <a:solidFill>
                <a:prstClr val="black"/>
              </a:solidFill>
              <a:latin typeface="Calibri" panose="020F0502020204030204"/>
            </a:endParaRPr>
          </a:p>
        </p:txBody>
      </p:sp>
      <p:sp>
        <p:nvSpPr>
          <p:cNvPr id="18" name="Shape 16"/>
          <p:cNvSpPr/>
          <p:nvPr/>
        </p:nvSpPr>
        <p:spPr>
          <a:xfrm>
            <a:off x="6652260" y="1645920"/>
            <a:ext cx="1851660" cy="754380"/>
          </a:xfrm>
          <a:prstGeom prst="roundRect">
            <a:avLst>
              <a:gd name="adj" fmla="val 7273"/>
            </a:avLst>
          </a:prstGeom>
          <a:solidFill>
            <a:srgbClr val="F96167"/>
          </a:solidFill>
          <a:ln w="12700">
            <a:solidFill>
              <a:srgbClr val="F96167"/>
            </a:solidFill>
            <a:prstDash val="solid"/>
          </a:ln>
        </p:spPr>
      </p:sp>
      <p:sp>
        <p:nvSpPr>
          <p:cNvPr id="19" name="Text 17"/>
          <p:cNvSpPr/>
          <p:nvPr/>
        </p:nvSpPr>
        <p:spPr>
          <a:xfrm>
            <a:off x="6652260" y="1680210"/>
            <a:ext cx="1851660" cy="274320"/>
          </a:xfrm>
          <a:prstGeom prst="rect">
            <a:avLst/>
          </a:prstGeom>
          <a:noFill/>
          <a:ln/>
        </p:spPr>
        <p:txBody>
          <a:bodyPr wrap="square" lIns="0" tIns="0" rIns="0" bIns="0" rtlCol="0" anchor="ctr"/>
          <a:lstStyle/>
          <a:p>
            <a:pPr algn="ctr" defTabSz="685800"/>
            <a:r>
              <a:rPr lang="en-US" sz="975" b="1" dirty="0">
                <a:solidFill>
                  <a:srgbClr val="FFFFFF"/>
                </a:solidFill>
                <a:latin typeface="Calibri" pitchFamily="34" charset="0"/>
                <a:ea typeface="Calibri" pitchFamily="34" charset="-122"/>
                <a:cs typeface="Calibri" pitchFamily="34" charset="-120"/>
              </a:rPr>
              <a:t>ASCAP / PRS / JASRAC</a:t>
            </a:r>
            <a:endParaRPr lang="en-US" sz="975" dirty="0">
              <a:solidFill>
                <a:prstClr val="black"/>
              </a:solidFill>
              <a:latin typeface="Calibri" panose="020F0502020204030204"/>
            </a:endParaRPr>
          </a:p>
        </p:txBody>
      </p:sp>
      <p:sp>
        <p:nvSpPr>
          <p:cNvPr id="20" name="Text 18"/>
          <p:cNvSpPr/>
          <p:nvPr/>
        </p:nvSpPr>
        <p:spPr>
          <a:xfrm>
            <a:off x="6652260" y="1954530"/>
            <a:ext cx="1851660" cy="342900"/>
          </a:xfrm>
          <a:prstGeom prst="rect">
            <a:avLst/>
          </a:prstGeom>
          <a:noFill/>
          <a:ln/>
        </p:spPr>
        <p:txBody>
          <a:bodyPr wrap="square" lIns="0" tIns="0" rIns="0" bIns="0" rtlCol="0" anchor="ctr"/>
          <a:lstStyle/>
          <a:p>
            <a:pPr algn="ctr" defTabSz="685800"/>
            <a:r>
              <a:rPr lang="en-US" sz="750" i="1" dirty="0">
                <a:solidFill>
                  <a:srgbClr val="F4B860"/>
                </a:solidFill>
                <a:latin typeface="Calibri" pitchFamily="34" charset="0"/>
                <a:ea typeface="Calibri" pitchFamily="34" charset="-122"/>
                <a:cs typeface="Calibri" pitchFamily="34" charset="-120"/>
              </a:rPr>
              <a:t>Tác giả nước ngoài</a:t>
            </a:r>
            <a:endParaRPr lang="en-US" sz="750" dirty="0">
              <a:solidFill>
                <a:prstClr val="black"/>
              </a:solidFill>
              <a:latin typeface="Calibri" panose="020F0502020204030204"/>
            </a:endParaRPr>
          </a:p>
        </p:txBody>
      </p:sp>
      <p:sp>
        <p:nvSpPr>
          <p:cNvPr id="21" name="Shape 19"/>
          <p:cNvSpPr/>
          <p:nvPr/>
        </p:nvSpPr>
        <p:spPr>
          <a:xfrm>
            <a:off x="5177790" y="1645920"/>
            <a:ext cx="1337310" cy="754380"/>
          </a:xfrm>
          <a:prstGeom prst="roundRect">
            <a:avLst>
              <a:gd name="adj" fmla="val 7273"/>
            </a:avLst>
          </a:prstGeom>
          <a:solidFill>
            <a:srgbClr val="FFFFFF"/>
          </a:solidFill>
          <a:ln w="25400">
            <a:solidFill>
              <a:srgbClr val="1E2761"/>
            </a:solidFill>
            <a:prstDash val="solid"/>
          </a:ln>
        </p:spPr>
      </p:sp>
      <p:sp>
        <p:nvSpPr>
          <p:cNvPr id="22" name="Text 20"/>
          <p:cNvSpPr/>
          <p:nvPr/>
        </p:nvSpPr>
        <p:spPr>
          <a:xfrm>
            <a:off x="5177790" y="1680210"/>
            <a:ext cx="1337310" cy="274320"/>
          </a:xfrm>
          <a:prstGeom prst="rect">
            <a:avLst/>
          </a:prstGeom>
          <a:noFill/>
          <a:ln/>
        </p:spPr>
        <p:txBody>
          <a:bodyPr wrap="square" lIns="0" tIns="0" rIns="0" bIns="0" rtlCol="0" anchor="ctr"/>
          <a:lstStyle/>
          <a:p>
            <a:pPr algn="ctr" defTabSz="685800"/>
            <a:r>
              <a:rPr lang="en-US" sz="975" b="1" dirty="0">
                <a:solidFill>
                  <a:srgbClr val="1E2761"/>
                </a:solidFill>
                <a:latin typeface="Calibri" pitchFamily="34" charset="0"/>
                <a:ea typeface="Calibri" pitchFamily="34" charset="-122"/>
                <a:cs typeface="Calibri" pitchFamily="34" charset="-120"/>
              </a:rPr>
              <a:t>📻 Đài Mỹ</a:t>
            </a:r>
            <a:endParaRPr lang="en-US" sz="975" dirty="0">
              <a:solidFill>
                <a:prstClr val="black"/>
              </a:solidFill>
              <a:latin typeface="Calibri" panose="020F0502020204030204"/>
            </a:endParaRPr>
          </a:p>
        </p:txBody>
      </p:sp>
      <p:sp>
        <p:nvSpPr>
          <p:cNvPr id="23" name="Text 21"/>
          <p:cNvSpPr/>
          <p:nvPr/>
        </p:nvSpPr>
        <p:spPr>
          <a:xfrm>
            <a:off x="5177790" y="1954530"/>
            <a:ext cx="1337310" cy="342900"/>
          </a:xfrm>
          <a:prstGeom prst="rect">
            <a:avLst/>
          </a:prstGeom>
          <a:noFill/>
          <a:ln/>
        </p:spPr>
        <p:txBody>
          <a:bodyPr wrap="square" lIns="0" tIns="0" rIns="0" bIns="0" rtlCol="0" anchor="ctr"/>
          <a:lstStyle/>
          <a:p>
            <a:pPr algn="ctr" defTabSz="685800"/>
            <a:r>
              <a:rPr lang="en-US" sz="750" i="1" dirty="0">
                <a:solidFill>
                  <a:srgbClr val="1A1A1A"/>
                </a:solidFill>
                <a:latin typeface="Calibri" pitchFamily="34" charset="0"/>
                <a:ea typeface="Calibri" pitchFamily="34" charset="-122"/>
                <a:cs typeface="Calibri" pitchFamily="34" charset="-120"/>
              </a:rPr>
              <a:t>Phát bài VN</a:t>
            </a:r>
            <a:endParaRPr lang="en-US" sz="750" dirty="0">
              <a:solidFill>
                <a:prstClr val="black"/>
              </a:solidFill>
              <a:latin typeface="Calibri" panose="020F0502020204030204"/>
            </a:endParaRPr>
          </a:p>
        </p:txBody>
      </p:sp>
      <p:sp>
        <p:nvSpPr>
          <p:cNvPr id="24" name="Shape 22"/>
          <p:cNvSpPr/>
          <p:nvPr/>
        </p:nvSpPr>
        <p:spPr>
          <a:xfrm>
            <a:off x="4114800" y="1954530"/>
            <a:ext cx="891540" cy="0"/>
          </a:xfrm>
          <a:prstGeom prst="line">
            <a:avLst/>
          </a:prstGeom>
          <a:noFill/>
          <a:ln w="38100">
            <a:solidFill>
              <a:srgbClr val="F96167"/>
            </a:solidFill>
            <a:prstDash val="solid"/>
          </a:ln>
        </p:spPr>
      </p:sp>
      <p:sp>
        <p:nvSpPr>
          <p:cNvPr id="25" name="Shape 23"/>
          <p:cNvSpPr/>
          <p:nvPr/>
        </p:nvSpPr>
        <p:spPr>
          <a:xfrm>
            <a:off x="4114800" y="2228850"/>
            <a:ext cx="891540" cy="0"/>
          </a:xfrm>
          <a:prstGeom prst="line">
            <a:avLst/>
          </a:prstGeom>
          <a:noFill/>
          <a:ln w="38100">
            <a:solidFill>
              <a:srgbClr val="1E2761"/>
            </a:solidFill>
            <a:prstDash val="solid"/>
          </a:ln>
        </p:spPr>
      </p:sp>
      <p:sp>
        <p:nvSpPr>
          <p:cNvPr id="26" name="Text 24"/>
          <p:cNvSpPr/>
          <p:nvPr/>
        </p:nvSpPr>
        <p:spPr>
          <a:xfrm>
            <a:off x="4800600" y="1817370"/>
            <a:ext cx="274320" cy="274320"/>
          </a:xfrm>
          <a:prstGeom prst="rect">
            <a:avLst/>
          </a:prstGeom>
          <a:noFill/>
          <a:ln/>
        </p:spPr>
        <p:txBody>
          <a:bodyPr wrap="square" lIns="0" tIns="0" rIns="0" bIns="0" rtlCol="0" anchor="ctr"/>
          <a:lstStyle/>
          <a:p>
            <a:pPr defTabSz="685800"/>
            <a:r>
              <a:rPr lang="en-US" sz="1650" b="1" dirty="0">
                <a:solidFill>
                  <a:srgbClr val="F96167"/>
                </a:solidFill>
                <a:latin typeface="Calibri" pitchFamily="34" charset="0"/>
                <a:ea typeface="Calibri" pitchFamily="34" charset="-122"/>
                <a:cs typeface="Calibri" pitchFamily="34" charset="-120"/>
              </a:rPr>
              <a:t>→</a:t>
            </a:r>
            <a:endParaRPr lang="en-US" sz="1650" dirty="0">
              <a:solidFill>
                <a:prstClr val="black"/>
              </a:solidFill>
              <a:latin typeface="Calibri" panose="020F0502020204030204"/>
            </a:endParaRPr>
          </a:p>
        </p:txBody>
      </p:sp>
      <p:sp>
        <p:nvSpPr>
          <p:cNvPr id="27" name="Text 25"/>
          <p:cNvSpPr/>
          <p:nvPr/>
        </p:nvSpPr>
        <p:spPr>
          <a:xfrm>
            <a:off x="4800600" y="2125980"/>
            <a:ext cx="274320" cy="274320"/>
          </a:xfrm>
          <a:prstGeom prst="rect">
            <a:avLst/>
          </a:prstGeom>
          <a:noFill/>
          <a:ln/>
        </p:spPr>
        <p:txBody>
          <a:bodyPr wrap="square" lIns="0" tIns="0" rIns="0" bIns="0" rtlCol="0" anchor="ctr"/>
          <a:lstStyle/>
          <a:p>
            <a:pPr defTabSz="685800"/>
            <a:r>
              <a:rPr lang="en-US" sz="1650" b="1" dirty="0">
                <a:solidFill>
                  <a:srgbClr val="1E2761"/>
                </a:solidFill>
                <a:latin typeface="Calibri" pitchFamily="34" charset="0"/>
                <a:ea typeface="Calibri" pitchFamily="34" charset="-122"/>
                <a:cs typeface="Calibri" pitchFamily="34" charset="-120"/>
              </a:rPr>
              <a:t>←</a:t>
            </a:r>
            <a:endParaRPr lang="en-US" sz="1650" dirty="0">
              <a:solidFill>
                <a:prstClr val="black"/>
              </a:solidFill>
              <a:latin typeface="Calibri" panose="020F0502020204030204"/>
            </a:endParaRPr>
          </a:p>
        </p:txBody>
      </p:sp>
      <p:sp>
        <p:nvSpPr>
          <p:cNvPr id="28" name="Text 26"/>
          <p:cNvSpPr/>
          <p:nvPr/>
        </p:nvSpPr>
        <p:spPr>
          <a:xfrm>
            <a:off x="480060" y="2537460"/>
            <a:ext cx="3497580" cy="891540"/>
          </a:xfrm>
          <a:prstGeom prst="rect">
            <a:avLst/>
          </a:prstGeom>
          <a:noFill/>
          <a:ln/>
        </p:spPr>
        <p:txBody>
          <a:bodyPr wrap="square" lIns="0" tIns="0" rIns="0" bIns="0" rtlCol="0" anchor="t"/>
          <a:lstStyle/>
          <a:p>
            <a:pPr defTabSz="685800"/>
            <a:r>
              <a:rPr lang="en-US" sz="825" b="1" dirty="0">
                <a:solidFill>
                  <a:srgbClr val="F96167"/>
                </a:solidFill>
                <a:latin typeface="Calibri" pitchFamily="34" charset="0"/>
                <a:ea typeface="Calibri" pitchFamily="34" charset="-122"/>
                <a:cs typeface="Calibri" pitchFamily="34" charset="-120"/>
              </a:rPr>
              <a:t>Chiều thu vào: </a:t>
            </a:r>
            <a:endParaRPr lang="en-US" sz="825" dirty="0">
              <a:solidFill>
                <a:prstClr val="black"/>
              </a:solidFill>
              <a:latin typeface="Calibri" panose="020F0502020204030204"/>
            </a:endParaRPr>
          </a:p>
          <a:p>
            <a:pPr defTabSz="685800"/>
            <a:r>
              <a:rPr lang="en-US" sz="750" dirty="0">
                <a:solidFill>
                  <a:srgbClr val="1A1A1A"/>
                </a:solidFill>
                <a:latin typeface="Calibri" pitchFamily="34" charset="0"/>
                <a:ea typeface="Calibri" pitchFamily="34" charset="-122"/>
                <a:cs typeface="Calibri" pitchFamily="34" charset="-120"/>
              </a:rPr>
              <a:t>Quán cà phê → VCPMC thu (đối với bài hát nước ngoài) → chuyển ASCAP/PRS → trả tác giả gốc</a:t>
            </a:r>
            <a:endParaRPr lang="en-US" sz="825" dirty="0">
              <a:solidFill>
                <a:prstClr val="black"/>
              </a:solidFill>
              <a:latin typeface="Calibri" panose="020F0502020204030204"/>
            </a:endParaRPr>
          </a:p>
        </p:txBody>
      </p:sp>
      <p:sp>
        <p:nvSpPr>
          <p:cNvPr id="29" name="Text 27"/>
          <p:cNvSpPr/>
          <p:nvPr/>
        </p:nvSpPr>
        <p:spPr>
          <a:xfrm>
            <a:off x="5143500" y="2537460"/>
            <a:ext cx="3497580" cy="891540"/>
          </a:xfrm>
          <a:prstGeom prst="rect">
            <a:avLst/>
          </a:prstGeom>
          <a:noFill/>
          <a:ln/>
        </p:spPr>
        <p:txBody>
          <a:bodyPr wrap="square" lIns="0" tIns="0" rIns="0" bIns="0" rtlCol="0" anchor="t"/>
          <a:lstStyle/>
          <a:p>
            <a:pPr defTabSz="685800"/>
            <a:r>
              <a:rPr lang="en-US" sz="825" b="1" dirty="0">
                <a:solidFill>
                  <a:srgbClr val="1E2761"/>
                </a:solidFill>
                <a:latin typeface="Calibri" pitchFamily="34" charset="0"/>
                <a:ea typeface="Calibri" pitchFamily="34" charset="-122"/>
                <a:cs typeface="Calibri" pitchFamily="34" charset="-120"/>
              </a:rPr>
              <a:t>Chiều thu ra: </a:t>
            </a:r>
            <a:endParaRPr lang="en-US" sz="825" dirty="0">
              <a:solidFill>
                <a:prstClr val="black"/>
              </a:solidFill>
              <a:latin typeface="Calibri" panose="020F0502020204030204"/>
            </a:endParaRPr>
          </a:p>
          <a:p>
            <a:pPr defTabSz="685800"/>
            <a:r>
              <a:rPr lang="en-US" sz="750" dirty="0">
                <a:solidFill>
                  <a:srgbClr val="1A1A1A"/>
                </a:solidFill>
                <a:latin typeface="Calibri" pitchFamily="34" charset="0"/>
                <a:ea typeface="Calibri" pitchFamily="34" charset="-122"/>
                <a:cs typeface="Calibri" pitchFamily="34" charset="-120"/>
              </a:rPr>
              <a:t>Đài nước ngoài phát bài VN → CMO nước ngoài thu → chuyển VCPMC → trả tác giả VN (theo Pháp lệnh Ngoại hối)</a:t>
            </a:r>
            <a:endParaRPr lang="en-US" sz="825" dirty="0">
              <a:solidFill>
                <a:prstClr val="black"/>
              </a:solidFill>
              <a:latin typeface="Calibri" panose="020F0502020204030204"/>
            </a:endParaRPr>
          </a:p>
        </p:txBody>
      </p:sp>
      <p:sp>
        <p:nvSpPr>
          <p:cNvPr id="30" name="Shape 28"/>
          <p:cNvSpPr/>
          <p:nvPr/>
        </p:nvSpPr>
        <p:spPr>
          <a:xfrm>
            <a:off x="342900" y="3703320"/>
            <a:ext cx="8435340" cy="1028700"/>
          </a:xfrm>
          <a:prstGeom prst="rect">
            <a:avLst/>
          </a:prstGeom>
          <a:solidFill>
            <a:srgbClr val="FFFFFF"/>
          </a:solidFill>
          <a:ln w="25400">
            <a:solidFill>
              <a:srgbClr val="F4B860"/>
            </a:solidFill>
            <a:prstDash val="solid"/>
          </a:ln>
        </p:spPr>
      </p:sp>
      <p:sp>
        <p:nvSpPr>
          <p:cNvPr id="31" name="Text 29"/>
          <p:cNvSpPr/>
          <p:nvPr/>
        </p:nvSpPr>
        <p:spPr>
          <a:xfrm>
            <a:off x="480060" y="3771900"/>
            <a:ext cx="8229600" cy="274320"/>
          </a:xfrm>
          <a:prstGeom prst="rect">
            <a:avLst/>
          </a:prstGeom>
          <a:noFill/>
          <a:ln/>
        </p:spPr>
        <p:txBody>
          <a:bodyPr wrap="square" lIns="0" tIns="0" rIns="0" bIns="0" rtlCol="0" anchor="ctr"/>
          <a:lstStyle/>
          <a:p>
            <a:pPr defTabSz="685800"/>
            <a:r>
              <a:rPr lang="en-US" sz="1050" b="1" dirty="0">
                <a:solidFill>
                  <a:srgbClr val="1E2761"/>
                </a:solidFill>
                <a:latin typeface="Calibri" pitchFamily="34" charset="0"/>
                <a:ea typeface="Calibri" pitchFamily="34" charset="-122"/>
                <a:cs typeface="Calibri" pitchFamily="34" charset="-120"/>
              </a:rPr>
              <a:t>Tỷ lệ chia sẻ theo Luật SHTT 2025</a:t>
            </a:r>
            <a:endParaRPr lang="en-US" sz="1050" dirty="0">
              <a:solidFill>
                <a:prstClr val="black"/>
              </a:solidFill>
              <a:latin typeface="Calibri" panose="020F0502020204030204"/>
            </a:endParaRPr>
          </a:p>
        </p:txBody>
      </p:sp>
      <p:sp>
        <p:nvSpPr>
          <p:cNvPr id="32" name="Text 30"/>
          <p:cNvSpPr/>
          <p:nvPr/>
        </p:nvSpPr>
        <p:spPr>
          <a:xfrm>
            <a:off x="480060" y="4080510"/>
            <a:ext cx="8229600" cy="61722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 Không cố định – do thỏa thuận giữa tác giả và CMO (Điều 56.3.d, đ); phải công khai, minh bạch</a:t>
            </a:r>
            <a:endParaRPr lang="en-US" sz="825" dirty="0">
              <a:solidFill>
                <a:prstClr val="black"/>
              </a:solidFill>
              <a:latin typeface="Calibri" panose="020F0502020204030204"/>
            </a:endParaRPr>
          </a:p>
          <a:p>
            <a:pPr defTabSz="685800"/>
            <a:r>
              <a:rPr lang="en-US" sz="825" dirty="0">
                <a:solidFill>
                  <a:srgbClr val="1A1A1A"/>
                </a:solidFill>
                <a:latin typeface="Calibri" pitchFamily="34" charset="0"/>
                <a:ea typeface="Calibri" pitchFamily="34" charset="-122"/>
                <a:cs typeface="Calibri" pitchFamily="34" charset="-120"/>
              </a:rPr>
              <a:t>• Thực tế tại Việt Nam: CMO giữ lại ~20–25% chi phí quản lý, chuyển 75–80% cho chủ sở hữu</a:t>
            </a:r>
            <a:endParaRPr lang="en-US" sz="825" dirty="0">
              <a:solidFill>
                <a:prstClr val="black"/>
              </a:solidFill>
              <a:latin typeface="Calibri" panose="020F0502020204030204"/>
            </a:endParaRPr>
          </a:p>
          <a:p>
            <a:pPr defTabSz="685800"/>
            <a:r>
              <a:rPr lang="en-US" sz="825" dirty="0">
                <a:solidFill>
                  <a:srgbClr val="1A1A1A"/>
                </a:solidFill>
                <a:latin typeface="Calibri" pitchFamily="34" charset="0"/>
                <a:ea typeface="Calibri" pitchFamily="34" charset="-122"/>
                <a:cs typeface="Calibri" pitchFamily="34" charset="-120"/>
              </a:rPr>
              <a:t>• Sau 5 năm không tìm được chủ sở hữu → bàn giao về Nhà nước (Điều 56 khoản 5)</a:t>
            </a:r>
            <a:endParaRPr lang="en-US" sz="825" dirty="0">
              <a:solidFill>
                <a:prstClr val="black"/>
              </a:solidFill>
              <a:latin typeface="Calibri" panose="020F0502020204030204"/>
            </a:endParaRPr>
          </a:p>
        </p:txBody>
      </p:sp>
      <p:sp>
        <p:nvSpPr>
          <p:cNvPr id="33" name="Text 31"/>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8572500" y="205740"/>
            <a:ext cx="342900" cy="342900"/>
          </a:xfrm>
          <a:prstGeom prst="ellipse">
            <a:avLst/>
          </a:prstGeom>
          <a:solidFill>
            <a:srgbClr val="F96167"/>
          </a:solidFill>
          <a:ln w="12700">
            <a:solidFill>
              <a:srgbClr val="F96167"/>
            </a:solidFill>
            <a:prstDash val="solid"/>
          </a:ln>
        </p:spPr>
      </p:sp>
      <p:sp>
        <p:nvSpPr>
          <p:cNvPr id="3" name="Text 1"/>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14</a:t>
            </a:r>
            <a:endParaRPr lang="en-US" sz="1200" dirty="0">
              <a:solidFill>
                <a:prstClr val="black"/>
              </a:solidFill>
              <a:latin typeface="Calibri" panose="020F0502020204030204"/>
            </a:endParaRPr>
          </a:p>
        </p:txBody>
      </p:sp>
      <p:sp>
        <p:nvSpPr>
          <p:cNvPr id="4" name="Text 2"/>
          <p:cNvSpPr/>
          <p:nvPr/>
        </p:nvSpPr>
        <p:spPr>
          <a:xfrm>
            <a:off x="342900" y="205740"/>
            <a:ext cx="7886700" cy="411480"/>
          </a:xfrm>
          <a:prstGeom prst="rect">
            <a:avLst/>
          </a:prstGeom>
          <a:noFill/>
          <a:ln/>
        </p:spPr>
        <p:txBody>
          <a:bodyPr wrap="square" lIns="0" tIns="0" rIns="0" bIns="0" rtlCol="0" anchor="ctr"/>
          <a:lstStyle/>
          <a:p>
            <a:pPr defTabSz="685800"/>
            <a:r>
              <a:rPr lang="en-US" sz="2100" b="1" dirty="0">
                <a:solidFill>
                  <a:srgbClr val="1E2761"/>
                </a:solidFill>
                <a:latin typeface="Calibri" pitchFamily="34" charset="0"/>
                <a:ea typeface="Calibri" pitchFamily="34" charset="-122"/>
                <a:cs typeface="Calibri" pitchFamily="34" charset="-120"/>
              </a:rPr>
              <a:t>Ai có thẩm quyền xử lý vi phạm?</a:t>
            </a:r>
            <a:endParaRPr lang="en-US" sz="2100" dirty="0">
              <a:solidFill>
                <a:prstClr val="black"/>
              </a:solidFill>
              <a:latin typeface="Calibri" panose="020F0502020204030204"/>
            </a:endParaRPr>
          </a:p>
        </p:txBody>
      </p:sp>
      <p:sp>
        <p:nvSpPr>
          <p:cNvPr id="5" name="Text 3"/>
          <p:cNvSpPr/>
          <p:nvPr/>
        </p:nvSpPr>
        <p:spPr>
          <a:xfrm>
            <a:off x="342900" y="617220"/>
            <a:ext cx="7886700" cy="240030"/>
          </a:xfrm>
          <a:prstGeom prst="rect">
            <a:avLst/>
          </a:prstGeom>
          <a:noFill/>
          <a:ln/>
        </p:spPr>
        <p:txBody>
          <a:bodyPr wrap="square" lIns="0" tIns="0" rIns="0" bIns="0" rtlCol="0" anchor="ctr"/>
          <a:lstStyle/>
          <a:p>
            <a:pPr defTabSz="685800"/>
            <a:r>
              <a:rPr lang="en-US" sz="1050" i="1" dirty="0">
                <a:solidFill>
                  <a:srgbClr val="6B7280"/>
                </a:solidFill>
                <a:latin typeface="Calibri" pitchFamily="34" charset="0"/>
                <a:ea typeface="Calibri" pitchFamily="34" charset="-122"/>
                <a:cs typeface="Calibri" pitchFamily="34" charset="-120"/>
              </a:rPr>
              <a:t>Điều 198, 199 Luật SHTT – Bốn cấp xử lý</a:t>
            </a:r>
            <a:endParaRPr lang="en-US" sz="1050" dirty="0">
              <a:solidFill>
                <a:prstClr val="black"/>
              </a:solidFill>
              <a:latin typeface="Calibri" panose="020F0502020204030204"/>
            </a:endParaRPr>
          </a:p>
        </p:txBody>
      </p:sp>
      <p:sp>
        <p:nvSpPr>
          <p:cNvPr id="6" name="Shape 4"/>
          <p:cNvSpPr/>
          <p:nvPr/>
        </p:nvSpPr>
        <p:spPr>
          <a:xfrm>
            <a:off x="685800" y="1097280"/>
            <a:ext cx="7749540" cy="857250"/>
          </a:xfrm>
          <a:prstGeom prst="rect">
            <a:avLst/>
          </a:prstGeom>
          <a:solidFill>
            <a:srgbClr val="FFFFFF"/>
          </a:solidFill>
          <a:ln w="25400">
            <a:solidFill>
              <a:srgbClr val="10B981"/>
            </a:solidFill>
            <a:prstDash val="solid"/>
          </a:ln>
        </p:spPr>
      </p:sp>
      <p:sp>
        <p:nvSpPr>
          <p:cNvPr id="7" name="Shape 5"/>
          <p:cNvSpPr/>
          <p:nvPr/>
        </p:nvSpPr>
        <p:spPr>
          <a:xfrm>
            <a:off x="891540" y="1217295"/>
            <a:ext cx="617220" cy="617220"/>
          </a:xfrm>
          <a:prstGeom prst="ellipse">
            <a:avLst/>
          </a:prstGeom>
          <a:solidFill>
            <a:srgbClr val="10B981"/>
          </a:solidFill>
          <a:ln w="12700">
            <a:solidFill>
              <a:srgbClr val="10B981"/>
            </a:solidFill>
            <a:prstDash val="solid"/>
          </a:ln>
        </p:spPr>
      </p:sp>
      <p:sp>
        <p:nvSpPr>
          <p:cNvPr id="8" name="Text 6"/>
          <p:cNvSpPr/>
          <p:nvPr/>
        </p:nvSpPr>
        <p:spPr>
          <a:xfrm>
            <a:off x="891540" y="1217295"/>
            <a:ext cx="617220" cy="617220"/>
          </a:xfrm>
          <a:prstGeom prst="rect">
            <a:avLst/>
          </a:prstGeom>
          <a:noFill/>
          <a:ln/>
        </p:spPr>
        <p:txBody>
          <a:bodyPr wrap="square" lIns="0" tIns="0" rIns="0" bIns="0" rtlCol="0" anchor="ctr"/>
          <a:lstStyle/>
          <a:p>
            <a:pPr algn="ctr" defTabSz="685800"/>
            <a:r>
              <a:rPr lang="en-US" sz="2100" b="1" dirty="0">
                <a:solidFill>
                  <a:srgbClr val="FFFFFF"/>
                </a:solidFill>
                <a:latin typeface="Calibri" pitchFamily="34" charset="0"/>
                <a:ea typeface="Calibri" pitchFamily="34" charset="-122"/>
                <a:cs typeface="Calibri" pitchFamily="34" charset="-120"/>
              </a:rPr>
              <a:t>1</a:t>
            </a:r>
            <a:endParaRPr lang="en-US" sz="2100" dirty="0">
              <a:solidFill>
                <a:prstClr val="black"/>
              </a:solidFill>
              <a:latin typeface="Calibri" panose="020F0502020204030204"/>
            </a:endParaRPr>
          </a:p>
        </p:txBody>
      </p:sp>
      <p:sp>
        <p:nvSpPr>
          <p:cNvPr id="9" name="Text 7"/>
          <p:cNvSpPr/>
          <p:nvPr/>
        </p:nvSpPr>
        <p:spPr>
          <a:xfrm>
            <a:off x="1645920" y="1200150"/>
            <a:ext cx="1714500" cy="274320"/>
          </a:xfrm>
          <a:prstGeom prst="rect">
            <a:avLst/>
          </a:prstGeom>
          <a:noFill/>
          <a:ln/>
        </p:spPr>
        <p:txBody>
          <a:bodyPr wrap="square" lIns="0" tIns="0" rIns="0" bIns="0" rtlCol="0" anchor="ctr"/>
          <a:lstStyle/>
          <a:p>
            <a:pPr defTabSz="685800"/>
            <a:r>
              <a:rPr lang="en-US" sz="1125" b="1" dirty="0">
                <a:solidFill>
                  <a:srgbClr val="10B981"/>
                </a:solidFill>
                <a:latin typeface="Calibri" pitchFamily="34" charset="0"/>
                <a:ea typeface="Calibri" pitchFamily="34" charset="-122"/>
                <a:cs typeface="Calibri" pitchFamily="34" charset="-120"/>
              </a:rPr>
              <a:t>Tự bảo vệ</a:t>
            </a:r>
            <a:endParaRPr lang="en-US" sz="1125" dirty="0">
              <a:solidFill>
                <a:prstClr val="black"/>
              </a:solidFill>
              <a:latin typeface="Calibri" panose="020F0502020204030204"/>
            </a:endParaRPr>
          </a:p>
        </p:txBody>
      </p:sp>
      <p:sp>
        <p:nvSpPr>
          <p:cNvPr id="10" name="Text 8"/>
          <p:cNvSpPr/>
          <p:nvPr/>
        </p:nvSpPr>
        <p:spPr>
          <a:xfrm>
            <a:off x="1645920" y="1474470"/>
            <a:ext cx="548640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Chủ thể quyền tự yêu cầu chấm dứt hành vi, gỡ bỏ nội dung trên mạng, xin lỗi, bồi thường</a:t>
            </a:r>
            <a:endParaRPr lang="en-US" sz="825" dirty="0">
              <a:solidFill>
                <a:prstClr val="black"/>
              </a:solidFill>
              <a:latin typeface="Calibri" panose="020F0502020204030204"/>
            </a:endParaRPr>
          </a:p>
        </p:txBody>
      </p:sp>
      <p:sp>
        <p:nvSpPr>
          <p:cNvPr id="11" name="Shape 9"/>
          <p:cNvSpPr/>
          <p:nvPr/>
        </p:nvSpPr>
        <p:spPr>
          <a:xfrm>
            <a:off x="6515100" y="1268730"/>
            <a:ext cx="1851660" cy="514350"/>
          </a:xfrm>
          <a:prstGeom prst="rect">
            <a:avLst/>
          </a:prstGeom>
          <a:solidFill>
            <a:srgbClr val="F8FAFC"/>
          </a:solidFill>
          <a:ln w="12700">
            <a:solidFill>
              <a:srgbClr val="10B981"/>
            </a:solidFill>
            <a:prstDash val="solid"/>
          </a:ln>
        </p:spPr>
      </p:sp>
      <p:sp>
        <p:nvSpPr>
          <p:cNvPr id="12" name="Text 10"/>
          <p:cNvSpPr/>
          <p:nvPr/>
        </p:nvSpPr>
        <p:spPr>
          <a:xfrm>
            <a:off x="6549390" y="1268730"/>
            <a:ext cx="1783080" cy="514350"/>
          </a:xfrm>
          <a:prstGeom prst="rect">
            <a:avLst/>
          </a:prstGeom>
          <a:noFill/>
          <a:ln/>
        </p:spPr>
        <p:txBody>
          <a:bodyPr wrap="square" lIns="0" tIns="0" rIns="0" bIns="0" rtlCol="0" anchor="ctr"/>
          <a:lstStyle/>
          <a:p>
            <a:pPr algn="ctr" defTabSz="685800"/>
            <a:r>
              <a:rPr lang="en-US" sz="750" b="1" i="1" dirty="0">
                <a:solidFill>
                  <a:srgbClr val="10B981"/>
                </a:solidFill>
                <a:latin typeface="Calibri" pitchFamily="34" charset="0"/>
                <a:ea typeface="Calibri" pitchFamily="34" charset="-122"/>
                <a:cs typeface="Calibri" pitchFamily="34" charset="-120"/>
              </a:rPr>
              <a:t>Điều 198 khoản 1</a:t>
            </a:r>
            <a:endParaRPr lang="en-US" sz="750" dirty="0">
              <a:solidFill>
                <a:prstClr val="black"/>
              </a:solidFill>
              <a:latin typeface="Calibri" panose="020F0502020204030204"/>
            </a:endParaRPr>
          </a:p>
        </p:txBody>
      </p:sp>
      <p:sp>
        <p:nvSpPr>
          <p:cNvPr id="13" name="Shape 11"/>
          <p:cNvSpPr/>
          <p:nvPr/>
        </p:nvSpPr>
        <p:spPr>
          <a:xfrm>
            <a:off x="685800" y="2023110"/>
            <a:ext cx="7749540" cy="857250"/>
          </a:xfrm>
          <a:prstGeom prst="rect">
            <a:avLst/>
          </a:prstGeom>
          <a:solidFill>
            <a:srgbClr val="FFFFFF"/>
          </a:solidFill>
          <a:ln w="25400">
            <a:solidFill>
              <a:srgbClr val="F4B860"/>
            </a:solidFill>
            <a:prstDash val="solid"/>
          </a:ln>
        </p:spPr>
      </p:sp>
      <p:sp>
        <p:nvSpPr>
          <p:cNvPr id="14" name="Shape 12"/>
          <p:cNvSpPr/>
          <p:nvPr/>
        </p:nvSpPr>
        <p:spPr>
          <a:xfrm>
            <a:off x="891540" y="2143125"/>
            <a:ext cx="617220" cy="617220"/>
          </a:xfrm>
          <a:prstGeom prst="ellipse">
            <a:avLst/>
          </a:prstGeom>
          <a:solidFill>
            <a:srgbClr val="F4B860"/>
          </a:solidFill>
          <a:ln w="12700">
            <a:solidFill>
              <a:srgbClr val="F4B860"/>
            </a:solidFill>
            <a:prstDash val="solid"/>
          </a:ln>
        </p:spPr>
      </p:sp>
      <p:sp>
        <p:nvSpPr>
          <p:cNvPr id="15" name="Text 13"/>
          <p:cNvSpPr/>
          <p:nvPr/>
        </p:nvSpPr>
        <p:spPr>
          <a:xfrm>
            <a:off x="891540" y="2143125"/>
            <a:ext cx="617220" cy="617220"/>
          </a:xfrm>
          <a:prstGeom prst="rect">
            <a:avLst/>
          </a:prstGeom>
          <a:noFill/>
          <a:ln/>
        </p:spPr>
        <p:txBody>
          <a:bodyPr wrap="square" lIns="0" tIns="0" rIns="0" bIns="0" rtlCol="0" anchor="ctr"/>
          <a:lstStyle/>
          <a:p>
            <a:pPr algn="ctr" defTabSz="685800"/>
            <a:r>
              <a:rPr lang="en-US" sz="2100" b="1" dirty="0">
                <a:solidFill>
                  <a:srgbClr val="FFFFFF"/>
                </a:solidFill>
                <a:latin typeface="Calibri" pitchFamily="34" charset="0"/>
                <a:ea typeface="Calibri" pitchFamily="34" charset="-122"/>
                <a:cs typeface="Calibri" pitchFamily="34" charset="-120"/>
              </a:rPr>
              <a:t>2</a:t>
            </a:r>
            <a:endParaRPr lang="en-US" sz="2100" dirty="0">
              <a:solidFill>
                <a:prstClr val="black"/>
              </a:solidFill>
              <a:latin typeface="Calibri" panose="020F0502020204030204"/>
            </a:endParaRPr>
          </a:p>
        </p:txBody>
      </p:sp>
      <p:sp>
        <p:nvSpPr>
          <p:cNvPr id="16" name="Text 14"/>
          <p:cNvSpPr/>
          <p:nvPr/>
        </p:nvSpPr>
        <p:spPr>
          <a:xfrm>
            <a:off x="1645920" y="2125980"/>
            <a:ext cx="1714500" cy="274320"/>
          </a:xfrm>
          <a:prstGeom prst="rect">
            <a:avLst/>
          </a:prstGeom>
          <a:noFill/>
          <a:ln/>
        </p:spPr>
        <p:txBody>
          <a:bodyPr wrap="square" lIns="0" tIns="0" rIns="0" bIns="0" rtlCol="0" anchor="ctr"/>
          <a:lstStyle/>
          <a:p>
            <a:pPr defTabSz="685800"/>
            <a:r>
              <a:rPr lang="en-US" sz="1125" b="1" dirty="0">
                <a:solidFill>
                  <a:srgbClr val="F4B860"/>
                </a:solidFill>
                <a:latin typeface="Calibri" pitchFamily="34" charset="0"/>
                <a:ea typeface="Calibri" pitchFamily="34" charset="-122"/>
                <a:cs typeface="Calibri" pitchFamily="34" charset="-120"/>
              </a:rPr>
              <a:t>Hành chính</a:t>
            </a:r>
            <a:endParaRPr lang="en-US" sz="1125" dirty="0">
              <a:solidFill>
                <a:prstClr val="black"/>
              </a:solidFill>
              <a:latin typeface="Calibri" panose="020F0502020204030204"/>
            </a:endParaRPr>
          </a:p>
        </p:txBody>
      </p:sp>
      <p:sp>
        <p:nvSpPr>
          <p:cNvPr id="17" name="Text 15"/>
          <p:cNvSpPr/>
          <p:nvPr/>
        </p:nvSpPr>
        <p:spPr>
          <a:xfrm>
            <a:off x="1645920" y="2400300"/>
            <a:ext cx="548640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Thanh tra Bộ VHTTDL / Thanh tra Sở VHTTDL: cảnh cáo, phạt tiền, tịch thu, tiêu hủy hàng vi phạm</a:t>
            </a:r>
            <a:endParaRPr lang="en-US" sz="825" dirty="0">
              <a:solidFill>
                <a:prstClr val="black"/>
              </a:solidFill>
              <a:latin typeface="Calibri" panose="020F0502020204030204"/>
            </a:endParaRPr>
          </a:p>
        </p:txBody>
      </p:sp>
      <p:sp>
        <p:nvSpPr>
          <p:cNvPr id="18" name="Shape 16"/>
          <p:cNvSpPr/>
          <p:nvPr/>
        </p:nvSpPr>
        <p:spPr>
          <a:xfrm>
            <a:off x="6515100" y="2194560"/>
            <a:ext cx="1851660" cy="514350"/>
          </a:xfrm>
          <a:prstGeom prst="rect">
            <a:avLst/>
          </a:prstGeom>
          <a:solidFill>
            <a:srgbClr val="F8FAFC"/>
          </a:solidFill>
          <a:ln w="12700">
            <a:solidFill>
              <a:srgbClr val="F4B860"/>
            </a:solidFill>
            <a:prstDash val="solid"/>
          </a:ln>
        </p:spPr>
      </p:sp>
      <p:sp>
        <p:nvSpPr>
          <p:cNvPr id="19" name="Text 17"/>
          <p:cNvSpPr/>
          <p:nvPr/>
        </p:nvSpPr>
        <p:spPr>
          <a:xfrm>
            <a:off x="6549390" y="2194560"/>
            <a:ext cx="1783080" cy="514350"/>
          </a:xfrm>
          <a:prstGeom prst="rect">
            <a:avLst/>
          </a:prstGeom>
          <a:noFill/>
          <a:ln/>
        </p:spPr>
        <p:txBody>
          <a:bodyPr wrap="square" lIns="0" tIns="0" rIns="0" bIns="0" rtlCol="0" anchor="ctr"/>
          <a:lstStyle/>
          <a:p>
            <a:pPr algn="ctr" defTabSz="685800"/>
            <a:r>
              <a:rPr lang="en-US" sz="750" b="1" i="1" dirty="0">
                <a:solidFill>
                  <a:srgbClr val="F4B860"/>
                </a:solidFill>
                <a:latin typeface="Calibri" pitchFamily="34" charset="0"/>
                <a:ea typeface="Calibri" pitchFamily="34" charset="-122"/>
                <a:cs typeface="Calibri" pitchFamily="34" charset="-120"/>
              </a:rPr>
              <a:t>Điều 211, 214 + NĐ 131/2013</a:t>
            </a:r>
            <a:endParaRPr lang="en-US" sz="750" dirty="0">
              <a:solidFill>
                <a:prstClr val="black"/>
              </a:solidFill>
              <a:latin typeface="Calibri" panose="020F0502020204030204"/>
            </a:endParaRPr>
          </a:p>
        </p:txBody>
      </p:sp>
      <p:sp>
        <p:nvSpPr>
          <p:cNvPr id="20" name="Shape 18"/>
          <p:cNvSpPr/>
          <p:nvPr/>
        </p:nvSpPr>
        <p:spPr>
          <a:xfrm>
            <a:off x="685800" y="2948940"/>
            <a:ext cx="7749540" cy="857250"/>
          </a:xfrm>
          <a:prstGeom prst="rect">
            <a:avLst/>
          </a:prstGeom>
          <a:solidFill>
            <a:srgbClr val="FFFFFF"/>
          </a:solidFill>
          <a:ln w="25400">
            <a:solidFill>
              <a:srgbClr val="F96167"/>
            </a:solidFill>
            <a:prstDash val="solid"/>
          </a:ln>
        </p:spPr>
      </p:sp>
      <p:sp>
        <p:nvSpPr>
          <p:cNvPr id="21" name="Shape 19"/>
          <p:cNvSpPr/>
          <p:nvPr/>
        </p:nvSpPr>
        <p:spPr>
          <a:xfrm>
            <a:off x="891540" y="3068955"/>
            <a:ext cx="617220" cy="617220"/>
          </a:xfrm>
          <a:prstGeom prst="ellipse">
            <a:avLst/>
          </a:prstGeom>
          <a:solidFill>
            <a:srgbClr val="F96167"/>
          </a:solidFill>
          <a:ln w="12700">
            <a:solidFill>
              <a:srgbClr val="F96167"/>
            </a:solidFill>
            <a:prstDash val="solid"/>
          </a:ln>
        </p:spPr>
      </p:sp>
      <p:sp>
        <p:nvSpPr>
          <p:cNvPr id="22" name="Text 20"/>
          <p:cNvSpPr/>
          <p:nvPr/>
        </p:nvSpPr>
        <p:spPr>
          <a:xfrm>
            <a:off x="891540" y="3068955"/>
            <a:ext cx="617220" cy="617220"/>
          </a:xfrm>
          <a:prstGeom prst="rect">
            <a:avLst/>
          </a:prstGeom>
          <a:noFill/>
          <a:ln/>
        </p:spPr>
        <p:txBody>
          <a:bodyPr wrap="square" lIns="0" tIns="0" rIns="0" bIns="0" rtlCol="0" anchor="ctr"/>
          <a:lstStyle/>
          <a:p>
            <a:pPr algn="ctr" defTabSz="685800"/>
            <a:r>
              <a:rPr lang="en-US" sz="2100" b="1" dirty="0">
                <a:solidFill>
                  <a:srgbClr val="FFFFFF"/>
                </a:solidFill>
                <a:latin typeface="Calibri" pitchFamily="34" charset="0"/>
                <a:ea typeface="Calibri" pitchFamily="34" charset="-122"/>
                <a:cs typeface="Calibri" pitchFamily="34" charset="-120"/>
              </a:rPr>
              <a:t>3</a:t>
            </a:r>
            <a:endParaRPr lang="en-US" sz="2100" dirty="0">
              <a:solidFill>
                <a:prstClr val="black"/>
              </a:solidFill>
              <a:latin typeface="Calibri" panose="020F0502020204030204"/>
            </a:endParaRPr>
          </a:p>
        </p:txBody>
      </p:sp>
      <p:sp>
        <p:nvSpPr>
          <p:cNvPr id="23" name="Text 21"/>
          <p:cNvSpPr/>
          <p:nvPr/>
        </p:nvSpPr>
        <p:spPr>
          <a:xfrm>
            <a:off x="1645920" y="3051810"/>
            <a:ext cx="1714500" cy="274320"/>
          </a:xfrm>
          <a:prstGeom prst="rect">
            <a:avLst/>
          </a:prstGeom>
          <a:noFill/>
          <a:ln/>
        </p:spPr>
        <p:txBody>
          <a:bodyPr wrap="square" lIns="0" tIns="0" rIns="0" bIns="0" rtlCol="0" anchor="ctr"/>
          <a:lstStyle/>
          <a:p>
            <a:pPr defTabSz="685800"/>
            <a:r>
              <a:rPr lang="en-US" sz="1125" b="1" dirty="0">
                <a:solidFill>
                  <a:srgbClr val="F96167"/>
                </a:solidFill>
                <a:latin typeface="Calibri" pitchFamily="34" charset="0"/>
                <a:ea typeface="Calibri" pitchFamily="34" charset="-122"/>
                <a:cs typeface="Calibri" pitchFamily="34" charset="-120"/>
              </a:rPr>
              <a:t>Dân sự / Trọng tài</a:t>
            </a:r>
            <a:endParaRPr lang="en-US" sz="1125" dirty="0">
              <a:solidFill>
                <a:prstClr val="black"/>
              </a:solidFill>
              <a:latin typeface="Calibri" panose="020F0502020204030204"/>
            </a:endParaRPr>
          </a:p>
        </p:txBody>
      </p:sp>
      <p:sp>
        <p:nvSpPr>
          <p:cNvPr id="24" name="Text 22"/>
          <p:cNvSpPr/>
          <p:nvPr/>
        </p:nvSpPr>
        <p:spPr>
          <a:xfrm>
            <a:off x="1645920" y="3326130"/>
            <a:ext cx="548640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Tòa án nhân dân hoặc Trọng tài thương mại: buộc chấm dứt hành vi, bồi thường thiệt hại, công khai cải chính</a:t>
            </a:r>
            <a:endParaRPr lang="en-US" sz="825" dirty="0">
              <a:solidFill>
                <a:prstClr val="black"/>
              </a:solidFill>
              <a:latin typeface="Calibri" panose="020F0502020204030204"/>
            </a:endParaRPr>
          </a:p>
        </p:txBody>
      </p:sp>
      <p:sp>
        <p:nvSpPr>
          <p:cNvPr id="25" name="Shape 23"/>
          <p:cNvSpPr/>
          <p:nvPr/>
        </p:nvSpPr>
        <p:spPr>
          <a:xfrm>
            <a:off x="6515100" y="3120390"/>
            <a:ext cx="1851660" cy="514350"/>
          </a:xfrm>
          <a:prstGeom prst="rect">
            <a:avLst/>
          </a:prstGeom>
          <a:solidFill>
            <a:srgbClr val="F8FAFC"/>
          </a:solidFill>
          <a:ln w="12700">
            <a:solidFill>
              <a:srgbClr val="F96167"/>
            </a:solidFill>
            <a:prstDash val="solid"/>
          </a:ln>
        </p:spPr>
      </p:sp>
      <p:sp>
        <p:nvSpPr>
          <p:cNvPr id="26" name="Text 24"/>
          <p:cNvSpPr/>
          <p:nvPr/>
        </p:nvSpPr>
        <p:spPr>
          <a:xfrm>
            <a:off x="6549390" y="3120390"/>
            <a:ext cx="1783080" cy="514350"/>
          </a:xfrm>
          <a:prstGeom prst="rect">
            <a:avLst/>
          </a:prstGeom>
          <a:noFill/>
          <a:ln/>
        </p:spPr>
        <p:txBody>
          <a:bodyPr wrap="square" lIns="0" tIns="0" rIns="0" bIns="0" rtlCol="0" anchor="ctr"/>
          <a:lstStyle/>
          <a:p>
            <a:pPr algn="ctr" defTabSz="685800"/>
            <a:r>
              <a:rPr lang="en-US" sz="750" b="1" i="1" dirty="0">
                <a:solidFill>
                  <a:srgbClr val="F96167"/>
                </a:solidFill>
                <a:latin typeface="Calibri" pitchFamily="34" charset="0"/>
                <a:ea typeface="Calibri" pitchFamily="34" charset="-122"/>
                <a:cs typeface="Calibri" pitchFamily="34" charset="-120"/>
              </a:rPr>
              <a:t>Điều 198 khoản 1 điểm d; Điều 202</a:t>
            </a:r>
            <a:endParaRPr lang="en-US" sz="750" dirty="0">
              <a:solidFill>
                <a:prstClr val="black"/>
              </a:solidFill>
              <a:latin typeface="Calibri" panose="020F0502020204030204"/>
            </a:endParaRPr>
          </a:p>
        </p:txBody>
      </p:sp>
      <p:sp>
        <p:nvSpPr>
          <p:cNvPr id="27" name="Shape 25"/>
          <p:cNvSpPr/>
          <p:nvPr/>
        </p:nvSpPr>
        <p:spPr>
          <a:xfrm>
            <a:off x="685800" y="3874770"/>
            <a:ext cx="7749540" cy="857250"/>
          </a:xfrm>
          <a:prstGeom prst="rect">
            <a:avLst/>
          </a:prstGeom>
          <a:solidFill>
            <a:srgbClr val="FFFFFF"/>
          </a:solidFill>
          <a:ln w="25400">
            <a:solidFill>
              <a:srgbClr val="DC2626"/>
            </a:solidFill>
            <a:prstDash val="solid"/>
          </a:ln>
        </p:spPr>
      </p:sp>
      <p:sp>
        <p:nvSpPr>
          <p:cNvPr id="28" name="Shape 26"/>
          <p:cNvSpPr/>
          <p:nvPr/>
        </p:nvSpPr>
        <p:spPr>
          <a:xfrm>
            <a:off x="891540" y="3994785"/>
            <a:ext cx="617220" cy="617220"/>
          </a:xfrm>
          <a:prstGeom prst="ellipse">
            <a:avLst/>
          </a:prstGeom>
          <a:solidFill>
            <a:srgbClr val="DC2626"/>
          </a:solidFill>
          <a:ln w="12700">
            <a:solidFill>
              <a:srgbClr val="DC2626"/>
            </a:solidFill>
            <a:prstDash val="solid"/>
          </a:ln>
        </p:spPr>
      </p:sp>
      <p:sp>
        <p:nvSpPr>
          <p:cNvPr id="29" name="Text 27"/>
          <p:cNvSpPr/>
          <p:nvPr/>
        </p:nvSpPr>
        <p:spPr>
          <a:xfrm>
            <a:off x="891540" y="3994785"/>
            <a:ext cx="617220" cy="617220"/>
          </a:xfrm>
          <a:prstGeom prst="rect">
            <a:avLst/>
          </a:prstGeom>
          <a:noFill/>
          <a:ln/>
        </p:spPr>
        <p:txBody>
          <a:bodyPr wrap="square" lIns="0" tIns="0" rIns="0" bIns="0" rtlCol="0" anchor="ctr"/>
          <a:lstStyle/>
          <a:p>
            <a:pPr algn="ctr" defTabSz="685800"/>
            <a:r>
              <a:rPr lang="en-US" sz="2100" b="1" dirty="0">
                <a:solidFill>
                  <a:srgbClr val="FFFFFF"/>
                </a:solidFill>
                <a:latin typeface="Calibri" pitchFamily="34" charset="0"/>
                <a:ea typeface="Calibri" pitchFamily="34" charset="-122"/>
                <a:cs typeface="Calibri" pitchFamily="34" charset="-120"/>
              </a:rPr>
              <a:t>4</a:t>
            </a:r>
            <a:endParaRPr lang="en-US" sz="2100" dirty="0">
              <a:solidFill>
                <a:prstClr val="black"/>
              </a:solidFill>
              <a:latin typeface="Calibri" panose="020F0502020204030204"/>
            </a:endParaRPr>
          </a:p>
        </p:txBody>
      </p:sp>
      <p:sp>
        <p:nvSpPr>
          <p:cNvPr id="30" name="Text 28"/>
          <p:cNvSpPr/>
          <p:nvPr/>
        </p:nvSpPr>
        <p:spPr>
          <a:xfrm>
            <a:off x="1645920" y="3977640"/>
            <a:ext cx="1714500" cy="274320"/>
          </a:xfrm>
          <a:prstGeom prst="rect">
            <a:avLst/>
          </a:prstGeom>
          <a:noFill/>
          <a:ln/>
        </p:spPr>
        <p:txBody>
          <a:bodyPr wrap="square" lIns="0" tIns="0" rIns="0" bIns="0" rtlCol="0" anchor="ctr"/>
          <a:lstStyle/>
          <a:p>
            <a:pPr defTabSz="685800"/>
            <a:r>
              <a:rPr lang="en-US" sz="1125" b="1" dirty="0">
                <a:solidFill>
                  <a:srgbClr val="DC2626"/>
                </a:solidFill>
                <a:latin typeface="Calibri" pitchFamily="34" charset="0"/>
                <a:ea typeface="Calibri" pitchFamily="34" charset="-122"/>
                <a:cs typeface="Calibri" pitchFamily="34" charset="-120"/>
              </a:rPr>
              <a:t>Hình sự</a:t>
            </a:r>
            <a:endParaRPr lang="en-US" sz="1125" dirty="0">
              <a:solidFill>
                <a:prstClr val="black"/>
              </a:solidFill>
              <a:latin typeface="Calibri" panose="020F0502020204030204"/>
            </a:endParaRPr>
          </a:p>
        </p:txBody>
      </p:sp>
      <p:sp>
        <p:nvSpPr>
          <p:cNvPr id="31" name="Text 29"/>
          <p:cNvSpPr/>
          <p:nvPr/>
        </p:nvSpPr>
        <p:spPr>
          <a:xfrm>
            <a:off x="1645920" y="4251960"/>
            <a:ext cx="5486400" cy="411480"/>
          </a:xfrm>
          <a:prstGeom prst="rect">
            <a:avLst/>
          </a:prstGeom>
          <a:noFill/>
          <a:ln/>
        </p:spPr>
        <p:txBody>
          <a:bodyPr wrap="square" lIns="0" tIns="0" rIns="0" bIns="0" rtlCol="0" anchor="ctr"/>
          <a:lstStyle/>
          <a:p>
            <a:pPr defTabSz="685800"/>
            <a:r>
              <a:rPr lang="en-US" sz="825" dirty="0">
                <a:solidFill>
                  <a:srgbClr val="1A1A1A"/>
                </a:solidFill>
                <a:latin typeface="Calibri" pitchFamily="34" charset="0"/>
                <a:ea typeface="Calibri" pitchFamily="34" charset="-122"/>
                <a:cs typeface="Calibri" pitchFamily="34" charset="-120"/>
              </a:rPr>
              <a:t>Cơ quan điều tra → Viện kiểm sát → Tòa án: truy cứu trách nhiệm hình sự đối với hành vi nghiêm trọng</a:t>
            </a:r>
            <a:endParaRPr lang="en-US" sz="825" dirty="0">
              <a:solidFill>
                <a:prstClr val="black"/>
              </a:solidFill>
              <a:latin typeface="Calibri" panose="020F0502020204030204"/>
            </a:endParaRPr>
          </a:p>
        </p:txBody>
      </p:sp>
      <p:sp>
        <p:nvSpPr>
          <p:cNvPr id="32" name="Shape 30"/>
          <p:cNvSpPr/>
          <p:nvPr/>
        </p:nvSpPr>
        <p:spPr>
          <a:xfrm>
            <a:off x="6515100" y="4046220"/>
            <a:ext cx="1851660" cy="514350"/>
          </a:xfrm>
          <a:prstGeom prst="rect">
            <a:avLst/>
          </a:prstGeom>
          <a:solidFill>
            <a:srgbClr val="F8FAFC"/>
          </a:solidFill>
          <a:ln w="12700">
            <a:solidFill>
              <a:srgbClr val="DC2626"/>
            </a:solidFill>
            <a:prstDash val="solid"/>
          </a:ln>
        </p:spPr>
      </p:sp>
      <p:sp>
        <p:nvSpPr>
          <p:cNvPr id="33" name="Text 31"/>
          <p:cNvSpPr/>
          <p:nvPr/>
        </p:nvSpPr>
        <p:spPr>
          <a:xfrm>
            <a:off x="6549390" y="4046220"/>
            <a:ext cx="1783080" cy="514350"/>
          </a:xfrm>
          <a:prstGeom prst="rect">
            <a:avLst/>
          </a:prstGeom>
          <a:noFill/>
          <a:ln/>
        </p:spPr>
        <p:txBody>
          <a:bodyPr wrap="square" lIns="0" tIns="0" rIns="0" bIns="0" rtlCol="0" anchor="ctr"/>
          <a:lstStyle/>
          <a:p>
            <a:pPr algn="ctr" defTabSz="685800"/>
            <a:r>
              <a:rPr lang="en-US" sz="750" b="1" i="1" dirty="0">
                <a:solidFill>
                  <a:srgbClr val="DC2626"/>
                </a:solidFill>
                <a:latin typeface="Calibri" pitchFamily="34" charset="0"/>
                <a:ea typeface="Calibri" pitchFamily="34" charset="-122"/>
                <a:cs typeface="Calibri" pitchFamily="34" charset="-120"/>
              </a:rPr>
              <a:t>Điều 225 Bộ luật Hình sự 2015</a:t>
            </a:r>
            <a:endParaRPr lang="en-US" sz="750" dirty="0">
              <a:solidFill>
                <a:prstClr val="black"/>
              </a:solidFill>
              <a:latin typeface="Calibri" panose="020F0502020204030204"/>
            </a:endParaRPr>
          </a:p>
        </p:txBody>
      </p:sp>
      <p:sp>
        <p:nvSpPr>
          <p:cNvPr id="34" name="Text 32"/>
          <p:cNvSpPr/>
          <p:nvPr/>
        </p:nvSpPr>
        <p:spPr>
          <a:xfrm>
            <a:off x="342900" y="4903470"/>
            <a:ext cx="8435340" cy="171450"/>
          </a:xfrm>
          <a:prstGeom prst="rect">
            <a:avLst/>
          </a:prstGeom>
          <a:noFill/>
          <a:ln/>
        </p:spPr>
        <p:txBody>
          <a:bodyPr wrap="square" lIns="0" tIns="0" rIns="0" bIns="0" rtlCol="0" anchor="ctr"/>
          <a:lstStyle/>
          <a:p>
            <a:pPr defTabSz="685800"/>
            <a:r>
              <a:rPr lang="en-US" sz="675" i="1" dirty="0">
                <a:solidFill>
                  <a:srgbClr val="6B7280"/>
                </a:solidFill>
                <a:latin typeface="Calibri" pitchFamily="34" charset="0"/>
                <a:ea typeface="Calibri" pitchFamily="34" charset="-122"/>
                <a:cs typeface="Calibri" pitchFamily="34" charset="-120"/>
              </a:rPr>
              <a:t>Bài giảng Quyền sở hữu trí tuệ – Tiếp cận đào tạo thực thi quyền | Luật SHTT 2025</a:t>
            </a:r>
            <a:endParaRPr lang="en-US" sz="675" dirty="0">
              <a:solidFill>
                <a:prstClr val="black"/>
              </a:solidFill>
              <a:latin typeface="Calibri" panose="020F0502020204030204"/>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E2761"/>
        </a:solidFill>
        <a:effectLst/>
      </p:bgPr>
    </p:bg>
    <p:spTree>
      <p:nvGrpSpPr>
        <p:cNvPr id="1" name=""/>
        <p:cNvGrpSpPr/>
        <p:nvPr/>
      </p:nvGrpSpPr>
      <p:grpSpPr>
        <a:xfrm>
          <a:off x="0" y="0"/>
          <a:ext cx="0" cy="0"/>
          <a:chOff x="0" y="0"/>
          <a:chExt cx="0" cy="0"/>
        </a:xfrm>
      </p:grpSpPr>
      <p:sp>
        <p:nvSpPr>
          <p:cNvPr id="2" name="Shape 0"/>
          <p:cNvSpPr/>
          <p:nvPr/>
        </p:nvSpPr>
        <p:spPr>
          <a:xfrm>
            <a:off x="0" y="0"/>
            <a:ext cx="9121140" cy="754380"/>
          </a:xfrm>
          <a:prstGeom prst="rect">
            <a:avLst/>
          </a:prstGeom>
          <a:solidFill>
            <a:srgbClr val="0F1839"/>
          </a:solidFill>
          <a:ln w="12700">
            <a:solidFill>
              <a:srgbClr val="0F1839"/>
            </a:solidFill>
            <a:prstDash val="solid"/>
          </a:ln>
        </p:spPr>
      </p:sp>
      <p:sp>
        <p:nvSpPr>
          <p:cNvPr id="3" name="Text 1"/>
          <p:cNvSpPr/>
          <p:nvPr/>
        </p:nvSpPr>
        <p:spPr>
          <a:xfrm>
            <a:off x="342900" y="102870"/>
            <a:ext cx="8229600" cy="308610"/>
          </a:xfrm>
          <a:prstGeom prst="rect">
            <a:avLst/>
          </a:prstGeom>
          <a:noFill/>
          <a:ln/>
        </p:spPr>
        <p:txBody>
          <a:bodyPr wrap="square" lIns="0" tIns="0" rIns="0" bIns="0" rtlCol="0" anchor="ctr"/>
          <a:lstStyle/>
          <a:p>
            <a:pPr defTabSz="685800"/>
            <a:r>
              <a:rPr lang="en-US" sz="1200" b="1" kern="0" spc="600" dirty="0">
                <a:solidFill>
                  <a:srgbClr val="F4B860"/>
                </a:solidFill>
                <a:latin typeface="Calibri" pitchFamily="34" charset="0"/>
                <a:ea typeface="Calibri" pitchFamily="34" charset="-122"/>
                <a:cs typeface="Calibri" pitchFamily="34" charset="-120"/>
              </a:rPr>
              <a:t>TỔNG KẾT</a:t>
            </a:r>
            <a:endParaRPr lang="en-US" sz="1200" dirty="0">
              <a:solidFill>
                <a:prstClr val="black"/>
              </a:solidFill>
              <a:latin typeface="Calibri" panose="020F0502020204030204"/>
            </a:endParaRPr>
          </a:p>
        </p:txBody>
      </p:sp>
      <p:sp>
        <p:nvSpPr>
          <p:cNvPr id="4" name="Text 2"/>
          <p:cNvSpPr/>
          <p:nvPr/>
        </p:nvSpPr>
        <p:spPr>
          <a:xfrm>
            <a:off x="342900" y="377190"/>
            <a:ext cx="8229600" cy="342900"/>
          </a:xfrm>
          <a:prstGeom prst="rect">
            <a:avLst/>
          </a:prstGeom>
          <a:noFill/>
          <a:ln/>
        </p:spPr>
        <p:txBody>
          <a:bodyPr wrap="square" lIns="0" tIns="0" rIns="0" bIns="0" rtlCol="0" anchor="ctr"/>
          <a:lstStyle/>
          <a:p>
            <a:pPr defTabSz="685800"/>
            <a:r>
              <a:rPr lang="en-US" sz="1950" b="1" dirty="0">
                <a:solidFill>
                  <a:srgbClr val="FFFFFF"/>
                </a:solidFill>
                <a:latin typeface="Calibri" pitchFamily="34" charset="0"/>
                <a:ea typeface="Calibri" pitchFamily="34" charset="-122"/>
                <a:cs typeface="Calibri" pitchFamily="34" charset="-120"/>
              </a:rPr>
              <a:t>10 điểm mấu chốt cần ghi nhớ</a:t>
            </a:r>
            <a:endParaRPr lang="en-US" sz="1950" dirty="0">
              <a:solidFill>
                <a:prstClr val="black"/>
              </a:solidFill>
              <a:latin typeface="Calibri" panose="020F0502020204030204"/>
            </a:endParaRPr>
          </a:p>
        </p:txBody>
      </p:sp>
      <p:sp>
        <p:nvSpPr>
          <p:cNvPr id="5" name="Shape 3"/>
          <p:cNvSpPr/>
          <p:nvPr/>
        </p:nvSpPr>
        <p:spPr>
          <a:xfrm>
            <a:off x="8572500" y="205740"/>
            <a:ext cx="342900" cy="342900"/>
          </a:xfrm>
          <a:prstGeom prst="ellipse">
            <a:avLst/>
          </a:prstGeom>
          <a:solidFill>
            <a:srgbClr val="F96167"/>
          </a:solidFill>
          <a:ln w="12700">
            <a:solidFill>
              <a:srgbClr val="F96167"/>
            </a:solidFill>
            <a:prstDash val="solid"/>
          </a:ln>
        </p:spPr>
      </p:sp>
      <p:sp>
        <p:nvSpPr>
          <p:cNvPr id="6" name="Text 4"/>
          <p:cNvSpPr/>
          <p:nvPr/>
        </p:nvSpPr>
        <p:spPr>
          <a:xfrm>
            <a:off x="8572500" y="205740"/>
            <a:ext cx="342900" cy="342900"/>
          </a:xfrm>
          <a:prstGeom prst="rect">
            <a:avLst/>
          </a:prstGeom>
          <a:noFill/>
          <a:ln/>
        </p:spPr>
        <p:txBody>
          <a:bodyPr wrap="square" lIns="0" tIns="0" rIns="0" bIns="0" rtlCol="0" anchor="ctr"/>
          <a:lstStyle/>
          <a:p>
            <a:pPr algn="ctr" defTabSz="685800"/>
            <a:r>
              <a:rPr lang="en-US" sz="1200" b="1" dirty="0">
                <a:solidFill>
                  <a:srgbClr val="FFFFFF"/>
                </a:solidFill>
                <a:latin typeface="Calibri" pitchFamily="34" charset="0"/>
                <a:ea typeface="Calibri" pitchFamily="34" charset="-122"/>
                <a:cs typeface="Calibri" pitchFamily="34" charset="-120"/>
              </a:rPr>
              <a:t>15</a:t>
            </a:r>
            <a:endParaRPr lang="en-US" sz="1200" dirty="0">
              <a:solidFill>
                <a:prstClr val="black"/>
              </a:solidFill>
              <a:latin typeface="Calibri" panose="020F0502020204030204"/>
            </a:endParaRPr>
          </a:p>
        </p:txBody>
      </p:sp>
      <p:sp>
        <p:nvSpPr>
          <p:cNvPr id="7" name="Shape 5"/>
          <p:cNvSpPr/>
          <p:nvPr/>
        </p:nvSpPr>
        <p:spPr>
          <a:xfrm>
            <a:off x="342900" y="960120"/>
            <a:ext cx="4114800" cy="685800"/>
          </a:xfrm>
          <a:prstGeom prst="rect">
            <a:avLst/>
          </a:prstGeom>
          <a:solidFill>
            <a:srgbClr val="FFFFFF">
              <a:alpha val="10000"/>
            </a:srgbClr>
          </a:solidFill>
          <a:ln w="12700">
            <a:solidFill>
              <a:srgbClr val="F4B860"/>
            </a:solidFill>
            <a:prstDash val="solid"/>
          </a:ln>
        </p:spPr>
      </p:sp>
      <p:sp>
        <p:nvSpPr>
          <p:cNvPr id="8" name="Shape 6"/>
          <p:cNvSpPr/>
          <p:nvPr/>
        </p:nvSpPr>
        <p:spPr>
          <a:xfrm>
            <a:off x="445770" y="1097280"/>
            <a:ext cx="411480" cy="411480"/>
          </a:xfrm>
          <a:prstGeom prst="ellipse">
            <a:avLst/>
          </a:prstGeom>
          <a:solidFill>
            <a:srgbClr val="F4B860"/>
          </a:solidFill>
          <a:ln w="12700">
            <a:solidFill>
              <a:srgbClr val="F4B860"/>
            </a:solidFill>
            <a:prstDash val="solid"/>
          </a:ln>
        </p:spPr>
      </p:sp>
      <p:sp>
        <p:nvSpPr>
          <p:cNvPr id="9" name="Text 7"/>
          <p:cNvSpPr/>
          <p:nvPr/>
        </p:nvSpPr>
        <p:spPr>
          <a:xfrm>
            <a:off x="445770" y="109728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1</a:t>
            </a:r>
            <a:endParaRPr lang="en-US" sz="1200" dirty="0">
              <a:solidFill>
                <a:prstClr val="black"/>
              </a:solidFill>
              <a:latin typeface="Calibri" panose="020F0502020204030204"/>
            </a:endParaRPr>
          </a:p>
        </p:txBody>
      </p:sp>
      <p:sp>
        <p:nvSpPr>
          <p:cNvPr id="10" name="Text 8"/>
          <p:cNvSpPr/>
          <p:nvPr/>
        </p:nvSpPr>
        <p:spPr>
          <a:xfrm>
            <a:off x="960120" y="99441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Quyền tác giả phát sinh TỰ ĐỘNG khi tác phẩm được thể hiện – không cần đăng ký (Điều 6)</a:t>
            </a:r>
            <a:endParaRPr lang="en-US" sz="825" dirty="0">
              <a:solidFill>
                <a:prstClr val="black"/>
              </a:solidFill>
              <a:latin typeface="Calibri" panose="020F0502020204030204"/>
            </a:endParaRPr>
          </a:p>
        </p:txBody>
      </p:sp>
      <p:sp>
        <p:nvSpPr>
          <p:cNvPr id="11" name="Shape 9"/>
          <p:cNvSpPr/>
          <p:nvPr/>
        </p:nvSpPr>
        <p:spPr>
          <a:xfrm>
            <a:off x="342900" y="1714500"/>
            <a:ext cx="4114800" cy="685800"/>
          </a:xfrm>
          <a:prstGeom prst="rect">
            <a:avLst/>
          </a:prstGeom>
          <a:solidFill>
            <a:srgbClr val="FFFFFF">
              <a:alpha val="10000"/>
            </a:srgbClr>
          </a:solidFill>
          <a:ln w="12700">
            <a:solidFill>
              <a:srgbClr val="F4B860"/>
            </a:solidFill>
            <a:prstDash val="solid"/>
          </a:ln>
        </p:spPr>
      </p:sp>
      <p:sp>
        <p:nvSpPr>
          <p:cNvPr id="12" name="Shape 10"/>
          <p:cNvSpPr/>
          <p:nvPr/>
        </p:nvSpPr>
        <p:spPr>
          <a:xfrm>
            <a:off x="445770" y="1851660"/>
            <a:ext cx="411480" cy="411480"/>
          </a:xfrm>
          <a:prstGeom prst="ellipse">
            <a:avLst/>
          </a:prstGeom>
          <a:solidFill>
            <a:srgbClr val="F4B860"/>
          </a:solidFill>
          <a:ln w="12700">
            <a:solidFill>
              <a:srgbClr val="F4B860"/>
            </a:solidFill>
            <a:prstDash val="solid"/>
          </a:ln>
        </p:spPr>
      </p:sp>
      <p:sp>
        <p:nvSpPr>
          <p:cNvPr id="13" name="Text 11"/>
          <p:cNvSpPr/>
          <p:nvPr/>
        </p:nvSpPr>
        <p:spPr>
          <a:xfrm>
            <a:off x="445770" y="185166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2</a:t>
            </a:r>
            <a:endParaRPr lang="en-US" sz="1200" dirty="0">
              <a:solidFill>
                <a:prstClr val="black"/>
              </a:solidFill>
              <a:latin typeface="Calibri" panose="020F0502020204030204"/>
            </a:endParaRPr>
          </a:p>
        </p:txBody>
      </p:sp>
      <p:sp>
        <p:nvSpPr>
          <p:cNvPr id="14" name="Text 12"/>
          <p:cNvSpPr/>
          <p:nvPr/>
        </p:nvSpPr>
        <p:spPr>
          <a:xfrm>
            <a:off x="960120" y="174879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Một bài hát có 3 lớp quyền: tác giả + ca sĩ + nhà sản xuất bản ghi – phải trả cho cả 3</a:t>
            </a:r>
            <a:endParaRPr lang="en-US" sz="825" dirty="0">
              <a:solidFill>
                <a:prstClr val="black"/>
              </a:solidFill>
              <a:latin typeface="Calibri" panose="020F0502020204030204"/>
            </a:endParaRPr>
          </a:p>
        </p:txBody>
      </p:sp>
      <p:sp>
        <p:nvSpPr>
          <p:cNvPr id="15" name="Shape 13"/>
          <p:cNvSpPr/>
          <p:nvPr/>
        </p:nvSpPr>
        <p:spPr>
          <a:xfrm>
            <a:off x="342900" y="2468880"/>
            <a:ext cx="4114800" cy="685800"/>
          </a:xfrm>
          <a:prstGeom prst="rect">
            <a:avLst/>
          </a:prstGeom>
          <a:solidFill>
            <a:srgbClr val="FFFFFF">
              <a:alpha val="10000"/>
            </a:srgbClr>
          </a:solidFill>
          <a:ln w="12700">
            <a:solidFill>
              <a:srgbClr val="F4B860"/>
            </a:solidFill>
            <a:prstDash val="solid"/>
          </a:ln>
        </p:spPr>
      </p:sp>
      <p:sp>
        <p:nvSpPr>
          <p:cNvPr id="16" name="Shape 14"/>
          <p:cNvSpPr/>
          <p:nvPr/>
        </p:nvSpPr>
        <p:spPr>
          <a:xfrm>
            <a:off x="445770" y="2606040"/>
            <a:ext cx="411480" cy="411480"/>
          </a:xfrm>
          <a:prstGeom prst="ellipse">
            <a:avLst/>
          </a:prstGeom>
          <a:solidFill>
            <a:srgbClr val="F4B860"/>
          </a:solidFill>
          <a:ln w="12700">
            <a:solidFill>
              <a:srgbClr val="F4B860"/>
            </a:solidFill>
            <a:prstDash val="solid"/>
          </a:ln>
        </p:spPr>
      </p:sp>
      <p:sp>
        <p:nvSpPr>
          <p:cNvPr id="17" name="Text 15"/>
          <p:cNvSpPr/>
          <p:nvPr/>
        </p:nvSpPr>
        <p:spPr>
          <a:xfrm>
            <a:off x="445770" y="260604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3</a:t>
            </a:r>
            <a:endParaRPr lang="en-US" sz="1200" dirty="0">
              <a:solidFill>
                <a:prstClr val="black"/>
              </a:solidFill>
              <a:latin typeface="Calibri" panose="020F0502020204030204"/>
            </a:endParaRPr>
          </a:p>
        </p:txBody>
      </p:sp>
      <p:sp>
        <p:nvSpPr>
          <p:cNvPr id="18" name="Text 16"/>
          <p:cNvSpPr/>
          <p:nvPr/>
        </p:nvSpPr>
        <p:spPr>
          <a:xfrm>
            <a:off x="960120" y="250317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5 CMO tại VN: VCPMC, VLCC, RIAV, APPA, VIETRRO – mỗi CMO có phạm vi cấp phép riêng</a:t>
            </a:r>
            <a:endParaRPr lang="en-US" sz="825" dirty="0">
              <a:solidFill>
                <a:prstClr val="black"/>
              </a:solidFill>
              <a:latin typeface="Calibri" panose="020F0502020204030204"/>
            </a:endParaRPr>
          </a:p>
        </p:txBody>
      </p:sp>
      <p:sp>
        <p:nvSpPr>
          <p:cNvPr id="19" name="Shape 17"/>
          <p:cNvSpPr/>
          <p:nvPr/>
        </p:nvSpPr>
        <p:spPr>
          <a:xfrm>
            <a:off x="342900" y="3223260"/>
            <a:ext cx="4114800" cy="685800"/>
          </a:xfrm>
          <a:prstGeom prst="rect">
            <a:avLst/>
          </a:prstGeom>
          <a:solidFill>
            <a:srgbClr val="FFFFFF">
              <a:alpha val="10000"/>
            </a:srgbClr>
          </a:solidFill>
          <a:ln w="12700">
            <a:solidFill>
              <a:srgbClr val="F4B860"/>
            </a:solidFill>
            <a:prstDash val="solid"/>
          </a:ln>
        </p:spPr>
      </p:sp>
      <p:sp>
        <p:nvSpPr>
          <p:cNvPr id="20" name="Shape 18"/>
          <p:cNvSpPr/>
          <p:nvPr/>
        </p:nvSpPr>
        <p:spPr>
          <a:xfrm>
            <a:off x="445770" y="3360420"/>
            <a:ext cx="411480" cy="411480"/>
          </a:xfrm>
          <a:prstGeom prst="ellipse">
            <a:avLst/>
          </a:prstGeom>
          <a:solidFill>
            <a:srgbClr val="F4B860"/>
          </a:solidFill>
          <a:ln w="12700">
            <a:solidFill>
              <a:srgbClr val="F4B860"/>
            </a:solidFill>
            <a:prstDash val="solid"/>
          </a:ln>
        </p:spPr>
      </p:sp>
      <p:sp>
        <p:nvSpPr>
          <p:cNvPr id="21" name="Text 19"/>
          <p:cNvSpPr/>
          <p:nvPr/>
        </p:nvSpPr>
        <p:spPr>
          <a:xfrm>
            <a:off x="445770" y="336042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4</a:t>
            </a:r>
            <a:endParaRPr lang="en-US" sz="1200" dirty="0">
              <a:solidFill>
                <a:prstClr val="black"/>
              </a:solidFill>
              <a:latin typeface="Calibri" panose="020F0502020204030204"/>
            </a:endParaRPr>
          </a:p>
        </p:txBody>
      </p:sp>
      <p:sp>
        <p:nvSpPr>
          <p:cNvPr id="22" name="Text 20"/>
          <p:cNvSpPr/>
          <p:nvPr/>
        </p:nvSpPr>
        <p:spPr>
          <a:xfrm>
            <a:off x="960120" y="325755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Ủy quyền cho CMO ≠ Chuyển nhượng. Tác giả VẪN là chủ sở hữu, CMO chỉ là người thu hộ</a:t>
            </a:r>
            <a:endParaRPr lang="en-US" sz="825" dirty="0">
              <a:solidFill>
                <a:prstClr val="black"/>
              </a:solidFill>
              <a:latin typeface="Calibri" panose="020F0502020204030204"/>
            </a:endParaRPr>
          </a:p>
        </p:txBody>
      </p:sp>
      <p:sp>
        <p:nvSpPr>
          <p:cNvPr id="23" name="Shape 21"/>
          <p:cNvSpPr/>
          <p:nvPr/>
        </p:nvSpPr>
        <p:spPr>
          <a:xfrm>
            <a:off x="342900" y="3977640"/>
            <a:ext cx="4114800" cy="685800"/>
          </a:xfrm>
          <a:prstGeom prst="rect">
            <a:avLst/>
          </a:prstGeom>
          <a:solidFill>
            <a:srgbClr val="FFFFFF">
              <a:alpha val="10000"/>
            </a:srgbClr>
          </a:solidFill>
          <a:ln w="12700">
            <a:solidFill>
              <a:srgbClr val="F4B860"/>
            </a:solidFill>
            <a:prstDash val="solid"/>
          </a:ln>
        </p:spPr>
      </p:sp>
      <p:sp>
        <p:nvSpPr>
          <p:cNvPr id="24" name="Shape 22"/>
          <p:cNvSpPr/>
          <p:nvPr/>
        </p:nvSpPr>
        <p:spPr>
          <a:xfrm>
            <a:off x="445770" y="4114800"/>
            <a:ext cx="411480" cy="411480"/>
          </a:xfrm>
          <a:prstGeom prst="ellipse">
            <a:avLst/>
          </a:prstGeom>
          <a:solidFill>
            <a:srgbClr val="F4B860"/>
          </a:solidFill>
          <a:ln w="12700">
            <a:solidFill>
              <a:srgbClr val="F4B860"/>
            </a:solidFill>
            <a:prstDash val="solid"/>
          </a:ln>
        </p:spPr>
      </p:sp>
      <p:sp>
        <p:nvSpPr>
          <p:cNvPr id="25" name="Text 23"/>
          <p:cNvSpPr/>
          <p:nvPr/>
        </p:nvSpPr>
        <p:spPr>
          <a:xfrm>
            <a:off x="445770" y="411480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5</a:t>
            </a:r>
            <a:endParaRPr lang="en-US" sz="1200" dirty="0">
              <a:solidFill>
                <a:prstClr val="black"/>
              </a:solidFill>
              <a:latin typeface="Calibri" panose="020F0502020204030204"/>
            </a:endParaRPr>
          </a:p>
        </p:txBody>
      </p:sp>
      <p:sp>
        <p:nvSpPr>
          <p:cNvPr id="26" name="Text 24"/>
          <p:cNvSpPr/>
          <p:nvPr/>
        </p:nvSpPr>
        <p:spPr>
          <a:xfrm>
            <a:off x="960120" y="401193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Điều 33 cho phép "không xin phép NHƯNG phải trả tiền" – chỉ với BẢN GHI ĐÃ CÔNG BỐ trong kinh doanh</a:t>
            </a:r>
            <a:endParaRPr lang="en-US" sz="825" dirty="0">
              <a:solidFill>
                <a:prstClr val="black"/>
              </a:solidFill>
              <a:latin typeface="Calibri" panose="020F0502020204030204"/>
            </a:endParaRPr>
          </a:p>
        </p:txBody>
      </p:sp>
      <p:sp>
        <p:nvSpPr>
          <p:cNvPr id="27" name="Shape 25"/>
          <p:cNvSpPr/>
          <p:nvPr/>
        </p:nvSpPr>
        <p:spPr>
          <a:xfrm>
            <a:off x="4663440" y="960120"/>
            <a:ext cx="4114800" cy="685800"/>
          </a:xfrm>
          <a:prstGeom prst="rect">
            <a:avLst/>
          </a:prstGeom>
          <a:solidFill>
            <a:srgbClr val="FFFFFF">
              <a:alpha val="10000"/>
            </a:srgbClr>
          </a:solidFill>
          <a:ln w="12700">
            <a:solidFill>
              <a:srgbClr val="F4B860"/>
            </a:solidFill>
            <a:prstDash val="solid"/>
          </a:ln>
        </p:spPr>
      </p:sp>
      <p:sp>
        <p:nvSpPr>
          <p:cNvPr id="28" name="Shape 26"/>
          <p:cNvSpPr/>
          <p:nvPr/>
        </p:nvSpPr>
        <p:spPr>
          <a:xfrm>
            <a:off x="4766310" y="1097280"/>
            <a:ext cx="411480" cy="411480"/>
          </a:xfrm>
          <a:prstGeom prst="ellipse">
            <a:avLst/>
          </a:prstGeom>
          <a:solidFill>
            <a:srgbClr val="F4B860"/>
          </a:solidFill>
          <a:ln w="12700">
            <a:solidFill>
              <a:srgbClr val="F4B860"/>
            </a:solidFill>
            <a:prstDash val="solid"/>
          </a:ln>
        </p:spPr>
      </p:sp>
      <p:sp>
        <p:nvSpPr>
          <p:cNvPr id="29" name="Text 27"/>
          <p:cNvSpPr/>
          <p:nvPr/>
        </p:nvSpPr>
        <p:spPr>
          <a:xfrm>
            <a:off x="4766310" y="109728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6</a:t>
            </a:r>
            <a:endParaRPr lang="en-US" sz="1200" dirty="0">
              <a:solidFill>
                <a:prstClr val="black"/>
              </a:solidFill>
              <a:latin typeface="Calibri" panose="020F0502020204030204"/>
            </a:endParaRPr>
          </a:p>
        </p:txBody>
      </p:sp>
      <p:sp>
        <p:nvSpPr>
          <p:cNvPr id="30" name="Text 28"/>
          <p:cNvSpPr/>
          <p:nvPr/>
        </p:nvSpPr>
        <p:spPr>
          <a:xfrm>
            <a:off x="5280660" y="99441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Cover/Remix/Live show/Làm phái sinh → VẪN PHẢI XIN PHÉP, không thuộc phạm vi Điều 33</a:t>
            </a:r>
            <a:endParaRPr lang="en-US" sz="825" dirty="0">
              <a:solidFill>
                <a:prstClr val="black"/>
              </a:solidFill>
              <a:latin typeface="Calibri" panose="020F0502020204030204"/>
            </a:endParaRPr>
          </a:p>
        </p:txBody>
      </p:sp>
      <p:sp>
        <p:nvSpPr>
          <p:cNvPr id="31" name="Shape 29"/>
          <p:cNvSpPr/>
          <p:nvPr/>
        </p:nvSpPr>
        <p:spPr>
          <a:xfrm>
            <a:off x="4663440" y="1714500"/>
            <a:ext cx="4114800" cy="685800"/>
          </a:xfrm>
          <a:prstGeom prst="rect">
            <a:avLst/>
          </a:prstGeom>
          <a:solidFill>
            <a:srgbClr val="FFFFFF">
              <a:alpha val="10000"/>
            </a:srgbClr>
          </a:solidFill>
          <a:ln w="12700">
            <a:solidFill>
              <a:srgbClr val="F4B860"/>
            </a:solidFill>
            <a:prstDash val="solid"/>
          </a:ln>
        </p:spPr>
      </p:sp>
      <p:sp>
        <p:nvSpPr>
          <p:cNvPr id="32" name="Shape 30"/>
          <p:cNvSpPr/>
          <p:nvPr/>
        </p:nvSpPr>
        <p:spPr>
          <a:xfrm>
            <a:off x="4766310" y="1851660"/>
            <a:ext cx="411480" cy="411480"/>
          </a:xfrm>
          <a:prstGeom prst="ellipse">
            <a:avLst/>
          </a:prstGeom>
          <a:solidFill>
            <a:srgbClr val="F4B860"/>
          </a:solidFill>
          <a:ln w="12700">
            <a:solidFill>
              <a:srgbClr val="F4B860"/>
            </a:solidFill>
            <a:prstDash val="solid"/>
          </a:ln>
        </p:spPr>
      </p:sp>
      <p:sp>
        <p:nvSpPr>
          <p:cNvPr id="33" name="Text 31"/>
          <p:cNvSpPr/>
          <p:nvPr/>
        </p:nvSpPr>
        <p:spPr>
          <a:xfrm>
            <a:off x="4766310" y="185166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7</a:t>
            </a:r>
            <a:endParaRPr lang="en-US" sz="1200" dirty="0">
              <a:solidFill>
                <a:prstClr val="black"/>
              </a:solidFill>
              <a:latin typeface="Calibri" panose="020F0502020204030204"/>
            </a:endParaRPr>
          </a:p>
        </p:txBody>
      </p:sp>
      <p:sp>
        <p:nvSpPr>
          <p:cNvPr id="34" name="Text 32"/>
          <p:cNvSpPr/>
          <p:nvPr/>
        </p:nvSpPr>
        <p:spPr>
          <a:xfrm>
            <a:off x="5280660" y="174879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Người nhận tiền: chủ sở hữu (trực tiếp) → CMO (nếu ủy quyền) → Nhà nước (nếu không xác định)</a:t>
            </a:r>
            <a:endParaRPr lang="en-US" sz="825" dirty="0">
              <a:solidFill>
                <a:prstClr val="black"/>
              </a:solidFill>
              <a:latin typeface="Calibri" panose="020F0502020204030204"/>
            </a:endParaRPr>
          </a:p>
        </p:txBody>
      </p:sp>
      <p:sp>
        <p:nvSpPr>
          <p:cNvPr id="35" name="Shape 33"/>
          <p:cNvSpPr/>
          <p:nvPr/>
        </p:nvSpPr>
        <p:spPr>
          <a:xfrm>
            <a:off x="4663440" y="2468880"/>
            <a:ext cx="4114800" cy="685800"/>
          </a:xfrm>
          <a:prstGeom prst="rect">
            <a:avLst/>
          </a:prstGeom>
          <a:solidFill>
            <a:srgbClr val="FFFFFF">
              <a:alpha val="10000"/>
            </a:srgbClr>
          </a:solidFill>
          <a:ln w="12700">
            <a:solidFill>
              <a:srgbClr val="F4B860"/>
            </a:solidFill>
            <a:prstDash val="solid"/>
          </a:ln>
        </p:spPr>
      </p:sp>
      <p:sp>
        <p:nvSpPr>
          <p:cNvPr id="36" name="Shape 34"/>
          <p:cNvSpPr/>
          <p:nvPr/>
        </p:nvSpPr>
        <p:spPr>
          <a:xfrm>
            <a:off x="4766310" y="2606040"/>
            <a:ext cx="411480" cy="411480"/>
          </a:xfrm>
          <a:prstGeom prst="ellipse">
            <a:avLst/>
          </a:prstGeom>
          <a:solidFill>
            <a:srgbClr val="F4B860"/>
          </a:solidFill>
          <a:ln w="12700">
            <a:solidFill>
              <a:srgbClr val="F4B860"/>
            </a:solidFill>
            <a:prstDash val="solid"/>
          </a:ln>
        </p:spPr>
      </p:sp>
      <p:sp>
        <p:nvSpPr>
          <p:cNvPr id="37" name="Text 35"/>
          <p:cNvSpPr/>
          <p:nvPr/>
        </p:nvSpPr>
        <p:spPr>
          <a:xfrm>
            <a:off x="4766310" y="260604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8</a:t>
            </a:r>
            <a:endParaRPr lang="en-US" sz="1200" dirty="0">
              <a:solidFill>
                <a:prstClr val="black"/>
              </a:solidFill>
              <a:latin typeface="Calibri" panose="020F0502020204030204"/>
            </a:endParaRPr>
          </a:p>
        </p:txBody>
      </p:sp>
      <p:sp>
        <p:nvSpPr>
          <p:cNvPr id="38" name="Text 36"/>
          <p:cNvSpPr/>
          <p:nvPr/>
        </p:nvSpPr>
        <p:spPr>
          <a:xfrm>
            <a:off x="5280660" y="250317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Tự trích tiền cất kho mà không chuyển = VI PHẠM Điều 28 khoản 3</a:t>
            </a:r>
            <a:endParaRPr lang="en-US" sz="825" dirty="0">
              <a:solidFill>
                <a:prstClr val="black"/>
              </a:solidFill>
              <a:latin typeface="Calibri" panose="020F0502020204030204"/>
            </a:endParaRPr>
          </a:p>
        </p:txBody>
      </p:sp>
      <p:sp>
        <p:nvSpPr>
          <p:cNvPr id="39" name="Shape 37"/>
          <p:cNvSpPr/>
          <p:nvPr/>
        </p:nvSpPr>
        <p:spPr>
          <a:xfrm>
            <a:off x="4663440" y="3223260"/>
            <a:ext cx="4114800" cy="685800"/>
          </a:xfrm>
          <a:prstGeom prst="rect">
            <a:avLst/>
          </a:prstGeom>
          <a:solidFill>
            <a:srgbClr val="FFFFFF">
              <a:alpha val="10000"/>
            </a:srgbClr>
          </a:solidFill>
          <a:ln w="12700">
            <a:solidFill>
              <a:srgbClr val="F4B860"/>
            </a:solidFill>
            <a:prstDash val="solid"/>
          </a:ln>
        </p:spPr>
      </p:sp>
      <p:sp>
        <p:nvSpPr>
          <p:cNvPr id="40" name="Shape 38"/>
          <p:cNvSpPr/>
          <p:nvPr/>
        </p:nvSpPr>
        <p:spPr>
          <a:xfrm>
            <a:off x="4766310" y="3360420"/>
            <a:ext cx="411480" cy="411480"/>
          </a:xfrm>
          <a:prstGeom prst="ellipse">
            <a:avLst/>
          </a:prstGeom>
          <a:solidFill>
            <a:srgbClr val="F4B860"/>
          </a:solidFill>
          <a:ln w="12700">
            <a:solidFill>
              <a:srgbClr val="F4B860"/>
            </a:solidFill>
            <a:prstDash val="solid"/>
          </a:ln>
        </p:spPr>
      </p:sp>
      <p:sp>
        <p:nvSpPr>
          <p:cNvPr id="41" name="Text 39"/>
          <p:cNvSpPr/>
          <p:nvPr/>
        </p:nvSpPr>
        <p:spPr>
          <a:xfrm>
            <a:off x="4766310" y="336042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9</a:t>
            </a:r>
            <a:endParaRPr lang="en-US" sz="1200" dirty="0">
              <a:solidFill>
                <a:prstClr val="black"/>
              </a:solidFill>
              <a:latin typeface="Calibri" panose="020F0502020204030204"/>
            </a:endParaRPr>
          </a:p>
        </p:txBody>
      </p:sp>
      <p:sp>
        <p:nvSpPr>
          <p:cNvPr id="42" name="Text 40"/>
          <p:cNvSpPr/>
          <p:nvPr/>
        </p:nvSpPr>
        <p:spPr>
          <a:xfrm>
            <a:off x="5280660" y="325755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Doanh nghiệp trung gian (mạng) có Safe Harbor nếu gỡ bỏ NHANH khi biết vi phạm (Điều 198b)</a:t>
            </a:r>
            <a:endParaRPr lang="en-US" sz="825" dirty="0">
              <a:solidFill>
                <a:prstClr val="black"/>
              </a:solidFill>
              <a:latin typeface="Calibri" panose="020F0502020204030204"/>
            </a:endParaRPr>
          </a:p>
        </p:txBody>
      </p:sp>
      <p:sp>
        <p:nvSpPr>
          <p:cNvPr id="43" name="Shape 41"/>
          <p:cNvSpPr/>
          <p:nvPr/>
        </p:nvSpPr>
        <p:spPr>
          <a:xfrm>
            <a:off x="4663440" y="3977640"/>
            <a:ext cx="4114800" cy="685800"/>
          </a:xfrm>
          <a:prstGeom prst="rect">
            <a:avLst/>
          </a:prstGeom>
          <a:solidFill>
            <a:srgbClr val="FFFFFF">
              <a:alpha val="10000"/>
            </a:srgbClr>
          </a:solidFill>
          <a:ln w="12700">
            <a:solidFill>
              <a:srgbClr val="F4B860"/>
            </a:solidFill>
            <a:prstDash val="solid"/>
          </a:ln>
        </p:spPr>
      </p:sp>
      <p:sp>
        <p:nvSpPr>
          <p:cNvPr id="44" name="Shape 42"/>
          <p:cNvSpPr/>
          <p:nvPr/>
        </p:nvSpPr>
        <p:spPr>
          <a:xfrm>
            <a:off x="4766310" y="4114800"/>
            <a:ext cx="411480" cy="411480"/>
          </a:xfrm>
          <a:prstGeom prst="ellipse">
            <a:avLst/>
          </a:prstGeom>
          <a:solidFill>
            <a:srgbClr val="F4B860"/>
          </a:solidFill>
          <a:ln w="12700">
            <a:solidFill>
              <a:srgbClr val="F4B860"/>
            </a:solidFill>
            <a:prstDash val="solid"/>
          </a:ln>
        </p:spPr>
      </p:sp>
      <p:sp>
        <p:nvSpPr>
          <p:cNvPr id="45" name="Text 43"/>
          <p:cNvSpPr/>
          <p:nvPr/>
        </p:nvSpPr>
        <p:spPr>
          <a:xfrm>
            <a:off x="4766310" y="4114800"/>
            <a:ext cx="411480" cy="411480"/>
          </a:xfrm>
          <a:prstGeom prst="rect">
            <a:avLst/>
          </a:prstGeom>
          <a:noFill/>
          <a:ln/>
        </p:spPr>
        <p:txBody>
          <a:bodyPr wrap="square" lIns="0" tIns="0" rIns="0" bIns="0" rtlCol="0" anchor="ctr"/>
          <a:lstStyle/>
          <a:p>
            <a:pPr algn="ctr" defTabSz="685800"/>
            <a:r>
              <a:rPr lang="en-US" sz="1200" b="1" dirty="0">
                <a:solidFill>
                  <a:srgbClr val="1E2761"/>
                </a:solidFill>
                <a:latin typeface="Calibri" pitchFamily="34" charset="0"/>
                <a:ea typeface="Calibri" pitchFamily="34" charset="-122"/>
                <a:cs typeface="Calibri" pitchFamily="34" charset="-120"/>
              </a:rPr>
              <a:t>10</a:t>
            </a:r>
            <a:endParaRPr lang="en-US" sz="1200" dirty="0">
              <a:solidFill>
                <a:prstClr val="black"/>
              </a:solidFill>
              <a:latin typeface="Calibri" panose="020F0502020204030204"/>
            </a:endParaRPr>
          </a:p>
        </p:txBody>
      </p:sp>
      <p:sp>
        <p:nvSpPr>
          <p:cNvPr id="46" name="Text 44"/>
          <p:cNvSpPr/>
          <p:nvPr/>
        </p:nvSpPr>
        <p:spPr>
          <a:xfrm>
            <a:off x="5280660" y="4011930"/>
            <a:ext cx="3429000" cy="617220"/>
          </a:xfrm>
          <a:prstGeom prst="rect">
            <a:avLst/>
          </a:prstGeom>
          <a:noFill/>
          <a:ln/>
        </p:spPr>
        <p:txBody>
          <a:bodyPr wrap="square" lIns="0" tIns="0" rIns="0" bIns="0" rtlCol="0" anchor="ctr"/>
          <a:lstStyle/>
          <a:p>
            <a:pPr defTabSz="685800"/>
            <a:r>
              <a:rPr lang="en-US" sz="825" dirty="0">
                <a:solidFill>
                  <a:srgbClr val="FFFFFF"/>
                </a:solidFill>
                <a:latin typeface="Calibri" pitchFamily="34" charset="0"/>
                <a:ea typeface="Calibri" pitchFamily="34" charset="-122"/>
                <a:cs typeface="Calibri" pitchFamily="34" charset="-120"/>
              </a:rPr>
              <a:t>Bốn cấp xử lý vi phạm: Tự bảo vệ → Hành chính → Dân sự → Hình sự (Điều 225 BLHS)</a:t>
            </a:r>
            <a:endParaRPr lang="en-US" sz="825" dirty="0">
              <a:solidFill>
                <a:prstClr val="black"/>
              </a:solidFill>
              <a:latin typeface="Calibri" panose="020F0502020204030204"/>
            </a:endParaRPr>
          </a:p>
        </p:txBody>
      </p:sp>
      <p:sp>
        <p:nvSpPr>
          <p:cNvPr id="47" name="Text 45"/>
          <p:cNvSpPr/>
          <p:nvPr/>
        </p:nvSpPr>
        <p:spPr>
          <a:xfrm>
            <a:off x="342900" y="4697730"/>
            <a:ext cx="8435340" cy="274320"/>
          </a:xfrm>
          <a:prstGeom prst="rect">
            <a:avLst/>
          </a:prstGeom>
          <a:noFill/>
          <a:ln/>
        </p:spPr>
        <p:txBody>
          <a:bodyPr wrap="square" lIns="0" tIns="0" rIns="0" bIns="0" rtlCol="0" anchor="ctr"/>
          <a:lstStyle/>
          <a:p>
            <a:pPr algn="ctr" defTabSz="685800"/>
            <a:r>
              <a:rPr lang="en-US" sz="1200" b="1" i="1" dirty="0">
                <a:solidFill>
                  <a:srgbClr val="F4B860"/>
                </a:solidFill>
                <a:latin typeface="Calibri" pitchFamily="34" charset="0"/>
                <a:ea typeface="Calibri" pitchFamily="34" charset="-122"/>
                <a:cs typeface="Calibri" pitchFamily="34" charset="-120"/>
              </a:rPr>
              <a:t>Cảm ơn các bạn đã theo dõi!</a:t>
            </a:r>
            <a:endParaRPr lang="en-US" sz="1200" dirty="0">
              <a:solidFill>
                <a:prstClr val="black"/>
              </a:solidFill>
              <a:latin typeface="Calibri" panose="020F0502020204030204"/>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8">
    <p:bg>
      <p:bgPr>
        <a:solidFill>
          <a:srgbClr val="D4BFF9"/>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4C1D95"/>
          </a:solidFill>
          <a:ln w="12700">
            <a:solidFill>
              <a:srgbClr val="4C1D95"/>
            </a:solidFill>
            <a:prstDash val="solid"/>
          </a:ln>
        </p:spPr>
      </p:sp>
      <p:sp>
        <p:nvSpPr>
          <p:cNvPr id="3" name="Shape 1"/>
          <p:cNvSpPr/>
          <p:nvPr/>
        </p:nvSpPr>
        <p:spPr>
          <a:xfrm>
            <a:off x="0" y="5070348"/>
            <a:ext cx="9144000" cy="73152"/>
          </a:xfrm>
          <a:prstGeom prst="rect">
            <a:avLst/>
          </a:prstGeom>
          <a:solidFill>
            <a:srgbClr val="4C1D95"/>
          </a:solidFill>
          <a:ln w="12700">
            <a:solidFill>
              <a:srgbClr val="4C1D95"/>
            </a:solidFill>
            <a:prstDash val="solid"/>
          </a:ln>
        </p:spPr>
      </p:sp>
      <p:sp>
        <p:nvSpPr>
          <p:cNvPr id="4" name="Shape 2"/>
          <p:cNvSpPr/>
          <p:nvPr/>
        </p:nvSpPr>
        <p:spPr>
          <a:xfrm>
            <a:off x="0" y="73152"/>
            <a:ext cx="3200400" cy="4997196"/>
          </a:xfrm>
          <a:prstGeom prst="rect">
            <a:avLst/>
          </a:prstGeom>
          <a:solidFill>
            <a:srgbClr val="4C1D95"/>
          </a:solidFill>
          <a:ln w="12700">
            <a:solidFill>
              <a:srgbClr val="4C1D95"/>
            </a:solidFill>
            <a:prstDash val="solid"/>
          </a:ln>
        </p:spPr>
      </p:sp>
      <p:sp>
        <p:nvSpPr>
          <p:cNvPr id="5" name="Shape 3"/>
          <p:cNvSpPr/>
          <p:nvPr/>
        </p:nvSpPr>
        <p:spPr>
          <a:xfrm>
            <a:off x="0" y="73152"/>
            <a:ext cx="3200400" cy="4997196"/>
          </a:xfrm>
          <a:prstGeom prst="rect">
            <a:avLst/>
          </a:prstGeom>
          <a:solidFill>
            <a:srgbClr val="3B0764">
              <a:alpha val="60000"/>
            </a:srgbClr>
          </a:solidFill>
          <a:ln w="12700">
            <a:solidFill>
              <a:srgbClr val="3B0764">
                <a:alpha val="60000"/>
              </a:srgbClr>
            </a:solidFill>
            <a:prstDash val="solid"/>
          </a:ln>
        </p:spPr>
      </p:sp>
      <p:sp>
        <p:nvSpPr>
          <p:cNvPr id="6" name="Shape 4"/>
          <p:cNvSpPr/>
          <p:nvPr/>
        </p:nvSpPr>
        <p:spPr>
          <a:xfrm>
            <a:off x="365760" y="320040"/>
            <a:ext cx="914400" cy="347472"/>
          </a:xfrm>
          <a:prstGeom prst="rect">
            <a:avLst/>
          </a:prstGeom>
          <a:solidFill>
            <a:srgbClr val="F59E0B"/>
          </a:solidFill>
          <a:ln w="12700">
            <a:solidFill>
              <a:srgbClr val="F59E0B"/>
            </a:solidFill>
            <a:prstDash val="solid"/>
          </a:ln>
        </p:spPr>
      </p:sp>
      <p:sp>
        <p:nvSpPr>
          <p:cNvPr id="7" name="Text 5"/>
          <p:cNvSpPr/>
          <p:nvPr/>
        </p:nvSpPr>
        <p:spPr>
          <a:xfrm>
            <a:off x="365760" y="320040"/>
            <a:ext cx="914400" cy="347472"/>
          </a:xfrm>
          <a:prstGeom prst="rect">
            <a:avLst/>
          </a:prstGeom>
          <a:noFill/>
          <a:ln/>
        </p:spPr>
        <p:txBody>
          <a:bodyPr wrap="square" lIns="0" tIns="0" rIns="0" bIns="0" rtlCol="0" anchor="ctr"/>
          <a:lstStyle/>
          <a:p>
            <a:pPr marL="0" indent="0" algn="ctr">
              <a:buNone/>
            </a:pPr>
            <a:r>
              <a:rPr lang="en-US" sz="1000" b="1" dirty="0">
                <a:solidFill>
                  <a:srgbClr val="1B3A6B"/>
                </a:solidFill>
              </a:rPr>
              <a:t>PHẦN V</a:t>
            </a:r>
            <a:endParaRPr lang="en-US" sz="1000" dirty="0"/>
          </a:p>
        </p:txBody>
      </p:sp>
      <p:sp>
        <p:nvSpPr>
          <p:cNvPr id="8" name="Shape 6"/>
          <p:cNvSpPr/>
          <p:nvPr/>
        </p:nvSpPr>
        <p:spPr>
          <a:xfrm>
            <a:off x="365760" y="822960"/>
            <a:ext cx="2468880" cy="2468880"/>
          </a:xfrm>
          <a:prstGeom prst="ellipse">
            <a:avLst/>
          </a:prstGeom>
          <a:solidFill>
            <a:srgbClr val="6D28D9"/>
          </a:solidFill>
          <a:ln w="12700">
            <a:solidFill>
              <a:srgbClr val="F59E0B"/>
            </a:solidFill>
            <a:prstDash val="solid"/>
          </a:ln>
        </p:spPr>
      </p:sp>
      <p:pic>
        <p:nvPicPr>
          <p:cNvPr id="9" name="Image 0" descr="preencoded.png"/>
          <p:cNvPicPr>
            <a:picLocks noChangeAspect="1"/>
          </p:cNvPicPr>
          <p:nvPr/>
        </p:nvPicPr>
        <p:blipFill>
          <a:blip r:embed="rId3"/>
          <a:stretch>
            <a:fillRect/>
          </a:stretch>
        </p:blipFill>
        <p:spPr>
          <a:xfrm>
            <a:off x="749808" y="1042416"/>
            <a:ext cx="1719072" cy="1719072"/>
          </a:xfrm>
          <a:prstGeom prst="rect">
            <a:avLst/>
          </a:prstGeom>
        </p:spPr>
      </p:pic>
      <p:sp>
        <p:nvSpPr>
          <p:cNvPr id="10" name="Text 7"/>
          <p:cNvSpPr/>
          <p:nvPr/>
        </p:nvSpPr>
        <p:spPr>
          <a:xfrm>
            <a:off x="457200" y="3520440"/>
            <a:ext cx="2194560" cy="411480"/>
          </a:xfrm>
          <a:prstGeom prst="rect">
            <a:avLst/>
          </a:prstGeom>
          <a:noFill/>
          <a:ln/>
        </p:spPr>
        <p:txBody>
          <a:bodyPr wrap="square" lIns="0" tIns="0" rIns="0" bIns="0" rtlCol="0" anchor="ctr"/>
          <a:lstStyle/>
          <a:p>
            <a:pPr marL="0" indent="0" algn="ctr">
              <a:buNone/>
            </a:pPr>
            <a:r>
              <a:rPr lang="en-US" sz="1200" dirty="0">
                <a:solidFill>
                  <a:srgbClr val="DDD6FE"/>
                </a:solidFill>
              </a:rPr>
              <a:t>10 PHÚT</a:t>
            </a:r>
            <a:endParaRPr lang="en-US" sz="1200" dirty="0"/>
          </a:p>
        </p:txBody>
      </p:sp>
      <p:sp>
        <p:nvSpPr>
          <p:cNvPr id="11" name="Text 8"/>
          <p:cNvSpPr/>
          <p:nvPr/>
        </p:nvSpPr>
        <p:spPr>
          <a:xfrm>
            <a:off x="3383280" y="731520"/>
            <a:ext cx="5486400" cy="2286000"/>
          </a:xfrm>
          <a:prstGeom prst="rect">
            <a:avLst/>
          </a:prstGeom>
          <a:noFill/>
          <a:ln/>
        </p:spPr>
        <p:txBody>
          <a:bodyPr wrap="square" lIns="0" tIns="0" rIns="0" bIns="0" rtlCol="0" anchor="ctr"/>
          <a:lstStyle/>
          <a:p>
            <a:pPr marL="0" indent="0" algn="l">
              <a:buNone/>
            </a:pPr>
            <a:r>
              <a:rPr lang="en-US" sz="3800" b="1" dirty="0">
                <a:solidFill>
                  <a:schemeClr val="accent1">
                    <a:lumMod val="50000"/>
                  </a:schemeClr>
                </a:solidFill>
                <a:latin typeface="Times New Roman" panose="02020603050405020304" pitchFamily="18" charset="0"/>
                <a:ea typeface="Arial Black" pitchFamily="34" charset="-122"/>
                <a:cs typeface="Times New Roman" panose="02020603050405020304" pitchFamily="18" charset="0"/>
              </a:rPr>
              <a:t>GIAO LƯU –</a:t>
            </a:r>
            <a:endParaRPr lang="en-US" sz="3800"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l">
              <a:buNone/>
            </a:pPr>
            <a:r>
              <a:rPr lang="en-US" sz="3800" b="1" dirty="0">
                <a:solidFill>
                  <a:schemeClr val="accent1">
                    <a:lumMod val="50000"/>
                  </a:schemeClr>
                </a:solidFill>
                <a:latin typeface="Times New Roman" panose="02020603050405020304" pitchFamily="18" charset="0"/>
                <a:ea typeface="Arial Black" pitchFamily="34" charset="-122"/>
                <a:cs typeface="Times New Roman" panose="02020603050405020304" pitchFamily="18" charset="0"/>
              </a:rPr>
              <a:t>HỎI ĐÁP –</a:t>
            </a:r>
            <a:endParaRPr lang="en-US" sz="3800"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l">
              <a:buNone/>
            </a:pPr>
            <a:r>
              <a:rPr lang="en-US" sz="3800" b="1" dirty="0">
                <a:solidFill>
                  <a:schemeClr val="accent1">
                    <a:lumMod val="50000"/>
                  </a:schemeClr>
                </a:solidFill>
                <a:latin typeface="Times New Roman" panose="02020603050405020304" pitchFamily="18" charset="0"/>
                <a:ea typeface="Arial Black" pitchFamily="34" charset="-122"/>
                <a:cs typeface="Times New Roman" panose="02020603050405020304" pitchFamily="18" charset="0"/>
              </a:rPr>
              <a:t>KẾT THÚC</a:t>
            </a:r>
            <a:endParaRPr lang="en-US" sz="38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2" name="Text 9"/>
          <p:cNvSpPr/>
          <p:nvPr/>
        </p:nvSpPr>
        <p:spPr>
          <a:xfrm>
            <a:off x="3383280" y="3154680"/>
            <a:ext cx="5486400" cy="548640"/>
          </a:xfrm>
          <a:prstGeom prst="rect">
            <a:avLst/>
          </a:prstGeom>
          <a:noFill/>
          <a:ln/>
        </p:spPr>
        <p:txBody>
          <a:bodyPr wrap="square" lIns="0" tIns="0" rIns="0" bIns="0" rtlCol="0" anchor="ctr"/>
          <a:lstStyle/>
          <a:p>
            <a:pPr marL="0" indent="0" algn="l">
              <a:buNone/>
            </a:pPr>
            <a:r>
              <a:rPr lang="en-US" sz="1500" i="1" dirty="0">
                <a:solidFill>
                  <a:schemeClr val="accent1">
                    <a:lumMod val="50000"/>
                  </a:schemeClr>
                </a:solidFill>
              </a:rPr>
              <a:t>Giải đáp thực tế – Lắng nghe – Ghi nhận</a:t>
            </a:r>
            <a:endParaRPr lang="en-US" sz="1500" dirty="0">
              <a:solidFill>
                <a:schemeClr val="accent1">
                  <a:lumMod val="50000"/>
                </a:schemeClr>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2563EB"/>
        </a:solidFill>
        <a:effectLst/>
      </p:bgPr>
    </p:bg>
    <p:spTree>
      <p:nvGrpSpPr>
        <p:cNvPr id="1" name="">
          <a:extLst>
            <a:ext uri="{FF2B5EF4-FFF2-40B4-BE49-F238E27FC236}">
              <a16:creationId xmlns:a16="http://schemas.microsoft.com/office/drawing/2014/main" id="{72704652-1799-6B28-7ECA-9CD915C3EFC5}"/>
            </a:ext>
          </a:extLst>
        </p:cNvPr>
        <p:cNvGrpSpPr/>
        <p:nvPr/>
      </p:nvGrpSpPr>
      <p:grpSpPr>
        <a:xfrm>
          <a:off x="0" y="0"/>
          <a:ext cx="0" cy="0"/>
          <a:chOff x="0" y="0"/>
          <a:chExt cx="0" cy="0"/>
        </a:xfrm>
      </p:grpSpPr>
      <p:sp>
        <p:nvSpPr>
          <p:cNvPr id="2" name="Shape 0">
            <a:extLst>
              <a:ext uri="{FF2B5EF4-FFF2-40B4-BE49-F238E27FC236}">
                <a16:creationId xmlns:a16="http://schemas.microsoft.com/office/drawing/2014/main" id="{C643745C-619F-AD6C-9CA3-C8BEB8D09716}"/>
              </a:ext>
            </a:extLst>
          </p:cNvPr>
          <p:cNvSpPr/>
          <p:nvPr/>
        </p:nvSpPr>
        <p:spPr>
          <a:xfrm>
            <a:off x="0" y="0"/>
            <a:ext cx="9144000" cy="73152"/>
          </a:xfrm>
          <a:prstGeom prst="rect">
            <a:avLst/>
          </a:prstGeom>
          <a:solidFill>
            <a:srgbClr val="1E40AF"/>
          </a:solidFill>
          <a:ln w="12700">
            <a:solidFill>
              <a:srgbClr val="1E40AF"/>
            </a:solidFill>
            <a:prstDash val="solid"/>
          </a:ln>
        </p:spPr>
      </p:sp>
      <p:sp>
        <p:nvSpPr>
          <p:cNvPr id="3" name="Shape 1">
            <a:extLst>
              <a:ext uri="{FF2B5EF4-FFF2-40B4-BE49-F238E27FC236}">
                <a16:creationId xmlns:a16="http://schemas.microsoft.com/office/drawing/2014/main" id="{DC59C73F-B18C-DBFB-1984-A14795451DBD}"/>
              </a:ext>
            </a:extLst>
          </p:cNvPr>
          <p:cNvSpPr/>
          <p:nvPr/>
        </p:nvSpPr>
        <p:spPr>
          <a:xfrm>
            <a:off x="0" y="5070348"/>
            <a:ext cx="9144000" cy="73152"/>
          </a:xfrm>
          <a:prstGeom prst="rect">
            <a:avLst/>
          </a:prstGeom>
          <a:solidFill>
            <a:srgbClr val="1E40AF"/>
          </a:solidFill>
          <a:ln w="12700">
            <a:solidFill>
              <a:srgbClr val="1E40AF"/>
            </a:solidFill>
            <a:prstDash val="solid"/>
          </a:ln>
        </p:spPr>
      </p:sp>
      <p:sp>
        <p:nvSpPr>
          <p:cNvPr id="4" name="Shape 2">
            <a:extLst>
              <a:ext uri="{FF2B5EF4-FFF2-40B4-BE49-F238E27FC236}">
                <a16:creationId xmlns:a16="http://schemas.microsoft.com/office/drawing/2014/main" id="{81B72555-38C9-3A4B-83DC-618660A3CF39}"/>
              </a:ext>
            </a:extLst>
          </p:cNvPr>
          <p:cNvSpPr/>
          <p:nvPr/>
        </p:nvSpPr>
        <p:spPr>
          <a:xfrm>
            <a:off x="0" y="73152"/>
            <a:ext cx="3200400" cy="4997196"/>
          </a:xfrm>
          <a:prstGeom prst="rect">
            <a:avLst/>
          </a:prstGeom>
          <a:solidFill>
            <a:srgbClr val="1E3A8A"/>
          </a:solidFill>
          <a:ln w="12700">
            <a:solidFill>
              <a:srgbClr val="1E3A8A"/>
            </a:solidFill>
            <a:prstDash val="solid"/>
          </a:ln>
        </p:spPr>
      </p:sp>
      <p:sp>
        <p:nvSpPr>
          <p:cNvPr id="5" name="Shape 3">
            <a:extLst>
              <a:ext uri="{FF2B5EF4-FFF2-40B4-BE49-F238E27FC236}">
                <a16:creationId xmlns:a16="http://schemas.microsoft.com/office/drawing/2014/main" id="{5FE913AC-23EB-C40E-78CB-5D0E72A0D171}"/>
              </a:ext>
            </a:extLst>
          </p:cNvPr>
          <p:cNvSpPr/>
          <p:nvPr/>
        </p:nvSpPr>
        <p:spPr>
          <a:xfrm>
            <a:off x="365760" y="320040"/>
            <a:ext cx="914400" cy="347472"/>
          </a:xfrm>
          <a:prstGeom prst="rect">
            <a:avLst/>
          </a:prstGeom>
          <a:solidFill>
            <a:srgbClr val="F59E0B"/>
          </a:solidFill>
          <a:ln w="12700">
            <a:solidFill>
              <a:srgbClr val="F59E0B"/>
            </a:solidFill>
            <a:prstDash val="solid"/>
          </a:ln>
        </p:spPr>
      </p:sp>
      <p:sp>
        <p:nvSpPr>
          <p:cNvPr id="6" name="Text 4">
            <a:extLst>
              <a:ext uri="{FF2B5EF4-FFF2-40B4-BE49-F238E27FC236}">
                <a16:creationId xmlns:a16="http://schemas.microsoft.com/office/drawing/2014/main" id="{4EEA88B6-3B0A-229F-DACE-908E96640A99}"/>
              </a:ext>
            </a:extLst>
          </p:cNvPr>
          <p:cNvSpPr/>
          <p:nvPr/>
        </p:nvSpPr>
        <p:spPr>
          <a:xfrm>
            <a:off x="365760" y="320040"/>
            <a:ext cx="91440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1B3A6B"/>
                </a:solidFill>
                <a:effectLst/>
                <a:uLnTx/>
                <a:uFillTx/>
                <a:latin typeface="Calibri" panose="020F0502020204030204"/>
                <a:ea typeface="+mn-ea"/>
                <a:cs typeface="+mn-cs"/>
              </a:rPr>
              <a:t>PHẦN IV</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hape 5">
            <a:extLst>
              <a:ext uri="{FF2B5EF4-FFF2-40B4-BE49-F238E27FC236}">
                <a16:creationId xmlns:a16="http://schemas.microsoft.com/office/drawing/2014/main" id="{537A86BB-59BC-893E-07DD-73AA7B155BFF}"/>
              </a:ext>
            </a:extLst>
          </p:cNvPr>
          <p:cNvSpPr/>
          <p:nvPr/>
        </p:nvSpPr>
        <p:spPr>
          <a:xfrm>
            <a:off x="365760" y="822960"/>
            <a:ext cx="2468880" cy="2468880"/>
          </a:xfrm>
          <a:prstGeom prst="ellipse">
            <a:avLst/>
          </a:prstGeom>
          <a:solidFill>
            <a:srgbClr val="1E40AF"/>
          </a:solidFill>
          <a:ln w="12700">
            <a:solidFill>
              <a:srgbClr val="F59E0B"/>
            </a:solidFill>
            <a:prstDash val="solid"/>
          </a:ln>
        </p:spPr>
      </p:sp>
      <p:pic>
        <p:nvPicPr>
          <p:cNvPr id="8" name="Image 0" descr="preencoded.png">
            <a:extLst>
              <a:ext uri="{FF2B5EF4-FFF2-40B4-BE49-F238E27FC236}">
                <a16:creationId xmlns:a16="http://schemas.microsoft.com/office/drawing/2014/main" id="{72AC5CBC-8671-58EA-0CDF-2B000E3360A4}"/>
              </a:ext>
            </a:extLst>
          </p:cNvPr>
          <p:cNvPicPr>
            <a:picLocks noChangeAspect="1"/>
          </p:cNvPicPr>
          <p:nvPr/>
        </p:nvPicPr>
        <p:blipFill>
          <a:blip r:embed="rId3"/>
          <a:stretch>
            <a:fillRect/>
          </a:stretch>
        </p:blipFill>
        <p:spPr>
          <a:xfrm>
            <a:off x="777240" y="1051560"/>
            <a:ext cx="1691640" cy="1691640"/>
          </a:xfrm>
          <a:prstGeom prst="rect">
            <a:avLst/>
          </a:prstGeom>
        </p:spPr>
      </p:pic>
      <p:sp>
        <p:nvSpPr>
          <p:cNvPr id="9" name="Text 6">
            <a:extLst>
              <a:ext uri="{FF2B5EF4-FFF2-40B4-BE49-F238E27FC236}">
                <a16:creationId xmlns:a16="http://schemas.microsoft.com/office/drawing/2014/main" id="{CC5B7D45-4133-2CFA-6F9B-C556A55F7DEC}"/>
              </a:ext>
            </a:extLst>
          </p:cNvPr>
          <p:cNvSpPr/>
          <p:nvPr/>
        </p:nvSpPr>
        <p:spPr>
          <a:xfrm>
            <a:off x="457200" y="3520440"/>
            <a:ext cx="2194560"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BFDBFE"/>
                </a:solidFill>
                <a:effectLst/>
                <a:uLnTx/>
                <a:uFillTx/>
                <a:latin typeface="Calibri" panose="020F0502020204030204"/>
                <a:ea typeface="+mn-ea"/>
                <a:cs typeface="+mn-cs"/>
              </a:rPr>
              <a:t>12 PHÚT</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7">
            <a:extLst>
              <a:ext uri="{FF2B5EF4-FFF2-40B4-BE49-F238E27FC236}">
                <a16:creationId xmlns:a16="http://schemas.microsoft.com/office/drawing/2014/main" id="{DD32AA8F-725D-29DE-5DFC-E0E7EE829C71}"/>
              </a:ext>
            </a:extLst>
          </p:cNvPr>
          <p:cNvSpPr/>
          <p:nvPr/>
        </p:nvSpPr>
        <p:spPr>
          <a:xfrm>
            <a:off x="3383280" y="502920"/>
            <a:ext cx="5486400" cy="36576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ĐỊNH HƯỚNG</a:t>
            </a: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TRIỂN KHAI</a:t>
            </a: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THÍ ĐIỂM</a:t>
            </a: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TẠI XÃ</a:t>
            </a: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BÌNH MINH</a:t>
            </a: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1" name="Text 8">
            <a:extLst>
              <a:ext uri="{FF2B5EF4-FFF2-40B4-BE49-F238E27FC236}">
                <a16:creationId xmlns:a16="http://schemas.microsoft.com/office/drawing/2014/main" id="{34648A34-6411-0CEC-8994-E0037D748E4E}"/>
              </a:ext>
            </a:extLst>
          </p:cNvPr>
          <p:cNvSpPr/>
          <p:nvPr/>
        </p:nvSpPr>
        <p:spPr>
          <a:xfrm>
            <a:off x="3383280" y="4251960"/>
            <a:ext cx="5486400" cy="5943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BFDBFE"/>
                </a:solidFill>
                <a:effectLst/>
                <a:uLnTx/>
                <a:uFillTx/>
                <a:latin typeface="Calibri" panose="020F0502020204030204"/>
                <a:ea typeface="+mn-ea"/>
                <a:cs typeface="+mn-cs"/>
              </a:rPr>
              <a:t>Bước đi tiên phong – Mô hình điểm cấp cơ sở</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27709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a:extLst>
            <a:ext uri="{FF2B5EF4-FFF2-40B4-BE49-F238E27FC236}">
              <a16:creationId xmlns:a16="http://schemas.microsoft.com/office/drawing/2014/main" id="{F0861145-4185-96CC-ED75-CFE2C2E6763C}"/>
            </a:ext>
          </a:extLst>
        </p:cNvPr>
        <p:cNvGrpSpPr/>
        <p:nvPr/>
      </p:nvGrpSpPr>
      <p:grpSpPr>
        <a:xfrm>
          <a:off x="0" y="0"/>
          <a:ext cx="0" cy="0"/>
          <a:chOff x="0" y="0"/>
          <a:chExt cx="0" cy="0"/>
        </a:xfrm>
      </p:grpSpPr>
      <p:sp>
        <p:nvSpPr>
          <p:cNvPr id="2" name="Shape 0">
            <a:extLst>
              <a:ext uri="{FF2B5EF4-FFF2-40B4-BE49-F238E27FC236}">
                <a16:creationId xmlns:a16="http://schemas.microsoft.com/office/drawing/2014/main" id="{BB129C0D-0D9A-81A2-B72C-F09FE30427AE}"/>
              </a:ext>
            </a:extLst>
          </p:cNvPr>
          <p:cNvSpPr/>
          <p:nvPr/>
        </p:nvSpPr>
        <p:spPr>
          <a:xfrm>
            <a:off x="0" y="0"/>
            <a:ext cx="9144000" cy="73152"/>
          </a:xfrm>
          <a:prstGeom prst="rect">
            <a:avLst/>
          </a:prstGeom>
          <a:solidFill>
            <a:srgbClr val="2563EB"/>
          </a:solidFill>
          <a:ln w="12700">
            <a:solidFill>
              <a:srgbClr val="2563EB"/>
            </a:solidFill>
            <a:prstDash val="solid"/>
          </a:ln>
        </p:spPr>
      </p:sp>
      <p:sp>
        <p:nvSpPr>
          <p:cNvPr id="3" name="Text 1">
            <a:extLst>
              <a:ext uri="{FF2B5EF4-FFF2-40B4-BE49-F238E27FC236}">
                <a16:creationId xmlns:a16="http://schemas.microsoft.com/office/drawing/2014/main" id="{4781E518-0030-5B2B-0722-2322C5CA7EA6}"/>
              </a:ext>
            </a:extLst>
          </p:cNvPr>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4 ĐỊNH HƯỚNG TRIỂN KHAI TẠI XÃ BÌNH MINH</a:t>
            </a:r>
            <a:endParaRPr kumimoji="0" lang="en-US"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a:extLst>
              <a:ext uri="{FF2B5EF4-FFF2-40B4-BE49-F238E27FC236}">
                <a16:creationId xmlns:a16="http://schemas.microsoft.com/office/drawing/2014/main" id="{C592605D-CFA8-4442-3F7F-C9077B56E20F}"/>
              </a:ext>
            </a:extLst>
          </p:cNvPr>
          <p:cNvSpPr/>
          <p:nvPr/>
        </p:nvSpPr>
        <p:spPr>
          <a:xfrm>
            <a:off x="320040" y="868680"/>
            <a:ext cx="4114800" cy="19202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a:extLst>
              <a:ext uri="{FF2B5EF4-FFF2-40B4-BE49-F238E27FC236}">
                <a16:creationId xmlns:a16="http://schemas.microsoft.com/office/drawing/2014/main" id="{ADBB96EF-81ED-8FB1-4E9C-0151579C8984}"/>
              </a:ext>
            </a:extLst>
          </p:cNvPr>
          <p:cNvSpPr/>
          <p:nvPr/>
        </p:nvSpPr>
        <p:spPr>
          <a:xfrm>
            <a:off x="320040" y="868680"/>
            <a:ext cx="4114800" cy="64008"/>
          </a:xfrm>
          <a:prstGeom prst="rect">
            <a:avLst/>
          </a:prstGeom>
          <a:solidFill>
            <a:srgbClr val="2563EB"/>
          </a:solidFill>
          <a:ln w="12700">
            <a:solidFill>
              <a:srgbClr val="2563EB"/>
            </a:solidFill>
            <a:prstDash val="solid"/>
          </a:ln>
        </p:spPr>
      </p:sp>
      <p:sp>
        <p:nvSpPr>
          <p:cNvPr id="6" name="Shape 4">
            <a:extLst>
              <a:ext uri="{FF2B5EF4-FFF2-40B4-BE49-F238E27FC236}">
                <a16:creationId xmlns:a16="http://schemas.microsoft.com/office/drawing/2014/main" id="{086CB4E1-49C5-3FD3-C928-3BFAD91824AA}"/>
              </a:ext>
            </a:extLst>
          </p:cNvPr>
          <p:cNvSpPr/>
          <p:nvPr/>
        </p:nvSpPr>
        <p:spPr>
          <a:xfrm>
            <a:off x="429768" y="1051560"/>
            <a:ext cx="402336" cy="402336"/>
          </a:xfrm>
          <a:prstGeom prst="ellipse">
            <a:avLst/>
          </a:prstGeom>
          <a:solidFill>
            <a:srgbClr val="2563EB"/>
          </a:solidFill>
          <a:ln w="12700">
            <a:solidFill>
              <a:srgbClr val="2563EB"/>
            </a:solidFill>
            <a:prstDash val="solid"/>
          </a:ln>
        </p:spPr>
      </p:sp>
      <p:sp>
        <p:nvSpPr>
          <p:cNvPr id="7" name="Text 5">
            <a:extLst>
              <a:ext uri="{FF2B5EF4-FFF2-40B4-BE49-F238E27FC236}">
                <a16:creationId xmlns:a16="http://schemas.microsoft.com/office/drawing/2014/main" id="{178F9075-6722-AFC3-3D62-D81B99829B16}"/>
              </a:ext>
            </a:extLst>
          </p:cNvPr>
          <p:cNvSpPr/>
          <p:nvPr/>
        </p:nvSpPr>
        <p:spPr>
          <a:xfrm>
            <a:off x="429768" y="1051560"/>
            <a:ext cx="402336" cy="402336"/>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1</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a:extLst>
              <a:ext uri="{FF2B5EF4-FFF2-40B4-BE49-F238E27FC236}">
                <a16:creationId xmlns:a16="http://schemas.microsoft.com/office/drawing/2014/main" id="{B892815F-6D23-D988-99B5-A6199FADB7FF}"/>
              </a:ext>
            </a:extLst>
          </p:cNvPr>
          <p:cNvSpPr/>
          <p:nvPr/>
        </p:nvSpPr>
        <p:spPr>
          <a:xfrm>
            <a:off x="914400" y="996696"/>
            <a:ext cx="3401568" cy="51206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  Tuyên truyền &amp; Hỗ trợ thực hiện bản quyền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hape 7">
            <a:extLst>
              <a:ext uri="{FF2B5EF4-FFF2-40B4-BE49-F238E27FC236}">
                <a16:creationId xmlns:a16="http://schemas.microsoft.com/office/drawing/2014/main" id="{12695270-DBBE-EFD5-C038-91775E54A914}"/>
              </a:ext>
            </a:extLst>
          </p:cNvPr>
          <p:cNvSpPr/>
          <p:nvPr/>
        </p:nvSpPr>
        <p:spPr>
          <a:xfrm>
            <a:off x="484632" y="1618488"/>
            <a:ext cx="118872" cy="118872"/>
          </a:xfrm>
          <a:prstGeom prst="ellipse">
            <a:avLst/>
          </a:prstGeom>
          <a:solidFill>
            <a:srgbClr val="2563EB"/>
          </a:solidFill>
          <a:ln w="12700">
            <a:solidFill>
              <a:srgbClr val="2563EB"/>
            </a:solidFill>
            <a:prstDash val="solid"/>
          </a:ln>
        </p:spPr>
      </p:sp>
      <p:sp>
        <p:nvSpPr>
          <p:cNvPr id="10" name="Text 8">
            <a:extLst>
              <a:ext uri="{FF2B5EF4-FFF2-40B4-BE49-F238E27FC236}">
                <a16:creationId xmlns:a16="http://schemas.microsoft.com/office/drawing/2014/main" id="{56210D54-4967-04FE-2D85-CEF1D0152E67}"/>
              </a:ext>
            </a:extLst>
          </p:cNvPr>
          <p:cNvSpPr/>
          <p:nvPr/>
        </p:nvSpPr>
        <p:spPr>
          <a:xfrm>
            <a:off x="667512" y="156362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Tuyên truyền quyền SHTT</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hape 9">
            <a:extLst>
              <a:ext uri="{FF2B5EF4-FFF2-40B4-BE49-F238E27FC236}">
                <a16:creationId xmlns:a16="http://schemas.microsoft.com/office/drawing/2014/main" id="{3FF49E0C-A801-0A8F-3021-FC59E5B71818}"/>
              </a:ext>
            </a:extLst>
          </p:cNvPr>
          <p:cNvSpPr/>
          <p:nvPr/>
        </p:nvSpPr>
        <p:spPr>
          <a:xfrm>
            <a:off x="484632" y="1892808"/>
            <a:ext cx="118872" cy="118872"/>
          </a:xfrm>
          <a:prstGeom prst="ellipse">
            <a:avLst/>
          </a:prstGeom>
          <a:solidFill>
            <a:srgbClr val="2563EB"/>
          </a:solidFill>
          <a:ln w="12700">
            <a:solidFill>
              <a:srgbClr val="2563EB"/>
            </a:solidFill>
            <a:prstDash val="solid"/>
          </a:ln>
        </p:spPr>
      </p:sp>
      <p:sp>
        <p:nvSpPr>
          <p:cNvPr id="12" name="Text 10">
            <a:extLst>
              <a:ext uri="{FF2B5EF4-FFF2-40B4-BE49-F238E27FC236}">
                <a16:creationId xmlns:a16="http://schemas.microsoft.com/office/drawing/2014/main" id="{C27F2766-12AD-2BBE-DD36-512F2225E95E}"/>
              </a:ext>
            </a:extLst>
          </p:cNvPr>
          <p:cNvSpPr/>
          <p:nvPr/>
        </p:nvSpPr>
        <p:spPr>
          <a:xfrm>
            <a:off x="667512" y="183794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Hỗ trợ nâng cao nhận thức</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Shape 11">
            <a:extLst>
              <a:ext uri="{FF2B5EF4-FFF2-40B4-BE49-F238E27FC236}">
                <a16:creationId xmlns:a16="http://schemas.microsoft.com/office/drawing/2014/main" id="{BC86DD06-36FB-18F4-C0CD-FBB6254E40CB}"/>
              </a:ext>
            </a:extLst>
          </p:cNvPr>
          <p:cNvSpPr/>
          <p:nvPr/>
        </p:nvSpPr>
        <p:spPr>
          <a:xfrm>
            <a:off x="484632" y="2167128"/>
            <a:ext cx="118872" cy="118872"/>
          </a:xfrm>
          <a:prstGeom prst="ellipse">
            <a:avLst/>
          </a:prstGeom>
          <a:solidFill>
            <a:srgbClr val="2563EB"/>
          </a:solidFill>
          <a:ln w="12700">
            <a:solidFill>
              <a:srgbClr val="2563EB"/>
            </a:solidFill>
            <a:prstDash val="solid"/>
          </a:ln>
        </p:spPr>
      </p:sp>
      <p:sp>
        <p:nvSpPr>
          <p:cNvPr id="14" name="Text 12">
            <a:extLst>
              <a:ext uri="{FF2B5EF4-FFF2-40B4-BE49-F238E27FC236}">
                <a16:creationId xmlns:a16="http://schemas.microsoft.com/office/drawing/2014/main" id="{03286D72-D7E2-EBF7-18B6-B866987E058E}"/>
              </a:ext>
            </a:extLst>
          </p:cNvPr>
          <p:cNvSpPr/>
          <p:nvPr/>
        </p:nvSpPr>
        <p:spPr>
          <a:xfrm>
            <a:off x="667512" y="211226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Giúp cơ sở kinh doanh tiếp cận nội dung hợp pháp</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Shape 13">
            <a:extLst>
              <a:ext uri="{FF2B5EF4-FFF2-40B4-BE49-F238E27FC236}">
                <a16:creationId xmlns:a16="http://schemas.microsoft.com/office/drawing/2014/main" id="{0DAFA61B-9CBE-8CD2-3EA7-B4F11AFE55CA}"/>
              </a:ext>
            </a:extLst>
          </p:cNvPr>
          <p:cNvSpPr/>
          <p:nvPr/>
        </p:nvSpPr>
        <p:spPr>
          <a:xfrm>
            <a:off x="484632" y="2441448"/>
            <a:ext cx="118872" cy="118872"/>
          </a:xfrm>
          <a:prstGeom prst="ellipse">
            <a:avLst/>
          </a:prstGeom>
          <a:solidFill>
            <a:srgbClr val="2563EB"/>
          </a:solidFill>
          <a:ln w="12700">
            <a:solidFill>
              <a:srgbClr val="2563EB"/>
            </a:solidFill>
            <a:prstDash val="solid"/>
          </a:ln>
        </p:spPr>
      </p:sp>
      <p:sp>
        <p:nvSpPr>
          <p:cNvPr id="16" name="Text 14">
            <a:extLst>
              <a:ext uri="{FF2B5EF4-FFF2-40B4-BE49-F238E27FC236}">
                <a16:creationId xmlns:a16="http://schemas.microsoft.com/office/drawing/2014/main" id="{F9A6F761-D084-4C96-447E-CBBB2655F605}"/>
              </a:ext>
            </a:extLst>
          </p:cNvPr>
          <p:cNvSpPr/>
          <p:nvPr/>
        </p:nvSpPr>
        <p:spPr>
          <a:xfrm>
            <a:off x="667512" y="238658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Xây dựng môi trường kinh doanh an toàn pháp lý</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Shape 15">
            <a:extLst>
              <a:ext uri="{FF2B5EF4-FFF2-40B4-BE49-F238E27FC236}">
                <a16:creationId xmlns:a16="http://schemas.microsoft.com/office/drawing/2014/main" id="{E332701E-5D8A-BE99-CF5F-64920B63BA27}"/>
              </a:ext>
            </a:extLst>
          </p:cNvPr>
          <p:cNvSpPr/>
          <p:nvPr/>
        </p:nvSpPr>
        <p:spPr>
          <a:xfrm>
            <a:off x="4754880" y="868680"/>
            <a:ext cx="4114800" cy="19202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8" name="Shape 16">
            <a:extLst>
              <a:ext uri="{FF2B5EF4-FFF2-40B4-BE49-F238E27FC236}">
                <a16:creationId xmlns:a16="http://schemas.microsoft.com/office/drawing/2014/main" id="{589F736B-71F2-E57F-60AD-F70DBF141A79}"/>
              </a:ext>
            </a:extLst>
          </p:cNvPr>
          <p:cNvSpPr/>
          <p:nvPr/>
        </p:nvSpPr>
        <p:spPr>
          <a:xfrm>
            <a:off x="4754880" y="868680"/>
            <a:ext cx="4114800" cy="64008"/>
          </a:xfrm>
          <a:prstGeom prst="rect">
            <a:avLst/>
          </a:prstGeom>
          <a:solidFill>
            <a:srgbClr val="0891B2"/>
          </a:solidFill>
          <a:ln w="12700">
            <a:solidFill>
              <a:srgbClr val="0891B2"/>
            </a:solidFill>
            <a:prstDash val="solid"/>
          </a:ln>
        </p:spPr>
      </p:sp>
      <p:sp>
        <p:nvSpPr>
          <p:cNvPr id="19" name="Shape 17">
            <a:extLst>
              <a:ext uri="{FF2B5EF4-FFF2-40B4-BE49-F238E27FC236}">
                <a16:creationId xmlns:a16="http://schemas.microsoft.com/office/drawing/2014/main" id="{54C57988-E809-1253-CF8C-E45D7AF36D79}"/>
              </a:ext>
            </a:extLst>
          </p:cNvPr>
          <p:cNvSpPr/>
          <p:nvPr/>
        </p:nvSpPr>
        <p:spPr>
          <a:xfrm>
            <a:off x="4864608" y="1051560"/>
            <a:ext cx="402336" cy="402336"/>
          </a:xfrm>
          <a:prstGeom prst="ellipse">
            <a:avLst/>
          </a:prstGeom>
          <a:solidFill>
            <a:srgbClr val="0891B2"/>
          </a:solidFill>
          <a:ln w="12700">
            <a:solidFill>
              <a:srgbClr val="0891B2"/>
            </a:solidFill>
            <a:prstDash val="solid"/>
          </a:ln>
        </p:spPr>
      </p:sp>
      <p:sp>
        <p:nvSpPr>
          <p:cNvPr id="20" name="Text 18">
            <a:extLst>
              <a:ext uri="{FF2B5EF4-FFF2-40B4-BE49-F238E27FC236}">
                <a16:creationId xmlns:a16="http://schemas.microsoft.com/office/drawing/2014/main" id="{5F806A74-CEF3-88F1-6E2C-60F9ADAC42E0}"/>
              </a:ext>
            </a:extLst>
          </p:cNvPr>
          <p:cNvSpPr/>
          <p:nvPr/>
        </p:nvSpPr>
        <p:spPr>
          <a:xfrm>
            <a:off x="4864608" y="1051560"/>
            <a:ext cx="402336" cy="402336"/>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2</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 19">
            <a:extLst>
              <a:ext uri="{FF2B5EF4-FFF2-40B4-BE49-F238E27FC236}">
                <a16:creationId xmlns:a16="http://schemas.microsoft.com/office/drawing/2014/main" id="{6FD20553-849D-6D77-D104-ABD8B793206A}"/>
              </a:ext>
            </a:extLst>
          </p:cNvPr>
          <p:cNvSpPr/>
          <p:nvPr/>
        </p:nvSpPr>
        <p:spPr>
          <a:xfrm>
            <a:off x="5349240" y="996696"/>
            <a:ext cx="3401568" cy="51206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  Chương trình cam kết nghiên cứu &amp; thực hiện bản quyền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Shape 20">
            <a:extLst>
              <a:ext uri="{FF2B5EF4-FFF2-40B4-BE49-F238E27FC236}">
                <a16:creationId xmlns:a16="http://schemas.microsoft.com/office/drawing/2014/main" id="{7EFB262A-4C27-EBF3-9085-06B7559FA8F0}"/>
              </a:ext>
            </a:extLst>
          </p:cNvPr>
          <p:cNvSpPr/>
          <p:nvPr/>
        </p:nvSpPr>
        <p:spPr>
          <a:xfrm>
            <a:off x="4919472" y="1618488"/>
            <a:ext cx="118872" cy="118872"/>
          </a:xfrm>
          <a:prstGeom prst="ellipse">
            <a:avLst/>
          </a:prstGeom>
          <a:solidFill>
            <a:srgbClr val="0891B2"/>
          </a:solidFill>
          <a:ln w="12700">
            <a:solidFill>
              <a:srgbClr val="0891B2"/>
            </a:solidFill>
            <a:prstDash val="solid"/>
          </a:ln>
        </p:spPr>
      </p:sp>
      <p:sp>
        <p:nvSpPr>
          <p:cNvPr id="23" name="Text 21">
            <a:extLst>
              <a:ext uri="{FF2B5EF4-FFF2-40B4-BE49-F238E27FC236}">
                <a16:creationId xmlns:a16="http://schemas.microsoft.com/office/drawing/2014/main" id="{21A9E844-955B-2AC9-3AEA-4D111300C79E}"/>
              </a:ext>
            </a:extLst>
          </p:cNvPr>
          <p:cNvSpPr/>
          <p:nvPr/>
        </p:nvSpPr>
        <p:spPr>
          <a:xfrm>
            <a:off x="5102352" y="156362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Tuyên truyền trước – Hướng dẫn trước</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a:extLst>
              <a:ext uri="{FF2B5EF4-FFF2-40B4-BE49-F238E27FC236}">
                <a16:creationId xmlns:a16="http://schemas.microsoft.com/office/drawing/2014/main" id="{129D5706-ED8D-82A5-3939-77F9A02C7023}"/>
              </a:ext>
            </a:extLst>
          </p:cNvPr>
          <p:cNvSpPr/>
          <p:nvPr/>
        </p:nvSpPr>
        <p:spPr>
          <a:xfrm>
            <a:off x="4919472" y="1892808"/>
            <a:ext cx="118872" cy="118872"/>
          </a:xfrm>
          <a:prstGeom prst="ellipse">
            <a:avLst/>
          </a:prstGeom>
          <a:solidFill>
            <a:srgbClr val="0891B2"/>
          </a:solidFill>
          <a:ln w="12700">
            <a:solidFill>
              <a:srgbClr val="0891B2"/>
            </a:solidFill>
            <a:prstDash val="solid"/>
          </a:ln>
        </p:spPr>
      </p:sp>
      <p:sp>
        <p:nvSpPr>
          <p:cNvPr id="25" name="Text 23">
            <a:extLst>
              <a:ext uri="{FF2B5EF4-FFF2-40B4-BE49-F238E27FC236}">
                <a16:creationId xmlns:a16="http://schemas.microsoft.com/office/drawing/2014/main" id="{0B439774-BBB7-BECE-42EA-16103701FCB6}"/>
              </a:ext>
            </a:extLst>
          </p:cNvPr>
          <p:cNvSpPr/>
          <p:nvPr/>
        </p:nvSpPr>
        <p:spPr>
          <a:xfrm>
            <a:off x="5102352" y="183794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Đồng hành cùng người dân và doanh nghiệp</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Shape 24">
            <a:extLst>
              <a:ext uri="{FF2B5EF4-FFF2-40B4-BE49-F238E27FC236}">
                <a16:creationId xmlns:a16="http://schemas.microsoft.com/office/drawing/2014/main" id="{09A49B98-F1FD-6758-3D1C-939EE4F97B27}"/>
              </a:ext>
            </a:extLst>
          </p:cNvPr>
          <p:cNvSpPr/>
          <p:nvPr/>
        </p:nvSpPr>
        <p:spPr>
          <a:xfrm>
            <a:off x="4919472" y="2167128"/>
            <a:ext cx="118872" cy="118872"/>
          </a:xfrm>
          <a:prstGeom prst="ellipse">
            <a:avLst/>
          </a:prstGeom>
          <a:solidFill>
            <a:srgbClr val="0891B2"/>
          </a:solidFill>
          <a:ln w="12700">
            <a:solidFill>
              <a:srgbClr val="0891B2"/>
            </a:solidFill>
            <a:prstDash val="solid"/>
          </a:ln>
        </p:spPr>
      </p:sp>
      <p:sp>
        <p:nvSpPr>
          <p:cNvPr id="27" name="Text 25">
            <a:extLst>
              <a:ext uri="{FF2B5EF4-FFF2-40B4-BE49-F238E27FC236}">
                <a16:creationId xmlns:a16="http://schemas.microsoft.com/office/drawing/2014/main" id="{B27D1703-DD39-085C-154E-766845980C70}"/>
              </a:ext>
            </a:extLst>
          </p:cNvPr>
          <p:cNvSpPr/>
          <p:nvPr/>
        </p:nvSpPr>
        <p:spPr>
          <a:xfrm>
            <a:off x="5102352" y="211226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Gửi bản cam kết đến hộ dân, cơ sở kinh doanh, trường học</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Shape 26">
            <a:extLst>
              <a:ext uri="{FF2B5EF4-FFF2-40B4-BE49-F238E27FC236}">
                <a16:creationId xmlns:a16="http://schemas.microsoft.com/office/drawing/2014/main" id="{2C52A5B3-57C4-55AE-DD6D-3AF99100873C}"/>
              </a:ext>
            </a:extLst>
          </p:cNvPr>
          <p:cNvSpPr/>
          <p:nvPr/>
        </p:nvSpPr>
        <p:spPr>
          <a:xfrm>
            <a:off x="4919472" y="2441448"/>
            <a:ext cx="118872" cy="118872"/>
          </a:xfrm>
          <a:prstGeom prst="ellipse">
            <a:avLst/>
          </a:prstGeom>
          <a:solidFill>
            <a:srgbClr val="0891B2"/>
          </a:solidFill>
          <a:ln w="12700">
            <a:solidFill>
              <a:srgbClr val="0891B2"/>
            </a:solidFill>
            <a:prstDash val="solid"/>
          </a:ln>
        </p:spPr>
      </p:sp>
      <p:sp>
        <p:nvSpPr>
          <p:cNvPr id="29" name="Text 27">
            <a:extLst>
              <a:ext uri="{FF2B5EF4-FFF2-40B4-BE49-F238E27FC236}">
                <a16:creationId xmlns:a16="http://schemas.microsoft.com/office/drawing/2014/main" id="{00F23819-A9A6-8690-0C4C-0A55CB69D023}"/>
              </a:ext>
            </a:extLst>
          </p:cNvPr>
          <p:cNvSpPr/>
          <p:nvPr/>
        </p:nvSpPr>
        <p:spPr>
          <a:xfrm>
            <a:off x="5102352" y="238658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Không gây khó khăn cho kinh doanh hợp pháp</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Shape 28">
            <a:extLst>
              <a:ext uri="{FF2B5EF4-FFF2-40B4-BE49-F238E27FC236}">
                <a16:creationId xmlns:a16="http://schemas.microsoft.com/office/drawing/2014/main" id="{B2B624A4-DFB2-3FA1-BFB8-CC09D50ED9E6}"/>
              </a:ext>
            </a:extLst>
          </p:cNvPr>
          <p:cNvSpPr/>
          <p:nvPr/>
        </p:nvSpPr>
        <p:spPr>
          <a:xfrm>
            <a:off x="320040" y="2971800"/>
            <a:ext cx="4114800" cy="19202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1" name="Shape 29">
            <a:extLst>
              <a:ext uri="{FF2B5EF4-FFF2-40B4-BE49-F238E27FC236}">
                <a16:creationId xmlns:a16="http://schemas.microsoft.com/office/drawing/2014/main" id="{8A389008-77F9-1E9F-7792-E3C3B969DC39}"/>
              </a:ext>
            </a:extLst>
          </p:cNvPr>
          <p:cNvSpPr/>
          <p:nvPr/>
        </p:nvSpPr>
        <p:spPr>
          <a:xfrm>
            <a:off x="320040" y="2971800"/>
            <a:ext cx="4114800" cy="64008"/>
          </a:xfrm>
          <a:prstGeom prst="rect">
            <a:avLst/>
          </a:prstGeom>
          <a:solidFill>
            <a:srgbClr val="059669"/>
          </a:solidFill>
          <a:ln w="12700">
            <a:solidFill>
              <a:srgbClr val="059669"/>
            </a:solidFill>
            <a:prstDash val="solid"/>
          </a:ln>
        </p:spPr>
      </p:sp>
      <p:sp>
        <p:nvSpPr>
          <p:cNvPr id="32" name="Shape 30">
            <a:extLst>
              <a:ext uri="{FF2B5EF4-FFF2-40B4-BE49-F238E27FC236}">
                <a16:creationId xmlns:a16="http://schemas.microsoft.com/office/drawing/2014/main" id="{CD515AD3-6EA1-8C53-EE0B-F105E3D833FF}"/>
              </a:ext>
            </a:extLst>
          </p:cNvPr>
          <p:cNvSpPr/>
          <p:nvPr/>
        </p:nvSpPr>
        <p:spPr>
          <a:xfrm>
            <a:off x="429768" y="3154680"/>
            <a:ext cx="402336" cy="402336"/>
          </a:xfrm>
          <a:prstGeom prst="ellipse">
            <a:avLst/>
          </a:prstGeom>
          <a:solidFill>
            <a:srgbClr val="059669"/>
          </a:solidFill>
          <a:ln w="12700">
            <a:solidFill>
              <a:srgbClr val="059669"/>
            </a:solidFill>
            <a:prstDash val="solid"/>
          </a:ln>
        </p:spPr>
      </p:sp>
      <p:sp>
        <p:nvSpPr>
          <p:cNvPr id="33" name="Text 31">
            <a:extLst>
              <a:ext uri="{FF2B5EF4-FFF2-40B4-BE49-F238E27FC236}">
                <a16:creationId xmlns:a16="http://schemas.microsoft.com/office/drawing/2014/main" id="{C409C23B-F7CD-00BA-EB63-AC65E469F6F1}"/>
              </a:ext>
            </a:extLst>
          </p:cNvPr>
          <p:cNvSpPr/>
          <p:nvPr/>
        </p:nvSpPr>
        <p:spPr>
          <a:xfrm>
            <a:off x="429768" y="3154680"/>
            <a:ext cx="402336" cy="402336"/>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3</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Text 32">
            <a:extLst>
              <a:ext uri="{FF2B5EF4-FFF2-40B4-BE49-F238E27FC236}">
                <a16:creationId xmlns:a16="http://schemas.microsoft.com/office/drawing/2014/main" id="{2A082C1B-D362-7E13-6768-DCC4DA20D7E3}"/>
              </a:ext>
            </a:extLst>
          </p:cNvPr>
          <p:cNvSpPr/>
          <p:nvPr/>
        </p:nvSpPr>
        <p:spPr>
          <a:xfrm>
            <a:off x="914400" y="3099816"/>
            <a:ext cx="3401568" cy="51206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  Bảo vệ &amp; phát triển giá trị văn hóa địa phương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Shape 33">
            <a:extLst>
              <a:ext uri="{FF2B5EF4-FFF2-40B4-BE49-F238E27FC236}">
                <a16:creationId xmlns:a16="http://schemas.microsoft.com/office/drawing/2014/main" id="{D3304F4E-6157-E159-D753-5E8CC4202AEC}"/>
              </a:ext>
            </a:extLst>
          </p:cNvPr>
          <p:cNvSpPr/>
          <p:nvPr/>
        </p:nvSpPr>
        <p:spPr>
          <a:xfrm>
            <a:off x="484632" y="3721608"/>
            <a:ext cx="118872" cy="118872"/>
          </a:xfrm>
          <a:prstGeom prst="ellipse">
            <a:avLst/>
          </a:prstGeom>
          <a:solidFill>
            <a:srgbClr val="059669"/>
          </a:solidFill>
          <a:ln w="12700">
            <a:solidFill>
              <a:srgbClr val="059669"/>
            </a:solidFill>
            <a:prstDash val="solid"/>
          </a:ln>
        </p:spPr>
      </p:sp>
      <p:sp>
        <p:nvSpPr>
          <p:cNvPr id="36" name="Text 34">
            <a:extLst>
              <a:ext uri="{FF2B5EF4-FFF2-40B4-BE49-F238E27FC236}">
                <a16:creationId xmlns:a16="http://schemas.microsoft.com/office/drawing/2014/main" id="{6CE6DE5A-E837-DC63-1396-B5AB5EE22942}"/>
              </a:ext>
            </a:extLst>
          </p:cNvPr>
          <p:cNvSpPr/>
          <p:nvPr/>
        </p:nvSpPr>
        <p:spPr>
          <a:xfrm>
            <a:off x="667512" y="366674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Bảo vệ hình ảnh và dữ liệu văn hóa</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7" name="Shape 35">
            <a:extLst>
              <a:ext uri="{FF2B5EF4-FFF2-40B4-BE49-F238E27FC236}">
                <a16:creationId xmlns:a16="http://schemas.microsoft.com/office/drawing/2014/main" id="{FAF95B76-8EE1-4E1F-7270-D1D5B740E539}"/>
              </a:ext>
            </a:extLst>
          </p:cNvPr>
          <p:cNvSpPr/>
          <p:nvPr/>
        </p:nvSpPr>
        <p:spPr>
          <a:xfrm>
            <a:off x="484632" y="3995928"/>
            <a:ext cx="118872" cy="118872"/>
          </a:xfrm>
          <a:prstGeom prst="ellipse">
            <a:avLst/>
          </a:prstGeom>
          <a:solidFill>
            <a:srgbClr val="059669"/>
          </a:solidFill>
          <a:ln w="12700">
            <a:solidFill>
              <a:srgbClr val="059669"/>
            </a:solidFill>
            <a:prstDash val="solid"/>
          </a:ln>
        </p:spPr>
      </p:sp>
      <p:sp>
        <p:nvSpPr>
          <p:cNvPr id="38" name="Text 36">
            <a:extLst>
              <a:ext uri="{FF2B5EF4-FFF2-40B4-BE49-F238E27FC236}">
                <a16:creationId xmlns:a16="http://schemas.microsoft.com/office/drawing/2014/main" id="{A07D1389-385E-8C78-CCA4-812C48BDA814}"/>
              </a:ext>
            </a:extLst>
          </p:cNvPr>
          <p:cNvSpPr/>
          <p:nvPr/>
        </p:nvSpPr>
        <p:spPr>
          <a:xfrm>
            <a:off x="667512" y="394106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Xây dựng di sản số, văn hóa số</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9" name="Shape 37">
            <a:extLst>
              <a:ext uri="{FF2B5EF4-FFF2-40B4-BE49-F238E27FC236}">
                <a16:creationId xmlns:a16="http://schemas.microsoft.com/office/drawing/2014/main" id="{3162DB3F-98D7-C136-07BD-AB4A9DE52ED2}"/>
              </a:ext>
            </a:extLst>
          </p:cNvPr>
          <p:cNvSpPr/>
          <p:nvPr/>
        </p:nvSpPr>
        <p:spPr>
          <a:xfrm>
            <a:off x="484632" y="4270248"/>
            <a:ext cx="118872" cy="118872"/>
          </a:xfrm>
          <a:prstGeom prst="ellipse">
            <a:avLst/>
          </a:prstGeom>
          <a:solidFill>
            <a:srgbClr val="059669"/>
          </a:solidFill>
          <a:ln w="12700">
            <a:solidFill>
              <a:srgbClr val="059669"/>
            </a:solidFill>
            <a:prstDash val="solid"/>
          </a:ln>
        </p:spPr>
      </p:sp>
      <p:sp>
        <p:nvSpPr>
          <p:cNvPr id="40" name="Text 38">
            <a:extLst>
              <a:ext uri="{FF2B5EF4-FFF2-40B4-BE49-F238E27FC236}">
                <a16:creationId xmlns:a16="http://schemas.microsoft.com/office/drawing/2014/main" id="{0735EB33-E3E4-163D-CF15-1E5B71DB0CD4}"/>
              </a:ext>
            </a:extLst>
          </p:cNvPr>
          <p:cNvSpPr/>
          <p:nvPr/>
        </p:nvSpPr>
        <p:spPr>
          <a:xfrm>
            <a:off x="667512" y="421538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Phát triển kinh tế sáng tạo</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Shape 39">
            <a:extLst>
              <a:ext uri="{FF2B5EF4-FFF2-40B4-BE49-F238E27FC236}">
                <a16:creationId xmlns:a16="http://schemas.microsoft.com/office/drawing/2014/main" id="{F1C043F8-9473-D94B-BF6E-87FBFD648C89}"/>
              </a:ext>
            </a:extLst>
          </p:cNvPr>
          <p:cNvSpPr/>
          <p:nvPr/>
        </p:nvSpPr>
        <p:spPr>
          <a:xfrm>
            <a:off x="484632" y="4544568"/>
            <a:ext cx="118872" cy="118872"/>
          </a:xfrm>
          <a:prstGeom prst="ellipse">
            <a:avLst/>
          </a:prstGeom>
          <a:solidFill>
            <a:srgbClr val="059669"/>
          </a:solidFill>
          <a:ln w="12700">
            <a:solidFill>
              <a:srgbClr val="059669"/>
            </a:solidFill>
            <a:prstDash val="solid"/>
          </a:ln>
        </p:spPr>
      </p:sp>
      <p:sp>
        <p:nvSpPr>
          <p:cNvPr id="42" name="Text 40">
            <a:extLst>
              <a:ext uri="{FF2B5EF4-FFF2-40B4-BE49-F238E27FC236}">
                <a16:creationId xmlns:a16="http://schemas.microsoft.com/office/drawing/2014/main" id="{DB5F1318-CC86-CB15-51A8-D854A672FB9D}"/>
              </a:ext>
            </a:extLst>
          </p:cNvPr>
          <p:cNvSpPr/>
          <p:nvPr/>
        </p:nvSpPr>
        <p:spPr>
          <a:xfrm>
            <a:off x="667512" y="448970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Xây dựng điểm đến du lịch văn hóa</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3" name="Shape 41">
            <a:extLst>
              <a:ext uri="{FF2B5EF4-FFF2-40B4-BE49-F238E27FC236}">
                <a16:creationId xmlns:a16="http://schemas.microsoft.com/office/drawing/2014/main" id="{95032E3B-5C2A-E459-D686-E0C11084CBB4}"/>
              </a:ext>
            </a:extLst>
          </p:cNvPr>
          <p:cNvSpPr/>
          <p:nvPr/>
        </p:nvSpPr>
        <p:spPr>
          <a:xfrm>
            <a:off x="4754880" y="2971800"/>
            <a:ext cx="4114800" cy="19202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44" name="Shape 42">
            <a:extLst>
              <a:ext uri="{FF2B5EF4-FFF2-40B4-BE49-F238E27FC236}">
                <a16:creationId xmlns:a16="http://schemas.microsoft.com/office/drawing/2014/main" id="{C5FEED76-47E6-3927-8A8E-5160FD9BE481}"/>
              </a:ext>
            </a:extLst>
          </p:cNvPr>
          <p:cNvSpPr/>
          <p:nvPr/>
        </p:nvSpPr>
        <p:spPr>
          <a:xfrm>
            <a:off x="4754880" y="2971800"/>
            <a:ext cx="4114800" cy="64008"/>
          </a:xfrm>
          <a:prstGeom prst="rect">
            <a:avLst/>
          </a:prstGeom>
          <a:solidFill>
            <a:srgbClr val="7C3AED"/>
          </a:solidFill>
          <a:ln w="12700">
            <a:solidFill>
              <a:srgbClr val="7C3AED"/>
            </a:solidFill>
            <a:prstDash val="solid"/>
          </a:ln>
        </p:spPr>
      </p:sp>
      <p:sp>
        <p:nvSpPr>
          <p:cNvPr id="45" name="Shape 43">
            <a:extLst>
              <a:ext uri="{FF2B5EF4-FFF2-40B4-BE49-F238E27FC236}">
                <a16:creationId xmlns:a16="http://schemas.microsoft.com/office/drawing/2014/main" id="{15902015-332D-B71C-20EF-8CA228E4A357}"/>
              </a:ext>
            </a:extLst>
          </p:cNvPr>
          <p:cNvSpPr/>
          <p:nvPr/>
        </p:nvSpPr>
        <p:spPr>
          <a:xfrm>
            <a:off x="4864608" y="3154680"/>
            <a:ext cx="402336" cy="402336"/>
          </a:xfrm>
          <a:prstGeom prst="ellipse">
            <a:avLst/>
          </a:prstGeom>
          <a:solidFill>
            <a:srgbClr val="7C3AED"/>
          </a:solidFill>
          <a:ln w="12700">
            <a:solidFill>
              <a:srgbClr val="7C3AED"/>
            </a:solidFill>
            <a:prstDash val="solid"/>
          </a:ln>
        </p:spPr>
      </p:sp>
      <p:sp>
        <p:nvSpPr>
          <p:cNvPr id="46" name="Text 44">
            <a:extLst>
              <a:ext uri="{FF2B5EF4-FFF2-40B4-BE49-F238E27FC236}">
                <a16:creationId xmlns:a16="http://schemas.microsoft.com/office/drawing/2014/main" id="{E313BCE4-C7C5-22E1-7867-6BDCA322A696}"/>
              </a:ext>
            </a:extLst>
          </p:cNvPr>
          <p:cNvSpPr/>
          <p:nvPr/>
        </p:nvSpPr>
        <p:spPr>
          <a:xfrm>
            <a:off x="4864608" y="3154680"/>
            <a:ext cx="402336" cy="402336"/>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alibri" panose="020F0502020204030204"/>
                <a:ea typeface="+mn-ea"/>
                <a:cs typeface="+mn-cs"/>
              </a:rPr>
              <a:t>4</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7" name="Text 45">
            <a:extLst>
              <a:ext uri="{FF2B5EF4-FFF2-40B4-BE49-F238E27FC236}">
                <a16:creationId xmlns:a16="http://schemas.microsoft.com/office/drawing/2014/main" id="{0D06C4E1-2E19-B82E-CE58-51B130213ACB}"/>
              </a:ext>
            </a:extLst>
          </p:cNvPr>
          <p:cNvSpPr/>
          <p:nvPr/>
        </p:nvSpPr>
        <p:spPr>
          <a:xfrm>
            <a:off x="5349240" y="3099816"/>
            <a:ext cx="3401568" cy="512064"/>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  Nhóm đối tượng được tuyên truyền trọng tâm</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8" name="Shape 46">
            <a:extLst>
              <a:ext uri="{FF2B5EF4-FFF2-40B4-BE49-F238E27FC236}">
                <a16:creationId xmlns:a16="http://schemas.microsoft.com/office/drawing/2014/main" id="{F74A27D8-A846-24E9-AD66-A85CEBB79393}"/>
              </a:ext>
            </a:extLst>
          </p:cNvPr>
          <p:cNvSpPr/>
          <p:nvPr/>
        </p:nvSpPr>
        <p:spPr>
          <a:xfrm>
            <a:off x="4919472" y="3721608"/>
            <a:ext cx="118872" cy="118872"/>
          </a:xfrm>
          <a:prstGeom prst="ellipse">
            <a:avLst/>
          </a:prstGeom>
          <a:solidFill>
            <a:srgbClr val="7C3AED"/>
          </a:solidFill>
          <a:ln w="12700">
            <a:solidFill>
              <a:srgbClr val="7C3AED"/>
            </a:solidFill>
            <a:prstDash val="solid"/>
          </a:ln>
        </p:spPr>
      </p:sp>
      <p:sp>
        <p:nvSpPr>
          <p:cNvPr id="49" name="Text 47">
            <a:extLst>
              <a:ext uri="{FF2B5EF4-FFF2-40B4-BE49-F238E27FC236}">
                <a16:creationId xmlns:a16="http://schemas.microsoft.com/office/drawing/2014/main" id="{7C302D3D-BCD6-0B2F-9741-7B44712E4022}"/>
              </a:ext>
            </a:extLst>
          </p:cNvPr>
          <p:cNvSpPr/>
          <p:nvPr/>
        </p:nvSpPr>
        <p:spPr>
          <a:xfrm>
            <a:off x="5102352" y="366674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Karaoke, nhà hàng, quán cafe, khu du lịch</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0" name="Shape 48">
            <a:extLst>
              <a:ext uri="{FF2B5EF4-FFF2-40B4-BE49-F238E27FC236}">
                <a16:creationId xmlns:a16="http://schemas.microsoft.com/office/drawing/2014/main" id="{4BEA1248-BED6-8B8C-D78A-11D2399DA2BB}"/>
              </a:ext>
            </a:extLst>
          </p:cNvPr>
          <p:cNvSpPr/>
          <p:nvPr/>
        </p:nvSpPr>
        <p:spPr>
          <a:xfrm>
            <a:off x="4919472" y="3995928"/>
            <a:ext cx="118872" cy="118872"/>
          </a:xfrm>
          <a:prstGeom prst="ellipse">
            <a:avLst/>
          </a:prstGeom>
          <a:solidFill>
            <a:srgbClr val="7C3AED"/>
          </a:solidFill>
          <a:ln w="12700">
            <a:solidFill>
              <a:srgbClr val="7C3AED"/>
            </a:solidFill>
            <a:prstDash val="solid"/>
          </a:ln>
        </p:spPr>
      </p:sp>
      <p:sp>
        <p:nvSpPr>
          <p:cNvPr id="51" name="Text 49">
            <a:extLst>
              <a:ext uri="{FF2B5EF4-FFF2-40B4-BE49-F238E27FC236}">
                <a16:creationId xmlns:a16="http://schemas.microsoft.com/office/drawing/2014/main" id="{7E7795C8-AED1-3997-7559-948D522B029D}"/>
              </a:ext>
            </a:extLst>
          </p:cNvPr>
          <p:cNvSpPr/>
          <p:nvPr/>
        </p:nvSpPr>
        <p:spPr>
          <a:xfrm>
            <a:off x="5102352" y="394106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Cơ sở photocopy, trường học, trung tâm đào tạo</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2" name="Shape 50">
            <a:extLst>
              <a:ext uri="{FF2B5EF4-FFF2-40B4-BE49-F238E27FC236}">
                <a16:creationId xmlns:a16="http://schemas.microsoft.com/office/drawing/2014/main" id="{9BD432F4-2896-D007-637B-21C850546F88}"/>
              </a:ext>
            </a:extLst>
          </p:cNvPr>
          <p:cNvSpPr/>
          <p:nvPr/>
        </p:nvSpPr>
        <p:spPr>
          <a:xfrm>
            <a:off x="4919472" y="4270248"/>
            <a:ext cx="118872" cy="118872"/>
          </a:xfrm>
          <a:prstGeom prst="ellipse">
            <a:avLst/>
          </a:prstGeom>
          <a:solidFill>
            <a:srgbClr val="7C3AED"/>
          </a:solidFill>
          <a:ln w="12700">
            <a:solidFill>
              <a:srgbClr val="7C3AED"/>
            </a:solidFill>
            <a:prstDash val="solid"/>
          </a:ln>
        </p:spPr>
      </p:sp>
      <p:sp>
        <p:nvSpPr>
          <p:cNvPr id="53" name="Text 51">
            <a:extLst>
              <a:ext uri="{FF2B5EF4-FFF2-40B4-BE49-F238E27FC236}">
                <a16:creationId xmlns:a16="http://schemas.microsoft.com/office/drawing/2014/main" id="{DDA054E2-92CD-CCC2-88C6-BEB2AE7228A8}"/>
              </a:ext>
            </a:extLst>
          </p:cNvPr>
          <p:cNvSpPr/>
          <p:nvPr/>
        </p:nvSpPr>
        <p:spPr>
          <a:xfrm>
            <a:off x="5102352" y="421538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Doanh nghiệp công nghệ, quảng cáo – truyền thông</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4" name="Shape 52">
            <a:extLst>
              <a:ext uri="{FF2B5EF4-FFF2-40B4-BE49-F238E27FC236}">
                <a16:creationId xmlns:a16="http://schemas.microsoft.com/office/drawing/2014/main" id="{D2A24CA9-CD30-E87A-9783-1519236C50BF}"/>
              </a:ext>
            </a:extLst>
          </p:cNvPr>
          <p:cNvSpPr/>
          <p:nvPr/>
        </p:nvSpPr>
        <p:spPr>
          <a:xfrm>
            <a:off x="4919472" y="4544568"/>
            <a:ext cx="118872" cy="118872"/>
          </a:xfrm>
          <a:prstGeom prst="ellipse">
            <a:avLst/>
          </a:prstGeom>
          <a:solidFill>
            <a:srgbClr val="7C3AED"/>
          </a:solidFill>
          <a:ln w="12700">
            <a:solidFill>
              <a:srgbClr val="7C3AED"/>
            </a:solidFill>
            <a:prstDash val="solid"/>
          </a:ln>
        </p:spPr>
      </p:sp>
      <p:sp>
        <p:nvSpPr>
          <p:cNvPr id="55" name="Text 53">
            <a:extLst>
              <a:ext uri="{FF2B5EF4-FFF2-40B4-BE49-F238E27FC236}">
                <a16:creationId xmlns:a16="http://schemas.microsoft.com/office/drawing/2014/main" id="{B3D51734-B23E-B1DA-2AB5-503C2640E537}"/>
              </a:ext>
            </a:extLst>
          </p:cNvPr>
          <p:cNvSpPr/>
          <p:nvPr/>
        </p:nvSpPr>
        <p:spPr>
          <a:xfrm>
            <a:off x="5102352" y="4489704"/>
            <a:ext cx="3630168" cy="274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Doanh nghiệp FDI</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6" name="Shape 54">
            <a:extLst>
              <a:ext uri="{FF2B5EF4-FFF2-40B4-BE49-F238E27FC236}">
                <a16:creationId xmlns:a16="http://schemas.microsoft.com/office/drawing/2014/main" id="{4ED050EC-68E9-0503-6CAF-A92E95088C27}"/>
              </a:ext>
            </a:extLst>
          </p:cNvPr>
          <p:cNvSpPr/>
          <p:nvPr/>
        </p:nvSpPr>
        <p:spPr>
          <a:xfrm>
            <a:off x="0" y="5070348"/>
            <a:ext cx="9144000" cy="73152"/>
          </a:xfrm>
          <a:prstGeom prst="rect">
            <a:avLst/>
          </a:prstGeom>
          <a:solidFill>
            <a:srgbClr val="2563EB"/>
          </a:solidFill>
          <a:ln w="12700">
            <a:solidFill>
              <a:srgbClr val="2563EB"/>
            </a:solidFill>
            <a:prstDash val="solid"/>
          </a:ln>
        </p:spPr>
      </p:sp>
    </p:spTree>
    <p:extLst>
      <p:ext uri="{BB962C8B-B14F-4D97-AF65-F5344CB8AC3E}">
        <p14:creationId xmlns:p14="http://schemas.microsoft.com/office/powerpoint/2010/main" val="37313818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a:extLst>
            <a:ext uri="{FF2B5EF4-FFF2-40B4-BE49-F238E27FC236}">
              <a16:creationId xmlns:a16="http://schemas.microsoft.com/office/drawing/2014/main" id="{ABBC4DE9-F460-ECEC-B9AB-040326F392DD}"/>
            </a:ext>
          </a:extLst>
        </p:cNvPr>
        <p:cNvGrpSpPr/>
        <p:nvPr/>
      </p:nvGrpSpPr>
      <p:grpSpPr>
        <a:xfrm>
          <a:off x="0" y="0"/>
          <a:ext cx="0" cy="0"/>
          <a:chOff x="0" y="0"/>
          <a:chExt cx="0" cy="0"/>
        </a:xfrm>
      </p:grpSpPr>
      <p:sp>
        <p:nvSpPr>
          <p:cNvPr id="2" name="Shape 0">
            <a:extLst>
              <a:ext uri="{FF2B5EF4-FFF2-40B4-BE49-F238E27FC236}">
                <a16:creationId xmlns:a16="http://schemas.microsoft.com/office/drawing/2014/main" id="{A2371508-1FE3-F395-F284-23573EB27A34}"/>
              </a:ext>
            </a:extLst>
          </p:cNvPr>
          <p:cNvSpPr/>
          <p:nvPr/>
        </p:nvSpPr>
        <p:spPr>
          <a:xfrm>
            <a:off x="0" y="0"/>
            <a:ext cx="9144000" cy="73152"/>
          </a:xfrm>
          <a:prstGeom prst="rect">
            <a:avLst/>
          </a:prstGeom>
          <a:solidFill>
            <a:srgbClr val="2563EB"/>
          </a:solidFill>
          <a:ln w="12700">
            <a:solidFill>
              <a:srgbClr val="2563EB"/>
            </a:solidFill>
            <a:prstDash val="solid"/>
          </a:ln>
        </p:spPr>
      </p:sp>
      <p:sp>
        <p:nvSpPr>
          <p:cNvPr id="3" name="Text 1">
            <a:extLst>
              <a:ext uri="{FF2B5EF4-FFF2-40B4-BE49-F238E27FC236}">
                <a16:creationId xmlns:a16="http://schemas.microsoft.com/office/drawing/2014/main" id="{D6B66BF0-94EE-05E8-911D-B72D3A3C2981}"/>
              </a:ext>
            </a:extLst>
          </p:cNvPr>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CÁC NHÓM ĐỐI TƯỢNG ĐƯỢC TUYÊN TRUYỀN TRỌNG TÂM</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a:extLst>
              <a:ext uri="{FF2B5EF4-FFF2-40B4-BE49-F238E27FC236}">
                <a16:creationId xmlns:a16="http://schemas.microsoft.com/office/drawing/2014/main" id="{A86C2192-9EB9-9ABE-EA7E-9DE1D9953227}"/>
              </a:ext>
            </a:extLst>
          </p:cNvPr>
          <p:cNvSpPr/>
          <p:nvPr/>
        </p:nvSpPr>
        <p:spPr>
          <a:xfrm>
            <a:off x="320040" y="91440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a:extLst>
              <a:ext uri="{FF2B5EF4-FFF2-40B4-BE49-F238E27FC236}">
                <a16:creationId xmlns:a16="http://schemas.microsoft.com/office/drawing/2014/main" id="{612CB2D3-AEDB-1DEC-8F70-7244C8DAACD1}"/>
              </a:ext>
            </a:extLst>
          </p:cNvPr>
          <p:cNvSpPr/>
          <p:nvPr/>
        </p:nvSpPr>
        <p:spPr>
          <a:xfrm>
            <a:off x="320040" y="2020824"/>
            <a:ext cx="1993392" cy="64008"/>
          </a:xfrm>
          <a:prstGeom prst="rect">
            <a:avLst/>
          </a:prstGeom>
          <a:solidFill>
            <a:srgbClr val="DC2626"/>
          </a:solidFill>
          <a:ln w="12700">
            <a:solidFill>
              <a:srgbClr val="DC2626"/>
            </a:solidFill>
            <a:prstDash val="solid"/>
          </a:ln>
        </p:spPr>
      </p:sp>
      <p:sp>
        <p:nvSpPr>
          <p:cNvPr id="6" name="Text 4">
            <a:extLst>
              <a:ext uri="{FF2B5EF4-FFF2-40B4-BE49-F238E27FC236}">
                <a16:creationId xmlns:a16="http://schemas.microsoft.com/office/drawing/2014/main" id="{8271DDFF-36D7-86C0-B38F-3F9C94BD6261}"/>
              </a:ext>
            </a:extLst>
          </p:cNvPr>
          <p:cNvSpPr/>
          <p:nvPr/>
        </p:nvSpPr>
        <p:spPr>
          <a:xfrm>
            <a:off x="320040" y="98755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 5">
            <a:extLst>
              <a:ext uri="{FF2B5EF4-FFF2-40B4-BE49-F238E27FC236}">
                <a16:creationId xmlns:a16="http://schemas.microsoft.com/office/drawing/2014/main" id="{78A24CC1-DA5E-4FDD-493D-98BE7E973B04}"/>
              </a:ext>
            </a:extLst>
          </p:cNvPr>
          <p:cNvSpPr/>
          <p:nvPr/>
        </p:nvSpPr>
        <p:spPr>
          <a:xfrm>
            <a:off x="320040" y="153619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Karaoke</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hape 6">
            <a:extLst>
              <a:ext uri="{FF2B5EF4-FFF2-40B4-BE49-F238E27FC236}">
                <a16:creationId xmlns:a16="http://schemas.microsoft.com/office/drawing/2014/main" id="{90E69337-2C79-87AA-7593-0B2719B9C0FA}"/>
              </a:ext>
            </a:extLst>
          </p:cNvPr>
          <p:cNvSpPr/>
          <p:nvPr/>
        </p:nvSpPr>
        <p:spPr>
          <a:xfrm>
            <a:off x="2487168" y="91440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9" name="Shape 7">
            <a:extLst>
              <a:ext uri="{FF2B5EF4-FFF2-40B4-BE49-F238E27FC236}">
                <a16:creationId xmlns:a16="http://schemas.microsoft.com/office/drawing/2014/main" id="{2DAF9126-DAF5-635F-FD6C-5FDA834403F0}"/>
              </a:ext>
            </a:extLst>
          </p:cNvPr>
          <p:cNvSpPr/>
          <p:nvPr/>
        </p:nvSpPr>
        <p:spPr>
          <a:xfrm>
            <a:off x="2487168" y="2020824"/>
            <a:ext cx="1993392" cy="64008"/>
          </a:xfrm>
          <a:prstGeom prst="rect">
            <a:avLst/>
          </a:prstGeom>
          <a:solidFill>
            <a:srgbClr val="EA580C"/>
          </a:solidFill>
          <a:ln w="12700">
            <a:solidFill>
              <a:srgbClr val="EA580C"/>
            </a:solidFill>
            <a:prstDash val="solid"/>
          </a:ln>
        </p:spPr>
      </p:sp>
      <p:sp>
        <p:nvSpPr>
          <p:cNvPr id="10" name="Text 8">
            <a:extLst>
              <a:ext uri="{FF2B5EF4-FFF2-40B4-BE49-F238E27FC236}">
                <a16:creationId xmlns:a16="http://schemas.microsoft.com/office/drawing/2014/main" id="{E96F5741-E0D4-65AF-5B5E-A13888F8C5A2}"/>
              </a:ext>
            </a:extLst>
          </p:cNvPr>
          <p:cNvSpPr/>
          <p:nvPr/>
        </p:nvSpPr>
        <p:spPr>
          <a:xfrm>
            <a:off x="2487168" y="98755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 9">
            <a:extLst>
              <a:ext uri="{FF2B5EF4-FFF2-40B4-BE49-F238E27FC236}">
                <a16:creationId xmlns:a16="http://schemas.microsoft.com/office/drawing/2014/main" id="{C5D4B905-9AEC-36F7-D5C9-F3B0F7D9F278}"/>
              </a:ext>
            </a:extLst>
          </p:cNvPr>
          <p:cNvSpPr/>
          <p:nvPr/>
        </p:nvSpPr>
        <p:spPr>
          <a:xfrm>
            <a:off x="2487168" y="153619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Nhà hàng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Shape 10">
            <a:extLst>
              <a:ext uri="{FF2B5EF4-FFF2-40B4-BE49-F238E27FC236}">
                <a16:creationId xmlns:a16="http://schemas.microsoft.com/office/drawing/2014/main" id="{BB68A926-43EB-4086-7AE6-79114C3D22A7}"/>
              </a:ext>
            </a:extLst>
          </p:cNvPr>
          <p:cNvSpPr/>
          <p:nvPr/>
        </p:nvSpPr>
        <p:spPr>
          <a:xfrm>
            <a:off x="4654296" y="91440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3" name="Shape 11">
            <a:extLst>
              <a:ext uri="{FF2B5EF4-FFF2-40B4-BE49-F238E27FC236}">
                <a16:creationId xmlns:a16="http://schemas.microsoft.com/office/drawing/2014/main" id="{F6170B03-8D64-C5D2-328D-B0AFFF3D6FFF}"/>
              </a:ext>
            </a:extLst>
          </p:cNvPr>
          <p:cNvSpPr/>
          <p:nvPr/>
        </p:nvSpPr>
        <p:spPr>
          <a:xfrm>
            <a:off x="4654296" y="2020824"/>
            <a:ext cx="1993392" cy="64008"/>
          </a:xfrm>
          <a:prstGeom prst="rect">
            <a:avLst/>
          </a:prstGeom>
          <a:solidFill>
            <a:srgbClr val="D97706"/>
          </a:solidFill>
          <a:ln w="12700">
            <a:solidFill>
              <a:srgbClr val="D97706"/>
            </a:solidFill>
            <a:prstDash val="solid"/>
          </a:ln>
        </p:spPr>
      </p:sp>
      <p:sp>
        <p:nvSpPr>
          <p:cNvPr id="14" name="Text 12">
            <a:extLst>
              <a:ext uri="{FF2B5EF4-FFF2-40B4-BE49-F238E27FC236}">
                <a16:creationId xmlns:a16="http://schemas.microsoft.com/office/drawing/2014/main" id="{7E2A823C-8693-8192-8277-6BFA7554F986}"/>
              </a:ext>
            </a:extLst>
          </p:cNvPr>
          <p:cNvSpPr/>
          <p:nvPr/>
        </p:nvSpPr>
        <p:spPr>
          <a:xfrm>
            <a:off x="4654296" y="98755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 13">
            <a:extLst>
              <a:ext uri="{FF2B5EF4-FFF2-40B4-BE49-F238E27FC236}">
                <a16:creationId xmlns:a16="http://schemas.microsoft.com/office/drawing/2014/main" id="{38FAC49B-3CBF-F4D2-809D-FD38E45E6D5F}"/>
              </a:ext>
            </a:extLst>
          </p:cNvPr>
          <p:cNvSpPr/>
          <p:nvPr/>
        </p:nvSpPr>
        <p:spPr>
          <a:xfrm>
            <a:off x="4654296" y="153619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Quán cafe</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Shape 14">
            <a:extLst>
              <a:ext uri="{FF2B5EF4-FFF2-40B4-BE49-F238E27FC236}">
                <a16:creationId xmlns:a16="http://schemas.microsoft.com/office/drawing/2014/main" id="{8B3F2BB9-5A99-9B96-AC20-BA62435C87C1}"/>
              </a:ext>
            </a:extLst>
          </p:cNvPr>
          <p:cNvSpPr/>
          <p:nvPr/>
        </p:nvSpPr>
        <p:spPr>
          <a:xfrm>
            <a:off x="6821424" y="91440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7" name="Shape 15">
            <a:extLst>
              <a:ext uri="{FF2B5EF4-FFF2-40B4-BE49-F238E27FC236}">
                <a16:creationId xmlns:a16="http://schemas.microsoft.com/office/drawing/2014/main" id="{F997BC10-DADD-8B82-7D66-50D8299E435D}"/>
              </a:ext>
            </a:extLst>
          </p:cNvPr>
          <p:cNvSpPr/>
          <p:nvPr/>
        </p:nvSpPr>
        <p:spPr>
          <a:xfrm>
            <a:off x="6821424" y="2020824"/>
            <a:ext cx="1993392" cy="64008"/>
          </a:xfrm>
          <a:prstGeom prst="rect">
            <a:avLst/>
          </a:prstGeom>
          <a:solidFill>
            <a:srgbClr val="059669"/>
          </a:solidFill>
          <a:ln w="12700">
            <a:solidFill>
              <a:srgbClr val="059669"/>
            </a:solidFill>
            <a:prstDash val="solid"/>
          </a:ln>
        </p:spPr>
      </p:sp>
      <p:sp>
        <p:nvSpPr>
          <p:cNvPr id="18" name="Text 16">
            <a:extLst>
              <a:ext uri="{FF2B5EF4-FFF2-40B4-BE49-F238E27FC236}">
                <a16:creationId xmlns:a16="http://schemas.microsoft.com/office/drawing/2014/main" id="{351DD07F-349C-03B6-88CE-8B529262AACE}"/>
              </a:ext>
            </a:extLst>
          </p:cNvPr>
          <p:cNvSpPr/>
          <p:nvPr/>
        </p:nvSpPr>
        <p:spPr>
          <a:xfrm>
            <a:off x="6821424" y="98755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 17">
            <a:extLst>
              <a:ext uri="{FF2B5EF4-FFF2-40B4-BE49-F238E27FC236}">
                <a16:creationId xmlns:a16="http://schemas.microsoft.com/office/drawing/2014/main" id="{31F9E64D-1B15-0F67-5C59-DE32CC8CDA3B}"/>
              </a:ext>
            </a:extLst>
          </p:cNvPr>
          <p:cNvSpPr/>
          <p:nvPr/>
        </p:nvSpPr>
        <p:spPr>
          <a:xfrm>
            <a:off x="6821424" y="153619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Khu du lịch</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Shape 18">
            <a:extLst>
              <a:ext uri="{FF2B5EF4-FFF2-40B4-BE49-F238E27FC236}">
                <a16:creationId xmlns:a16="http://schemas.microsoft.com/office/drawing/2014/main" id="{C177A891-69A9-33DC-DC55-50ADF99E2927}"/>
              </a:ext>
            </a:extLst>
          </p:cNvPr>
          <p:cNvSpPr/>
          <p:nvPr/>
        </p:nvSpPr>
        <p:spPr>
          <a:xfrm>
            <a:off x="320040" y="224028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1" name="Shape 19">
            <a:extLst>
              <a:ext uri="{FF2B5EF4-FFF2-40B4-BE49-F238E27FC236}">
                <a16:creationId xmlns:a16="http://schemas.microsoft.com/office/drawing/2014/main" id="{8ED15135-3E92-F396-9D33-3A245F72053D}"/>
              </a:ext>
            </a:extLst>
          </p:cNvPr>
          <p:cNvSpPr/>
          <p:nvPr/>
        </p:nvSpPr>
        <p:spPr>
          <a:xfrm>
            <a:off x="320040" y="3346704"/>
            <a:ext cx="1993392" cy="64008"/>
          </a:xfrm>
          <a:prstGeom prst="rect">
            <a:avLst/>
          </a:prstGeom>
          <a:solidFill>
            <a:srgbClr val="0891B2"/>
          </a:solidFill>
          <a:ln w="12700">
            <a:solidFill>
              <a:srgbClr val="0891B2"/>
            </a:solidFill>
            <a:prstDash val="solid"/>
          </a:ln>
        </p:spPr>
      </p:sp>
      <p:sp>
        <p:nvSpPr>
          <p:cNvPr id="22" name="Text 20">
            <a:extLst>
              <a:ext uri="{FF2B5EF4-FFF2-40B4-BE49-F238E27FC236}">
                <a16:creationId xmlns:a16="http://schemas.microsoft.com/office/drawing/2014/main" id="{51DE6052-B2F3-A081-1598-5593E252CA77}"/>
              </a:ext>
            </a:extLst>
          </p:cNvPr>
          <p:cNvSpPr/>
          <p:nvPr/>
        </p:nvSpPr>
        <p:spPr>
          <a:xfrm>
            <a:off x="320040" y="231343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1">
            <a:extLst>
              <a:ext uri="{FF2B5EF4-FFF2-40B4-BE49-F238E27FC236}">
                <a16:creationId xmlns:a16="http://schemas.microsoft.com/office/drawing/2014/main" id="{376C4CE5-2739-17BC-2CA3-8417DD9E513C}"/>
              </a:ext>
            </a:extLst>
          </p:cNvPr>
          <p:cNvSpPr/>
          <p:nvPr/>
        </p:nvSpPr>
        <p:spPr>
          <a:xfrm>
            <a:off x="320040" y="286207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Khách sạn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a:extLst>
              <a:ext uri="{FF2B5EF4-FFF2-40B4-BE49-F238E27FC236}">
                <a16:creationId xmlns:a16="http://schemas.microsoft.com/office/drawing/2014/main" id="{8EBDC221-A4A8-6417-AED9-C627400CAEBF}"/>
              </a:ext>
            </a:extLst>
          </p:cNvPr>
          <p:cNvSpPr/>
          <p:nvPr/>
        </p:nvSpPr>
        <p:spPr>
          <a:xfrm>
            <a:off x="2487168" y="224028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23">
            <a:extLst>
              <a:ext uri="{FF2B5EF4-FFF2-40B4-BE49-F238E27FC236}">
                <a16:creationId xmlns:a16="http://schemas.microsoft.com/office/drawing/2014/main" id="{DAB06AC2-648D-14C7-100D-88295C4A367A}"/>
              </a:ext>
            </a:extLst>
          </p:cNvPr>
          <p:cNvSpPr/>
          <p:nvPr/>
        </p:nvSpPr>
        <p:spPr>
          <a:xfrm>
            <a:off x="2487168" y="3346704"/>
            <a:ext cx="1993392" cy="64008"/>
          </a:xfrm>
          <a:prstGeom prst="rect">
            <a:avLst/>
          </a:prstGeom>
          <a:solidFill>
            <a:srgbClr val="2563EB"/>
          </a:solidFill>
          <a:ln w="12700">
            <a:solidFill>
              <a:srgbClr val="2563EB"/>
            </a:solidFill>
            <a:prstDash val="solid"/>
          </a:ln>
        </p:spPr>
      </p:sp>
      <p:sp>
        <p:nvSpPr>
          <p:cNvPr id="26" name="Text 24">
            <a:extLst>
              <a:ext uri="{FF2B5EF4-FFF2-40B4-BE49-F238E27FC236}">
                <a16:creationId xmlns:a16="http://schemas.microsoft.com/office/drawing/2014/main" id="{1FF2DF1B-1D98-AAD3-5EC0-7C5927BBA1F5}"/>
              </a:ext>
            </a:extLst>
          </p:cNvPr>
          <p:cNvSpPr/>
          <p:nvPr/>
        </p:nvSpPr>
        <p:spPr>
          <a:xfrm>
            <a:off x="2487168" y="231343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 25">
            <a:extLst>
              <a:ext uri="{FF2B5EF4-FFF2-40B4-BE49-F238E27FC236}">
                <a16:creationId xmlns:a16="http://schemas.microsoft.com/office/drawing/2014/main" id="{4C0C1410-8D24-0CED-7746-10B150F75BA8}"/>
              </a:ext>
            </a:extLst>
          </p:cNvPr>
          <p:cNvSpPr/>
          <p:nvPr/>
        </p:nvSpPr>
        <p:spPr>
          <a:xfrm>
            <a:off x="2487168" y="286207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Photocopy</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Shape 26">
            <a:extLst>
              <a:ext uri="{FF2B5EF4-FFF2-40B4-BE49-F238E27FC236}">
                <a16:creationId xmlns:a16="http://schemas.microsoft.com/office/drawing/2014/main" id="{A4062F22-0F73-5270-B547-5922682E34F1}"/>
              </a:ext>
            </a:extLst>
          </p:cNvPr>
          <p:cNvSpPr/>
          <p:nvPr/>
        </p:nvSpPr>
        <p:spPr>
          <a:xfrm>
            <a:off x="4654296" y="224028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9" name="Shape 27">
            <a:extLst>
              <a:ext uri="{FF2B5EF4-FFF2-40B4-BE49-F238E27FC236}">
                <a16:creationId xmlns:a16="http://schemas.microsoft.com/office/drawing/2014/main" id="{67905BBF-36CD-5D69-E684-6C9EB0273F52}"/>
              </a:ext>
            </a:extLst>
          </p:cNvPr>
          <p:cNvSpPr/>
          <p:nvPr/>
        </p:nvSpPr>
        <p:spPr>
          <a:xfrm>
            <a:off x="4654296" y="3346704"/>
            <a:ext cx="1993392" cy="64008"/>
          </a:xfrm>
          <a:prstGeom prst="rect">
            <a:avLst/>
          </a:prstGeom>
          <a:solidFill>
            <a:srgbClr val="7C3AED"/>
          </a:solidFill>
          <a:ln w="12700">
            <a:solidFill>
              <a:srgbClr val="7C3AED"/>
            </a:solidFill>
            <a:prstDash val="solid"/>
          </a:ln>
        </p:spPr>
      </p:sp>
      <p:sp>
        <p:nvSpPr>
          <p:cNvPr id="30" name="Text 28">
            <a:extLst>
              <a:ext uri="{FF2B5EF4-FFF2-40B4-BE49-F238E27FC236}">
                <a16:creationId xmlns:a16="http://schemas.microsoft.com/office/drawing/2014/main" id="{462656AA-9399-AC92-8AE1-AEFB24A8CC35}"/>
              </a:ext>
            </a:extLst>
          </p:cNvPr>
          <p:cNvSpPr/>
          <p:nvPr/>
        </p:nvSpPr>
        <p:spPr>
          <a:xfrm>
            <a:off x="4654296" y="231343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 29">
            <a:extLst>
              <a:ext uri="{FF2B5EF4-FFF2-40B4-BE49-F238E27FC236}">
                <a16:creationId xmlns:a16="http://schemas.microsoft.com/office/drawing/2014/main" id="{F7BF7199-20D6-6716-F4B6-74DA117AA67B}"/>
              </a:ext>
            </a:extLst>
          </p:cNvPr>
          <p:cNvSpPr/>
          <p:nvPr/>
        </p:nvSpPr>
        <p:spPr>
          <a:xfrm>
            <a:off x="4654296" y="286207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Trường học</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Shape 30">
            <a:extLst>
              <a:ext uri="{FF2B5EF4-FFF2-40B4-BE49-F238E27FC236}">
                <a16:creationId xmlns:a16="http://schemas.microsoft.com/office/drawing/2014/main" id="{328F1C38-4F43-5614-1977-09DADB2C7D02}"/>
              </a:ext>
            </a:extLst>
          </p:cNvPr>
          <p:cNvSpPr/>
          <p:nvPr/>
        </p:nvSpPr>
        <p:spPr>
          <a:xfrm>
            <a:off x="6821424" y="224028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3" name="Shape 31">
            <a:extLst>
              <a:ext uri="{FF2B5EF4-FFF2-40B4-BE49-F238E27FC236}">
                <a16:creationId xmlns:a16="http://schemas.microsoft.com/office/drawing/2014/main" id="{6828AF0B-2E98-3ED3-63B1-E2911E902A6F}"/>
              </a:ext>
            </a:extLst>
          </p:cNvPr>
          <p:cNvSpPr/>
          <p:nvPr/>
        </p:nvSpPr>
        <p:spPr>
          <a:xfrm>
            <a:off x="6821424" y="3346704"/>
            <a:ext cx="1993392" cy="64008"/>
          </a:xfrm>
          <a:prstGeom prst="rect">
            <a:avLst/>
          </a:prstGeom>
          <a:solidFill>
            <a:srgbClr val="7C3AED"/>
          </a:solidFill>
          <a:ln w="12700">
            <a:solidFill>
              <a:srgbClr val="7C3AED"/>
            </a:solidFill>
            <a:prstDash val="solid"/>
          </a:ln>
        </p:spPr>
      </p:sp>
      <p:sp>
        <p:nvSpPr>
          <p:cNvPr id="34" name="Text 32">
            <a:extLst>
              <a:ext uri="{FF2B5EF4-FFF2-40B4-BE49-F238E27FC236}">
                <a16:creationId xmlns:a16="http://schemas.microsoft.com/office/drawing/2014/main" id="{B5B3B55A-E8E7-CCA4-38E2-8767BBE34FA5}"/>
              </a:ext>
            </a:extLst>
          </p:cNvPr>
          <p:cNvSpPr/>
          <p:nvPr/>
        </p:nvSpPr>
        <p:spPr>
          <a:xfrm>
            <a:off x="6821424" y="231343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Text 33">
            <a:extLst>
              <a:ext uri="{FF2B5EF4-FFF2-40B4-BE49-F238E27FC236}">
                <a16:creationId xmlns:a16="http://schemas.microsoft.com/office/drawing/2014/main" id="{FAB4F276-13C5-333A-5F01-B8BFF74C1FF8}"/>
              </a:ext>
            </a:extLst>
          </p:cNvPr>
          <p:cNvSpPr/>
          <p:nvPr/>
        </p:nvSpPr>
        <p:spPr>
          <a:xfrm>
            <a:off x="6821424" y="286207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TT Đào tạo</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Shape 34">
            <a:extLst>
              <a:ext uri="{FF2B5EF4-FFF2-40B4-BE49-F238E27FC236}">
                <a16:creationId xmlns:a16="http://schemas.microsoft.com/office/drawing/2014/main" id="{DBC0899C-EDAF-A094-8B7D-8D6DD2E66F70}"/>
              </a:ext>
            </a:extLst>
          </p:cNvPr>
          <p:cNvSpPr/>
          <p:nvPr/>
        </p:nvSpPr>
        <p:spPr>
          <a:xfrm>
            <a:off x="320040" y="356616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7" name="Shape 35">
            <a:extLst>
              <a:ext uri="{FF2B5EF4-FFF2-40B4-BE49-F238E27FC236}">
                <a16:creationId xmlns:a16="http://schemas.microsoft.com/office/drawing/2014/main" id="{86D8D253-CB9B-8FC5-4D28-6B2968E2195F}"/>
              </a:ext>
            </a:extLst>
          </p:cNvPr>
          <p:cNvSpPr/>
          <p:nvPr/>
        </p:nvSpPr>
        <p:spPr>
          <a:xfrm>
            <a:off x="320040" y="4672584"/>
            <a:ext cx="1993392" cy="64008"/>
          </a:xfrm>
          <a:prstGeom prst="rect">
            <a:avLst/>
          </a:prstGeom>
          <a:solidFill>
            <a:srgbClr val="1B3A6B"/>
          </a:solidFill>
          <a:ln w="12700">
            <a:solidFill>
              <a:srgbClr val="1B3A6B"/>
            </a:solidFill>
            <a:prstDash val="solid"/>
          </a:ln>
        </p:spPr>
      </p:sp>
      <p:sp>
        <p:nvSpPr>
          <p:cNvPr id="38" name="Text 36">
            <a:extLst>
              <a:ext uri="{FF2B5EF4-FFF2-40B4-BE49-F238E27FC236}">
                <a16:creationId xmlns:a16="http://schemas.microsoft.com/office/drawing/2014/main" id="{707A3575-55E9-111A-C1EE-4B75D4F5232D}"/>
              </a:ext>
            </a:extLst>
          </p:cNvPr>
          <p:cNvSpPr/>
          <p:nvPr/>
        </p:nvSpPr>
        <p:spPr>
          <a:xfrm>
            <a:off x="320040" y="363931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9" name="Text 37">
            <a:extLst>
              <a:ext uri="{FF2B5EF4-FFF2-40B4-BE49-F238E27FC236}">
                <a16:creationId xmlns:a16="http://schemas.microsoft.com/office/drawing/2014/main" id="{CF033547-1F15-3EB7-C2BD-BB1596690577}"/>
              </a:ext>
            </a:extLst>
          </p:cNvPr>
          <p:cNvSpPr/>
          <p:nvPr/>
        </p:nvSpPr>
        <p:spPr>
          <a:xfrm>
            <a:off x="320040" y="418795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DN Công nghệ</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Shape 38">
            <a:extLst>
              <a:ext uri="{FF2B5EF4-FFF2-40B4-BE49-F238E27FC236}">
                <a16:creationId xmlns:a16="http://schemas.microsoft.com/office/drawing/2014/main" id="{9D1111A8-8A25-564E-6512-D1AC28BDA417}"/>
              </a:ext>
            </a:extLst>
          </p:cNvPr>
          <p:cNvSpPr/>
          <p:nvPr/>
        </p:nvSpPr>
        <p:spPr>
          <a:xfrm>
            <a:off x="2487168" y="356616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41" name="Shape 39">
            <a:extLst>
              <a:ext uri="{FF2B5EF4-FFF2-40B4-BE49-F238E27FC236}">
                <a16:creationId xmlns:a16="http://schemas.microsoft.com/office/drawing/2014/main" id="{2F1D62F0-43E6-2B03-F63D-F67F12203C1A}"/>
              </a:ext>
            </a:extLst>
          </p:cNvPr>
          <p:cNvSpPr/>
          <p:nvPr/>
        </p:nvSpPr>
        <p:spPr>
          <a:xfrm>
            <a:off x="2487168" y="4672584"/>
            <a:ext cx="1993392" cy="64008"/>
          </a:xfrm>
          <a:prstGeom prst="rect">
            <a:avLst/>
          </a:prstGeom>
          <a:solidFill>
            <a:srgbClr val="991B1B"/>
          </a:solidFill>
          <a:ln w="12700">
            <a:solidFill>
              <a:srgbClr val="991B1B"/>
            </a:solidFill>
            <a:prstDash val="solid"/>
          </a:ln>
        </p:spPr>
      </p:sp>
      <p:sp>
        <p:nvSpPr>
          <p:cNvPr id="42" name="Text 40">
            <a:extLst>
              <a:ext uri="{FF2B5EF4-FFF2-40B4-BE49-F238E27FC236}">
                <a16:creationId xmlns:a16="http://schemas.microsoft.com/office/drawing/2014/main" id="{88E3B7A5-348E-5E5A-CA79-2BBB52CC69C1}"/>
              </a:ext>
            </a:extLst>
          </p:cNvPr>
          <p:cNvSpPr/>
          <p:nvPr/>
        </p:nvSpPr>
        <p:spPr>
          <a:xfrm>
            <a:off x="2487168" y="363931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3" name="Text 41">
            <a:extLst>
              <a:ext uri="{FF2B5EF4-FFF2-40B4-BE49-F238E27FC236}">
                <a16:creationId xmlns:a16="http://schemas.microsoft.com/office/drawing/2014/main" id="{E99085BA-6186-FC6C-9DEF-B7C9B31BD04F}"/>
              </a:ext>
            </a:extLst>
          </p:cNvPr>
          <p:cNvSpPr/>
          <p:nvPr/>
        </p:nvSpPr>
        <p:spPr>
          <a:xfrm>
            <a:off x="2487168" y="418795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Quảng cáo – TT</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Shape 42">
            <a:extLst>
              <a:ext uri="{FF2B5EF4-FFF2-40B4-BE49-F238E27FC236}">
                <a16:creationId xmlns:a16="http://schemas.microsoft.com/office/drawing/2014/main" id="{A2B924D7-6AAB-21B1-A757-F1E17ABA75F2}"/>
              </a:ext>
            </a:extLst>
          </p:cNvPr>
          <p:cNvSpPr/>
          <p:nvPr/>
        </p:nvSpPr>
        <p:spPr>
          <a:xfrm>
            <a:off x="4654296" y="3566160"/>
            <a:ext cx="1993392"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45" name="Shape 43">
            <a:extLst>
              <a:ext uri="{FF2B5EF4-FFF2-40B4-BE49-F238E27FC236}">
                <a16:creationId xmlns:a16="http://schemas.microsoft.com/office/drawing/2014/main" id="{85B415B4-F57F-9C84-FC66-F20DFB115D18}"/>
              </a:ext>
            </a:extLst>
          </p:cNvPr>
          <p:cNvSpPr/>
          <p:nvPr/>
        </p:nvSpPr>
        <p:spPr>
          <a:xfrm>
            <a:off x="4654296" y="4672584"/>
            <a:ext cx="1993392" cy="64008"/>
          </a:xfrm>
          <a:prstGeom prst="rect">
            <a:avLst/>
          </a:prstGeom>
          <a:solidFill>
            <a:srgbClr val="0F766E"/>
          </a:solidFill>
          <a:ln w="12700">
            <a:solidFill>
              <a:srgbClr val="0F766E"/>
            </a:solidFill>
            <a:prstDash val="solid"/>
          </a:ln>
        </p:spPr>
      </p:sp>
      <p:sp>
        <p:nvSpPr>
          <p:cNvPr id="46" name="Text 44">
            <a:extLst>
              <a:ext uri="{FF2B5EF4-FFF2-40B4-BE49-F238E27FC236}">
                <a16:creationId xmlns:a16="http://schemas.microsoft.com/office/drawing/2014/main" id="{4E140269-19CB-B82D-145C-518BBF4E733A}"/>
              </a:ext>
            </a:extLst>
          </p:cNvPr>
          <p:cNvSpPr/>
          <p:nvPr/>
        </p:nvSpPr>
        <p:spPr>
          <a:xfrm>
            <a:off x="4654296" y="3639312"/>
            <a:ext cx="1993392" cy="53035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7" name="Text 45">
            <a:extLst>
              <a:ext uri="{FF2B5EF4-FFF2-40B4-BE49-F238E27FC236}">
                <a16:creationId xmlns:a16="http://schemas.microsoft.com/office/drawing/2014/main" id="{826CA80C-A381-DD07-E3F6-B0E4E25D1D01}"/>
              </a:ext>
            </a:extLst>
          </p:cNvPr>
          <p:cNvSpPr/>
          <p:nvPr/>
        </p:nvSpPr>
        <p:spPr>
          <a:xfrm>
            <a:off x="4654296" y="4187952"/>
            <a:ext cx="1993392"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E293B"/>
                </a:solidFill>
                <a:effectLst/>
                <a:uLnTx/>
                <a:uFillTx/>
                <a:latin typeface="Calibri" panose="020F0502020204030204"/>
                <a:ea typeface="+mn-ea"/>
                <a:cs typeface="+mn-cs"/>
              </a:rPr>
              <a:t>DN Nước ngoài (FDI)</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8" name="Shape 46">
            <a:extLst>
              <a:ext uri="{FF2B5EF4-FFF2-40B4-BE49-F238E27FC236}">
                <a16:creationId xmlns:a16="http://schemas.microsoft.com/office/drawing/2014/main" id="{2C23E5D8-56A3-A8D7-3F5A-B03B1B4558AA}"/>
              </a:ext>
            </a:extLst>
          </p:cNvPr>
          <p:cNvSpPr/>
          <p:nvPr/>
        </p:nvSpPr>
        <p:spPr>
          <a:xfrm>
            <a:off x="0" y="5070348"/>
            <a:ext cx="9144000" cy="73152"/>
          </a:xfrm>
          <a:prstGeom prst="rect">
            <a:avLst/>
          </a:prstGeom>
          <a:solidFill>
            <a:srgbClr val="2563EB"/>
          </a:solidFill>
          <a:ln w="12700">
            <a:solidFill>
              <a:srgbClr val="2563EB"/>
            </a:solidFill>
            <a:prstDash val="solid"/>
          </a:ln>
        </p:spPr>
      </p:sp>
    </p:spTree>
    <p:extLst>
      <p:ext uri="{BB962C8B-B14F-4D97-AF65-F5344CB8AC3E}">
        <p14:creationId xmlns:p14="http://schemas.microsoft.com/office/powerpoint/2010/main" val="3835635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1B3A6B"/>
          </a:solidFill>
          <a:ln w="12700">
            <a:solidFill>
              <a:srgbClr val="1B3A6B"/>
            </a:solidFill>
            <a:prstDash val="solid"/>
          </a:ln>
        </p:spPr>
      </p:sp>
      <p:sp>
        <p:nvSpPr>
          <p:cNvPr id="3" name="Text 1"/>
          <p:cNvSpPr/>
          <p:nvPr/>
        </p:nvSpPr>
        <p:spPr>
          <a:xfrm>
            <a:off x="457200" y="228600"/>
            <a:ext cx="8229600" cy="5943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1B3A6B"/>
                </a:solidFill>
                <a:effectLst/>
                <a:uLnTx/>
                <a:uFillTx/>
                <a:latin typeface="Times New Roman" panose="02020603050405020304" pitchFamily="18" charset="0"/>
                <a:ea typeface="Arial Black" pitchFamily="34" charset="-122"/>
                <a:cs typeface="Times New Roman" panose="02020603050405020304" pitchFamily="18" charset="0"/>
              </a:rPr>
              <a:t>NỘI DUNG BUỔI TUYÊN TRUYỀN</a:t>
            </a:r>
            <a:endParaRPr kumimoji="0" lang="en-US" sz="2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457200" y="868680"/>
            <a:ext cx="8229600" cy="36576"/>
          </a:xfrm>
          <a:prstGeom prst="rect">
            <a:avLst/>
          </a:prstGeom>
          <a:solidFill>
            <a:srgbClr val="E2E8F0"/>
          </a:solidFill>
          <a:ln w="12700">
            <a:solidFill>
              <a:srgbClr val="E2E8F0"/>
            </a:solidFill>
            <a:prstDash val="solid"/>
          </a:ln>
        </p:spPr>
      </p:sp>
      <p:sp>
        <p:nvSpPr>
          <p:cNvPr id="5" name="Shape 3"/>
          <p:cNvSpPr/>
          <p:nvPr/>
        </p:nvSpPr>
        <p:spPr>
          <a:xfrm>
            <a:off x="457200" y="1005840"/>
            <a:ext cx="8229600" cy="80467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6" name="Shape 4"/>
          <p:cNvSpPr/>
          <p:nvPr/>
        </p:nvSpPr>
        <p:spPr>
          <a:xfrm>
            <a:off x="457200" y="1005840"/>
            <a:ext cx="73152" cy="804672"/>
          </a:xfrm>
          <a:prstGeom prst="rect">
            <a:avLst/>
          </a:prstGeom>
          <a:solidFill>
            <a:srgbClr val="2563EB"/>
          </a:solidFill>
          <a:ln w="12700">
            <a:solidFill>
              <a:srgbClr val="2563EB"/>
            </a:solidFill>
            <a:prstDash val="solid"/>
          </a:ln>
        </p:spPr>
      </p:sp>
      <p:sp>
        <p:nvSpPr>
          <p:cNvPr id="7" name="Text 5"/>
          <p:cNvSpPr/>
          <p:nvPr/>
        </p:nvSpPr>
        <p:spPr>
          <a:xfrm>
            <a:off x="594360" y="1042416"/>
            <a:ext cx="640080" cy="6400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2563EB"/>
                </a:solidFill>
                <a:effectLst/>
                <a:uLnTx/>
                <a:uFillTx/>
                <a:latin typeface="Calibri" panose="020F0502020204030204"/>
                <a:ea typeface="+mn-ea"/>
                <a:cs typeface="+mn-cs"/>
              </a:rPr>
              <a:t>01</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1325880" y="1060704"/>
            <a:ext cx="58521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1E293B"/>
                </a:solidFill>
                <a:effectLst/>
                <a:uLnTx/>
                <a:uFillTx/>
                <a:latin typeface="Calibri" panose="020F0502020204030204"/>
                <a:ea typeface="+mn-ea"/>
                <a:cs typeface="+mn-cs"/>
              </a:rPr>
              <a:t>Quyền tác giả &amp; Quyền liên quan là gì?</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hape 7"/>
          <p:cNvSpPr/>
          <p:nvPr/>
        </p:nvSpPr>
        <p:spPr>
          <a:xfrm>
            <a:off x="7315200" y="1207008"/>
            <a:ext cx="1234440" cy="329184"/>
          </a:xfrm>
          <a:prstGeom prst="rect">
            <a:avLst/>
          </a:prstGeom>
          <a:solidFill>
            <a:srgbClr val="2563EB">
              <a:alpha val="15000"/>
            </a:srgbClr>
          </a:solidFill>
          <a:ln w="12700">
            <a:solidFill>
              <a:srgbClr val="2563EB">
                <a:alpha val="50000"/>
              </a:srgbClr>
            </a:solidFill>
            <a:prstDash val="solid"/>
          </a:ln>
        </p:spPr>
      </p:sp>
      <p:sp>
        <p:nvSpPr>
          <p:cNvPr id="10" name="Text 8"/>
          <p:cNvSpPr/>
          <p:nvPr/>
        </p:nvSpPr>
        <p:spPr>
          <a:xfrm>
            <a:off x="7315200" y="1207008"/>
            <a:ext cx="1234440" cy="329184"/>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2563EB"/>
                </a:solidFill>
                <a:effectLst/>
                <a:uLnTx/>
                <a:uFillTx/>
                <a:latin typeface="Calibri" panose="020F0502020204030204"/>
                <a:ea typeface="+mn-ea"/>
                <a:cs typeface="+mn-cs"/>
              </a:rPr>
              <a:t>5–7 phút</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hape 9"/>
          <p:cNvSpPr/>
          <p:nvPr/>
        </p:nvSpPr>
        <p:spPr>
          <a:xfrm>
            <a:off x="457200" y="1965960"/>
            <a:ext cx="8229600" cy="80467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2" name="Shape 10"/>
          <p:cNvSpPr/>
          <p:nvPr/>
        </p:nvSpPr>
        <p:spPr>
          <a:xfrm>
            <a:off x="457200" y="1965960"/>
            <a:ext cx="73152" cy="804672"/>
          </a:xfrm>
          <a:prstGeom prst="rect">
            <a:avLst/>
          </a:prstGeom>
          <a:solidFill>
            <a:srgbClr val="EA580C"/>
          </a:solidFill>
          <a:ln w="12700">
            <a:solidFill>
              <a:srgbClr val="EA580C"/>
            </a:solidFill>
            <a:prstDash val="solid"/>
          </a:ln>
        </p:spPr>
      </p:sp>
      <p:sp>
        <p:nvSpPr>
          <p:cNvPr id="13" name="Text 11"/>
          <p:cNvSpPr/>
          <p:nvPr/>
        </p:nvSpPr>
        <p:spPr>
          <a:xfrm>
            <a:off x="594360" y="2002536"/>
            <a:ext cx="640080" cy="6400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EA580C"/>
                </a:solidFill>
                <a:effectLst/>
                <a:uLnTx/>
                <a:uFillTx/>
                <a:latin typeface="Calibri" panose="020F0502020204030204"/>
                <a:ea typeface="+mn-ea"/>
                <a:cs typeface="+mn-cs"/>
              </a:rPr>
              <a:t>02</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 12"/>
          <p:cNvSpPr/>
          <p:nvPr/>
        </p:nvSpPr>
        <p:spPr>
          <a:xfrm>
            <a:off x="1325880" y="2020824"/>
            <a:ext cx="58521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1E293B"/>
                </a:solidFill>
                <a:effectLst/>
                <a:uLnTx/>
                <a:uFillTx/>
                <a:latin typeface="Calibri" panose="020F0502020204030204"/>
                <a:ea typeface="+mn-ea"/>
                <a:cs typeface="+mn-cs"/>
              </a:rPr>
              <a:t>Các hành vi vi phạm phổ biến hiện nay</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Shape 13"/>
          <p:cNvSpPr/>
          <p:nvPr/>
        </p:nvSpPr>
        <p:spPr>
          <a:xfrm>
            <a:off x="7315200" y="2167128"/>
            <a:ext cx="1234440" cy="329184"/>
          </a:xfrm>
          <a:prstGeom prst="rect">
            <a:avLst/>
          </a:prstGeom>
          <a:solidFill>
            <a:srgbClr val="EA580C">
              <a:alpha val="15000"/>
            </a:srgbClr>
          </a:solidFill>
          <a:ln w="12700">
            <a:solidFill>
              <a:srgbClr val="EA580C">
                <a:alpha val="50000"/>
              </a:srgbClr>
            </a:solidFill>
            <a:prstDash val="solid"/>
          </a:ln>
        </p:spPr>
      </p:sp>
      <p:sp>
        <p:nvSpPr>
          <p:cNvPr id="16" name="Text 14"/>
          <p:cNvSpPr/>
          <p:nvPr/>
        </p:nvSpPr>
        <p:spPr>
          <a:xfrm>
            <a:off x="7315200" y="2167128"/>
            <a:ext cx="1234440" cy="329184"/>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EA580C"/>
                </a:solidFill>
                <a:effectLst/>
                <a:uLnTx/>
                <a:uFillTx/>
                <a:latin typeface="Calibri" panose="020F0502020204030204"/>
                <a:ea typeface="+mn-ea"/>
                <a:cs typeface="+mn-cs"/>
              </a:rPr>
              <a:t>5–6 phút</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Shape 15"/>
          <p:cNvSpPr/>
          <p:nvPr/>
        </p:nvSpPr>
        <p:spPr>
          <a:xfrm>
            <a:off x="457200" y="2926080"/>
            <a:ext cx="8229600" cy="80467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8" name="Shape 16"/>
          <p:cNvSpPr/>
          <p:nvPr/>
        </p:nvSpPr>
        <p:spPr>
          <a:xfrm>
            <a:off x="457200" y="2926080"/>
            <a:ext cx="73152" cy="804672"/>
          </a:xfrm>
          <a:prstGeom prst="rect">
            <a:avLst/>
          </a:prstGeom>
          <a:solidFill>
            <a:srgbClr val="0891B2"/>
          </a:solidFill>
          <a:ln w="12700">
            <a:solidFill>
              <a:srgbClr val="0891B2"/>
            </a:solidFill>
            <a:prstDash val="solid"/>
          </a:ln>
        </p:spPr>
      </p:sp>
      <p:sp>
        <p:nvSpPr>
          <p:cNvPr id="19" name="Text 17"/>
          <p:cNvSpPr/>
          <p:nvPr/>
        </p:nvSpPr>
        <p:spPr>
          <a:xfrm>
            <a:off x="594360" y="2962656"/>
            <a:ext cx="640080" cy="6400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0891B2"/>
                </a:solidFill>
                <a:effectLst/>
                <a:uLnTx/>
                <a:uFillTx/>
                <a:latin typeface="Calibri" panose="020F0502020204030204"/>
                <a:ea typeface="+mn-ea"/>
                <a:cs typeface="+mn-cs"/>
              </a:rPr>
              <a:t>03</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 18"/>
          <p:cNvSpPr/>
          <p:nvPr/>
        </p:nvSpPr>
        <p:spPr>
          <a:xfrm>
            <a:off x="1325880" y="2980944"/>
            <a:ext cx="58521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1E293B"/>
                </a:solidFill>
                <a:effectLst/>
                <a:uLnTx/>
                <a:uFillTx/>
                <a:latin typeface="Calibri" panose="020F0502020204030204"/>
                <a:ea typeface="+mn-ea"/>
                <a:cs typeface="+mn-cs"/>
              </a:rPr>
              <a:t>Dấu hiệu nhận biết nội dung có bản quyền</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Shape 19"/>
          <p:cNvSpPr/>
          <p:nvPr/>
        </p:nvSpPr>
        <p:spPr>
          <a:xfrm>
            <a:off x="7315200" y="3127248"/>
            <a:ext cx="1234440" cy="329184"/>
          </a:xfrm>
          <a:prstGeom prst="rect">
            <a:avLst/>
          </a:prstGeom>
          <a:solidFill>
            <a:srgbClr val="0891B2">
              <a:alpha val="15000"/>
            </a:srgbClr>
          </a:solidFill>
          <a:ln w="12700">
            <a:solidFill>
              <a:srgbClr val="0891B2">
                <a:alpha val="50000"/>
              </a:srgbClr>
            </a:solidFill>
            <a:prstDash val="solid"/>
          </a:ln>
        </p:spPr>
      </p:sp>
      <p:sp>
        <p:nvSpPr>
          <p:cNvPr id="22" name="Text 20"/>
          <p:cNvSpPr/>
          <p:nvPr/>
        </p:nvSpPr>
        <p:spPr>
          <a:xfrm>
            <a:off x="7315200" y="3127248"/>
            <a:ext cx="1234440" cy="329184"/>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891B2"/>
                </a:solidFill>
                <a:effectLst/>
                <a:uLnTx/>
                <a:uFillTx/>
                <a:latin typeface="Calibri" panose="020F0502020204030204"/>
                <a:ea typeface="+mn-ea"/>
                <a:cs typeface="+mn-cs"/>
              </a:rPr>
              <a:t>3–4 phút</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Shape 21"/>
          <p:cNvSpPr/>
          <p:nvPr/>
        </p:nvSpPr>
        <p:spPr>
          <a:xfrm>
            <a:off x="457200" y="3886200"/>
            <a:ext cx="8229600" cy="80467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4" name="Shape 22"/>
          <p:cNvSpPr/>
          <p:nvPr/>
        </p:nvSpPr>
        <p:spPr>
          <a:xfrm>
            <a:off x="457200" y="3886200"/>
            <a:ext cx="73152" cy="804672"/>
          </a:xfrm>
          <a:prstGeom prst="rect">
            <a:avLst/>
          </a:prstGeom>
          <a:solidFill>
            <a:srgbClr val="DC2626"/>
          </a:solidFill>
          <a:ln w="12700">
            <a:solidFill>
              <a:srgbClr val="DC2626"/>
            </a:solidFill>
            <a:prstDash val="solid"/>
          </a:ln>
        </p:spPr>
      </p:sp>
      <p:sp>
        <p:nvSpPr>
          <p:cNvPr id="25" name="Text 23"/>
          <p:cNvSpPr/>
          <p:nvPr/>
        </p:nvSpPr>
        <p:spPr>
          <a:xfrm>
            <a:off x="594360" y="3922776"/>
            <a:ext cx="640080" cy="6400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DC2626"/>
                </a:solidFill>
                <a:effectLst/>
                <a:uLnTx/>
                <a:uFillTx/>
                <a:latin typeface="Calibri" panose="020F0502020204030204"/>
                <a:ea typeface="+mn-ea"/>
                <a:cs typeface="+mn-cs"/>
              </a:rPr>
              <a:t>04</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 24"/>
          <p:cNvSpPr/>
          <p:nvPr/>
        </p:nvSpPr>
        <p:spPr>
          <a:xfrm>
            <a:off x="1325880" y="3941064"/>
            <a:ext cx="5852160" cy="402336"/>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1E293B"/>
                </a:solidFill>
                <a:effectLst/>
                <a:uLnTx/>
                <a:uFillTx/>
                <a:latin typeface="Calibri" panose="020F0502020204030204"/>
                <a:ea typeface="+mn-ea"/>
                <a:cs typeface="+mn-cs"/>
              </a:rPr>
              <a:t>Rủi ro khi vi phạm &amp; Cách phòng tránh</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Shape 25"/>
          <p:cNvSpPr/>
          <p:nvPr/>
        </p:nvSpPr>
        <p:spPr>
          <a:xfrm>
            <a:off x="7315200" y="4087368"/>
            <a:ext cx="1234440" cy="329184"/>
          </a:xfrm>
          <a:prstGeom prst="rect">
            <a:avLst/>
          </a:prstGeom>
          <a:solidFill>
            <a:srgbClr val="DC2626">
              <a:alpha val="15000"/>
            </a:srgbClr>
          </a:solidFill>
          <a:ln w="12700">
            <a:solidFill>
              <a:srgbClr val="DC2626">
                <a:alpha val="50000"/>
              </a:srgbClr>
            </a:solidFill>
            <a:prstDash val="solid"/>
          </a:ln>
        </p:spPr>
      </p:sp>
      <p:sp>
        <p:nvSpPr>
          <p:cNvPr id="28" name="Text 26"/>
          <p:cNvSpPr/>
          <p:nvPr/>
        </p:nvSpPr>
        <p:spPr>
          <a:xfrm>
            <a:off x="7315200" y="4087368"/>
            <a:ext cx="1234440" cy="329184"/>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DC2626"/>
                </a:solidFill>
                <a:effectLst/>
                <a:uLnTx/>
                <a:uFillTx/>
                <a:latin typeface="Calibri" panose="020F0502020204030204"/>
                <a:ea typeface="+mn-ea"/>
                <a:cs typeface="+mn-cs"/>
              </a:rPr>
              <a:t>4–5 phút</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Shape 27"/>
          <p:cNvSpPr/>
          <p:nvPr/>
        </p:nvSpPr>
        <p:spPr>
          <a:xfrm>
            <a:off x="0" y="5070348"/>
            <a:ext cx="9144000" cy="73152"/>
          </a:xfrm>
          <a:prstGeom prst="rect">
            <a:avLst/>
          </a:prstGeom>
          <a:solidFill>
            <a:srgbClr val="1B3A6B"/>
          </a:solidFill>
          <a:ln w="12700">
            <a:solidFill>
              <a:srgbClr val="1B3A6B"/>
            </a:solidFill>
            <a:prstDash val="solid"/>
          </a:ln>
        </p:spPr>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1B3A6B"/>
        </a:solidFill>
        <a:effectLst/>
      </p:bgPr>
    </p:bg>
    <p:spTree>
      <p:nvGrpSpPr>
        <p:cNvPr id="1" name="">
          <a:extLst>
            <a:ext uri="{FF2B5EF4-FFF2-40B4-BE49-F238E27FC236}">
              <a16:creationId xmlns:a16="http://schemas.microsoft.com/office/drawing/2014/main" id="{F8A31188-35EC-B8F5-33EE-87E7C123288F}"/>
            </a:ext>
          </a:extLst>
        </p:cNvPr>
        <p:cNvGrpSpPr/>
        <p:nvPr/>
      </p:nvGrpSpPr>
      <p:grpSpPr>
        <a:xfrm>
          <a:off x="0" y="0"/>
          <a:ext cx="0" cy="0"/>
          <a:chOff x="0" y="0"/>
          <a:chExt cx="0" cy="0"/>
        </a:xfrm>
      </p:grpSpPr>
      <p:sp>
        <p:nvSpPr>
          <p:cNvPr id="2" name="Shape 0">
            <a:extLst>
              <a:ext uri="{FF2B5EF4-FFF2-40B4-BE49-F238E27FC236}">
                <a16:creationId xmlns:a16="http://schemas.microsoft.com/office/drawing/2014/main" id="{B23855F9-3C90-02BE-7B21-3B21DBAB5D12}"/>
              </a:ext>
            </a:extLst>
          </p:cNvPr>
          <p:cNvSpPr/>
          <p:nvPr/>
        </p:nvSpPr>
        <p:spPr>
          <a:xfrm>
            <a:off x="0" y="0"/>
            <a:ext cx="9144000" cy="73152"/>
          </a:xfrm>
          <a:prstGeom prst="rect">
            <a:avLst/>
          </a:prstGeom>
          <a:solidFill>
            <a:srgbClr val="F59E0B"/>
          </a:solidFill>
          <a:ln w="12700">
            <a:solidFill>
              <a:srgbClr val="F59E0B"/>
            </a:solidFill>
            <a:prstDash val="solid"/>
          </a:ln>
        </p:spPr>
      </p:sp>
      <p:sp>
        <p:nvSpPr>
          <p:cNvPr id="3" name="Shape 1">
            <a:extLst>
              <a:ext uri="{FF2B5EF4-FFF2-40B4-BE49-F238E27FC236}">
                <a16:creationId xmlns:a16="http://schemas.microsoft.com/office/drawing/2014/main" id="{B120768D-4EBD-ED25-084C-995314085132}"/>
              </a:ext>
            </a:extLst>
          </p:cNvPr>
          <p:cNvSpPr/>
          <p:nvPr/>
        </p:nvSpPr>
        <p:spPr>
          <a:xfrm>
            <a:off x="0" y="5070348"/>
            <a:ext cx="9144000" cy="73152"/>
          </a:xfrm>
          <a:prstGeom prst="rect">
            <a:avLst/>
          </a:prstGeom>
          <a:solidFill>
            <a:srgbClr val="0891B2"/>
          </a:solidFill>
          <a:ln w="12700">
            <a:solidFill>
              <a:srgbClr val="0891B2"/>
            </a:solidFill>
            <a:prstDash val="solid"/>
          </a:ln>
        </p:spPr>
      </p:sp>
      <p:sp>
        <p:nvSpPr>
          <p:cNvPr id="4" name="Shape 2">
            <a:extLst>
              <a:ext uri="{FF2B5EF4-FFF2-40B4-BE49-F238E27FC236}">
                <a16:creationId xmlns:a16="http://schemas.microsoft.com/office/drawing/2014/main" id="{07CE2DEC-ED7C-43FA-8CA2-E44CF57DBF79}"/>
              </a:ext>
            </a:extLst>
          </p:cNvPr>
          <p:cNvSpPr/>
          <p:nvPr/>
        </p:nvSpPr>
        <p:spPr>
          <a:xfrm>
            <a:off x="0" y="73152"/>
            <a:ext cx="3200400" cy="4997196"/>
          </a:xfrm>
          <a:prstGeom prst="rect">
            <a:avLst/>
          </a:prstGeom>
          <a:solidFill>
            <a:srgbClr val="152D56"/>
          </a:solidFill>
          <a:ln w="12700">
            <a:solidFill>
              <a:srgbClr val="152D56"/>
            </a:solidFill>
            <a:prstDash val="solid"/>
          </a:ln>
        </p:spPr>
      </p:sp>
      <p:sp>
        <p:nvSpPr>
          <p:cNvPr id="5" name="Shape 3">
            <a:extLst>
              <a:ext uri="{FF2B5EF4-FFF2-40B4-BE49-F238E27FC236}">
                <a16:creationId xmlns:a16="http://schemas.microsoft.com/office/drawing/2014/main" id="{EAC49508-DDB3-062F-9D46-F68D79672CE7}"/>
              </a:ext>
            </a:extLst>
          </p:cNvPr>
          <p:cNvSpPr/>
          <p:nvPr/>
        </p:nvSpPr>
        <p:spPr>
          <a:xfrm>
            <a:off x="320040" y="548640"/>
            <a:ext cx="2468880" cy="2468880"/>
          </a:xfrm>
          <a:prstGeom prst="ellipse">
            <a:avLst/>
          </a:prstGeom>
          <a:solidFill>
            <a:srgbClr val="1E3A6E"/>
          </a:solidFill>
          <a:ln w="12700">
            <a:solidFill>
              <a:srgbClr val="F59E0B"/>
            </a:solidFill>
            <a:prstDash val="solid"/>
          </a:ln>
        </p:spPr>
      </p:sp>
      <p:pic>
        <p:nvPicPr>
          <p:cNvPr id="6" name="Image 0" descr="preencoded.png">
            <a:extLst>
              <a:ext uri="{FF2B5EF4-FFF2-40B4-BE49-F238E27FC236}">
                <a16:creationId xmlns:a16="http://schemas.microsoft.com/office/drawing/2014/main" id="{4D045A60-2037-8D17-18BA-B2DD20B537AD}"/>
              </a:ext>
            </a:extLst>
          </p:cNvPr>
          <p:cNvPicPr>
            <a:picLocks noChangeAspect="1"/>
          </p:cNvPicPr>
          <p:nvPr/>
        </p:nvPicPr>
        <p:blipFill>
          <a:blip r:embed="rId3"/>
          <a:stretch>
            <a:fillRect/>
          </a:stretch>
        </p:blipFill>
        <p:spPr>
          <a:xfrm>
            <a:off x="713232" y="804672"/>
            <a:ext cx="1719072" cy="1719072"/>
          </a:xfrm>
          <a:prstGeom prst="rect">
            <a:avLst/>
          </a:prstGeom>
        </p:spPr>
      </p:pic>
      <p:sp>
        <p:nvSpPr>
          <p:cNvPr id="7" name="Text 4">
            <a:extLst>
              <a:ext uri="{FF2B5EF4-FFF2-40B4-BE49-F238E27FC236}">
                <a16:creationId xmlns:a16="http://schemas.microsoft.com/office/drawing/2014/main" id="{FEBA992D-7BD5-3A8B-DF54-4F21D3FF5BF6}"/>
              </a:ext>
            </a:extLst>
          </p:cNvPr>
          <p:cNvSpPr/>
          <p:nvPr/>
        </p:nvSpPr>
        <p:spPr>
          <a:xfrm>
            <a:off x="182880" y="3273552"/>
            <a:ext cx="278892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CHƯƠNG TRÌNH</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CAM KẾT</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Text 5">
            <a:extLst>
              <a:ext uri="{FF2B5EF4-FFF2-40B4-BE49-F238E27FC236}">
                <a16:creationId xmlns:a16="http://schemas.microsoft.com/office/drawing/2014/main" id="{C83CE363-BF70-787C-AE2A-FDA1D94E0F9F}"/>
              </a:ext>
            </a:extLst>
          </p:cNvPr>
          <p:cNvSpPr/>
          <p:nvPr/>
        </p:nvSpPr>
        <p:spPr>
          <a:xfrm>
            <a:off x="3383280" y="365760"/>
            <a:ext cx="5486400" cy="14173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F59E0B"/>
                </a:solidFill>
                <a:effectLst/>
                <a:uLnTx/>
                <a:uFillTx/>
                <a:latin typeface="Calibri" panose="020F0502020204030204"/>
                <a:ea typeface="+mn-ea"/>
                <a:cs typeface="+mn-cs"/>
              </a:rPr>
              <a:t>"Chương trình cam kết nghiên cứu, tìm hiểu và từng bước thực hiện đúng quy định về quyền SHTT trên địa bàn xã Bình Minh"</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hape 6">
            <a:extLst>
              <a:ext uri="{FF2B5EF4-FFF2-40B4-BE49-F238E27FC236}">
                <a16:creationId xmlns:a16="http://schemas.microsoft.com/office/drawing/2014/main" id="{4F344FB7-DCD7-3177-A614-7DA04CDCEF02}"/>
              </a:ext>
            </a:extLst>
          </p:cNvPr>
          <p:cNvSpPr/>
          <p:nvPr/>
        </p:nvSpPr>
        <p:spPr>
          <a:xfrm>
            <a:off x="3383280" y="1874520"/>
            <a:ext cx="5394960" cy="27432"/>
          </a:xfrm>
          <a:prstGeom prst="rect">
            <a:avLst/>
          </a:prstGeom>
          <a:solidFill>
            <a:srgbClr val="334D7A"/>
          </a:solidFill>
          <a:ln w="12700">
            <a:solidFill>
              <a:srgbClr val="334D7A"/>
            </a:solidFill>
            <a:prstDash val="solid"/>
          </a:ln>
        </p:spPr>
      </p:sp>
      <p:sp>
        <p:nvSpPr>
          <p:cNvPr id="10" name="Text 7">
            <a:extLst>
              <a:ext uri="{FF2B5EF4-FFF2-40B4-BE49-F238E27FC236}">
                <a16:creationId xmlns:a16="http://schemas.microsoft.com/office/drawing/2014/main" id="{460A4369-971E-3E24-CD25-C1A6EA0C3CF2}"/>
              </a:ext>
            </a:extLst>
          </p:cNvPr>
          <p:cNvSpPr/>
          <p:nvPr/>
        </p:nvSpPr>
        <p:spPr>
          <a:xfrm>
            <a:off x="3383280" y="1965960"/>
            <a:ext cx="5394960" cy="34747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59E0B"/>
                </a:solidFill>
                <a:effectLst/>
                <a:uLnTx/>
                <a:uFillTx/>
                <a:latin typeface="Calibri" panose="020F0502020204030204"/>
                <a:ea typeface="+mn-ea"/>
                <a:cs typeface="+mn-cs"/>
              </a:rPr>
              <a:t>NGUYÊN TẮC TRIỂN KHAI:</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hape 8">
            <a:extLst>
              <a:ext uri="{FF2B5EF4-FFF2-40B4-BE49-F238E27FC236}">
                <a16:creationId xmlns:a16="http://schemas.microsoft.com/office/drawing/2014/main" id="{55891492-EA3B-DB74-F6D3-6EA2714F502D}"/>
              </a:ext>
            </a:extLst>
          </p:cNvPr>
          <p:cNvSpPr/>
          <p:nvPr/>
        </p:nvSpPr>
        <p:spPr>
          <a:xfrm>
            <a:off x="3383280" y="2441448"/>
            <a:ext cx="347472" cy="347472"/>
          </a:xfrm>
          <a:prstGeom prst="ellipse">
            <a:avLst/>
          </a:prstGeom>
          <a:solidFill>
            <a:srgbClr val="0891B2"/>
          </a:solidFill>
          <a:ln w="12700">
            <a:solidFill>
              <a:srgbClr val="0891B2"/>
            </a:solidFill>
            <a:prstDash val="solid"/>
          </a:ln>
        </p:spPr>
      </p:sp>
      <p:sp>
        <p:nvSpPr>
          <p:cNvPr id="12" name="Text 9">
            <a:extLst>
              <a:ext uri="{FF2B5EF4-FFF2-40B4-BE49-F238E27FC236}">
                <a16:creationId xmlns:a16="http://schemas.microsoft.com/office/drawing/2014/main" id="{D3D2634C-87E0-B0CF-BBC8-038F728E2E24}"/>
              </a:ext>
            </a:extLst>
          </p:cNvPr>
          <p:cNvSpPr/>
          <p:nvPr/>
        </p:nvSpPr>
        <p:spPr>
          <a:xfrm>
            <a:off x="3383280" y="2441448"/>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 10">
            <a:extLst>
              <a:ext uri="{FF2B5EF4-FFF2-40B4-BE49-F238E27FC236}">
                <a16:creationId xmlns:a16="http://schemas.microsoft.com/office/drawing/2014/main" id="{40F0DF9E-2B17-CBC1-0279-BAE018615ED3}"/>
              </a:ext>
            </a:extLst>
          </p:cNvPr>
          <p:cNvSpPr/>
          <p:nvPr/>
        </p:nvSpPr>
        <p:spPr>
          <a:xfrm>
            <a:off x="3822192" y="2377440"/>
            <a:ext cx="484632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alibri" panose="020F0502020204030204"/>
                <a:ea typeface="+mn-ea"/>
                <a:cs typeface="+mn-cs"/>
              </a:rPr>
              <a:t>Tuyên truyền trước</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Shape 11">
            <a:extLst>
              <a:ext uri="{FF2B5EF4-FFF2-40B4-BE49-F238E27FC236}">
                <a16:creationId xmlns:a16="http://schemas.microsoft.com/office/drawing/2014/main" id="{536926C5-8A03-58B5-0552-E82494CDB041}"/>
              </a:ext>
            </a:extLst>
          </p:cNvPr>
          <p:cNvSpPr/>
          <p:nvPr/>
        </p:nvSpPr>
        <p:spPr>
          <a:xfrm>
            <a:off x="3383280" y="3008376"/>
            <a:ext cx="347472" cy="347472"/>
          </a:xfrm>
          <a:prstGeom prst="ellipse">
            <a:avLst/>
          </a:prstGeom>
          <a:solidFill>
            <a:srgbClr val="0891B2"/>
          </a:solidFill>
          <a:ln w="12700">
            <a:solidFill>
              <a:srgbClr val="0891B2"/>
            </a:solidFill>
            <a:prstDash val="solid"/>
          </a:ln>
        </p:spPr>
      </p:sp>
      <p:sp>
        <p:nvSpPr>
          <p:cNvPr id="15" name="Text 12">
            <a:extLst>
              <a:ext uri="{FF2B5EF4-FFF2-40B4-BE49-F238E27FC236}">
                <a16:creationId xmlns:a16="http://schemas.microsoft.com/office/drawing/2014/main" id="{46036117-C54D-B315-A866-03E53E46513F}"/>
              </a:ext>
            </a:extLst>
          </p:cNvPr>
          <p:cNvSpPr/>
          <p:nvPr/>
        </p:nvSpPr>
        <p:spPr>
          <a:xfrm>
            <a:off x="3383280" y="3008376"/>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 13">
            <a:extLst>
              <a:ext uri="{FF2B5EF4-FFF2-40B4-BE49-F238E27FC236}">
                <a16:creationId xmlns:a16="http://schemas.microsoft.com/office/drawing/2014/main" id="{11592DED-CB16-B2F8-CF0B-5EB1221CE266}"/>
              </a:ext>
            </a:extLst>
          </p:cNvPr>
          <p:cNvSpPr/>
          <p:nvPr/>
        </p:nvSpPr>
        <p:spPr>
          <a:xfrm>
            <a:off x="3822192" y="2944368"/>
            <a:ext cx="484632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alibri" panose="020F0502020204030204"/>
                <a:ea typeface="+mn-ea"/>
                <a:cs typeface="+mn-cs"/>
              </a:rPr>
              <a:t>Hướng dẫn trước</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Shape 14">
            <a:extLst>
              <a:ext uri="{FF2B5EF4-FFF2-40B4-BE49-F238E27FC236}">
                <a16:creationId xmlns:a16="http://schemas.microsoft.com/office/drawing/2014/main" id="{5F549CD7-ADEF-39ED-E958-F91006A3ED3F}"/>
              </a:ext>
            </a:extLst>
          </p:cNvPr>
          <p:cNvSpPr/>
          <p:nvPr/>
        </p:nvSpPr>
        <p:spPr>
          <a:xfrm>
            <a:off x="3383280" y="3575304"/>
            <a:ext cx="347472" cy="347472"/>
          </a:xfrm>
          <a:prstGeom prst="ellipse">
            <a:avLst/>
          </a:prstGeom>
          <a:solidFill>
            <a:srgbClr val="0891B2"/>
          </a:solidFill>
          <a:ln w="12700">
            <a:solidFill>
              <a:srgbClr val="0891B2"/>
            </a:solidFill>
            <a:prstDash val="solid"/>
          </a:ln>
        </p:spPr>
      </p:sp>
      <p:sp>
        <p:nvSpPr>
          <p:cNvPr id="18" name="Text 15">
            <a:extLst>
              <a:ext uri="{FF2B5EF4-FFF2-40B4-BE49-F238E27FC236}">
                <a16:creationId xmlns:a16="http://schemas.microsoft.com/office/drawing/2014/main" id="{ABD024D4-60CD-5C82-7809-94343718DCC1}"/>
              </a:ext>
            </a:extLst>
          </p:cNvPr>
          <p:cNvSpPr/>
          <p:nvPr/>
        </p:nvSpPr>
        <p:spPr>
          <a:xfrm>
            <a:off x="3383280" y="3575304"/>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 16">
            <a:extLst>
              <a:ext uri="{FF2B5EF4-FFF2-40B4-BE49-F238E27FC236}">
                <a16:creationId xmlns:a16="http://schemas.microsoft.com/office/drawing/2014/main" id="{923ADC50-C0F3-525D-15CE-B5A9CBC11E9E}"/>
              </a:ext>
            </a:extLst>
          </p:cNvPr>
          <p:cNvSpPr/>
          <p:nvPr/>
        </p:nvSpPr>
        <p:spPr>
          <a:xfrm>
            <a:off x="3822192" y="3511296"/>
            <a:ext cx="484632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alibri" panose="020F0502020204030204"/>
                <a:ea typeface="+mn-ea"/>
                <a:cs typeface="+mn-cs"/>
              </a:rPr>
              <a:t>Đồng hành cùng người dân và doanh nghiệp</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Shape 17">
            <a:extLst>
              <a:ext uri="{FF2B5EF4-FFF2-40B4-BE49-F238E27FC236}">
                <a16:creationId xmlns:a16="http://schemas.microsoft.com/office/drawing/2014/main" id="{8DF8874B-F2D1-89FE-08B3-F424F7EBEC8B}"/>
              </a:ext>
            </a:extLst>
          </p:cNvPr>
          <p:cNvSpPr/>
          <p:nvPr/>
        </p:nvSpPr>
        <p:spPr>
          <a:xfrm>
            <a:off x="3383280" y="4142232"/>
            <a:ext cx="347472" cy="347472"/>
          </a:xfrm>
          <a:prstGeom prst="ellipse">
            <a:avLst/>
          </a:prstGeom>
          <a:solidFill>
            <a:srgbClr val="0891B2"/>
          </a:solidFill>
          <a:ln w="12700">
            <a:solidFill>
              <a:srgbClr val="0891B2"/>
            </a:solidFill>
            <a:prstDash val="solid"/>
          </a:ln>
        </p:spPr>
      </p:sp>
      <p:sp>
        <p:nvSpPr>
          <p:cNvPr id="21" name="Text 18">
            <a:extLst>
              <a:ext uri="{FF2B5EF4-FFF2-40B4-BE49-F238E27FC236}">
                <a16:creationId xmlns:a16="http://schemas.microsoft.com/office/drawing/2014/main" id="{46D95140-9A85-6504-77DE-65F8814C81E4}"/>
              </a:ext>
            </a:extLst>
          </p:cNvPr>
          <p:cNvSpPr/>
          <p:nvPr/>
        </p:nvSpPr>
        <p:spPr>
          <a:xfrm>
            <a:off x="3383280" y="4142232"/>
            <a:ext cx="347472"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 19">
            <a:extLst>
              <a:ext uri="{FF2B5EF4-FFF2-40B4-BE49-F238E27FC236}">
                <a16:creationId xmlns:a16="http://schemas.microsoft.com/office/drawing/2014/main" id="{34AFD87B-3277-8460-F20D-97A0339E1A11}"/>
              </a:ext>
            </a:extLst>
          </p:cNvPr>
          <p:cNvSpPr/>
          <p:nvPr/>
        </p:nvSpPr>
        <p:spPr>
          <a:xfrm>
            <a:off x="3822192" y="4078224"/>
            <a:ext cx="484632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Calibri" panose="020F0502020204030204"/>
                <a:ea typeface="+mn-ea"/>
                <a:cs typeface="+mn-cs"/>
              </a:rPr>
              <a:t>Không gây khó khăn cho hoạt động kinh doanh hợp pháp</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Shape 20">
            <a:extLst>
              <a:ext uri="{FF2B5EF4-FFF2-40B4-BE49-F238E27FC236}">
                <a16:creationId xmlns:a16="http://schemas.microsoft.com/office/drawing/2014/main" id="{3915D9A4-9C09-E206-FCFB-C5475BDE1C49}"/>
              </a:ext>
            </a:extLst>
          </p:cNvPr>
          <p:cNvSpPr/>
          <p:nvPr/>
        </p:nvSpPr>
        <p:spPr>
          <a:xfrm>
            <a:off x="3383280" y="4617720"/>
            <a:ext cx="5394960" cy="347472"/>
          </a:xfrm>
          <a:prstGeom prst="rect">
            <a:avLst/>
          </a:prstGeom>
          <a:solidFill>
            <a:srgbClr val="1D4ED8"/>
          </a:solidFill>
          <a:ln w="12700">
            <a:solidFill>
              <a:srgbClr val="1D4ED8"/>
            </a:solidFill>
            <a:prstDash val="solid"/>
          </a:ln>
        </p:spPr>
      </p:sp>
      <p:sp>
        <p:nvSpPr>
          <p:cNvPr id="24" name="Text 21">
            <a:extLst>
              <a:ext uri="{FF2B5EF4-FFF2-40B4-BE49-F238E27FC236}">
                <a16:creationId xmlns:a16="http://schemas.microsoft.com/office/drawing/2014/main" id="{716A1A66-B6EE-E5F1-3CAD-60F0032519B2}"/>
              </a:ext>
            </a:extLst>
          </p:cNvPr>
          <p:cNvSpPr/>
          <p:nvPr/>
        </p:nvSpPr>
        <p:spPr>
          <a:xfrm>
            <a:off x="3383280" y="4617720"/>
            <a:ext cx="539496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Calibri" panose="020F0502020204030204"/>
                <a:ea typeface="+mn-ea"/>
                <a:cs typeface="+mn-cs"/>
              </a:rPr>
              <a:t>📬  Gửi đến: Hộ dân – Cơ sở kinh doanh – Trường học – Doanh nghiệp</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37152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a:extLst>
            <a:ext uri="{FF2B5EF4-FFF2-40B4-BE49-F238E27FC236}">
              <a16:creationId xmlns:a16="http://schemas.microsoft.com/office/drawing/2014/main" id="{9D96D4B4-F33A-1803-351B-D68A8CA35D87}"/>
            </a:ext>
          </a:extLst>
        </p:cNvPr>
        <p:cNvGrpSpPr/>
        <p:nvPr/>
      </p:nvGrpSpPr>
      <p:grpSpPr>
        <a:xfrm>
          <a:off x="0" y="0"/>
          <a:ext cx="0" cy="0"/>
          <a:chOff x="0" y="0"/>
          <a:chExt cx="0" cy="0"/>
        </a:xfrm>
      </p:grpSpPr>
      <p:sp>
        <p:nvSpPr>
          <p:cNvPr id="2" name="Shape 0">
            <a:extLst>
              <a:ext uri="{FF2B5EF4-FFF2-40B4-BE49-F238E27FC236}">
                <a16:creationId xmlns:a16="http://schemas.microsoft.com/office/drawing/2014/main" id="{8455D872-A3CF-F683-3A37-DF449BCCCBB2}"/>
              </a:ext>
            </a:extLst>
          </p:cNvPr>
          <p:cNvSpPr/>
          <p:nvPr/>
        </p:nvSpPr>
        <p:spPr>
          <a:xfrm>
            <a:off x="0" y="0"/>
            <a:ext cx="9144000" cy="73152"/>
          </a:xfrm>
          <a:prstGeom prst="rect">
            <a:avLst/>
          </a:prstGeom>
          <a:solidFill>
            <a:srgbClr val="2563EB"/>
          </a:solidFill>
          <a:ln w="12700">
            <a:solidFill>
              <a:srgbClr val="2563EB"/>
            </a:solidFill>
            <a:prstDash val="solid"/>
          </a:ln>
        </p:spPr>
      </p:sp>
      <p:sp>
        <p:nvSpPr>
          <p:cNvPr id="3" name="Text 1">
            <a:extLst>
              <a:ext uri="{FF2B5EF4-FFF2-40B4-BE49-F238E27FC236}">
                <a16:creationId xmlns:a16="http://schemas.microsoft.com/office/drawing/2014/main" id="{BB6280C6-1693-30C7-90C1-6AC2ADA8A53E}"/>
              </a:ext>
            </a:extLst>
          </p:cNvPr>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THÔNG ĐIỆP VỀ BẢO VỆ VĂN HÓA &amp; SHTT</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a:extLst>
              <a:ext uri="{FF2B5EF4-FFF2-40B4-BE49-F238E27FC236}">
                <a16:creationId xmlns:a16="http://schemas.microsoft.com/office/drawing/2014/main" id="{225FDC6A-20D2-F1C1-BD7A-068CF97E8FC3}"/>
              </a:ext>
            </a:extLst>
          </p:cNvPr>
          <p:cNvSpPr/>
          <p:nvPr/>
        </p:nvSpPr>
        <p:spPr>
          <a:xfrm>
            <a:off x="320040" y="868680"/>
            <a:ext cx="8503920" cy="1417320"/>
          </a:xfrm>
          <a:prstGeom prst="rect">
            <a:avLst/>
          </a:prstGeom>
          <a:solidFill>
            <a:srgbClr val="2563EB"/>
          </a:solidFill>
          <a:ln w="12700">
            <a:solidFill>
              <a:srgbClr val="2563EB"/>
            </a:solidFill>
            <a:prstDash val="solid"/>
          </a:ln>
          <a:effectLst>
            <a:outerShdw blurRad="101600" dist="38100" dir="8100000" algn="bl" rotWithShape="0">
              <a:srgbClr val="000000">
                <a:alpha val="12000"/>
              </a:srgbClr>
            </a:outerShdw>
          </a:effectLst>
        </p:spPr>
      </p:sp>
      <p:sp>
        <p:nvSpPr>
          <p:cNvPr id="5" name="Text 3">
            <a:extLst>
              <a:ext uri="{FF2B5EF4-FFF2-40B4-BE49-F238E27FC236}">
                <a16:creationId xmlns:a16="http://schemas.microsoft.com/office/drawing/2014/main" id="{B24A1ECF-A565-30E8-D78A-5D3F396B8F27}"/>
              </a:ext>
            </a:extLst>
          </p:cNvPr>
          <p:cNvSpPr/>
          <p:nvPr/>
        </p:nvSpPr>
        <p:spPr>
          <a:xfrm>
            <a:off x="548640" y="1005840"/>
            <a:ext cx="8092440" cy="11430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0" i="1" u="none" strike="noStrike" kern="1200" cap="none" spc="0" normalizeH="0" baseline="0" noProof="0" dirty="0">
                <a:ln>
                  <a:noFill/>
                </a:ln>
                <a:solidFill>
                  <a:srgbClr val="FFFFFF"/>
                </a:solidFill>
                <a:effectLst/>
                <a:uLnTx/>
                <a:uFillTx/>
                <a:latin typeface="Calibri" panose="020F0502020204030204"/>
                <a:ea typeface="+mn-ea"/>
                <a:cs typeface="+mn-cs"/>
              </a:rPr>
              <a:t>"Bản quyền không chỉ để bảo vệ người sáng tạo, mà còn để bảo vệ giá trị </a:t>
            </a:r>
            <a:r>
              <a:rPr kumimoji="0" lang="en-US" sz="1700" b="0" i="1" u="none" strike="noStrike" kern="1200" cap="none" spc="0" normalizeH="0" baseline="0" noProof="0" dirty="0" err="1">
                <a:ln>
                  <a:noFill/>
                </a:ln>
                <a:solidFill>
                  <a:srgbClr val="FFFFFF"/>
                </a:solidFill>
                <a:effectLst/>
                <a:uLnTx/>
                <a:uFillTx/>
                <a:latin typeface="Calibri" panose="020F0502020204030204"/>
                <a:ea typeface="+mn-ea"/>
                <a:cs typeface="+mn-cs"/>
              </a:rPr>
              <a:t>văn</a:t>
            </a:r>
            <a:r>
              <a:rPr kumimoji="0" lang="en-US" sz="1700" b="0" i="1" u="none" strike="noStrike" kern="1200" cap="none" spc="0" normalizeH="0" baseline="0" noProof="0" dirty="0">
                <a:ln>
                  <a:noFill/>
                </a:ln>
                <a:solidFill>
                  <a:srgbClr val="FFFFFF"/>
                </a:solidFill>
                <a:effectLst/>
                <a:uLnTx/>
                <a:uFillTx/>
                <a:latin typeface="Calibri" panose="020F0502020204030204"/>
                <a:ea typeface="+mn-ea"/>
                <a:cs typeface="+mn-cs"/>
              </a:rPr>
              <a:t> </a:t>
            </a:r>
            <a:r>
              <a:rPr kumimoji="0" lang="en-US" sz="1700" b="0" i="1" u="none" strike="noStrike" kern="1200" cap="none" spc="0" normalizeH="0" baseline="0" noProof="0" dirty="0" err="1">
                <a:ln>
                  <a:noFill/>
                </a:ln>
                <a:solidFill>
                  <a:srgbClr val="FFFFFF"/>
                </a:solidFill>
                <a:effectLst/>
                <a:uLnTx/>
                <a:uFillTx/>
                <a:latin typeface="Calibri" panose="020F0502020204030204"/>
                <a:ea typeface="+mn-ea"/>
                <a:cs typeface="+mn-cs"/>
              </a:rPr>
              <a:t>hóa</a:t>
            </a:r>
            <a:endParaRPr kumimoji="0" lang="en-US" sz="1700" b="0" i="1"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0" i="1" u="none" strike="noStrike" kern="1200" cap="none" spc="0" normalizeH="0" baseline="0" noProof="0" dirty="0">
                <a:ln>
                  <a:noFill/>
                </a:ln>
                <a:solidFill>
                  <a:srgbClr val="FFFFFF"/>
                </a:solidFill>
                <a:effectLst/>
                <a:uLnTx/>
                <a:uFillTx/>
                <a:latin typeface="Calibri" panose="020F0502020204030204"/>
                <a:ea typeface="+mn-ea"/>
                <a:cs typeface="+mn-cs"/>
              </a:rPr>
              <a:t> và hình ảnh của địa phương."</a:t>
            </a:r>
            <a:endPar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a:extLst>
              <a:ext uri="{FF2B5EF4-FFF2-40B4-BE49-F238E27FC236}">
                <a16:creationId xmlns:a16="http://schemas.microsoft.com/office/drawing/2014/main" id="{B75F1495-E3C0-F1B8-51C0-8CEA1B0805FD}"/>
              </a:ext>
            </a:extLst>
          </p:cNvPr>
          <p:cNvSpPr/>
          <p:nvPr/>
        </p:nvSpPr>
        <p:spPr>
          <a:xfrm>
            <a:off x="320040" y="2468880"/>
            <a:ext cx="1993392" cy="23774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7" name="Shape 5">
            <a:extLst>
              <a:ext uri="{FF2B5EF4-FFF2-40B4-BE49-F238E27FC236}">
                <a16:creationId xmlns:a16="http://schemas.microsoft.com/office/drawing/2014/main" id="{B583A51B-952D-3212-A31E-D887FE512F88}"/>
              </a:ext>
            </a:extLst>
          </p:cNvPr>
          <p:cNvSpPr/>
          <p:nvPr/>
        </p:nvSpPr>
        <p:spPr>
          <a:xfrm>
            <a:off x="320040" y="2468880"/>
            <a:ext cx="1993392" cy="54864"/>
          </a:xfrm>
          <a:prstGeom prst="rect">
            <a:avLst/>
          </a:prstGeom>
          <a:solidFill>
            <a:srgbClr val="0891B2"/>
          </a:solidFill>
          <a:ln w="12700">
            <a:solidFill>
              <a:srgbClr val="0891B2"/>
            </a:solidFill>
            <a:prstDash val="solid"/>
          </a:ln>
        </p:spPr>
      </p:sp>
      <p:sp>
        <p:nvSpPr>
          <p:cNvPr id="8" name="Shape 6">
            <a:extLst>
              <a:ext uri="{FF2B5EF4-FFF2-40B4-BE49-F238E27FC236}">
                <a16:creationId xmlns:a16="http://schemas.microsoft.com/office/drawing/2014/main" id="{22AB801B-EAAC-83D8-EA12-FF6517F460F2}"/>
              </a:ext>
            </a:extLst>
          </p:cNvPr>
          <p:cNvSpPr/>
          <p:nvPr/>
        </p:nvSpPr>
        <p:spPr>
          <a:xfrm>
            <a:off x="859536" y="2651760"/>
            <a:ext cx="914400" cy="914400"/>
          </a:xfrm>
          <a:prstGeom prst="ellipse">
            <a:avLst/>
          </a:prstGeom>
          <a:solidFill>
            <a:srgbClr val="0891B2">
              <a:alpha val="15000"/>
            </a:srgbClr>
          </a:solidFill>
          <a:ln w="12700">
            <a:solidFill>
              <a:srgbClr val="0891B2">
                <a:alpha val="40000"/>
              </a:srgbClr>
            </a:solidFill>
            <a:prstDash val="solid"/>
          </a:ln>
        </p:spPr>
      </p:sp>
      <p:sp>
        <p:nvSpPr>
          <p:cNvPr id="9" name="Text 7">
            <a:extLst>
              <a:ext uri="{FF2B5EF4-FFF2-40B4-BE49-F238E27FC236}">
                <a16:creationId xmlns:a16="http://schemas.microsoft.com/office/drawing/2014/main" id="{7C1EB5CC-0882-9E66-10F2-FB06CE322F97}"/>
              </a:ext>
            </a:extLst>
          </p:cNvPr>
          <p:cNvSpPr/>
          <p:nvPr/>
        </p:nvSpPr>
        <p:spPr>
          <a:xfrm>
            <a:off x="859536" y="265176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8">
            <a:extLst>
              <a:ext uri="{FF2B5EF4-FFF2-40B4-BE49-F238E27FC236}">
                <a16:creationId xmlns:a16="http://schemas.microsoft.com/office/drawing/2014/main" id="{4BBB5FD5-D08A-1A77-14E5-0FFA233698AF}"/>
              </a:ext>
            </a:extLst>
          </p:cNvPr>
          <p:cNvSpPr/>
          <p:nvPr/>
        </p:nvSpPr>
        <p:spPr>
          <a:xfrm>
            <a:off x="320040" y="3639312"/>
            <a:ext cx="1993392"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0891B2"/>
                </a:solidFill>
                <a:effectLst/>
                <a:uLnTx/>
                <a:uFillTx/>
                <a:latin typeface="Calibri" panose="020F0502020204030204"/>
                <a:ea typeface="+mn-ea"/>
                <a:cs typeface="+mn-cs"/>
              </a:rPr>
              <a:t>Bảo vệ hình ảnh</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 9">
            <a:extLst>
              <a:ext uri="{FF2B5EF4-FFF2-40B4-BE49-F238E27FC236}">
                <a16:creationId xmlns:a16="http://schemas.microsoft.com/office/drawing/2014/main" id="{3457CFAB-9160-2913-B9F7-D200F4042C3B}"/>
              </a:ext>
            </a:extLst>
          </p:cNvPr>
          <p:cNvSpPr/>
          <p:nvPr/>
        </p:nvSpPr>
        <p:spPr>
          <a:xfrm>
            <a:off x="411480" y="4050792"/>
            <a:ext cx="1810512" cy="73152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Quản lý hình ảnh địa phương trên môi trường số</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Shape 10">
            <a:extLst>
              <a:ext uri="{FF2B5EF4-FFF2-40B4-BE49-F238E27FC236}">
                <a16:creationId xmlns:a16="http://schemas.microsoft.com/office/drawing/2014/main" id="{1DC2940B-8993-E41D-10B8-8560958F6AEC}"/>
              </a:ext>
            </a:extLst>
          </p:cNvPr>
          <p:cNvSpPr/>
          <p:nvPr/>
        </p:nvSpPr>
        <p:spPr>
          <a:xfrm>
            <a:off x="2487168" y="2468880"/>
            <a:ext cx="1993392" cy="23774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3" name="Shape 11">
            <a:extLst>
              <a:ext uri="{FF2B5EF4-FFF2-40B4-BE49-F238E27FC236}">
                <a16:creationId xmlns:a16="http://schemas.microsoft.com/office/drawing/2014/main" id="{55D081F7-4016-45AF-B4BF-3DA428DAA48E}"/>
              </a:ext>
            </a:extLst>
          </p:cNvPr>
          <p:cNvSpPr/>
          <p:nvPr/>
        </p:nvSpPr>
        <p:spPr>
          <a:xfrm>
            <a:off x="2487168" y="2468880"/>
            <a:ext cx="1993392" cy="54864"/>
          </a:xfrm>
          <a:prstGeom prst="rect">
            <a:avLst/>
          </a:prstGeom>
          <a:solidFill>
            <a:srgbClr val="2563EB"/>
          </a:solidFill>
          <a:ln w="12700">
            <a:solidFill>
              <a:srgbClr val="2563EB"/>
            </a:solidFill>
            <a:prstDash val="solid"/>
          </a:ln>
        </p:spPr>
      </p:sp>
      <p:sp>
        <p:nvSpPr>
          <p:cNvPr id="14" name="Shape 12">
            <a:extLst>
              <a:ext uri="{FF2B5EF4-FFF2-40B4-BE49-F238E27FC236}">
                <a16:creationId xmlns:a16="http://schemas.microsoft.com/office/drawing/2014/main" id="{F5EF18E4-34D8-AA20-5629-F0EC0695FA38}"/>
              </a:ext>
            </a:extLst>
          </p:cNvPr>
          <p:cNvSpPr/>
          <p:nvPr/>
        </p:nvSpPr>
        <p:spPr>
          <a:xfrm>
            <a:off x="3026664" y="2651760"/>
            <a:ext cx="914400" cy="914400"/>
          </a:xfrm>
          <a:prstGeom prst="ellipse">
            <a:avLst/>
          </a:prstGeom>
          <a:solidFill>
            <a:srgbClr val="2563EB">
              <a:alpha val="15000"/>
            </a:srgbClr>
          </a:solidFill>
          <a:ln w="12700">
            <a:solidFill>
              <a:srgbClr val="2563EB">
                <a:alpha val="40000"/>
              </a:srgbClr>
            </a:solidFill>
            <a:prstDash val="solid"/>
          </a:ln>
        </p:spPr>
      </p:sp>
      <p:sp>
        <p:nvSpPr>
          <p:cNvPr id="15" name="Text 13">
            <a:extLst>
              <a:ext uri="{FF2B5EF4-FFF2-40B4-BE49-F238E27FC236}">
                <a16:creationId xmlns:a16="http://schemas.microsoft.com/office/drawing/2014/main" id="{8D77F45B-4D7E-99F1-74BB-1DF5959E497B}"/>
              </a:ext>
            </a:extLst>
          </p:cNvPr>
          <p:cNvSpPr/>
          <p:nvPr/>
        </p:nvSpPr>
        <p:spPr>
          <a:xfrm>
            <a:off x="3026664" y="265176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 14">
            <a:extLst>
              <a:ext uri="{FF2B5EF4-FFF2-40B4-BE49-F238E27FC236}">
                <a16:creationId xmlns:a16="http://schemas.microsoft.com/office/drawing/2014/main" id="{5A6BC42E-A365-A8BA-7A0B-264E765576C3}"/>
              </a:ext>
            </a:extLst>
          </p:cNvPr>
          <p:cNvSpPr/>
          <p:nvPr/>
        </p:nvSpPr>
        <p:spPr>
          <a:xfrm>
            <a:off x="2487168" y="3639312"/>
            <a:ext cx="1993392"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2563EB"/>
                </a:solidFill>
                <a:effectLst/>
                <a:uLnTx/>
                <a:uFillTx/>
                <a:latin typeface="Calibri" panose="020F0502020204030204"/>
                <a:ea typeface="+mn-ea"/>
                <a:cs typeface="+mn-cs"/>
              </a:rPr>
              <a:t>Dữ liệu văn hóa số</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a:extLst>
              <a:ext uri="{FF2B5EF4-FFF2-40B4-BE49-F238E27FC236}">
                <a16:creationId xmlns:a16="http://schemas.microsoft.com/office/drawing/2014/main" id="{43095CD6-51EA-7197-C708-9816D8D86D3E}"/>
              </a:ext>
            </a:extLst>
          </p:cNvPr>
          <p:cNvSpPr/>
          <p:nvPr/>
        </p:nvSpPr>
        <p:spPr>
          <a:xfrm>
            <a:off x="2578608" y="4050792"/>
            <a:ext cx="1810512" cy="73152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Xây dựng di sản số – lưu trữ bền vững cho tương lai</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Shape 16">
            <a:extLst>
              <a:ext uri="{FF2B5EF4-FFF2-40B4-BE49-F238E27FC236}">
                <a16:creationId xmlns:a16="http://schemas.microsoft.com/office/drawing/2014/main" id="{1F5DEA59-FB3A-AF07-CE92-7261073C9D91}"/>
              </a:ext>
            </a:extLst>
          </p:cNvPr>
          <p:cNvSpPr/>
          <p:nvPr/>
        </p:nvSpPr>
        <p:spPr>
          <a:xfrm>
            <a:off x="4654296" y="2468880"/>
            <a:ext cx="1993392" cy="23774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9" name="Shape 17">
            <a:extLst>
              <a:ext uri="{FF2B5EF4-FFF2-40B4-BE49-F238E27FC236}">
                <a16:creationId xmlns:a16="http://schemas.microsoft.com/office/drawing/2014/main" id="{EEF05A67-CCC7-9D9F-F81B-094A2DB572AC}"/>
              </a:ext>
            </a:extLst>
          </p:cNvPr>
          <p:cNvSpPr/>
          <p:nvPr/>
        </p:nvSpPr>
        <p:spPr>
          <a:xfrm>
            <a:off x="4654296" y="2468880"/>
            <a:ext cx="1993392" cy="54864"/>
          </a:xfrm>
          <a:prstGeom prst="rect">
            <a:avLst/>
          </a:prstGeom>
          <a:solidFill>
            <a:srgbClr val="D97706"/>
          </a:solidFill>
          <a:ln w="12700">
            <a:solidFill>
              <a:srgbClr val="D97706"/>
            </a:solidFill>
            <a:prstDash val="solid"/>
          </a:ln>
        </p:spPr>
      </p:sp>
      <p:sp>
        <p:nvSpPr>
          <p:cNvPr id="20" name="Shape 18">
            <a:extLst>
              <a:ext uri="{FF2B5EF4-FFF2-40B4-BE49-F238E27FC236}">
                <a16:creationId xmlns:a16="http://schemas.microsoft.com/office/drawing/2014/main" id="{C5950435-459B-F2B3-D588-D06B0E1A9F00}"/>
              </a:ext>
            </a:extLst>
          </p:cNvPr>
          <p:cNvSpPr/>
          <p:nvPr/>
        </p:nvSpPr>
        <p:spPr>
          <a:xfrm>
            <a:off x="5193792" y="2651760"/>
            <a:ext cx="914400" cy="914400"/>
          </a:xfrm>
          <a:prstGeom prst="ellipse">
            <a:avLst/>
          </a:prstGeom>
          <a:solidFill>
            <a:srgbClr val="D97706">
              <a:alpha val="15000"/>
            </a:srgbClr>
          </a:solidFill>
          <a:ln w="12700">
            <a:solidFill>
              <a:srgbClr val="D97706">
                <a:alpha val="40000"/>
              </a:srgbClr>
            </a:solidFill>
            <a:prstDash val="solid"/>
          </a:ln>
        </p:spPr>
      </p:sp>
      <p:sp>
        <p:nvSpPr>
          <p:cNvPr id="21" name="Text 19">
            <a:extLst>
              <a:ext uri="{FF2B5EF4-FFF2-40B4-BE49-F238E27FC236}">
                <a16:creationId xmlns:a16="http://schemas.microsoft.com/office/drawing/2014/main" id="{5EB2FE4A-0748-437F-5528-0CC608A9C71C}"/>
              </a:ext>
            </a:extLst>
          </p:cNvPr>
          <p:cNvSpPr/>
          <p:nvPr/>
        </p:nvSpPr>
        <p:spPr>
          <a:xfrm>
            <a:off x="5193792" y="265176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 20">
            <a:extLst>
              <a:ext uri="{FF2B5EF4-FFF2-40B4-BE49-F238E27FC236}">
                <a16:creationId xmlns:a16="http://schemas.microsoft.com/office/drawing/2014/main" id="{41E7704F-598D-16CB-28E0-F57221F263E6}"/>
              </a:ext>
            </a:extLst>
          </p:cNvPr>
          <p:cNvSpPr/>
          <p:nvPr/>
        </p:nvSpPr>
        <p:spPr>
          <a:xfrm>
            <a:off x="4654296" y="3639312"/>
            <a:ext cx="1993392"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D97706"/>
                </a:solidFill>
                <a:effectLst/>
                <a:uLnTx/>
                <a:uFillTx/>
                <a:latin typeface="Calibri" panose="020F0502020204030204"/>
                <a:ea typeface="+mn-ea"/>
                <a:cs typeface="+mn-cs"/>
              </a:rPr>
              <a:t>Kinh tế sáng tạo</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1">
            <a:extLst>
              <a:ext uri="{FF2B5EF4-FFF2-40B4-BE49-F238E27FC236}">
                <a16:creationId xmlns:a16="http://schemas.microsoft.com/office/drawing/2014/main" id="{03BF5EDB-E5D5-7CDB-4E78-61F1C3382D3F}"/>
              </a:ext>
            </a:extLst>
          </p:cNvPr>
          <p:cNvSpPr/>
          <p:nvPr/>
        </p:nvSpPr>
        <p:spPr>
          <a:xfrm>
            <a:off x="4745736" y="4050792"/>
            <a:ext cx="1810512" cy="73152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Biến giá trị văn hóa thành nguồn lực kinh tế</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a:extLst>
              <a:ext uri="{FF2B5EF4-FFF2-40B4-BE49-F238E27FC236}">
                <a16:creationId xmlns:a16="http://schemas.microsoft.com/office/drawing/2014/main" id="{C6702664-6D08-A3C3-8F35-9CF5105AE6F8}"/>
              </a:ext>
            </a:extLst>
          </p:cNvPr>
          <p:cNvSpPr/>
          <p:nvPr/>
        </p:nvSpPr>
        <p:spPr>
          <a:xfrm>
            <a:off x="6821424" y="2468880"/>
            <a:ext cx="1993392" cy="23774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23">
            <a:extLst>
              <a:ext uri="{FF2B5EF4-FFF2-40B4-BE49-F238E27FC236}">
                <a16:creationId xmlns:a16="http://schemas.microsoft.com/office/drawing/2014/main" id="{DFFF8643-78C0-8EB2-0DB9-910861626137}"/>
              </a:ext>
            </a:extLst>
          </p:cNvPr>
          <p:cNvSpPr/>
          <p:nvPr/>
        </p:nvSpPr>
        <p:spPr>
          <a:xfrm>
            <a:off x="6821424" y="2468880"/>
            <a:ext cx="1993392" cy="54864"/>
          </a:xfrm>
          <a:prstGeom prst="rect">
            <a:avLst/>
          </a:prstGeom>
          <a:solidFill>
            <a:srgbClr val="059669"/>
          </a:solidFill>
          <a:ln w="12700">
            <a:solidFill>
              <a:srgbClr val="059669"/>
            </a:solidFill>
            <a:prstDash val="solid"/>
          </a:ln>
        </p:spPr>
      </p:sp>
      <p:sp>
        <p:nvSpPr>
          <p:cNvPr id="26" name="Shape 24">
            <a:extLst>
              <a:ext uri="{FF2B5EF4-FFF2-40B4-BE49-F238E27FC236}">
                <a16:creationId xmlns:a16="http://schemas.microsoft.com/office/drawing/2014/main" id="{0F5BC7EA-C90B-0D59-B664-1A2EA75F008E}"/>
              </a:ext>
            </a:extLst>
          </p:cNvPr>
          <p:cNvSpPr/>
          <p:nvPr/>
        </p:nvSpPr>
        <p:spPr>
          <a:xfrm>
            <a:off x="7360920" y="2651760"/>
            <a:ext cx="914400" cy="914400"/>
          </a:xfrm>
          <a:prstGeom prst="ellipse">
            <a:avLst/>
          </a:prstGeom>
          <a:solidFill>
            <a:srgbClr val="059669">
              <a:alpha val="15000"/>
            </a:srgbClr>
          </a:solidFill>
          <a:ln w="12700">
            <a:solidFill>
              <a:srgbClr val="059669">
                <a:alpha val="40000"/>
              </a:srgbClr>
            </a:solidFill>
            <a:prstDash val="solid"/>
          </a:ln>
        </p:spPr>
      </p:sp>
      <p:sp>
        <p:nvSpPr>
          <p:cNvPr id="27" name="Text 25">
            <a:extLst>
              <a:ext uri="{FF2B5EF4-FFF2-40B4-BE49-F238E27FC236}">
                <a16:creationId xmlns:a16="http://schemas.microsoft.com/office/drawing/2014/main" id="{504CBF54-7DD0-BABF-EA4C-7B404691F8FB}"/>
              </a:ext>
            </a:extLst>
          </p:cNvPr>
          <p:cNvSpPr/>
          <p:nvPr/>
        </p:nvSpPr>
        <p:spPr>
          <a:xfrm>
            <a:off x="7360920" y="2651760"/>
            <a:ext cx="914400" cy="9144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0000"/>
                </a:solidFill>
                <a:effectLst/>
                <a:uLnTx/>
                <a:uFillTx/>
                <a:latin typeface="Calibri" panose="020F0502020204030204"/>
                <a:ea typeface="+mn-ea"/>
                <a:cs typeface="+mn-cs"/>
              </a:rPr>
              <a:t>🗺️</a:t>
            </a:r>
            <a:endPar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 26">
            <a:extLst>
              <a:ext uri="{FF2B5EF4-FFF2-40B4-BE49-F238E27FC236}">
                <a16:creationId xmlns:a16="http://schemas.microsoft.com/office/drawing/2014/main" id="{11708D44-B589-A938-8FC0-CA3CD2BF3EE2}"/>
              </a:ext>
            </a:extLst>
          </p:cNvPr>
          <p:cNvSpPr/>
          <p:nvPr/>
        </p:nvSpPr>
        <p:spPr>
          <a:xfrm>
            <a:off x="6821424" y="3639312"/>
            <a:ext cx="1993392" cy="41148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059669"/>
                </a:solidFill>
                <a:effectLst/>
                <a:uLnTx/>
                <a:uFillTx/>
                <a:latin typeface="Calibri" panose="020F0502020204030204"/>
                <a:ea typeface="+mn-ea"/>
                <a:cs typeface="+mn-cs"/>
              </a:rPr>
              <a:t>Du lịch văn hóa</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 27">
            <a:extLst>
              <a:ext uri="{FF2B5EF4-FFF2-40B4-BE49-F238E27FC236}">
                <a16:creationId xmlns:a16="http://schemas.microsoft.com/office/drawing/2014/main" id="{852DAB31-8195-838D-2520-BBD626222AE9}"/>
              </a:ext>
            </a:extLst>
          </p:cNvPr>
          <p:cNvSpPr/>
          <p:nvPr/>
        </p:nvSpPr>
        <p:spPr>
          <a:xfrm>
            <a:off x="6912864" y="4050792"/>
            <a:ext cx="1810512" cy="73152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Xây dựng điểm đến hấp dẫn từ bản sắc địa phương</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Shape 28">
            <a:extLst>
              <a:ext uri="{FF2B5EF4-FFF2-40B4-BE49-F238E27FC236}">
                <a16:creationId xmlns:a16="http://schemas.microsoft.com/office/drawing/2014/main" id="{706C48D5-FDE9-645C-1DD9-201059A51043}"/>
              </a:ext>
            </a:extLst>
          </p:cNvPr>
          <p:cNvSpPr/>
          <p:nvPr/>
        </p:nvSpPr>
        <p:spPr>
          <a:xfrm>
            <a:off x="0" y="5070348"/>
            <a:ext cx="9144000" cy="73152"/>
          </a:xfrm>
          <a:prstGeom prst="rect">
            <a:avLst/>
          </a:prstGeom>
          <a:solidFill>
            <a:srgbClr val="2563EB"/>
          </a:solidFill>
          <a:ln w="12700">
            <a:solidFill>
              <a:srgbClr val="2563EB"/>
            </a:solidFill>
            <a:prstDash val="solid"/>
          </a:ln>
        </p:spPr>
      </p:sp>
    </p:spTree>
    <p:extLst>
      <p:ext uri="{BB962C8B-B14F-4D97-AF65-F5344CB8AC3E}">
        <p14:creationId xmlns:p14="http://schemas.microsoft.com/office/powerpoint/2010/main" val="31967504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9">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7C3AED"/>
          </a:solidFill>
          <a:ln w="12700">
            <a:solidFill>
              <a:srgbClr val="7C3AED"/>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indent="0" algn="l">
              <a:buNone/>
            </a:pPr>
            <a:r>
              <a:rPr lang="en-US" sz="2200" b="1" dirty="0">
                <a:solidFill>
                  <a:srgbClr val="1E293B"/>
                </a:solidFill>
                <a:latin typeface="Times New Roman" panose="02020603050405020304" pitchFamily="18" charset="0"/>
                <a:ea typeface="Arial Black" pitchFamily="34" charset="-122"/>
                <a:cs typeface="Times New Roman" panose="02020603050405020304" pitchFamily="18" charset="0"/>
              </a:rPr>
              <a:t>GIAO LƯU – HỎI ĐÁP – GHI NHẬN</a:t>
            </a:r>
            <a:endParaRPr lang="en-US" sz="2200" dirty="0">
              <a:latin typeface="Times New Roman" panose="02020603050405020304" pitchFamily="18" charset="0"/>
              <a:cs typeface="Times New Roman" panose="02020603050405020304" pitchFamily="18" charset="0"/>
            </a:endParaRPr>
          </a:p>
        </p:txBody>
      </p:sp>
      <p:sp>
        <p:nvSpPr>
          <p:cNvPr id="4" name="Shape 2"/>
          <p:cNvSpPr/>
          <p:nvPr/>
        </p:nvSpPr>
        <p:spPr>
          <a:xfrm>
            <a:off x="320040" y="886968"/>
            <a:ext cx="8503920"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320040" y="886968"/>
            <a:ext cx="64008" cy="1170432"/>
          </a:xfrm>
          <a:prstGeom prst="rect">
            <a:avLst/>
          </a:prstGeom>
          <a:solidFill>
            <a:srgbClr val="7C3AED"/>
          </a:solidFill>
          <a:ln w="12700">
            <a:solidFill>
              <a:srgbClr val="7C3AED"/>
            </a:solidFill>
            <a:prstDash val="solid"/>
          </a:ln>
        </p:spPr>
      </p:sp>
      <p:sp>
        <p:nvSpPr>
          <p:cNvPr id="6" name="Shape 4"/>
          <p:cNvSpPr/>
          <p:nvPr/>
        </p:nvSpPr>
        <p:spPr>
          <a:xfrm>
            <a:off x="475488" y="1207008"/>
            <a:ext cx="512064" cy="512064"/>
          </a:xfrm>
          <a:prstGeom prst="ellipse">
            <a:avLst/>
          </a:prstGeom>
          <a:solidFill>
            <a:srgbClr val="7C3AED">
              <a:alpha val="15000"/>
            </a:srgbClr>
          </a:solidFill>
          <a:ln w="12700">
            <a:solidFill>
              <a:srgbClr val="7C3AED">
                <a:alpha val="40000"/>
              </a:srgbClr>
            </a:solidFill>
            <a:prstDash val="solid"/>
          </a:ln>
        </p:spPr>
      </p:sp>
      <p:sp>
        <p:nvSpPr>
          <p:cNvPr id="7" name="Text 5"/>
          <p:cNvSpPr/>
          <p:nvPr/>
        </p:nvSpPr>
        <p:spPr>
          <a:xfrm>
            <a:off x="475488" y="1207008"/>
            <a:ext cx="512064" cy="512064"/>
          </a:xfrm>
          <a:prstGeom prst="rect">
            <a:avLst/>
          </a:prstGeom>
          <a:noFill/>
          <a:ln/>
        </p:spPr>
        <p:txBody>
          <a:bodyPr wrap="square" lIns="0" tIns="0" rIns="0" bIns="0" rtlCol="0" anchor="ctr"/>
          <a:lstStyle/>
          <a:p>
            <a:pPr marL="0" indent="0" algn="ctr">
              <a:buNone/>
            </a:pPr>
            <a:r>
              <a:rPr lang="en-US" sz="2200" dirty="0">
                <a:solidFill>
                  <a:srgbClr val="000000"/>
                </a:solidFill>
              </a:rPr>
              <a:t>💬</a:t>
            </a:r>
            <a:endParaRPr lang="en-US" sz="2200" dirty="0"/>
          </a:p>
        </p:txBody>
      </p:sp>
      <p:sp>
        <p:nvSpPr>
          <p:cNvPr id="8" name="Text 6"/>
          <p:cNvSpPr/>
          <p:nvPr/>
        </p:nvSpPr>
        <p:spPr>
          <a:xfrm>
            <a:off x="1115568" y="978408"/>
            <a:ext cx="7589520" cy="411480"/>
          </a:xfrm>
          <a:prstGeom prst="rect">
            <a:avLst/>
          </a:prstGeom>
          <a:noFill/>
          <a:ln/>
        </p:spPr>
        <p:txBody>
          <a:bodyPr wrap="square" lIns="0" tIns="0" rIns="0" bIns="0" rtlCol="0" anchor="ctr"/>
          <a:lstStyle/>
          <a:p>
            <a:pPr marL="0" indent="0" algn="l">
              <a:buNone/>
            </a:pPr>
            <a:r>
              <a:rPr lang="en-US" sz="1400" b="1" dirty="0">
                <a:solidFill>
                  <a:srgbClr val="7C3AED"/>
                </a:solidFill>
              </a:rPr>
              <a:t>Giải đáp câu hỏi thực tế của người dân</a:t>
            </a:r>
            <a:endParaRPr lang="en-US" sz="1400" dirty="0"/>
          </a:p>
        </p:txBody>
      </p:sp>
      <p:sp>
        <p:nvSpPr>
          <p:cNvPr id="9" name="Text 7"/>
          <p:cNvSpPr/>
          <p:nvPr/>
        </p:nvSpPr>
        <p:spPr>
          <a:xfrm>
            <a:off x="1115568" y="1389888"/>
            <a:ext cx="7589520" cy="594360"/>
          </a:xfrm>
          <a:prstGeom prst="rect">
            <a:avLst/>
          </a:prstGeom>
          <a:noFill/>
          <a:ln/>
        </p:spPr>
        <p:txBody>
          <a:bodyPr wrap="square" lIns="0" tIns="0" rIns="0" bIns="0" rtlCol="0" anchor="ctr"/>
          <a:lstStyle/>
          <a:p>
            <a:pPr marL="0" indent="0" algn="l">
              <a:buNone/>
            </a:pPr>
            <a:r>
              <a:rPr lang="en-US" sz="1250" dirty="0">
                <a:solidFill>
                  <a:srgbClr val="64748B"/>
                </a:solidFill>
              </a:rPr>
              <a:t>Tiếp nhận và trả lời các thắc mắc về quyền SHTT trong đời sống, kinh doanh</a:t>
            </a:r>
            <a:endParaRPr lang="en-US" sz="1250" dirty="0"/>
          </a:p>
        </p:txBody>
      </p:sp>
      <p:sp>
        <p:nvSpPr>
          <p:cNvPr id="10" name="Shape 8"/>
          <p:cNvSpPr/>
          <p:nvPr/>
        </p:nvSpPr>
        <p:spPr>
          <a:xfrm>
            <a:off x="320040" y="2212848"/>
            <a:ext cx="8503920"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1" name="Shape 9"/>
          <p:cNvSpPr/>
          <p:nvPr/>
        </p:nvSpPr>
        <p:spPr>
          <a:xfrm>
            <a:off x="320040" y="2212848"/>
            <a:ext cx="64008" cy="1170432"/>
          </a:xfrm>
          <a:prstGeom prst="rect">
            <a:avLst/>
          </a:prstGeom>
          <a:solidFill>
            <a:srgbClr val="2563EB"/>
          </a:solidFill>
          <a:ln w="12700">
            <a:solidFill>
              <a:srgbClr val="2563EB"/>
            </a:solidFill>
            <a:prstDash val="solid"/>
          </a:ln>
        </p:spPr>
      </p:sp>
      <p:sp>
        <p:nvSpPr>
          <p:cNvPr id="12" name="Shape 10"/>
          <p:cNvSpPr/>
          <p:nvPr/>
        </p:nvSpPr>
        <p:spPr>
          <a:xfrm>
            <a:off x="475488" y="2532888"/>
            <a:ext cx="512064" cy="512064"/>
          </a:xfrm>
          <a:prstGeom prst="ellipse">
            <a:avLst/>
          </a:prstGeom>
          <a:solidFill>
            <a:srgbClr val="2563EB">
              <a:alpha val="15000"/>
            </a:srgbClr>
          </a:solidFill>
          <a:ln w="12700">
            <a:solidFill>
              <a:srgbClr val="2563EB">
                <a:alpha val="40000"/>
              </a:srgbClr>
            </a:solidFill>
            <a:prstDash val="solid"/>
          </a:ln>
        </p:spPr>
      </p:sp>
      <p:sp>
        <p:nvSpPr>
          <p:cNvPr id="13" name="Text 11"/>
          <p:cNvSpPr/>
          <p:nvPr/>
        </p:nvSpPr>
        <p:spPr>
          <a:xfrm>
            <a:off x="475488" y="2532888"/>
            <a:ext cx="512064" cy="512064"/>
          </a:xfrm>
          <a:prstGeom prst="rect">
            <a:avLst/>
          </a:prstGeom>
          <a:noFill/>
          <a:ln/>
        </p:spPr>
        <p:txBody>
          <a:bodyPr wrap="square" lIns="0" tIns="0" rIns="0" bIns="0" rtlCol="0" anchor="ctr"/>
          <a:lstStyle/>
          <a:p>
            <a:pPr marL="0" indent="0" algn="ctr">
              <a:buNone/>
            </a:pPr>
            <a:r>
              <a:rPr lang="en-US" sz="2200" dirty="0">
                <a:solidFill>
                  <a:srgbClr val="000000"/>
                </a:solidFill>
              </a:rPr>
              <a:t>🏪</a:t>
            </a:r>
            <a:endParaRPr lang="en-US" sz="2200" dirty="0"/>
          </a:p>
        </p:txBody>
      </p:sp>
      <p:sp>
        <p:nvSpPr>
          <p:cNvPr id="14" name="Text 12"/>
          <p:cNvSpPr/>
          <p:nvPr/>
        </p:nvSpPr>
        <p:spPr>
          <a:xfrm>
            <a:off x="1115568" y="2304288"/>
            <a:ext cx="7589520" cy="411480"/>
          </a:xfrm>
          <a:prstGeom prst="rect">
            <a:avLst/>
          </a:prstGeom>
          <a:noFill/>
          <a:ln/>
        </p:spPr>
        <p:txBody>
          <a:bodyPr wrap="square" lIns="0" tIns="0" rIns="0" bIns="0" rtlCol="0" anchor="ctr"/>
          <a:lstStyle/>
          <a:p>
            <a:pPr marL="0" indent="0" algn="l">
              <a:buNone/>
            </a:pPr>
            <a:r>
              <a:rPr lang="en-US" sz="1400" b="1" dirty="0">
                <a:solidFill>
                  <a:srgbClr val="2563EB"/>
                </a:solidFill>
              </a:rPr>
              <a:t>Tiếp nhận ý kiến của cơ sở kinh doanh</a:t>
            </a:r>
            <a:endParaRPr lang="en-US" sz="1400" dirty="0"/>
          </a:p>
        </p:txBody>
      </p:sp>
      <p:sp>
        <p:nvSpPr>
          <p:cNvPr id="15" name="Text 13"/>
          <p:cNvSpPr/>
          <p:nvPr/>
        </p:nvSpPr>
        <p:spPr>
          <a:xfrm>
            <a:off x="1115568" y="2715768"/>
            <a:ext cx="7589520" cy="594360"/>
          </a:xfrm>
          <a:prstGeom prst="rect">
            <a:avLst/>
          </a:prstGeom>
          <a:noFill/>
          <a:ln/>
        </p:spPr>
        <p:txBody>
          <a:bodyPr wrap="square" lIns="0" tIns="0" rIns="0" bIns="0" rtlCol="0" anchor="ctr"/>
          <a:lstStyle/>
          <a:p>
            <a:pPr marL="0" indent="0" algn="l">
              <a:buNone/>
            </a:pPr>
            <a:r>
              <a:rPr lang="en-US" sz="1250" dirty="0">
                <a:solidFill>
                  <a:srgbClr val="64748B"/>
                </a:solidFill>
              </a:rPr>
              <a:t>Lắng nghe khó khăn, vướng mắc của các hộ kinh doanh trong việc thực hiện đúng quy định</a:t>
            </a:r>
            <a:endParaRPr lang="en-US" sz="1250" dirty="0"/>
          </a:p>
        </p:txBody>
      </p:sp>
      <p:sp>
        <p:nvSpPr>
          <p:cNvPr id="16" name="Shape 14"/>
          <p:cNvSpPr/>
          <p:nvPr/>
        </p:nvSpPr>
        <p:spPr>
          <a:xfrm>
            <a:off x="320040" y="3538728"/>
            <a:ext cx="8503920"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7" name="Shape 15"/>
          <p:cNvSpPr/>
          <p:nvPr/>
        </p:nvSpPr>
        <p:spPr>
          <a:xfrm>
            <a:off x="320040" y="3538728"/>
            <a:ext cx="64008" cy="1170432"/>
          </a:xfrm>
          <a:prstGeom prst="rect">
            <a:avLst/>
          </a:prstGeom>
          <a:solidFill>
            <a:srgbClr val="0891B2"/>
          </a:solidFill>
          <a:ln w="12700">
            <a:solidFill>
              <a:srgbClr val="0891B2"/>
            </a:solidFill>
            <a:prstDash val="solid"/>
          </a:ln>
        </p:spPr>
      </p:sp>
      <p:sp>
        <p:nvSpPr>
          <p:cNvPr id="18" name="Shape 16"/>
          <p:cNvSpPr/>
          <p:nvPr/>
        </p:nvSpPr>
        <p:spPr>
          <a:xfrm>
            <a:off x="475488" y="3858768"/>
            <a:ext cx="512064" cy="512064"/>
          </a:xfrm>
          <a:prstGeom prst="ellipse">
            <a:avLst/>
          </a:prstGeom>
          <a:solidFill>
            <a:srgbClr val="0891B2">
              <a:alpha val="15000"/>
            </a:srgbClr>
          </a:solidFill>
          <a:ln w="12700">
            <a:solidFill>
              <a:srgbClr val="0891B2">
                <a:alpha val="40000"/>
              </a:srgbClr>
            </a:solidFill>
            <a:prstDash val="solid"/>
          </a:ln>
        </p:spPr>
      </p:sp>
      <p:sp>
        <p:nvSpPr>
          <p:cNvPr id="19" name="Text 17"/>
          <p:cNvSpPr/>
          <p:nvPr/>
        </p:nvSpPr>
        <p:spPr>
          <a:xfrm>
            <a:off x="475488" y="3858768"/>
            <a:ext cx="512064" cy="512064"/>
          </a:xfrm>
          <a:prstGeom prst="rect">
            <a:avLst/>
          </a:prstGeom>
          <a:noFill/>
          <a:ln/>
        </p:spPr>
        <p:txBody>
          <a:bodyPr wrap="square" lIns="0" tIns="0" rIns="0" bIns="0" rtlCol="0" anchor="ctr"/>
          <a:lstStyle/>
          <a:p>
            <a:pPr marL="0" indent="0" algn="ctr">
              <a:buNone/>
            </a:pPr>
            <a:r>
              <a:rPr lang="en-US" sz="2200" dirty="0">
                <a:solidFill>
                  <a:srgbClr val="000000"/>
                </a:solidFill>
              </a:rPr>
              <a:t>📋</a:t>
            </a:r>
            <a:endParaRPr lang="en-US" sz="2200" dirty="0"/>
          </a:p>
        </p:txBody>
      </p:sp>
      <p:sp>
        <p:nvSpPr>
          <p:cNvPr id="20" name="Text 18"/>
          <p:cNvSpPr/>
          <p:nvPr/>
        </p:nvSpPr>
        <p:spPr>
          <a:xfrm>
            <a:off x="1115568" y="3630168"/>
            <a:ext cx="7589520" cy="411480"/>
          </a:xfrm>
          <a:prstGeom prst="rect">
            <a:avLst/>
          </a:prstGeom>
          <a:noFill/>
          <a:ln/>
        </p:spPr>
        <p:txBody>
          <a:bodyPr wrap="square" lIns="0" tIns="0" rIns="0" bIns="0" rtlCol="0" anchor="ctr"/>
          <a:lstStyle/>
          <a:p>
            <a:pPr marL="0" indent="0" algn="l">
              <a:buNone/>
            </a:pPr>
            <a:r>
              <a:rPr lang="en-US" sz="1400" b="1" dirty="0">
                <a:solidFill>
                  <a:srgbClr val="0891B2"/>
                </a:solidFill>
              </a:rPr>
              <a:t>Ghi nhận nhu cầu hỗ trợ của địa phương</a:t>
            </a:r>
            <a:endParaRPr lang="en-US" sz="1400" dirty="0"/>
          </a:p>
        </p:txBody>
      </p:sp>
      <p:sp>
        <p:nvSpPr>
          <p:cNvPr id="21" name="Text 19"/>
          <p:cNvSpPr/>
          <p:nvPr/>
        </p:nvSpPr>
        <p:spPr>
          <a:xfrm>
            <a:off x="1115568" y="4041648"/>
            <a:ext cx="7589520" cy="594360"/>
          </a:xfrm>
          <a:prstGeom prst="rect">
            <a:avLst/>
          </a:prstGeom>
          <a:noFill/>
          <a:ln/>
        </p:spPr>
        <p:txBody>
          <a:bodyPr wrap="square" lIns="0" tIns="0" rIns="0" bIns="0" rtlCol="0" anchor="ctr"/>
          <a:lstStyle/>
          <a:p>
            <a:pPr marL="0" indent="0" algn="l">
              <a:buNone/>
            </a:pPr>
            <a:r>
              <a:rPr lang="en-US" sz="1250" dirty="0">
                <a:solidFill>
                  <a:srgbClr val="64748B"/>
                </a:solidFill>
              </a:rPr>
              <a:t>Tổng hợp các nhu cầu hỗ trợ, đề xuất từ người dân và đơn vị để có kế hoạch triển khai tiếp theo</a:t>
            </a:r>
            <a:endParaRPr lang="en-US" sz="1250" dirty="0"/>
          </a:p>
        </p:txBody>
      </p:sp>
      <p:sp>
        <p:nvSpPr>
          <p:cNvPr id="22" name="Shape 20"/>
          <p:cNvSpPr/>
          <p:nvPr/>
        </p:nvSpPr>
        <p:spPr>
          <a:xfrm>
            <a:off x="0" y="5070348"/>
            <a:ext cx="9144000" cy="73152"/>
          </a:xfrm>
          <a:prstGeom prst="rect">
            <a:avLst/>
          </a:prstGeom>
          <a:solidFill>
            <a:srgbClr val="7C3AED"/>
          </a:solidFill>
          <a:ln w="12700">
            <a:solidFill>
              <a:srgbClr val="7C3AED"/>
            </a:solidFill>
            <a:prstDash val="solid"/>
          </a:ln>
        </p:spPr>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10">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7C3AED"/>
          </a:solidFill>
          <a:ln w="12700">
            <a:solidFill>
              <a:srgbClr val="7C3AED"/>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indent="0" algn="l">
              <a:buNone/>
            </a:pPr>
            <a:r>
              <a:rPr lang="en-US" sz="2200" b="1" dirty="0">
                <a:solidFill>
                  <a:srgbClr val="1E293B"/>
                </a:solidFill>
                <a:latin typeface="Times New Roman" panose="02020603050405020304" pitchFamily="18" charset="0"/>
                <a:ea typeface="Arial Black" pitchFamily="34" charset="-122"/>
                <a:cs typeface="Times New Roman" panose="02020603050405020304" pitchFamily="18" charset="0"/>
              </a:rPr>
              <a:t>TỔNG KẾT – KÊU GỌI NGƯỜI DÂN</a:t>
            </a:r>
            <a:endParaRPr lang="en-US" sz="2200" dirty="0">
              <a:latin typeface="Times New Roman" panose="02020603050405020304" pitchFamily="18" charset="0"/>
              <a:cs typeface="Times New Roman" panose="02020603050405020304" pitchFamily="18" charset="0"/>
            </a:endParaRPr>
          </a:p>
        </p:txBody>
      </p:sp>
      <p:sp>
        <p:nvSpPr>
          <p:cNvPr id="4" name="Shape 2"/>
          <p:cNvSpPr/>
          <p:nvPr/>
        </p:nvSpPr>
        <p:spPr>
          <a:xfrm>
            <a:off x="320040" y="886968"/>
            <a:ext cx="8503920"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320040" y="886968"/>
            <a:ext cx="64008" cy="1170432"/>
          </a:xfrm>
          <a:prstGeom prst="rect">
            <a:avLst/>
          </a:prstGeom>
          <a:solidFill>
            <a:srgbClr val="2563EB"/>
          </a:solidFill>
          <a:ln w="12700">
            <a:solidFill>
              <a:srgbClr val="2563EB"/>
            </a:solidFill>
            <a:prstDash val="solid"/>
          </a:ln>
        </p:spPr>
      </p:sp>
      <p:sp>
        <p:nvSpPr>
          <p:cNvPr id="6" name="Shape 4"/>
          <p:cNvSpPr/>
          <p:nvPr/>
        </p:nvSpPr>
        <p:spPr>
          <a:xfrm>
            <a:off x="475488" y="1088136"/>
            <a:ext cx="640080" cy="640080"/>
          </a:xfrm>
          <a:prstGeom prst="ellipse">
            <a:avLst/>
          </a:prstGeom>
          <a:solidFill>
            <a:srgbClr val="2563EB"/>
          </a:solidFill>
          <a:ln w="12700">
            <a:solidFill>
              <a:srgbClr val="2563EB"/>
            </a:solidFill>
            <a:prstDash val="solid"/>
          </a:ln>
        </p:spPr>
      </p:sp>
      <p:sp>
        <p:nvSpPr>
          <p:cNvPr id="7" name="Text 5"/>
          <p:cNvSpPr/>
          <p:nvPr/>
        </p:nvSpPr>
        <p:spPr>
          <a:xfrm>
            <a:off x="475488" y="1088136"/>
            <a:ext cx="640080" cy="640080"/>
          </a:xfrm>
          <a:prstGeom prst="rect">
            <a:avLst/>
          </a:prstGeom>
          <a:noFill/>
          <a:ln/>
        </p:spPr>
        <p:txBody>
          <a:bodyPr wrap="square" lIns="0" tIns="0" rIns="0" bIns="0" rtlCol="0" anchor="ctr"/>
          <a:lstStyle/>
          <a:p>
            <a:pPr marL="0" indent="0" algn="ctr">
              <a:buNone/>
            </a:pPr>
            <a:r>
              <a:rPr lang="en-US" sz="1500" b="1" dirty="0">
                <a:solidFill>
                  <a:srgbClr val="FFFFFF"/>
                </a:solidFill>
              </a:rPr>
              <a:t>01</a:t>
            </a:r>
            <a:endParaRPr lang="en-US" sz="1500" dirty="0"/>
          </a:p>
        </p:txBody>
      </p:sp>
      <p:sp>
        <p:nvSpPr>
          <p:cNvPr id="8" name="Text 6"/>
          <p:cNvSpPr/>
          <p:nvPr/>
        </p:nvSpPr>
        <p:spPr>
          <a:xfrm>
            <a:off x="1234440" y="978408"/>
            <a:ext cx="7498080" cy="420624"/>
          </a:xfrm>
          <a:prstGeom prst="rect">
            <a:avLst/>
          </a:prstGeom>
          <a:noFill/>
          <a:ln/>
        </p:spPr>
        <p:txBody>
          <a:bodyPr wrap="square" lIns="0" tIns="0" rIns="0" bIns="0" rtlCol="0" anchor="ctr"/>
          <a:lstStyle/>
          <a:p>
            <a:pPr marL="0" indent="0" algn="l">
              <a:buNone/>
            </a:pPr>
            <a:r>
              <a:rPr lang="en-US" sz="1400" b="1" dirty="0">
                <a:solidFill>
                  <a:srgbClr val="2563EB"/>
                </a:solidFill>
              </a:rPr>
              <a:t>📚  Chủ động tìm hiểu pháp luật</a:t>
            </a:r>
            <a:endParaRPr lang="en-US" sz="1400" dirty="0"/>
          </a:p>
        </p:txBody>
      </p:sp>
      <p:sp>
        <p:nvSpPr>
          <p:cNvPr id="9" name="Text 7"/>
          <p:cNvSpPr/>
          <p:nvPr/>
        </p:nvSpPr>
        <p:spPr>
          <a:xfrm>
            <a:off x="1234440" y="1408176"/>
            <a:ext cx="7498080" cy="585216"/>
          </a:xfrm>
          <a:prstGeom prst="rect">
            <a:avLst/>
          </a:prstGeom>
          <a:noFill/>
          <a:ln/>
        </p:spPr>
        <p:txBody>
          <a:bodyPr wrap="square" lIns="0" tIns="0" rIns="0" bIns="0" rtlCol="0" anchor="ctr"/>
          <a:lstStyle/>
          <a:p>
            <a:pPr marL="0" indent="0" algn="l">
              <a:buNone/>
            </a:pPr>
            <a:r>
              <a:rPr lang="en-US" sz="1200" dirty="0">
                <a:solidFill>
                  <a:srgbClr val="64748B"/>
                </a:solidFill>
              </a:rPr>
              <a:t>Nắm rõ quyền và nghĩa vụ về SHTT trong hoạt động kinh doanh và đời sống hàng ngày</a:t>
            </a:r>
            <a:endParaRPr lang="en-US" sz="1200" dirty="0"/>
          </a:p>
        </p:txBody>
      </p:sp>
      <p:sp>
        <p:nvSpPr>
          <p:cNvPr id="10" name="Shape 8"/>
          <p:cNvSpPr/>
          <p:nvPr/>
        </p:nvSpPr>
        <p:spPr>
          <a:xfrm>
            <a:off x="320040" y="2212848"/>
            <a:ext cx="8503920"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1" name="Shape 9"/>
          <p:cNvSpPr/>
          <p:nvPr/>
        </p:nvSpPr>
        <p:spPr>
          <a:xfrm>
            <a:off x="320040" y="2212848"/>
            <a:ext cx="64008" cy="1170432"/>
          </a:xfrm>
          <a:prstGeom prst="rect">
            <a:avLst/>
          </a:prstGeom>
          <a:solidFill>
            <a:srgbClr val="0891B2"/>
          </a:solidFill>
          <a:ln w="12700">
            <a:solidFill>
              <a:srgbClr val="0891B2"/>
            </a:solidFill>
            <a:prstDash val="solid"/>
          </a:ln>
        </p:spPr>
      </p:sp>
      <p:sp>
        <p:nvSpPr>
          <p:cNvPr id="12" name="Shape 10"/>
          <p:cNvSpPr/>
          <p:nvPr/>
        </p:nvSpPr>
        <p:spPr>
          <a:xfrm>
            <a:off x="475488" y="2414016"/>
            <a:ext cx="640080" cy="640080"/>
          </a:xfrm>
          <a:prstGeom prst="ellipse">
            <a:avLst/>
          </a:prstGeom>
          <a:solidFill>
            <a:srgbClr val="0891B2"/>
          </a:solidFill>
          <a:ln w="12700">
            <a:solidFill>
              <a:srgbClr val="0891B2"/>
            </a:solidFill>
            <a:prstDash val="solid"/>
          </a:ln>
        </p:spPr>
      </p:sp>
      <p:sp>
        <p:nvSpPr>
          <p:cNvPr id="13" name="Text 11"/>
          <p:cNvSpPr/>
          <p:nvPr/>
        </p:nvSpPr>
        <p:spPr>
          <a:xfrm>
            <a:off x="475488" y="2414016"/>
            <a:ext cx="640080" cy="640080"/>
          </a:xfrm>
          <a:prstGeom prst="rect">
            <a:avLst/>
          </a:prstGeom>
          <a:noFill/>
          <a:ln/>
        </p:spPr>
        <p:txBody>
          <a:bodyPr wrap="square" lIns="0" tIns="0" rIns="0" bIns="0" rtlCol="0" anchor="ctr"/>
          <a:lstStyle/>
          <a:p>
            <a:pPr marL="0" indent="0" algn="ctr">
              <a:buNone/>
            </a:pPr>
            <a:r>
              <a:rPr lang="en-US" sz="1500" b="1" dirty="0">
                <a:solidFill>
                  <a:srgbClr val="FFFFFF"/>
                </a:solidFill>
              </a:rPr>
              <a:t>02</a:t>
            </a:r>
            <a:endParaRPr lang="en-US" sz="1500" dirty="0"/>
          </a:p>
        </p:txBody>
      </p:sp>
      <p:sp>
        <p:nvSpPr>
          <p:cNvPr id="14" name="Text 12"/>
          <p:cNvSpPr/>
          <p:nvPr/>
        </p:nvSpPr>
        <p:spPr>
          <a:xfrm>
            <a:off x="1234440" y="2304288"/>
            <a:ext cx="7498080" cy="420624"/>
          </a:xfrm>
          <a:prstGeom prst="rect">
            <a:avLst/>
          </a:prstGeom>
          <a:noFill/>
          <a:ln/>
        </p:spPr>
        <p:txBody>
          <a:bodyPr wrap="square" lIns="0" tIns="0" rIns="0" bIns="0" rtlCol="0" anchor="ctr"/>
          <a:lstStyle/>
          <a:p>
            <a:pPr marL="0" indent="0" algn="l">
              <a:buNone/>
            </a:pPr>
            <a:r>
              <a:rPr lang="en-US" sz="1400" b="1" dirty="0">
                <a:solidFill>
                  <a:srgbClr val="0891B2"/>
                </a:solidFill>
              </a:rPr>
              <a:t>✅  Chủ động sử dụng nội dung hợp pháp</a:t>
            </a:r>
            <a:endParaRPr lang="en-US" sz="1400" dirty="0"/>
          </a:p>
        </p:txBody>
      </p:sp>
      <p:sp>
        <p:nvSpPr>
          <p:cNvPr id="15" name="Text 13"/>
          <p:cNvSpPr/>
          <p:nvPr/>
        </p:nvSpPr>
        <p:spPr>
          <a:xfrm>
            <a:off x="1234440" y="2734056"/>
            <a:ext cx="7498080" cy="585216"/>
          </a:xfrm>
          <a:prstGeom prst="rect">
            <a:avLst/>
          </a:prstGeom>
          <a:noFill/>
          <a:ln/>
        </p:spPr>
        <p:txBody>
          <a:bodyPr wrap="square" lIns="0" tIns="0" rIns="0" bIns="0" rtlCol="0" anchor="ctr"/>
          <a:lstStyle/>
          <a:p>
            <a:pPr marL="0" indent="0" algn="l">
              <a:buNone/>
            </a:pPr>
            <a:r>
              <a:rPr lang="en-US" sz="1200" dirty="0">
                <a:solidFill>
                  <a:srgbClr val="64748B"/>
                </a:solidFill>
              </a:rPr>
              <a:t>Dùng nhạc, hình ảnh, phần mềm có nguồn gốc rõ ràng – tránh rủi ro pháp lý không đáng có</a:t>
            </a:r>
            <a:endParaRPr lang="en-US" sz="1200" dirty="0"/>
          </a:p>
        </p:txBody>
      </p:sp>
      <p:sp>
        <p:nvSpPr>
          <p:cNvPr id="16" name="Shape 14"/>
          <p:cNvSpPr/>
          <p:nvPr/>
        </p:nvSpPr>
        <p:spPr>
          <a:xfrm>
            <a:off x="320040" y="3538728"/>
            <a:ext cx="8503920" cy="1170432"/>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7" name="Shape 15"/>
          <p:cNvSpPr/>
          <p:nvPr/>
        </p:nvSpPr>
        <p:spPr>
          <a:xfrm>
            <a:off x="320040" y="3538728"/>
            <a:ext cx="64008" cy="1170432"/>
          </a:xfrm>
          <a:prstGeom prst="rect">
            <a:avLst/>
          </a:prstGeom>
          <a:solidFill>
            <a:srgbClr val="7C3AED"/>
          </a:solidFill>
          <a:ln w="12700">
            <a:solidFill>
              <a:srgbClr val="7C3AED"/>
            </a:solidFill>
            <a:prstDash val="solid"/>
          </a:ln>
        </p:spPr>
      </p:sp>
      <p:sp>
        <p:nvSpPr>
          <p:cNvPr id="18" name="Shape 16"/>
          <p:cNvSpPr/>
          <p:nvPr/>
        </p:nvSpPr>
        <p:spPr>
          <a:xfrm>
            <a:off x="475488" y="3739896"/>
            <a:ext cx="640080" cy="640080"/>
          </a:xfrm>
          <a:prstGeom prst="ellipse">
            <a:avLst/>
          </a:prstGeom>
          <a:solidFill>
            <a:srgbClr val="7C3AED"/>
          </a:solidFill>
          <a:ln w="12700">
            <a:solidFill>
              <a:srgbClr val="7C3AED"/>
            </a:solidFill>
            <a:prstDash val="solid"/>
          </a:ln>
        </p:spPr>
      </p:sp>
      <p:sp>
        <p:nvSpPr>
          <p:cNvPr id="19" name="Text 17"/>
          <p:cNvSpPr/>
          <p:nvPr/>
        </p:nvSpPr>
        <p:spPr>
          <a:xfrm>
            <a:off x="475488" y="3739896"/>
            <a:ext cx="640080" cy="640080"/>
          </a:xfrm>
          <a:prstGeom prst="rect">
            <a:avLst/>
          </a:prstGeom>
          <a:noFill/>
          <a:ln/>
        </p:spPr>
        <p:txBody>
          <a:bodyPr wrap="square" lIns="0" tIns="0" rIns="0" bIns="0" rtlCol="0" anchor="ctr"/>
          <a:lstStyle/>
          <a:p>
            <a:pPr marL="0" indent="0" algn="ctr">
              <a:buNone/>
            </a:pPr>
            <a:r>
              <a:rPr lang="en-US" sz="1500" b="1" dirty="0">
                <a:solidFill>
                  <a:srgbClr val="FFFFFF"/>
                </a:solidFill>
              </a:rPr>
              <a:t>03</a:t>
            </a:r>
            <a:endParaRPr lang="en-US" sz="1500" dirty="0"/>
          </a:p>
        </p:txBody>
      </p:sp>
      <p:sp>
        <p:nvSpPr>
          <p:cNvPr id="20" name="Text 18"/>
          <p:cNvSpPr/>
          <p:nvPr/>
        </p:nvSpPr>
        <p:spPr>
          <a:xfrm>
            <a:off x="1234440" y="3630168"/>
            <a:ext cx="7498080" cy="420624"/>
          </a:xfrm>
          <a:prstGeom prst="rect">
            <a:avLst/>
          </a:prstGeom>
          <a:noFill/>
          <a:ln/>
        </p:spPr>
        <p:txBody>
          <a:bodyPr wrap="square" lIns="0" tIns="0" rIns="0" bIns="0" rtlCol="0" anchor="ctr"/>
          <a:lstStyle/>
          <a:p>
            <a:pPr marL="0" indent="0" algn="l">
              <a:buNone/>
            </a:pPr>
            <a:r>
              <a:rPr lang="en-US" sz="1400" b="1" dirty="0">
                <a:solidFill>
                  <a:srgbClr val="7C3AED"/>
                </a:solidFill>
              </a:rPr>
              <a:t>🤝  Đồng hành cùng địa phương xây dựng môi trường văn minh</a:t>
            </a:r>
            <a:endParaRPr lang="en-US" sz="1400" dirty="0"/>
          </a:p>
        </p:txBody>
      </p:sp>
      <p:sp>
        <p:nvSpPr>
          <p:cNvPr id="21" name="Text 19"/>
          <p:cNvSpPr/>
          <p:nvPr/>
        </p:nvSpPr>
        <p:spPr>
          <a:xfrm>
            <a:off x="1234440" y="4059936"/>
            <a:ext cx="7498080" cy="585216"/>
          </a:xfrm>
          <a:prstGeom prst="rect">
            <a:avLst/>
          </a:prstGeom>
          <a:noFill/>
          <a:ln/>
        </p:spPr>
        <p:txBody>
          <a:bodyPr wrap="square" lIns="0" tIns="0" rIns="0" bIns="0" rtlCol="0" anchor="ctr"/>
          <a:lstStyle/>
          <a:p>
            <a:pPr marL="0" indent="0" algn="l">
              <a:buNone/>
            </a:pPr>
            <a:r>
              <a:rPr lang="en-US" sz="1200" dirty="0">
                <a:solidFill>
                  <a:srgbClr val="64748B"/>
                </a:solidFill>
              </a:rPr>
              <a:t>Cùng UBND xã Bình Minh xây dựng cộng đồng kinh doanh lành mạnh, bền vững trong thời đại số</a:t>
            </a:r>
            <a:endParaRPr lang="en-US" sz="1200" dirty="0"/>
          </a:p>
        </p:txBody>
      </p:sp>
      <p:sp>
        <p:nvSpPr>
          <p:cNvPr id="22" name="Shape 20"/>
          <p:cNvSpPr/>
          <p:nvPr/>
        </p:nvSpPr>
        <p:spPr>
          <a:xfrm>
            <a:off x="0" y="5070348"/>
            <a:ext cx="9144000" cy="73152"/>
          </a:xfrm>
          <a:prstGeom prst="rect">
            <a:avLst/>
          </a:prstGeom>
          <a:solidFill>
            <a:srgbClr val="7C3AED"/>
          </a:solidFill>
          <a:ln w="12700">
            <a:solidFill>
              <a:srgbClr val="7C3AED"/>
            </a:solidFill>
            <a:prstDash val="solid"/>
          </a:ln>
        </p:spPr>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11">
    <p:bg>
      <p:bgPr>
        <a:solidFill>
          <a:srgbClr val="1B3A6B"/>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0" y="5070348"/>
            <a:ext cx="9144000" cy="73152"/>
          </a:xfrm>
          <a:prstGeom prst="rect">
            <a:avLst/>
          </a:prstGeom>
          <a:solidFill>
            <a:srgbClr val="0891B2"/>
          </a:solidFill>
          <a:ln w="12700">
            <a:solidFill>
              <a:srgbClr val="0891B2"/>
            </a:solidFill>
            <a:prstDash val="solid"/>
          </a:ln>
        </p:spPr>
      </p:sp>
      <p:sp>
        <p:nvSpPr>
          <p:cNvPr id="4" name="Shape 2"/>
          <p:cNvSpPr/>
          <p:nvPr/>
        </p:nvSpPr>
        <p:spPr>
          <a:xfrm>
            <a:off x="-914400" y="-731520"/>
            <a:ext cx="3657600" cy="3657600"/>
          </a:xfrm>
          <a:prstGeom prst="ellipse">
            <a:avLst/>
          </a:prstGeom>
          <a:solidFill>
            <a:srgbClr val="1D4ED8">
              <a:alpha val="18000"/>
            </a:srgbClr>
          </a:solidFill>
          <a:ln w="12700">
            <a:solidFill>
              <a:srgbClr val="1D4ED8">
                <a:alpha val="18000"/>
              </a:srgbClr>
            </a:solidFill>
            <a:prstDash val="solid"/>
          </a:ln>
        </p:spPr>
      </p:sp>
      <p:sp>
        <p:nvSpPr>
          <p:cNvPr id="5" name="Shape 3"/>
          <p:cNvSpPr/>
          <p:nvPr/>
        </p:nvSpPr>
        <p:spPr>
          <a:xfrm>
            <a:off x="7132320" y="2926080"/>
            <a:ext cx="3200400" cy="3200400"/>
          </a:xfrm>
          <a:prstGeom prst="ellipse">
            <a:avLst/>
          </a:prstGeom>
          <a:solidFill>
            <a:srgbClr val="7C3AED">
              <a:alpha val="15000"/>
            </a:srgbClr>
          </a:solidFill>
          <a:ln w="12700">
            <a:solidFill>
              <a:srgbClr val="7C3AED">
                <a:alpha val="15000"/>
              </a:srgbClr>
            </a:solidFill>
            <a:prstDash val="solid"/>
          </a:ln>
        </p:spPr>
      </p:sp>
      <p:sp>
        <p:nvSpPr>
          <p:cNvPr id="6" name="Shape 4"/>
          <p:cNvSpPr/>
          <p:nvPr/>
        </p:nvSpPr>
        <p:spPr>
          <a:xfrm>
            <a:off x="7772400" y="182880"/>
            <a:ext cx="1828800" cy="1828800"/>
          </a:xfrm>
          <a:prstGeom prst="ellipse">
            <a:avLst/>
          </a:prstGeom>
          <a:solidFill>
            <a:srgbClr val="0891B2">
              <a:alpha val="15000"/>
            </a:srgbClr>
          </a:solidFill>
          <a:ln w="12700">
            <a:solidFill>
              <a:srgbClr val="0891B2">
                <a:alpha val="15000"/>
              </a:srgbClr>
            </a:solidFill>
            <a:prstDash val="solid"/>
          </a:ln>
        </p:spPr>
      </p:sp>
      <p:sp>
        <p:nvSpPr>
          <p:cNvPr id="7" name="Shape 5"/>
          <p:cNvSpPr/>
          <p:nvPr/>
        </p:nvSpPr>
        <p:spPr>
          <a:xfrm>
            <a:off x="457200" y="228600"/>
            <a:ext cx="2743200" cy="347472"/>
          </a:xfrm>
          <a:prstGeom prst="rect">
            <a:avLst/>
          </a:prstGeom>
          <a:solidFill>
            <a:srgbClr val="F59E0B"/>
          </a:solidFill>
          <a:ln w="12700">
            <a:solidFill>
              <a:srgbClr val="F59E0B"/>
            </a:solidFill>
            <a:prstDash val="solid"/>
          </a:ln>
        </p:spPr>
      </p:sp>
      <p:sp>
        <p:nvSpPr>
          <p:cNvPr id="8" name="Text 6"/>
          <p:cNvSpPr/>
          <p:nvPr/>
        </p:nvSpPr>
        <p:spPr>
          <a:xfrm>
            <a:off x="457200" y="228600"/>
            <a:ext cx="2743200" cy="347472"/>
          </a:xfrm>
          <a:prstGeom prst="rect">
            <a:avLst/>
          </a:prstGeom>
          <a:noFill/>
          <a:ln/>
        </p:spPr>
        <p:txBody>
          <a:bodyPr wrap="square" lIns="0" tIns="0" rIns="0" bIns="0" rtlCol="0" anchor="ctr"/>
          <a:lstStyle/>
          <a:p>
            <a:pPr marL="0" indent="0" algn="ctr">
              <a:buNone/>
            </a:pPr>
            <a:r>
              <a:rPr lang="en-US" sz="1000" b="1" dirty="0">
                <a:solidFill>
                  <a:srgbClr val="1B3A6B"/>
                </a:solidFill>
              </a:rPr>
              <a:t>THÔNG ĐIỆP KẾT THÚC</a:t>
            </a:r>
            <a:endParaRPr lang="en-US" sz="1000" dirty="0"/>
          </a:p>
        </p:txBody>
      </p:sp>
      <p:sp>
        <p:nvSpPr>
          <p:cNvPr id="9" name="Text 7"/>
          <p:cNvSpPr/>
          <p:nvPr/>
        </p:nvSpPr>
        <p:spPr>
          <a:xfrm>
            <a:off x="320040" y="502920"/>
            <a:ext cx="777240" cy="1005840"/>
          </a:xfrm>
          <a:prstGeom prst="rect">
            <a:avLst/>
          </a:prstGeom>
          <a:noFill/>
          <a:ln/>
        </p:spPr>
        <p:txBody>
          <a:bodyPr wrap="square" lIns="0" tIns="0" rIns="0" bIns="0" rtlCol="0" anchor="t"/>
          <a:lstStyle/>
          <a:p>
            <a:pPr marL="0" indent="0" algn="l">
              <a:buNone/>
            </a:pPr>
            <a:r>
              <a:rPr lang="en-US" sz="9000" b="1" dirty="0">
                <a:solidFill>
                  <a:srgbClr val="F59E0B"/>
                </a:solidFill>
              </a:rPr>
              <a:t>"</a:t>
            </a:r>
            <a:endParaRPr lang="en-US" sz="9000" dirty="0"/>
          </a:p>
        </p:txBody>
      </p:sp>
      <p:sp>
        <p:nvSpPr>
          <p:cNvPr id="10" name="Shape 8"/>
          <p:cNvSpPr/>
          <p:nvPr/>
        </p:nvSpPr>
        <p:spPr>
          <a:xfrm>
            <a:off x="731520" y="1261872"/>
            <a:ext cx="54864" cy="640080"/>
          </a:xfrm>
          <a:prstGeom prst="rect">
            <a:avLst/>
          </a:prstGeom>
          <a:solidFill>
            <a:srgbClr val="F59E0B"/>
          </a:solidFill>
          <a:ln w="12700">
            <a:solidFill>
              <a:srgbClr val="F59E0B"/>
            </a:solidFill>
            <a:prstDash val="solid"/>
          </a:ln>
        </p:spPr>
      </p:sp>
      <p:sp>
        <p:nvSpPr>
          <p:cNvPr id="11" name="Text 9"/>
          <p:cNvSpPr/>
          <p:nvPr/>
        </p:nvSpPr>
        <p:spPr>
          <a:xfrm>
            <a:off x="914400" y="1234440"/>
            <a:ext cx="7909560" cy="713232"/>
          </a:xfrm>
          <a:prstGeom prst="rect">
            <a:avLst/>
          </a:prstGeom>
          <a:noFill/>
          <a:ln/>
        </p:spPr>
        <p:txBody>
          <a:bodyPr wrap="square" lIns="0" tIns="0" rIns="0" bIns="0" rtlCol="0" anchor="ctr"/>
          <a:lstStyle/>
          <a:p>
            <a:pPr marL="0" indent="0" algn="l">
              <a:buNone/>
            </a:pPr>
            <a:r>
              <a:rPr lang="en-US" sz="1900" b="1" dirty="0">
                <a:solidFill>
                  <a:srgbClr val="F59E0B"/>
                </a:solidFill>
                <a:latin typeface="Times New Roman" panose="02020603050405020304" pitchFamily="18" charset="0"/>
                <a:ea typeface="Arial Black" pitchFamily="34" charset="-122"/>
                <a:cs typeface="Times New Roman" panose="02020603050405020304" pitchFamily="18" charset="0"/>
              </a:rPr>
              <a:t>Hiểu đúng để làm đúng –</a:t>
            </a:r>
            <a:endParaRPr lang="en-US" sz="1900" dirty="0">
              <a:latin typeface="Times New Roman" panose="02020603050405020304" pitchFamily="18" charset="0"/>
              <a:cs typeface="Times New Roman" panose="02020603050405020304" pitchFamily="18" charset="0"/>
            </a:endParaRPr>
          </a:p>
        </p:txBody>
      </p:sp>
      <p:sp>
        <p:nvSpPr>
          <p:cNvPr id="12" name="Shape 10"/>
          <p:cNvSpPr/>
          <p:nvPr/>
        </p:nvSpPr>
        <p:spPr>
          <a:xfrm>
            <a:off x="731520" y="2066544"/>
            <a:ext cx="54864" cy="640080"/>
          </a:xfrm>
          <a:prstGeom prst="rect">
            <a:avLst/>
          </a:prstGeom>
          <a:solidFill>
            <a:srgbClr val="34D399"/>
          </a:solidFill>
          <a:ln w="12700">
            <a:solidFill>
              <a:srgbClr val="34D399"/>
            </a:solidFill>
            <a:prstDash val="solid"/>
          </a:ln>
        </p:spPr>
      </p:sp>
      <p:sp>
        <p:nvSpPr>
          <p:cNvPr id="13" name="Text 11"/>
          <p:cNvSpPr/>
          <p:nvPr/>
        </p:nvSpPr>
        <p:spPr>
          <a:xfrm>
            <a:off x="914400" y="2039112"/>
            <a:ext cx="7909560" cy="713232"/>
          </a:xfrm>
          <a:prstGeom prst="rect">
            <a:avLst/>
          </a:prstGeom>
          <a:noFill/>
          <a:ln/>
        </p:spPr>
        <p:txBody>
          <a:bodyPr wrap="square" lIns="0" tIns="0" rIns="0" bIns="0" rtlCol="0" anchor="ctr"/>
          <a:lstStyle/>
          <a:p>
            <a:pPr marL="0" indent="0" algn="l">
              <a:buNone/>
            </a:pPr>
            <a:r>
              <a:rPr lang="en-US" sz="1900" b="1" dirty="0">
                <a:solidFill>
                  <a:srgbClr val="34D399"/>
                </a:solidFill>
                <a:latin typeface="Times New Roman" panose="02020603050405020304" pitchFamily="18" charset="0"/>
                <a:ea typeface="Arial Black" pitchFamily="34" charset="-122"/>
                <a:cs typeface="Times New Roman" panose="02020603050405020304" pitchFamily="18" charset="0"/>
              </a:rPr>
              <a:t>Làm đúng để yên tâm phát triển –</a:t>
            </a:r>
            <a:endParaRPr lang="en-US" sz="1900" dirty="0">
              <a:latin typeface="Times New Roman" panose="02020603050405020304" pitchFamily="18" charset="0"/>
              <a:cs typeface="Times New Roman" panose="02020603050405020304" pitchFamily="18" charset="0"/>
            </a:endParaRPr>
          </a:p>
        </p:txBody>
      </p:sp>
      <p:sp>
        <p:nvSpPr>
          <p:cNvPr id="14" name="Shape 12"/>
          <p:cNvSpPr/>
          <p:nvPr/>
        </p:nvSpPr>
        <p:spPr>
          <a:xfrm>
            <a:off x="731520" y="2871216"/>
            <a:ext cx="54864" cy="640080"/>
          </a:xfrm>
          <a:prstGeom prst="rect">
            <a:avLst/>
          </a:prstGeom>
          <a:solidFill>
            <a:srgbClr val="93C5FD"/>
          </a:solidFill>
          <a:ln w="12700">
            <a:solidFill>
              <a:srgbClr val="93C5FD"/>
            </a:solidFill>
            <a:prstDash val="solid"/>
          </a:ln>
        </p:spPr>
      </p:sp>
      <p:sp>
        <p:nvSpPr>
          <p:cNvPr id="15" name="Text 13"/>
          <p:cNvSpPr/>
          <p:nvPr/>
        </p:nvSpPr>
        <p:spPr>
          <a:xfrm>
            <a:off x="914400" y="2843784"/>
            <a:ext cx="7909560" cy="713232"/>
          </a:xfrm>
          <a:prstGeom prst="rect">
            <a:avLst/>
          </a:prstGeom>
          <a:noFill/>
          <a:ln/>
        </p:spPr>
        <p:txBody>
          <a:bodyPr wrap="square" lIns="0" tIns="0" rIns="0" bIns="0" rtlCol="0" anchor="ctr"/>
          <a:lstStyle/>
          <a:p>
            <a:pPr marL="0" indent="0" algn="l">
              <a:buNone/>
            </a:pPr>
            <a:r>
              <a:rPr lang="en-US" sz="1900" b="1" dirty="0">
                <a:solidFill>
                  <a:srgbClr val="93C5FD"/>
                </a:solidFill>
                <a:latin typeface="Times New Roman" panose="02020603050405020304" pitchFamily="18" charset="0"/>
                <a:ea typeface="Arial Black" pitchFamily="34" charset="-122"/>
                <a:cs typeface="Times New Roman" panose="02020603050405020304" pitchFamily="18" charset="0"/>
              </a:rPr>
              <a:t>Và cùng nhau bảo vệ giá trị văn hóa, hình ảnh và tương lai của xã Bình Minh.</a:t>
            </a:r>
            <a:endParaRPr lang="en-US" sz="1900" dirty="0">
              <a:latin typeface="Times New Roman" panose="02020603050405020304" pitchFamily="18" charset="0"/>
              <a:cs typeface="Times New Roman" panose="02020603050405020304" pitchFamily="18" charset="0"/>
            </a:endParaRPr>
          </a:p>
        </p:txBody>
      </p:sp>
      <p:sp>
        <p:nvSpPr>
          <p:cNvPr id="16" name="Shape 14"/>
          <p:cNvSpPr/>
          <p:nvPr/>
        </p:nvSpPr>
        <p:spPr>
          <a:xfrm>
            <a:off x="731520" y="3840480"/>
            <a:ext cx="7772400" cy="27432"/>
          </a:xfrm>
          <a:prstGeom prst="rect">
            <a:avLst/>
          </a:prstGeom>
          <a:solidFill>
            <a:srgbClr val="334D7A"/>
          </a:solidFill>
          <a:ln w="12700">
            <a:solidFill>
              <a:srgbClr val="334D7A"/>
            </a:solidFill>
            <a:prstDash val="solid"/>
          </a:ln>
        </p:spPr>
      </p:sp>
      <p:sp>
        <p:nvSpPr>
          <p:cNvPr id="17" name="Text 15"/>
          <p:cNvSpPr/>
          <p:nvPr/>
        </p:nvSpPr>
        <p:spPr>
          <a:xfrm>
            <a:off x="731520" y="3931920"/>
            <a:ext cx="4572000" cy="457200"/>
          </a:xfrm>
          <a:prstGeom prst="rect">
            <a:avLst/>
          </a:prstGeom>
          <a:noFill/>
          <a:ln/>
        </p:spPr>
        <p:txBody>
          <a:bodyPr wrap="square" lIns="0" tIns="0" rIns="0" bIns="0" rtlCol="0" anchor="ctr"/>
          <a:lstStyle/>
          <a:p>
            <a:pPr marL="0" indent="0" algn="l">
              <a:buNone/>
            </a:pPr>
            <a:r>
              <a:rPr lang="en-US" sz="1400" b="1" dirty="0">
                <a:solidFill>
                  <a:srgbClr val="FFFFFF"/>
                </a:solidFill>
              </a:rPr>
              <a:t>Ủy ban Nhân dân xã Bình Minh</a:t>
            </a:r>
            <a:endParaRPr lang="en-US" sz="1400" dirty="0"/>
          </a:p>
        </p:txBody>
      </p:sp>
      <p:sp>
        <p:nvSpPr>
          <p:cNvPr id="18" name="Text 16"/>
          <p:cNvSpPr/>
          <p:nvPr/>
        </p:nvSpPr>
        <p:spPr>
          <a:xfrm>
            <a:off x="731520" y="4370832"/>
            <a:ext cx="7772400" cy="457200"/>
          </a:xfrm>
          <a:prstGeom prst="rect">
            <a:avLst/>
          </a:prstGeom>
          <a:noFill/>
          <a:ln/>
        </p:spPr>
        <p:txBody>
          <a:bodyPr wrap="square" lIns="0" tIns="0" rIns="0" bIns="0" rtlCol="0" anchor="ctr"/>
          <a:lstStyle/>
          <a:p>
            <a:pPr marL="0" indent="0" algn="l">
              <a:buNone/>
            </a:pPr>
            <a:r>
              <a:rPr lang="en-US" sz="1300" i="1" dirty="0">
                <a:solidFill>
                  <a:srgbClr val="93C5FD"/>
                </a:solidFill>
              </a:rPr>
              <a:t>Xin cảm ơn bà con và các anh chị đã tham dự!</a:t>
            </a:r>
            <a:endParaRPr lang="en-US" sz="1300" dirty="0"/>
          </a:p>
        </p:txBody>
      </p:sp>
      <p:pic>
        <p:nvPicPr>
          <p:cNvPr id="19" name="Image 0" descr="preencoded.png"/>
          <p:cNvPicPr>
            <a:picLocks noChangeAspect="1"/>
          </p:cNvPicPr>
          <p:nvPr/>
        </p:nvPicPr>
        <p:blipFill>
          <a:blip r:embed="rId3"/>
          <a:stretch>
            <a:fillRect/>
          </a:stretch>
        </p:blipFill>
        <p:spPr>
          <a:xfrm>
            <a:off x="7955280" y="3886200"/>
            <a:ext cx="548640" cy="548640"/>
          </a:xfrm>
          <a:prstGeom prst="rect">
            <a:avLst/>
          </a:prstGeom>
        </p:spPr>
      </p:pic>
      <p:pic>
        <p:nvPicPr>
          <p:cNvPr id="21" name="Picture 20">
            <a:extLst>
              <a:ext uri="{FF2B5EF4-FFF2-40B4-BE49-F238E27FC236}">
                <a16:creationId xmlns:a16="http://schemas.microsoft.com/office/drawing/2014/main" id="{7FDD8687-35D9-E665-3092-40713937CF1A}"/>
              </a:ext>
            </a:extLst>
          </p:cNvPr>
          <p:cNvPicPr>
            <a:picLocks noChangeAspect="1"/>
          </p:cNvPicPr>
          <p:nvPr/>
        </p:nvPicPr>
        <p:blipFill>
          <a:blip r:embed="rId4"/>
          <a:srcRect r="10773"/>
          <a:stretch>
            <a:fillRect/>
          </a:stretch>
        </p:blipFill>
        <p:spPr>
          <a:xfrm>
            <a:off x="7080250" y="279167"/>
            <a:ext cx="1670050" cy="148791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B3A6B"/>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F59E0B"/>
          </a:solidFill>
          <a:ln w="12700">
            <a:solidFill>
              <a:srgbClr val="F59E0B"/>
            </a:solidFill>
            <a:prstDash val="solid"/>
          </a:ln>
        </p:spPr>
      </p:sp>
      <p:sp>
        <p:nvSpPr>
          <p:cNvPr id="3" name="Shape 1"/>
          <p:cNvSpPr/>
          <p:nvPr/>
        </p:nvSpPr>
        <p:spPr>
          <a:xfrm>
            <a:off x="0" y="5070348"/>
            <a:ext cx="9144000" cy="73152"/>
          </a:xfrm>
          <a:prstGeom prst="rect">
            <a:avLst/>
          </a:prstGeom>
          <a:solidFill>
            <a:srgbClr val="0891B2"/>
          </a:solidFill>
          <a:ln w="12700">
            <a:solidFill>
              <a:srgbClr val="0891B2"/>
            </a:solidFill>
            <a:prstDash val="solid"/>
          </a:ln>
        </p:spPr>
      </p:sp>
      <p:sp>
        <p:nvSpPr>
          <p:cNvPr id="4" name="Shape 2"/>
          <p:cNvSpPr/>
          <p:nvPr/>
        </p:nvSpPr>
        <p:spPr>
          <a:xfrm>
            <a:off x="365760" y="320040"/>
            <a:ext cx="914400" cy="347472"/>
          </a:xfrm>
          <a:prstGeom prst="rect">
            <a:avLst/>
          </a:prstGeom>
          <a:solidFill>
            <a:srgbClr val="F59E0B"/>
          </a:solidFill>
          <a:ln w="12700">
            <a:solidFill>
              <a:srgbClr val="F59E0B"/>
            </a:solidFill>
            <a:prstDash val="solid"/>
          </a:ln>
        </p:spPr>
      </p:sp>
      <p:sp>
        <p:nvSpPr>
          <p:cNvPr id="5" name="Text 3"/>
          <p:cNvSpPr/>
          <p:nvPr/>
        </p:nvSpPr>
        <p:spPr>
          <a:xfrm>
            <a:off x="365760" y="320040"/>
            <a:ext cx="91440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1B3A6B"/>
                </a:solidFill>
                <a:effectLst/>
                <a:uLnTx/>
                <a:uFillTx/>
                <a:latin typeface="Calibri" panose="020F0502020204030204"/>
                <a:ea typeface="+mn-ea"/>
                <a:cs typeface="+mn-cs"/>
              </a:rPr>
              <a:t>PHẦN 01</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 4"/>
          <p:cNvSpPr/>
          <p:nvPr/>
        </p:nvSpPr>
        <p:spPr>
          <a:xfrm>
            <a:off x="365760" y="731520"/>
            <a:ext cx="5029200" cy="13716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QUYỀN TÁC GIẢ &amp;</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QUYỀN LIÊN QUAN</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7" name="Text 5"/>
          <p:cNvSpPr/>
          <p:nvPr/>
        </p:nvSpPr>
        <p:spPr>
          <a:xfrm>
            <a:off x="365760" y="2194560"/>
            <a:ext cx="4846320" cy="13716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1" u="none" strike="noStrike" kern="1200" cap="none" spc="0" normalizeH="0" baseline="0" noProof="0" dirty="0">
                <a:ln>
                  <a:noFill/>
                </a:ln>
                <a:solidFill>
                  <a:srgbClr val="93C5FD"/>
                </a:solidFill>
                <a:effectLst/>
                <a:uLnTx/>
                <a:uFillTx/>
                <a:latin typeface="Calibri" panose="020F0502020204030204"/>
                <a:ea typeface="+mn-ea"/>
                <a:cs typeface="+mn-cs"/>
              </a:rPr>
              <a:t>Ai tạo ra sản phẩm bằng trí óc, công sức,</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1" u="none" strike="noStrike" kern="1200" cap="none" spc="0" normalizeH="0" baseline="0" noProof="0" dirty="0">
                <a:ln>
                  <a:noFill/>
                </a:ln>
                <a:solidFill>
                  <a:srgbClr val="93C5FD"/>
                </a:solidFill>
                <a:effectLst/>
                <a:uLnTx/>
                <a:uFillTx/>
                <a:latin typeface="Calibri" panose="020F0502020204030204"/>
                <a:ea typeface="+mn-ea"/>
                <a:cs typeface="+mn-cs"/>
              </a:rPr>
              <a:t>sáng tạo của mình thì pháp luật bảo vệ</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1" u="none" strike="noStrike" kern="1200" cap="none" spc="0" normalizeH="0" baseline="0" noProof="0" dirty="0">
                <a:ln>
                  <a:noFill/>
                </a:ln>
                <a:solidFill>
                  <a:srgbClr val="93C5FD"/>
                </a:solidFill>
                <a:effectLst/>
                <a:uLnTx/>
                <a:uFillTx/>
                <a:latin typeface="Calibri" panose="020F0502020204030204"/>
                <a:ea typeface="+mn-ea"/>
                <a:cs typeface="+mn-cs"/>
              </a:rPr>
              <a:t>quyền của người đó.</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hape 6"/>
          <p:cNvSpPr/>
          <p:nvPr/>
        </p:nvSpPr>
        <p:spPr>
          <a:xfrm>
            <a:off x="5669280" y="548640"/>
            <a:ext cx="3108960" cy="3108960"/>
          </a:xfrm>
          <a:prstGeom prst="ellipse">
            <a:avLst/>
          </a:prstGeom>
          <a:solidFill>
            <a:srgbClr val="152D56"/>
          </a:solidFill>
          <a:ln w="12700">
            <a:solidFill>
              <a:srgbClr val="0891B2"/>
            </a:solidFill>
            <a:prstDash val="solid"/>
          </a:ln>
        </p:spPr>
      </p:sp>
      <p:pic>
        <p:nvPicPr>
          <p:cNvPr id="9" name="Image 0" descr="preencoded.png"/>
          <p:cNvPicPr>
            <a:picLocks noChangeAspect="1"/>
          </p:cNvPicPr>
          <p:nvPr/>
        </p:nvPicPr>
        <p:blipFill>
          <a:blip r:embed="rId3"/>
          <a:stretch>
            <a:fillRect/>
          </a:stretch>
        </p:blipFill>
        <p:spPr>
          <a:xfrm>
            <a:off x="6309360" y="914400"/>
            <a:ext cx="1828800" cy="1828800"/>
          </a:xfrm>
          <a:prstGeom prst="rect">
            <a:avLst/>
          </a:prstGeom>
        </p:spPr>
      </p:pic>
      <p:sp>
        <p:nvSpPr>
          <p:cNvPr id="10" name="Text 7"/>
          <p:cNvSpPr/>
          <p:nvPr/>
        </p:nvSpPr>
        <p:spPr>
          <a:xfrm>
            <a:off x="5943600" y="3931920"/>
            <a:ext cx="2743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93C5FD"/>
                </a:solidFill>
                <a:effectLst/>
                <a:uLnTx/>
                <a:uFillTx/>
                <a:latin typeface="Calibri" panose="020F0502020204030204"/>
                <a:ea typeface="+mn-ea"/>
                <a:cs typeface="+mn-cs"/>
              </a:rPr>
              <a:t>⏱  5 – 7 phút</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1B3A6B"/>
          </a:solidFill>
          <a:ln w="12700">
            <a:solidFill>
              <a:srgbClr val="1B3A6B"/>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1B3A6B"/>
                </a:solidFill>
                <a:effectLst/>
                <a:uLnTx/>
                <a:uFillTx/>
                <a:latin typeface="Times New Roman" panose="02020603050405020304" pitchFamily="18" charset="0"/>
                <a:ea typeface="Arial Black" pitchFamily="34" charset="-122"/>
                <a:cs typeface="Times New Roman" panose="02020603050405020304" pitchFamily="18" charset="0"/>
              </a:rPr>
              <a:t>TÀI SẢN SỞ HỮU TRÍ TUỆ TRONG ĐỜI SỐNG</a:t>
            </a:r>
            <a:endParaRPr kumimoji="0" lang="en-US" sz="2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457200" y="914400"/>
            <a:ext cx="246888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640080" y="1078992"/>
            <a:ext cx="822960" cy="822960"/>
          </a:xfrm>
          <a:prstGeom prst="ellipse">
            <a:avLst/>
          </a:prstGeom>
          <a:solidFill>
            <a:srgbClr val="DBEAFE"/>
          </a:solidFill>
          <a:ln w="12700">
            <a:solidFill>
              <a:srgbClr val="DBEAFE"/>
            </a:solidFill>
            <a:prstDash val="solid"/>
          </a:ln>
        </p:spPr>
      </p:sp>
      <p:pic>
        <p:nvPicPr>
          <p:cNvPr id="6" name="Image 0" descr="preencoded.png"/>
          <p:cNvPicPr>
            <a:picLocks noChangeAspect="1"/>
          </p:cNvPicPr>
          <p:nvPr/>
        </p:nvPicPr>
        <p:blipFill>
          <a:blip r:embed="rId3"/>
          <a:stretch>
            <a:fillRect/>
          </a:stretch>
        </p:blipFill>
        <p:spPr>
          <a:xfrm>
            <a:off x="713232" y="1133856"/>
            <a:ext cx="502920" cy="502920"/>
          </a:xfrm>
          <a:prstGeom prst="rect">
            <a:avLst/>
          </a:prstGeom>
        </p:spPr>
      </p:pic>
      <p:sp>
        <p:nvSpPr>
          <p:cNvPr id="7" name="Text 4"/>
          <p:cNvSpPr/>
          <p:nvPr/>
        </p:nvSpPr>
        <p:spPr>
          <a:xfrm>
            <a:off x="1554480" y="1078992"/>
            <a:ext cx="1234440" cy="10058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Bài hát</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Âm nhạc</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hape 5"/>
          <p:cNvSpPr/>
          <p:nvPr/>
        </p:nvSpPr>
        <p:spPr>
          <a:xfrm>
            <a:off x="457200" y="2487168"/>
            <a:ext cx="2468880" cy="64008"/>
          </a:xfrm>
          <a:prstGeom prst="rect">
            <a:avLst/>
          </a:prstGeom>
          <a:solidFill>
            <a:srgbClr val="2563EB"/>
          </a:solidFill>
          <a:ln w="12700">
            <a:solidFill>
              <a:srgbClr val="2563EB"/>
            </a:solidFill>
            <a:prstDash val="solid"/>
          </a:ln>
        </p:spPr>
      </p:sp>
      <p:sp>
        <p:nvSpPr>
          <p:cNvPr id="9" name="Shape 6"/>
          <p:cNvSpPr/>
          <p:nvPr/>
        </p:nvSpPr>
        <p:spPr>
          <a:xfrm>
            <a:off x="3200400" y="914400"/>
            <a:ext cx="246888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0" name="Shape 7"/>
          <p:cNvSpPr/>
          <p:nvPr/>
        </p:nvSpPr>
        <p:spPr>
          <a:xfrm>
            <a:off x="3383280" y="1078992"/>
            <a:ext cx="822960" cy="822960"/>
          </a:xfrm>
          <a:prstGeom prst="ellipse">
            <a:avLst/>
          </a:prstGeom>
          <a:solidFill>
            <a:srgbClr val="CFFAFE"/>
          </a:solidFill>
          <a:ln w="12700">
            <a:solidFill>
              <a:srgbClr val="CFFAFE"/>
            </a:solidFill>
            <a:prstDash val="solid"/>
          </a:ln>
        </p:spPr>
      </p:sp>
      <p:pic>
        <p:nvPicPr>
          <p:cNvPr id="11" name="Image 1" descr="preencoded.png"/>
          <p:cNvPicPr>
            <a:picLocks noChangeAspect="1"/>
          </p:cNvPicPr>
          <p:nvPr/>
        </p:nvPicPr>
        <p:blipFill>
          <a:blip r:embed="rId4"/>
          <a:stretch>
            <a:fillRect/>
          </a:stretch>
        </p:blipFill>
        <p:spPr>
          <a:xfrm>
            <a:off x="3456432" y="1133856"/>
            <a:ext cx="502920" cy="502920"/>
          </a:xfrm>
          <a:prstGeom prst="rect">
            <a:avLst/>
          </a:prstGeom>
        </p:spPr>
      </p:pic>
      <p:sp>
        <p:nvSpPr>
          <p:cNvPr id="12" name="Text 8"/>
          <p:cNvSpPr/>
          <p:nvPr/>
        </p:nvSpPr>
        <p:spPr>
          <a:xfrm>
            <a:off x="4297680" y="1078992"/>
            <a:ext cx="1234440" cy="10058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Hình ảnh</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Ảnh chụp</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Shape 9"/>
          <p:cNvSpPr/>
          <p:nvPr/>
        </p:nvSpPr>
        <p:spPr>
          <a:xfrm>
            <a:off x="3200400" y="2487168"/>
            <a:ext cx="2468880" cy="64008"/>
          </a:xfrm>
          <a:prstGeom prst="rect">
            <a:avLst/>
          </a:prstGeom>
          <a:solidFill>
            <a:srgbClr val="0891B2"/>
          </a:solidFill>
          <a:ln w="12700">
            <a:solidFill>
              <a:srgbClr val="0891B2"/>
            </a:solidFill>
            <a:prstDash val="solid"/>
          </a:ln>
        </p:spPr>
      </p:sp>
      <p:sp>
        <p:nvSpPr>
          <p:cNvPr id="14" name="Shape 10"/>
          <p:cNvSpPr/>
          <p:nvPr/>
        </p:nvSpPr>
        <p:spPr>
          <a:xfrm>
            <a:off x="5943600" y="914400"/>
            <a:ext cx="246888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5" name="Shape 11"/>
          <p:cNvSpPr/>
          <p:nvPr/>
        </p:nvSpPr>
        <p:spPr>
          <a:xfrm>
            <a:off x="6126480" y="1078992"/>
            <a:ext cx="822960" cy="822960"/>
          </a:xfrm>
          <a:prstGeom prst="ellipse">
            <a:avLst/>
          </a:prstGeom>
          <a:solidFill>
            <a:srgbClr val="EDE9FE"/>
          </a:solidFill>
          <a:ln w="12700">
            <a:solidFill>
              <a:srgbClr val="EDE9FE"/>
            </a:solidFill>
            <a:prstDash val="solid"/>
          </a:ln>
        </p:spPr>
      </p:sp>
      <p:pic>
        <p:nvPicPr>
          <p:cNvPr id="16" name="Image 2" descr="preencoded.png"/>
          <p:cNvPicPr>
            <a:picLocks noChangeAspect="1"/>
          </p:cNvPicPr>
          <p:nvPr/>
        </p:nvPicPr>
        <p:blipFill>
          <a:blip r:embed="rId5"/>
          <a:stretch>
            <a:fillRect/>
          </a:stretch>
        </p:blipFill>
        <p:spPr>
          <a:xfrm>
            <a:off x="6199632" y="1133856"/>
            <a:ext cx="502920" cy="502920"/>
          </a:xfrm>
          <a:prstGeom prst="rect">
            <a:avLst/>
          </a:prstGeom>
        </p:spPr>
      </p:pic>
      <p:sp>
        <p:nvSpPr>
          <p:cNvPr id="17" name="Text 12"/>
          <p:cNvSpPr/>
          <p:nvPr/>
        </p:nvSpPr>
        <p:spPr>
          <a:xfrm>
            <a:off x="7040880" y="1078992"/>
            <a:ext cx="1234440" cy="10058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Video</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TikTok/YT</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Shape 13"/>
          <p:cNvSpPr/>
          <p:nvPr/>
        </p:nvSpPr>
        <p:spPr>
          <a:xfrm>
            <a:off x="5943600" y="2487168"/>
            <a:ext cx="2468880" cy="64008"/>
          </a:xfrm>
          <a:prstGeom prst="rect">
            <a:avLst/>
          </a:prstGeom>
          <a:solidFill>
            <a:srgbClr val="7C3AED"/>
          </a:solidFill>
          <a:ln w="12700">
            <a:solidFill>
              <a:srgbClr val="7C3AED"/>
            </a:solidFill>
            <a:prstDash val="solid"/>
          </a:ln>
        </p:spPr>
      </p:sp>
      <p:sp>
        <p:nvSpPr>
          <p:cNvPr id="19" name="Shape 14"/>
          <p:cNvSpPr/>
          <p:nvPr/>
        </p:nvSpPr>
        <p:spPr>
          <a:xfrm>
            <a:off x="457200" y="2880360"/>
            <a:ext cx="246888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0" name="Shape 15"/>
          <p:cNvSpPr/>
          <p:nvPr/>
        </p:nvSpPr>
        <p:spPr>
          <a:xfrm>
            <a:off x="640080" y="3044952"/>
            <a:ext cx="822960" cy="822960"/>
          </a:xfrm>
          <a:prstGeom prst="ellipse">
            <a:avLst/>
          </a:prstGeom>
          <a:solidFill>
            <a:srgbClr val="DCFCE7"/>
          </a:solidFill>
          <a:ln w="12700">
            <a:solidFill>
              <a:srgbClr val="DCFCE7"/>
            </a:solidFill>
            <a:prstDash val="solid"/>
          </a:ln>
        </p:spPr>
      </p:sp>
      <p:pic>
        <p:nvPicPr>
          <p:cNvPr id="21" name="Image 3" descr="preencoded.png"/>
          <p:cNvPicPr>
            <a:picLocks noChangeAspect="1"/>
          </p:cNvPicPr>
          <p:nvPr/>
        </p:nvPicPr>
        <p:blipFill>
          <a:blip r:embed="rId6"/>
          <a:stretch>
            <a:fillRect/>
          </a:stretch>
        </p:blipFill>
        <p:spPr>
          <a:xfrm>
            <a:off x="713232" y="3099816"/>
            <a:ext cx="502920" cy="502920"/>
          </a:xfrm>
          <a:prstGeom prst="rect">
            <a:avLst/>
          </a:prstGeom>
        </p:spPr>
      </p:pic>
      <p:sp>
        <p:nvSpPr>
          <p:cNvPr id="22" name="Text 16"/>
          <p:cNvSpPr/>
          <p:nvPr/>
        </p:nvSpPr>
        <p:spPr>
          <a:xfrm>
            <a:off x="1554480" y="3044952"/>
            <a:ext cx="1234440" cy="10058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Phần mềm</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Máy tính</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Shape 17"/>
          <p:cNvSpPr/>
          <p:nvPr/>
        </p:nvSpPr>
        <p:spPr>
          <a:xfrm>
            <a:off x="457200" y="4453128"/>
            <a:ext cx="2468880" cy="64008"/>
          </a:xfrm>
          <a:prstGeom prst="rect">
            <a:avLst/>
          </a:prstGeom>
          <a:solidFill>
            <a:srgbClr val="16A34A"/>
          </a:solidFill>
          <a:ln w="12700">
            <a:solidFill>
              <a:srgbClr val="16A34A"/>
            </a:solidFill>
            <a:prstDash val="solid"/>
          </a:ln>
        </p:spPr>
      </p:sp>
      <p:sp>
        <p:nvSpPr>
          <p:cNvPr id="24" name="Shape 18"/>
          <p:cNvSpPr/>
          <p:nvPr/>
        </p:nvSpPr>
        <p:spPr>
          <a:xfrm>
            <a:off x="3200400" y="2880360"/>
            <a:ext cx="246888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19"/>
          <p:cNvSpPr/>
          <p:nvPr/>
        </p:nvSpPr>
        <p:spPr>
          <a:xfrm>
            <a:off x="3383280" y="3044952"/>
            <a:ext cx="822960" cy="822960"/>
          </a:xfrm>
          <a:prstGeom prst="ellipse">
            <a:avLst/>
          </a:prstGeom>
          <a:solidFill>
            <a:srgbClr val="FFEDD5"/>
          </a:solidFill>
          <a:ln w="12700">
            <a:solidFill>
              <a:srgbClr val="FFEDD5"/>
            </a:solidFill>
            <a:prstDash val="solid"/>
          </a:ln>
        </p:spPr>
      </p:sp>
      <p:pic>
        <p:nvPicPr>
          <p:cNvPr id="26" name="Image 4" descr="preencoded.png"/>
          <p:cNvPicPr>
            <a:picLocks noChangeAspect="1"/>
          </p:cNvPicPr>
          <p:nvPr/>
        </p:nvPicPr>
        <p:blipFill>
          <a:blip r:embed="rId7"/>
          <a:stretch>
            <a:fillRect/>
          </a:stretch>
        </p:blipFill>
        <p:spPr>
          <a:xfrm>
            <a:off x="3456432" y="3099816"/>
            <a:ext cx="502920" cy="502920"/>
          </a:xfrm>
          <a:prstGeom prst="rect">
            <a:avLst/>
          </a:prstGeom>
        </p:spPr>
      </p:pic>
      <p:sp>
        <p:nvSpPr>
          <p:cNvPr id="27" name="Text 20"/>
          <p:cNvSpPr/>
          <p:nvPr/>
        </p:nvSpPr>
        <p:spPr>
          <a:xfrm>
            <a:off x="4297680" y="3044952"/>
            <a:ext cx="1234440" cy="10058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Sách</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Giáo trình</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Shape 21"/>
          <p:cNvSpPr/>
          <p:nvPr/>
        </p:nvSpPr>
        <p:spPr>
          <a:xfrm>
            <a:off x="3200400" y="4453128"/>
            <a:ext cx="2468880" cy="64008"/>
          </a:xfrm>
          <a:prstGeom prst="rect">
            <a:avLst/>
          </a:prstGeom>
          <a:solidFill>
            <a:srgbClr val="EA580C"/>
          </a:solidFill>
          <a:ln w="12700">
            <a:solidFill>
              <a:srgbClr val="EA580C"/>
            </a:solidFill>
            <a:prstDash val="solid"/>
          </a:ln>
        </p:spPr>
      </p:sp>
      <p:sp>
        <p:nvSpPr>
          <p:cNvPr id="29" name="Shape 22"/>
          <p:cNvSpPr/>
          <p:nvPr/>
        </p:nvSpPr>
        <p:spPr>
          <a:xfrm>
            <a:off x="5943600" y="2880360"/>
            <a:ext cx="2468880" cy="169164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0" name="Shape 23"/>
          <p:cNvSpPr/>
          <p:nvPr/>
        </p:nvSpPr>
        <p:spPr>
          <a:xfrm>
            <a:off x="6126480" y="3044952"/>
            <a:ext cx="822960" cy="822960"/>
          </a:xfrm>
          <a:prstGeom prst="ellipse">
            <a:avLst/>
          </a:prstGeom>
          <a:solidFill>
            <a:srgbClr val="FEE2E2"/>
          </a:solidFill>
          <a:ln w="12700">
            <a:solidFill>
              <a:srgbClr val="FEE2E2"/>
            </a:solidFill>
            <a:prstDash val="solid"/>
          </a:ln>
        </p:spPr>
      </p:sp>
      <p:pic>
        <p:nvPicPr>
          <p:cNvPr id="31" name="Image 5" descr="preencoded.png"/>
          <p:cNvPicPr>
            <a:picLocks noChangeAspect="1"/>
          </p:cNvPicPr>
          <p:nvPr/>
        </p:nvPicPr>
        <p:blipFill>
          <a:blip r:embed="rId8"/>
          <a:stretch>
            <a:fillRect/>
          </a:stretch>
        </p:blipFill>
        <p:spPr>
          <a:xfrm>
            <a:off x="6199632" y="3099816"/>
            <a:ext cx="502920" cy="502920"/>
          </a:xfrm>
          <a:prstGeom prst="rect">
            <a:avLst/>
          </a:prstGeom>
        </p:spPr>
      </p:pic>
      <p:sp>
        <p:nvSpPr>
          <p:cNvPr id="32" name="Text 24"/>
          <p:cNvSpPr/>
          <p:nvPr/>
        </p:nvSpPr>
        <p:spPr>
          <a:xfrm>
            <a:off x="7040880" y="3044952"/>
            <a:ext cx="1234440" cy="10058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Nội dung</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50" b="1" i="0" u="none" strike="noStrike" kern="1200" cap="none" spc="0" normalizeH="0" baseline="0" noProof="0" dirty="0">
                <a:ln>
                  <a:noFill/>
                </a:ln>
                <a:solidFill>
                  <a:srgbClr val="1E293B"/>
                </a:solidFill>
                <a:effectLst/>
                <a:uLnTx/>
                <a:uFillTx/>
                <a:latin typeface="Calibri" panose="020F0502020204030204"/>
                <a:ea typeface="+mn-ea"/>
                <a:cs typeface="+mn-cs"/>
              </a:rPr>
              <a:t>Mạng xã hội</a:t>
            </a:r>
            <a:endParaRPr kumimoji="0" lang="en-US" sz="12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Shape 25"/>
          <p:cNvSpPr/>
          <p:nvPr/>
        </p:nvSpPr>
        <p:spPr>
          <a:xfrm>
            <a:off x="5943600" y="4453128"/>
            <a:ext cx="2468880" cy="64008"/>
          </a:xfrm>
          <a:prstGeom prst="rect">
            <a:avLst/>
          </a:prstGeom>
          <a:solidFill>
            <a:srgbClr val="DC2626"/>
          </a:solidFill>
          <a:ln w="12700">
            <a:solidFill>
              <a:srgbClr val="DC2626"/>
            </a:solidFill>
            <a:prstDash val="solid"/>
          </a:ln>
        </p:spPr>
      </p:sp>
      <p:sp>
        <p:nvSpPr>
          <p:cNvPr id="34" name="Shape 26"/>
          <p:cNvSpPr/>
          <p:nvPr/>
        </p:nvSpPr>
        <p:spPr>
          <a:xfrm>
            <a:off x="0" y="5070348"/>
            <a:ext cx="9144000" cy="73152"/>
          </a:xfrm>
          <a:prstGeom prst="rect">
            <a:avLst/>
          </a:prstGeom>
          <a:solidFill>
            <a:srgbClr val="1B3A6B"/>
          </a:solidFill>
          <a:ln w="12700">
            <a:solidFill>
              <a:srgbClr val="1B3A6B"/>
            </a:solidFill>
            <a:prstDash val="solid"/>
          </a:ln>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580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7C2D12"/>
          </a:solidFill>
          <a:ln w="12700">
            <a:solidFill>
              <a:srgbClr val="7C2D12"/>
            </a:solidFill>
            <a:prstDash val="solid"/>
          </a:ln>
        </p:spPr>
      </p:sp>
      <p:sp>
        <p:nvSpPr>
          <p:cNvPr id="3" name="Shape 1"/>
          <p:cNvSpPr/>
          <p:nvPr/>
        </p:nvSpPr>
        <p:spPr>
          <a:xfrm>
            <a:off x="0" y="5070348"/>
            <a:ext cx="9144000" cy="73152"/>
          </a:xfrm>
          <a:prstGeom prst="rect">
            <a:avLst/>
          </a:prstGeom>
          <a:solidFill>
            <a:srgbClr val="7C2D12"/>
          </a:solidFill>
          <a:ln w="12700">
            <a:solidFill>
              <a:srgbClr val="7C2D12"/>
            </a:solidFill>
            <a:prstDash val="solid"/>
          </a:ln>
        </p:spPr>
      </p:sp>
      <p:sp>
        <p:nvSpPr>
          <p:cNvPr id="4" name="Shape 2"/>
          <p:cNvSpPr/>
          <p:nvPr/>
        </p:nvSpPr>
        <p:spPr>
          <a:xfrm>
            <a:off x="365760" y="320040"/>
            <a:ext cx="914400" cy="347472"/>
          </a:xfrm>
          <a:prstGeom prst="rect">
            <a:avLst/>
          </a:prstGeom>
          <a:solidFill>
            <a:srgbClr val="FFFFFF"/>
          </a:solidFill>
          <a:ln w="12700">
            <a:solidFill>
              <a:srgbClr val="FFFFFF"/>
            </a:solidFill>
            <a:prstDash val="solid"/>
          </a:ln>
        </p:spPr>
      </p:sp>
      <p:sp>
        <p:nvSpPr>
          <p:cNvPr id="5" name="Text 3"/>
          <p:cNvSpPr/>
          <p:nvPr/>
        </p:nvSpPr>
        <p:spPr>
          <a:xfrm>
            <a:off x="365760" y="320040"/>
            <a:ext cx="91440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EA580C"/>
                </a:solidFill>
                <a:effectLst/>
                <a:uLnTx/>
                <a:uFillTx/>
                <a:latin typeface="Calibri" panose="020F0502020204030204"/>
                <a:ea typeface="+mn-ea"/>
                <a:cs typeface="+mn-cs"/>
              </a:rPr>
              <a:t>PHẦN 02</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p:cNvSpPr/>
          <p:nvPr/>
        </p:nvSpPr>
        <p:spPr>
          <a:xfrm>
            <a:off x="5303520" y="457200"/>
            <a:ext cx="3474720" cy="3474720"/>
          </a:xfrm>
          <a:prstGeom prst="ellipse">
            <a:avLst/>
          </a:prstGeom>
          <a:solidFill>
            <a:srgbClr val="C2410C"/>
          </a:solidFill>
          <a:ln w="12700">
            <a:solidFill>
              <a:srgbClr val="7C2D12"/>
            </a:solidFill>
            <a:prstDash val="solid"/>
          </a:ln>
        </p:spPr>
      </p:sp>
      <p:pic>
        <p:nvPicPr>
          <p:cNvPr id="7" name="Image 0" descr="preencoded.png"/>
          <p:cNvPicPr>
            <a:picLocks noChangeAspect="1"/>
          </p:cNvPicPr>
          <p:nvPr/>
        </p:nvPicPr>
        <p:blipFill>
          <a:blip r:embed="rId3"/>
          <a:stretch>
            <a:fillRect/>
          </a:stretch>
        </p:blipFill>
        <p:spPr>
          <a:xfrm>
            <a:off x="5989320" y="868680"/>
            <a:ext cx="2103120" cy="2103120"/>
          </a:xfrm>
          <a:prstGeom prst="rect">
            <a:avLst/>
          </a:prstGeom>
        </p:spPr>
      </p:pic>
      <p:sp>
        <p:nvSpPr>
          <p:cNvPr id="8" name="Text 5"/>
          <p:cNvSpPr/>
          <p:nvPr/>
        </p:nvSpPr>
        <p:spPr>
          <a:xfrm>
            <a:off x="365760" y="777240"/>
            <a:ext cx="4754880" cy="22860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CÁC HÀNH VI</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VI PHẠM</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PHỔ BIẾN</a:t>
            </a:r>
            <a:endParaRPr kumimoji="0" lang="en-US" sz="3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9" name="Text 6"/>
          <p:cNvSpPr/>
          <p:nvPr/>
        </p:nvSpPr>
        <p:spPr>
          <a:xfrm>
            <a:off x="365760" y="3200400"/>
            <a:ext cx="5029200" cy="11887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EDD5"/>
                </a:solidFill>
                <a:effectLst/>
                <a:uLnTx/>
                <a:uFillTx/>
                <a:latin typeface="Calibri" panose="020F0502020204030204"/>
                <a:ea typeface="+mn-ea"/>
                <a:cs typeface="+mn-cs"/>
              </a:rPr>
              <a:t>"Không phải do cố tình, mà là không biết,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EDD5"/>
                </a:solidFill>
                <a:effectLst/>
                <a:uLnTx/>
                <a:uFillTx/>
                <a:latin typeface="Calibri" panose="020F0502020204030204"/>
                <a:ea typeface="+mn-ea"/>
                <a:cs typeface="+mn-cs"/>
              </a:rPr>
              <a:t>không để ý, hoặc nghĩ rằng mọi người đều làm vậy."</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 7"/>
          <p:cNvSpPr/>
          <p:nvPr/>
        </p:nvSpPr>
        <p:spPr>
          <a:xfrm>
            <a:off x="5943600" y="4114800"/>
            <a:ext cx="256032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FFEDD5"/>
                </a:solidFill>
                <a:effectLst/>
                <a:uLnTx/>
                <a:uFillTx/>
                <a:latin typeface="Calibri" panose="020F0502020204030204"/>
                <a:ea typeface="+mn-ea"/>
                <a:cs typeface="+mn-cs"/>
              </a:rPr>
              <a:t>⏱  5 – 6 phút</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AFC"/>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EA580C"/>
          </a:solidFill>
          <a:ln w="12700">
            <a:solidFill>
              <a:srgbClr val="EA580C"/>
            </a:solidFill>
            <a:prstDash val="solid"/>
          </a:ln>
        </p:spPr>
      </p:sp>
      <p:sp>
        <p:nvSpPr>
          <p:cNvPr id="3" name="Text 1"/>
          <p:cNvSpPr/>
          <p:nvPr/>
        </p:nvSpPr>
        <p:spPr>
          <a:xfrm>
            <a:off x="457200" y="164592"/>
            <a:ext cx="8229600" cy="54864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dirty="0">
                <a:ln>
                  <a:noFill/>
                </a:ln>
                <a:solidFill>
                  <a:srgbClr val="1E293B"/>
                </a:solidFill>
                <a:effectLst/>
                <a:uLnTx/>
                <a:uFillTx/>
                <a:latin typeface="Times New Roman" panose="02020603050405020304" pitchFamily="18" charset="0"/>
                <a:ea typeface="Arial Black" pitchFamily="34" charset="-122"/>
                <a:cs typeface="Times New Roman" panose="02020603050405020304" pitchFamily="18" charset="0"/>
              </a:rPr>
              <a:t>6 LOẠI VI PHẠM PHỔ BIẾN NHẤT HIỆN NAY</a:t>
            </a:r>
            <a:endParaRPr kumimoji="0" lang="en-US"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hape 2"/>
          <p:cNvSpPr/>
          <p:nvPr/>
        </p:nvSpPr>
        <p:spPr>
          <a:xfrm>
            <a:off x="320040" y="868680"/>
            <a:ext cx="4114800" cy="118872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5" name="Shape 3"/>
          <p:cNvSpPr/>
          <p:nvPr/>
        </p:nvSpPr>
        <p:spPr>
          <a:xfrm>
            <a:off x="320040" y="868680"/>
            <a:ext cx="64008" cy="1188720"/>
          </a:xfrm>
          <a:prstGeom prst="rect">
            <a:avLst/>
          </a:prstGeom>
          <a:solidFill>
            <a:srgbClr val="2563EB"/>
          </a:solidFill>
          <a:ln w="12700">
            <a:solidFill>
              <a:srgbClr val="2563EB"/>
            </a:solidFill>
            <a:prstDash val="solid"/>
          </a:ln>
        </p:spPr>
      </p:sp>
      <p:sp>
        <p:nvSpPr>
          <p:cNvPr id="6" name="Text 4"/>
          <p:cNvSpPr/>
          <p:nvPr/>
        </p:nvSpPr>
        <p:spPr>
          <a:xfrm>
            <a:off x="429768" y="914400"/>
            <a:ext cx="457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2563EB"/>
                </a:solidFill>
                <a:effectLst/>
                <a:uLnTx/>
                <a:uFillTx/>
                <a:latin typeface="Calibri" panose="020F0502020204030204"/>
                <a:ea typeface="+mn-ea"/>
                <a:cs typeface="+mn-cs"/>
              </a:rPr>
              <a:t>1</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 5"/>
          <p:cNvSpPr/>
          <p:nvPr/>
        </p:nvSpPr>
        <p:spPr>
          <a:xfrm>
            <a:off x="914400" y="941832"/>
            <a:ext cx="34290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E293B"/>
                </a:solidFill>
                <a:effectLst/>
                <a:uLnTx/>
                <a:uFillTx/>
                <a:latin typeface="Calibri" panose="020F0502020204030204"/>
                <a:ea typeface="+mn-ea"/>
                <a:cs typeface="+mn-cs"/>
              </a:rPr>
              <a:t>Karaoke / Café / Nhà hàng</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914400" y="1325880"/>
            <a:ext cx="3429000" cy="65836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Mở nhạc, chiếu MV, livestream nền nhạc phục vụ kinh doanh</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hape 7"/>
          <p:cNvSpPr/>
          <p:nvPr/>
        </p:nvSpPr>
        <p:spPr>
          <a:xfrm>
            <a:off x="4754880" y="868680"/>
            <a:ext cx="4114800" cy="118872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0" name="Shape 8"/>
          <p:cNvSpPr/>
          <p:nvPr/>
        </p:nvSpPr>
        <p:spPr>
          <a:xfrm>
            <a:off x="4754880" y="868680"/>
            <a:ext cx="64008" cy="1188720"/>
          </a:xfrm>
          <a:prstGeom prst="rect">
            <a:avLst/>
          </a:prstGeom>
          <a:solidFill>
            <a:srgbClr val="EA580C"/>
          </a:solidFill>
          <a:ln w="12700">
            <a:solidFill>
              <a:srgbClr val="EA580C"/>
            </a:solidFill>
            <a:prstDash val="solid"/>
          </a:ln>
        </p:spPr>
      </p:sp>
      <p:sp>
        <p:nvSpPr>
          <p:cNvPr id="11" name="Text 9"/>
          <p:cNvSpPr/>
          <p:nvPr/>
        </p:nvSpPr>
        <p:spPr>
          <a:xfrm>
            <a:off x="4864608" y="914400"/>
            <a:ext cx="457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EA580C"/>
                </a:solidFill>
                <a:effectLst/>
                <a:uLnTx/>
                <a:uFillTx/>
                <a:latin typeface="Calibri" panose="020F0502020204030204"/>
                <a:ea typeface="+mn-ea"/>
                <a:cs typeface="+mn-cs"/>
              </a:rPr>
              <a:t>2</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 10"/>
          <p:cNvSpPr/>
          <p:nvPr/>
        </p:nvSpPr>
        <p:spPr>
          <a:xfrm>
            <a:off x="5349240" y="941832"/>
            <a:ext cx="34290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E293B"/>
                </a:solidFill>
                <a:effectLst/>
                <a:uLnTx/>
                <a:uFillTx/>
                <a:latin typeface="Calibri" panose="020F0502020204030204"/>
                <a:ea typeface="+mn-ea"/>
                <a:cs typeface="+mn-cs"/>
              </a:rPr>
              <a:t>Mạng xã hội</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 11"/>
          <p:cNvSpPr/>
          <p:nvPr/>
        </p:nvSpPr>
        <p:spPr>
          <a:xfrm>
            <a:off x="5349240" y="1325880"/>
            <a:ext cx="3429000" cy="65836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Reup TikTok, cắt clip YouTube, đăng lại video truyền hình</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Shape 12"/>
          <p:cNvSpPr/>
          <p:nvPr/>
        </p:nvSpPr>
        <p:spPr>
          <a:xfrm>
            <a:off x="320040" y="2221992"/>
            <a:ext cx="4114800" cy="118872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15" name="Shape 13"/>
          <p:cNvSpPr/>
          <p:nvPr/>
        </p:nvSpPr>
        <p:spPr>
          <a:xfrm>
            <a:off x="320040" y="2221992"/>
            <a:ext cx="64008" cy="1188720"/>
          </a:xfrm>
          <a:prstGeom prst="rect">
            <a:avLst/>
          </a:prstGeom>
          <a:solidFill>
            <a:srgbClr val="0891B2"/>
          </a:solidFill>
          <a:ln w="12700">
            <a:solidFill>
              <a:srgbClr val="0891B2"/>
            </a:solidFill>
            <a:prstDash val="solid"/>
          </a:ln>
        </p:spPr>
      </p:sp>
      <p:sp>
        <p:nvSpPr>
          <p:cNvPr id="16" name="Text 14"/>
          <p:cNvSpPr/>
          <p:nvPr/>
        </p:nvSpPr>
        <p:spPr>
          <a:xfrm>
            <a:off x="429768" y="2267712"/>
            <a:ext cx="457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0891B2"/>
                </a:solidFill>
                <a:effectLst/>
                <a:uLnTx/>
                <a:uFillTx/>
                <a:latin typeface="Calibri" panose="020F0502020204030204"/>
                <a:ea typeface="+mn-ea"/>
                <a:cs typeface="+mn-cs"/>
              </a:rPr>
              <a:t>3</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 15"/>
          <p:cNvSpPr/>
          <p:nvPr/>
        </p:nvSpPr>
        <p:spPr>
          <a:xfrm>
            <a:off x="914400" y="2295144"/>
            <a:ext cx="34290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E293B"/>
                </a:solidFill>
                <a:effectLst/>
                <a:uLnTx/>
                <a:uFillTx/>
                <a:latin typeface="Calibri" panose="020F0502020204030204"/>
                <a:ea typeface="+mn-ea"/>
                <a:cs typeface="+mn-cs"/>
              </a:rPr>
              <a:t>Hình ảnh &amp; Quảng cáo</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 16"/>
          <p:cNvSpPr/>
          <p:nvPr/>
        </p:nvSpPr>
        <p:spPr>
          <a:xfrm>
            <a:off x="914400" y="2679192"/>
            <a:ext cx="3429000" cy="65836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Lấy ảnh Google, dùng ảnh người nổi tiếng để chạy quảng cáo</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Shape 17"/>
          <p:cNvSpPr/>
          <p:nvPr/>
        </p:nvSpPr>
        <p:spPr>
          <a:xfrm>
            <a:off x="4754880" y="2221992"/>
            <a:ext cx="4114800" cy="118872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0" name="Shape 18"/>
          <p:cNvSpPr/>
          <p:nvPr/>
        </p:nvSpPr>
        <p:spPr>
          <a:xfrm>
            <a:off x="4754880" y="2221992"/>
            <a:ext cx="64008" cy="1188720"/>
          </a:xfrm>
          <a:prstGeom prst="rect">
            <a:avLst/>
          </a:prstGeom>
          <a:solidFill>
            <a:srgbClr val="DC2626"/>
          </a:solidFill>
          <a:ln w="12700">
            <a:solidFill>
              <a:srgbClr val="DC2626"/>
            </a:solidFill>
            <a:prstDash val="solid"/>
          </a:ln>
        </p:spPr>
      </p:sp>
      <p:sp>
        <p:nvSpPr>
          <p:cNvPr id="21" name="Text 19"/>
          <p:cNvSpPr/>
          <p:nvPr/>
        </p:nvSpPr>
        <p:spPr>
          <a:xfrm>
            <a:off x="4864608" y="2267712"/>
            <a:ext cx="457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DC2626"/>
                </a:solidFill>
                <a:effectLst/>
                <a:uLnTx/>
                <a:uFillTx/>
                <a:latin typeface="Calibri" panose="020F0502020204030204"/>
                <a:ea typeface="+mn-ea"/>
                <a:cs typeface="+mn-cs"/>
              </a:rPr>
              <a:t>4</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 20"/>
          <p:cNvSpPr/>
          <p:nvPr/>
        </p:nvSpPr>
        <p:spPr>
          <a:xfrm>
            <a:off x="5349240" y="2295144"/>
            <a:ext cx="34290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E293B"/>
                </a:solidFill>
                <a:effectLst/>
                <a:uLnTx/>
                <a:uFillTx/>
                <a:latin typeface="Calibri" panose="020F0502020204030204"/>
                <a:ea typeface="+mn-ea"/>
                <a:cs typeface="+mn-cs"/>
              </a:rPr>
              <a:t>Phần mềm</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1"/>
          <p:cNvSpPr/>
          <p:nvPr/>
        </p:nvSpPr>
        <p:spPr>
          <a:xfrm>
            <a:off x="5349240" y="2679192"/>
            <a:ext cx="3429000" cy="65836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Dùng Windows, Office, Photoshop crack cho nhiều máy</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Shape 22"/>
          <p:cNvSpPr/>
          <p:nvPr/>
        </p:nvSpPr>
        <p:spPr>
          <a:xfrm>
            <a:off x="320040" y="3575304"/>
            <a:ext cx="4114800" cy="118872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25" name="Shape 23"/>
          <p:cNvSpPr/>
          <p:nvPr/>
        </p:nvSpPr>
        <p:spPr>
          <a:xfrm>
            <a:off x="320040" y="3575304"/>
            <a:ext cx="64008" cy="1188720"/>
          </a:xfrm>
          <a:prstGeom prst="rect">
            <a:avLst/>
          </a:prstGeom>
          <a:solidFill>
            <a:srgbClr val="7C3AED"/>
          </a:solidFill>
          <a:ln w="12700">
            <a:solidFill>
              <a:srgbClr val="7C3AED"/>
            </a:solidFill>
            <a:prstDash val="solid"/>
          </a:ln>
        </p:spPr>
      </p:sp>
      <p:sp>
        <p:nvSpPr>
          <p:cNvPr id="26" name="Text 24"/>
          <p:cNvSpPr/>
          <p:nvPr/>
        </p:nvSpPr>
        <p:spPr>
          <a:xfrm>
            <a:off x="429768" y="3621024"/>
            <a:ext cx="457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7C3AED"/>
                </a:solidFill>
                <a:effectLst/>
                <a:uLnTx/>
                <a:uFillTx/>
                <a:latin typeface="Calibri" panose="020F0502020204030204"/>
                <a:ea typeface="+mn-ea"/>
                <a:cs typeface="+mn-cs"/>
              </a:rPr>
              <a:t>5</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 25"/>
          <p:cNvSpPr/>
          <p:nvPr/>
        </p:nvSpPr>
        <p:spPr>
          <a:xfrm>
            <a:off x="914400" y="3648456"/>
            <a:ext cx="34290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E293B"/>
                </a:solidFill>
                <a:effectLst/>
                <a:uLnTx/>
                <a:uFillTx/>
                <a:latin typeface="Calibri" panose="020F0502020204030204"/>
                <a:ea typeface="+mn-ea"/>
                <a:cs typeface="+mn-cs"/>
              </a:rPr>
              <a:t>Trường học &amp; Photocopy</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 26"/>
          <p:cNvSpPr/>
          <p:nvPr/>
        </p:nvSpPr>
        <p:spPr>
          <a:xfrm>
            <a:off x="914400" y="4032504"/>
            <a:ext cx="3429000" cy="65836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Photo giáo trình, scan sách, chia sẻ file PDF số lượng lớn</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Shape 27"/>
          <p:cNvSpPr/>
          <p:nvPr/>
        </p:nvSpPr>
        <p:spPr>
          <a:xfrm>
            <a:off x="4754880" y="3575304"/>
            <a:ext cx="4114800" cy="1188720"/>
          </a:xfrm>
          <a:prstGeom prst="rect">
            <a:avLst/>
          </a:prstGeom>
          <a:solidFill>
            <a:srgbClr val="FFFFFF"/>
          </a:solidFill>
          <a:ln w="12700">
            <a:solidFill>
              <a:srgbClr val="E2E8F0"/>
            </a:solidFill>
            <a:prstDash val="solid"/>
          </a:ln>
          <a:effectLst>
            <a:outerShdw blurRad="101600" dist="38100" dir="8100000" algn="bl" rotWithShape="0">
              <a:srgbClr val="000000">
                <a:alpha val="12000"/>
              </a:srgbClr>
            </a:outerShdw>
          </a:effectLst>
        </p:spPr>
      </p:sp>
      <p:sp>
        <p:nvSpPr>
          <p:cNvPr id="30" name="Shape 28"/>
          <p:cNvSpPr/>
          <p:nvPr/>
        </p:nvSpPr>
        <p:spPr>
          <a:xfrm>
            <a:off x="4754880" y="3575304"/>
            <a:ext cx="64008" cy="1188720"/>
          </a:xfrm>
          <a:prstGeom prst="rect">
            <a:avLst/>
          </a:prstGeom>
          <a:solidFill>
            <a:srgbClr val="16A34A"/>
          </a:solidFill>
          <a:ln w="12700">
            <a:solidFill>
              <a:srgbClr val="16A34A"/>
            </a:solidFill>
            <a:prstDash val="solid"/>
          </a:ln>
        </p:spPr>
      </p:sp>
      <p:sp>
        <p:nvSpPr>
          <p:cNvPr id="31" name="Text 29"/>
          <p:cNvSpPr/>
          <p:nvPr/>
        </p:nvSpPr>
        <p:spPr>
          <a:xfrm>
            <a:off x="4864608" y="3621024"/>
            <a:ext cx="45720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16A34A"/>
                </a:solidFill>
                <a:effectLst/>
                <a:uLnTx/>
                <a:uFillTx/>
                <a:latin typeface="Calibri" panose="020F0502020204030204"/>
                <a:ea typeface="+mn-ea"/>
                <a:cs typeface="+mn-cs"/>
              </a:rPr>
              <a:t>6</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Text 30"/>
          <p:cNvSpPr/>
          <p:nvPr/>
        </p:nvSpPr>
        <p:spPr>
          <a:xfrm>
            <a:off x="5349240" y="3648456"/>
            <a:ext cx="3429000" cy="36576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1E293B"/>
                </a:solidFill>
                <a:effectLst/>
                <a:uLnTx/>
                <a:uFillTx/>
                <a:latin typeface="Calibri" panose="020F0502020204030204"/>
                <a:ea typeface="+mn-ea"/>
                <a:cs typeface="+mn-cs"/>
              </a:rPr>
              <a:t>Di sản văn hóa</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Text 31"/>
          <p:cNvSpPr/>
          <p:nvPr/>
        </p:nvSpPr>
        <p:spPr>
          <a:xfrm>
            <a:off x="5349240" y="4032504"/>
            <a:ext cx="3429000" cy="658368"/>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64748B"/>
                </a:solidFill>
                <a:effectLst/>
                <a:uLnTx/>
                <a:uFillTx/>
                <a:latin typeface="Calibri" panose="020F0502020204030204"/>
                <a:ea typeface="+mn-ea"/>
                <a:cs typeface="+mn-cs"/>
              </a:rPr>
              <a:t>Tự ý dùng video lễ hội, hình ảnh di tích để kiếm tiền</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Shape 32"/>
          <p:cNvSpPr/>
          <p:nvPr/>
        </p:nvSpPr>
        <p:spPr>
          <a:xfrm>
            <a:off x="0" y="5070348"/>
            <a:ext cx="9144000" cy="73152"/>
          </a:xfrm>
          <a:prstGeom prst="rect">
            <a:avLst/>
          </a:prstGeom>
          <a:solidFill>
            <a:srgbClr val="EA580C"/>
          </a:solidFill>
          <a:ln w="12700">
            <a:solidFill>
              <a:srgbClr val="EA580C"/>
            </a:solidFill>
            <a:prstDash val="solid"/>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891B2"/>
        </a:solidFill>
        <a:effectLst/>
      </p:bgPr>
    </p:bg>
    <p:spTree>
      <p:nvGrpSpPr>
        <p:cNvPr id="1" name=""/>
        <p:cNvGrpSpPr/>
        <p:nvPr/>
      </p:nvGrpSpPr>
      <p:grpSpPr>
        <a:xfrm>
          <a:off x="0" y="0"/>
          <a:ext cx="0" cy="0"/>
          <a:chOff x="0" y="0"/>
          <a:chExt cx="0" cy="0"/>
        </a:xfrm>
      </p:grpSpPr>
      <p:sp>
        <p:nvSpPr>
          <p:cNvPr id="2" name="Shape 0"/>
          <p:cNvSpPr/>
          <p:nvPr/>
        </p:nvSpPr>
        <p:spPr>
          <a:xfrm>
            <a:off x="0" y="0"/>
            <a:ext cx="9144000" cy="73152"/>
          </a:xfrm>
          <a:prstGeom prst="rect">
            <a:avLst/>
          </a:prstGeom>
          <a:solidFill>
            <a:srgbClr val="164E63"/>
          </a:solidFill>
          <a:ln w="12700">
            <a:solidFill>
              <a:srgbClr val="164E63"/>
            </a:solidFill>
            <a:prstDash val="solid"/>
          </a:ln>
        </p:spPr>
      </p:sp>
      <p:sp>
        <p:nvSpPr>
          <p:cNvPr id="3" name="Shape 1"/>
          <p:cNvSpPr/>
          <p:nvPr/>
        </p:nvSpPr>
        <p:spPr>
          <a:xfrm>
            <a:off x="0" y="5070348"/>
            <a:ext cx="9144000" cy="73152"/>
          </a:xfrm>
          <a:prstGeom prst="rect">
            <a:avLst/>
          </a:prstGeom>
          <a:solidFill>
            <a:srgbClr val="164E63"/>
          </a:solidFill>
          <a:ln w="12700">
            <a:solidFill>
              <a:srgbClr val="164E63"/>
            </a:solidFill>
            <a:prstDash val="solid"/>
          </a:ln>
        </p:spPr>
      </p:sp>
      <p:sp>
        <p:nvSpPr>
          <p:cNvPr id="4" name="Shape 2"/>
          <p:cNvSpPr/>
          <p:nvPr/>
        </p:nvSpPr>
        <p:spPr>
          <a:xfrm>
            <a:off x="365760" y="320040"/>
            <a:ext cx="914400" cy="347472"/>
          </a:xfrm>
          <a:prstGeom prst="rect">
            <a:avLst/>
          </a:prstGeom>
          <a:solidFill>
            <a:srgbClr val="FFFFFF"/>
          </a:solidFill>
          <a:ln w="12700">
            <a:solidFill>
              <a:srgbClr val="FFFFFF"/>
            </a:solidFill>
            <a:prstDash val="solid"/>
          </a:ln>
        </p:spPr>
      </p:sp>
      <p:sp>
        <p:nvSpPr>
          <p:cNvPr id="5" name="Text 3"/>
          <p:cNvSpPr/>
          <p:nvPr/>
        </p:nvSpPr>
        <p:spPr>
          <a:xfrm>
            <a:off x="365760" y="320040"/>
            <a:ext cx="914400" cy="347472"/>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891B2"/>
                </a:solidFill>
                <a:effectLst/>
                <a:uLnTx/>
                <a:uFillTx/>
                <a:latin typeface="Calibri" panose="020F0502020204030204"/>
                <a:ea typeface="+mn-ea"/>
                <a:cs typeface="+mn-cs"/>
              </a:rPr>
              <a:t>PHẦN 03</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p:cNvSpPr/>
          <p:nvPr/>
        </p:nvSpPr>
        <p:spPr>
          <a:xfrm>
            <a:off x="5303520" y="457200"/>
            <a:ext cx="3474720" cy="3474720"/>
          </a:xfrm>
          <a:prstGeom prst="ellipse">
            <a:avLst/>
          </a:prstGeom>
          <a:solidFill>
            <a:srgbClr val="0E7490"/>
          </a:solidFill>
          <a:ln w="12700">
            <a:solidFill>
              <a:srgbClr val="164E63"/>
            </a:solidFill>
            <a:prstDash val="solid"/>
          </a:ln>
        </p:spPr>
      </p:sp>
      <p:pic>
        <p:nvPicPr>
          <p:cNvPr id="7" name="Image 0" descr="preencoded.png"/>
          <p:cNvPicPr>
            <a:picLocks noChangeAspect="1"/>
          </p:cNvPicPr>
          <p:nvPr/>
        </p:nvPicPr>
        <p:blipFill>
          <a:blip r:embed="rId3"/>
          <a:stretch>
            <a:fillRect/>
          </a:stretch>
        </p:blipFill>
        <p:spPr>
          <a:xfrm>
            <a:off x="5989320" y="868680"/>
            <a:ext cx="2103120" cy="2103120"/>
          </a:xfrm>
          <a:prstGeom prst="rect">
            <a:avLst/>
          </a:prstGeom>
        </p:spPr>
      </p:pic>
      <p:sp>
        <p:nvSpPr>
          <p:cNvPr id="8" name="Text 5"/>
          <p:cNvSpPr/>
          <p:nvPr/>
        </p:nvSpPr>
        <p:spPr>
          <a:xfrm>
            <a:off x="365760" y="685800"/>
            <a:ext cx="4754880" cy="27432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DẤU HIỆU</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NHẬN BIẾT</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NỘI DUNG</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FFFFFF"/>
                </a:solidFill>
                <a:effectLst/>
                <a:uLnTx/>
                <a:uFillTx/>
                <a:latin typeface="Times New Roman" panose="02020603050405020304" pitchFamily="18" charset="0"/>
                <a:ea typeface="Arial Black" pitchFamily="34" charset="-122"/>
                <a:cs typeface="Times New Roman" panose="02020603050405020304" pitchFamily="18" charset="0"/>
              </a:rPr>
              <a:t>CÓ BẢN QUYỀN</a:t>
            </a:r>
            <a:endParaRPr kumimoji="0" 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9" name="Text 6"/>
          <p:cNvSpPr/>
          <p:nvPr/>
        </p:nvSpPr>
        <p:spPr>
          <a:xfrm>
            <a:off x="365760" y="3520440"/>
            <a:ext cx="5029200" cy="91440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white"/>
                </a:solidFill>
                <a:effectLst/>
                <a:uLnTx/>
                <a:uFillTx/>
                <a:latin typeface="Calibri" panose="020F0502020204030204"/>
                <a:ea typeface="+mn-ea"/>
                <a:cs typeface="+mn-cs"/>
              </a:rPr>
              <a:t>"Không phải cứ thấy trên mạng là được sử dụng tự do"</a:t>
            </a: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Text 7"/>
          <p:cNvSpPr/>
          <p:nvPr/>
        </p:nvSpPr>
        <p:spPr>
          <a:xfrm>
            <a:off x="5943600" y="4114800"/>
            <a:ext cx="2560320" cy="457200"/>
          </a:xfrm>
          <a:prstGeom prst="rect">
            <a:avLst/>
          </a:prstGeom>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A5F3FC"/>
                </a:solidFill>
                <a:effectLst/>
                <a:uLnTx/>
                <a:uFillTx/>
                <a:latin typeface="Calibri" panose="020F0502020204030204"/>
                <a:ea typeface="+mn-ea"/>
                <a:cs typeface="+mn-cs"/>
              </a:rPr>
              <a:t>⏱  3 – 4 phút</a:t>
            </a:r>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5026</Words>
  <Application>Microsoft Office PowerPoint</Application>
  <PresentationFormat>On-screen Show (16:9)</PresentationFormat>
  <Paragraphs>764</Paragraphs>
  <Slides>44</Slides>
  <Notes>44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Chương Trình Tuyên Truyền SHTT – Xã Bình Minh</dc:title>
  <dc:subject>PptxGenJS Presentation</dc:subject>
  <dc:creator>PptxGenJS</dc:creator>
  <cp:lastModifiedBy>Lê Hằng</cp:lastModifiedBy>
  <cp:revision>6</cp:revision>
  <dcterms:created xsi:type="dcterms:W3CDTF">2026-05-17T12:42:27Z</dcterms:created>
  <dcterms:modified xsi:type="dcterms:W3CDTF">2026-05-19T13:21:38Z</dcterms:modified>
</cp:coreProperties>
</file>