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71" r:id="rId7"/>
    <p:sldId id="269" r:id="rId8"/>
    <p:sldId id="263" r:id="rId9"/>
    <p:sldId id="264" r:id="rId10"/>
    <p:sldId id="265" r:id="rId11"/>
    <p:sldId id="267" r:id="rId12"/>
    <p:sldId id="268" r:id="rId13"/>
    <p:sldId id="270" r:id="rId14"/>
  </p:sldIdLst>
  <p:sldSz cx="14630400" cy="8229600"/>
  <p:notesSz cx="8229600" cy="14630400"/>
  <p:embeddedFontLst>
    <p:embeddedFont>
      <p:font typeface="Open Sans" panose="020B0606030504020204" pitchFamily="34" charset="0"/>
      <p:regular r:id="rId16"/>
      <p:bold r:id="rId17"/>
      <p:italic r:id="rId1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464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7328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Nghiệp vụ lập, niêm yết và rà soát danh sách cử tri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981569"/>
            <a:ext cx="75564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Bầu cử đại biểu Quốc hội khóa XVI và đại biểu HĐND các cấp nhiệm kỳ 2026-2031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503039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850"/>
              </a:lnSpc>
              <a:buFontTx/>
              <a:buChar char="-"/>
            </a:pPr>
            <a:r>
              <a:rPr lang="vi-VN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Luật Bầu cử đại biểu Quốc hội và đại biểu Hội đồng nhân dân</a:t>
            </a:r>
            <a:endParaRPr lang="en-US" sz="1750" dirty="0">
              <a:solidFill>
                <a:srgbClr val="403C4E"/>
              </a:solidFill>
              <a:latin typeface="Arial" panose="020B0604020202020204" pitchFamily="34" charset="0"/>
              <a:ea typeface="Open Sans" pitchFamily="34" charset="-122"/>
              <a:cs typeface="Arial" panose="020B0604020202020204" pitchFamily="34" charset="0"/>
            </a:endParaRPr>
          </a:p>
          <a:p>
            <a:pPr marL="285750" indent="-285750" algn="l">
              <a:lnSpc>
                <a:spcPts val="2850"/>
              </a:lnSpc>
              <a:buFontTx/>
              <a:buChar char="-"/>
            </a:pPr>
            <a:r>
              <a:rPr lang="en-US" sz="1750" dirty="0" err="1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Nghị</a:t>
            </a: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quyết 40/NQ-HĐBCQG</a:t>
            </a:r>
          </a:p>
          <a:p>
            <a:pPr marL="285750" indent="-285750" algn="l">
              <a:lnSpc>
                <a:spcPts val="2850"/>
              </a:lnSpc>
              <a:buFontTx/>
              <a:buChar char="-"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Thông tư 21/TT-BNV </a:t>
            </a:r>
          </a:p>
          <a:p>
            <a:pPr marL="285750" indent="-285750" algn="l">
              <a:lnSpc>
                <a:spcPts val="2850"/>
              </a:lnSpc>
              <a:buFontTx/>
              <a:buChar char="-"/>
            </a:pPr>
            <a:r>
              <a:rPr lang="en-US" sz="1750" dirty="0" err="1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Hướng</a:t>
            </a: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dẫn 8202/BCA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60245"/>
            <a:ext cx="113092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Rà soát biến động: Xóa tên và thu hồi thẻ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23600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Đối tượng bị xóa tên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888105"/>
            <a:ext cx="6244709" cy="1088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Người bị tước quyền bầu cử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Người đi chấp hành án tù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Người mất năng lực hành vi dân sự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510170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Áp dụng cho các trường hợp phát sinh sau khi đã niêm yết danh sách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436168" y="3009186"/>
            <a:ext cx="6571417" cy="3260169"/>
          </a:xfrm>
          <a:prstGeom prst="roundRect">
            <a:avLst>
              <a:gd name="adj" fmla="val 5009"/>
            </a:avLst>
          </a:prstGeom>
          <a:solidFill>
            <a:srgbClr val="FFAD94"/>
          </a:solidFill>
          <a:ln/>
        </p:spPr>
      </p:sp>
      <p:sp>
        <p:nvSpPr>
          <p:cNvPr id="7" name="Text 5"/>
          <p:cNvSpPr/>
          <p:nvPr/>
        </p:nvSpPr>
        <p:spPr>
          <a:xfrm>
            <a:off x="7662982" y="323600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Nhiệm vụ bắt buộc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662982" y="3888105"/>
            <a:ext cx="6117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UBND phối hợp Công an xã thực hiện: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662982" y="4455081"/>
            <a:ext cx="6117788" cy="725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/>
            </a:pPr>
            <a:r>
              <a:rPr lang="en-US" sz="175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Xóa tên trên phần mềm quản lý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1750" b="1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Thu hồi thẻ cử tri bắt buộc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62982" y="5226478"/>
            <a:ext cx="6117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Thời hạn:</a:t>
            </a:r>
            <a:r>
              <a:rPr lang="en-US" sz="175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Thực hiện cho đến thời điểm bắt đầu bỏ phiếu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28493"/>
            <a:ext cx="66544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Công tác phát Thẻ cử tri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027998"/>
            <a:ext cx="79251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Đảm bảo mỗi cử tri nhận được thẻ đúng hạn và chính xác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750826"/>
            <a:ext cx="226814" cy="226814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93790" y="4077533"/>
            <a:ext cx="4196358" cy="30480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42518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Mẫu thẻ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474225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Theo quy chuẩn tại </a:t>
            </a:r>
            <a:r>
              <a:rPr lang="en-US" sz="1750" u="sng" dirty="0">
                <a:solidFill>
                  <a:srgbClr val="CC3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Nghị quyết 40/NQ-HĐBCQG</a:t>
            </a: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(mẫu số 10/HĐBC) đã được ban hành.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6962" y="3750826"/>
            <a:ext cx="226814" cy="226814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5216962" y="4077533"/>
            <a:ext cx="4196358" cy="30480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10" name="Text 6"/>
          <p:cNvSpPr/>
          <p:nvPr/>
        </p:nvSpPr>
        <p:spPr>
          <a:xfrm>
            <a:off x="5216962" y="42518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In ấn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216962" y="474225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UBND xã chịu trách </a:t>
            </a:r>
            <a:r>
              <a:rPr lang="en-US" sz="1750" dirty="0" err="1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nhiệm</a:t>
            </a: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vi-VN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tổ chức </a:t>
            </a: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 thẻ từ danh sách cử tri đã được phê duyệt trên phần mềm quản lý tập </a:t>
            </a:r>
            <a:r>
              <a:rPr lang="en-US" sz="1750" dirty="0" err="1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trung</a:t>
            </a: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 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0133" y="3750826"/>
            <a:ext cx="226814" cy="226814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9640133" y="4077533"/>
            <a:ext cx="4196358" cy="30480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14" name="Text 9"/>
          <p:cNvSpPr/>
          <p:nvPr/>
        </p:nvSpPr>
        <p:spPr>
          <a:xfrm>
            <a:off x="9640133" y="42518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Phân phối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9640133" y="474225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Đảm bảo thẻ cử tri được phát đến tận tay từng cử tri trước ngày bầu cử theo đúng quy định.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454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2708" y="3336846"/>
            <a:ext cx="11220807" cy="636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Mốc thời gian quan trọng: Khóa dữ liệu cử tri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12708" y="4247436"/>
            <a:ext cx="13204984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Trước </a:t>
            </a:r>
            <a:r>
              <a:rPr lang="en-US" sz="1600" b="1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24 giờ</a:t>
            </a:r>
            <a:r>
              <a:rPr lang="en-US" sz="16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bỏ </a:t>
            </a:r>
            <a:r>
              <a:rPr lang="en-US" sz="1600" dirty="0" err="1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phiếu</a:t>
            </a:r>
            <a:r>
              <a:rPr lang="en-US" sz="16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(</a:t>
            </a:r>
            <a:r>
              <a:rPr lang="en-US" sz="1600" dirty="0">
                <a:solidFill>
                  <a:srgbClr val="403C4E"/>
                </a:solidFill>
                <a:highlight>
                  <a:srgbClr val="F2F2F2"/>
                </a:highlight>
                <a:latin typeface="Arial" panose="020B0604020202020204" pitchFamily="34" charset="0"/>
                <a:ea typeface="Consolas" pitchFamily="34" charset="-122"/>
                <a:cs typeface="Arial" panose="020B0604020202020204" pitchFamily="34" charset="0"/>
              </a:rPr>
              <a:t>14/3/2026</a:t>
            </a:r>
            <a:r>
              <a:rPr lang="en-US" sz="16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), hệ thống sẽ tự động </a:t>
            </a:r>
            <a:r>
              <a:rPr lang="en-US" sz="1600" b="1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khóa</a:t>
            </a:r>
            <a:r>
              <a:rPr lang="en-US" sz="16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tính năng cập nhật danh sách </a:t>
            </a:r>
            <a:r>
              <a:rPr lang="en-US" sz="1600" dirty="0" err="1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cử</a:t>
            </a:r>
            <a:r>
              <a:rPr lang="en-US" sz="16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tri </a:t>
            </a:r>
            <a:r>
              <a:rPr lang="vi-VN" sz="16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trừ trường hợp </a:t>
            </a:r>
            <a:r>
              <a:rPr lang="vi-VN" sz="1600" b="1" dirty="0" err="1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ngọại</a:t>
            </a:r>
            <a:r>
              <a:rPr lang="vi-VN" sz="1600" b="1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lệ</a:t>
            </a:r>
            <a:r>
              <a:rPr lang="vi-VN" sz="16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12708" y="4762143"/>
            <a:ext cx="4279821" cy="1852255"/>
          </a:xfrm>
          <a:prstGeom prst="roundRect">
            <a:avLst>
              <a:gd name="adj" fmla="val 461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923925" y="4973360"/>
            <a:ext cx="610791" cy="610791"/>
          </a:xfrm>
          <a:prstGeom prst="roundRect">
            <a:avLst>
              <a:gd name="adj" fmla="val 14969254"/>
            </a:avLst>
          </a:prstGeom>
          <a:solidFill>
            <a:srgbClr val="FFAD94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922" y="5141357"/>
            <a:ext cx="274796" cy="27479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23925" y="5766911"/>
            <a:ext cx="3857387" cy="636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Bổ sung cử tri có giấy chứng nhận từ nơi khác đến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5175290" y="4762143"/>
            <a:ext cx="4279821" cy="1852255"/>
          </a:xfrm>
          <a:prstGeom prst="roundRect">
            <a:avLst>
              <a:gd name="adj" fmla="val 461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5386507" y="4973360"/>
            <a:ext cx="610791" cy="610791"/>
          </a:xfrm>
          <a:prstGeom prst="roundRect">
            <a:avLst>
              <a:gd name="adj" fmla="val 14969254"/>
            </a:avLst>
          </a:prstGeom>
          <a:solidFill>
            <a:srgbClr val="FFAD94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4504" y="5141357"/>
            <a:ext cx="274796" cy="27479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386507" y="5766911"/>
            <a:ext cx="3857387" cy="636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Cử tri quân nhân bỏ phiếu nơi cư trú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8"/>
          <p:cNvSpPr/>
          <p:nvPr/>
        </p:nvSpPr>
        <p:spPr>
          <a:xfrm>
            <a:off x="9637871" y="4762143"/>
            <a:ext cx="4279821" cy="1852255"/>
          </a:xfrm>
          <a:prstGeom prst="roundRect">
            <a:avLst>
              <a:gd name="adj" fmla="val 461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Shape 9"/>
          <p:cNvSpPr/>
          <p:nvPr/>
        </p:nvSpPr>
        <p:spPr>
          <a:xfrm>
            <a:off x="9849088" y="4973360"/>
            <a:ext cx="610791" cy="610791"/>
          </a:xfrm>
          <a:prstGeom prst="roundRect">
            <a:avLst>
              <a:gd name="adj" fmla="val 14969254"/>
            </a:avLst>
          </a:prstGeom>
          <a:solidFill>
            <a:srgbClr val="FFAD94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17085" y="5141357"/>
            <a:ext cx="274796" cy="274796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849088" y="5766911"/>
            <a:ext cx="2545437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Xóa tên cử tri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712708" y="6820019"/>
            <a:ext cx="13204984" cy="618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Vào </a:t>
            </a:r>
            <a:r>
              <a:rPr lang="en-US" sz="1600" b="1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thời điểm bỏ phiếu</a:t>
            </a:r>
            <a:r>
              <a:rPr lang="en-US" sz="16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, không thực hiện bất kỳ cập nhật nào. Tổng số cử tri được chốt chính xác tại thời điểm này, đảm bảo tính công bằng và minh bạch.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082415" y="3760351"/>
            <a:ext cx="646557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0000"/>
                </a:solidFill>
                <a:latin typeface="Arial" panose="020B0604020202020204" pitchFamily="34" charset="0"/>
                <a:ea typeface="Merriweather Bold" pitchFamily="34" charset="-122"/>
                <a:cs typeface="Merriweather Bold" pitchFamily="34" charset="-120"/>
              </a:rPr>
              <a:t>Xin chân thành cảm ơn</a:t>
            </a:r>
            <a:endParaRPr lang="en-US" sz="445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23053"/>
            <a:ext cx="92405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Mục tiêu và điểm mới quan trọng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30436" y="3571994"/>
            <a:ext cx="6571417" cy="2134553"/>
          </a:xfrm>
          <a:prstGeom prst="roundRect">
            <a:avLst>
              <a:gd name="adj" fmla="val 7651"/>
            </a:avLst>
          </a:prstGeom>
          <a:solidFill>
            <a:srgbClr val="FFAD94"/>
          </a:solidFill>
          <a:ln/>
        </p:spPr>
      </p:sp>
      <p:sp>
        <p:nvSpPr>
          <p:cNvPr id="4" name="Text 2"/>
          <p:cNvSpPr/>
          <p:nvPr/>
        </p:nvSpPr>
        <p:spPr>
          <a:xfrm>
            <a:off x="857250" y="379880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Mục tiêu trọng tâm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57250" y="4450913"/>
            <a:ext cx="611778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Đảm bảo quyền bầu cử của mọi công dân với dữ </a:t>
            </a:r>
            <a:r>
              <a:rPr lang="en-US" sz="1750" dirty="0" err="1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liệu</a:t>
            </a:r>
            <a:r>
              <a:rPr lang="en-US" sz="175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"Đúng, đủ, sạch, </a:t>
            </a:r>
            <a:r>
              <a:rPr lang="en-US" sz="1750" b="1" dirty="0" err="1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sống</a:t>
            </a:r>
            <a:r>
              <a:rPr lang="en-US" sz="1750" b="1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"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99521" y="37988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Ba điểm mới cốt lõi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99521" y="4379952"/>
            <a:ext cx="6244709" cy="1088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Khai thác Cơ sở dữ liệu quốc gia về dân cư toàn diện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Sử dụng Phần mềm quản lý cử tri tập trung hiện đại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Tương tác trực tiếp với cử tri qua ứng dụng VNeID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3956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Nguyên tắc ghi tên vào danh sách cử tri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997279"/>
            <a:ext cx="2367558" cy="2410897"/>
          </a:xfrm>
          <a:prstGeom prst="roundRect">
            <a:avLst>
              <a:gd name="adj" fmla="val 402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231713"/>
            <a:ext cx="18986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Đối tượng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14624" y="3722132"/>
            <a:ext cx="18986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Công dân đủ </a:t>
            </a:r>
            <a:r>
              <a:rPr lang="en-US" sz="1750" b="1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18 tuổi</a:t>
            </a: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tính đến ngày bầu cử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8874562" y="2997279"/>
            <a:ext cx="2367558" cy="2410897"/>
          </a:xfrm>
          <a:prstGeom prst="roundRect">
            <a:avLst>
              <a:gd name="adj" fmla="val 402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108996" y="3231713"/>
            <a:ext cx="18986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Bầu 3 cấp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108996" y="3722132"/>
            <a:ext cx="18986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Quốc hội, Tỉnh, Xã - Thường trú hoặc tạm trú từ </a:t>
            </a:r>
            <a:r>
              <a:rPr lang="en-US" sz="1750" b="1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12 tháng trở lên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1468933" y="2997279"/>
            <a:ext cx="2367558" cy="2410897"/>
          </a:xfrm>
          <a:prstGeom prst="roundRect">
            <a:avLst>
              <a:gd name="adj" fmla="val 402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1703368" y="3231713"/>
            <a:ext cx="18986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Bầu 2 cấp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1703368" y="3722132"/>
            <a:ext cx="18986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Quốc hội, Tỉnh - Các trường hợp tạm trú dưới 12 tháng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280190" y="5663327"/>
            <a:ext cx="7556421" cy="1326713"/>
          </a:xfrm>
          <a:prstGeom prst="roundRect">
            <a:avLst>
              <a:gd name="adj" fmla="val 7181"/>
            </a:avLst>
          </a:prstGeom>
          <a:solidFill>
            <a:srgbClr val="FFC4B3"/>
          </a:solidFill>
          <a:ln/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004" y="6015037"/>
            <a:ext cx="283488" cy="226814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7017306" y="5946815"/>
            <a:ext cx="659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Lưu ý quan trọng:</a:t>
            </a:r>
            <a:r>
              <a:rPr lang="en-US" sz="175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Mỗi cử tri chỉ được ghi tên vào danh </a:t>
            </a:r>
            <a:r>
              <a:rPr lang="en-US" sz="1750" dirty="0" err="1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sách</a:t>
            </a:r>
            <a:r>
              <a:rPr lang="en-US" sz="175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vi-VN" sz="1750" dirty="0">
                <a:solidFill>
                  <a:srgbClr val="000000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cử tri duy nhất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30429" y="967740"/>
            <a:ext cx="7262455" cy="523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Các trường hợp không được ghi tên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429" y="1945958"/>
            <a:ext cx="7376993" cy="504741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324142" y="1817013"/>
            <a:ext cx="3783330" cy="1233368"/>
          </a:xfrm>
          <a:prstGeom prst="roundRect">
            <a:avLst>
              <a:gd name="adj" fmla="val 8897"/>
            </a:avLst>
          </a:prstGeom>
          <a:solidFill>
            <a:srgbClr val="FFFFFF"/>
          </a:solidFill>
          <a:ln w="22860">
            <a:solidFill>
              <a:srgbClr val="E5BEB2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301282" y="1817013"/>
            <a:ext cx="91440" cy="1233368"/>
          </a:xfrm>
          <a:prstGeom prst="roundRect">
            <a:avLst>
              <a:gd name="adj" fmla="val 77016"/>
            </a:avLst>
          </a:prstGeom>
          <a:solidFill>
            <a:srgbClr val="FFAD94"/>
          </a:solidFill>
          <a:ln/>
        </p:spPr>
      </p:sp>
      <p:sp>
        <p:nvSpPr>
          <p:cNvPr id="6" name="Text 3"/>
          <p:cNvSpPr/>
          <p:nvPr/>
        </p:nvSpPr>
        <p:spPr>
          <a:xfrm>
            <a:off x="9583222" y="2007513"/>
            <a:ext cx="2095857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Tước quyền bầu cử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583222" y="2393394"/>
            <a:ext cx="3333750" cy="466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Người đang bị tước quyền bầu cử theo bản án đã có hiệu lực pháp luật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9324142" y="3174325"/>
            <a:ext cx="3783330" cy="1233368"/>
          </a:xfrm>
          <a:prstGeom prst="roundRect">
            <a:avLst>
              <a:gd name="adj" fmla="val 8897"/>
            </a:avLst>
          </a:prstGeom>
          <a:solidFill>
            <a:srgbClr val="FFFFFF"/>
          </a:solidFill>
          <a:ln w="22860">
            <a:solidFill>
              <a:srgbClr val="E5BEB2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301282" y="3174325"/>
            <a:ext cx="91440" cy="1233368"/>
          </a:xfrm>
          <a:prstGeom prst="roundRect">
            <a:avLst>
              <a:gd name="adj" fmla="val 77016"/>
            </a:avLst>
          </a:prstGeom>
          <a:solidFill>
            <a:srgbClr val="FFAD94"/>
          </a:solidFill>
          <a:ln/>
        </p:spPr>
      </p:sp>
      <p:sp>
        <p:nvSpPr>
          <p:cNvPr id="10" name="Text 7"/>
          <p:cNvSpPr/>
          <p:nvPr/>
        </p:nvSpPr>
        <p:spPr>
          <a:xfrm>
            <a:off x="9583222" y="3364825"/>
            <a:ext cx="2095857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Án tử hình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583222" y="3750707"/>
            <a:ext cx="3333750" cy="466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Người bị kết án tử hình đang chờ thi hành án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9324142" y="4531638"/>
            <a:ext cx="3783330" cy="1233368"/>
          </a:xfrm>
          <a:prstGeom prst="roundRect">
            <a:avLst>
              <a:gd name="adj" fmla="val 8897"/>
            </a:avLst>
          </a:prstGeom>
          <a:solidFill>
            <a:srgbClr val="FFFFFF"/>
          </a:solidFill>
          <a:ln w="22860">
            <a:solidFill>
              <a:srgbClr val="E5BEB2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9301282" y="4531638"/>
            <a:ext cx="91440" cy="1233368"/>
          </a:xfrm>
          <a:prstGeom prst="roundRect">
            <a:avLst>
              <a:gd name="adj" fmla="val 77016"/>
            </a:avLst>
          </a:prstGeom>
          <a:solidFill>
            <a:srgbClr val="FFAD94"/>
          </a:solidFill>
          <a:ln/>
        </p:spPr>
      </p:sp>
      <p:sp>
        <p:nvSpPr>
          <p:cNvPr id="14" name="Text 11"/>
          <p:cNvSpPr/>
          <p:nvPr/>
        </p:nvSpPr>
        <p:spPr>
          <a:xfrm>
            <a:off x="9583222" y="4722138"/>
            <a:ext cx="2173486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Chấp hành hình phạt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583222" y="5108019"/>
            <a:ext cx="3333750" cy="466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Người đang chấp hành hình phạt tù (không được hưởng án treo)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9324142" y="5888950"/>
            <a:ext cx="3783330" cy="1233368"/>
          </a:xfrm>
          <a:prstGeom prst="roundRect">
            <a:avLst>
              <a:gd name="adj" fmla="val 8897"/>
            </a:avLst>
          </a:prstGeom>
          <a:solidFill>
            <a:srgbClr val="FFFFFF"/>
          </a:solidFill>
          <a:ln w="22860">
            <a:solidFill>
              <a:srgbClr val="E5BEB2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9301282" y="5888950"/>
            <a:ext cx="91440" cy="1233368"/>
          </a:xfrm>
          <a:prstGeom prst="roundRect">
            <a:avLst>
              <a:gd name="adj" fmla="val 77016"/>
            </a:avLst>
          </a:prstGeom>
          <a:solidFill>
            <a:srgbClr val="FFAD94"/>
          </a:solidFill>
          <a:ln/>
        </p:spPr>
      </p:sp>
      <p:sp>
        <p:nvSpPr>
          <p:cNvPr id="18" name="Text 15"/>
          <p:cNvSpPr/>
          <p:nvPr/>
        </p:nvSpPr>
        <p:spPr>
          <a:xfrm>
            <a:off x="9583222" y="6079450"/>
            <a:ext cx="2095857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Mất năng lực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9583222" y="6465332"/>
            <a:ext cx="3333750" cy="466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Người mất năng lực hành vi dân sự theo quy định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89" y="1244322"/>
            <a:ext cx="119755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vi-VN" sz="44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Xác định số lượng cử tri và khu vực bỏ phiếu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43827"/>
            <a:ext cx="54798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Mốc thời gian: 60-50 ngày trước bầu cử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4861798"/>
            <a:ext cx="13042821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5" name="Shape 3"/>
          <p:cNvSpPr/>
          <p:nvPr/>
        </p:nvSpPr>
        <p:spPr>
          <a:xfrm>
            <a:off x="3968353" y="4181356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6" name="Shape 4"/>
          <p:cNvSpPr/>
          <p:nvPr/>
        </p:nvSpPr>
        <p:spPr>
          <a:xfrm>
            <a:off x="3728442" y="460664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813512" y="464915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6"/>
          <p:cNvSpPr/>
          <p:nvPr/>
        </p:nvSpPr>
        <p:spPr>
          <a:xfrm>
            <a:off x="2565916" y="27383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60 ngày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1323190" y="3228737"/>
            <a:ext cx="54493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Đơn vị đặc thù:</a:t>
            </a:r>
            <a:r>
              <a:rPr lang="en-US" sz="175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Các đơn vị vũ trang, cơ sở giam </a:t>
            </a:r>
            <a:r>
              <a:rPr lang="en-US" sz="1750" dirty="0" err="1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giữ</a:t>
            </a:r>
            <a:r>
              <a:rPr lang="en-US" sz="175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cai</a:t>
            </a:r>
            <a:r>
              <a:rPr lang="en-US" sz="175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nghiện</a:t>
            </a:r>
            <a:r>
              <a:rPr lang="en-US" sz="175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, </a:t>
            </a:r>
            <a:r>
              <a:rPr lang="vi-VN" sz="175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bệnh viện</a:t>
            </a:r>
            <a:r>
              <a:rPr lang="en-US" sz="175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gửi danh sách về UBND </a:t>
            </a:r>
            <a:r>
              <a:rPr lang="en-US" sz="1750" dirty="0" err="1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xã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299841" y="4861798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1" name="Shape 9"/>
          <p:cNvSpPr/>
          <p:nvPr/>
        </p:nvSpPr>
        <p:spPr>
          <a:xfrm>
            <a:off x="7059930" y="460664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145000" y="464915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1"/>
          <p:cNvSpPr/>
          <p:nvPr/>
        </p:nvSpPr>
        <p:spPr>
          <a:xfrm>
            <a:off x="5897523" y="57690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4352092" y="6259473"/>
            <a:ext cx="592609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Cập nhật phần mềm:</a:t>
            </a:r>
            <a:r>
              <a:rPr lang="en-US" sz="175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Công an xã nhập liệu danh sách đặc thù vào phần </a:t>
            </a:r>
            <a:r>
              <a:rPr lang="en-US" sz="1750" dirty="0" err="1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mềm</a:t>
            </a:r>
            <a:r>
              <a:rPr lang="en-US" sz="175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</a:t>
            </a:r>
            <a:r>
              <a:rPr lang="vi-VN" sz="175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Quản lý cử tri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10631448" y="4181356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6" name="Shape 14"/>
          <p:cNvSpPr/>
          <p:nvPr/>
        </p:nvSpPr>
        <p:spPr>
          <a:xfrm>
            <a:off x="10391537" y="460664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0476607" y="464915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6"/>
          <p:cNvSpPr/>
          <p:nvPr/>
        </p:nvSpPr>
        <p:spPr>
          <a:xfrm>
            <a:off x="9229130" y="27383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50 ngày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7683698" y="3228737"/>
            <a:ext cx="592609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Khu vực bỏ phiếu:</a:t>
            </a:r>
            <a:r>
              <a:rPr lang="en-US" sz="175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Công an xã kết xuất số lượng cử tri; UBND xã quyết định chia khu vực bỏ phiếu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5081" y="953333"/>
            <a:ext cx="7853839" cy="1151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 err="1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Niêm</a:t>
            </a:r>
            <a:r>
              <a:rPr lang="en-US" sz="36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 yết danh sách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45081" y="2165033"/>
            <a:ext cx="4284107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Chậm nhất 40 ngày trước ngày bầu cử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81" y="2677597"/>
            <a:ext cx="921544" cy="128063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716405" y="2861905"/>
            <a:ext cx="2434114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Kết xuất và phê duyệt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716405" y="3239572"/>
            <a:ext cx="6782514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Công an xã kết xuất danh sách từ phần mềm, trình UBND xã phê duyệt theo mẫu chuẩn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81" y="3958233"/>
            <a:ext cx="921544" cy="110597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716405" y="4142542"/>
            <a:ext cx="2304098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Niêm yết công khai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716405" y="4520208"/>
            <a:ext cx="6782514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Niêm yết tại trụ sở UBND xã và các nơi công cộng của khu vực bỏ phiếu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081" y="5064204"/>
            <a:ext cx="921544" cy="110597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716405" y="5248513"/>
            <a:ext cx="2471142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Thông báo qua VNeID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716405" y="5626179"/>
            <a:ext cx="6782514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Thông tin tự động gửi đến cử tri có tài khoản định danh điện tử mức 2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081" y="6170176"/>
            <a:ext cx="921544" cy="1105972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716405" y="6354485"/>
            <a:ext cx="2304098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Sử dụng mẫu chuẩn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1716405" y="6732151"/>
            <a:ext cx="6782514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Áp dụng mẫu danh sách cử tri theo Nghị quyết 40/NQ-HĐBCQG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40036"/>
            <a:ext cx="113129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Rà soát biến động: Thay đổi nơi bỏ phiếu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402443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Cử tri đi nơi khác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743325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UBND xã cấp </a:t>
            </a:r>
            <a:r>
              <a:rPr lang="en-US" sz="1750" b="1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giấy chứng nhận</a:t>
            </a: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. Công an xã cập nhật phần mềm lý do "Bỏ phiếu ở nơi khác".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6884" y="2402443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Quân nhân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456884" y="3743325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Có thể bầu tại nơi </a:t>
            </a:r>
            <a:r>
              <a:rPr lang="en-US" sz="1750" b="1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thường trú</a:t>
            </a: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nếu có giấy chứng nhận của đơn vị.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4922758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773222"/>
            <a:ext cx="32005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Thay đổi địa bàn cư trú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93790" y="6263640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Hệ thống </a:t>
            </a:r>
            <a:r>
              <a:rPr lang="en-US" sz="1750" b="1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tự động xóa</a:t>
            </a: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tên nơi cũ và báo cho nơi mới khi thay đổi xã.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56884" y="4922758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56884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Đăng ký qua VNeID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456884" y="6263640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Cử tri đăng ký trực tiếp </a:t>
            </a:r>
            <a:r>
              <a:rPr lang="en-US" sz="1750" dirty="0" err="1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trên</a:t>
            </a: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1750" b="1" dirty="0" err="1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VNeID</a:t>
            </a:r>
            <a:r>
              <a:rPr lang="en-US" sz="1750" b="1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vi-VN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khi muốn thay đổi giữa </a:t>
            </a:r>
            <a:r>
              <a:rPr lang="vi-VN" sz="1750" dirty="0" err="1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thuờng</a:t>
            </a:r>
            <a:r>
              <a:rPr lang="vi-VN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trú và tạm trú</a:t>
            </a:r>
            <a:r>
              <a:rPr lang="en-US" sz="17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; Công an xã thông báo UBND xã xác nhận, cập nhật.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08534" y="333971"/>
            <a:ext cx="8002905" cy="516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vi-VN" sz="32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Cấp Giấy chứng nhận để cử tri tham gia</a:t>
            </a:r>
            <a:r>
              <a:rPr lang="en-US" sz="32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bỏ phiếu ở nơi </a:t>
            </a:r>
            <a:r>
              <a:rPr lang="en-US" sz="3250" b="1" dirty="0" err="1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khác</a:t>
            </a:r>
            <a:r>
              <a:rPr lang="en-US" sz="32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 </a:t>
            </a:r>
          </a:p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(</a:t>
            </a:r>
            <a:r>
              <a:rPr lang="vi-VN" sz="32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bản điện tử) </a:t>
            </a:r>
            <a:r>
              <a:rPr lang="en-US" sz="3250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qua VNeID</a:t>
            </a:r>
            <a:endParaRPr lang="en-US" sz="3250" dirty="0"/>
          </a:p>
        </p:txBody>
      </p:sp>
      <p:sp>
        <p:nvSpPr>
          <p:cNvPr id="3" name="Shape 1"/>
          <p:cNvSpPr/>
          <p:nvPr/>
        </p:nvSpPr>
        <p:spPr>
          <a:xfrm>
            <a:off x="1608534" y="1608892"/>
            <a:ext cx="1015722" cy="281940"/>
          </a:xfrm>
          <a:prstGeom prst="roundRect">
            <a:avLst>
              <a:gd name="adj" fmla="val 19713"/>
            </a:avLst>
          </a:prstGeom>
          <a:solidFill>
            <a:srgbClr val="FFD8CC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7713" y="1683663"/>
            <a:ext cx="132278" cy="13227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06072" y="1658422"/>
            <a:ext cx="619006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ĐIỂM MỚI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1608534" y="2026444"/>
            <a:ext cx="11413331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Bổ sung hình thức đăng ký </a:t>
            </a:r>
            <a:r>
              <a:rPr lang="en-US" sz="1400" b="1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điện tử</a:t>
            </a: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song hành với văn bản giấy truyền thống cho cử tri có tài khoản định danh điện tử mức độ 2</a:t>
            </a:r>
            <a:endParaRPr lang="en-US" sz="1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34" y="2390775"/>
            <a:ext cx="1205627" cy="120562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608534" y="3747135"/>
            <a:ext cx="2067639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Bước 1: Đăng ký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1608534" y="4077891"/>
            <a:ext cx="2740223" cy="686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Cử tri </a:t>
            </a:r>
            <a:r>
              <a:rPr lang="en-US" sz="1400" dirty="0" err="1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chọn</a:t>
            </a: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thay</a:t>
            </a: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</a:t>
            </a:r>
            <a:r>
              <a:rPr lang="vi-VN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đổi nơi bỏ phiếu khác</a:t>
            </a: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trên VNeID, chọn nơi đến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1924" y="2390775"/>
            <a:ext cx="1205746" cy="120574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811924" y="3747254"/>
            <a:ext cx="2254448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Bước 2: Lập danh sách</a:t>
            </a:r>
            <a:endParaRPr lang="en-US" dirty="0"/>
          </a:p>
        </p:txBody>
      </p:sp>
      <p:sp>
        <p:nvSpPr>
          <p:cNvPr id="12" name="Text 7"/>
          <p:cNvSpPr/>
          <p:nvPr/>
        </p:nvSpPr>
        <p:spPr>
          <a:xfrm>
            <a:off x="5811924" y="4078010"/>
            <a:ext cx="2740343" cy="457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Công an xã kiểm tra phần mềm, lập danh </a:t>
            </a:r>
            <a:r>
              <a:rPr lang="en-US" sz="1400" dirty="0" err="1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sách</a:t>
            </a: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trình</a:t>
            </a: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UBND xã</a:t>
            </a:r>
            <a:endParaRPr lang="en-US" sz="14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1642" y="2390894"/>
            <a:ext cx="1205627" cy="120562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281642" y="3747254"/>
            <a:ext cx="2067639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Bước 3: Xác nhận</a:t>
            </a:r>
            <a:endParaRPr lang="en-US" dirty="0"/>
          </a:p>
        </p:txBody>
      </p:sp>
      <p:sp>
        <p:nvSpPr>
          <p:cNvPr id="15" name="Text 9"/>
          <p:cNvSpPr/>
          <p:nvPr/>
        </p:nvSpPr>
        <p:spPr>
          <a:xfrm>
            <a:off x="10281642" y="4078010"/>
            <a:ext cx="2740223" cy="457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UBND </a:t>
            </a:r>
            <a:r>
              <a:rPr lang="en-US" sz="1400" dirty="0" err="1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xã</a:t>
            </a: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</a:t>
            </a:r>
            <a:r>
              <a:rPr lang="vi-VN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xác nhận </a:t>
            </a:r>
            <a:r>
              <a:rPr lang="en-US" sz="1400" dirty="0" err="1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danh</a:t>
            </a: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sách</a:t>
            </a:r>
            <a:endParaRPr lang="en-US" sz="14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8415" y="5185648"/>
            <a:ext cx="1205746" cy="1205746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608415" y="6542127"/>
            <a:ext cx="2067639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Bước 4: Cập nhật</a:t>
            </a:r>
            <a:endParaRPr lang="en-US" dirty="0"/>
          </a:p>
        </p:txBody>
      </p:sp>
      <p:sp>
        <p:nvSpPr>
          <p:cNvPr id="18" name="Text 11"/>
          <p:cNvSpPr/>
          <p:nvPr/>
        </p:nvSpPr>
        <p:spPr>
          <a:xfrm>
            <a:off x="1608415" y="6872883"/>
            <a:ext cx="3262355" cy="1107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vi-VN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Công an cấp xã thực hiện cập nhật kết quả phê duyệt lên phần mềm. </a:t>
            </a:r>
            <a:r>
              <a:rPr lang="en-US" sz="1400" dirty="0" err="1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Phần</a:t>
            </a: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mềm tự động </a:t>
            </a:r>
            <a:r>
              <a:rPr lang="en-US" sz="1400" dirty="0" err="1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chuyển</a:t>
            </a: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</a:t>
            </a:r>
            <a:r>
              <a:rPr lang="vi-VN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cử tri</a:t>
            </a: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 và thông báo địa phương nơi cử tri đến</a:t>
            </a:r>
            <a:endParaRPr lang="en-US" sz="1400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2043" y="5414487"/>
            <a:ext cx="1205627" cy="1205627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5812043" y="6770847"/>
            <a:ext cx="2067639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Bước 5: Hiển thị</a:t>
            </a:r>
            <a:endParaRPr lang="en-US" dirty="0"/>
          </a:p>
        </p:txBody>
      </p:sp>
      <p:sp>
        <p:nvSpPr>
          <p:cNvPr id="21" name="Text 13"/>
          <p:cNvSpPr/>
          <p:nvPr/>
        </p:nvSpPr>
        <p:spPr>
          <a:xfrm>
            <a:off x="5812043" y="7101602"/>
            <a:ext cx="2740223" cy="457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Giấy chứng nhận bản điện tử xuất hiện ngay trên VNeID của cử tri</a:t>
            </a:r>
            <a:endParaRPr lang="en-US" sz="1400" dirty="0"/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8470" y="5414487"/>
            <a:ext cx="1205746" cy="1205746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10448470" y="6770966"/>
            <a:ext cx="2067639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b="1" dirty="0">
                <a:solidFill>
                  <a:srgbClr val="403C4E"/>
                </a:solidFill>
                <a:ea typeface="Merriweather Bold" pitchFamily="34" charset="-122"/>
                <a:cs typeface="Merriweather Bold" pitchFamily="34" charset="-120"/>
              </a:rPr>
              <a:t>Bước 6: Sử dụng</a:t>
            </a:r>
            <a:endParaRPr lang="en-US" dirty="0"/>
          </a:p>
        </p:txBody>
      </p:sp>
      <p:sp>
        <p:nvSpPr>
          <p:cNvPr id="24" name="Text 15"/>
          <p:cNvSpPr/>
          <p:nvPr/>
        </p:nvSpPr>
        <p:spPr>
          <a:xfrm>
            <a:off x="10448470" y="7101721"/>
            <a:ext cx="2740343" cy="686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403C4E"/>
                </a:solidFill>
                <a:ea typeface="Open Sans" pitchFamily="34" charset="-122"/>
                <a:cs typeface="Open Sans" pitchFamily="34" charset="-120"/>
              </a:rPr>
              <a:t>Cử tri xuất trình bản điện tử trên ứng dụng khi đi bỏ phiếu tại nơi mới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5333" y="641033"/>
            <a:ext cx="7633335" cy="1348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Rà soát biến động: Bổ sung danh sách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55333" y="2298025"/>
            <a:ext cx="7633335" cy="1626632"/>
          </a:xfrm>
          <a:prstGeom prst="roundRect">
            <a:avLst>
              <a:gd name="adj" fmla="val 5573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85813" y="2328505"/>
            <a:ext cx="863322" cy="1565672"/>
          </a:xfrm>
          <a:prstGeom prst="roundRect">
            <a:avLst>
              <a:gd name="adj" fmla="val 6264"/>
            </a:avLst>
          </a:prstGeom>
          <a:solidFill>
            <a:srgbClr val="FFD8CC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798" y="2949416"/>
            <a:ext cx="323731" cy="32373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854398" y="2544247"/>
            <a:ext cx="3503414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Công dân từ nước ngoài về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854398" y="3004542"/>
            <a:ext cx="6288048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Xuất trình hộ chiếu tại UBND xã trước thời điểm bỏ phiếu </a:t>
            </a:r>
            <a:r>
              <a:rPr lang="en-US" sz="1650" b="1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24 giờ</a:t>
            </a:r>
            <a:r>
              <a:rPr lang="en-US" sz="16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để được cập nhật vào danh sách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755333" y="4129921"/>
            <a:ext cx="7633335" cy="1626632"/>
          </a:xfrm>
          <a:prstGeom prst="roundRect">
            <a:avLst>
              <a:gd name="adj" fmla="val 5573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785813" y="4160401"/>
            <a:ext cx="863322" cy="1565672"/>
          </a:xfrm>
          <a:prstGeom prst="roundRect">
            <a:avLst>
              <a:gd name="adj" fmla="val 6264"/>
            </a:avLst>
          </a:prstGeom>
          <a:solidFill>
            <a:srgbClr val="FFD8CC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1798" y="4781312"/>
            <a:ext cx="323731" cy="32373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854398" y="4376142"/>
            <a:ext cx="4003596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Người khôi phục quyền bầu cử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1854398" y="4836438"/>
            <a:ext cx="6288048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Vừa hết hạn tù, được trả tự do hoặc xác nhận không còn mất năng lực hành vi dân sự trước </a:t>
            </a:r>
            <a:r>
              <a:rPr lang="en-US" sz="1650" b="1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24 giờ</a:t>
            </a:r>
            <a:r>
              <a:rPr lang="en-US" sz="16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bỏ phiếu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755333" y="5961817"/>
            <a:ext cx="7633335" cy="1626632"/>
          </a:xfrm>
          <a:prstGeom prst="roundRect">
            <a:avLst>
              <a:gd name="adj" fmla="val 5573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785813" y="5992297"/>
            <a:ext cx="863322" cy="1565672"/>
          </a:xfrm>
          <a:prstGeom prst="roundRect">
            <a:avLst>
              <a:gd name="adj" fmla="val 6264"/>
            </a:avLst>
          </a:prstGeom>
          <a:solidFill>
            <a:srgbClr val="FFD8CC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1798" y="6613207"/>
            <a:ext cx="323731" cy="323731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854398" y="6208038"/>
            <a:ext cx="3037165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Trách nhiệm thực hiện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1854398" y="6668333"/>
            <a:ext cx="6288048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Công an </a:t>
            </a:r>
            <a:r>
              <a:rPr lang="en-US" sz="1650" dirty="0" err="1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xã</a:t>
            </a:r>
            <a:r>
              <a:rPr lang="en-US" sz="16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vi-VN" sz="16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tiếp nhận thông tin từ UBND xã và</a:t>
            </a:r>
            <a:r>
              <a:rPr lang="en-US" sz="16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cập</a:t>
            </a:r>
            <a:r>
              <a:rPr lang="en-US" sz="16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nhật ngay vào phần mềm quản lý cử tri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1169</Words>
  <Application>Microsoft Office PowerPoint</Application>
  <PresentationFormat>Custom</PresentationFormat>
  <Paragraphs>122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Open Sans</vt:lpstr>
      <vt:lpstr>Arial</vt:lpstr>
      <vt:lpstr>Merriweather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Ngoc Duong</cp:lastModifiedBy>
  <cp:revision>17</cp:revision>
  <dcterms:created xsi:type="dcterms:W3CDTF">2026-02-03T02:14:58Z</dcterms:created>
  <dcterms:modified xsi:type="dcterms:W3CDTF">2026-02-03T08:29:03Z</dcterms:modified>
</cp:coreProperties>
</file>