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249" r:id="rId2"/>
    <p:sldMasterId id="2147484262" r:id="rId3"/>
  </p:sldMasterIdLst>
  <p:notesMasterIdLst>
    <p:notesMasterId r:id="rId21"/>
  </p:notesMasterIdLst>
  <p:handoutMasterIdLst>
    <p:handoutMasterId r:id="rId22"/>
  </p:handoutMasterIdLst>
  <p:sldIdLst>
    <p:sldId id="385" r:id="rId4"/>
    <p:sldId id="279" r:id="rId5"/>
    <p:sldId id="356" r:id="rId6"/>
    <p:sldId id="357" r:id="rId7"/>
    <p:sldId id="352" r:id="rId8"/>
    <p:sldId id="366" r:id="rId9"/>
    <p:sldId id="379" r:id="rId10"/>
    <p:sldId id="370" r:id="rId11"/>
    <p:sldId id="359" r:id="rId12"/>
    <p:sldId id="360" r:id="rId13"/>
    <p:sldId id="362" r:id="rId14"/>
    <p:sldId id="380" r:id="rId15"/>
    <p:sldId id="376" r:id="rId16"/>
    <p:sldId id="364" r:id="rId17"/>
    <p:sldId id="375" r:id="rId18"/>
    <p:sldId id="260" r:id="rId19"/>
    <p:sldId id="384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FF93"/>
    <a:srgbClr val="FABE00"/>
    <a:srgbClr val="CC3300"/>
    <a:srgbClr val="00CC00"/>
    <a:srgbClr val="A50021"/>
    <a:srgbClr val="003300"/>
    <a:srgbClr val="53FF53"/>
    <a:srgbClr val="01FF01"/>
    <a:srgbClr val="0000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4" autoAdjust="0"/>
    <p:restoredTop sz="87186" autoAdjust="0"/>
  </p:normalViewPr>
  <p:slideViewPr>
    <p:cSldViewPr>
      <p:cViewPr>
        <p:scale>
          <a:sx n="86" d="100"/>
          <a:sy n="86" d="100"/>
        </p:scale>
        <p:origin x="-534" y="-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50" d="100"/>
          <a:sy n="150" d="100"/>
        </p:scale>
        <p:origin x="108" y="-105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A0FBAC4-CA8E-4FFA-98BC-DCC4F30CB8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E6203FB-BFA9-4222-B933-DE48B22EEF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159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6203FB-BFA9-4222-B933-DE48B22EEF53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03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FA7053-6AA9-4749-B2EA-74D812CECDBD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9B458C-75D6-483C-8A69-E1B6621B5904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9B458C-75D6-483C-8A69-E1B6621B5904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700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9B458C-75D6-483C-8A69-E1B6621B5904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511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ĐTV </a:t>
            </a:r>
            <a:r>
              <a:rPr lang="en-US" altLang="en-US" dirty="0" err="1">
                <a:latin typeface="Arial" panose="020B0604020202020204" pitchFamily="34" charset="0"/>
              </a:rPr>
              <a:t>khi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phỏng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vấn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xong</a:t>
            </a:r>
            <a:r>
              <a:rPr lang="en-US" altLang="en-US" dirty="0">
                <a:latin typeface="Arial" panose="020B0604020202020204" pitchFamily="34" charset="0"/>
              </a:rPr>
              <a:t> 1 </a:t>
            </a:r>
            <a:r>
              <a:rPr lang="en-US" altLang="en-US" dirty="0" err="1">
                <a:latin typeface="Arial" panose="020B0604020202020204" pitchFamily="34" charset="0"/>
              </a:rPr>
              <a:t>phiếu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thử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gửi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dữ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liệu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phỏng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vấn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hệ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thống</a:t>
            </a:r>
            <a:r>
              <a:rPr lang="en-US" altLang="en-US" dirty="0">
                <a:latin typeface="Arial" panose="020B0604020202020204" pitchFamily="34" charset="0"/>
              </a:rPr>
              <a:t>.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 Lý do: 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dirty="0" err="1">
                <a:latin typeface="Arial" panose="020B0604020202020204" pitchFamily="34" charset="0"/>
              </a:rPr>
              <a:t>Để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kiểm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quá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trình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đồng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bộ</a:t>
            </a:r>
            <a:r>
              <a:rPr lang="en-US" altLang="en-US" dirty="0">
                <a:latin typeface="Arial" panose="020B0604020202020204" pitchFamily="34" charset="0"/>
              </a:rPr>
              <a:t>,  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dirty="0" err="1">
                <a:latin typeface="Arial" panose="020B0604020202020204" pitchFamily="34" charset="0"/>
              </a:rPr>
              <a:t>Kiểm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việc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phân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quyền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có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bị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thay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đổi</a:t>
            </a:r>
            <a:r>
              <a:rPr lang="en-US" altLang="en-US" dirty="0">
                <a:latin typeface="Arial" panose="020B0604020202020204" pitchFamily="34" charset="0"/>
              </a:rPr>
              <a:t> hay </a:t>
            </a:r>
            <a:r>
              <a:rPr lang="en-US" altLang="en-US" dirty="0" err="1">
                <a:latin typeface="Arial" panose="020B0604020202020204" pitchFamily="34" charset="0"/>
              </a:rPr>
              <a:t>không</a:t>
            </a:r>
            <a:endParaRPr lang="en-US" altLang="en-US" dirty="0">
              <a:latin typeface="Arial" panose="020B0604020202020204" pitchFamily="34" charset="0"/>
            </a:endParaRPr>
          </a:p>
          <a:p>
            <a:pPr marL="171450" indent="-171450" eaLnBrk="1" hangingPunct="1">
              <a:buFontTx/>
              <a:buChar char="-"/>
            </a:pPr>
            <a:r>
              <a:rPr lang="en-US" altLang="en-US" dirty="0" err="1">
                <a:latin typeface="Arial" panose="020B0604020202020204" pitchFamily="34" charset="0"/>
              </a:rPr>
              <a:t>Và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không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để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phiếu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đã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phỏng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vấn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mà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chưa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đồng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bộ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quá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nhiều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thiết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bị</a:t>
            </a:r>
            <a:r>
              <a:rPr lang="en-US" altLang="en-US" dirty="0">
                <a:latin typeface="Arial" panose="020B0604020202020204" pitchFamily="34" charset="0"/>
              </a:rPr>
              <a:t> CAPI =&gt; </a:t>
            </a:r>
            <a:r>
              <a:rPr lang="en-US" altLang="en-US" dirty="0" err="1">
                <a:latin typeface="Arial" panose="020B0604020202020204" pitchFamily="34" charset="0"/>
              </a:rPr>
              <a:t>để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đề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phòng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sự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cố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xẩy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ra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sẽ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mất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dữ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liệu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điều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thiết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bị</a:t>
            </a:r>
            <a:r>
              <a:rPr lang="en-US" altLang="en-US" dirty="0">
                <a:latin typeface="Arial" panose="020B0604020202020204" pitchFamily="34" charset="0"/>
              </a:rPr>
              <a:t> CAPI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76A7B9-30B1-4DBD-AF27-7BF43E72B46E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76A7B9-30B1-4DBD-AF27-7BF43E72B46E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361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8C537B-DD02-4BD9-BD9B-06D6E5E58D6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767294-D86F-4CF2-B92A-548E836B9FDA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5BC4BA-E2F5-44C1-ADB4-F395D9AF6687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C6EA1C-8571-4C42-978B-42DA9A3F3A7C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2296A7-3911-4025-89DE-6C33B85BC839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F91F16-C725-4964-80E3-6C83C296BD53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</a:rPr>
              <a:t>Thực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hiện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tải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dữ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liệu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phỏng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vấn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để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lấy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dữ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liệu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địa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bàn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được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phân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công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cho</a:t>
            </a:r>
            <a:r>
              <a:rPr lang="en-US" altLang="en-US" baseline="0" dirty="0">
                <a:latin typeface="Arial" panose="020B0604020202020204" pitchFamily="34" charset="0"/>
              </a:rPr>
              <a:t> ĐTV, </a:t>
            </a:r>
            <a:r>
              <a:rPr lang="en-US" altLang="en-US" baseline="0" dirty="0" err="1">
                <a:latin typeface="Arial" panose="020B0604020202020204" pitchFamily="34" charset="0"/>
              </a:rPr>
              <a:t>hoặc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dữ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liệu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điều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tra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đã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được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đồng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bộ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lên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hệ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thống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trước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đó</a:t>
            </a:r>
            <a:r>
              <a:rPr lang="en-US" altLang="en-US" baseline="0" dirty="0">
                <a:latin typeface="Arial" panose="020B0604020202020204" pitchFamily="34" charset="0"/>
              </a:rPr>
              <a:t> (</a:t>
            </a:r>
            <a:r>
              <a:rPr lang="en-US" altLang="en-US" baseline="0" dirty="0" err="1">
                <a:latin typeface="Arial" panose="020B0604020202020204" pitchFamily="34" charset="0"/>
              </a:rPr>
              <a:t>nếu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có</a:t>
            </a:r>
            <a:r>
              <a:rPr lang="en-US" altLang="en-US" baseline="0" dirty="0">
                <a:latin typeface="Arial" panose="020B0604020202020204" pitchFamily="34" charset="0"/>
              </a:rPr>
              <a:t>)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B897AD-EA39-40D3-9551-14723B16C809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437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</a:rPr>
              <a:t>Tải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dữ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liệu</a:t>
            </a:r>
            <a:r>
              <a:rPr lang="en-US" altLang="en-US" baseline="0" dirty="0">
                <a:latin typeface="Arial" panose="020B0604020202020204" pitchFamily="34" charset="0"/>
              </a:rPr>
              <a:t> AI </a:t>
            </a:r>
            <a:r>
              <a:rPr lang="en-US" altLang="en-US" baseline="0" dirty="0" err="1">
                <a:latin typeface="Arial" panose="020B0604020202020204" pitchFamily="34" charset="0"/>
              </a:rPr>
              <a:t>về</a:t>
            </a:r>
            <a:r>
              <a:rPr lang="en-US" altLang="en-US" baseline="0" dirty="0">
                <a:latin typeface="Arial" panose="020B0604020202020204" pitchFamily="34" charset="0"/>
              </a:rPr>
              <a:t> CAPI </a:t>
            </a:r>
            <a:r>
              <a:rPr lang="en-US" altLang="en-US" baseline="0" dirty="0" err="1">
                <a:latin typeface="Arial" panose="020B0604020202020204" pitchFamily="34" charset="0"/>
              </a:rPr>
              <a:t>để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sử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dụng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tìm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kiếm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mã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ngành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sản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phẩm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khi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điện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thoại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không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có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kết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nối</a:t>
            </a:r>
            <a:r>
              <a:rPr lang="en-US" altLang="en-US" baseline="0" dirty="0">
                <a:latin typeface="Arial" panose="020B0604020202020204" pitchFamily="34" charset="0"/>
              </a:rPr>
              <a:t> internet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B897AD-EA39-40D3-9551-14723B16C809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297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1A4DEE-F8CB-4542-BCD2-44709F1D607C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24"/>
          <p:cNvSpPr>
            <a:spLocks/>
          </p:cNvSpPr>
          <p:nvPr userDrawn="1"/>
        </p:nvSpPr>
        <p:spPr bwMode="auto">
          <a:xfrm>
            <a:off x="29635" y="765178"/>
            <a:ext cx="3323167" cy="6018213"/>
          </a:xfrm>
          <a:custGeom>
            <a:avLst/>
            <a:gdLst>
              <a:gd name="T0" fmla="*/ 0 w 21584"/>
              <a:gd name="T1" fmla="*/ 0 h 21600"/>
              <a:gd name="T2" fmla="*/ 2147483646 w 21584"/>
              <a:gd name="T3" fmla="*/ 2147483646 h 21600"/>
              <a:gd name="T4" fmla="*/ 0 w 21584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84" h="21600" fill="none" extrusionOk="0">
                <a:moveTo>
                  <a:pt x="-1" y="0"/>
                </a:moveTo>
                <a:cubicBezTo>
                  <a:pt x="11601" y="0"/>
                  <a:pt x="21130" y="9164"/>
                  <a:pt x="21583" y="20757"/>
                </a:cubicBezTo>
              </a:path>
              <a:path w="21584" h="21600" stroke="0" extrusionOk="0">
                <a:moveTo>
                  <a:pt x="-1" y="0"/>
                </a:moveTo>
                <a:cubicBezTo>
                  <a:pt x="11601" y="0"/>
                  <a:pt x="21130" y="9164"/>
                  <a:pt x="21583" y="2075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1">
            <a:gsLst>
              <a:gs pos="0">
                <a:srgbClr val="00CC00"/>
              </a:gs>
              <a:gs pos="100000">
                <a:srgbClr val="93FF93"/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914400" y="304800"/>
            <a:ext cx="105664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CỤC THỐNG KÊ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 TÂM XỬ LÝ VÀ TÍCH HỢP DỮ LIỆU THỐNG KÊ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8"/>
            <a:ext cx="10363200" cy="1069975"/>
          </a:xfrm>
        </p:spPr>
        <p:txBody>
          <a:bodyPr/>
          <a:lstStyle>
            <a:lvl1pPr>
              <a:defRPr sz="280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8000" y="3352800"/>
            <a:ext cx="10972800" cy="1752600"/>
          </a:xfrm>
          <a:solidFill>
            <a:srgbClr val="CCFFFF"/>
          </a:solidFill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z="1400" smtClean="0">
                <a:solidFill>
                  <a:srgbClr val="996633"/>
                </a:solidFill>
              </a:defRPr>
            </a:lvl1pPr>
          </a:lstStyle>
          <a:p>
            <a:pPr>
              <a:defRPr/>
            </a:pPr>
            <a:fld id="{AABE7104-A24D-46DF-AEBD-00FAAE8C6D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96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E1237-9359-47F5-A52F-B7015F49648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</a:t>
            </a:r>
            <a:r>
              <a:rPr lang="en-US" altLang="en-US">
                <a:solidFill>
                  <a:srgbClr val="00330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55005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52400"/>
            <a:ext cx="28448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83312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2DCE1-2CB0-43AA-968A-52C5170280D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</a:t>
            </a:r>
            <a:r>
              <a:rPr lang="en-US" altLang="en-US">
                <a:solidFill>
                  <a:srgbClr val="00330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4018248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24"/>
          <p:cNvSpPr>
            <a:spLocks/>
          </p:cNvSpPr>
          <p:nvPr userDrawn="1"/>
        </p:nvSpPr>
        <p:spPr bwMode="auto">
          <a:xfrm>
            <a:off x="1" y="839788"/>
            <a:ext cx="3858684" cy="6018212"/>
          </a:xfrm>
          <a:custGeom>
            <a:avLst/>
            <a:gdLst>
              <a:gd name="T0" fmla="*/ 0 w 21584"/>
              <a:gd name="T1" fmla="*/ 0 h 21600"/>
              <a:gd name="T2" fmla="*/ 2147483647 w 21584"/>
              <a:gd name="T3" fmla="*/ 2147483647 h 21600"/>
              <a:gd name="T4" fmla="*/ 0 w 21584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84" h="21600" fill="none" extrusionOk="0">
                <a:moveTo>
                  <a:pt x="-1" y="0"/>
                </a:moveTo>
                <a:cubicBezTo>
                  <a:pt x="11601" y="0"/>
                  <a:pt x="21130" y="9164"/>
                  <a:pt x="21583" y="20757"/>
                </a:cubicBezTo>
              </a:path>
              <a:path w="21584" h="21600" stroke="0" extrusionOk="0">
                <a:moveTo>
                  <a:pt x="-1" y="0"/>
                </a:moveTo>
                <a:cubicBezTo>
                  <a:pt x="11601" y="0"/>
                  <a:pt x="21130" y="9164"/>
                  <a:pt x="21583" y="2075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1">
            <a:gsLst>
              <a:gs pos="0">
                <a:srgbClr val="A7D064"/>
              </a:gs>
              <a:gs pos="100000">
                <a:srgbClr val="CCFE7A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914400" y="304800"/>
            <a:ext cx="105664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CỤC THỐNG KÊ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TRUNG TÂM XỬ LÝ VÀ TÍCH HỢP DỮ LIỆU THỐNG KÊ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069975"/>
          </a:xfrm>
        </p:spPr>
        <p:txBody>
          <a:bodyPr/>
          <a:lstStyle>
            <a:lvl1pPr>
              <a:defRPr sz="2800">
                <a:solidFill>
                  <a:srgbClr val="CC3300"/>
                </a:solidFill>
              </a:defRPr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8000" y="3352800"/>
            <a:ext cx="10972800" cy="1752600"/>
          </a:xfrm>
          <a:solidFill>
            <a:srgbClr val="CCFFFF"/>
          </a:solidFill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z="1400">
                <a:solidFill>
                  <a:srgbClr val="996633"/>
                </a:solidFill>
              </a:defRPr>
            </a:lvl1pPr>
          </a:lstStyle>
          <a:p>
            <a:pPr>
              <a:defRPr/>
            </a:pPr>
            <a:fld id="{6204648F-13B1-400B-B139-8CCBA92ED5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97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2A1BA-24A0-4E08-BDF1-BE07285B3184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</a:t>
            </a:r>
            <a:r>
              <a:rPr lang="en-US" altLang="en-US">
                <a:solidFill>
                  <a:srgbClr val="00330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662436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36AF6-3BD9-4200-95FE-BDD8E5778F3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</a:t>
            </a:r>
            <a:r>
              <a:rPr lang="en-US" altLang="en-US">
                <a:solidFill>
                  <a:srgbClr val="00330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068081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5588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066800"/>
            <a:ext cx="5588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7A3C1-3B7D-4014-8BAB-7E0FF952955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</a:t>
            </a:r>
            <a:r>
              <a:rPr lang="en-US" altLang="en-US">
                <a:solidFill>
                  <a:srgbClr val="00330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464269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27EAE-EB00-4D04-B6B5-8B0A5D9693D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</a:t>
            </a:r>
            <a:r>
              <a:rPr lang="en-US" altLang="en-US">
                <a:solidFill>
                  <a:srgbClr val="00330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273916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2B766-1FA3-48D9-B67D-AF517A7DF7E9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</a:t>
            </a:r>
            <a:r>
              <a:rPr lang="en-US" altLang="en-US">
                <a:solidFill>
                  <a:srgbClr val="00330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681582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E880-C361-4DE5-9743-3EBD3B49C3D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</a:t>
            </a:r>
            <a:r>
              <a:rPr lang="en-US" altLang="en-US">
                <a:solidFill>
                  <a:srgbClr val="00330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793994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E1D8C-3282-4A7B-AC41-FEC454B83EE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</a:t>
            </a:r>
            <a:r>
              <a:rPr lang="en-US" altLang="en-US">
                <a:solidFill>
                  <a:srgbClr val="00330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81462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5FAEA-C00C-470A-83B1-CD407E8B418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</a:t>
            </a:r>
            <a:r>
              <a:rPr lang="en-US" altLang="en-US">
                <a:solidFill>
                  <a:srgbClr val="00330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657359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D2B94-377F-465F-A458-1FCF7216912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</a:t>
            </a:r>
            <a:r>
              <a:rPr lang="en-US" altLang="en-US">
                <a:solidFill>
                  <a:srgbClr val="00330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142216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4DAEE-FED3-48DD-8703-408CB2DECA0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</a:t>
            </a:r>
            <a:r>
              <a:rPr lang="en-US" altLang="en-US">
                <a:solidFill>
                  <a:srgbClr val="00330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648156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52400"/>
            <a:ext cx="28448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83312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AD9DD-4794-4CB1-AE0D-6536BA2FA4E2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</a:t>
            </a:r>
            <a:r>
              <a:rPr lang="en-US" altLang="en-US">
                <a:solidFill>
                  <a:srgbClr val="00330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704741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4"/>
          <p:cNvSpPr>
            <a:spLocks/>
          </p:cNvSpPr>
          <p:nvPr userDrawn="1"/>
        </p:nvSpPr>
        <p:spPr bwMode="auto">
          <a:xfrm>
            <a:off x="1" y="839788"/>
            <a:ext cx="3858684" cy="6018212"/>
          </a:xfrm>
          <a:custGeom>
            <a:avLst/>
            <a:gdLst>
              <a:gd name="T0" fmla="*/ 0 w 21584"/>
              <a:gd name="T1" fmla="*/ 0 h 21600"/>
              <a:gd name="T2" fmla="*/ 2147483647 w 21584"/>
              <a:gd name="T3" fmla="*/ 2147483647 h 21600"/>
              <a:gd name="T4" fmla="*/ 0 w 21584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84" h="21600" fill="none" extrusionOk="0">
                <a:moveTo>
                  <a:pt x="-1" y="0"/>
                </a:moveTo>
                <a:cubicBezTo>
                  <a:pt x="11601" y="0"/>
                  <a:pt x="21130" y="9164"/>
                  <a:pt x="21583" y="20757"/>
                </a:cubicBezTo>
              </a:path>
              <a:path w="21584" h="21600" stroke="0" extrusionOk="0">
                <a:moveTo>
                  <a:pt x="-1" y="0"/>
                </a:moveTo>
                <a:cubicBezTo>
                  <a:pt x="11601" y="0"/>
                  <a:pt x="21130" y="9164"/>
                  <a:pt x="21583" y="2075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1">
            <a:gsLst>
              <a:gs pos="0">
                <a:srgbClr val="A7D064"/>
              </a:gs>
              <a:gs pos="100000">
                <a:srgbClr val="CCFE7A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069975"/>
          </a:xfrm>
        </p:spPr>
        <p:txBody>
          <a:bodyPr/>
          <a:lstStyle>
            <a:lvl1pPr>
              <a:defRPr sz="2800">
                <a:solidFill>
                  <a:srgbClr val="CC33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z="1400">
                <a:solidFill>
                  <a:srgbClr val="996633"/>
                </a:solidFill>
              </a:defRPr>
            </a:lvl1pPr>
          </a:lstStyle>
          <a:p>
            <a:pPr>
              <a:defRPr/>
            </a:pPr>
            <a:fld id="{9078BCC9-7B4D-46C0-AB97-BC9658663C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048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48C-48EC-4D33-9FD5-C0D7BE41EF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EF5C-8877-4970-9E55-3924CAF87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4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48C-48EC-4D33-9FD5-C0D7BE41EF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EF5C-8877-4970-9E55-3924CAF87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801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48C-48EC-4D33-9FD5-C0D7BE41EF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EF5C-8877-4970-9E55-3924CAF87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53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48C-48EC-4D33-9FD5-C0D7BE41EF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EF5C-8877-4970-9E55-3924CAF87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11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48C-48EC-4D33-9FD5-C0D7BE41EF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EF5C-8877-4970-9E55-3924CAF87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96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rc 24">
            <a:extLst>
              <a:ext uri="{FF2B5EF4-FFF2-40B4-BE49-F238E27FC236}">
                <a16:creationId xmlns="" xmlns:a16="http://schemas.microsoft.com/office/drawing/2014/main" id="{CB594451-D934-2EE7-8920-CDFCE93F5334}"/>
              </a:ext>
            </a:extLst>
          </p:cNvPr>
          <p:cNvSpPr>
            <a:spLocks/>
          </p:cNvSpPr>
          <p:nvPr userDrawn="1"/>
        </p:nvSpPr>
        <p:spPr bwMode="auto">
          <a:xfrm>
            <a:off x="1" y="1905000"/>
            <a:ext cx="3149599" cy="4950822"/>
          </a:xfrm>
          <a:custGeom>
            <a:avLst/>
            <a:gdLst>
              <a:gd name="T0" fmla="*/ 0 w 21584"/>
              <a:gd name="T1" fmla="*/ 0 h 21600"/>
              <a:gd name="T2" fmla="*/ 2147483646 w 21584"/>
              <a:gd name="T3" fmla="*/ 2147483646 h 21600"/>
              <a:gd name="T4" fmla="*/ 0 w 21584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84" h="21600" fill="none" extrusionOk="0">
                <a:moveTo>
                  <a:pt x="-1" y="0"/>
                </a:moveTo>
                <a:cubicBezTo>
                  <a:pt x="11601" y="0"/>
                  <a:pt x="21130" y="9164"/>
                  <a:pt x="21583" y="20757"/>
                </a:cubicBezTo>
              </a:path>
              <a:path w="21584" h="21600" stroke="0" extrusionOk="0">
                <a:moveTo>
                  <a:pt x="-1" y="0"/>
                </a:moveTo>
                <a:cubicBezTo>
                  <a:pt x="11601" y="0"/>
                  <a:pt x="21130" y="9164"/>
                  <a:pt x="21583" y="2075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00FFFF"/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40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F82E8-3665-4F46-ADEA-1CB65F6DA4E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</a:t>
            </a:r>
            <a:r>
              <a:rPr lang="en-US" altLang="en-US">
                <a:solidFill>
                  <a:srgbClr val="00330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3809368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48C-48EC-4D33-9FD5-C0D7BE41EF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EF5C-8877-4970-9E55-3924CAF87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26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48C-48EC-4D33-9FD5-C0D7BE41EF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EF5C-8877-4970-9E55-3924CAF87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023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48C-48EC-4D33-9FD5-C0D7BE41EF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EF5C-8877-4970-9E55-3924CAF87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94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48C-48EC-4D33-9FD5-C0D7BE41EF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EF5C-8877-4970-9E55-3924CAF87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568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48C-48EC-4D33-9FD5-C0D7BE41EF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EF5C-8877-4970-9E55-3924CAF87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9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5588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066800"/>
            <a:ext cx="5588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AE464-0D80-4768-9C64-B716578C141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</a:t>
            </a:r>
            <a:r>
              <a:rPr lang="en-US" altLang="en-US">
                <a:solidFill>
                  <a:srgbClr val="00330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612657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E1708-E207-48F4-928E-A392EE840F1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</a:t>
            </a:r>
            <a:r>
              <a:rPr lang="en-US" altLang="en-US">
                <a:solidFill>
                  <a:srgbClr val="00330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72877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780F3-A256-4195-B338-FD168EAD7582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</a:t>
            </a:r>
            <a:r>
              <a:rPr lang="en-US" altLang="en-US">
                <a:solidFill>
                  <a:srgbClr val="00330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365199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2805A-96E5-482C-B3BE-8060FE3BFC8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</a:t>
            </a:r>
            <a:r>
              <a:rPr lang="en-US" altLang="en-US">
                <a:solidFill>
                  <a:srgbClr val="00330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59781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A7A63-A325-49AE-9485-FC13EF1D75E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</a:t>
            </a:r>
            <a:r>
              <a:rPr lang="en-US" altLang="en-US">
                <a:solidFill>
                  <a:srgbClr val="00330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977647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61AB9-EE1F-450A-BF20-EB31304B5BE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</a:t>
            </a:r>
            <a:r>
              <a:rPr lang="en-US" altLang="en-US">
                <a:solidFill>
                  <a:srgbClr val="00330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42239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/>
        </p:nvSpPr>
        <p:spPr bwMode="auto">
          <a:xfrm>
            <a:off x="0" y="685800"/>
            <a:ext cx="12192000" cy="2555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1FF0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2100" baseline="-25000">
              <a:latin typeface="Times New Roman" pitchFamily="18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1137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0"/>
            <a:ext cx="11379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400800"/>
            <a:ext cx="1117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FDFBDA0A-DA71-44AE-9B28-8F81269C747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</a:t>
            </a:r>
            <a:r>
              <a:rPr lang="en-US" altLang="en-US">
                <a:solidFill>
                  <a:srgbClr val="003300"/>
                </a:solidFill>
              </a:rPr>
              <a:t>25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"/>
        </a:spcBef>
        <a:spcAft>
          <a:spcPct val="5000"/>
        </a:spcAft>
        <a:buClr>
          <a:schemeClr val="accent2"/>
        </a:buClr>
        <a:buSzPct val="75000"/>
        <a:buFont typeface="Wingdings" panose="05000000000000000000" pitchFamily="2" charset="2"/>
        <a:buChar char="q"/>
        <a:defRPr sz="2400">
          <a:solidFill>
            <a:srgbClr val="7030A0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5000"/>
        </a:spcBef>
        <a:spcAft>
          <a:spcPct val="5000"/>
        </a:spcAft>
        <a:buClr>
          <a:srgbClr val="996633"/>
        </a:buClr>
        <a:buSzPct val="90000"/>
        <a:buFont typeface="Wingdings" panose="05000000000000000000" pitchFamily="2" charset="2"/>
        <a:buChar char="Ø"/>
        <a:defRPr sz="20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5000"/>
        </a:spcBef>
        <a:spcAft>
          <a:spcPct val="5000"/>
        </a:spcAft>
        <a:buClr>
          <a:srgbClr val="0033CC"/>
        </a:buClr>
        <a:buFont typeface="Wingdings" panose="05000000000000000000" pitchFamily="2" charset="2"/>
        <a:buChar char="ü"/>
        <a:defRPr sz="2400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5000"/>
        </a:spcBef>
        <a:spcAft>
          <a:spcPct val="5000"/>
        </a:spcAft>
        <a:buChar char="–"/>
        <a:defRPr sz="1600" b="1">
          <a:solidFill>
            <a:srgbClr val="006600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5000"/>
        </a:spcBef>
        <a:spcAft>
          <a:spcPct val="5000"/>
        </a:spcAft>
        <a:buClr>
          <a:schemeClr val="hlink"/>
        </a:buClr>
        <a:buFont typeface="Wingdings" panose="05000000000000000000" pitchFamily="2" charset="2"/>
        <a:buChar char="§"/>
        <a:defRPr sz="1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cs typeface="Times New Roman" panose="02020603050405020304" pitchFamily="18" charset="0"/>
        </a:defRPr>
      </a:lvl5pPr>
      <a:lvl6pPr marL="2514600" indent="-228600" algn="l" rtl="0" fontAlgn="base">
        <a:spcBef>
          <a:spcPct val="5000"/>
        </a:spcBef>
        <a:spcAft>
          <a:spcPct val="5000"/>
        </a:spcAft>
        <a:buClr>
          <a:schemeClr val="hlink"/>
        </a:buClr>
        <a:buFont typeface="Wingdings" pitchFamily="2" charset="2"/>
        <a:buChar char="§"/>
        <a:defRPr sz="1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5000"/>
        </a:spcBef>
        <a:spcAft>
          <a:spcPct val="5000"/>
        </a:spcAft>
        <a:buClr>
          <a:schemeClr val="hlink"/>
        </a:buClr>
        <a:buFont typeface="Wingdings" pitchFamily="2" charset="2"/>
        <a:buChar char="§"/>
        <a:defRPr sz="1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5000"/>
        </a:spcBef>
        <a:spcAft>
          <a:spcPct val="5000"/>
        </a:spcAft>
        <a:buClr>
          <a:schemeClr val="hlink"/>
        </a:buClr>
        <a:buFont typeface="Wingdings" pitchFamily="2" charset="2"/>
        <a:buChar char="§"/>
        <a:defRPr sz="1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5000"/>
        </a:spcBef>
        <a:spcAft>
          <a:spcPct val="5000"/>
        </a:spcAft>
        <a:buClr>
          <a:schemeClr val="hlink"/>
        </a:buClr>
        <a:buFont typeface="Wingdings" pitchFamily="2" charset="2"/>
        <a:buChar char="§"/>
        <a:defRPr sz="1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/>
        </p:nvSpPr>
        <p:spPr bwMode="auto">
          <a:xfrm>
            <a:off x="0" y="512764"/>
            <a:ext cx="12192000" cy="4286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1FF0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2100" baseline="-25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1137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0"/>
            <a:ext cx="11379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400800"/>
            <a:ext cx="1117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85C57132-CDF8-4B36-A544-074132DE1503}" type="slidenum">
              <a:rPr lang="en-US" altLang="en-US">
                <a:latin typeface="Arial" charset="0"/>
              </a:rPr>
              <a:pPr>
                <a:defRPr/>
              </a:pPr>
              <a:t>‹#›</a:t>
            </a:fld>
            <a:r>
              <a:rPr lang="en-US" altLang="en-US">
                <a:latin typeface="Arial" charset="0"/>
              </a:rPr>
              <a:t>/</a:t>
            </a:r>
            <a:r>
              <a:rPr lang="en-US" altLang="en-US">
                <a:solidFill>
                  <a:srgbClr val="003300"/>
                </a:solidFill>
                <a:latin typeface="Arial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45028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  <p:sldLayoutId id="2147484261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"/>
        </a:spcBef>
        <a:spcAft>
          <a:spcPct val="5000"/>
        </a:spcAft>
        <a:buClr>
          <a:schemeClr val="accent2"/>
        </a:buClr>
        <a:buSzPct val="75000"/>
        <a:buFont typeface="Wingdings" pitchFamily="2" charset="2"/>
        <a:buChar char="q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"/>
        </a:spcBef>
        <a:spcAft>
          <a:spcPct val="5000"/>
        </a:spcAft>
        <a:buClr>
          <a:srgbClr val="996633"/>
        </a:buClr>
        <a:buSzPct val="90000"/>
        <a:buFont typeface="Wingdings" pitchFamily="2" charset="2"/>
        <a:buChar char="Ø"/>
        <a:defRPr sz="20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5000"/>
        </a:spcBef>
        <a:spcAft>
          <a:spcPct val="5000"/>
        </a:spcAft>
        <a:buClr>
          <a:srgbClr val="0033CC"/>
        </a:buClr>
        <a:buFont typeface="Wingdings" pitchFamily="2" charset="2"/>
        <a:buChar char="ü"/>
        <a:defRPr sz="2400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5000"/>
        </a:spcBef>
        <a:spcAft>
          <a:spcPct val="5000"/>
        </a:spcAft>
        <a:buChar char="–"/>
        <a:defRPr sz="1600" b="1">
          <a:solidFill>
            <a:srgbClr val="0066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5000"/>
        </a:spcBef>
        <a:spcAft>
          <a:spcPct val="5000"/>
        </a:spcAft>
        <a:buClr>
          <a:schemeClr val="hlink"/>
        </a:buClr>
        <a:buFont typeface="Wingdings" pitchFamily="2" charset="2"/>
        <a:buChar char="§"/>
        <a:defRPr sz="1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5000"/>
        </a:spcBef>
        <a:spcAft>
          <a:spcPct val="5000"/>
        </a:spcAft>
        <a:buClr>
          <a:schemeClr val="hlink"/>
        </a:buClr>
        <a:buFont typeface="Wingdings" pitchFamily="2" charset="2"/>
        <a:buChar char="§"/>
        <a:defRPr sz="1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5000"/>
        </a:spcBef>
        <a:spcAft>
          <a:spcPct val="5000"/>
        </a:spcAft>
        <a:buClr>
          <a:schemeClr val="hlink"/>
        </a:buClr>
        <a:buFont typeface="Wingdings" pitchFamily="2" charset="2"/>
        <a:buChar char="§"/>
        <a:defRPr sz="1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5000"/>
        </a:spcBef>
        <a:spcAft>
          <a:spcPct val="5000"/>
        </a:spcAft>
        <a:buClr>
          <a:schemeClr val="hlink"/>
        </a:buClr>
        <a:buFont typeface="Wingdings" pitchFamily="2" charset="2"/>
        <a:buChar char="§"/>
        <a:defRPr sz="1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5000"/>
        </a:spcBef>
        <a:spcAft>
          <a:spcPct val="5000"/>
        </a:spcAft>
        <a:buClr>
          <a:schemeClr val="hlink"/>
        </a:buClr>
        <a:buFont typeface="Wingdings" pitchFamily="2" charset="2"/>
        <a:buChar char="§"/>
        <a:defRPr sz="1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4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gov.tongdtkt.tongia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524000"/>
            <a:ext cx="12115800" cy="4343400"/>
          </a:xfrm>
          <a:noFill/>
          <a:ln>
            <a:noFill/>
          </a:ln>
        </p:spPr>
        <p:txBody>
          <a:bodyPr/>
          <a:lstStyle/>
          <a:p>
            <a:pPr algn="ctr" eaLnBrk="1" hangingPunct="1">
              <a:defRPr/>
            </a:pP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buNone/>
              <a:defRPr/>
            </a:pPr>
            <a:endParaRPr lang="vi-VN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 MỀM ĐIỀU TRA CAPI</a:t>
            </a:r>
          </a:p>
          <a:p>
            <a:pPr marL="0" indent="0" algn="ctr">
              <a:buNone/>
              <a:defRPr/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PHIẾU </a:t>
            </a:r>
            <a:r>
              <a:rPr 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TÔN GIÁO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 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NGƯỠNG</a:t>
            </a:r>
          </a:p>
          <a:p>
            <a:pPr marL="0" indent="0" algn="ctr">
              <a:buNone/>
              <a:defRPr/>
            </a:pPr>
            <a:r>
              <a:rPr lang="en-US" sz="25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(PHIẾU </a:t>
            </a:r>
            <a:r>
              <a:rPr lang="en-US" sz="25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09/TG)</a:t>
            </a:r>
            <a:endParaRPr lang="en-US" sz="25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451A676-2ADE-6094-4B11-EB3C55842DF2}"/>
              </a:ext>
            </a:extLst>
          </p:cNvPr>
          <p:cNvSpPr txBox="1"/>
          <p:nvPr/>
        </p:nvSpPr>
        <p:spPr>
          <a:xfrm>
            <a:off x="2057400" y="440632"/>
            <a:ext cx="8610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 </a:t>
            </a:r>
            <a:r>
              <a:rPr lang="en-US" sz="2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 TRA KINH TẾ 2026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5"/>
          <p:cNvSpPr/>
          <p:nvPr/>
        </p:nvSpPr>
        <p:spPr>
          <a:xfrm>
            <a:off x="921293" y="181426"/>
            <a:ext cx="1059908" cy="1037774"/>
          </a:xfrm>
          <a:custGeom>
            <a:avLst/>
            <a:gdLst/>
            <a:ahLst/>
            <a:cxnLst/>
            <a:rect l="l" t="t" r="r" b="b"/>
            <a:pathLst>
              <a:path w="1172737" h="1173226">
                <a:moveTo>
                  <a:pt x="0" y="0"/>
                </a:moveTo>
                <a:lnTo>
                  <a:pt x="1172737" y="0"/>
                </a:lnTo>
                <a:lnTo>
                  <a:pt x="1172737" y="1173227"/>
                </a:lnTo>
                <a:lnTo>
                  <a:pt x="0" y="11732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6134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11704320" cy="5715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vấn</a:t>
            </a:r>
            <a:endParaRPr lang="en-US" sz="26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130000"/>
              </a:lnSpc>
              <a:defRPr/>
            </a:pPr>
            <a:endParaRPr lang="en-US" sz="2600" b="1" dirty="0"/>
          </a:p>
          <a:p>
            <a:pPr marL="857250" lvl="1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PHỎNG VẤN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85" y="1600200"/>
            <a:ext cx="2108915" cy="4572000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 bwMode="auto">
          <a:xfrm>
            <a:off x="249060" y="4038600"/>
            <a:ext cx="979571" cy="914400"/>
          </a:xfrm>
          <a:prstGeom prst="wedgeRoundRectCallout">
            <a:avLst>
              <a:gd name="adj1" fmla="val 108869"/>
              <a:gd name="adj2" fmla="val 90973"/>
              <a:gd name="adj3" fmla="val 16667"/>
            </a:avLst>
          </a:prstGeom>
          <a:noFill/>
          <a:ln w="9525" cap="flat" cmpd="sng" algn="ctr">
            <a:solidFill>
              <a:srgbClr val="FABE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vi-VN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có cảnh báo</a:t>
            </a:r>
            <a:endParaRPr lang="en-US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85" y="1600200"/>
            <a:ext cx="2108915" cy="457200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 bwMode="auto">
          <a:xfrm>
            <a:off x="3617859" y="4120896"/>
            <a:ext cx="629788" cy="1289304"/>
          </a:xfrm>
          <a:prstGeom prst="wedgeRoundRectCallout">
            <a:avLst>
              <a:gd name="adj1" fmla="val 92012"/>
              <a:gd name="adj2" fmla="val -61988"/>
              <a:gd name="adj3" fmla="val 1666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vi-VN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có lỗi logic</a:t>
            </a:r>
            <a:endParaRPr lang="en-US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885" y="1600200"/>
            <a:ext cx="2108915" cy="4572000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 bwMode="auto">
          <a:xfrm>
            <a:off x="6429375" y="6248400"/>
            <a:ext cx="4038600" cy="539496"/>
          </a:xfrm>
          <a:prstGeom prst="wedgeRoundRectCallout">
            <a:avLst>
              <a:gd name="adj1" fmla="val -10013"/>
              <a:gd name="adj2" fmla="val -89427"/>
              <a:gd name="adj3" fmla="val 16667"/>
            </a:avLst>
          </a:prstGeom>
          <a:noFill/>
          <a:ln w="9525" cap="flat" cmpd="sng" algn="ctr">
            <a:solidFill>
              <a:srgbClr val="FABE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vi-VN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tục: Lưu và chuyển sang màn hình tiếp theo</a:t>
            </a:r>
          </a:p>
          <a:p>
            <a:pPr eaLnBrk="1" hangingPunct="1"/>
            <a:r>
              <a:rPr lang="vi-VN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lại: Trở về màn hình trước</a:t>
            </a:r>
            <a:endParaRPr lang="en-US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543" y="1600200"/>
            <a:ext cx="2108915" cy="4572000"/>
          </a:xfrm>
          <a:prstGeom prst="rect">
            <a:avLst/>
          </a:prstGeom>
        </p:spPr>
      </p:pic>
      <p:pic>
        <p:nvPicPr>
          <p:cNvPr id="11" name="Picture 2" descr="C:\Users\Administrator\Documents\Zalo Received Files\Icon\right-clic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071" y="2031022"/>
            <a:ext cx="368659" cy="36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11704320" cy="5715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130000"/>
              </a:lnSpc>
              <a:defRPr/>
            </a:pPr>
            <a:r>
              <a:rPr lang="vi-VN" sz="2200" b="1" dirty="0"/>
              <a:t>Kiểm tra tổng chi của cơ sở</a:t>
            </a:r>
          </a:p>
          <a:p>
            <a:pPr lvl="1"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vi-VN" sz="2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 4.1: Kiểm tra tổng chi của cơ sở năm 2025</a:t>
            </a:r>
          </a:p>
          <a:p>
            <a:pPr marL="457200" lvl="1" indent="0" eaLnBrk="1" hangingPunct="1">
              <a:lnSpc>
                <a:spcPct val="130000"/>
              </a:lnSpc>
              <a:buNone/>
              <a:defRPr/>
            </a:pPr>
            <a:endParaRPr lang="vi-VN" sz="22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eaLnBrk="1" hangingPunct="1">
              <a:lnSpc>
                <a:spcPct val="130000"/>
              </a:lnSpc>
              <a:buNone/>
              <a:defRPr/>
            </a:pPr>
            <a:endParaRPr lang="en-US" sz="22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PHỎNG VẤN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781800" y="1470279"/>
            <a:ext cx="4953000" cy="4956048"/>
            <a:chOff x="609599" y="1673352"/>
            <a:chExt cx="4876801" cy="4956048"/>
          </a:xfrm>
        </p:grpSpPr>
        <p:sp>
          <p:nvSpPr>
            <p:cNvPr id="15" name="Rectangle 14"/>
            <p:cNvSpPr/>
            <p:nvPr/>
          </p:nvSpPr>
          <p:spPr bwMode="auto">
            <a:xfrm>
              <a:off x="609600" y="1673352"/>
              <a:ext cx="4876800" cy="495604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09599" y="1673352"/>
              <a:ext cx="4876801" cy="30784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vi-VN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tổng chi của cơ sở năm 2025</a:t>
              </a:r>
              <a:endParaRPr kumimoji="0" 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828801" y="2971800"/>
            <a:ext cx="2733676" cy="2247900"/>
            <a:chOff x="1828800" y="3467100"/>
            <a:chExt cx="2733676" cy="22479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1828800" y="3467100"/>
              <a:ext cx="2733676" cy="647700"/>
            </a:xfrm>
            <a:prstGeom prst="roundRect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kumimoji="0" lang="vi-VN" sz="1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không đúng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Hexagon 20"/>
            <p:cNvSpPr/>
            <p:nvPr/>
          </p:nvSpPr>
          <p:spPr bwMode="auto">
            <a:xfrm>
              <a:off x="2133600" y="4953000"/>
              <a:ext cx="2133600" cy="762000"/>
            </a:xfrm>
            <a:prstGeom prst="hexagon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vi-VN" sz="15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SỬA GIÁ TRỊ TỪNG MỤC CHI</a:t>
              </a:r>
              <a:endParaRPr kumimoji="0" lang="en-US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ight Arrow 23"/>
            <p:cNvSpPr>
              <a:spLocks noChangeArrowheads="1"/>
            </p:cNvSpPr>
            <p:nvPr/>
          </p:nvSpPr>
          <p:spPr bwMode="auto">
            <a:xfrm rot="5400000">
              <a:off x="2750820" y="4488180"/>
              <a:ext cx="822960" cy="76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5000"/>
                </a:spcBef>
                <a:spcAft>
                  <a:spcPct val="500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"/>
                </a:spcBef>
                <a:spcAft>
                  <a:spcPct val="5000"/>
                </a:spcAft>
                <a:buClr>
                  <a:srgbClr val="996633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"/>
                </a:spcBef>
                <a:spcAft>
                  <a:spcPct val="5000"/>
                </a:spcAft>
                <a:buClr>
                  <a:srgbClr val="0033CC"/>
                </a:buClr>
                <a:buFont typeface="Wingdings" panose="05000000000000000000" pitchFamily="2" charset="2"/>
                <a:buChar char="ü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"/>
                </a:spcBef>
                <a:spcAft>
                  <a:spcPct val="5000"/>
                </a:spcAft>
                <a:buChar char="–"/>
                <a:defRPr sz="16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89" y="1893951"/>
            <a:ext cx="2037212" cy="44165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989" y="1893951"/>
            <a:ext cx="2037212" cy="4416552"/>
          </a:xfrm>
          <a:prstGeom prst="rect">
            <a:avLst/>
          </a:prstGeom>
        </p:spPr>
      </p:pic>
      <p:pic>
        <p:nvPicPr>
          <p:cNvPr id="2" name="Picture 2" descr="C:\Users\Administrator\Documents\Zalo Received Files\Icon\right-click.png">
            <a:extLst>
              <a:ext uri="{FF2B5EF4-FFF2-40B4-BE49-F238E27FC236}">
                <a16:creationId xmlns:a16="http://schemas.microsoft.com/office/drawing/2014/main" xmlns="" id="{8A151BD7-9D8E-5A10-C297-EF9CD3F2B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4470042"/>
            <a:ext cx="368659" cy="36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ocuments\Zalo Received Files\Icon\right-click.png">
            <a:extLst>
              <a:ext uri="{FF2B5EF4-FFF2-40B4-BE49-F238E27FC236}">
                <a16:creationId xmlns:a16="http://schemas.microsoft.com/office/drawing/2014/main" xmlns="" id="{EB9D1D94-B44A-AA3F-9B27-EDF071B3C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8" y="2362200"/>
            <a:ext cx="368659" cy="36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11704320" cy="5715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130000"/>
              </a:lnSpc>
              <a:defRPr/>
            </a:pPr>
            <a:r>
              <a:rPr lang="vi-VN" sz="2200" b="1" dirty="0">
                <a:solidFill>
                  <a:schemeClr val="accent2"/>
                </a:solidFill>
              </a:rPr>
              <a:t>Đánh mã sản phẩm</a:t>
            </a:r>
          </a:p>
          <a:p>
            <a:pPr lvl="1"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vi-VN" b="1" dirty="0">
                <a:solidFill>
                  <a:srgbClr val="CC3300"/>
                </a:solidFill>
              </a:rPr>
              <a:t>Tìm theo danh mục</a:t>
            </a:r>
          </a:p>
          <a:p>
            <a:pPr lvl="1"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vi-VN" b="1" dirty="0">
              <a:solidFill>
                <a:srgbClr val="CC3300"/>
              </a:solidFill>
            </a:endParaRPr>
          </a:p>
          <a:p>
            <a:pPr lvl="1"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vi-VN" b="1" dirty="0">
                <a:solidFill>
                  <a:srgbClr val="CC3300"/>
                </a:solidFill>
              </a:rPr>
              <a:t>Tìm theo AI</a:t>
            </a:r>
          </a:p>
          <a:p>
            <a:pPr lvl="1"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vi-VN" b="1" dirty="0">
              <a:solidFill>
                <a:srgbClr val="CC3300"/>
              </a:solidFill>
            </a:endParaRPr>
          </a:p>
          <a:p>
            <a:pPr lvl="1"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rgbClr val="CC3300"/>
              </a:solidFill>
            </a:endParaRPr>
          </a:p>
          <a:p>
            <a:pPr marL="457200" indent="-457200">
              <a:buNone/>
              <a:defRPr/>
            </a:pPr>
            <a:endParaRPr lang="vi-V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buNone/>
              <a:defRPr/>
            </a:pPr>
            <a:endParaRPr lang="vi-V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lvl="1" indent="-457200">
              <a:buClr>
                <a:schemeClr val="accent2"/>
              </a:buClr>
              <a:buSzPct val="75000"/>
              <a:buNone/>
              <a:defRPr/>
            </a:pPr>
            <a:r>
              <a:rPr lang="vi-VN" b="1" dirty="0">
                <a:solidFill>
                  <a:srgbClr val="CC3300"/>
                </a:solidFill>
              </a:rPr>
              <a:t>	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PHỎNG VẤN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118" y="5029200"/>
            <a:ext cx="2562583" cy="172426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96704" y="3394289"/>
            <a:ext cx="2133600" cy="1558713"/>
            <a:chOff x="596704" y="3394287"/>
            <a:chExt cx="2133600" cy="15587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9609" y="3394287"/>
              <a:ext cx="787791" cy="457200"/>
            </a:xfrm>
            <a:prstGeom prst="rect">
              <a:avLst/>
            </a:prstGeom>
          </p:spPr>
        </p:pic>
        <p:sp>
          <p:nvSpPr>
            <p:cNvPr id="19" name="8-Point Star 18"/>
            <p:cNvSpPr/>
            <p:nvPr/>
          </p:nvSpPr>
          <p:spPr bwMode="auto">
            <a:xfrm>
              <a:off x="596704" y="4038600"/>
              <a:ext cx="2133600" cy="914400"/>
            </a:xfrm>
            <a:prstGeom prst="star8">
              <a:avLst/>
            </a:prstGeom>
            <a:noFill/>
            <a:ln w="952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vi-VN" sz="1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kết nối Internet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ight Arrow 22"/>
            <p:cNvSpPr>
              <a:spLocks noChangeArrowheads="1"/>
            </p:cNvSpPr>
            <p:nvPr/>
          </p:nvSpPr>
          <p:spPr bwMode="auto">
            <a:xfrm rot="5400000">
              <a:off x="1495140" y="3870236"/>
              <a:ext cx="273424" cy="6330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5000"/>
                </a:spcBef>
                <a:spcAft>
                  <a:spcPct val="500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"/>
                </a:spcBef>
                <a:spcAft>
                  <a:spcPct val="5000"/>
                </a:spcAft>
                <a:buClr>
                  <a:srgbClr val="996633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"/>
                </a:spcBef>
                <a:spcAft>
                  <a:spcPct val="5000"/>
                </a:spcAft>
                <a:buClr>
                  <a:srgbClr val="0033CC"/>
                </a:buClr>
                <a:buFont typeface="Wingdings" panose="05000000000000000000" pitchFamily="2" charset="2"/>
                <a:buChar char="ü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"/>
                </a:spcBef>
                <a:spcAft>
                  <a:spcPct val="5000"/>
                </a:spcAft>
                <a:buChar char="–"/>
                <a:defRPr sz="16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57601" y="3429000"/>
            <a:ext cx="1790929" cy="1524000"/>
            <a:chOff x="3657600" y="3429000"/>
            <a:chExt cx="1790929" cy="15240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90894" y="3429000"/>
              <a:ext cx="762106" cy="362001"/>
            </a:xfrm>
            <a:prstGeom prst="rect">
              <a:avLst/>
            </a:prstGeom>
          </p:spPr>
        </p:pic>
        <p:sp>
          <p:nvSpPr>
            <p:cNvPr id="20" name="Decagon 19"/>
            <p:cNvSpPr/>
            <p:nvPr/>
          </p:nvSpPr>
          <p:spPr bwMode="auto">
            <a:xfrm>
              <a:off x="3657600" y="4114800"/>
              <a:ext cx="1790929" cy="838200"/>
            </a:xfrm>
            <a:prstGeom prst="decagon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Dữ</a:t>
              </a:r>
              <a:r>
                <a:rPr kumimoji="0" lang="vi-VN" sz="1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liệu AI đã được tải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ight Arrow 23"/>
            <p:cNvSpPr>
              <a:spLocks noChangeArrowheads="1"/>
            </p:cNvSpPr>
            <p:nvPr/>
          </p:nvSpPr>
          <p:spPr bwMode="auto">
            <a:xfrm rot="5400000">
              <a:off x="4389120" y="3893820"/>
              <a:ext cx="320040" cy="4571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5000"/>
                </a:spcBef>
                <a:spcAft>
                  <a:spcPct val="500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"/>
                </a:spcBef>
                <a:spcAft>
                  <a:spcPct val="5000"/>
                </a:spcAft>
                <a:buClr>
                  <a:srgbClr val="996633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"/>
                </a:spcBef>
                <a:spcAft>
                  <a:spcPct val="5000"/>
                </a:spcAft>
                <a:buClr>
                  <a:srgbClr val="0033CC"/>
                </a:buClr>
                <a:buFont typeface="Wingdings" panose="05000000000000000000" pitchFamily="2" charset="2"/>
                <a:buChar char="ü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"/>
                </a:spcBef>
                <a:spcAft>
                  <a:spcPct val="5000"/>
                </a:spcAft>
                <a:buChar char="–"/>
                <a:defRPr sz="16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5699" y="1927861"/>
            <a:ext cx="2394604" cy="81534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339" y="1965959"/>
            <a:ext cx="2037212" cy="441655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9636162" y="1965959"/>
            <a:ext cx="2037212" cy="4416552"/>
            <a:chOff x="9636161" y="1965959"/>
            <a:chExt cx="2037212" cy="441655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6161" y="1965959"/>
              <a:ext cx="2037212" cy="4416552"/>
            </a:xfrm>
            <a:prstGeom prst="rect">
              <a:avLst/>
            </a:prstGeom>
          </p:spPr>
        </p:pic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xmlns="" id="{63760D44-529D-E60E-897F-BFD94D4956E8}"/>
                </a:ext>
              </a:extLst>
            </p:cNvPr>
            <p:cNvSpPr/>
            <p:nvPr/>
          </p:nvSpPr>
          <p:spPr bwMode="auto">
            <a:xfrm>
              <a:off x="9664748" y="3267373"/>
              <a:ext cx="1485920" cy="323253"/>
            </a:xfrm>
            <a:prstGeom prst="round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</p:grpSp>
      <p:pic>
        <p:nvPicPr>
          <p:cNvPr id="34" name="Picture 2" descr="C:\Users\Administrator\Documents\Zalo Received Files\Icon\right-clic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378" y="3843471"/>
            <a:ext cx="390261" cy="39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istrator\Documents\Zalo Received Files\Icon\right-click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72811">
            <a:off x="11466005" y="3415518"/>
            <a:ext cx="414736" cy="4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ocuments\Zalo Received Files\Icon\right-click.png">
            <a:extLst>
              <a:ext uri="{FF2B5EF4-FFF2-40B4-BE49-F238E27FC236}">
                <a16:creationId xmlns:a16="http://schemas.microsoft.com/office/drawing/2014/main" xmlns="" id="{5E94E646-6E0A-AC4C-3EA5-B6AE21890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57571"/>
            <a:ext cx="390261" cy="39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ocuments\Zalo Received Files\Icon\right-click.png">
            <a:extLst>
              <a:ext uri="{FF2B5EF4-FFF2-40B4-BE49-F238E27FC236}">
                <a16:creationId xmlns:a16="http://schemas.microsoft.com/office/drawing/2014/main" xmlns="" id="{6B59D42A-2339-FD9C-E31B-5ACEC024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9" y="3334253"/>
            <a:ext cx="390261" cy="39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67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11704320" cy="5715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b="1" dirty="0" err="1">
                <a:solidFill>
                  <a:schemeClr val="accent2"/>
                </a:solidFill>
              </a:rPr>
              <a:t>Hoàn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thành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phiếu</a:t>
            </a:r>
            <a:endParaRPr lang="en-US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130000"/>
              </a:lnSpc>
              <a:defRPr/>
            </a:pPr>
            <a:endParaRPr lang="en-US" sz="2600" b="1" dirty="0"/>
          </a:p>
          <a:p>
            <a:pPr marL="857250" lvl="1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PHỎNG VẤN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800600" y="1485900"/>
            <a:ext cx="6934200" cy="4956048"/>
            <a:chOff x="609599" y="1673352"/>
            <a:chExt cx="4876801" cy="4956048"/>
          </a:xfrm>
        </p:grpSpPr>
        <p:sp>
          <p:nvSpPr>
            <p:cNvPr id="17" name="Rectangle 16"/>
            <p:cNvSpPr/>
            <p:nvPr/>
          </p:nvSpPr>
          <p:spPr bwMode="auto">
            <a:xfrm>
              <a:off x="609600" y="1673352"/>
              <a:ext cx="4876800" cy="495604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09599" y="1673352"/>
              <a:ext cx="4876801" cy="30784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vi-VN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hợp không lấy được toạ độ (GPS)</a:t>
              </a:r>
              <a:endParaRPr kumimoji="0" 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1908048"/>
            <a:ext cx="2037212" cy="44165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95" y="1908048"/>
            <a:ext cx="2037212" cy="44165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086" y="1908048"/>
            <a:ext cx="2037212" cy="4416552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 bwMode="auto">
          <a:xfrm>
            <a:off x="7295012" y="2819400"/>
            <a:ext cx="1925189" cy="3048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5" y="1649349"/>
            <a:ext cx="2037212" cy="44165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05B64A5-FF82-43EB-7A82-E5581C06BB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57" y="4343400"/>
            <a:ext cx="533400" cy="533400"/>
          </a:xfrm>
          <a:prstGeom prst="rect">
            <a:avLst/>
          </a:prstGeom>
        </p:spPr>
      </p:pic>
      <p:sp>
        <p:nvSpPr>
          <p:cNvPr id="29" name="Rounded Rectangular Callout 28"/>
          <p:cNvSpPr/>
          <p:nvPr/>
        </p:nvSpPr>
        <p:spPr bwMode="auto">
          <a:xfrm>
            <a:off x="3026527" y="2867025"/>
            <a:ext cx="1319811" cy="1295400"/>
          </a:xfrm>
          <a:prstGeom prst="wedgeRoundRectCallout">
            <a:avLst>
              <a:gd name="adj1" fmla="val -83758"/>
              <a:gd name="adj2" fmla="val -48090"/>
              <a:gd name="adj3" fmla="val 1666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vi-V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Nhập thông tin người cung cấp thông tin 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Administrator\Documents\Zalo Received Files\Icon\right-click.png">
            <a:extLst>
              <a:ext uri="{FF2B5EF4-FFF2-40B4-BE49-F238E27FC236}">
                <a16:creationId xmlns:a16="http://schemas.microsoft.com/office/drawing/2014/main" xmlns="" id="{EC04FC94-31DE-7B5C-CBC4-2481BA6A8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12" y="1568196"/>
            <a:ext cx="390261" cy="39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7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11704320" cy="5715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130000"/>
              </a:lnSpc>
              <a:defRPr/>
            </a:pPr>
            <a:endParaRPr lang="en-US" sz="2600" b="1" dirty="0"/>
          </a:p>
          <a:p>
            <a:pPr marL="857250" lvl="1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GỬI DỮ LIỆU PHỎNG VẤN</a:t>
            </a:r>
          </a:p>
        </p:txBody>
      </p:sp>
      <p:grpSp>
        <p:nvGrpSpPr>
          <p:cNvPr id="32774" name="Group 32773"/>
          <p:cNvGrpSpPr/>
          <p:nvPr/>
        </p:nvGrpSpPr>
        <p:grpSpPr>
          <a:xfrm>
            <a:off x="1066800" y="1600200"/>
            <a:ext cx="2590800" cy="4956048"/>
            <a:chOff x="457201" y="1600200"/>
            <a:chExt cx="2590800" cy="4956048"/>
          </a:xfrm>
        </p:grpSpPr>
        <p:grpSp>
          <p:nvGrpSpPr>
            <p:cNvPr id="16" name="Group 15"/>
            <p:cNvGrpSpPr/>
            <p:nvPr/>
          </p:nvGrpSpPr>
          <p:grpSpPr>
            <a:xfrm>
              <a:off x="457201" y="1600200"/>
              <a:ext cx="2590800" cy="4956048"/>
              <a:chOff x="609600" y="1673352"/>
              <a:chExt cx="2590800" cy="4956048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609600" y="1673352"/>
                <a:ext cx="2590800" cy="49560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609600" y="1673352"/>
                <a:ext cx="2590800" cy="3078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vi-VN" sz="1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Nhấn nút Gửi dữ liệu phỏng vấn</a:t>
                </a:r>
                <a:endParaRPr lang="en-US" sz="13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32773" name="Picture 327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740" y="2033397"/>
              <a:ext cx="2037212" cy="4416552"/>
            </a:xfrm>
            <a:prstGeom prst="rect">
              <a:avLst/>
            </a:prstGeom>
          </p:spPr>
        </p:pic>
      </p:grpSp>
      <p:grpSp>
        <p:nvGrpSpPr>
          <p:cNvPr id="32776" name="Group 32775"/>
          <p:cNvGrpSpPr/>
          <p:nvPr/>
        </p:nvGrpSpPr>
        <p:grpSpPr>
          <a:xfrm>
            <a:off x="5032248" y="1600200"/>
            <a:ext cx="2587752" cy="4956048"/>
            <a:chOff x="4876800" y="1600200"/>
            <a:chExt cx="2587752" cy="4956048"/>
          </a:xfrm>
        </p:grpSpPr>
        <p:grpSp>
          <p:nvGrpSpPr>
            <p:cNvPr id="26" name="Group 25"/>
            <p:cNvGrpSpPr/>
            <p:nvPr/>
          </p:nvGrpSpPr>
          <p:grpSpPr>
            <a:xfrm>
              <a:off x="4876800" y="1600200"/>
              <a:ext cx="2587752" cy="4956048"/>
              <a:chOff x="527224" y="1673352"/>
              <a:chExt cx="2797437" cy="4956048"/>
            </a:xfrm>
          </p:grpSpPr>
          <p:sp>
            <p:nvSpPr>
              <p:cNvPr id="27" name="Rectangle 26"/>
              <p:cNvSpPr/>
              <p:nvPr/>
            </p:nvSpPr>
            <p:spPr bwMode="auto">
              <a:xfrm>
                <a:off x="527225" y="1673352"/>
                <a:ext cx="2797436" cy="49560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527224" y="1673352"/>
                <a:ext cx="2797437" cy="3078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vi-VN" sz="1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Đang thực hiện đồng bộ</a:t>
                </a:r>
                <a:endParaRPr lang="en-US" sz="13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32775" name="Picture 327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1975485"/>
              <a:ext cx="2037212" cy="4416552"/>
            </a:xfrm>
            <a:prstGeom prst="rect">
              <a:avLst/>
            </a:prstGeom>
          </p:spPr>
        </p:pic>
      </p:grpSp>
      <p:grpSp>
        <p:nvGrpSpPr>
          <p:cNvPr id="32778" name="Group 32777"/>
          <p:cNvGrpSpPr/>
          <p:nvPr/>
        </p:nvGrpSpPr>
        <p:grpSpPr>
          <a:xfrm>
            <a:off x="8915400" y="1597152"/>
            <a:ext cx="2587752" cy="4956048"/>
            <a:chOff x="8915400" y="1597152"/>
            <a:chExt cx="2587752" cy="4956048"/>
          </a:xfrm>
        </p:grpSpPr>
        <p:grpSp>
          <p:nvGrpSpPr>
            <p:cNvPr id="29" name="Group 28"/>
            <p:cNvGrpSpPr/>
            <p:nvPr/>
          </p:nvGrpSpPr>
          <p:grpSpPr>
            <a:xfrm>
              <a:off x="8915400" y="1597152"/>
              <a:ext cx="2587752" cy="4956048"/>
              <a:chOff x="753900" y="1794129"/>
              <a:chExt cx="2797437" cy="4956048"/>
            </a:xfrm>
          </p:grpSpPr>
          <p:sp>
            <p:nvSpPr>
              <p:cNvPr id="30" name="Rectangle 29"/>
              <p:cNvSpPr/>
              <p:nvPr/>
            </p:nvSpPr>
            <p:spPr bwMode="auto">
              <a:xfrm>
                <a:off x="753901" y="1794129"/>
                <a:ext cx="2797436" cy="49560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753900" y="1794129"/>
                <a:ext cx="2797437" cy="3078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vi-VN" sz="1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 quả đồng bộ dữ liệu</a:t>
                </a:r>
                <a:endParaRPr lang="en-US" sz="13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32777" name="Picture 3277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0200" y="1975485"/>
              <a:ext cx="2037212" cy="4416552"/>
            </a:xfrm>
            <a:prstGeom prst="rect">
              <a:avLst/>
            </a:prstGeom>
          </p:spPr>
        </p:pic>
      </p:grpSp>
      <p:pic>
        <p:nvPicPr>
          <p:cNvPr id="20" name="Picture 2" descr="C:\Users\Administrator\Documents\Zalo Received Files\Icon\right-clic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61641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istrator\Documents\Zalo Received Files\Icon\right-click.png">
            <a:extLst>
              <a:ext uri="{FF2B5EF4-FFF2-40B4-BE49-F238E27FC236}">
                <a16:creationId xmlns:a16="http://schemas.microsoft.com/office/drawing/2014/main" xmlns="" id="{D76564E8-5908-FEC0-5EFF-3D2CB7D37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4832223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ocuments\Zalo Received Files\Icon\right-click.png">
            <a:extLst>
              <a:ext uri="{FF2B5EF4-FFF2-40B4-BE49-F238E27FC236}">
                <a16:creationId xmlns:a16="http://schemas.microsoft.com/office/drawing/2014/main" xmlns="" id="{CE8DF5F0-167E-085E-C0E9-6DB425A8D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922" y="4603623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11704320" cy="5715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b="1" dirty="0">
                <a:solidFill>
                  <a:schemeClr val="accent2"/>
                </a:solidFill>
              </a:rPr>
              <a:t>Theo </a:t>
            </a:r>
            <a:r>
              <a:rPr lang="en-US" b="1" dirty="0" err="1">
                <a:solidFill>
                  <a:schemeClr val="accent2"/>
                </a:solidFill>
              </a:rPr>
              <a:t>dõi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tiến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độ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công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việc</a:t>
            </a:r>
            <a:endParaRPr lang="en-US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130000"/>
              </a:lnSpc>
              <a:defRPr/>
            </a:pPr>
            <a:endParaRPr lang="en-US" sz="2600" b="1" dirty="0"/>
          </a:p>
          <a:p>
            <a:pPr marL="857250" lvl="1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TIẾN ĐỘ CÔNG VIỆC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057400" y="1603439"/>
            <a:ext cx="2590800" cy="4956048"/>
            <a:chOff x="2057400" y="1603439"/>
            <a:chExt cx="2590800" cy="4956048"/>
          </a:xfrm>
        </p:grpSpPr>
        <p:grpSp>
          <p:nvGrpSpPr>
            <p:cNvPr id="12" name="Group 11"/>
            <p:cNvGrpSpPr/>
            <p:nvPr/>
          </p:nvGrpSpPr>
          <p:grpSpPr>
            <a:xfrm>
              <a:off x="2057400" y="1603439"/>
              <a:ext cx="2590800" cy="4956048"/>
              <a:chOff x="609600" y="1673352"/>
              <a:chExt cx="2590800" cy="4956048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609600" y="1673352"/>
                <a:ext cx="2590800" cy="49560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609600" y="1673352"/>
                <a:ext cx="2590800" cy="3078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vi-VN" sz="1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Nhấn nút Tiến độ công việc</a:t>
                </a:r>
                <a:endParaRPr lang="en-US" sz="13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194" y="2046161"/>
              <a:ext cx="2037212" cy="441655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477000" y="1603439"/>
            <a:ext cx="2590800" cy="4956048"/>
            <a:chOff x="6477000" y="1603439"/>
            <a:chExt cx="2590800" cy="4956048"/>
          </a:xfrm>
        </p:grpSpPr>
        <p:grpSp>
          <p:nvGrpSpPr>
            <p:cNvPr id="18" name="Group 17"/>
            <p:cNvGrpSpPr/>
            <p:nvPr/>
          </p:nvGrpSpPr>
          <p:grpSpPr>
            <a:xfrm>
              <a:off x="6477000" y="1603439"/>
              <a:ext cx="2590800" cy="4956048"/>
              <a:chOff x="609600" y="1673352"/>
              <a:chExt cx="2590800" cy="4956048"/>
            </a:xfrm>
          </p:grpSpPr>
          <p:sp>
            <p:nvSpPr>
              <p:cNvPr id="19" name="Rectangle 18"/>
              <p:cNvSpPr/>
              <p:nvPr/>
            </p:nvSpPr>
            <p:spPr bwMode="auto">
              <a:xfrm>
                <a:off x="609600" y="1673352"/>
                <a:ext cx="2590800" cy="49560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609600" y="1673352"/>
                <a:ext cx="2590800" cy="3078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vi-VN" sz="1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Thống kê số lượng phiếu</a:t>
                </a:r>
                <a:endParaRPr lang="en-US" sz="13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794" y="2017586"/>
              <a:ext cx="2037212" cy="4416552"/>
            </a:xfrm>
            <a:prstGeom prst="rect">
              <a:avLst/>
            </a:prstGeom>
          </p:spPr>
        </p:pic>
      </p:grpSp>
      <p:pic>
        <p:nvPicPr>
          <p:cNvPr id="15" name="Picture 2" descr="C:\Users\Administrator\Documents\Zalo Received Files\Icon\left-cli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62300" y="50292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02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C2320246-1FC8-E997-282B-6F91804DFC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THỰC HÀNH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B204DFE-FF8B-243D-C9E0-1F4113DDE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1752600"/>
            <a:ext cx="891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kern="0" dirty="0"/>
              <a:t>https://taphuan_tdtkinhte2026.nso.gov.vn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783EBD95-04EC-C102-475E-2602EC75C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971800"/>
            <a:ext cx="10744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kern="0" dirty="0" err="1"/>
              <a:t>Tài</a:t>
            </a:r>
            <a:r>
              <a:rPr lang="en-US" kern="0" dirty="0"/>
              <a:t> </a:t>
            </a:r>
            <a:r>
              <a:rPr lang="en-US" kern="0" dirty="0" err="1"/>
              <a:t>khoản</a:t>
            </a:r>
            <a:r>
              <a:rPr lang="en-US" kern="0" dirty="0"/>
              <a:t>/</a:t>
            </a:r>
            <a:r>
              <a:rPr lang="en-US" kern="0" dirty="0" err="1"/>
              <a:t>Mật</a:t>
            </a:r>
            <a:r>
              <a:rPr lang="en-US" kern="0" dirty="0"/>
              <a:t> </a:t>
            </a:r>
            <a:r>
              <a:rPr lang="en-US" kern="0" dirty="0" err="1"/>
              <a:t>khẩu</a:t>
            </a:r>
            <a:r>
              <a:rPr lang="en-US" kern="0" dirty="0"/>
              <a:t>: </a:t>
            </a:r>
            <a:r>
              <a:rPr lang="en-US" kern="0" dirty="0" err="1">
                <a:solidFill>
                  <a:srgbClr val="FF0000"/>
                </a:solidFill>
              </a:rPr>
              <a:t>Txx</a:t>
            </a:r>
            <a:r>
              <a:rPr lang="en-US" kern="0" dirty="0"/>
              <a:t>/</a:t>
            </a:r>
            <a:r>
              <a:rPr lang="en-US" kern="0" dirty="0">
                <a:solidFill>
                  <a:srgbClr val="FF0000"/>
                </a:solidFill>
              </a:rPr>
              <a:t>1</a:t>
            </a:r>
          </a:p>
          <a:p>
            <a:pPr algn="l" eaLnBrk="1" hangingPunct="1">
              <a:defRPr/>
            </a:pPr>
            <a:r>
              <a:rPr lang="en-US" kern="0" dirty="0" err="1"/>
              <a:t>Ví</a:t>
            </a:r>
            <a:r>
              <a:rPr lang="en-US" kern="0" dirty="0"/>
              <a:t> </a:t>
            </a:r>
            <a:r>
              <a:rPr lang="en-US" kern="0" dirty="0" err="1"/>
              <a:t>dụ</a:t>
            </a:r>
            <a:r>
              <a:rPr lang="en-US" kern="0" dirty="0"/>
              <a:t>: </a:t>
            </a:r>
          </a:p>
          <a:p>
            <a:pPr marL="457200" indent="-457200" algn="l" eaLnBrk="1" hangingPunct="1">
              <a:buFontTx/>
              <a:buChar char="-"/>
              <a:defRPr/>
            </a:pPr>
            <a:r>
              <a:rPr lang="en-US" kern="0" dirty="0" err="1"/>
              <a:t>Tài</a:t>
            </a:r>
            <a:r>
              <a:rPr lang="en-US" kern="0" dirty="0"/>
              <a:t> </a:t>
            </a:r>
            <a:r>
              <a:rPr lang="en-US" kern="0" dirty="0" err="1"/>
              <a:t>khoản</a:t>
            </a:r>
            <a:r>
              <a:rPr lang="en-US" kern="0" dirty="0"/>
              <a:t>: </a:t>
            </a:r>
            <a:r>
              <a:rPr lang="en-US" kern="0" dirty="0">
                <a:solidFill>
                  <a:srgbClr val="FF0000"/>
                </a:solidFill>
              </a:rPr>
              <a:t>T01</a:t>
            </a:r>
          </a:p>
          <a:p>
            <a:pPr marL="457200" indent="-457200" algn="l" eaLnBrk="1" hangingPunct="1">
              <a:buFontTx/>
              <a:buChar char="-"/>
              <a:defRPr/>
            </a:pPr>
            <a:r>
              <a:rPr lang="en-US" kern="0" dirty="0" err="1"/>
              <a:t>Mật</a:t>
            </a:r>
            <a:r>
              <a:rPr lang="en-US" kern="0" dirty="0"/>
              <a:t> </a:t>
            </a:r>
            <a:r>
              <a:rPr lang="en-US" kern="0" dirty="0" err="1"/>
              <a:t>khẩu</a:t>
            </a:r>
            <a:r>
              <a:rPr lang="en-US" kern="0" dirty="0"/>
              <a:t>: </a:t>
            </a:r>
            <a:r>
              <a:rPr lang="en-US" kern="0" dirty="0">
                <a:solidFill>
                  <a:srgbClr val="FF0000"/>
                </a:solidFill>
              </a:rPr>
              <a:t>1</a:t>
            </a:r>
          </a:p>
          <a:p>
            <a:pPr marL="457200" indent="-457200" algn="l" eaLnBrk="1" hangingPunct="1">
              <a:buFontTx/>
              <a:buChar char="-"/>
              <a:defRPr/>
            </a:pPr>
            <a:endParaRPr lang="en-US" kern="0" dirty="0">
              <a:solidFill>
                <a:srgbClr val="FF0000"/>
              </a:solidFill>
            </a:endParaRPr>
          </a:p>
          <a:p>
            <a:pPr algn="l" eaLnBrk="1" hangingPunct="1">
              <a:defRPr/>
            </a:pPr>
            <a:r>
              <a:rPr lang="en-US" kern="0" dirty="0" err="1"/>
              <a:t>Vào</a:t>
            </a:r>
            <a:r>
              <a:rPr lang="en-US" kern="0" dirty="0"/>
              <a:t> </a:t>
            </a:r>
            <a:r>
              <a:rPr lang="en-US" kern="0" dirty="0" err="1"/>
              <a:t>chức</a:t>
            </a:r>
            <a:r>
              <a:rPr lang="en-US" kern="0" dirty="0"/>
              <a:t> </a:t>
            </a:r>
            <a:r>
              <a:rPr lang="en-US" kern="0" dirty="0" err="1"/>
              <a:t>năng</a:t>
            </a:r>
            <a:r>
              <a:rPr lang="en-US" kern="0" dirty="0">
                <a:solidFill>
                  <a:srgbClr val="FF0000"/>
                </a:solidFill>
              </a:rPr>
              <a:t>: </a:t>
            </a:r>
            <a:r>
              <a:rPr lang="en-US" kern="0" dirty="0" err="1">
                <a:solidFill>
                  <a:srgbClr val="FF0000"/>
                </a:solidFill>
              </a:rPr>
              <a:t>Điều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>
                <a:solidFill>
                  <a:srgbClr val="FF0000"/>
                </a:solidFill>
              </a:rPr>
              <a:t>tra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>
                <a:solidFill>
                  <a:srgbClr val="FF0000"/>
                </a:solidFill>
              </a:rPr>
              <a:t>viên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>
                <a:solidFill>
                  <a:srgbClr val="FF0000"/>
                </a:solidFill>
                <a:sym typeface="Wingdings" pitchFamily="2" charset="2"/>
              </a:rPr>
              <a:t> Theo </a:t>
            </a:r>
            <a:r>
              <a:rPr lang="en-US" kern="0" dirty="0" err="1">
                <a:solidFill>
                  <a:srgbClr val="FF0000"/>
                </a:solidFill>
                <a:sym typeface="Wingdings" pitchFamily="2" charset="2"/>
              </a:rPr>
              <a:t>dõi</a:t>
            </a:r>
            <a:r>
              <a:rPr lang="en-US" kern="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kern="0" dirty="0" err="1">
                <a:solidFill>
                  <a:srgbClr val="FF0000"/>
                </a:solidFill>
                <a:sym typeface="Wingdings" pitchFamily="2" charset="2"/>
              </a:rPr>
              <a:t>phân</a:t>
            </a:r>
            <a:r>
              <a:rPr lang="en-US" kern="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kern="0" dirty="0" err="1">
                <a:solidFill>
                  <a:srgbClr val="FF0000"/>
                </a:solidFill>
                <a:sym typeface="Wingdings" pitchFamily="2" charset="2"/>
              </a:rPr>
              <a:t>quyền</a:t>
            </a:r>
            <a:r>
              <a:rPr lang="en-US" kern="0" dirty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pPr algn="l" eaLnBrk="1" hangingPunct="1">
              <a:defRPr/>
            </a:pPr>
            <a:r>
              <a:rPr lang="en-US" kern="0" dirty="0">
                <a:solidFill>
                  <a:srgbClr val="FF0000"/>
                </a:solidFill>
                <a:sym typeface="Wingdings" pitchFamily="2" charset="2"/>
              </a:rPr>
              <a:t>			</a:t>
            </a:r>
            <a:r>
              <a:rPr lang="en-US" kern="0" dirty="0">
                <a:sym typeface="Wingdings" pitchFamily="2" charset="2"/>
              </a:rPr>
              <a:t>(</a:t>
            </a:r>
            <a:r>
              <a:rPr lang="en-US" kern="0" dirty="0" err="1">
                <a:sym typeface="Wingdings" pitchFamily="2" charset="2"/>
              </a:rPr>
              <a:t>để</a:t>
            </a:r>
            <a:r>
              <a:rPr lang="en-US" kern="0" dirty="0">
                <a:sym typeface="Wingdings" pitchFamily="2" charset="2"/>
              </a:rPr>
              <a:t> </a:t>
            </a:r>
            <a:r>
              <a:rPr lang="en-US" kern="0" dirty="0" err="1">
                <a:sym typeface="Wingdings" pitchFamily="2" charset="2"/>
              </a:rPr>
              <a:t>lấy</a:t>
            </a:r>
            <a:r>
              <a:rPr lang="en-US" kern="0" dirty="0">
                <a:sym typeface="Wingdings" pitchFamily="2" charset="2"/>
              </a:rPr>
              <a:t> </a:t>
            </a:r>
            <a:r>
              <a:rPr lang="en-US" kern="0" dirty="0" err="1">
                <a:sym typeface="Wingdings" pitchFamily="2" charset="2"/>
              </a:rPr>
              <a:t>Mã</a:t>
            </a:r>
            <a:r>
              <a:rPr lang="en-US" kern="0" dirty="0">
                <a:sym typeface="Wingdings" pitchFamily="2" charset="2"/>
              </a:rPr>
              <a:t> ĐTV CAPI)</a:t>
            </a:r>
            <a:endParaRPr lang="en-US" kern="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83197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rân trọng cảm ơn!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7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3733800" y="1676400"/>
            <a:ext cx="4724400" cy="685800"/>
            <a:chOff x="1296" y="1824"/>
            <a:chExt cx="2976" cy="432"/>
          </a:xfrm>
        </p:grpSpPr>
        <p:sp>
          <p:nvSpPr>
            <p:cNvPr id="5" name="AutoShape 6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69" name="AutoShape 6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5000"/>
                </a:spcBef>
                <a:spcAft>
                  <a:spcPct val="500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"/>
                </a:spcBef>
                <a:spcAft>
                  <a:spcPct val="5000"/>
                </a:spcAft>
                <a:buClr>
                  <a:srgbClr val="996633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"/>
                </a:spcBef>
                <a:spcAft>
                  <a:spcPct val="5000"/>
                </a:spcAft>
                <a:buClr>
                  <a:srgbClr val="0033CC"/>
                </a:buClr>
                <a:buFont typeface="Wingdings" panose="05000000000000000000" pitchFamily="2" charset="2"/>
                <a:buChar char="ü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"/>
                </a:spcBef>
                <a:spcAft>
                  <a:spcPct val="5000"/>
                </a:spcAft>
                <a:buChar char="–"/>
                <a:defRPr sz="16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70" name="Text Box 64"/>
            <p:cNvSpPr txBox="1">
              <a:spLocks noChangeArrowheads="1"/>
            </p:cNvSpPr>
            <p:nvPr/>
          </p:nvSpPr>
          <p:spPr bwMode="gray">
            <a:xfrm>
              <a:off x="1728" y="1934"/>
              <a:ext cx="211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"/>
                </a:spcBef>
                <a:spcAft>
                  <a:spcPct val="500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"/>
                </a:spcBef>
                <a:spcAft>
                  <a:spcPct val="5000"/>
                </a:spcAft>
                <a:buClr>
                  <a:srgbClr val="996633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"/>
                </a:spcBef>
                <a:spcAft>
                  <a:spcPct val="5000"/>
                </a:spcAft>
                <a:buClr>
                  <a:srgbClr val="0033CC"/>
                </a:buClr>
                <a:buFont typeface="Wingdings" panose="05000000000000000000" pitchFamily="2" charset="2"/>
                <a:buChar char="ü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"/>
                </a:spcBef>
                <a:spcAft>
                  <a:spcPct val="5000"/>
                </a:spcAft>
                <a:buChar char="–"/>
                <a:defRPr sz="16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Cài đặt phần mềm CAPI</a:t>
              </a:r>
            </a:p>
          </p:txBody>
        </p:sp>
        <p:sp>
          <p:nvSpPr>
            <p:cNvPr id="6171" name="Text Box 65"/>
            <p:cNvSpPr txBox="1">
              <a:spLocks noChangeArrowheads="1"/>
            </p:cNvSpPr>
            <p:nvPr/>
          </p:nvSpPr>
          <p:spPr bwMode="gray">
            <a:xfrm>
              <a:off x="1392" y="1908"/>
              <a:ext cx="2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5000"/>
                </a:spcBef>
                <a:spcAft>
                  <a:spcPct val="500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"/>
                </a:spcBef>
                <a:spcAft>
                  <a:spcPct val="5000"/>
                </a:spcAft>
                <a:buClr>
                  <a:srgbClr val="996633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"/>
                </a:spcBef>
                <a:spcAft>
                  <a:spcPct val="5000"/>
                </a:spcAft>
                <a:buClr>
                  <a:srgbClr val="0033CC"/>
                </a:buClr>
                <a:buFont typeface="Wingdings" panose="05000000000000000000" pitchFamily="2" charset="2"/>
                <a:buChar char="ü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"/>
                </a:spcBef>
                <a:spcAft>
                  <a:spcPct val="5000"/>
                </a:spcAft>
                <a:buChar char="–"/>
                <a:defRPr sz="16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3733800" y="2514600"/>
            <a:ext cx="4724400" cy="685800"/>
            <a:chOff x="1296" y="1824"/>
            <a:chExt cx="2976" cy="432"/>
          </a:xfrm>
        </p:grpSpPr>
        <p:sp>
          <p:nvSpPr>
            <p:cNvPr id="10" name="AutoShape 6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65" name="AutoShape 6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5000"/>
                </a:spcBef>
                <a:spcAft>
                  <a:spcPct val="500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"/>
                </a:spcBef>
                <a:spcAft>
                  <a:spcPct val="5000"/>
                </a:spcAft>
                <a:buClr>
                  <a:srgbClr val="996633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"/>
                </a:spcBef>
                <a:spcAft>
                  <a:spcPct val="5000"/>
                </a:spcAft>
                <a:buClr>
                  <a:srgbClr val="0033CC"/>
                </a:buClr>
                <a:buFont typeface="Wingdings" panose="05000000000000000000" pitchFamily="2" charset="2"/>
                <a:buChar char="ü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"/>
                </a:spcBef>
                <a:spcAft>
                  <a:spcPct val="5000"/>
                </a:spcAft>
                <a:buChar char="–"/>
                <a:defRPr sz="16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66" name="Text Box 69"/>
            <p:cNvSpPr txBox="1">
              <a:spLocks noChangeArrowheads="1"/>
            </p:cNvSpPr>
            <p:nvPr/>
          </p:nvSpPr>
          <p:spPr bwMode="gray">
            <a:xfrm>
              <a:off x="1728" y="1934"/>
              <a:ext cx="211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"/>
                </a:spcBef>
                <a:spcAft>
                  <a:spcPct val="500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"/>
                </a:spcBef>
                <a:spcAft>
                  <a:spcPct val="5000"/>
                </a:spcAft>
                <a:buClr>
                  <a:srgbClr val="996633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"/>
                </a:spcBef>
                <a:spcAft>
                  <a:spcPct val="5000"/>
                </a:spcAft>
                <a:buClr>
                  <a:srgbClr val="0033CC"/>
                </a:buClr>
                <a:buFont typeface="Wingdings" panose="05000000000000000000" pitchFamily="2" charset="2"/>
                <a:buChar char="ü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"/>
                </a:spcBef>
                <a:spcAft>
                  <a:spcPct val="5000"/>
                </a:spcAft>
                <a:buChar char="–"/>
                <a:defRPr sz="16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Đăng nhập</a:t>
              </a:r>
            </a:p>
          </p:txBody>
        </p:sp>
        <p:sp>
          <p:nvSpPr>
            <p:cNvPr id="6167" name="Text Box 70"/>
            <p:cNvSpPr txBox="1">
              <a:spLocks noChangeArrowheads="1"/>
            </p:cNvSpPr>
            <p:nvPr/>
          </p:nvSpPr>
          <p:spPr bwMode="gray">
            <a:xfrm>
              <a:off x="1393" y="1907"/>
              <a:ext cx="239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5000"/>
                </a:spcBef>
                <a:spcAft>
                  <a:spcPct val="500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"/>
                </a:spcBef>
                <a:spcAft>
                  <a:spcPct val="5000"/>
                </a:spcAft>
                <a:buClr>
                  <a:srgbClr val="996633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"/>
                </a:spcBef>
                <a:spcAft>
                  <a:spcPct val="5000"/>
                </a:spcAft>
                <a:buClr>
                  <a:srgbClr val="0033CC"/>
                </a:buClr>
                <a:buFont typeface="Wingdings" panose="05000000000000000000" pitchFamily="2" charset="2"/>
                <a:buChar char="ü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"/>
                </a:spcBef>
                <a:spcAft>
                  <a:spcPct val="5000"/>
                </a:spcAft>
                <a:buChar char="–"/>
                <a:defRPr sz="16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3733800" y="3352800"/>
            <a:ext cx="4724400" cy="685800"/>
            <a:chOff x="1296" y="1824"/>
            <a:chExt cx="2976" cy="432"/>
          </a:xfrm>
        </p:grpSpPr>
        <p:sp>
          <p:nvSpPr>
            <p:cNvPr id="15" name="AutoShape 7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86700">
                  <a:srgbClr val="989898"/>
                </a:gs>
                <a:gs pos="0">
                  <a:schemeClr val="tx2">
                    <a:gamma/>
                    <a:tint val="21176"/>
                    <a:invGamma/>
                  </a:schemeClr>
                </a:gs>
                <a:gs pos="100000">
                  <a:schemeClr val="tx2">
                    <a:lumMod val="43000"/>
                    <a:lumOff val="57000"/>
                  </a:schemeClr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61" name="AutoShape 7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5000"/>
                </a:spcBef>
                <a:spcAft>
                  <a:spcPct val="500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"/>
                </a:spcBef>
                <a:spcAft>
                  <a:spcPct val="5000"/>
                </a:spcAft>
                <a:buClr>
                  <a:srgbClr val="996633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"/>
                </a:spcBef>
                <a:spcAft>
                  <a:spcPct val="5000"/>
                </a:spcAft>
                <a:buClr>
                  <a:srgbClr val="0033CC"/>
                </a:buClr>
                <a:buFont typeface="Wingdings" panose="05000000000000000000" pitchFamily="2" charset="2"/>
                <a:buChar char="ü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"/>
                </a:spcBef>
                <a:spcAft>
                  <a:spcPct val="5000"/>
                </a:spcAft>
                <a:buChar char="–"/>
                <a:defRPr sz="16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62" name="Text Box 74"/>
            <p:cNvSpPr txBox="1">
              <a:spLocks noChangeArrowheads="1"/>
            </p:cNvSpPr>
            <p:nvPr/>
          </p:nvSpPr>
          <p:spPr bwMode="gray">
            <a:xfrm>
              <a:off x="1728" y="1934"/>
              <a:ext cx="254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"/>
                </a:spcBef>
                <a:spcAft>
                  <a:spcPct val="500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"/>
                </a:spcBef>
                <a:spcAft>
                  <a:spcPct val="5000"/>
                </a:spcAft>
                <a:buClr>
                  <a:srgbClr val="996633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"/>
                </a:spcBef>
                <a:spcAft>
                  <a:spcPct val="5000"/>
                </a:spcAft>
                <a:buClr>
                  <a:srgbClr val="0033CC"/>
                </a:buClr>
                <a:buFont typeface="Wingdings" panose="05000000000000000000" pitchFamily="2" charset="2"/>
                <a:buChar char="ü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"/>
                </a:spcBef>
                <a:spcAft>
                  <a:spcPct val="5000"/>
                </a:spcAft>
                <a:buChar char="–"/>
                <a:defRPr sz="16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Tải dữ liệu phỏng vấn</a:t>
              </a:r>
            </a:p>
          </p:txBody>
        </p:sp>
        <p:sp>
          <p:nvSpPr>
            <p:cNvPr id="6163" name="Text Box 75"/>
            <p:cNvSpPr txBox="1">
              <a:spLocks noChangeArrowheads="1"/>
            </p:cNvSpPr>
            <p:nvPr/>
          </p:nvSpPr>
          <p:spPr bwMode="gray">
            <a:xfrm>
              <a:off x="1392" y="1908"/>
              <a:ext cx="23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5000"/>
                </a:spcBef>
                <a:spcAft>
                  <a:spcPct val="500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"/>
                </a:spcBef>
                <a:spcAft>
                  <a:spcPct val="5000"/>
                </a:spcAft>
                <a:buClr>
                  <a:srgbClr val="996633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"/>
                </a:spcBef>
                <a:spcAft>
                  <a:spcPct val="5000"/>
                </a:spcAft>
                <a:buClr>
                  <a:srgbClr val="0033CC"/>
                </a:buClr>
                <a:buFont typeface="Wingdings" panose="05000000000000000000" pitchFamily="2" charset="2"/>
                <a:buChar char="ü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"/>
                </a:spcBef>
                <a:spcAft>
                  <a:spcPct val="5000"/>
                </a:spcAft>
                <a:buChar char="–"/>
                <a:defRPr sz="16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7" name="Group 76"/>
          <p:cNvGrpSpPr>
            <a:grpSpLocks/>
          </p:cNvGrpSpPr>
          <p:nvPr/>
        </p:nvGrpSpPr>
        <p:grpSpPr bwMode="auto">
          <a:xfrm>
            <a:off x="3733800" y="4267200"/>
            <a:ext cx="4724400" cy="685800"/>
            <a:chOff x="1296" y="1824"/>
            <a:chExt cx="2976" cy="432"/>
          </a:xfrm>
        </p:grpSpPr>
        <p:sp>
          <p:nvSpPr>
            <p:cNvPr id="20" name="AutoShape 7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57" name="AutoShape 7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5000"/>
                </a:spcBef>
                <a:spcAft>
                  <a:spcPct val="500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"/>
                </a:spcBef>
                <a:spcAft>
                  <a:spcPct val="5000"/>
                </a:spcAft>
                <a:buClr>
                  <a:srgbClr val="996633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"/>
                </a:spcBef>
                <a:spcAft>
                  <a:spcPct val="5000"/>
                </a:spcAft>
                <a:buClr>
                  <a:srgbClr val="0033CC"/>
                </a:buClr>
                <a:buFont typeface="Wingdings" panose="05000000000000000000" pitchFamily="2" charset="2"/>
                <a:buChar char="ü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"/>
                </a:spcBef>
                <a:spcAft>
                  <a:spcPct val="5000"/>
                </a:spcAft>
                <a:buChar char="–"/>
                <a:defRPr sz="16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58" name="Text Box 79"/>
            <p:cNvSpPr txBox="1">
              <a:spLocks noChangeArrowheads="1"/>
            </p:cNvSpPr>
            <p:nvPr/>
          </p:nvSpPr>
          <p:spPr bwMode="gray">
            <a:xfrm>
              <a:off x="1728" y="1934"/>
              <a:ext cx="254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"/>
                </a:spcBef>
                <a:spcAft>
                  <a:spcPct val="500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"/>
                </a:spcBef>
                <a:spcAft>
                  <a:spcPct val="5000"/>
                </a:spcAft>
                <a:buClr>
                  <a:srgbClr val="996633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"/>
                </a:spcBef>
                <a:spcAft>
                  <a:spcPct val="5000"/>
                </a:spcAft>
                <a:buClr>
                  <a:srgbClr val="0033CC"/>
                </a:buClr>
                <a:buFont typeface="Wingdings" panose="05000000000000000000" pitchFamily="2" charset="2"/>
                <a:buChar char="ü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"/>
                </a:spcBef>
                <a:spcAft>
                  <a:spcPct val="5000"/>
                </a:spcAft>
                <a:buChar char="–"/>
                <a:defRPr sz="16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Phỏng</a:t>
              </a:r>
              <a:r>
                <a:rPr lang="en-US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endPara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59" name="Text Box 80"/>
            <p:cNvSpPr txBox="1">
              <a:spLocks noChangeArrowheads="1"/>
            </p:cNvSpPr>
            <p:nvPr/>
          </p:nvSpPr>
          <p:spPr bwMode="gray">
            <a:xfrm>
              <a:off x="1393" y="1908"/>
              <a:ext cx="23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5000"/>
                </a:spcBef>
                <a:spcAft>
                  <a:spcPct val="500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"/>
                </a:spcBef>
                <a:spcAft>
                  <a:spcPct val="5000"/>
                </a:spcAft>
                <a:buClr>
                  <a:srgbClr val="996633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"/>
                </a:spcBef>
                <a:spcAft>
                  <a:spcPct val="5000"/>
                </a:spcAft>
                <a:buClr>
                  <a:srgbClr val="0033CC"/>
                </a:buClr>
                <a:buFont typeface="Wingdings" panose="05000000000000000000" pitchFamily="2" charset="2"/>
                <a:buChar char="ü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"/>
                </a:spcBef>
                <a:spcAft>
                  <a:spcPct val="5000"/>
                </a:spcAft>
                <a:buChar char="–"/>
                <a:defRPr sz="16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NỘI DUNG TRÌNH BÀY</a:t>
            </a:r>
          </a:p>
        </p:txBody>
      </p:sp>
      <p:grpSp>
        <p:nvGrpSpPr>
          <p:cNvPr id="23" name="Group 76"/>
          <p:cNvGrpSpPr>
            <a:grpSpLocks/>
          </p:cNvGrpSpPr>
          <p:nvPr/>
        </p:nvGrpSpPr>
        <p:grpSpPr bwMode="auto">
          <a:xfrm>
            <a:off x="3733800" y="5181600"/>
            <a:ext cx="4724400" cy="685800"/>
            <a:chOff x="1296" y="1824"/>
            <a:chExt cx="2976" cy="432"/>
          </a:xfrm>
        </p:grpSpPr>
        <p:sp>
          <p:nvSpPr>
            <p:cNvPr id="25" name="AutoShape 7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>
              <a:gsLst>
                <a:gs pos="100000">
                  <a:srgbClr val="00B0F0"/>
                </a:gs>
                <a:gs pos="0">
                  <a:schemeClr val="tx2">
                    <a:gamma/>
                    <a:tint val="21176"/>
                    <a:invGamma/>
                  </a:schemeClr>
                </a:gs>
                <a:gs pos="100000">
                  <a:schemeClr val="tx2">
                    <a:lumMod val="43000"/>
                    <a:lumOff val="57000"/>
                  </a:schemeClr>
                </a:gs>
              </a:gsLst>
              <a:lin ang="0" scaled="1"/>
            </a:gradFill>
            <a:ln w="12700" algn="ctr">
              <a:solidFill>
                <a:schemeClr val="accent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53" name="AutoShape 7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00B0F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5000"/>
                </a:spcBef>
                <a:spcAft>
                  <a:spcPct val="500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"/>
                </a:spcBef>
                <a:spcAft>
                  <a:spcPct val="5000"/>
                </a:spcAft>
                <a:buClr>
                  <a:srgbClr val="996633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"/>
                </a:spcBef>
                <a:spcAft>
                  <a:spcPct val="5000"/>
                </a:spcAft>
                <a:buClr>
                  <a:srgbClr val="0033CC"/>
                </a:buClr>
                <a:buFont typeface="Wingdings" panose="05000000000000000000" pitchFamily="2" charset="2"/>
                <a:buChar char="ü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"/>
                </a:spcBef>
                <a:spcAft>
                  <a:spcPct val="5000"/>
                </a:spcAft>
                <a:buChar char="–"/>
                <a:defRPr sz="16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54" name="Text Box 79"/>
            <p:cNvSpPr txBox="1">
              <a:spLocks noChangeArrowheads="1"/>
            </p:cNvSpPr>
            <p:nvPr/>
          </p:nvSpPr>
          <p:spPr bwMode="gray">
            <a:xfrm>
              <a:off x="1728" y="1934"/>
              <a:ext cx="254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"/>
                </a:spcBef>
                <a:spcAft>
                  <a:spcPct val="500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"/>
                </a:spcBef>
                <a:spcAft>
                  <a:spcPct val="5000"/>
                </a:spcAft>
                <a:buClr>
                  <a:srgbClr val="996633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"/>
                </a:spcBef>
                <a:spcAft>
                  <a:spcPct val="5000"/>
                </a:spcAft>
                <a:buClr>
                  <a:srgbClr val="0033CC"/>
                </a:buClr>
                <a:buFont typeface="Wingdings" panose="05000000000000000000" pitchFamily="2" charset="2"/>
                <a:buChar char="ü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"/>
                </a:spcBef>
                <a:spcAft>
                  <a:spcPct val="5000"/>
                </a:spcAft>
                <a:buChar char="–"/>
                <a:defRPr sz="16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Gửi dữ liệu phỏng vấn</a:t>
              </a:r>
            </a:p>
          </p:txBody>
        </p:sp>
        <p:sp>
          <p:nvSpPr>
            <p:cNvPr id="6155" name="Text Box 80"/>
            <p:cNvSpPr txBox="1">
              <a:spLocks noChangeArrowheads="1"/>
            </p:cNvSpPr>
            <p:nvPr/>
          </p:nvSpPr>
          <p:spPr bwMode="gray">
            <a:xfrm>
              <a:off x="1392" y="1920"/>
              <a:ext cx="23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5000"/>
                </a:spcBef>
                <a:spcAft>
                  <a:spcPct val="500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"/>
                </a:spcBef>
                <a:spcAft>
                  <a:spcPct val="5000"/>
                </a:spcAft>
                <a:buClr>
                  <a:srgbClr val="996633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"/>
                </a:spcBef>
                <a:spcAft>
                  <a:spcPct val="5000"/>
                </a:spcAft>
                <a:buClr>
                  <a:srgbClr val="0033CC"/>
                </a:buClr>
                <a:buFont typeface="Wingdings" panose="05000000000000000000" pitchFamily="2" charset="2"/>
                <a:buChar char="ü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"/>
                </a:spcBef>
                <a:spcAft>
                  <a:spcPct val="5000"/>
                </a:spcAft>
                <a:buChar char="–"/>
                <a:defRPr sz="16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9848"/>
            <a:ext cx="11704320" cy="5715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dirty="0">
                <a:solidFill>
                  <a:schemeClr val="accent2"/>
                </a:solidFill>
              </a:rPr>
              <a:t> Android</a:t>
            </a:r>
            <a:endParaRPr lang="en-US" sz="2600" b="1" dirty="0">
              <a:solidFill>
                <a:schemeClr val="accent2"/>
              </a:solidFill>
            </a:endParaRPr>
          </a:p>
          <a:p>
            <a:pPr marL="0" lvl="1" indent="0" eaLnBrk="1" hangingPunct="1">
              <a:lnSpc>
                <a:spcPct val="130000"/>
              </a:lnSpc>
              <a:buClr>
                <a:schemeClr val="accent2"/>
              </a:buClr>
              <a:buSzPct val="75000"/>
              <a:buNone/>
              <a:defRPr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CH Play (Play Store)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Tổng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kinh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tế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tôn giáo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eaLnBrk="1" hangingPunct="1">
              <a:lnSpc>
                <a:spcPct val="130000"/>
              </a:lnSpc>
              <a:buClr>
                <a:schemeClr val="accent2"/>
              </a:buClr>
              <a:buSzPct val="75000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</a:p>
          <a:p>
            <a:pPr marL="0" lvl="1" indent="0" eaLnBrk="1" hangingPunct="1">
              <a:lnSpc>
                <a:spcPct val="130000"/>
              </a:lnSpc>
              <a:buClr>
                <a:schemeClr val="accent2"/>
              </a:buClr>
              <a:buSzPct val="75000"/>
              <a:buNone/>
              <a:defRPr/>
            </a:pP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eaLnBrk="1" hangingPunct="1">
              <a:lnSpc>
                <a:spcPct val="130000"/>
              </a:lnSpc>
              <a:buClr>
                <a:schemeClr val="accent2"/>
              </a:buClr>
              <a:buSzPct val="75000"/>
              <a:buNone/>
              <a:defRPr/>
            </a:pP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eaLnBrk="1" hangingPunct="1">
              <a:lnSpc>
                <a:spcPct val="130000"/>
              </a:lnSpc>
              <a:buClr>
                <a:schemeClr val="accent2"/>
              </a:buClr>
              <a:buSzPct val="75000"/>
              <a:buNone/>
              <a:defRPr/>
            </a:pP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eaLnBrk="1" hangingPunct="1">
              <a:lnSpc>
                <a:spcPct val="130000"/>
              </a:lnSpc>
              <a:buClr>
                <a:schemeClr val="accent2"/>
              </a:buClr>
              <a:buSzPct val="75000"/>
              <a:buNone/>
              <a:defRPr/>
            </a:pP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eaLnBrk="1" hangingPunct="1">
              <a:lnSpc>
                <a:spcPct val="130000"/>
              </a:lnSpc>
              <a:buClr>
                <a:schemeClr val="accent2"/>
              </a:buClr>
              <a:buSzPct val="75000"/>
              <a:buNone/>
              <a:defRPr/>
            </a:pP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eaLnBrk="1" hangingPunct="1">
              <a:lnSpc>
                <a:spcPct val="130000"/>
              </a:lnSpc>
              <a:buClr>
                <a:schemeClr val="accent2"/>
              </a:buClr>
              <a:buSzPct val="75000"/>
              <a:buNone/>
              <a:defRPr/>
            </a:pPr>
            <a:endParaRPr lang="vi-VN" b="1" dirty="0"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30000"/>
              </a:lnSpc>
              <a:buClr>
                <a:schemeClr val="accent2"/>
              </a:buClr>
              <a:buSzPct val="75000"/>
              <a:buNone/>
              <a:defRPr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link: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hlinkClick r:id="rId3"/>
              </a:rPr>
              <a:t>https://play.google.com/store/apps/details?id=gov.tongdtkt.tongiao</a:t>
            </a:r>
            <a:endParaRPr lang="en-US" sz="1800" b="1" dirty="0">
              <a:solidFill>
                <a:srgbClr val="00B050"/>
              </a:solidFill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CÀI ĐẶT PHẦN MỀM CAPI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2133600"/>
            <a:ext cx="1800225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2133601"/>
            <a:ext cx="2540000" cy="3048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3705225" y="2819400"/>
            <a:ext cx="1752600" cy="4572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11704320" cy="5715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iOS</a:t>
            </a:r>
            <a:endParaRPr lang="en-US" sz="2600" b="1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r>
              <a:rPr lang="en-US" sz="2000" b="1" dirty="0" err="1">
                <a:solidFill>
                  <a:srgbClr val="000066"/>
                </a:solidFill>
              </a:rPr>
              <a:t>Sử</a:t>
            </a:r>
            <a:r>
              <a:rPr lang="en-US" sz="2000" b="1" dirty="0">
                <a:solidFill>
                  <a:srgbClr val="000066"/>
                </a:solidFill>
              </a:rPr>
              <a:t> </a:t>
            </a:r>
            <a:r>
              <a:rPr lang="en-US" sz="2000" b="1" dirty="0" err="1">
                <a:solidFill>
                  <a:srgbClr val="000066"/>
                </a:solidFill>
              </a:rPr>
              <a:t>dụng</a:t>
            </a:r>
            <a:r>
              <a:rPr lang="en-US" sz="2000" b="1" dirty="0">
                <a:solidFill>
                  <a:srgbClr val="000066"/>
                </a:solidFill>
              </a:rPr>
              <a:t> QR Code:</a:t>
            </a: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endParaRPr lang="en-US" sz="2000" b="1" dirty="0">
              <a:solidFill>
                <a:srgbClr val="000066"/>
              </a:solidFill>
            </a:endParaRP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endParaRPr lang="en-US" sz="2000" b="1" dirty="0">
              <a:solidFill>
                <a:srgbClr val="000066"/>
              </a:solidFill>
            </a:endParaRP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endParaRPr lang="en-US" sz="2000" b="1" dirty="0">
              <a:solidFill>
                <a:srgbClr val="000066"/>
              </a:solidFill>
            </a:endParaRP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endParaRPr lang="en-US" sz="2000" b="1" dirty="0">
              <a:solidFill>
                <a:srgbClr val="000066"/>
              </a:solidFill>
            </a:endParaRP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endParaRPr lang="en-US" sz="2000" b="1" dirty="0">
              <a:solidFill>
                <a:srgbClr val="000066"/>
              </a:solidFill>
            </a:endParaRP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endParaRPr lang="en-US" sz="2000" b="1" dirty="0">
              <a:solidFill>
                <a:srgbClr val="000066"/>
              </a:solidFill>
            </a:endParaRP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endParaRPr lang="en-US" sz="2000" b="1" dirty="0">
              <a:solidFill>
                <a:srgbClr val="000066"/>
              </a:solidFill>
            </a:endParaRP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endParaRPr lang="en-US" sz="2000" b="1" dirty="0">
              <a:solidFill>
                <a:srgbClr val="000066"/>
              </a:solidFill>
            </a:endParaRPr>
          </a:p>
          <a:p>
            <a:pPr marL="0" lvl="1" indent="0" eaLnBrk="1" hangingPunct="1">
              <a:lnSpc>
                <a:spcPct val="130000"/>
              </a:lnSpc>
              <a:buClr>
                <a:schemeClr val="accent2"/>
              </a:buClr>
              <a:buSzPct val="75000"/>
              <a:buNone/>
              <a:defRPr/>
            </a:pPr>
            <a:r>
              <a:rPr lang="en-US" sz="2000" b="1" dirty="0" err="1">
                <a:solidFill>
                  <a:srgbClr val="000066"/>
                </a:solidFill>
              </a:rPr>
              <a:t>Hoặc</a:t>
            </a:r>
            <a:r>
              <a:rPr lang="en-US" sz="2000" b="1" dirty="0">
                <a:solidFill>
                  <a:srgbClr val="000066"/>
                </a:solidFill>
              </a:rPr>
              <a:t> Link: </a:t>
            </a:r>
            <a:endParaRPr lang="vi-VN" sz="2000" b="1" dirty="0">
              <a:solidFill>
                <a:srgbClr val="000066"/>
              </a:solidFill>
            </a:endParaRPr>
          </a:p>
          <a:p>
            <a:pPr marL="0" lvl="1" indent="0" eaLnBrk="1" hangingPunct="1">
              <a:lnSpc>
                <a:spcPct val="130000"/>
              </a:lnSpc>
              <a:buClr>
                <a:schemeClr val="accent2"/>
              </a:buClr>
              <a:buSzPct val="75000"/>
              <a:buNone/>
              <a:defRPr/>
            </a:pPr>
            <a:r>
              <a:rPr lang="en-US" sz="1400" b="1" dirty="0">
                <a:solidFill>
                  <a:srgbClr val="00B050"/>
                </a:solidFill>
              </a:rPr>
              <a:t>https://apps.apple.com/app/t%E1%BB%95ng-%C4%91i%E1%BB%81u-tra-kinh-t%E1%BA%BF-t%C3%B4n-gi%C3%A1o/id6751223230</a:t>
            </a:r>
            <a:endParaRPr lang="en-US" sz="1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CÀI ĐẶT PHẦN MỀM CAPI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25" y="2166478"/>
            <a:ext cx="2707075" cy="3248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2" y="2057402"/>
            <a:ext cx="1600199" cy="31861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11704320" cy="5715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nhập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ĐĂNG NHẬP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673352"/>
            <a:ext cx="2037212" cy="44165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298">
            <a:off x="1524000" y="2819400"/>
            <a:ext cx="457200" cy="38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89" y="1673352"/>
            <a:ext cx="2037212" cy="44165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735" y="4797722"/>
            <a:ext cx="457200" cy="38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589" y="1673352"/>
            <a:ext cx="2037212" cy="44165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061" y="5149678"/>
            <a:ext cx="533740" cy="533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11731752" cy="5715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sz="2200" b="1" dirty="0" err="1"/>
              <a:t>Tập</a:t>
            </a:r>
            <a:r>
              <a:rPr lang="en-US" sz="2200" b="1" dirty="0"/>
              <a:t> </a:t>
            </a:r>
            <a:r>
              <a:rPr lang="en-US" sz="2200" b="1" dirty="0" err="1"/>
              <a:t>huấn</a:t>
            </a:r>
            <a:r>
              <a:rPr lang="en-US" sz="2200" b="1" dirty="0"/>
              <a:t>: </a:t>
            </a:r>
            <a:r>
              <a:rPr lang="en-US" sz="2200" b="1" dirty="0" err="1"/>
              <a:t>T</a:t>
            </a:r>
            <a:r>
              <a:rPr lang="en-US" sz="2200" b="1" dirty="0" err="1">
                <a:solidFill>
                  <a:srgbClr val="92D050"/>
                </a:solidFill>
              </a:rPr>
              <a:t>xxxxx</a:t>
            </a:r>
            <a:r>
              <a:rPr lang="en-US" sz="2200" b="1" dirty="0" err="1"/>
              <a:t>yyyy</a:t>
            </a:r>
            <a:endParaRPr lang="en-US" sz="2200" b="1" dirty="0"/>
          </a:p>
          <a:p>
            <a:pPr lvl="2" eaLnBrk="1" hangingPunct="1">
              <a:lnSpc>
                <a:spcPct val="130000"/>
              </a:lnSpc>
              <a:defRPr/>
            </a:pPr>
            <a:r>
              <a:rPr lang="en-US" sz="2600" b="1" dirty="0">
                <a:solidFill>
                  <a:srgbClr val="003300"/>
                </a:solidFill>
              </a:rPr>
              <a:t>T</a:t>
            </a:r>
            <a:r>
              <a:rPr lang="en-US" sz="2600" b="1" dirty="0"/>
              <a:t>: </a:t>
            </a:r>
            <a:r>
              <a:rPr lang="en-US" sz="2600" b="1" dirty="0" err="1"/>
              <a:t>Tập</a:t>
            </a:r>
            <a:r>
              <a:rPr lang="en-US" sz="2600" b="1" dirty="0"/>
              <a:t> </a:t>
            </a:r>
            <a:r>
              <a:rPr lang="en-US" sz="2600" b="1" dirty="0" err="1"/>
              <a:t>huấn</a:t>
            </a:r>
            <a:endParaRPr lang="en-US" sz="2600" b="1" dirty="0"/>
          </a:p>
          <a:p>
            <a:pPr lvl="2" eaLnBrk="1" hangingPunct="1">
              <a:lnSpc>
                <a:spcPct val="130000"/>
              </a:lnSpc>
              <a:defRPr/>
            </a:pPr>
            <a:r>
              <a:rPr lang="en-US" sz="2600" b="1" dirty="0" err="1">
                <a:solidFill>
                  <a:srgbClr val="92D050"/>
                </a:solidFill>
              </a:rPr>
              <a:t>xxxxx</a:t>
            </a:r>
            <a:r>
              <a:rPr lang="en-US" sz="2600" b="1" dirty="0"/>
              <a:t>: 5 </a:t>
            </a:r>
            <a:r>
              <a:rPr lang="en-US" sz="2600" b="1" dirty="0" err="1"/>
              <a:t>Kí</a:t>
            </a:r>
            <a:r>
              <a:rPr lang="en-US" sz="2600" b="1" dirty="0"/>
              <a:t> </a:t>
            </a:r>
            <a:r>
              <a:rPr lang="en-US" sz="2600" b="1" dirty="0" err="1"/>
              <a:t>tự</a:t>
            </a:r>
            <a:r>
              <a:rPr lang="en-US" sz="2600" b="1" dirty="0"/>
              <a:t> </a:t>
            </a:r>
            <a:r>
              <a:rPr lang="en-US" sz="2600" b="1" dirty="0" err="1"/>
              <a:t>cuối</a:t>
            </a:r>
            <a:r>
              <a:rPr lang="en-US" sz="2600" b="1" dirty="0"/>
              <a:t> </a:t>
            </a:r>
            <a:r>
              <a:rPr lang="en-US" sz="2600" b="1" dirty="0" err="1"/>
              <a:t>Mã</a:t>
            </a:r>
            <a:r>
              <a:rPr lang="en-US" sz="2600" b="1" dirty="0"/>
              <a:t> TKCS</a:t>
            </a:r>
          </a:p>
          <a:p>
            <a:pPr lvl="2" eaLnBrk="1" hangingPunct="1">
              <a:lnSpc>
                <a:spcPct val="130000"/>
              </a:lnSpc>
              <a:defRPr/>
            </a:pPr>
            <a:r>
              <a:rPr lang="en-US" sz="2600" b="1" dirty="0" err="1">
                <a:solidFill>
                  <a:srgbClr val="003300"/>
                </a:solidFill>
              </a:rPr>
              <a:t>yyyy</a:t>
            </a:r>
            <a:r>
              <a:rPr lang="en-US" sz="2600" b="1" dirty="0"/>
              <a:t>: </a:t>
            </a:r>
            <a:r>
              <a:rPr lang="en-US" sz="2600" b="1" dirty="0" err="1"/>
              <a:t>Số</a:t>
            </a:r>
            <a:r>
              <a:rPr lang="en-US" sz="2600" b="1" dirty="0"/>
              <a:t> </a:t>
            </a:r>
            <a:r>
              <a:rPr lang="en-US" sz="2600" b="1" dirty="0" err="1"/>
              <a:t>thứ</a:t>
            </a:r>
            <a:r>
              <a:rPr lang="en-US" sz="2600" b="1" dirty="0"/>
              <a:t> </a:t>
            </a:r>
            <a:r>
              <a:rPr lang="en-US" sz="2600" b="1" dirty="0" err="1"/>
              <a:t>tự</a:t>
            </a:r>
            <a:endParaRPr lang="en-US" sz="2600" b="1" dirty="0"/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sz="2200" b="1" dirty="0" err="1"/>
              <a:t>Chính</a:t>
            </a:r>
            <a:r>
              <a:rPr lang="en-US" sz="2200" b="1" dirty="0"/>
              <a:t> </a:t>
            </a:r>
            <a:r>
              <a:rPr lang="en-US" sz="2200" b="1" dirty="0" err="1"/>
              <a:t>thức</a:t>
            </a:r>
            <a:r>
              <a:rPr lang="en-US" sz="2200" b="1" dirty="0"/>
              <a:t>: </a:t>
            </a:r>
            <a:r>
              <a:rPr lang="en-US" sz="2200" b="1" dirty="0" err="1"/>
              <a:t>D</a:t>
            </a:r>
            <a:r>
              <a:rPr lang="en-US" sz="2200" b="1" dirty="0" err="1">
                <a:solidFill>
                  <a:srgbClr val="92D050"/>
                </a:solidFill>
              </a:rPr>
              <a:t>xxxxx</a:t>
            </a:r>
            <a:r>
              <a:rPr lang="en-US" sz="2200" b="1" dirty="0" err="1"/>
              <a:t>yyyy</a:t>
            </a:r>
            <a:endParaRPr lang="en-US" sz="2200" b="1" dirty="0"/>
          </a:p>
          <a:p>
            <a:pPr lvl="2" eaLnBrk="1" hangingPunct="1">
              <a:lnSpc>
                <a:spcPct val="130000"/>
              </a:lnSpc>
              <a:defRPr/>
            </a:pPr>
            <a:r>
              <a:rPr lang="en-US" sz="2600" b="1" dirty="0">
                <a:solidFill>
                  <a:srgbClr val="003300"/>
                </a:solidFill>
              </a:rPr>
              <a:t>D</a:t>
            </a:r>
            <a:r>
              <a:rPr lang="en-US" sz="2600" b="1" dirty="0"/>
              <a:t>: </a:t>
            </a:r>
            <a:r>
              <a:rPr lang="en-US" sz="2600" b="1" dirty="0" err="1"/>
              <a:t>Điều</a:t>
            </a:r>
            <a:r>
              <a:rPr lang="en-US" sz="2600" b="1" dirty="0"/>
              <a:t> </a:t>
            </a:r>
            <a:r>
              <a:rPr lang="en-US" sz="2600" b="1" dirty="0" err="1"/>
              <a:t>tra</a:t>
            </a:r>
            <a:endParaRPr lang="en-US" sz="2600" b="1" dirty="0"/>
          </a:p>
          <a:p>
            <a:pPr lvl="2" eaLnBrk="1" hangingPunct="1">
              <a:lnSpc>
                <a:spcPct val="130000"/>
              </a:lnSpc>
              <a:defRPr/>
            </a:pPr>
            <a:r>
              <a:rPr lang="en-US" sz="2600" b="1" dirty="0" err="1">
                <a:solidFill>
                  <a:srgbClr val="92D050"/>
                </a:solidFill>
              </a:rPr>
              <a:t>xxxxx</a:t>
            </a:r>
            <a:r>
              <a:rPr lang="en-US" sz="2600" b="1" dirty="0"/>
              <a:t>: 5 </a:t>
            </a:r>
            <a:r>
              <a:rPr lang="en-US" sz="2600" b="1" dirty="0" err="1"/>
              <a:t>Kí</a:t>
            </a:r>
            <a:r>
              <a:rPr lang="en-US" sz="2600" b="1" dirty="0"/>
              <a:t> </a:t>
            </a:r>
            <a:r>
              <a:rPr lang="en-US" sz="2600" b="1" dirty="0" err="1"/>
              <a:t>tự</a:t>
            </a:r>
            <a:r>
              <a:rPr lang="en-US" sz="2600" b="1" dirty="0"/>
              <a:t> </a:t>
            </a:r>
            <a:r>
              <a:rPr lang="en-US" sz="2600" b="1" dirty="0" err="1"/>
              <a:t>cuối</a:t>
            </a:r>
            <a:r>
              <a:rPr lang="en-US" sz="2600" b="1" dirty="0"/>
              <a:t> </a:t>
            </a:r>
            <a:r>
              <a:rPr lang="en-US" sz="2600" b="1" dirty="0" err="1"/>
              <a:t>Mã</a:t>
            </a:r>
            <a:r>
              <a:rPr lang="en-US" sz="2600" b="1" dirty="0"/>
              <a:t> TKCS</a:t>
            </a:r>
          </a:p>
          <a:p>
            <a:pPr lvl="2" eaLnBrk="1" hangingPunct="1">
              <a:lnSpc>
                <a:spcPct val="130000"/>
              </a:lnSpc>
              <a:defRPr/>
            </a:pPr>
            <a:r>
              <a:rPr lang="en-US" sz="2600" b="1" dirty="0" err="1">
                <a:solidFill>
                  <a:srgbClr val="003300"/>
                </a:solidFill>
              </a:rPr>
              <a:t>yyyy</a:t>
            </a:r>
            <a:r>
              <a:rPr lang="en-US" sz="2600" b="1" dirty="0"/>
              <a:t>: </a:t>
            </a:r>
            <a:r>
              <a:rPr lang="en-US" sz="2600" b="1" dirty="0" err="1"/>
              <a:t>Số</a:t>
            </a:r>
            <a:r>
              <a:rPr lang="en-US" sz="2600" b="1" dirty="0"/>
              <a:t> </a:t>
            </a:r>
            <a:r>
              <a:rPr lang="en-US" sz="2600" b="1" dirty="0" err="1"/>
              <a:t>thứ</a:t>
            </a:r>
            <a:r>
              <a:rPr lang="en-US" sz="2600" b="1" dirty="0"/>
              <a:t> </a:t>
            </a:r>
            <a:r>
              <a:rPr lang="en-US" sz="2600" b="1" dirty="0" err="1"/>
              <a:t>tự</a:t>
            </a:r>
            <a:endParaRPr lang="en-US" sz="2600" b="1" dirty="0"/>
          </a:p>
          <a:p>
            <a:pPr lvl="1" eaLnBrk="1" hangingPunct="1">
              <a:lnSpc>
                <a:spcPct val="130000"/>
              </a:lnSpc>
              <a:defRPr/>
            </a:pPr>
            <a:endParaRPr lang="en-US" sz="2200" b="1" dirty="0"/>
          </a:p>
          <a:p>
            <a:pPr eaLnBrk="1" hangingPunct="1">
              <a:lnSpc>
                <a:spcPct val="130000"/>
              </a:lnSpc>
              <a:defRPr/>
            </a:pPr>
            <a:endParaRPr lang="en-US" sz="2600" b="1" dirty="0"/>
          </a:p>
          <a:p>
            <a:pPr marL="857250" lvl="1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ĐĂNG NHẬP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11704320" cy="5715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  <a:r>
              <a:rPr lang="en-US" b="1" dirty="0">
                <a:solidFill>
                  <a:schemeClr val="accent2"/>
                </a:solidFill>
              </a:rPr>
              <a:t>)</a:t>
            </a:r>
            <a:endParaRPr lang="en-US" sz="2600" b="1" dirty="0">
              <a:solidFill>
                <a:schemeClr val="accent2"/>
              </a:solidFill>
            </a:endParaRPr>
          </a:p>
          <a:p>
            <a:pPr marL="857250" lvl="1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TẢI DỮ LIỆU PHỎNG VẤN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572002" y="1673352"/>
            <a:ext cx="2797436" cy="49560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1676400"/>
            <a:ext cx="2797437" cy="3078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vi-VN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thực hiện tải dữ liệu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233411" y="1673352"/>
            <a:ext cx="2797437" cy="4956048"/>
            <a:chOff x="838200" y="1674495"/>
            <a:chExt cx="2797437" cy="4956048"/>
          </a:xfrm>
        </p:grpSpPr>
        <p:grpSp>
          <p:nvGrpSpPr>
            <p:cNvPr id="6" name="Group 5"/>
            <p:cNvGrpSpPr/>
            <p:nvPr/>
          </p:nvGrpSpPr>
          <p:grpSpPr>
            <a:xfrm>
              <a:off x="838200" y="1674495"/>
              <a:ext cx="2797437" cy="4956048"/>
              <a:chOff x="609599" y="1673352"/>
              <a:chExt cx="2797437" cy="4956048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609600" y="1673352"/>
                <a:ext cx="2797436" cy="49560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 bwMode="auto">
              <a:xfrm>
                <a:off x="609599" y="1673352"/>
                <a:ext cx="2797437" cy="3078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vi-VN" sz="1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Tải xong dữ liệu phỏng vấn</a:t>
                </a:r>
                <a:endParaRPr lang="en-US" sz="13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1" hangingPunct="1"/>
                <a:endParaRPr lang="en-US" dirty="0">
                  <a:latin typeface="Arial" charset="0"/>
                </a:endParaRPr>
              </a:p>
              <a:p>
                <a:pPr algn="ctr" eaLnBrk="1" hangingPunct="1"/>
                <a:endParaRPr lang="en-US" sz="13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499" y="2010918"/>
              <a:ext cx="2108915" cy="4572000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43" y="2009775"/>
            <a:ext cx="2108915" cy="45720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6800" y="1673352"/>
            <a:ext cx="2797437" cy="4956048"/>
            <a:chOff x="8380194" y="1673352"/>
            <a:chExt cx="2797437" cy="4956048"/>
          </a:xfrm>
        </p:grpSpPr>
        <p:grpSp>
          <p:nvGrpSpPr>
            <p:cNvPr id="15" name="Group 14"/>
            <p:cNvGrpSpPr/>
            <p:nvPr/>
          </p:nvGrpSpPr>
          <p:grpSpPr>
            <a:xfrm>
              <a:off x="8380194" y="1673352"/>
              <a:ext cx="2797437" cy="4956048"/>
              <a:chOff x="609599" y="1673352"/>
              <a:chExt cx="2797437" cy="4956048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609600" y="1673352"/>
                <a:ext cx="2797436" cy="49560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609599" y="1673352"/>
                <a:ext cx="2797437" cy="3078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vi-VN" sz="1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Nhấn nút tải dữ liệu phỏng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6362" y="2009775"/>
              <a:ext cx="2108915" cy="4572000"/>
            </a:xfrm>
            <a:prstGeom prst="rect">
              <a:avLst/>
            </a:prstGeom>
          </p:spPr>
        </p:pic>
      </p:grpSp>
      <p:pic>
        <p:nvPicPr>
          <p:cNvPr id="18" name="Picture 2" descr="C:\Users\Administrator\Documents\Zalo Received Files\Icon\right-click.png">
            <a:extLst>
              <a:ext uri="{FF2B5EF4-FFF2-40B4-BE49-F238E27FC236}">
                <a16:creationId xmlns:a16="http://schemas.microsoft.com/office/drawing/2014/main" xmlns="" id="{38B9D179-E501-64EB-8F6C-711DAAA53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32" y="4419600"/>
            <a:ext cx="430585" cy="4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ocuments\Zalo Received Files\Icon\right-click.png">
            <a:extLst>
              <a:ext uri="{FF2B5EF4-FFF2-40B4-BE49-F238E27FC236}">
                <a16:creationId xmlns:a16="http://schemas.microsoft.com/office/drawing/2014/main" xmlns="" id="{E671BD07-47AB-7FF0-37D5-19B106E06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9499">
            <a:off x="10022282" y="2512460"/>
            <a:ext cx="430585" cy="4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ocuments\Zalo Received Files\Icon\right-click.png">
            <a:extLst>
              <a:ext uri="{FF2B5EF4-FFF2-40B4-BE49-F238E27FC236}">
                <a16:creationId xmlns:a16="http://schemas.microsoft.com/office/drawing/2014/main" xmlns="" id="{C0DA435B-C10D-80AC-B5B7-1613F4BD6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133" y="4295775"/>
            <a:ext cx="430585" cy="4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53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11704320" cy="5715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b="1" dirty="0">
                <a:solidFill>
                  <a:schemeClr val="accent2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yêu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cầu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có</a:t>
            </a:r>
            <a:r>
              <a:rPr lang="en-US" b="1" dirty="0">
                <a:solidFill>
                  <a:srgbClr val="FF0000"/>
                </a:solidFill>
              </a:rPr>
              <a:t> internet</a:t>
            </a:r>
            <a:r>
              <a:rPr lang="en-US" b="1" dirty="0">
                <a:solidFill>
                  <a:schemeClr val="accent2"/>
                </a:solidFill>
              </a:rPr>
              <a:t>)</a:t>
            </a:r>
          </a:p>
          <a:p>
            <a:pPr eaLnBrk="1" hangingPunct="1">
              <a:lnSpc>
                <a:spcPct val="130000"/>
              </a:lnSpc>
              <a:defRPr/>
            </a:pPr>
            <a:endParaRPr lang="en-US" sz="2600" b="1" dirty="0"/>
          </a:p>
          <a:p>
            <a:pPr marL="857250" lvl="1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TẢI DỮ LIỆU PHỎNG VẤN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8784965" y="1645920"/>
            <a:ext cx="2797436" cy="49560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8784964" y="1645920"/>
            <a:ext cx="2797437" cy="3078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vi-VN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 tải dữ liệu AI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79664" y="1599438"/>
            <a:ext cx="2797437" cy="4956048"/>
            <a:chOff x="579663" y="1599438"/>
            <a:chExt cx="2797437" cy="4956048"/>
          </a:xfrm>
        </p:grpSpPr>
        <p:grpSp>
          <p:nvGrpSpPr>
            <p:cNvPr id="17" name="Group 16"/>
            <p:cNvGrpSpPr/>
            <p:nvPr/>
          </p:nvGrpSpPr>
          <p:grpSpPr>
            <a:xfrm>
              <a:off x="579663" y="1599438"/>
              <a:ext cx="2797437" cy="4956048"/>
              <a:chOff x="609599" y="1673352"/>
              <a:chExt cx="2797437" cy="4956048"/>
            </a:xfrm>
          </p:grpSpPr>
          <p:sp>
            <p:nvSpPr>
              <p:cNvPr id="20" name="Rectangle 19"/>
              <p:cNvSpPr/>
              <p:nvPr/>
            </p:nvSpPr>
            <p:spPr bwMode="auto">
              <a:xfrm>
                <a:off x="609600" y="1673352"/>
                <a:ext cx="2797436" cy="49560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609599" y="1673352"/>
                <a:ext cx="2797437" cy="3078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vi-VN" sz="1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Nhấn nút Cập nhật dữ liệu AI</a:t>
                </a:r>
                <a:endParaRPr lang="en-US" sz="13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923" y="1953768"/>
              <a:ext cx="2108915" cy="4572000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4535261" y="1600200"/>
            <a:ext cx="2932340" cy="4956048"/>
            <a:chOff x="3544660" y="1600200"/>
            <a:chExt cx="2932340" cy="4956048"/>
          </a:xfrm>
        </p:grpSpPr>
        <p:sp>
          <p:nvSpPr>
            <p:cNvPr id="28" name="Rectangle 27"/>
            <p:cNvSpPr/>
            <p:nvPr/>
          </p:nvSpPr>
          <p:spPr bwMode="auto">
            <a:xfrm>
              <a:off x="3544660" y="1600200"/>
              <a:ext cx="2932340" cy="495604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544660" y="1600200"/>
              <a:ext cx="2932340" cy="30784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vi-VN" sz="1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 trình thực hiện tải dữ liệu AI</a:t>
              </a:r>
              <a:endPara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7702" y="1953768"/>
              <a:ext cx="2108915" cy="4572000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544" y="2001393"/>
            <a:ext cx="2108915" cy="457200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 bwMode="auto">
          <a:xfrm>
            <a:off x="9372601" y="4724400"/>
            <a:ext cx="1805900" cy="381000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199626" y="6323958"/>
            <a:ext cx="9447439" cy="40183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kumimoji="0" lang="vi-VN" sz="1500" b="0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tra kết quả tải dữ liệu được thực hiện thành công</a:t>
            </a:r>
            <a:endParaRPr kumimoji="0" lang="en-US" sz="15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C:\Users\Administrator\Documents\Zalo Received Files\Icon\right-clic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31740" y="601915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Documents\Zalo Received Files\Icon\right-clic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00211" y="4800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ocuments\Zalo Received Files\Icon\right-clic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88725" y="4953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3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11704320" cy="5715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defRPr/>
            </a:pPr>
            <a:endParaRPr lang="en-US" sz="2600" b="1" dirty="0"/>
          </a:p>
          <a:p>
            <a:pPr marL="857250" lvl="1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PHỎNG VẤN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839200" y="1597152"/>
            <a:ext cx="2834643" cy="4956048"/>
            <a:chOff x="609598" y="1673352"/>
            <a:chExt cx="2834642" cy="4956048"/>
          </a:xfrm>
        </p:grpSpPr>
        <p:sp>
          <p:nvSpPr>
            <p:cNvPr id="24" name="Rectangle 23"/>
            <p:cNvSpPr/>
            <p:nvPr/>
          </p:nvSpPr>
          <p:spPr bwMode="auto">
            <a:xfrm>
              <a:off x="609600" y="1673352"/>
              <a:ext cx="2834640" cy="495604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09598" y="1673352"/>
              <a:ext cx="2834640" cy="30784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vi-V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Danh sách cơ sở được phân công ĐTV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35336" y="1673352"/>
            <a:ext cx="2834643" cy="4956048"/>
            <a:chOff x="609598" y="1673352"/>
            <a:chExt cx="2834642" cy="4956048"/>
          </a:xfrm>
        </p:grpSpPr>
        <p:sp>
          <p:nvSpPr>
            <p:cNvPr id="30" name="Rectangle 29"/>
            <p:cNvSpPr/>
            <p:nvPr/>
          </p:nvSpPr>
          <p:spPr bwMode="auto">
            <a:xfrm>
              <a:off x="609600" y="1673352"/>
              <a:ext cx="2834640" cy="495604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09598" y="1673352"/>
              <a:ext cx="2834640" cy="30784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vi-VN" sz="1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lượng cơ sở được phân công</a:t>
              </a:r>
              <a:endPara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2769" name="Group 32768"/>
          <p:cNvGrpSpPr/>
          <p:nvPr/>
        </p:nvGrpSpPr>
        <p:grpSpPr>
          <a:xfrm>
            <a:off x="609600" y="1673352"/>
            <a:ext cx="2797437" cy="4956048"/>
            <a:chOff x="609599" y="1673352"/>
            <a:chExt cx="2797437" cy="4956048"/>
          </a:xfrm>
        </p:grpSpPr>
        <p:grpSp>
          <p:nvGrpSpPr>
            <p:cNvPr id="13" name="Group 12"/>
            <p:cNvGrpSpPr/>
            <p:nvPr/>
          </p:nvGrpSpPr>
          <p:grpSpPr>
            <a:xfrm>
              <a:off x="609599" y="1673352"/>
              <a:ext cx="2797437" cy="4956048"/>
              <a:chOff x="609599" y="1673352"/>
              <a:chExt cx="2797437" cy="4956048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609600" y="1673352"/>
                <a:ext cx="2797436" cy="49560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609599" y="1673352"/>
                <a:ext cx="2797437" cy="3078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vi-VN" sz="1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Nhấn nút phỏng vấn</a:t>
                </a:r>
                <a:endParaRPr lang="en-US" sz="13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32768" name="Picture 3276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099" y="2057400"/>
              <a:ext cx="2108915" cy="4572000"/>
            </a:xfrm>
            <a:prstGeom prst="rect">
              <a:avLst/>
            </a:prstGeom>
          </p:spPr>
        </p:pic>
      </p:grpSp>
      <p:pic>
        <p:nvPicPr>
          <p:cNvPr id="32770" name="Picture 327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199" y="2019300"/>
            <a:ext cx="2108915" cy="4572000"/>
          </a:xfrm>
          <a:prstGeom prst="rect">
            <a:avLst/>
          </a:prstGeom>
        </p:spPr>
      </p:pic>
      <p:pic>
        <p:nvPicPr>
          <p:cNvPr id="32772" name="Picture 327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1" y="1943100"/>
            <a:ext cx="2108915" cy="4572000"/>
          </a:xfrm>
          <a:prstGeom prst="rect">
            <a:avLst/>
          </a:prstGeom>
        </p:spPr>
      </p:pic>
      <p:pic>
        <p:nvPicPr>
          <p:cNvPr id="18" name="Picture 2" descr="C:\Users\Administrator\Documents\Zalo Received Files\Icon\right-clic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01" y="4128109"/>
            <a:ext cx="430585" cy="4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ocuments\Zalo Received Files\Icon\right-clic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906" y="3200402"/>
            <a:ext cx="430585" cy="4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istrator\Documents\Zalo Received Files\Icon\right-clic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726" y="2386601"/>
            <a:ext cx="430585" cy="4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14635</TotalTime>
  <Words>659</Words>
  <Application>Microsoft Office PowerPoint</Application>
  <PresentationFormat>Custom</PresentationFormat>
  <Paragraphs>154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Default Design</vt:lpstr>
      <vt:lpstr>1_Default Design</vt:lpstr>
      <vt:lpstr>1_Custom Design</vt:lpstr>
      <vt:lpstr>PowerPoint Presentation</vt:lpstr>
      <vt:lpstr>NỘI DUNG TRÌNH BÀY</vt:lpstr>
      <vt:lpstr>CÀI ĐẶT PHẦN MỀM CAPI</vt:lpstr>
      <vt:lpstr>CÀI ĐẶT PHẦN MỀM CAPI</vt:lpstr>
      <vt:lpstr>ĐĂNG NHẬP</vt:lpstr>
      <vt:lpstr>ĐĂNG NHẬP</vt:lpstr>
      <vt:lpstr>TẢI DỮ LIỆU PHỎNG VẤN</vt:lpstr>
      <vt:lpstr>TẢI DỮ LIỆU PHỎNG VẤN</vt:lpstr>
      <vt:lpstr>PHỎNG VẤN</vt:lpstr>
      <vt:lpstr>PHỎNG VẤN</vt:lpstr>
      <vt:lpstr>PHỎNG VẤN</vt:lpstr>
      <vt:lpstr>PHỎNG VẤN</vt:lpstr>
      <vt:lpstr>PHỎNG VẤN</vt:lpstr>
      <vt:lpstr>GỬI DỮ LIỆU PHỎNG VẤN</vt:lpstr>
      <vt:lpstr>TIẾN ĐỘ CÔNG VIỆC</vt:lpstr>
      <vt:lpstr>THỰC HÀNH</vt:lpstr>
      <vt:lpstr>Trân trọng cảm ơn!</vt:lpstr>
    </vt:vector>
  </TitlesOfParts>
  <Manager>Dr. Phan Huy Khánh, Assoc.Prof</Manager>
  <Company>Khoa CNTT, tr. ĐHBK, ĐHĐN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Tên đế tài luận văn Thạc sỹ ngành KHMT</dc:title>
  <dc:subject>Đề cương</dc:subject>
  <dc:creator>Tên tác giả</dc:creator>
  <cp:lastModifiedBy>Nguyễn Bình Minh</cp:lastModifiedBy>
  <cp:revision>727</cp:revision>
  <dcterms:created xsi:type="dcterms:W3CDTF">2006-02-07T02:45:41Z</dcterms:created>
  <dcterms:modified xsi:type="dcterms:W3CDTF">2025-12-12T04:08:39Z</dcterms:modified>
</cp:coreProperties>
</file>