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4248" r:id="rId2"/>
  </p:sldMasterIdLst>
  <p:notesMasterIdLst>
    <p:notesMasterId r:id="rId23"/>
  </p:notesMasterIdLst>
  <p:handoutMasterIdLst>
    <p:handoutMasterId r:id="rId24"/>
  </p:handoutMasterIdLst>
  <p:sldIdLst>
    <p:sldId id="383" r:id="rId3"/>
    <p:sldId id="279" r:id="rId4"/>
    <p:sldId id="356" r:id="rId5"/>
    <p:sldId id="357" r:id="rId6"/>
    <p:sldId id="352" r:id="rId7"/>
    <p:sldId id="366" r:id="rId8"/>
    <p:sldId id="379" r:id="rId9"/>
    <p:sldId id="370" r:id="rId10"/>
    <p:sldId id="359" r:id="rId11"/>
    <p:sldId id="382" r:id="rId12"/>
    <p:sldId id="360" r:id="rId13"/>
    <p:sldId id="362" r:id="rId14"/>
    <p:sldId id="381" r:id="rId15"/>
    <p:sldId id="380" r:id="rId16"/>
    <p:sldId id="376" r:id="rId17"/>
    <p:sldId id="377" r:id="rId18"/>
    <p:sldId id="374" r:id="rId19"/>
    <p:sldId id="364" r:id="rId20"/>
    <p:sldId id="375" r:id="rId21"/>
    <p:sldId id="378" r:id="rId22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B4FF"/>
    <a:srgbClr val="3FADFF"/>
    <a:srgbClr val="0086EA"/>
    <a:srgbClr val="94FED3"/>
    <a:srgbClr val="CBF9F5"/>
    <a:srgbClr val="9EF4EC"/>
    <a:srgbClr val="BEFEFB"/>
    <a:srgbClr val="94FEEC"/>
    <a:srgbClr val="1199FF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64" autoAdjust="0"/>
    <p:restoredTop sz="87186" autoAdjust="0"/>
  </p:normalViewPr>
  <p:slideViewPr>
    <p:cSldViewPr>
      <p:cViewPr>
        <p:scale>
          <a:sx n="86" d="100"/>
          <a:sy n="86" d="100"/>
        </p:scale>
        <p:origin x="-534" y="3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50" d="100"/>
          <a:sy n="150" d="100"/>
        </p:scale>
        <p:origin x="108" y="-105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A0FBAC4-CA8E-4FFA-98BC-DCC4F30CB8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2E6203FB-BFA9-4222-B933-DE48B22EEF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45087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6203FB-BFA9-4222-B933-DE48B22EEF53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1037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B1A4DEE-F8CB-4542-BCD2-44709F1D607C}" type="slidenum">
              <a:rPr lang="en-US" altLang="en-US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7508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1FA7053-6AA9-4749-B2EA-74D812CECDBD}" type="slidenum">
              <a:rPr lang="en-US" altLang="en-US"/>
              <a:pPr/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89B458C-75D6-483C-8A69-E1B6621B5904}" type="slidenum">
              <a:rPr lang="en-US" altLang="en-US"/>
              <a:pPr/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89B458C-75D6-483C-8A69-E1B6621B5904}" type="slidenum">
              <a:rPr lang="en-US" altLang="en-US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45924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89B458C-75D6-483C-8A69-E1B6621B5904}" type="slidenum">
              <a:rPr lang="en-US" altLang="en-US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57004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89B458C-75D6-483C-8A69-E1B6621B5904}" type="slidenum">
              <a:rPr lang="en-US" altLang="en-US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15114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+ </a:t>
            </a:r>
            <a:r>
              <a:rPr lang="en-US" altLang="en-US" dirty="0" err="1">
                <a:latin typeface="Arial" panose="020B0604020202020204" pitchFamily="34" charset="0"/>
              </a:rPr>
              <a:t>Lưu</a:t>
            </a:r>
            <a:r>
              <a:rPr lang="en-US" altLang="en-US" dirty="0">
                <a:latin typeface="Arial" panose="020B0604020202020204" pitchFamily="34" charset="0"/>
              </a:rPr>
              <a:t> ý: Khi </a:t>
            </a:r>
            <a:r>
              <a:rPr lang="en-US" altLang="en-US" dirty="0" err="1">
                <a:latin typeface="Arial" panose="020B0604020202020204" pitchFamily="34" charset="0"/>
              </a:rPr>
              <a:t>phiếu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đã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có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tọa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độ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và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đã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hoàn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thành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trước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đó</a:t>
            </a:r>
            <a:r>
              <a:rPr lang="en-US" altLang="en-US" dirty="0">
                <a:latin typeface="Arial" panose="020B0604020202020204" pitchFamily="34" charset="0"/>
              </a:rPr>
              <a:t>, </a:t>
            </a:r>
            <a:r>
              <a:rPr lang="en-US" altLang="en-US" dirty="0" err="1">
                <a:latin typeface="Arial" panose="020B0604020202020204" pitchFamily="34" charset="0"/>
              </a:rPr>
              <a:t>anh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chị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không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nên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chọn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Lấy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tọa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độ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lại</a:t>
            </a:r>
            <a:r>
              <a:rPr lang="en-US" altLang="en-US" dirty="0">
                <a:latin typeface="Arial" panose="020B0604020202020204" pitchFamily="34" charset="0"/>
              </a:rPr>
              <a:t>. </a:t>
            </a:r>
            <a:r>
              <a:rPr lang="en-US" altLang="en-US" dirty="0" err="1">
                <a:latin typeface="Arial" panose="020B0604020202020204" pitchFamily="34" charset="0"/>
              </a:rPr>
              <a:t>Bởi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vì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theo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thực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tế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các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bài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toán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điều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tra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trước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đây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có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nhiều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trường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hợp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lấy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lại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tọa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độ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nên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xẩy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ra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tình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trạng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khoảng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cách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giữ</a:t>
            </a:r>
            <a:r>
              <a:rPr lang="en-US" altLang="en-US" dirty="0">
                <a:latin typeface="Arial" panose="020B0604020202020204" pitchFamily="34" charset="0"/>
              </a:rPr>
              <a:t> 2 </a:t>
            </a:r>
            <a:r>
              <a:rPr lang="en-US" altLang="en-US" dirty="0" err="1">
                <a:latin typeface="Arial" panose="020B0604020202020204" pitchFamily="34" charset="0"/>
              </a:rPr>
              <a:t>lần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phỏng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vấn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bị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cách</a:t>
            </a:r>
            <a:r>
              <a:rPr lang="en-US" altLang="en-US" dirty="0">
                <a:latin typeface="Arial" panose="020B0604020202020204" pitchFamily="34" charset="0"/>
              </a:rPr>
              <a:t> xa </a:t>
            </a:r>
            <a:r>
              <a:rPr lang="en-US" altLang="en-US" dirty="0" err="1">
                <a:latin typeface="Arial" panose="020B0604020202020204" pitchFamily="34" charset="0"/>
              </a:rPr>
              <a:t>nhau</a:t>
            </a:r>
            <a:endParaRPr lang="en-US" altLang="en-US" dirty="0">
              <a:latin typeface="Arial" panose="020B0604020202020204" pitchFamily="34" charset="0"/>
            </a:endParaRP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89B458C-75D6-483C-8A69-E1B6621B5904}" type="slidenum">
              <a:rPr lang="en-US" altLang="en-US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95119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89B458C-75D6-483C-8A69-E1B6621B5904}" type="slidenum">
              <a:rPr lang="en-US" altLang="en-US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56709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ĐTV </a:t>
            </a:r>
            <a:r>
              <a:rPr lang="en-US" altLang="en-US" dirty="0" err="1">
                <a:latin typeface="Arial" panose="020B0604020202020204" pitchFamily="34" charset="0"/>
              </a:rPr>
              <a:t>khi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phỏng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vấn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xong</a:t>
            </a:r>
            <a:r>
              <a:rPr lang="en-US" altLang="en-US" dirty="0">
                <a:latin typeface="Arial" panose="020B0604020202020204" pitchFamily="34" charset="0"/>
              </a:rPr>
              <a:t> 1 </a:t>
            </a:r>
            <a:r>
              <a:rPr lang="en-US" altLang="en-US" dirty="0" err="1">
                <a:latin typeface="Arial" panose="020B0604020202020204" pitchFamily="34" charset="0"/>
              </a:rPr>
              <a:t>phiếu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nên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thử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gửi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dữ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liệu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phỏng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vấn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lên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hệ</a:t>
            </a:r>
            <a:r>
              <a:rPr lang="en-US" altLang="en-US" baseline="0" dirty="0">
                <a:latin typeface="Arial" panose="020B0604020202020204" pitchFamily="34" charset="0"/>
              </a:rPr>
              <a:t> </a:t>
            </a:r>
            <a:r>
              <a:rPr lang="en-US" altLang="en-US" baseline="0" dirty="0" err="1">
                <a:latin typeface="Arial" panose="020B0604020202020204" pitchFamily="34" charset="0"/>
              </a:rPr>
              <a:t>thống</a:t>
            </a:r>
            <a:r>
              <a:rPr lang="en-US" altLang="en-US" dirty="0">
                <a:latin typeface="Arial" panose="020B0604020202020204" pitchFamily="34" charset="0"/>
              </a:rPr>
              <a:t>.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 Lý do: </a:t>
            </a:r>
          </a:p>
          <a:p>
            <a:pPr marL="171450" indent="-171450" eaLnBrk="1" hangingPunct="1">
              <a:buFontTx/>
              <a:buChar char="-"/>
            </a:pPr>
            <a:r>
              <a:rPr lang="en-US" altLang="en-US" dirty="0" err="1">
                <a:latin typeface="Arial" panose="020B0604020202020204" pitchFamily="34" charset="0"/>
              </a:rPr>
              <a:t>Để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kiểm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tra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quá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trình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đồng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bộ</a:t>
            </a:r>
            <a:r>
              <a:rPr lang="en-US" altLang="en-US" dirty="0">
                <a:latin typeface="Arial" panose="020B0604020202020204" pitchFamily="34" charset="0"/>
              </a:rPr>
              <a:t>,  </a:t>
            </a:r>
          </a:p>
          <a:p>
            <a:pPr marL="171450" indent="-171450" eaLnBrk="1" hangingPunct="1">
              <a:buFontTx/>
              <a:buChar char="-"/>
            </a:pPr>
            <a:r>
              <a:rPr lang="en-US" altLang="en-US" dirty="0" err="1">
                <a:latin typeface="Arial" panose="020B0604020202020204" pitchFamily="34" charset="0"/>
              </a:rPr>
              <a:t>Kiểm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tra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việc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phân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quyền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có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bị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thay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đổi</a:t>
            </a:r>
            <a:r>
              <a:rPr lang="en-US" altLang="en-US" dirty="0">
                <a:latin typeface="Arial" panose="020B0604020202020204" pitchFamily="34" charset="0"/>
              </a:rPr>
              <a:t> hay </a:t>
            </a:r>
            <a:r>
              <a:rPr lang="en-US" altLang="en-US" dirty="0" err="1">
                <a:latin typeface="Arial" panose="020B0604020202020204" pitchFamily="34" charset="0"/>
              </a:rPr>
              <a:t>không</a:t>
            </a:r>
            <a:endParaRPr lang="en-US" altLang="en-US" dirty="0">
              <a:latin typeface="Arial" panose="020B0604020202020204" pitchFamily="34" charset="0"/>
            </a:endParaRPr>
          </a:p>
          <a:p>
            <a:pPr marL="171450" indent="-171450" eaLnBrk="1" hangingPunct="1">
              <a:buFontTx/>
              <a:buChar char="-"/>
            </a:pPr>
            <a:r>
              <a:rPr lang="en-US" altLang="en-US" dirty="0" err="1">
                <a:latin typeface="Arial" panose="020B0604020202020204" pitchFamily="34" charset="0"/>
              </a:rPr>
              <a:t>Và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không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nên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để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phiếu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đã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phỏng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vấn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mà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chưa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đồng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bộ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lên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quá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nhiều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trên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thiết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bị</a:t>
            </a:r>
            <a:r>
              <a:rPr lang="en-US" altLang="en-US" dirty="0">
                <a:latin typeface="Arial" panose="020B0604020202020204" pitchFamily="34" charset="0"/>
              </a:rPr>
              <a:t> CAPI =&gt; </a:t>
            </a:r>
            <a:r>
              <a:rPr lang="en-US" altLang="en-US" dirty="0" err="1">
                <a:latin typeface="Arial" panose="020B0604020202020204" pitchFamily="34" charset="0"/>
              </a:rPr>
              <a:t>để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đề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phòng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sự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cố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xẩy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ra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sẽ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mất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dữ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liệu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điều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tra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trên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thiết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bị</a:t>
            </a:r>
            <a:r>
              <a:rPr lang="en-US" altLang="en-US" dirty="0">
                <a:latin typeface="Arial" panose="020B0604020202020204" pitchFamily="34" charset="0"/>
              </a:rPr>
              <a:t> CAPI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576A7B9-30B1-4DBD-AF27-7BF43E72B46E}" type="slidenum">
              <a:rPr lang="en-US" altLang="en-US"/>
              <a:pPr/>
              <a:t>18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576A7B9-30B1-4DBD-AF27-7BF43E72B46E}" type="slidenum">
              <a:rPr lang="en-US" altLang="en-US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7361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1767294-D86F-4CF2-B92A-548E836B9FDA}" type="slidenum">
              <a:rPr lang="en-US" altLang="en-US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48C537B-DD02-4BD9-BD9B-06D6E5E58D67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044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B5BC4BA-E2F5-44C1-ADB4-F395D9AF6687}" type="slidenum">
              <a:rPr lang="en-US" altLang="en-US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4C6EA1C-8571-4C42-978B-42DA9A3F3A7C}" type="slidenum">
              <a:rPr lang="en-US" altLang="en-US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92296A7-3911-4025-89DE-6C33B85BC839}" type="slidenum">
              <a:rPr lang="en-US" altLang="en-US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EF91F16-C725-4964-80E3-6C83C296BD53}" type="slidenum">
              <a:rPr lang="en-US" altLang="en-US"/>
              <a:pPr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err="1">
                <a:latin typeface="Arial" panose="020B0604020202020204" pitchFamily="34" charset="0"/>
              </a:rPr>
              <a:t>Thực</a:t>
            </a:r>
            <a:r>
              <a:rPr lang="en-US" altLang="en-US" baseline="0" dirty="0">
                <a:latin typeface="Arial" panose="020B0604020202020204" pitchFamily="34" charset="0"/>
              </a:rPr>
              <a:t> </a:t>
            </a:r>
            <a:r>
              <a:rPr lang="en-US" altLang="en-US" baseline="0" dirty="0" err="1">
                <a:latin typeface="Arial" panose="020B0604020202020204" pitchFamily="34" charset="0"/>
              </a:rPr>
              <a:t>hiện</a:t>
            </a:r>
            <a:r>
              <a:rPr lang="en-US" altLang="en-US" baseline="0" dirty="0">
                <a:latin typeface="Arial" panose="020B0604020202020204" pitchFamily="34" charset="0"/>
              </a:rPr>
              <a:t> </a:t>
            </a:r>
            <a:r>
              <a:rPr lang="en-US" altLang="en-US" baseline="0" dirty="0" err="1">
                <a:latin typeface="Arial" panose="020B0604020202020204" pitchFamily="34" charset="0"/>
              </a:rPr>
              <a:t>tải</a:t>
            </a:r>
            <a:r>
              <a:rPr lang="en-US" altLang="en-US" baseline="0" dirty="0">
                <a:latin typeface="Arial" panose="020B0604020202020204" pitchFamily="34" charset="0"/>
              </a:rPr>
              <a:t> </a:t>
            </a:r>
            <a:r>
              <a:rPr lang="en-US" altLang="en-US" baseline="0" dirty="0" err="1">
                <a:latin typeface="Arial" panose="020B0604020202020204" pitchFamily="34" charset="0"/>
              </a:rPr>
              <a:t>dữ</a:t>
            </a:r>
            <a:r>
              <a:rPr lang="en-US" altLang="en-US" baseline="0" dirty="0">
                <a:latin typeface="Arial" panose="020B0604020202020204" pitchFamily="34" charset="0"/>
              </a:rPr>
              <a:t> </a:t>
            </a:r>
            <a:r>
              <a:rPr lang="en-US" altLang="en-US" baseline="0" dirty="0" err="1">
                <a:latin typeface="Arial" panose="020B0604020202020204" pitchFamily="34" charset="0"/>
              </a:rPr>
              <a:t>liệu</a:t>
            </a:r>
            <a:r>
              <a:rPr lang="en-US" altLang="en-US" baseline="0" dirty="0">
                <a:latin typeface="Arial" panose="020B0604020202020204" pitchFamily="34" charset="0"/>
              </a:rPr>
              <a:t> </a:t>
            </a:r>
            <a:r>
              <a:rPr lang="en-US" altLang="en-US" baseline="0" dirty="0" err="1">
                <a:latin typeface="Arial" panose="020B0604020202020204" pitchFamily="34" charset="0"/>
              </a:rPr>
              <a:t>phỏng</a:t>
            </a:r>
            <a:r>
              <a:rPr lang="en-US" altLang="en-US" baseline="0" dirty="0">
                <a:latin typeface="Arial" panose="020B0604020202020204" pitchFamily="34" charset="0"/>
              </a:rPr>
              <a:t> </a:t>
            </a:r>
            <a:r>
              <a:rPr lang="en-US" altLang="en-US" baseline="0" dirty="0" err="1">
                <a:latin typeface="Arial" panose="020B0604020202020204" pitchFamily="34" charset="0"/>
              </a:rPr>
              <a:t>vấn</a:t>
            </a:r>
            <a:r>
              <a:rPr lang="en-US" altLang="en-US" baseline="0" dirty="0">
                <a:latin typeface="Arial" panose="020B0604020202020204" pitchFamily="34" charset="0"/>
              </a:rPr>
              <a:t> </a:t>
            </a:r>
            <a:r>
              <a:rPr lang="en-US" altLang="en-US" baseline="0" dirty="0" err="1">
                <a:latin typeface="Arial" panose="020B0604020202020204" pitchFamily="34" charset="0"/>
              </a:rPr>
              <a:t>để</a:t>
            </a:r>
            <a:r>
              <a:rPr lang="en-US" altLang="en-US" baseline="0" dirty="0">
                <a:latin typeface="Arial" panose="020B0604020202020204" pitchFamily="34" charset="0"/>
              </a:rPr>
              <a:t> </a:t>
            </a:r>
            <a:r>
              <a:rPr lang="en-US" altLang="en-US" baseline="0" dirty="0" err="1">
                <a:latin typeface="Arial" panose="020B0604020202020204" pitchFamily="34" charset="0"/>
              </a:rPr>
              <a:t>lấy</a:t>
            </a:r>
            <a:r>
              <a:rPr lang="en-US" altLang="en-US" baseline="0" dirty="0">
                <a:latin typeface="Arial" panose="020B0604020202020204" pitchFamily="34" charset="0"/>
              </a:rPr>
              <a:t> </a:t>
            </a:r>
            <a:r>
              <a:rPr lang="en-US" altLang="en-US" baseline="0" dirty="0" err="1">
                <a:latin typeface="Arial" panose="020B0604020202020204" pitchFamily="34" charset="0"/>
              </a:rPr>
              <a:t>dữ</a:t>
            </a:r>
            <a:r>
              <a:rPr lang="en-US" altLang="en-US" baseline="0" dirty="0">
                <a:latin typeface="Arial" panose="020B0604020202020204" pitchFamily="34" charset="0"/>
              </a:rPr>
              <a:t> </a:t>
            </a:r>
            <a:r>
              <a:rPr lang="en-US" altLang="en-US" baseline="0" dirty="0" err="1">
                <a:latin typeface="Arial" panose="020B0604020202020204" pitchFamily="34" charset="0"/>
              </a:rPr>
              <a:t>liệu</a:t>
            </a:r>
            <a:r>
              <a:rPr lang="en-US" altLang="en-US" baseline="0" dirty="0">
                <a:latin typeface="Arial" panose="020B0604020202020204" pitchFamily="34" charset="0"/>
              </a:rPr>
              <a:t> </a:t>
            </a:r>
            <a:r>
              <a:rPr lang="vi-VN" altLang="en-US" baseline="0" dirty="0" smtClean="0">
                <a:latin typeface="Arial" panose="020B0604020202020204" pitchFamily="34" charset="0"/>
              </a:rPr>
              <a:t>cơ sở </a:t>
            </a:r>
            <a:r>
              <a:rPr lang="en-US" altLang="en-US" baseline="0" dirty="0" err="1" smtClean="0">
                <a:latin typeface="Arial" panose="020B0604020202020204" pitchFamily="34" charset="0"/>
              </a:rPr>
              <a:t>được</a:t>
            </a:r>
            <a:r>
              <a:rPr lang="en-US" altLang="en-US" baseline="0" dirty="0" smtClean="0">
                <a:latin typeface="Arial" panose="020B0604020202020204" pitchFamily="34" charset="0"/>
              </a:rPr>
              <a:t> </a:t>
            </a:r>
            <a:r>
              <a:rPr lang="en-US" altLang="en-US" baseline="0" dirty="0" err="1">
                <a:latin typeface="Arial" panose="020B0604020202020204" pitchFamily="34" charset="0"/>
              </a:rPr>
              <a:t>phân</a:t>
            </a:r>
            <a:r>
              <a:rPr lang="en-US" altLang="en-US" baseline="0" dirty="0">
                <a:latin typeface="Arial" panose="020B0604020202020204" pitchFamily="34" charset="0"/>
              </a:rPr>
              <a:t> </a:t>
            </a:r>
            <a:r>
              <a:rPr lang="en-US" altLang="en-US" baseline="0" dirty="0" err="1">
                <a:latin typeface="Arial" panose="020B0604020202020204" pitchFamily="34" charset="0"/>
              </a:rPr>
              <a:t>công</a:t>
            </a:r>
            <a:r>
              <a:rPr lang="en-US" altLang="en-US" baseline="0" dirty="0">
                <a:latin typeface="Arial" panose="020B0604020202020204" pitchFamily="34" charset="0"/>
              </a:rPr>
              <a:t> </a:t>
            </a:r>
            <a:r>
              <a:rPr lang="en-US" altLang="en-US" baseline="0" dirty="0" err="1">
                <a:latin typeface="Arial" panose="020B0604020202020204" pitchFamily="34" charset="0"/>
              </a:rPr>
              <a:t>cho</a:t>
            </a:r>
            <a:r>
              <a:rPr lang="en-US" altLang="en-US" baseline="0" dirty="0">
                <a:latin typeface="Arial" panose="020B0604020202020204" pitchFamily="34" charset="0"/>
              </a:rPr>
              <a:t> ĐTV, </a:t>
            </a:r>
            <a:r>
              <a:rPr lang="en-US" altLang="en-US" baseline="0" dirty="0" err="1">
                <a:latin typeface="Arial" panose="020B0604020202020204" pitchFamily="34" charset="0"/>
              </a:rPr>
              <a:t>hoặc</a:t>
            </a:r>
            <a:r>
              <a:rPr lang="en-US" altLang="en-US" baseline="0" dirty="0">
                <a:latin typeface="Arial" panose="020B0604020202020204" pitchFamily="34" charset="0"/>
              </a:rPr>
              <a:t> </a:t>
            </a:r>
            <a:r>
              <a:rPr lang="en-US" altLang="en-US" baseline="0" dirty="0" err="1">
                <a:latin typeface="Arial" panose="020B0604020202020204" pitchFamily="34" charset="0"/>
              </a:rPr>
              <a:t>dữ</a:t>
            </a:r>
            <a:r>
              <a:rPr lang="en-US" altLang="en-US" baseline="0" dirty="0">
                <a:latin typeface="Arial" panose="020B0604020202020204" pitchFamily="34" charset="0"/>
              </a:rPr>
              <a:t> </a:t>
            </a:r>
            <a:r>
              <a:rPr lang="en-US" altLang="en-US" baseline="0" dirty="0" err="1">
                <a:latin typeface="Arial" panose="020B0604020202020204" pitchFamily="34" charset="0"/>
              </a:rPr>
              <a:t>liệu</a:t>
            </a:r>
            <a:r>
              <a:rPr lang="en-US" altLang="en-US" baseline="0" dirty="0">
                <a:latin typeface="Arial" panose="020B0604020202020204" pitchFamily="34" charset="0"/>
              </a:rPr>
              <a:t> </a:t>
            </a:r>
            <a:r>
              <a:rPr lang="en-US" altLang="en-US" baseline="0" dirty="0" err="1">
                <a:latin typeface="Arial" panose="020B0604020202020204" pitchFamily="34" charset="0"/>
              </a:rPr>
              <a:t>điều</a:t>
            </a:r>
            <a:r>
              <a:rPr lang="en-US" altLang="en-US" baseline="0" dirty="0">
                <a:latin typeface="Arial" panose="020B0604020202020204" pitchFamily="34" charset="0"/>
              </a:rPr>
              <a:t> </a:t>
            </a:r>
            <a:r>
              <a:rPr lang="en-US" altLang="en-US" baseline="0" dirty="0" err="1">
                <a:latin typeface="Arial" panose="020B0604020202020204" pitchFamily="34" charset="0"/>
              </a:rPr>
              <a:t>tra</a:t>
            </a:r>
            <a:r>
              <a:rPr lang="en-US" altLang="en-US" baseline="0" dirty="0">
                <a:latin typeface="Arial" panose="020B0604020202020204" pitchFamily="34" charset="0"/>
              </a:rPr>
              <a:t> </a:t>
            </a:r>
            <a:r>
              <a:rPr lang="en-US" altLang="en-US" baseline="0" dirty="0" err="1">
                <a:latin typeface="Arial" panose="020B0604020202020204" pitchFamily="34" charset="0"/>
              </a:rPr>
              <a:t>đã</a:t>
            </a:r>
            <a:r>
              <a:rPr lang="en-US" altLang="en-US" baseline="0" dirty="0">
                <a:latin typeface="Arial" panose="020B0604020202020204" pitchFamily="34" charset="0"/>
              </a:rPr>
              <a:t> </a:t>
            </a:r>
            <a:r>
              <a:rPr lang="en-US" altLang="en-US" baseline="0" dirty="0" err="1">
                <a:latin typeface="Arial" panose="020B0604020202020204" pitchFamily="34" charset="0"/>
              </a:rPr>
              <a:t>được</a:t>
            </a:r>
            <a:r>
              <a:rPr lang="en-US" altLang="en-US" baseline="0" dirty="0">
                <a:latin typeface="Arial" panose="020B0604020202020204" pitchFamily="34" charset="0"/>
              </a:rPr>
              <a:t> </a:t>
            </a:r>
            <a:r>
              <a:rPr lang="en-US" altLang="en-US" baseline="0" dirty="0" err="1">
                <a:latin typeface="Arial" panose="020B0604020202020204" pitchFamily="34" charset="0"/>
              </a:rPr>
              <a:t>đồng</a:t>
            </a:r>
            <a:r>
              <a:rPr lang="en-US" altLang="en-US" baseline="0" dirty="0">
                <a:latin typeface="Arial" panose="020B0604020202020204" pitchFamily="34" charset="0"/>
              </a:rPr>
              <a:t> </a:t>
            </a:r>
            <a:r>
              <a:rPr lang="en-US" altLang="en-US" baseline="0" dirty="0" err="1">
                <a:latin typeface="Arial" panose="020B0604020202020204" pitchFamily="34" charset="0"/>
              </a:rPr>
              <a:t>bộ</a:t>
            </a:r>
            <a:r>
              <a:rPr lang="en-US" altLang="en-US" baseline="0" dirty="0">
                <a:latin typeface="Arial" panose="020B0604020202020204" pitchFamily="34" charset="0"/>
              </a:rPr>
              <a:t> </a:t>
            </a:r>
            <a:r>
              <a:rPr lang="en-US" altLang="en-US" baseline="0" dirty="0" err="1">
                <a:latin typeface="Arial" panose="020B0604020202020204" pitchFamily="34" charset="0"/>
              </a:rPr>
              <a:t>lên</a:t>
            </a:r>
            <a:r>
              <a:rPr lang="en-US" altLang="en-US" baseline="0" dirty="0">
                <a:latin typeface="Arial" panose="020B0604020202020204" pitchFamily="34" charset="0"/>
              </a:rPr>
              <a:t> </a:t>
            </a:r>
            <a:r>
              <a:rPr lang="en-US" altLang="en-US" baseline="0" dirty="0" err="1">
                <a:latin typeface="Arial" panose="020B0604020202020204" pitchFamily="34" charset="0"/>
              </a:rPr>
              <a:t>hệ</a:t>
            </a:r>
            <a:r>
              <a:rPr lang="en-US" altLang="en-US" baseline="0" dirty="0">
                <a:latin typeface="Arial" panose="020B0604020202020204" pitchFamily="34" charset="0"/>
              </a:rPr>
              <a:t> </a:t>
            </a:r>
            <a:r>
              <a:rPr lang="en-US" altLang="en-US" baseline="0" dirty="0" err="1">
                <a:latin typeface="Arial" panose="020B0604020202020204" pitchFamily="34" charset="0"/>
              </a:rPr>
              <a:t>thống</a:t>
            </a:r>
            <a:r>
              <a:rPr lang="en-US" altLang="en-US" baseline="0" dirty="0">
                <a:latin typeface="Arial" panose="020B0604020202020204" pitchFamily="34" charset="0"/>
              </a:rPr>
              <a:t> </a:t>
            </a:r>
            <a:r>
              <a:rPr lang="en-US" altLang="en-US" baseline="0" dirty="0" err="1">
                <a:latin typeface="Arial" panose="020B0604020202020204" pitchFamily="34" charset="0"/>
              </a:rPr>
              <a:t>trước</a:t>
            </a:r>
            <a:r>
              <a:rPr lang="en-US" altLang="en-US" baseline="0" dirty="0">
                <a:latin typeface="Arial" panose="020B0604020202020204" pitchFamily="34" charset="0"/>
              </a:rPr>
              <a:t> </a:t>
            </a:r>
            <a:r>
              <a:rPr lang="en-US" altLang="en-US" baseline="0" dirty="0" err="1">
                <a:latin typeface="Arial" panose="020B0604020202020204" pitchFamily="34" charset="0"/>
              </a:rPr>
              <a:t>đó</a:t>
            </a:r>
            <a:r>
              <a:rPr lang="en-US" altLang="en-US" baseline="0" dirty="0">
                <a:latin typeface="Arial" panose="020B0604020202020204" pitchFamily="34" charset="0"/>
              </a:rPr>
              <a:t> (</a:t>
            </a:r>
            <a:r>
              <a:rPr lang="en-US" altLang="en-US" baseline="0" dirty="0" err="1">
                <a:latin typeface="Arial" panose="020B0604020202020204" pitchFamily="34" charset="0"/>
              </a:rPr>
              <a:t>nếu</a:t>
            </a:r>
            <a:r>
              <a:rPr lang="en-US" altLang="en-US" baseline="0" dirty="0">
                <a:latin typeface="Arial" panose="020B0604020202020204" pitchFamily="34" charset="0"/>
              </a:rPr>
              <a:t> </a:t>
            </a:r>
            <a:r>
              <a:rPr lang="en-US" altLang="en-US" baseline="0" dirty="0" err="1">
                <a:latin typeface="Arial" panose="020B0604020202020204" pitchFamily="34" charset="0"/>
              </a:rPr>
              <a:t>có</a:t>
            </a:r>
            <a:r>
              <a:rPr lang="en-US" altLang="en-US" baseline="0" dirty="0">
                <a:latin typeface="Arial" panose="020B0604020202020204" pitchFamily="34" charset="0"/>
              </a:rPr>
              <a:t>)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6B897AD-EA39-40D3-9551-14723B16C809}" type="slidenum">
              <a:rPr lang="en-US" altLang="en-US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64373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err="1">
                <a:latin typeface="Arial" panose="020B0604020202020204" pitchFamily="34" charset="0"/>
              </a:rPr>
              <a:t>Tải</a:t>
            </a:r>
            <a:r>
              <a:rPr lang="en-US" altLang="en-US" baseline="0" dirty="0">
                <a:latin typeface="Arial" panose="020B0604020202020204" pitchFamily="34" charset="0"/>
              </a:rPr>
              <a:t> </a:t>
            </a:r>
            <a:r>
              <a:rPr lang="en-US" altLang="en-US" baseline="0" dirty="0" err="1">
                <a:latin typeface="Arial" panose="020B0604020202020204" pitchFamily="34" charset="0"/>
              </a:rPr>
              <a:t>dữ</a:t>
            </a:r>
            <a:r>
              <a:rPr lang="en-US" altLang="en-US" baseline="0" dirty="0">
                <a:latin typeface="Arial" panose="020B0604020202020204" pitchFamily="34" charset="0"/>
              </a:rPr>
              <a:t> </a:t>
            </a:r>
            <a:r>
              <a:rPr lang="en-US" altLang="en-US" baseline="0" dirty="0" err="1">
                <a:latin typeface="Arial" panose="020B0604020202020204" pitchFamily="34" charset="0"/>
              </a:rPr>
              <a:t>liệu</a:t>
            </a:r>
            <a:r>
              <a:rPr lang="en-US" altLang="en-US" baseline="0" dirty="0">
                <a:latin typeface="Arial" panose="020B0604020202020204" pitchFamily="34" charset="0"/>
              </a:rPr>
              <a:t> AI </a:t>
            </a:r>
            <a:r>
              <a:rPr lang="en-US" altLang="en-US" baseline="0" dirty="0" err="1">
                <a:latin typeface="Arial" panose="020B0604020202020204" pitchFamily="34" charset="0"/>
              </a:rPr>
              <a:t>về</a:t>
            </a:r>
            <a:r>
              <a:rPr lang="en-US" altLang="en-US" baseline="0" dirty="0">
                <a:latin typeface="Arial" panose="020B0604020202020204" pitchFamily="34" charset="0"/>
              </a:rPr>
              <a:t> CAPI </a:t>
            </a:r>
            <a:r>
              <a:rPr lang="en-US" altLang="en-US" baseline="0" dirty="0" err="1">
                <a:latin typeface="Arial" panose="020B0604020202020204" pitchFamily="34" charset="0"/>
              </a:rPr>
              <a:t>để</a:t>
            </a:r>
            <a:r>
              <a:rPr lang="en-US" altLang="en-US" baseline="0" dirty="0">
                <a:latin typeface="Arial" panose="020B0604020202020204" pitchFamily="34" charset="0"/>
              </a:rPr>
              <a:t> </a:t>
            </a:r>
            <a:r>
              <a:rPr lang="en-US" altLang="en-US" baseline="0" dirty="0" err="1">
                <a:latin typeface="Arial" panose="020B0604020202020204" pitchFamily="34" charset="0"/>
              </a:rPr>
              <a:t>sử</a:t>
            </a:r>
            <a:r>
              <a:rPr lang="en-US" altLang="en-US" baseline="0" dirty="0">
                <a:latin typeface="Arial" panose="020B0604020202020204" pitchFamily="34" charset="0"/>
              </a:rPr>
              <a:t> </a:t>
            </a:r>
            <a:r>
              <a:rPr lang="en-US" altLang="en-US" baseline="0" dirty="0" err="1">
                <a:latin typeface="Arial" panose="020B0604020202020204" pitchFamily="34" charset="0"/>
              </a:rPr>
              <a:t>dụng</a:t>
            </a:r>
            <a:r>
              <a:rPr lang="en-US" altLang="en-US" baseline="0" dirty="0">
                <a:latin typeface="Arial" panose="020B0604020202020204" pitchFamily="34" charset="0"/>
              </a:rPr>
              <a:t> </a:t>
            </a:r>
            <a:r>
              <a:rPr lang="en-US" altLang="en-US" baseline="0" dirty="0" err="1">
                <a:latin typeface="Arial" panose="020B0604020202020204" pitchFamily="34" charset="0"/>
              </a:rPr>
              <a:t>tìm</a:t>
            </a:r>
            <a:r>
              <a:rPr lang="en-US" altLang="en-US" baseline="0" dirty="0">
                <a:latin typeface="Arial" panose="020B0604020202020204" pitchFamily="34" charset="0"/>
              </a:rPr>
              <a:t> </a:t>
            </a:r>
            <a:r>
              <a:rPr lang="en-US" altLang="en-US" baseline="0" dirty="0" err="1">
                <a:latin typeface="Arial" panose="020B0604020202020204" pitchFamily="34" charset="0"/>
              </a:rPr>
              <a:t>kiếm</a:t>
            </a:r>
            <a:r>
              <a:rPr lang="en-US" altLang="en-US" baseline="0" dirty="0">
                <a:latin typeface="Arial" panose="020B0604020202020204" pitchFamily="34" charset="0"/>
              </a:rPr>
              <a:t> </a:t>
            </a:r>
            <a:r>
              <a:rPr lang="en-US" altLang="en-US" baseline="0" dirty="0" err="1">
                <a:latin typeface="Arial" panose="020B0604020202020204" pitchFamily="34" charset="0"/>
              </a:rPr>
              <a:t>mã</a:t>
            </a:r>
            <a:r>
              <a:rPr lang="en-US" altLang="en-US" baseline="0" dirty="0">
                <a:latin typeface="Arial" panose="020B0604020202020204" pitchFamily="34" charset="0"/>
              </a:rPr>
              <a:t> </a:t>
            </a:r>
            <a:r>
              <a:rPr lang="en-US" altLang="en-US" baseline="0" dirty="0" err="1">
                <a:latin typeface="Arial" panose="020B0604020202020204" pitchFamily="34" charset="0"/>
              </a:rPr>
              <a:t>ngành</a:t>
            </a:r>
            <a:r>
              <a:rPr lang="en-US" altLang="en-US" baseline="0" dirty="0">
                <a:latin typeface="Arial" panose="020B0604020202020204" pitchFamily="34" charset="0"/>
              </a:rPr>
              <a:t> </a:t>
            </a:r>
            <a:r>
              <a:rPr lang="en-US" altLang="en-US" baseline="0" dirty="0" err="1">
                <a:latin typeface="Arial" panose="020B0604020202020204" pitchFamily="34" charset="0"/>
              </a:rPr>
              <a:t>sản</a:t>
            </a:r>
            <a:r>
              <a:rPr lang="en-US" altLang="en-US" baseline="0" dirty="0">
                <a:latin typeface="Arial" panose="020B0604020202020204" pitchFamily="34" charset="0"/>
              </a:rPr>
              <a:t> </a:t>
            </a:r>
            <a:r>
              <a:rPr lang="en-US" altLang="en-US" baseline="0" dirty="0" err="1">
                <a:latin typeface="Arial" panose="020B0604020202020204" pitchFamily="34" charset="0"/>
              </a:rPr>
              <a:t>phẩm</a:t>
            </a:r>
            <a:r>
              <a:rPr lang="en-US" altLang="en-US" baseline="0" dirty="0">
                <a:latin typeface="Arial" panose="020B0604020202020204" pitchFamily="34" charset="0"/>
              </a:rPr>
              <a:t> </a:t>
            </a:r>
            <a:r>
              <a:rPr lang="en-US" altLang="en-US" baseline="0" dirty="0" err="1">
                <a:latin typeface="Arial" panose="020B0604020202020204" pitchFamily="34" charset="0"/>
              </a:rPr>
              <a:t>khi</a:t>
            </a:r>
            <a:r>
              <a:rPr lang="en-US" altLang="en-US" baseline="0" dirty="0">
                <a:latin typeface="Arial" panose="020B0604020202020204" pitchFamily="34" charset="0"/>
              </a:rPr>
              <a:t> </a:t>
            </a:r>
            <a:r>
              <a:rPr lang="en-US" altLang="en-US" baseline="0" dirty="0" err="1">
                <a:latin typeface="Arial" panose="020B0604020202020204" pitchFamily="34" charset="0"/>
              </a:rPr>
              <a:t>điện</a:t>
            </a:r>
            <a:r>
              <a:rPr lang="en-US" altLang="en-US" baseline="0" dirty="0">
                <a:latin typeface="Arial" panose="020B0604020202020204" pitchFamily="34" charset="0"/>
              </a:rPr>
              <a:t> </a:t>
            </a:r>
            <a:r>
              <a:rPr lang="en-US" altLang="en-US" baseline="0" dirty="0" err="1">
                <a:latin typeface="Arial" panose="020B0604020202020204" pitchFamily="34" charset="0"/>
              </a:rPr>
              <a:t>thoại</a:t>
            </a:r>
            <a:r>
              <a:rPr lang="en-US" altLang="en-US" baseline="0" dirty="0">
                <a:latin typeface="Arial" panose="020B0604020202020204" pitchFamily="34" charset="0"/>
              </a:rPr>
              <a:t> </a:t>
            </a:r>
            <a:r>
              <a:rPr lang="en-US" altLang="en-US" baseline="0" dirty="0" err="1">
                <a:latin typeface="Arial" panose="020B0604020202020204" pitchFamily="34" charset="0"/>
              </a:rPr>
              <a:t>không</a:t>
            </a:r>
            <a:r>
              <a:rPr lang="en-US" altLang="en-US" baseline="0" dirty="0">
                <a:latin typeface="Arial" panose="020B0604020202020204" pitchFamily="34" charset="0"/>
              </a:rPr>
              <a:t> </a:t>
            </a:r>
            <a:r>
              <a:rPr lang="en-US" altLang="en-US" baseline="0" dirty="0" err="1">
                <a:latin typeface="Arial" panose="020B0604020202020204" pitchFamily="34" charset="0"/>
              </a:rPr>
              <a:t>có</a:t>
            </a:r>
            <a:r>
              <a:rPr lang="en-US" altLang="en-US" baseline="0" dirty="0">
                <a:latin typeface="Arial" panose="020B0604020202020204" pitchFamily="34" charset="0"/>
              </a:rPr>
              <a:t> </a:t>
            </a:r>
            <a:r>
              <a:rPr lang="en-US" altLang="en-US" baseline="0" dirty="0" err="1">
                <a:latin typeface="Arial" panose="020B0604020202020204" pitchFamily="34" charset="0"/>
              </a:rPr>
              <a:t>kết</a:t>
            </a:r>
            <a:r>
              <a:rPr lang="en-US" altLang="en-US" baseline="0" dirty="0">
                <a:latin typeface="Arial" panose="020B0604020202020204" pitchFamily="34" charset="0"/>
              </a:rPr>
              <a:t> </a:t>
            </a:r>
            <a:r>
              <a:rPr lang="en-US" altLang="en-US" baseline="0" dirty="0" err="1">
                <a:latin typeface="Arial" panose="020B0604020202020204" pitchFamily="34" charset="0"/>
              </a:rPr>
              <a:t>nối</a:t>
            </a:r>
            <a:r>
              <a:rPr lang="en-US" altLang="en-US" baseline="0" dirty="0">
                <a:latin typeface="Arial" panose="020B0604020202020204" pitchFamily="34" charset="0"/>
              </a:rPr>
              <a:t> internet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6B897AD-EA39-40D3-9551-14723B16C809}" type="slidenum">
              <a:rPr lang="en-US" altLang="en-US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32977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B1A4DEE-F8CB-4542-BCD2-44709F1D607C}" type="slidenum">
              <a:rPr lang="en-US" altLang="en-US"/>
              <a:pPr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c 24"/>
          <p:cNvSpPr>
            <a:spLocks/>
          </p:cNvSpPr>
          <p:nvPr userDrawn="1"/>
        </p:nvSpPr>
        <p:spPr bwMode="auto">
          <a:xfrm>
            <a:off x="29634" y="765176"/>
            <a:ext cx="3323167" cy="6018213"/>
          </a:xfrm>
          <a:custGeom>
            <a:avLst/>
            <a:gdLst>
              <a:gd name="T0" fmla="*/ 0 w 21584"/>
              <a:gd name="T1" fmla="*/ 0 h 21600"/>
              <a:gd name="T2" fmla="*/ 2147483646 w 21584"/>
              <a:gd name="T3" fmla="*/ 2147483646 h 21600"/>
              <a:gd name="T4" fmla="*/ 0 w 21584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584" h="21600" fill="none" extrusionOk="0">
                <a:moveTo>
                  <a:pt x="-1" y="0"/>
                </a:moveTo>
                <a:cubicBezTo>
                  <a:pt x="11601" y="0"/>
                  <a:pt x="21130" y="9164"/>
                  <a:pt x="21583" y="20757"/>
                </a:cubicBezTo>
              </a:path>
              <a:path w="21584" h="21600" stroke="0" extrusionOk="0">
                <a:moveTo>
                  <a:pt x="-1" y="0"/>
                </a:moveTo>
                <a:cubicBezTo>
                  <a:pt x="11601" y="0"/>
                  <a:pt x="21130" y="9164"/>
                  <a:pt x="21583" y="2075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gradFill rotWithShape="1">
            <a:gsLst>
              <a:gs pos="0">
                <a:srgbClr val="BEFEFB"/>
              </a:gs>
              <a:gs pos="100000">
                <a:srgbClr val="94FED3"/>
              </a:gs>
            </a:gsLst>
            <a:lin ang="5400000" scaled="1"/>
          </a:gra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Box 7"/>
          <p:cNvSpPr txBox="1">
            <a:spLocks noChangeArrowheads="1"/>
          </p:cNvSpPr>
          <p:nvPr userDrawn="1"/>
        </p:nvSpPr>
        <p:spPr bwMode="auto">
          <a:xfrm>
            <a:off x="914400" y="304800"/>
            <a:ext cx="105664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CỤC THỐNG KÊ</a:t>
            </a:r>
          </a:p>
          <a:p>
            <a:pPr algn="ctr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TRUNG TÂM XỬ LÝ VÀ TÍCH HỢP DỮ LIỆU THỐNG KÊ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0426"/>
            <a:ext cx="10363200" cy="1069975"/>
          </a:xfrm>
        </p:spPr>
        <p:txBody>
          <a:bodyPr/>
          <a:lstStyle>
            <a:lvl1pPr>
              <a:defRPr sz="280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8000" y="3352800"/>
            <a:ext cx="10972800" cy="1752600"/>
          </a:xfrm>
          <a:solidFill>
            <a:srgbClr val="CCFFFF"/>
          </a:solidFill>
        </p:spPr>
        <p:txBody>
          <a:bodyPr/>
          <a:lstStyle>
            <a:lvl1pPr marL="0" indent="0" algn="ctr">
              <a:buFont typeface="Wingdings" pitchFamily="2" charset="2"/>
              <a:buNone/>
              <a:defRPr sz="20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 sz="1400" smtClean="0">
                <a:solidFill>
                  <a:srgbClr val="996633"/>
                </a:solidFill>
              </a:defRPr>
            </a:lvl1pPr>
          </a:lstStyle>
          <a:p>
            <a:pPr>
              <a:defRPr/>
            </a:pPr>
            <a:fld id="{AABE7104-A24D-46DF-AEBD-00FAAE8C6D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6963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E1237-9359-47F5-A52F-B7015F49648F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/</a:t>
            </a:r>
            <a:r>
              <a:rPr lang="en-US" altLang="en-US">
                <a:solidFill>
                  <a:srgbClr val="003300"/>
                </a:solidFill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1550058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152400"/>
            <a:ext cx="2844800" cy="6248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52400"/>
            <a:ext cx="8331200" cy="6248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2DCE1-2CB0-43AA-968A-52C5170280D6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/</a:t>
            </a:r>
            <a:r>
              <a:rPr lang="en-US" altLang="en-US">
                <a:solidFill>
                  <a:srgbClr val="003300"/>
                </a:solidFill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40182488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D348C-48EC-4D33-9FD5-C0D7BE41EF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BEF5C-8877-4970-9E55-3924CAF87E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1195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D348C-48EC-4D33-9FD5-C0D7BE41EF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BEF5C-8877-4970-9E55-3924CAF87E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1436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D348C-48EC-4D33-9FD5-C0D7BE41EF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BEF5C-8877-4970-9E55-3924CAF87E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2092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D348C-48EC-4D33-9FD5-C0D7BE41EF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BEF5C-8877-4970-9E55-3924CAF87E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6076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D348C-48EC-4D33-9FD5-C0D7BE41EF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BEF5C-8877-4970-9E55-3924CAF87E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52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rc 24">
            <a:extLst>
              <a:ext uri="{FF2B5EF4-FFF2-40B4-BE49-F238E27FC236}">
                <a16:creationId xmlns="" xmlns:a16="http://schemas.microsoft.com/office/drawing/2014/main" id="{CB594451-D934-2EE7-8920-CDFCE93F5334}"/>
              </a:ext>
            </a:extLst>
          </p:cNvPr>
          <p:cNvSpPr>
            <a:spLocks/>
          </p:cNvSpPr>
          <p:nvPr userDrawn="1"/>
        </p:nvSpPr>
        <p:spPr bwMode="auto">
          <a:xfrm>
            <a:off x="1" y="1905000"/>
            <a:ext cx="3149599" cy="4950822"/>
          </a:xfrm>
          <a:custGeom>
            <a:avLst/>
            <a:gdLst>
              <a:gd name="T0" fmla="*/ 0 w 21584"/>
              <a:gd name="T1" fmla="*/ 0 h 21600"/>
              <a:gd name="T2" fmla="*/ 2147483646 w 21584"/>
              <a:gd name="T3" fmla="*/ 2147483646 h 21600"/>
              <a:gd name="T4" fmla="*/ 0 w 21584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584" h="21600" fill="none" extrusionOk="0">
                <a:moveTo>
                  <a:pt x="-1" y="0"/>
                </a:moveTo>
                <a:cubicBezTo>
                  <a:pt x="11601" y="0"/>
                  <a:pt x="21130" y="9164"/>
                  <a:pt x="21583" y="20757"/>
                </a:cubicBezTo>
              </a:path>
              <a:path w="21584" h="21600" stroke="0" extrusionOk="0">
                <a:moveTo>
                  <a:pt x="-1" y="0"/>
                </a:moveTo>
                <a:cubicBezTo>
                  <a:pt x="11601" y="0"/>
                  <a:pt x="21130" y="9164"/>
                  <a:pt x="21583" y="2075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rgbClr val="00FFFF"/>
              </a:gs>
            </a:gsLst>
            <a:lin ang="5400000" scaled="1"/>
          </a:gradFill>
          <a:ln>
            <a:noFill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438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D348C-48EC-4D33-9FD5-C0D7BE41EF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BEF5C-8877-4970-9E55-3924CAF87E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762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D348C-48EC-4D33-9FD5-C0D7BE41EF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BEF5C-8877-4970-9E55-3924CAF87E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942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1379200" cy="685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F5FAEA-C00C-470A-83B1-CD407E8B4180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/</a:t>
            </a:r>
            <a:r>
              <a:rPr lang="en-US" altLang="en-US">
                <a:solidFill>
                  <a:srgbClr val="003300"/>
                </a:solidFill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16573599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D348C-48EC-4D33-9FD5-C0D7BE41EF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BEF5C-8877-4970-9E55-3924CAF87E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8140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D348C-48EC-4D33-9FD5-C0D7BE41EF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BEF5C-8877-4970-9E55-3924CAF87E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2768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D348C-48EC-4D33-9FD5-C0D7BE41EF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BEF5C-8877-4970-9E55-3924CAF87E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019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F82E8-3665-4F46-ADEA-1CB65F6DA4EC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/</a:t>
            </a:r>
            <a:r>
              <a:rPr lang="en-US" altLang="en-US">
                <a:solidFill>
                  <a:srgbClr val="003300"/>
                </a:solidFill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1380936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066800"/>
            <a:ext cx="5588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0" y="1066800"/>
            <a:ext cx="5588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BAE464-0D80-4768-9C64-B716578C141F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/</a:t>
            </a:r>
            <a:r>
              <a:rPr lang="en-US" altLang="en-US">
                <a:solidFill>
                  <a:srgbClr val="003300"/>
                </a:solidFill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2612657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E1708-E207-48F4-928E-A392EE840F1C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/</a:t>
            </a:r>
            <a:r>
              <a:rPr lang="en-US" altLang="en-US">
                <a:solidFill>
                  <a:srgbClr val="003300"/>
                </a:solidFill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3728771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780F3-A256-4195-B338-FD168EAD7582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/</a:t>
            </a:r>
            <a:r>
              <a:rPr lang="en-US" altLang="en-US">
                <a:solidFill>
                  <a:srgbClr val="003300"/>
                </a:solidFill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3365199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2805A-96E5-482C-B3BE-8060FE3BFC8C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/</a:t>
            </a:r>
            <a:r>
              <a:rPr lang="en-US" altLang="en-US">
                <a:solidFill>
                  <a:srgbClr val="003300"/>
                </a:solidFill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1597819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A7A63-A325-49AE-9485-FC13EF1D75E1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/</a:t>
            </a:r>
            <a:r>
              <a:rPr lang="en-US" altLang="en-US">
                <a:solidFill>
                  <a:srgbClr val="003300"/>
                </a:solidFill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3977647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61AB9-EE1F-450A-BF20-EB31304B5BED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/</a:t>
            </a:r>
            <a:r>
              <a:rPr lang="en-US" altLang="en-US">
                <a:solidFill>
                  <a:srgbClr val="003300"/>
                </a:solidFill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2422396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9"/>
          <p:cNvSpPr>
            <a:spLocks noChangeArrowheads="1"/>
          </p:cNvSpPr>
          <p:nvPr/>
        </p:nvSpPr>
        <p:spPr bwMode="auto">
          <a:xfrm>
            <a:off x="0" y="685800"/>
            <a:ext cx="12192000" cy="228600"/>
          </a:xfrm>
          <a:prstGeom prst="rect">
            <a:avLst/>
          </a:prstGeom>
          <a:gradFill rotWithShape="1">
            <a:gsLst>
              <a:gs pos="0">
                <a:srgbClr val="CBF9F5"/>
              </a:gs>
              <a:gs pos="100000">
                <a:srgbClr val="94FED3"/>
              </a:gs>
            </a:gsLst>
            <a:lin ang="540000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2100" baseline="-25000">
              <a:latin typeface="Times New Roman" pitchFamily="18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0"/>
            <a:ext cx="11379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914400"/>
            <a:ext cx="113792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871200" y="6400800"/>
            <a:ext cx="1117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mtClean="0">
                <a:solidFill>
                  <a:srgbClr val="000066"/>
                </a:solidFill>
              </a:defRPr>
            </a:lvl1pPr>
          </a:lstStyle>
          <a:p>
            <a:pPr>
              <a:defRPr/>
            </a:pPr>
            <a:fld id="{FDFBDA0A-DA71-44AE-9B28-8F81269C747E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/</a:t>
            </a:r>
            <a:r>
              <a:rPr lang="en-US" altLang="en-US">
                <a:solidFill>
                  <a:srgbClr val="003300"/>
                </a:solidFill>
              </a:rPr>
              <a:t>25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7" r:id="rId1"/>
    <p:sldLayoutId id="2147484237" r:id="rId2"/>
    <p:sldLayoutId id="2147484238" r:id="rId3"/>
    <p:sldLayoutId id="2147484239" r:id="rId4"/>
    <p:sldLayoutId id="2147484240" r:id="rId5"/>
    <p:sldLayoutId id="2147484241" r:id="rId6"/>
    <p:sldLayoutId id="2147484242" r:id="rId7"/>
    <p:sldLayoutId id="2147484243" r:id="rId8"/>
    <p:sldLayoutId id="2147484244" r:id="rId9"/>
    <p:sldLayoutId id="2147484245" r:id="rId10"/>
    <p:sldLayoutId id="2147484246" r:id="rId11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5000"/>
        </a:spcBef>
        <a:spcAft>
          <a:spcPct val="5000"/>
        </a:spcAft>
        <a:buClr>
          <a:schemeClr val="accent2"/>
        </a:buClr>
        <a:buSzPct val="75000"/>
        <a:buFont typeface="Wingdings" panose="05000000000000000000" pitchFamily="2" charset="2"/>
        <a:buChar char="q"/>
        <a:defRPr sz="2400">
          <a:solidFill>
            <a:srgbClr val="7030A0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rtl="0" eaLnBrk="0" fontAlgn="base" hangingPunct="0">
        <a:spcBef>
          <a:spcPct val="5000"/>
        </a:spcBef>
        <a:spcAft>
          <a:spcPct val="5000"/>
        </a:spcAft>
        <a:buClr>
          <a:srgbClr val="996633"/>
        </a:buClr>
        <a:buSzPct val="90000"/>
        <a:buFont typeface="Wingdings" panose="05000000000000000000" pitchFamily="2" charset="2"/>
        <a:buChar char="Ø"/>
        <a:defRPr sz="20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  <a:cs typeface="Times New Roman" panose="02020603050405020304" pitchFamily="18" charset="0"/>
        </a:defRPr>
      </a:lvl2pPr>
      <a:lvl3pPr marL="1143000" indent="-228600" algn="l" rtl="0" eaLnBrk="0" fontAlgn="base" hangingPunct="0">
        <a:spcBef>
          <a:spcPct val="5000"/>
        </a:spcBef>
        <a:spcAft>
          <a:spcPct val="5000"/>
        </a:spcAft>
        <a:buClr>
          <a:srgbClr val="0033CC"/>
        </a:buClr>
        <a:buFont typeface="Wingdings" panose="05000000000000000000" pitchFamily="2" charset="2"/>
        <a:buChar char="ü"/>
        <a:defRPr sz="2400">
          <a:solidFill>
            <a:srgbClr val="A50021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  <a:cs typeface="Times New Roman" panose="02020603050405020304" pitchFamily="18" charset="0"/>
        </a:defRPr>
      </a:lvl3pPr>
      <a:lvl4pPr marL="1600200" indent="-228600" algn="l" rtl="0" eaLnBrk="0" fontAlgn="base" hangingPunct="0">
        <a:spcBef>
          <a:spcPct val="5000"/>
        </a:spcBef>
        <a:spcAft>
          <a:spcPct val="5000"/>
        </a:spcAft>
        <a:buChar char="–"/>
        <a:defRPr sz="1600" b="1">
          <a:solidFill>
            <a:srgbClr val="006600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  <a:cs typeface="Times New Roman" panose="02020603050405020304" pitchFamily="18" charset="0"/>
        </a:defRPr>
      </a:lvl4pPr>
      <a:lvl5pPr marL="2057400" indent="-228600" algn="l" rtl="0" eaLnBrk="0" fontAlgn="base" hangingPunct="0">
        <a:spcBef>
          <a:spcPct val="5000"/>
        </a:spcBef>
        <a:spcAft>
          <a:spcPct val="5000"/>
        </a:spcAft>
        <a:buClr>
          <a:schemeClr val="hlink"/>
        </a:buClr>
        <a:buFont typeface="Wingdings" panose="05000000000000000000" pitchFamily="2" charset="2"/>
        <a:buChar char="§"/>
        <a:defRPr sz="1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  <a:cs typeface="Times New Roman" panose="02020603050405020304" pitchFamily="18" charset="0"/>
        </a:defRPr>
      </a:lvl5pPr>
      <a:lvl6pPr marL="2514600" indent="-228600" algn="l" rtl="0" fontAlgn="base">
        <a:spcBef>
          <a:spcPct val="5000"/>
        </a:spcBef>
        <a:spcAft>
          <a:spcPct val="5000"/>
        </a:spcAft>
        <a:buClr>
          <a:schemeClr val="hlink"/>
        </a:buClr>
        <a:buFont typeface="Wingdings" pitchFamily="2" charset="2"/>
        <a:buChar char="§"/>
        <a:defRPr sz="1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5000"/>
        </a:spcBef>
        <a:spcAft>
          <a:spcPct val="5000"/>
        </a:spcAft>
        <a:buClr>
          <a:schemeClr val="hlink"/>
        </a:buClr>
        <a:buFont typeface="Wingdings" pitchFamily="2" charset="2"/>
        <a:buChar char="§"/>
        <a:defRPr sz="1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5000"/>
        </a:spcBef>
        <a:spcAft>
          <a:spcPct val="5000"/>
        </a:spcAft>
        <a:buClr>
          <a:schemeClr val="hlink"/>
        </a:buClr>
        <a:buFont typeface="Wingdings" pitchFamily="2" charset="2"/>
        <a:buChar char="§"/>
        <a:defRPr sz="1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5000"/>
        </a:spcBef>
        <a:spcAft>
          <a:spcPct val="5000"/>
        </a:spcAft>
        <a:buClr>
          <a:schemeClr val="hlink"/>
        </a:buClr>
        <a:buFont typeface="Wingdings" pitchFamily="2" charset="2"/>
        <a:buChar char="§"/>
        <a:defRPr sz="1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431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jpe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33.jpeg"/><Relationship Id="rId10" Type="http://schemas.openxmlformats.org/officeDocument/2006/relationships/image" Target="../media/image37.png"/><Relationship Id="rId4" Type="http://schemas.openxmlformats.org/officeDocument/2006/relationships/image" Target="../media/image32.png"/><Relationship Id="rId9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5.jpe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1524000"/>
            <a:ext cx="12115800" cy="4343400"/>
          </a:xfrm>
          <a:noFill/>
          <a:ln>
            <a:noFill/>
          </a:ln>
        </p:spPr>
        <p:txBody>
          <a:bodyPr/>
          <a:lstStyle/>
          <a:p>
            <a:pPr algn="ctr" eaLnBrk="1" hangingPunct="1">
              <a:defRPr/>
            </a:pPr>
            <a:endParaRPr lang="vi-VN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algn="ctr">
              <a:buNone/>
              <a:defRPr/>
            </a:pPr>
            <a:endParaRPr lang="vi-VN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  <a:defRPr/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 MỀM ĐIỀU TRA CAPI</a:t>
            </a:r>
          </a:p>
          <a:p>
            <a:pPr marL="0" indent="0" algn="ctr">
              <a:buNone/>
              <a:defRPr/>
            </a:pPr>
            <a:r>
              <a:rPr lang="vi-VN" sz="4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PHIẾU ĐIỀU TRA CƠ SỞ SXKD</a:t>
            </a:r>
            <a:r>
              <a:rPr lang="en-US" sz="4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CÁ THỂ</a:t>
            </a:r>
          </a:p>
          <a:p>
            <a:pPr marL="0" indent="0" algn="ctr">
              <a:spcBef>
                <a:spcPts val="1800"/>
              </a:spcBef>
              <a:buNone/>
              <a:defRPr/>
            </a:pPr>
            <a:r>
              <a:rPr lang="en-US" sz="18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(Phiếu 7/CT-TB</a:t>
            </a:r>
            <a:r>
              <a:rPr lang="vi-VN" sz="18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Phiếu 7.1/CT-CN, Phiếu 7.2/CT-VT, Phiếu 7.3/CT-LT, Phiếu 7.4/CT-TM,</a:t>
            </a:r>
          </a:p>
          <a:p>
            <a:pPr marL="0" indent="0" algn="ctr">
              <a:spcBef>
                <a:spcPts val="1200"/>
              </a:spcBef>
              <a:buNone/>
              <a:defRPr/>
            </a:pPr>
            <a:r>
              <a:rPr lang="vi-VN" sz="18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8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hiếu 7.5/CT-MAU</a:t>
            </a:r>
            <a:r>
              <a:rPr lang="vi-VN" sz="18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P</a:t>
            </a:r>
            <a:r>
              <a:rPr lang="en-US" sz="18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hiếu 7.6/CT-VT-MAU, </a:t>
            </a:r>
            <a:r>
              <a:rPr lang="vi-VN" sz="18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8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hiếu 7.7/CT-LT-MAU)</a:t>
            </a:r>
            <a:endParaRPr lang="en-US" sz="18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451A676-2ADE-6094-4B11-EB3C55842DF2}"/>
              </a:ext>
            </a:extLst>
          </p:cNvPr>
          <p:cNvSpPr txBox="1"/>
          <p:nvPr/>
        </p:nvSpPr>
        <p:spPr>
          <a:xfrm>
            <a:off x="2057400" y="440632"/>
            <a:ext cx="8610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defRPr/>
            </a:pPr>
            <a:r>
              <a:rPr lang="en-US" sz="25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TỔNG </a:t>
            </a:r>
            <a:r>
              <a:rPr lang="en-US" sz="25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 TRA KINH TẾ 2026</a:t>
            </a:r>
            <a:endParaRPr lang="en-US" sz="2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reeform 5"/>
          <p:cNvSpPr/>
          <p:nvPr/>
        </p:nvSpPr>
        <p:spPr>
          <a:xfrm>
            <a:off x="921293" y="181426"/>
            <a:ext cx="1059908" cy="1037774"/>
          </a:xfrm>
          <a:custGeom>
            <a:avLst/>
            <a:gdLst/>
            <a:ahLst/>
            <a:cxnLst/>
            <a:rect l="l" t="t" r="r" b="b"/>
            <a:pathLst>
              <a:path w="1172737" h="1173226">
                <a:moveTo>
                  <a:pt x="0" y="0"/>
                </a:moveTo>
                <a:lnTo>
                  <a:pt x="1172737" y="0"/>
                </a:lnTo>
                <a:lnTo>
                  <a:pt x="1172737" y="1173227"/>
                </a:lnTo>
                <a:lnTo>
                  <a:pt x="0" y="117322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88308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11704320" cy="5867400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lnSpc>
                <a:spcPct val="130000"/>
              </a:lnSpc>
              <a:defRPr/>
            </a:pP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phỏng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endParaRPr lang="en-US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30000"/>
              </a:lnSpc>
              <a:defRPr/>
            </a:pPr>
            <a:endParaRPr lang="en-US" sz="2600" b="1" dirty="0"/>
          </a:p>
          <a:p>
            <a:pPr marL="857250" lvl="1" indent="-457200">
              <a:buNone/>
              <a:defRPr/>
            </a:pP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457200" indent="-457200">
              <a:buNone/>
              <a:defRPr/>
            </a:pP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/>
              <a:t>PHỎNG VẤN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09599" y="1673352"/>
            <a:ext cx="2797437" cy="4956048"/>
            <a:chOff x="609599" y="1673352"/>
            <a:chExt cx="2797437" cy="495604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1832" y="2029968"/>
              <a:ext cx="2108915" cy="45720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87BBAB09-43E4-4538-8B2A-2993D58663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9121" y="3975565"/>
              <a:ext cx="612648" cy="612648"/>
            </a:xfrm>
            <a:prstGeom prst="rect">
              <a:avLst/>
            </a:prstGeom>
          </p:spPr>
        </p:pic>
        <p:grpSp>
          <p:nvGrpSpPr>
            <p:cNvPr id="13" name="Group 12"/>
            <p:cNvGrpSpPr/>
            <p:nvPr/>
          </p:nvGrpSpPr>
          <p:grpSpPr>
            <a:xfrm>
              <a:off x="609599" y="1673352"/>
              <a:ext cx="2797437" cy="4956048"/>
              <a:chOff x="609599" y="1673352"/>
              <a:chExt cx="2797437" cy="4956048"/>
            </a:xfrm>
          </p:grpSpPr>
          <p:sp>
            <p:nvSpPr>
              <p:cNvPr id="16" name="Rectangle 15"/>
              <p:cNvSpPr/>
              <p:nvPr/>
            </p:nvSpPr>
            <p:spPr bwMode="auto">
              <a:xfrm>
                <a:off x="609600" y="1673352"/>
                <a:ext cx="2797436" cy="4956048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 bwMode="auto">
              <a:xfrm>
                <a:off x="609599" y="1673352"/>
                <a:ext cx="2797437" cy="307848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1" hangingPunct="1"/>
                <a:r>
                  <a:rPr lang="vi-VN" sz="13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Nhấn nút </a:t>
                </a:r>
                <a:r>
                  <a:rPr lang="vi-VN" sz="13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phỏng </a:t>
                </a:r>
                <a:r>
                  <a:rPr lang="vi-VN" sz="13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vấn</a:t>
                </a:r>
                <a:endParaRPr lang="en-US" sz="13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4349821" y="1673352"/>
            <a:ext cx="2834642" cy="4956048"/>
            <a:chOff x="4349821" y="1673352"/>
            <a:chExt cx="2834642" cy="495604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9085" y="2029968"/>
              <a:ext cx="2108915" cy="4572000"/>
            </a:xfrm>
            <a:prstGeom prst="rect">
              <a:avLst/>
            </a:prstGeom>
          </p:spPr>
        </p:pic>
        <p:grpSp>
          <p:nvGrpSpPr>
            <p:cNvPr id="23" name="Group 22"/>
            <p:cNvGrpSpPr/>
            <p:nvPr/>
          </p:nvGrpSpPr>
          <p:grpSpPr>
            <a:xfrm>
              <a:off x="4349821" y="1673352"/>
              <a:ext cx="2834642" cy="4956048"/>
              <a:chOff x="609598" y="1673352"/>
              <a:chExt cx="2834642" cy="4956048"/>
            </a:xfrm>
          </p:grpSpPr>
          <p:sp>
            <p:nvSpPr>
              <p:cNvPr id="24" name="Rectangle 23"/>
              <p:cNvSpPr/>
              <p:nvPr/>
            </p:nvSpPr>
            <p:spPr bwMode="auto">
              <a:xfrm>
                <a:off x="609600" y="1673352"/>
                <a:ext cx="2834640" cy="4956048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 bwMode="auto">
              <a:xfrm>
                <a:off x="609598" y="1673352"/>
                <a:ext cx="2834640" cy="307848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1" hangingPunct="1"/>
                <a:r>
                  <a:rPr lang="vi-VN" sz="1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Danh sách địa bàn được phân công ĐTV</a:t>
                </a:r>
                <a:endParaRPr lang="en-US" sz="1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8214358" y="1673352"/>
            <a:ext cx="2834642" cy="4956048"/>
            <a:chOff x="8098063" y="1673352"/>
            <a:chExt cx="2834642" cy="495604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0925" y="2019300"/>
              <a:ext cx="2108915" cy="4572000"/>
            </a:xfrm>
            <a:prstGeom prst="rect">
              <a:avLst/>
            </a:prstGeom>
          </p:spPr>
        </p:pic>
        <p:grpSp>
          <p:nvGrpSpPr>
            <p:cNvPr id="29" name="Group 28"/>
            <p:cNvGrpSpPr/>
            <p:nvPr/>
          </p:nvGrpSpPr>
          <p:grpSpPr>
            <a:xfrm>
              <a:off x="8098063" y="1673352"/>
              <a:ext cx="2834642" cy="4956048"/>
              <a:chOff x="609598" y="1673352"/>
              <a:chExt cx="2834642" cy="4956048"/>
            </a:xfrm>
          </p:grpSpPr>
          <p:sp>
            <p:nvSpPr>
              <p:cNvPr id="30" name="Rectangle 29"/>
              <p:cNvSpPr/>
              <p:nvPr/>
            </p:nvSpPr>
            <p:spPr bwMode="auto">
              <a:xfrm>
                <a:off x="609600" y="1673352"/>
                <a:ext cx="2834640" cy="4956048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 bwMode="auto">
              <a:xfrm>
                <a:off x="609598" y="1673352"/>
                <a:ext cx="2834640" cy="307848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1" hangingPunct="1"/>
                <a:r>
                  <a:rPr lang="vi-VN" sz="1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Phiếu và số lượng cơ sở theo Loại phiếu</a:t>
                </a:r>
                <a:endParaRPr lang="en-US" sz="1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4380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11704320" cy="5867400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lnSpc>
                <a:spcPct val="130000"/>
              </a:lnSpc>
              <a:defRPr/>
            </a:pP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phỏng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vấn</a:t>
            </a:r>
            <a:endParaRPr lang="en-US" sz="2600" b="1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130000"/>
              </a:lnSpc>
              <a:defRPr/>
            </a:pPr>
            <a:endParaRPr lang="en-US" sz="2600" b="1" dirty="0"/>
          </a:p>
          <a:p>
            <a:pPr marL="857250" lvl="1" indent="-457200">
              <a:buNone/>
              <a:defRPr/>
            </a:pP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457200" indent="-457200">
              <a:buNone/>
              <a:defRPr/>
            </a:pP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/>
              <a:t>PHỎNG VẤN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388" y="1673352"/>
            <a:ext cx="2037212" cy="4416552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 bwMode="auto">
          <a:xfrm>
            <a:off x="245780" y="3505439"/>
            <a:ext cx="979571" cy="914400"/>
          </a:xfrm>
          <a:prstGeom prst="wedgeRoundRectCallout">
            <a:avLst>
              <a:gd name="adj1" fmla="val 108869"/>
              <a:gd name="adj2" fmla="val 90973"/>
              <a:gd name="adj3" fmla="val 16667"/>
            </a:avLst>
          </a:prstGeom>
          <a:noFill/>
          <a:ln w="9525" cap="flat" cmpd="sng" algn="ctr">
            <a:solidFill>
              <a:srgbClr val="FABE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vi-VN" sz="1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 hỏi có cảnh báo</a:t>
            </a:r>
            <a:endParaRPr lang="en-US" sz="15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388" y="1673352"/>
            <a:ext cx="2037212" cy="441655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01400" y="1673352"/>
            <a:ext cx="516203" cy="65128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 bwMode="auto">
          <a:xfrm>
            <a:off x="11201400" y="1673352"/>
            <a:ext cx="516203" cy="651284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584" y="1673352"/>
            <a:ext cx="2041430" cy="4425696"/>
          </a:xfrm>
          <a:prstGeom prst="rect">
            <a:avLst/>
          </a:prstGeom>
        </p:spPr>
      </p:pic>
      <p:sp>
        <p:nvSpPr>
          <p:cNvPr id="18" name="Rounded Rectangular Callout 17"/>
          <p:cNvSpPr/>
          <p:nvPr/>
        </p:nvSpPr>
        <p:spPr bwMode="auto">
          <a:xfrm>
            <a:off x="3813048" y="4937760"/>
            <a:ext cx="629788" cy="1289304"/>
          </a:xfrm>
          <a:prstGeom prst="wedgeRoundRectCallout">
            <a:avLst>
              <a:gd name="adj1" fmla="val 128310"/>
              <a:gd name="adj2" fmla="val -13229"/>
              <a:gd name="adj3" fmla="val 16667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vi-VN" sz="1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 hỏi có lỗi logic</a:t>
            </a:r>
            <a:endParaRPr lang="en-US" sz="15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672584" y="1981200"/>
            <a:ext cx="2041430" cy="515606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040" y="1673352"/>
            <a:ext cx="2041430" cy="4425696"/>
          </a:xfrm>
          <a:prstGeom prst="rect">
            <a:avLst/>
          </a:prstGeom>
        </p:spPr>
      </p:pic>
      <p:sp>
        <p:nvSpPr>
          <p:cNvPr id="21" name="Rounded Rectangular Callout 20"/>
          <p:cNvSpPr/>
          <p:nvPr/>
        </p:nvSpPr>
        <p:spPr bwMode="auto">
          <a:xfrm>
            <a:off x="6553200" y="6242304"/>
            <a:ext cx="4038600" cy="539496"/>
          </a:xfrm>
          <a:prstGeom prst="wedgeRoundRectCallout">
            <a:avLst>
              <a:gd name="adj1" fmla="val -5768"/>
              <a:gd name="adj2" fmla="val -101786"/>
              <a:gd name="adj3" fmla="val 16667"/>
            </a:avLst>
          </a:prstGeom>
          <a:noFill/>
          <a:ln w="9525" cap="flat" cmpd="sng" algn="ctr">
            <a:solidFill>
              <a:srgbClr val="FABE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vi-VN" sz="1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 tục: Lưu và chuyển sang màn hình tiếp theo</a:t>
            </a:r>
          </a:p>
          <a:p>
            <a:pPr eaLnBrk="1" hangingPunct="1"/>
            <a:r>
              <a:rPr lang="vi-VN" sz="1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Quay lại: Trở về màn hình trước</a:t>
            </a:r>
            <a:endParaRPr lang="en-US" sz="15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repeatCount="indefinite" fill="hold" grpId="0" nodeType="click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repeatCount="indefinite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1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11704320" cy="5867400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lnSpc>
                <a:spcPct val="130000"/>
              </a:lnSpc>
              <a:defRPr/>
            </a:pP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phỏng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endParaRPr lang="en-US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lnSpc>
                <a:spcPct val="130000"/>
              </a:lnSpc>
              <a:defRPr/>
            </a:pPr>
            <a:r>
              <a:rPr lang="vi-VN" sz="2200" b="1" dirty="0" smtClean="0"/>
              <a:t>Cơ sở thuộc đối tượng điều tra?</a:t>
            </a:r>
          </a:p>
          <a:p>
            <a:pPr lvl="1" eaLnBrk="1" hangingPunct="1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lang="vi-VN" sz="22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Câu 5.10T.Tổng doanh thu &lt;100 triệu đồng và </a:t>
            </a:r>
          </a:p>
          <a:p>
            <a:pPr lvl="1" eaLnBrk="1" hangingPunct="1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lang="vi-VN" sz="22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Câu 4.1 số tháng của cơ sở </a:t>
            </a:r>
            <a:r>
              <a:rPr lang="vi-VN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có</a:t>
            </a:r>
            <a:r>
              <a:rPr lang="vi-VN" sz="22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hoạt động &lt;3</a:t>
            </a:r>
          </a:p>
          <a:p>
            <a:pPr lvl="1" eaLnBrk="1" hangingPunct="1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endParaRPr lang="vi-VN" sz="2200" b="1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 eaLnBrk="1" hangingPunct="1">
              <a:lnSpc>
                <a:spcPct val="130000"/>
              </a:lnSpc>
              <a:buNone/>
              <a:defRPr/>
            </a:pPr>
            <a:endParaRPr lang="en-US" sz="2200" b="1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None/>
              <a:defRPr/>
            </a:pP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711327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/>
              <a:t>PHỎNG VẤN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6781801" y="1470279"/>
            <a:ext cx="4952999" cy="495604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6781800" y="1470279"/>
            <a:ext cx="4953000" cy="30784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vi-VN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 sở có thuộc đối tượng điều tra?</a:t>
            </a:r>
            <a:endParaRPr kumimoji="0" 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828800" y="3467100"/>
            <a:ext cx="2733676" cy="2247900"/>
            <a:chOff x="1828800" y="3467100"/>
            <a:chExt cx="2733676" cy="2247900"/>
          </a:xfrm>
        </p:grpSpPr>
        <p:sp>
          <p:nvSpPr>
            <p:cNvPr id="20" name="Rounded Rectangle 19"/>
            <p:cNvSpPr/>
            <p:nvPr/>
          </p:nvSpPr>
          <p:spPr bwMode="auto">
            <a:xfrm>
              <a:off x="1828800" y="3467100"/>
              <a:ext cx="2733676" cy="647700"/>
            </a:xfrm>
            <a:prstGeom prst="roundRect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vi-VN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Cơ</a:t>
              </a:r>
              <a:r>
                <a:rPr kumimoji="0" lang="vi-VN" sz="18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sở không thuộc đối tượng điều tra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Hexagon 20"/>
            <p:cNvSpPr/>
            <p:nvPr/>
          </p:nvSpPr>
          <p:spPr bwMode="auto">
            <a:xfrm>
              <a:off x="2133600" y="4953000"/>
              <a:ext cx="2133600" cy="762000"/>
            </a:xfrm>
            <a:prstGeom prst="hexagon">
              <a:avLst/>
            </a:prstGeom>
            <a:solidFill>
              <a:srgbClr val="FFC000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vi-VN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KẾT THÚC PHỎNG VẤN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Right Arrow 23"/>
            <p:cNvSpPr>
              <a:spLocks noChangeArrowheads="1"/>
            </p:cNvSpPr>
            <p:nvPr/>
          </p:nvSpPr>
          <p:spPr bwMode="auto">
            <a:xfrm rot="5400000">
              <a:off x="2750820" y="4488180"/>
              <a:ext cx="822960" cy="762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5000"/>
                </a:spcBef>
                <a:spcAft>
                  <a:spcPct val="5000"/>
                </a:spcAft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q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5000"/>
                </a:spcBef>
                <a:spcAft>
                  <a:spcPct val="5000"/>
                </a:spcAft>
                <a:buClr>
                  <a:srgbClr val="996633"/>
                </a:buClr>
                <a:buSzPct val="90000"/>
                <a:buFont typeface="Wingdings" panose="05000000000000000000" pitchFamily="2" charset="2"/>
                <a:buChar char="Ø"/>
                <a:defRPr sz="2000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5000"/>
                </a:spcBef>
                <a:spcAft>
                  <a:spcPct val="5000"/>
                </a:spcAft>
                <a:buClr>
                  <a:srgbClr val="0033CC"/>
                </a:buClr>
                <a:buFont typeface="Wingdings" panose="05000000000000000000" pitchFamily="2" charset="2"/>
                <a:buChar char="ü"/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5000"/>
                </a:spcBef>
                <a:spcAft>
                  <a:spcPct val="5000"/>
                </a:spcAft>
                <a:buChar char="–"/>
                <a:defRPr sz="1600" b="1">
                  <a:solidFill>
                    <a:srgbClr val="0066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5000"/>
                </a:spcBef>
                <a:spcAft>
                  <a:spcPct val="500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"/>
                </a:spcBef>
                <a:spcAft>
                  <a:spcPct val="500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"/>
                </a:spcBef>
                <a:spcAft>
                  <a:spcPct val="500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"/>
                </a:spcBef>
                <a:spcAft>
                  <a:spcPct val="500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"/>
                </a:spcBef>
                <a:spcAft>
                  <a:spcPct val="500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736" y="1984248"/>
            <a:ext cx="2037212" cy="44165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184" y="1984248"/>
            <a:ext cx="2037212" cy="4416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11704320" cy="5867400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lnSpc>
                <a:spcPct val="130000"/>
              </a:lnSpc>
              <a:defRPr/>
            </a:pP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phỏng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endParaRPr lang="vi-VN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lnSpc>
                <a:spcPct val="130000"/>
              </a:lnSpc>
              <a:defRPr/>
            </a:pPr>
            <a:r>
              <a:rPr lang="vi-VN" b="1" dirty="0" smtClean="0">
                <a:solidFill>
                  <a:schemeClr val="accent2"/>
                </a:solidFill>
              </a:rPr>
              <a:t>Cơ sở còn SXKD sản phẩm chọn mẫu?</a:t>
            </a:r>
          </a:p>
          <a:p>
            <a:pPr lvl="1" eaLnBrk="1" hangingPunct="1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lang="vi-VN" b="1" dirty="0" smtClean="0">
                <a:solidFill>
                  <a:srgbClr val="C00000"/>
                </a:solidFill>
              </a:rPr>
              <a:t>Câu 5.1 Phiếu số 7/CT-TB không tồn tại sản phẩm </a:t>
            </a:r>
          </a:p>
          <a:p>
            <a:pPr marL="457200" lvl="1" indent="0" eaLnBrk="1" hangingPunct="1">
              <a:lnSpc>
                <a:spcPct val="130000"/>
              </a:lnSpc>
              <a:buNone/>
              <a:defRPr/>
            </a:pPr>
            <a:r>
              <a:rPr lang="vi-VN" b="1" dirty="0">
                <a:solidFill>
                  <a:srgbClr val="C00000"/>
                </a:solidFill>
              </a:rPr>
              <a:t>t</a:t>
            </a:r>
            <a:r>
              <a:rPr lang="vi-VN" b="1" dirty="0" smtClean="0">
                <a:solidFill>
                  <a:srgbClr val="C00000"/>
                </a:solidFill>
              </a:rPr>
              <a:t>huộc ngành chọn mẫu (Loại phiếu mẫu)</a:t>
            </a:r>
            <a:endParaRPr lang="en-US" b="1" dirty="0">
              <a:solidFill>
                <a:srgbClr val="C00000"/>
              </a:solidFill>
            </a:endParaRPr>
          </a:p>
          <a:p>
            <a:pPr eaLnBrk="1" hangingPunct="1">
              <a:lnSpc>
                <a:spcPct val="130000"/>
              </a:lnSpc>
              <a:defRPr/>
            </a:pPr>
            <a:endParaRPr lang="en-US" sz="2600" b="1" dirty="0"/>
          </a:p>
          <a:p>
            <a:pPr marL="857250" lvl="1" indent="-457200">
              <a:buNone/>
              <a:defRPr/>
            </a:pP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457200" indent="-457200">
              <a:buNone/>
              <a:defRPr/>
            </a:pP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/>
              <a:t>PHỎNG VẤN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828800" y="3467100"/>
            <a:ext cx="2733676" cy="2247900"/>
            <a:chOff x="1828800" y="3467100"/>
            <a:chExt cx="2733676" cy="2247900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1828800" y="3467100"/>
              <a:ext cx="2733676" cy="647700"/>
            </a:xfrm>
            <a:prstGeom prst="roundRect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vi-VN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Cơ</a:t>
              </a:r>
              <a:r>
                <a:rPr kumimoji="0" lang="vi-VN" sz="18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sở mất mẫu [Ngành chọn mẫu]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Hexagon 19"/>
            <p:cNvSpPr/>
            <p:nvPr/>
          </p:nvSpPr>
          <p:spPr bwMode="auto">
            <a:xfrm>
              <a:off x="2133600" y="4953000"/>
              <a:ext cx="2133600" cy="762000"/>
            </a:xfrm>
            <a:prstGeom prst="hexagon">
              <a:avLst/>
            </a:prstGeom>
            <a:solidFill>
              <a:srgbClr val="FFC000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vi-VN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ĐIỀU TRA TOÀN BỘ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Right Arrow 20"/>
            <p:cNvSpPr>
              <a:spLocks noChangeArrowheads="1"/>
            </p:cNvSpPr>
            <p:nvPr/>
          </p:nvSpPr>
          <p:spPr bwMode="auto">
            <a:xfrm rot="5400000">
              <a:off x="2750820" y="4488180"/>
              <a:ext cx="822960" cy="762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5000"/>
                </a:spcBef>
                <a:spcAft>
                  <a:spcPct val="5000"/>
                </a:spcAft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q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5000"/>
                </a:spcBef>
                <a:spcAft>
                  <a:spcPct val="5000"/>
                </a:spcAft>
                <a:buClr>
                  <a:srgbClr val="996633"/>
                </a:buClr>
                <a:buSzPct val="90000"/>
                <a:buFont typeface="Wingdings" panose="05000000000000000000" pitchFamily="2" charset="2"/>
                <a:buChar char="Ø"/>
                <a:defRPr sz="2000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5000"/>
                </a:spcBef>
                <a:spcAft>
                  <a:spcPct val="5000"/>
                </a:spcAft>
                <a:buClr>
                  <a:srgbClr val="0033CC"/>
                </a:buClr>
                <a:buFont typeface="Wingdings" panose="05000000000000000000" pitchFamily="2" charset="2"/>
                <a:buChar char="ü"/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5000"/>
                </a:spcBef>
                <a:spcAft>
                  <a:spcPct val="5000"/>
                </a:spcAft>
                <a:buChar char="–"/>
                <a:defRPr sz="1600" b="1">
                  <a:solidFill>
                    <a:srgbClr val="0066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5000"/>
                </a:spcBef>
                <a:spcAft>
                  <a:spcPct val="500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"/>
                </a:spcBef>
                <a:spcAft>
                  <a:spcPct val="500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"/>
                </a:spcBef>
                <a:spcAft>
                  <a:spcPct val="500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"/>
                </a:spcBef>
                <a:spcAft>
                  <a:spcPct val="500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"/>
                </a:spcBef>
                <a:spcAft>
                  <a:spcPct val="500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854952" y="1673352"/>
            <a:ext cx="4956048" cy="4956048"/>
            <a:chOff x="6854952" y="1673352"/>
            <a:chExt cx="4956048" cy="4956048"/>
          </a:xfrm>
        </p:grpSpPr>
        <p:grpSp>
          <p:nvGrpSpPr>
            <p:cNvPr id="17" name="Group 16"/>
            <p:cNvGrpSpPr/>
            <p:nvPr/>
          </p:nvGrpSpPr>
          <p:grpSpPr>
            <a:xfrm>
              <a:off x="6854952" y="1673352"/>
              <a:ext cx="4956048" cy="4956048"/>
              <a:chOff x="609599" y="1673352"/>
              <a:chExt cx="4876801" cy="4956048"/>
            </a:xfrm>
          </p:grpSpPr>
          <p:sp>
            <p:nvSpPr>
              <p:cNvPr id="18" name="Rectangle 17"/>
              <p:cNvSpPr/>
              <p:nvPr/>
            </p:nvSpPr>
            <p:spPr bwMode="auto">
              <a:xfrm>
                <a:off x="609600" y="1673352"/>
                <a:ext cx="4876800" cy="4956048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 bwMode="auto">
              <a:xfrm>
                <a:off x="609599" y="1673352"/>
                <a:ext cx="4876801" cy="307848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1" hangingPunct="1"/>
                <a:r>
                  <a:rPr lang="vi-VN" sz="15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Cơ sở còn SXKD sản phẩm chọn mẫu?</a:t>
                </a:r>
                <a:endParaRPr kumimoji="0" lang="en-US" sz="1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7400" y="2103120"/>
              <a:ext cx="2037212" cy="441655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2800" y="2103120"/>
              <a:ext cx="2037212" cy="44165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3543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11704320" cy="5867400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lnSpc>
                <a:spcPct val="130000"/>
              </a:lnSpc>
              <a:defRPr/>
            </a:pP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phỏng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endParaRPr lang="en-US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lnSpc>
                <a:spcPct val="130000"/>
              </a:lnSpc>
              <a:defRPr/>
            </a:pPr>
            <a:r>
              <a:rPr lang="vi-VN" sz="2200" b="1" dirty="0" smtClean="0">
                <a:solidFill>
                  <a:schemeClr val="accent2"/>
                </a:solidFill>
              </a:rPr>
              <a:t>Đánh mã sản phẩm</a:t>
            </a:r>
            <a:endParaRPr lang="vi-VN" sz="2200" b="1" dirty="0">
              <a:solidFill>
                <a:schemeClr val="accent2"/>
              </a:solidFill>
            </a:endParaRPr>
          </a:p>
          <a:p>
            <a:pPr lvl="1" eaLnBrk="1" hangingPunct="1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lang="vi-VN" b="1" dirty="0" smtClean="0">
                <a:solidFill>
                  <a:srgbClr val="CC3300"/>
                </a:solidFill>
              </a:rPr>
              <a:t>Tìm theo danh mục</a:t>
            </a:r>
          </a:p>
          <a:p>
            <a:pPr lvl="1" eaLnBrk="1" hangingPunct="1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endParaRPr lang="vi-VN" b="1" dirty="0">
              <a:solidFill>
                <a:srgbClr val="CC3300"/>
              </a:solidFill>
            </a:endParaRPr>
          </a:p>
          <a:p>
            <a:pPr lvl="1" eaLnBrk="1" hangingPunct="1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lang="vi-VN" b="1" dirty="0" smtClean="0">
                <a:solidFill>
                  <a:srgbClr val="CC3300"/>
                </a:solidFill>
              </a:rPr>
              <a:t>Tìm theo AI</a:t>
            </a:r>
          </a:p>
          <a:p>
            <a:pPr lvl="1" eaLnBrk="1" hangingPunct="1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endParaRPr lang="vi-VN" b="1" dirty="0">
              <a:solidFill>
                <a:srgbClr val="CC3300"/>
              </a:solidFill>
            </a:endParaRPr>
          </a:p>
          <a:p>
            <a:pPr lvl="1" eaLnBrk="1" hangingPunct="1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endParaRPr lang="en-US" b="1" dirty="0">
              <a:solidFill>
                <a:srgbClr val="CC3300"/>
              </a:solidFill>
            </a:endParaRPr>
          </a:p>
          <a:p>
            <a:pPr marL="457200" indent="-457200">
              <a:buNone/>
              <a:defRPr/>
            </a:pPr>
            <a:endParaRPr lang="vi-VN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457200" indent="-457200">
              <a:buNone/>
              <a:defRPr/>
            </a:pPr>
            <a:endParaRPr lang="vi-VN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457200" lvl="1" indent="-457200">
              <a:buClr>
                <a:schemeClr val="accent2"/>
              </a:buClr>
              <a:buSzPct val="75000"/>
              <a:buNone/>
              <a:defRPr/>
            </a:pPr>
            <a:r>
              <a:rPr lang="vi-VN" b="1" dirty="0" smtClean="0">
                <a:solidFill>
                  <a:srgbClr val="CC3300"/>
                </a:solidFill>
              </a:rPr>
              <a:t>	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727287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/>
              <a:t>PHỎNG VẤN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6623807" y="1830324"/>
            <a:ext cx="2149271" cy="4416552"/>
            <a:chOff x="393334" y="1830324"/>
            <a:chExt cx="2149271" cy="441655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393" y="1830324"/>
              <a:ext cx="2037212" cy="441655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04EA6C71-07F5-7490-7559-B5812D2745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334" y="4114800"/>
              <a:ext cx="609600" cy="609600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9354673" y="1830324"/>
            <a:ext cx="2151527" cy="4416552"/>
            <a:chOff x="2897866" y="1830324"/>
            <a:chExt cx="2151527" cy="441655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7866" y="1830324"/>
              <a:ext cx="2037212" cy="4416552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E59A4B62-1B11-5900-7A00-DB6F85ED5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6676" y="3242459"/>
              <a:ext cx="522717" cy="522717"/>
            </a:xfrm>
            <a:prstGeom prst="rect">
              <a:avLst/>
            </a:prstGeom>
          </p:spPr>
        </p:pic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xmlns="" id="{63760D44-529D-E60E-897F-BFD94D4956E8}"/>
                </a:ext>
              </a:extLst>
            </p:cNvPr>
            <p:cNvSpPr/>
            <p:nvPr/>
          </p:nvSpPr>
          <p:spPr bwMode="auto">
            <a:xfrm>
              <a:off x="2926441" y="3124200"/>
              <a:ext cx="1485920" cy="323253"/>
            </a:xfrm>
            <a:prstGeom prst="roundRect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en-US">
                <a:latin typeface="Arial" charset="0"/>
              </a:endParaRP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89733" y="1981200"/>
            <a:ext cx="2271977" cy="76686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17116" y="5029200"/>
            <a:ext cx="2562583" cy="1724266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596704" y="3394287"/>
            <a:ext cx="2133600" cy="1558713"/>
            <a:chOff x="596704" y="3394287"/>
            <a:chExt cx="2133600" cy="155871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269609" y="3394287"/>
              <a:ext cx="787791" cy="457200"/>
            </a:xfrm>
            <a:prstGeom prst="rect">
              <a:avLst/>
            </a:prstGeom>
          </p:spPr>
        </p:pic>
        <p:sp>
          <p:nvSpPr>
            <p:cNvPr id="19" name="8-Point Star 18"/>
            <p:cNvSpPr/>
            <p:nvPr/>
          </p:nvSpPr>
          <p:spPr bwMode="auto">
            <a:xfrm>
              <a:off x="596704" y="4038600"/>
              <a:ext cx="2133600" cy="914400"/>
            </a:xfrm>
            <a:prstGeom prst="star8">
              <a:avLst/>
            </a:prstGeom>
            <a:noFill/>
            <a:ln w="952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vi-VN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kumimoji="0" lang="vi-VN" sz="18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kết nối Internet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Right Arrow 22"/>
            <p:cNvSpPr>
              <a:spLocks noChangeArrowheads="1"/>
            </p:cNvSpPr>
            <p:nvPr/>
          </p:nvSpPr>
          <p:spPr bwMode="auto">
            <a:xfrm rot="5400000">
              <a:off x="1495140" y="3870236"/>
              <a:ext cx="273424" cy="6330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5000"/>
                </a:spcBef>
                <a:spcAft>
                  <a:spcPct val="5000"/>
                </a:spcAft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q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5000"/>
                </a:spcBef>
                <a:spcAft>
                  <a:spcPct val="5000"/>
                </a:spcAft>
                <a:buClr>
                  <a:srgbClr val="996633"/>
                </a:buClr>
                <a:buSzPct val="90000"/>
                <a:buFont typeface="Wingdings" panose="05000000000000000000" pitchFamily="2" charset="2"/>
                <a:buChar char="Ø"/>
                <a:defRPr sz="2000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5000"/>
                </a:spcBef>
                <a:spcAft>
                  <a:spcPct val="5000"/>
                </a:spcAft>
                <a:buClr>
                  <a:srgbClr val="0033CC"/>
                </a:buClr>
                <a:buFont typeface="Wingdings" panose="05000000000000000000" pitchFamily="2" charset="2"/>
                <a:buChar char="ü"/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5000"/>
                </a:spcBef>
                <a:spcAft>
                  <a:spcPct val="5000"/>
                </a:spcAft>
                <a:buChar char="–"/>
                <a:defRPr sz="1600" b="1">
                  <a:solidFill>
                    <a:srgbClr val="0066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5000"/>
                </a:spcBef>
                <a:spcAft>
                  <a:spcPct val="500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"/>
                </a:spcBef>
                <a:spcAft>
                  <a:spcPct val="500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"/>
                </a:spcBef>
                <a:spcAft>
                  <a:spcPct val="500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"/>
                </a:spcBef>
                <a:spcAft>
                  <a:spcPct val="500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"/>
                </a:spcBef>
                <a:spcAft>
                  <a:spcPct val="500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657600" y="3429000"/>
            <a:ext cx="1790929" cy="1524000"/>
            <a:chOff x="3657600" y="3429000"/>
            <a:chExt cx="1790929" cy="152400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190894" y="3429000"/>
              <a:ext cx="762106" cy="362001"/>
            </a:xfrm>
            <a:prstGeom prst="rect">
              <a:avLst/>
            </a:prstGeom>
          </p:spPr>
        </p:pic>
        <p:sp>
          <p:nvSpPr>
            <p:cNvPr id="20" name="Decagon 19"/>
            <p:cNvSpPr/>
            <p:nvPr/>
          </p:nvSpPr>
          <p:spPr bwMode="auto">
            <a:xfrm>
              <a:off x="3657600" y="4114800"/>
              <a:ext cx="1790929" cy="838200"/>
            </a:xfrm>
            <a:prstGeom prst="decagon">
              <a:avLst/>
            </a:prstGeom>
            <a:noFill/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vi-VN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Dữ</a:t>
              </a:r>
              <a:r>
                <a:rPr kumimoji="0" lang="vi-VN" sz="18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liệu AI đã được tải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Right Arrow 23"/>
            <p:cNvSpPr>
              <a:spLocks noChangeArrowheads="1"/>
            </p:cNvSpPr>
            <p:nvPr/>
          </p:nvSpPr>
          <p:spPr bwMode="auto">
            <a:xfrm rot="5400000">
              <a:off x="4389120" y="3893820"/>
              <a:ext cx="320040" cy="45719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5000"/>
                </a:spcBef>
                <a:spcAft>
                  <a:spcPct val="5000"/>
                </a:spcAft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q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5000"/>
                </a:spcBef>
                <a:spcAft>
                  <a:spcPct val="5000"/>
                </a:spcAft>
                <a:buClr>
                  <a:srgbClr val="996633"/>
                </a:buClr>
                <a:buSzPct val="90000"/>
                <a:buFont typeface="Wingdings" panose="05000000000000000000" pitchFamily="2" charset="2"/>
                <a:buChar char="Ø"/>
                <a:defRPr sz="2000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5000"/>
                </a:spcBef>
                <a:spcAft>
                  <a:spcPct val="5000"/>
                </a:spcAft>
                <a:buClr>
                  <a:srgbClr val="0033CC"/>
                </a:buClr>
                <a:buFont typeface="Wingdings" panose="05000000000000000000" pitchFamily="2" charset="2"/>
                <a:buChar char="ü"/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5000"/>
                </a:spcBef>
                <a:spcAft>
                  <a:spcPct val="5000"/>
                </a:spcAft>
                <a:buChar char="–"/>
                <a:defRPr sz="1600" b="1">
                  <a:solidFill>
                    <a:srgbClr val="0066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5000"/>
                </a:spcBef>
                <a:spcAft>
                  <a:spcPct val="500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"/>
                </a:spcBef>
                <a:spcAft>
                  <a:spcPct val="500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"/>
                </a:spcBef>
                <a:spcAft>
                  <a:spcPct val="500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"/>
                </a:spcBef>
                <a:spcAft>
                  <a:spcPct val="500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"/>
                </a:spcBef>
                <a:spcAft>
                  <a:spcPct val="500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62167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11704320" cy="5867400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lnSpc>
                <a:spcPct val="130000"/>
              </a:lnSpc>
              <a:defRPr/>
            </a:pPr>
            <a:r>
              <a:rPr lang="en-US" b="1" dirty="0" err="1">
                <a:solidFill>
                  <a:schemeClr val="accent2"/>
                </a:solidFill>
              </a:rPr>
              <a:t>Hoàn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thành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phiếu</a:t>
            </a:r>
            <a:endParaRPr lang="en-US" b="1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130000"/>
              </a:lnSpc>
              <a:defRPr/>
            </a:pPr>
            <a:endParaRPr lang="en-US" sz="2600" b="1" dirty="0"/>
          </a:p>
          <a:p>
            <a:pPr marL="857250" lvl="1" indent="-457200">
              <a:buNone/>
              <a:defRPr/>
            </a:pP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457200" indent="-457200">
              <a:buNone/>
              <a:defRPr/>
            </a:pP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/>
              <a:t>PHỎNG VẤN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5788153" y="1485900"/>
            <a:ext cx="4956047" cy="495604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5788152" y="1485900"/>
            <a:ext cx="4956048" cy="30784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vi-VN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Cập nhật lại toạ độ (GPS)</a:t>
            </a:r>
            <a:endParaRPr kumimoji="0" 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340" y="1911096"/>
            <a:ext cx="2037212" cy="441655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72" y="1755648"/>
            <a:ext cx="2037212" cy="44165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D05B64A5-FF82-43EB-7A82-E5581C06BB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061" y="5257800"/>
            <a:ext cx="533400" cy="533400"/>
          </a:xfrm>
          <a:prstGeom prst="rect">
            <a:avLst/>
          </a:prstGeom>
        </p:spPr>
      </p:pic>
      <p:sp>
        <p:nvSpPr>
          <p:cNvPr id="16" name="Rounded Rectangular Callout 15"/>
          <p:cNvSpPr/>
          <p:nvPr/>
        </p:nvSpPr>
        <p:spPr bwMode="auto">
          <a:xfrm>
            <a:off x="2929399" y="4170686"/>
            <a:ext cx="1319810" cy="1295400"/>
          </a:xfrm>
          <a:prstGeom prst="wedgeRoundRectCallout">
            <a:avLst>
              <a:gd name="adj1" fmla="val -83758"/>
              <a:gd name="adj2" fmla="val -48090"/>
              <a:gd name="adj3" fmla="val 16667"/>
            </a:avLst>
          </a:prstGeom>
          <a:noFill/>
          <a:ln w="952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vi-VN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Nhập thông tin người cung cấp thông tin </a:t>
            </a:r>
            <a:endParaRPr lang="en-US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ular Callout 17"/>
          <p:cNvSpPr/>
          <p:nvPr/>
        </p:nvSpPr>
        <p:spPr bwMode="auto">
          <a:xfrm>
            <a:off x="3065410" y="2107041"/>
            <a:ext cx="1319810" cy="1295400"/>
          </a:xfrm>
          <a:prstGeom prst="wedgeRoundRectCallout">
            <a:avLst>
              <a:gd name="adj1" fmla="val -97277"/>
              <a:gd name="adj2" fmla="val 16472"/>
              <a:gd name="adj3" fmla="val 16667"/>
            </a:avLst>
          </a:prstGeom>
          <a:noFill/>
          <a:ln w="952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vi-VN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Nhập giải trình chung về phiếu (nếu có)</a:t>
            </a:r>
            <a:endParaRPr lang="en-US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760" y="1946148"/>
            <a:ext cx="2037212" cy="44165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D05B64A5-FF82-43EB-7A82-E5581C06BB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240" y="4724400"/>
            <a:ext cx="5334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7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11704320" cy="5867400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lnSpc>
                <a:spcPct val="130000"/>
              </a:lnSpc>
              <a:defRPr/>
            </a:pPr>
            <a:r>
              <a:rPr lang="en-US" b="1" dirty="0" err="1">
                <a:solidFill>
                  <a:schemeClr val="accent2"/>
                </a:solidFill>
              </a:rPr>
              <a:t>Xử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lý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trường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hợp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không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lấy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được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tọa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độ</a:t>
            </a:r>
            <a:r>
              <a:rPr lang="en-US" b="1" dirty="0">
                <a:solidFill>
                  <a:schemeClr val="accent2"/>
                </a:solidFill>
              </a:rPr>
              <a:t> (GPS)</a:t>
            </a:r>
          </a:p>
          <a:p>
            <a:pPr eaLnBrk="1" hangingPunct="1">
              <a:lnSpc>
                <a:spcPct val="130000"/>
              </a:lnSpc>
              <a:defRPr/>
            </a:pPr>
            <a:endParaRPr lang="en-US" sz="2600" b="1" dirty="0"/>
          </a:p>
          <a:p>
            <a:pPr marL="857250" lvl="1" indent="-457200">
              <a:buNone/>
              <a:defRPr/>
            </a:pP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457200" indent="-457200">
              <a:buNone/>
              <a:defRPr/>
            </a:pP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/>
              <a:t>PHỎNG VẤN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63" y="1829448"/>
            <a:ext cx="2037212" cy="44165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05B64A5-FF82-43EB-7A82-E5581C06BB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4419600"/>
            <a:ext cx="547713" cy="5477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012" y="1829448"/>
            <a:ext cx="2037212" cy="4416552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 bwMode="auto">
          <a:xfrm>
            <a:off x="4318573" y="2743200"/>
            <a:ext cx="1934244" cy="304800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endParaRPr lang="en-US">
              <a:latin typeface="Arial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685" y="1829448"/>
            <a:ext cx="2037212" cy="4416552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 bwMode="auto">
          <a:xfrm>
            <a:off x="7862553" y="3276600"/>
            <a:ext cx="1934244" cy="304800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29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11704320" cy="5867400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lnSpc>
                <a:spcPct val="130000"/>
              </a:lnSpc>
              <a:defRPr/>
            </a:pPr>
            <a:r>
              <a:rPr lang="vi-VN" b="1" dirty="0" smtClean="0">
                <a:solidFill>
                  <a:schemeClr val="accent2"/>
                </a:solidFill>
              </a:rPr>
              <a:t>Cơ sở mới trong khi điều tra</a:t>
            </a:r>
          </a:p>
          <a:p>
            <a:pPr lvl="1" eaLnBrk="1" hangingPunct="1">
              <a:lnSpc>
                <a:spcPct val="130000"/>
              </a:lnSpc>
              <a:defRPr/>
            </a:pPr>
            <a:r>
              <a:rPr lang="vi-VN" b="1" dirty="0" smtClean="0">
                <a:solidFill>
                  <a:schemeClr val="accent2"/>
                </a:solidFill>
              </a:rPr>
              <a:t>Thêm cơ sở mới</a:t>
            </a:r>
          </a:p>
          <a:p>
            <a:pPr lvl="1" eaLnBrk="1" hangingPunct="1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lang="vi-VN" dirty="0" smtClean="0">
                <a:solidFill>
                  <a:schemeClr val="tx1"/>
                </a:solidFill>
                <a:effectLst/>
              </a:rPr>
              <a:t>Trường hợp Địa bàn</a:t>
            </a:r>
            <a:r>
              <a:rPr lang="vi-VN" dirty="0">
                <a:solidFill>
                  <a:schemeClr val="tx1"/>
                </a:solidFill>
                <a:effectLst/>
              </a:rPr>
              <a:t> </a:t>
            </a:r>
            <a:r>
              <a:rPr lang="vi-VN" dirty="0" smtClean="0">
                <a:solidFill>
                  <a:schemeClr val="tx1"/>
                </a:solidFill>
                <a:effectLst/>
              </a:rPr>
              <a:t>được phân công cho 1 ĐTV </a:t>
            </a:r>
          </a:p>
          <a:p>
            <a:pPr marL="457200" lvl="1" indent="0" eaLnBrk="1" hangingPunct="1">
              <a:lnSpc>
                <a:spcPct val="130000"/>
              </a:lnSpc>
              <a:buNone/>
              <a:defRPr/>
            </a:pPr>
            <a:r>
              <a:rPr lang="vi-VN" dirty="0" smtClean="0">
                <a:solidFill>
                  <a:schemeClr val="tx1"/>
                </a:solidFill>
                <a:effectLst/>
              </a:rPr>
              <a:t>thực hiện, Điều tra viên có thể thêm mới cơ sở từ CAPI</a:t>
            </a:r>
          </a:p>
          <a:p>
            <a:pPr lvl="1" eaLnBrk="1" hangingPunct="1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lang="vi-VN" dirty="0" smtClean="0">
                <a:solidFill>
                  <a:schemeClr val="tx1"/>
                </a:solidFill>
                <a:effectLst/>
              </a:rPr>
              <a:t>Trường hợp Địa bàn được phân công từ 2 ĐTV trở lên</a:t>
            </a:r>
          </a:p>
          <a:p>
            <a:pPr marL="457200" lvl="1" indent="0" eaLnBrk="1" hangingPunct="1">
              <a:lnSpc>
                <a:spcPct val="130000"/>
              </a:lnSpc>
              <a:buNone/>
              <a:defRPr/>
            </a:pPr>
            <a:r>
              <a:rPr lang="vi-VN" dirty="0" smtClean="0">
                <a:solidFill>
                  <a:schemeClr val="tx1"/>
                </a:solidFill>
                <a:effectLst/>
              </a:rPr>
              <a:t>ĐTV cần liên hệ GSV và cung cấp thông tin về cơ sở để </a:t>
            </a:r>
          </a:p>
          <a:p>
            <a:pPr marL="457200" lvl="1" indent="0" eaLnBrk="1" hangingPunct="1">
              <a:lnSpc>
                <a:spcPct val="130000"/>
              </a:lnSpc>
              <a:buNone/>
              <a:defRPr/>
            </a:pPr>
            <a:r>
              <a:rPr lang="vi-VN" dirty="0" smtClean="0">
                <a:solidFill>
                  <a:schemeClr val="tx1"/>
                </a:solidFill>
                <a:effectLst/>
              </a:rPr>
              <a:t>GSV thực hiện thêm cơ sở từ Trang quản lý giám sát</a:t>
            </a:r>
          </a:p>
          <a:p>
            <a:pPr marL="457200" lvl="1" indent="0" eaLnBrk="1" hangingPunct="1">
              <a:lnSpc>
                <a:spcPct val="130000"/>
              </a:lnSpc>
              <a:buNone/>
              <a:defRPr/>
            </a:pPr>
            <a:endParaRPr lang="vi-VN" b="1" dirty="0" smtClean="0">
              <a:solidFill>
                <a:schemeClr val="accent2"/>
              </a:solidFill>
            </a:endParaRPr>
          </a:p>
          <a:p>
            <a:pPr marL="457200" lvl="1" indent="0" eaLnBrk="1" hangingPunct="1">
              <a:lnSpc>
                <a:spcPct val="130000"/>
              </a:lnSpc>
              <a:buNone/>
              <a:defRPr/>
            </a:pPr>
            <a:r>
              <a:rPr lang="vi-VN" b="1" dirty="0" smtClean="0">
                <a:solidFill>
                  <a:srgbClr val="CC3300"/>
                </a:solidFill>
              </a:rPr>
              <a:t>	</a:t>
            </a:r>
          </a:p>
          <a:p>
            <a:pPr marL="457200" lvl="1" indent="0" eaLnBrk="1" hangingPunct="1">
              <a:lnSpc>
                <a:spcPct val="130000"/>
              </a:lnSpc>
              <a:buNone/>
              <a:defRPr/>
            </a:pPr>
            <a:endParaRPr lang="en-US" b="1" dirty="0" smtClean="0">
              <a:solidFill>
                <a:srgbClr val="CC3300"/>
              </a:solidFill>
            </a:endParaRPr>
          </a:p>
          <a:p>
            <a:pPr lvl="1" eaLnBrk="1" hangingPunct="1">
              <a:lnSpc>
                <a:spcPct val="130000"/>
              </a:lnSpc>
              <a:defRPr/>
            </a:pPr>
            <a:r>
              <a:rPr lang="vi-VN" sz="2400" b="1" dirty="0" smtClean="0">
                <a:solidFill>
                  <a:schemeClr val="accent2"/>
                </a:solidFill>
              </a:rPr>
              <a:t>Xoá cơ sở đã thêm</a:t>
            </a:r>
          </a:p>
          <a:p>
            <a:pPr marL="457200" lvl="1" indent="0" eaLnBrk="1" hangingPunct="1">
              <a:lnSpc>
                <a:spcPct val="130000"/>
              </a:lnSpc>
              <a:buNone/>
              <a:defRPr/>
            </a:pPr>
            <a:r>
              <a:rPr lang="vi-VN" dirty="0" smtClean="0">
                <a:solidFill>
                  <a:schemeClr val="tx1"/>
                </a:solidFill>
                <a:effectLst/>
              </a:rPr>
              <a:t>ĐTV được phép xoá cơ sở do chính ĐTV thêm mới</a:t>
            </a:r>
          </a:p>
          <a:p>
            <a:pPr marL="457200" lvl="1" indent="0" eaLnBrk="1" hangingPunct="1">
              <a:lnSpc>
                <a:spcPct val="130000"/>
              </a:lnSpc>
              <a:buNone/>
              <a:defRPr/>
            </a:pPr>
            <a:r>
              <a:rPr lang="vi-VN" dirty="0">
                <a:solidFill>
                  <a:schemeClr val="tx1"/>
                </a:solidFill>
                <a:effectLst/>
              </a:rPr>
              <a:t>n</a:t>
            </a:r>
            <a:r>
              <a:rPr lang="vi-VN" dirty="0" smtClean="0">
                <a:solidFill>
                  <a:schemeClr val="tx1"/>
                </a:solidFill>
                <a:effectLst/>
              </a:rPr>
              <a:t>ếu cơ sở đó </a:t>
            </a:r>
            <a:r>
              <a:rPr lang="vi-VN" dirty="0" smtClean="0">
                <a:solidFill>
                  <a:srgbClr val="C00000"/>
                </a:solidFill>
                <a:effectLst/>
              </a:rPr>
              <a:t>chưa được đồng bộ</a:t>
            </a:r>
            <a:r>
              <a:rPr lang="vi-VN" dirty="0" smtClean="0">
                <a:solidFill>
                  <a:schemeClr val="tx1"/>
                </a:solidFill>
                <a:effectLst/>
              </a:rPr>
              <a:t> dữ liệu lên máy chủ</a:t>
            </a:r>
            <a:r>
              <a:rPr lang="vi-VN" b="1" dirty="0" smtClean="0">
                <a:solidFill>
                  <a:schemeClr val="accent2"/>
                </a:solidFill>
              </a:rPr>
              <a:t> </a:t>
            </a:r>
          </a:p>
          <a:p>
            <a:pPr lvl="1" eaLnBrk="1" hangingPunct="1">
              <a:lnSpc>
                <a:spcPct val="130000"/>
              </a:lnSpc>
              <a:defRPr/>
            </a:pPr>
            <a:endParaRPr lang="en-US" sz="2200" b="1" dirty="0"/>
          </a:p>
          <a:p>
            <a:pPr marL="857250" lvl="1" indent="-457200">
              <a:buNone/>
              <a:defRPr/>
            </a:pP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457200" indent="-457200">
              <a:buNone/>
              <a:defRPr/>
            </a:pP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/>
              <a:t>PHỎNG VẤN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152" y="1603248"/>
            <a:ext cx="1987448" cy="4416552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 bwMode="auto">
          <a:xfrm>
            <a:off x="8229600" y="3654577"/>
            <a:ext cx="1828800" cy="374929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endParaRPr lang="en-US">
              <a:latin typeface="Arial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1143001" y="4191000"/>
            <a:ext cx="4876800" cy="762000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lvl="1" algn="ctr" eaLnBrk="1" hangingPunct="1">
              <a:defRPr/>
            </a:pPr>
            <a:r>
              <a:rPr lang="vi-VN" sz="15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ĐTV được phân công cơ sở mới thực hiện tải dữ </a:t>
            </a:r>
            <a:r>
              <a:rPr lang="vi-VN" sz="1500" b="1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 và </a:t>
            </a:r>
            <a:r>
              <a:rPr lang="vi-VN" sz="15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 hành phỏng vấn</a:t>
            </a:r>
            <a:endParaRPr lang="en-US" sz="1500" b="1" dirty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680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11704320" cy="5867400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lnSpc>
                <a:spcPct val="130000"/>
              </a:lnSpc>
              <a:defRPr/>
            </a:pP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phỏng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internet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lnSpc>
                <a:spcPct val="130000"/>
              </a:lnSpc>
              <a:defRPr/>
            </a:pPr>
            <a:endParaRPr lang="en-US" sz="2600" b="1" dirty="0"/>
          </a:p>
          <a:p>
            <a:pPr marL="857250" lvl="1" indent="-457200">
              <a:buNone/>
              <a:defRPr/>
            </a:pP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457200" indent="-457200">
              <a:buNone/>
              <a:defRPr/>
            </a:pP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/>
              <a:t>GỬI DỮ LIỆU PHỎNG VẤN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57201" y="1600200"/>
            <a:ext cx="2590800" cy="4956048"/>
            <a:chOff x="7162801" y="1446276"/>
            <a:chExt cx="2590800" cy="495604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7600" y="1828800"/>
              <a:ext cx="2037212" cy="441655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CB0C2DC1-4A8C-C60D-D46E-E11D46E70D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1400" y="4724400"/>
              <a:ext cx="609601" cy="609601"/>
            </a:xfrm>
            <a:prstGeom prst="rect">
              <a:avLst/>
            </a:prstGeom>
          </p:spPr>
        </p:pic>
        <p:grpSp>
          <p:nvGrpSpPr>
            <p:cNvPr id="16" name="Group 15"/>
            <p:cNvGrpSpPr/>
            <p:nvPr/>
          </p:nvGrpSpPr>
          <p:grpSpPr>
            <a:xfrm>
              <a:off x="7162801" y="1446276"/>
              <a:ext cx="2590800" cy="4956048"/>
              <a:chOff x="609600" y="1673352"/>
              <a:chExt cx="2590800" cy="4956048"/>
            </a:xfrm>
          </p:grpSpPr>
          <p:sp>
            <p:nvSpPr>
              <p:cNvPr id="17" name="Rectangle 16"/>
              <p:cNvSpPr/>
              <p:nvPr/>
            </p:nvSpPr>
            <p:spPr bwMode="auto">
              <a:xfrm>
                <a:off x="609600" y="1673352"/>
                <a:ext cx="2590800" cy="4956048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 bwMode="auto">
              <a:xfrm>
                <a:off x="609600" y="1673352"/>
                <a:ext cx="2590800" cy="307848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1" hangingPunct="1"/>
                <a:r>
                  <a:rPr lang="vi-VN" sz="13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Nhấn </a:t>
                </a:r>
                <a:r>
                  <a:rPr lang="vi-VN" sz="13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nút Gửi dữ liệu phỏng </a:t>
                </a:r>
                <a:r>
                  <a:rPr lang="vi-VN" sz="13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vấn</a:t>
                </a:r>
                <a:endParaRPr lang="en-US" sz="13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25" name="Rectangle 24"/>
          <p:cNvSpPr/>
          <p:nvPr/>
        </p:nvSpPr>
        <p:spPr bwMode="auto">
          <a:xfrm>
            <a:off x="3429000" y="1600200"/>
            <a:ext cx="2587752" cy="30784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vi-VN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Danh sách cơ sở cần đồng bộ</a:t>
            </a:r>
            <a:endParaRPr lang="en-US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2770" name="Group 32769"/>
          <p:cNvGrpSpPr/>
          <p:nvPr/>
        </p:nvGrpSpPr>
        <p:grpSpPr>
          <a:xfrm>
            <a:off x="6324600" y="1600200"/>
            <a:ext cx="2587752" cy="4956048"/>
            <a:chOff x="6324600" y="1600200"/>
            <a:chExt cx="2587752" cy="4956048"/>
          </a:xfrm>
        </p:grpSpPr>
        <p:grpSp>
          <p:nvGrpSpPr>
            <p:cNvPr id="26" name="Group 25"/>
            <p:cNvGrpSpPr/>
            <p:nvPr/>
          </p:nvGrpSpPr>
          <p:grpSpPr>
            <a:xfrm>
              <a:off x="6324600" y="1600200"/>
              <a:ext cx="2587752" cy="4956048"/>
              <a:chOff x="527224" y="1673352"/>
              <a:chExt cx="2797437" cy="4956048"/>
            </a:xfrm>
          </p:grpSpPr>
          <p:sp>
            <p:nvSpPr>
              <p:cNvPr id="27" name="Rectangle 26"/>
              <p:cNvSpPr/>
              <p:nvPr/>
            </p:nvSpPr>
            <p:spPr bwMode="auto">
              <a:xfrm>
                <a:off x="527225" y="1673352"/>
                <a:ext cx="2797436" cy="4956048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 bwMode="auto">
              <a:xfrm>
                <a:off x="527224" y="1673352"/>
                <a:ext cx="2797437" cy="307848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1" hangingPunct="1"/>
                <a:r>
                  <a:rPr lang="vi-VN" sz="13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Đang thực hiện đồng bộ</a:t>
                </a:r>
                <a:endParaRPr lang="en-US" sz="13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00" y="1978152"/>
              <a:ext cx="2037212" cy="4416552"/>
            </a:xfrm>
            <a:prstGeom prst="rect">
              <a:avLst/>
            </a:prstGeom>
          </p:spPr>
        </p:pic>
      </p:grpSp>
      <p:grpSp>
        <p:nvGrpSpPr>
          <p:cNvPr id="32772" name="Group 32771"/>
          <p:cNvGrpSpPr/>
          <p:nvPr/>
        </p:nvGrpSpPr>
        <p:grpSpPr>
          <a:xfrm>
            <a:off x="9147048" y="1597152"/>
            <a:ext cx="2587752" cy="4956048"/>
            <a:chOff x="9147048" y="1597152"/>
            <a:chExt cx="2587752" cy="4956048"/>
          </a:xfrm>
        </p:grpSpPr>
        <p:grpSp>
          <p:nvGrpSpPr>
            <p:cNvPr id="29" name="Group 28"/>
            <p:cNvGrpSpPr/>
            <p:nvPr/>
          </p:nvGrpSpPr>
          <p:grpSpPr>
            <a:xfrm>
              <a:off x="9147048" y="1597152"/>
              <a:ext cx="2587752" cy="4956048"/>
              <a:chOff x="753900" y="1794129"/>
              <a:chExt cx="2797437" cy="4956048"/>
            </a:xfrm>
          </p:grpSpPr>
          <p:sp>
            <p:nvSpPr>
              <p:cNvPr id="30" name="Rectangle 29"/>
              <p:cNvSpPr/>
              <p:nvPr/>
            </p:nvSpPr>
            <p:spPr bwMode="auto">
              <a:xfrm>
                <a:off x="753901" y="1794129"/>
                <a:ext cx="2797436" cy="4956048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 bwMode="auto">
              <a:xfrm>
                <a:off x="753900" y="1794129"/>
                <a:ext cx="2797437" cy="307848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1" hangingPunct="1"/>
                <a:r>
                  <a:rPr lang="vi-VN" sz="13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Kết quả đồng bộ dữ liệu</a:t>
                </a:r>
                <a:endParaRPr lang="en-US" sz="13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pic>
          <p:nvPicPr>
            <p:cNvPr id="32768" name="Picture 3276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72406" y="1975485"/>
              <a:ext cx="2037212" cy="4416552"/>
            </a:xfrm>
            <a:prstGeom prst="rect">
              <a:avLst/>
            </a:prstGeom>
          </p:spPr>
        </p:pic>
      </p:grpSp>
      <p:grpSp>
        <p:nvGrpSpPr>
          <p:cNvPr id="32769" name="Group 32768"/>
          <p:cNvGrpSpPr/>
          <p:nvPr/>
        </p:nvGrpSpPr>
        <p:grpSpPr>
          <a:xfrm>
            <a:off x="3429001" y="1600200"/>
            <a:ext cx="2587752" cy="5108448"/>
            <a:chOff x="3429001" y="1600200"/>
            <a:chExt cx="2587752" cy="510844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0" y="1978152"/>
              <a:ext cx="2037212" cy="4416552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 bwMode="auto">
            <a:xfrm>
              <a:off x="3429001" y="1600200"/>
              <a:ext cx="2587752" cy="495604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1600" y="6159838"/>
              <a:ext cx="548810" cy="54881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11704320" cy="5867400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lnSpc>
                <a:spcPct val="130000"/>
              </a:lnSpc>
              <a:defRPr/>
            </a:pPr>
            <a:r>
              <a:rPr lang="en-US" b="1" dirty="0">
                <a:solidFill>
                  <a:schemeClr val="accent2"/>
                </a:solidFill>
              </a:rPr>
              <a:t>Theo </a:t>
            </a:r>
            <a:r>
              <a:rPr lang="en-US" b="1" dirty="0" err="1">
                <a:solidFill>
                  <a:schemeClr val="accent2"/>
                </a:solidFill>
              </a:rPr>
              <a:t>dõi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tiến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độ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công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việc</a:t>
            </a:r>
            <a:endParaRPr lang="en-US" b="1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130000"/>
              </a:lnSpc>
              <a:defRPr/>
            </a:pPr>
            <a:endParaRPr lang="en-US" sz="2600" b="1" dirty="0"/>
          </a:p>
          <a:p>
            <a:pPr marL="857250" lvl="1" indent="-457200">
              <a:buNone/>
              <a:defRPr/>
            </a:pP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457200" indent="-457200">
              <a:buNone/>
              <a:defRPr/>
            </a:pP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/>
              <a:t>TIẾN ĐỘ CÔNG VIỆC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199" y="1985963"/>
            <a:ext cx="2037212" cy="4416552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2057400" y="1603439"/>
            <a:ext cx="2590800" cy="4956048"/>
            <a:chOff x="609600" y="1673352"/>
            <a:chExt cx="2590800" cy="4956048"/>
          </a:xfrm>
        </p:grpSpPr>
        <p:sp>
          <p:nvSpPr>
            <p:cNvPr id="13" name="Rectangle 12"/>
            <p:cNvSpPr/>
            <p:nvPr/>
          </p:nvSpPr>
          <p:spPr bwMode="auto">
            <a:xfrm>
              <a:off x="609600" y="1673352"/>
              <a:ext cx="2590800" cy="495604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609600" y="1673352"/>
              <a:ext cx="2590800" cy="30784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vi-VN" sz="13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Nhấn </a:t>
              </a:r>
              <a:r>
                <a:rPr lang="vi-VN" sz="13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nút Tiến độ công việc</a:t>
              </a:r>
              <a:endPara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5181600"/>
            <a:ext cx="548810" cy="54881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6477000" y="1603439"/>
            <a:ext cx="2590800" cy="4956048"/>
            <a:chOff x="6172200" y="1455992"/>
            <a:chExt cx="2590800" cy="4956048"/>
          </a:xfrm>
        </p:grpSpPr>
        <p:grpSp>
          <p:nvGrpSpPr>
            <p:cNvPr id="18" name="Group 17"/>
            <p:cNvGrpSpPr/>
            <p:nvPr/>
          </p:nvGrpSpPr>
          <p:grpSpPr>
            <a:xfrm>
              <a:off x="6172200" y="1455992"/>
              <a:ext cx="2590800" cy="4956048"/>
              <a:chOff x="609600" y="1673352"/>
              <a:chExt cx="2590800" cy="4956048"/>
            </a:xfrm>
          </p:grpSpPr>
          <p:sp>
            <p:nvSpPr>
              <p:cNvPr id="19" name="Rectangle 18"/>
              <p:cNvSpPr/>
              <p:nvPr/>
            </p:nvSpPr>
            <p:spPr bwMode="auto">
              <a:xfrm>
                <a:off x="609600" y="1673352"/>
                <a:ext cx="2590800" cy="4956048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 bwMode="auto">
              <a:xfrm>
                <a:off x="609600" y="1673352"/>
                <a:ext cx="2590800" cy="307848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1" hangingPunct="1"/>
                <a:r>
                  <a:rPr lang="vi-VN" sz="13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Thống kê số lượng phiếu</a:t>
                </a:r>
                <a:endParaRPr lang="en-US" sz="13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8994" y="1985963"/>
              <a:ext cx="2037212" cy="44165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5202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1"/>
          <p:cNvGrpSpPr>
            <a:grpSpLocks/>
          </p:cNvGrpSpPr>
          <p:nvPr/>
        </p:nvGrpSpPr>
        <p:grpSpPr bwMode="auto">
          <a:xfrm>
            <a:off x="3733800" y="1676400"/>
            <a:ext cx="4724400" cy="685800"/>
            <a:chOff x="1296" y="1824"/>
            <a:chExt cx="2976" cy="432"/>
          </a:xfrm>
        </p:grpSpPr>
        <p:sp>
          <p:nvSpPr>
            <p:cNvPr id="5" name="AutoShape 6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>
                    <a:gamma/>
                    <a:tint val="21176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69" name="AutoShape 6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spcBef>
                  <a:spcPct val="5000"/>
                </a:spcBef>
                <a:spcAft>
                  <a:spcPct val="5000"/>
                </a:spcAft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q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5000"/>
                </a:spcBef>
                <a:spcAft>
                  <a:spcPct val="5000"/>
                </a:spcAft>
                <a:buClr>
                  <a:srgbClr val="996633"/>
                </a:buClr>
                <a:buSzPct val="90000"/>
                <a:buFont typeface="Wingdings" panose="05000000000000000000" pitchFamily="2" charset="2"/>
                <a:buChar char="Ø"/>
                <a:defRPr sz="2000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5000"/>
                </a:spcBef>
                <a:spcAft>
                  <a:spcPct val="5000"/>
                </a:spcAft>
                <a:buClr>
                  <a:srgbClr val="0033CC"/>
                </a:buClr>
                <a:buFont typeface="Wingdings" panose="05000000000000000000" pitchFamily="2" charset="2"/>
                <a:buChar char="ü"/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5000"/>
                </a:spcBef>
                <a:spcAft>
                  <a:spcPct val="5000"/>
                </a:spcAft>
                <a:buChar char="–"/>
                <a:defRPr sz="1600" b="1">
                  <a:solidFill>
                    <a:srgbClr val="0066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5000"/>
                </a:spcBef>
                <a:spcAft>
                  <a:spcPct val="500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"/>
                </a:spcBef>
                <a:spcAft>
                  <a:spcPct val="500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"/>
                </a:spcBef>
                <a:spcAft>
                  <a:spcPct val="500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"/>
                </a:spcBef>
                <a:spcAft>
                  <a:spcPct val="500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"/>
                </a:spcBef>
                <a:spcAft>
                  <a:spcPct val="500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70" name="Text Box 64"/>
            <p:cNvSpPr txBox="1">
              <a:spLocks noChangeArrowheads="1"/>
            </p:cNvSpPr>
            <p:nvPr/>
          </p:nvSpPr>
          <p:spPr bwMode="gray">
            <a:xfrm>
              <a:off x="1728" y="1934"/>
              <a:ext cx="211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5000"/>
                </a:spcBef>
                <a:spcAft>
                  <a:spcPct val="5000"/>
                </a:spcAft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q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5000"/>
                </a:spcBef>
                <a:spcAft>
                  <a:spcPct val="5000"/>
                </a:spcAft>
                <a:buClr>
                  <a:srgbClr val="996633"/>
                </a:buClr>
                <a:buSzPct val="90000"/>
                <a:buFont typeface="Wingdings" panose="05000000000000000000" pitchFamily="2" charset="2"/>
                <a:buChar char="Ø"/>
                <a:defRPr sz="2000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5000"/>
                </a:spcBef>
                <a:spcAft>
                  <a:spcPct val="5000"/>
                </a:spcAft>
                <a:buClr>
                  <a:srgbClr val="0033CC"/>
                </a:buClr>
                <a:buFont typeface="Wingdings" panose="05000000000000000000" pitchFamily="2" charset="2"/>
                <a:buChar char="ü"/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5000"/>
                </a:spcBef>
                <a:spcAft>
                  <a:spcPct val="5000"/>
                </a:spcAft>
                <a:buChar char="–"/>
                <a:defRPr sz="1600" b="1">
                  <a:solidFill>
                    <a:srgbClr val="0066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5000"/>
                </a:spcBef>
                <a:spcAft>
                  <a:spcPct val="500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"/>
                </a:spcBef>
                <a:spcAft>
                  <a:spcPct val="500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"/>
                </a:spcBef>
                <a:spcAft>
                  <a:spcPct val="500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"/>
                </a:spcBef>
                <a:spcAft>
                  <a:spcPct val="500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"/>
                </a:spcBef>
                <a:spcAft>
                  <a:spcPct val="500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Cài đặt phần mềm CAPI</a:t>
              </a:r>
            </a:p>
          </p:txBody>
        </p:sp>
        <p:sp>
          <p:nvSpPr>
            <p:cNvPr id="6171" name="Text Box 65"/>
            <p:cNvSpPr txBox="1">
              <a:spLocks noChangeArrowheads="1"/>
            </p:cNvSpPr>
            <p:nvPr/>
          </p:nvSpPr>
          <p:spPr bwMode="gray">
            <a:xfrm>
              <a:off x="1392" y="1908"/>
              <a:ext cx="24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5000"/>
                </a:spcBef>
                <a:spcAft>
                  <a:spcPct val="5000"/>
                </a:spcAft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q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5000"/>
                </a:spcBef>
                <a:spcAft>
                  <a:spcPct val="5000"/>
                </a:spcAft>
                <a:buClr>
                  <a:srgbClr val="996633"/>
                </a:buClr>
                <a:buSzPct val="90000"/>
                <a:buFont typeface="Wingdings" panose="05000000000000000000" pitchFamily="2" charset="2"/>
                <a:buChar char="Ø"/>
                <a:defRPr sz="2000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5000"/>
                </a:spcBef>
                <a:spcAft>
                  <a:spcPct val="5000"/>
                </a:spcAft>
                <a:buClr>
                  <a:srgbClr val="0033CC"/>
                </a:buClr>
                <a:buFont typeface="Wingdings" panose="05000000000000000000" pitchFamily="2" charset="2"/>
                <a:buChar char="ü"/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5000"/>
                </a:spcBef>
                <a:spcAft>
                  <a:spcPct val="5000"/>
                </a:spcAft>
                <a:buChar char="–"/>
                <a:defRPr sz="1600" b="1">
                  <a:solidFill>
                    <a:srgbClr val="0066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5000"/>
                </a:spcBef>
                <a:spcAft>
                  <a:spcPct val="500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"/>
                </a:spcBef>
                <a:spcAft>
                  <a:spcPct val="500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"/>
                </a:spcBef>
                <a:spcAft>
                  <a:spcPct val="500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"/>
                </a:spcBef>
                <a:spcAft>
                  <a:spcPct val="500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"/>
                </a:spcBef>
                <a:spcAft>
                  <a:spcPct val="500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3" name="Group 66"/>
          <p:cNvGrpSpPr>
            <a:grpSpLocks/>
          </p:cNvGrpSpPr>
          <p:nvPr/>
        </p:nvGrpSpPr>
        <p:grpSpPr bwMode="auto">
          <a:xfrm>
            <a:off x="3733800" y="2514600"/>
            <a:ext cx="4724400" cy="685800"/>
            <a:chOff x="1296" y="1824"/>
            <a:chExt cx="2976" cy="432"/>
          </a:xfrm>
        </p:grpSpPr>
        <p:sp>
          <p:nvSpPr>
            <p:cNvPr id="10" name="AutoShape 6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>
                    <a:gamma/>
                    <a:tint val="21176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65" name="AutoShape 6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1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spcBef>
                  <a:spcPct val="5000"/>
                </a:spcBef>
                <a:spcAft>
                  <a:spcPct val="5000"/>
                </a:spcAft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q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5000"/>
                </a:spcBef>
                <a:spcAft>
                  <a:spcPct val="5000"/>
                </a:spcAft>
                <a:buClr>
                  <a:srgbClr val="996633"/>
                </a:buClr>
                <a:buSzPct val="90000"/>
                <a:buFont typeface="Wingdings" panose="05000000000000000000" pitchFamily="2" charset="2"/>
                <a:buChar char="Ø"/>
                <a:defRPr sz="2000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5000"/>
                </a:spcBef>
                <a:spcAft>
                  <a:spcPct val="5000"/>
                </a:spcAft>
                <a:buClr>
                  <a:srgbClr val="0033CC"/>
                </a:buClr>
                <a:buFont typeface="Wingdings" panose="05000000000000000000" pitchFamily="2" charset="2"/>
                <a:buChar char="ü"/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5000"/>
                </a:spcBef>
                <a:spcAft>
                  <a:spcPct val="5000"/>
                </a:spcAft>
                <a:buChar char="–"/>
                <a:defRPr sz="1600" b="1">
                  <a:solidFill>
                    <a:srgbClr val="0066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5000"/>
                </a:spcBef>
                <a:spcAft>
                  <a:spcPct val="500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"/>
                </a:spcBef>
                <a:spcAft>
                  <a:spcPct val="500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"/>
                </a:spcBef>
                <a:spcAft>
                  <a:spcPct val="500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"/>
                </a:spcBef>
                <a:spcAft>
                  <a:spcPct val="500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"/>
                </a:spcBef>
                <a:spcAft>
                  <a:spcPct val="500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66" name="Text Box 69"/>
            <p:cNvSpPr txBox="1">
              <a:spLocks noChangeArrowheads="1"/>
            </p:cNvSpPr>
            <p:nvPr/>
          </p:nvSpPr>
          <p:spPr bwMode="gray">
            <a:xfrm>
              <a:off x="1728" y="1934"/>
              <a:ext cx="211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5000"/>
                </a:spcBef>
                <a:spcAft>
                  <a:spcPct val="5000"/>
                </a:spcAft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q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5000"/>
                </a:spcBef>
                <a:spcAft>
                  <a:spcPct val="5000"/>
                </a:spcAft>
                <a:buClr>
                  <a:srgbClr val="996633"/>
                </a:buClr>
                <a:buSzPct val="90000"/>
                <a:buFont typeface="Wingdings" panose="05000000000000000000" pitchFamily="2" charset="2"/>
                <a:buChar char="Ø"/>
                <a:defRPr sz="2000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5000"/>
                </a:spcBef>
                <a:spcAft>
                  <a:spcPct val="5000"/>
                </a:spcAft>
                <a:buClr>
                  <a:srgbClr val="0033CC"/>
                </a:buClr>
                <a:buFont typeface="Wingdings" panose="05000000000000000000" pitchFamily="2" charset="2"/>
                <a:buChar char="ü"/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5000"/>
                </a:spcBef>
                <a:spcAft>
                  <a:spcPct val="5000"/>
                </a:spcAft>
                <a:buChar char="–"/>
                <a:defRPr sz="1600" b="1">
                  <a:solidFill>
                    <a:srgbClr val="0066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5000"/>
                </a:spcBef>
                <a:spcAft>
                  <a:spcPct val="500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"/>
                </a:spcBef>
                <a:spcAft>
                  <a:spcPct val="500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"/>
                </a:spcBef>
                <a:spcAft>
                  <a:spcPct val="500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"/>
                </a:spcBef>
                <a:spcAft>
                  <a:spcPct val="500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"/>
                </a:spcBef>
                <a:spcAft>
                  <a:spcPct val="500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Đăng nhập</a:t>
              </a:r>
            </a:p>
          </p:txBody>
        </p:sp>
        <p:sp>
          <p:nvSpPr>
            <p:cNvPr id="6167" name="Text Box 70"/>
            <p:cNvSpPr txBox="1">
              <a:spLocks noChangeArrowheads="1"/>
            </p:cNvSpPr>
            <p:nvPr/>
          </p:nvSpPr>
          <p:spPr bwMode="gray">
            <a:xfrm>
              <a:off x="1393" y="1907"/>
              <a:ext cx="239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5000"/>
                </a:spcBef>
                <a:spcAft>
                  <a:spcPct val="5000"/>
                </a:spcAft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q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5000"/>
                </a:spcBef>
                <a:spcAft>
                  <a:spcPct val="5000"/>
                </a:spcAft>
                <a:buClr>
                  <a:srgbClr val="996633"/>
                </a:buClr>
                <a:buSzPct val="90000"/>
                <a:buFont typeface="Wingdings" panose="05000000000000000000" pitchFamily="2" charset="2"/>
                <a:buChar char="Ø"/>
                <a:defRPr sz="2000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5000"/>
                </a:spcBef>
                <a:spcAft>
                  <a:spcPct val="5000"/>
                </a:spcAft>
                <a:buClr>
                  <a:srgbClr val="0033CC"/>
                </a:buClr>
                <a:buFont typeface="Wingdings" panose="05000000000000000000" pitchFamily="2" charset="2"/>
                <a:buChar char="ü"/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5000"/>
                </a:spcBef>
                <a:spcAft>
                  <a:spcPct val="5000"/>
                </a:spcAft>
                <a:buChar char="–"/>
                <a:defRPr sz="1600" b="1">
                  <a:solidFill>
                    <a:srgbClr val="0066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5000"/>
                </a:spcBef>
                <a:spcAft>
                  <a:spcPct val="500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"/>
                </a:spcBef>
                <a:spcAft>
                  <a:spcPct val="500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"/>
                </a:spcBef>
                <a:spcAft>
                  <a:spcPct val="500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"/>
                </a:spcBef>
                <a:spcAft>
                  <a:spcPct val="500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"/>
                </a:spcBef>
                <a:spcAft>
                  <a:spcPct val="500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4" name="Group 71"/>
          <p:cNvGrpSpPr>
            <a:grpSpLocks/>
          </p:cNvGrpSpPr>
          <p:nvPr/>
        </p:nvGrpSpPr>
        <p:grpSpPr bwMode="auto">
          <a:xfrm>
            <a:off x="3733800" y="3352800"/>
            <a:ext cx="4724400" cy="685800"/>
            <a:chOff x="1296" y="1824"/>
            <a:chExt cx="2976" cy="432"/>
          </a:xfrm>
        </p:grpSpPr>
        <p:sp>
          <p:nvSpPr>
            <p:cNvPr id="15" name="AutoShape 7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86700">
                  <a:srgbClr val="989898"/>
                </a:gs>
                <a:gs pos="0">
                  <a:schemeClr val="tx2">
                    <a:gamma/>
                    <a:tint val="21176"/>
                    <a:invGamma/>
                  </a:schemeClr>
                </a:gs>
                <a:gs pos="100000">
                  <a:schemeClr val="tx2">
                    <a:lumMod val="43000"/>
                    <a:lumOff val="57000"/>
                  </a:schemeClr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61" name="AutoShape 7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spcBef>
                  <a:spcPct val="5000"/>
                </a:spcBef>
                <a:spcAft>
                  <a:spcPct val="5000"/>
                </a:spcAft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q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5000"/>
                </a:spcBef>
                <a:spcAft>
                  <a:spcPct val="5000"/>
                </a:spcAft>
                <a:buClr>
                  <a:srgbClr val="996633"/>
                </a:buClr>
                <a:buSzPct val="90000"/>
                <a:buFont typeface="Wingdings" panose="05000000000000000000" pitchFamily="2" charset="2"/>
                <a:buChar char="Ø"/>
                <a:defRPr sz="2000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5000"/>
                </a:spcBef>
                <a:spcAft>
                  <a:spcPct val="5000"/>
                </a:spcAft>
                <a:buClr>
                  <a:srgbClr val="0033CC"/>
                </a:buClr>
                <a:buFont typeface="Wingdings" panose="05000000000000000000" pitchFamily="2" charset="2"/>
                <a:buChar char="ü"/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5000"/>
                </a:spcBef>
                <a:spcAft>
                  <a:spcPct val="5000"/>
                </a:spcAft>
                <a:buChar char="–"/>
                <a:defRPr sz="1600" b="1">
                  <a:solidFill>
                    <a:srgbClr val="0066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5000"/>
                </a:spcBef>
                <a:spcAft>
                  <a:spcPct val="500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"/>
                </a:spcBef>
                <a:spcAft>
                  <a:spcPct val="500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"/>
                </a:spcBef>
                <a:spcAft>
                  <a:spcPct val="500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"/>
                </a:spcBef>
                <a:spcAft>
                  <a:spcPct val="500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"/>
                </a:spcBef>
                <a:spcAft>
                  <a:spcPct val="500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62" name="Text Box 74"/>
            <p:cNvSpPr txBox="1">
              <a:spLocks noChangeArrowheads="1"/>
            </p:cNvSpPr>
            <p:nvPr/>
          </p:nvSpPr>
          <p:spPr bwMode="gray">
            <a:xfrm>
              <a:off x="1728" y="1934"/>
              <a:ext cx="254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5000"/>
                </a:spcBef>
                <a:spcAft>
                  <a:spcPct val="5000"/>
                </a:spcAft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q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5000"/>
                </a:spcBef>
                <a:spcAft>
                  <a:spcPct val="5000"/>
                </a:spcAft>
                <a:buClr>
                  <a:srgbClr val="996633"/>
                </a:buClr>
                <a:buSzPct val="90000"/>
                <a:buFont typeface="Wingdings" panose="05000000000000000000" pitchFamily="2" charset="2"/>
                <a:buChar char="Ø"/>
                <a:defRPr sz="2000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5000"/>
                </a:spcBef>
                <a:spcAft>
                  <a:spcPct val="5000"/>
                </a:spcAft>
                <a:buClr>
                  <a:srgbClr val="0033CC"/>
                </a:buClr>
                <a:buFont typeface="Wingdings" panose="05000000000000000000" pitchFamily="2" charset="2"/>
                <a:buChar char="ü"/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5000"/>
                </a:spcBef>
                <a:spcAft>
                  <a:spcPct val="5000"/>
                </a:spcAft>
                <a:buChar char="–"/>
                <a:defRPr sz="1600" b="1">
                  <a:solidFill>
                    <a:srgbClr val="0066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5000"/>
                </a:spcBef>
                <a:spcAft>
                  <a:spcPct val="500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"/>
                </a:spcBef>
                <a:spcAft>
                  <a:spcPct val="500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"/>
                </a:spcBef>
                <a:spcAft>
                  <a:spcPct val="500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"/>
                </a:spcBef>
                <a:spcAft>
                  <a:spcPct val="500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"/>
                </a:spcBef>
                <a:spcAft>
                  <a:spcPct val="500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Tải dữ liệu phỏng vấn</a:t>
              </a:r>
            </a:p>
          </p:txBody>
        </p:sp>
        <p:sp>
          <p:nvSpPr>
            <p:cNvPr id="6163" name="Text Box 75"/>
            <p:cNvSpPr txBox="1">
              <a:spLocks noChangeArrowheads="1"/>
            </p:cNvSpPr>
            <p:nvPr/>
          </p:nvSpPr>
          <p:spPr bwMode="gray">
            <a:xfrm>
              <a:off x="1392" y="1908"/>
              <a:ext cx="23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5000"/>
                </a:spcBef>
                <a:spcAft>
                  <a:spcPct val="5000"/>
                </a:spcAft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q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5000"/>
                </a:spcBef>
                <a:spcAft>
                  <a:spcPct val="5000"/>
                </a:spcAft>
                <a:buClr>
                  <a:srgbClr val="996633"/>
                </a:buClr>
                <a:buSzPct val="90000"/>
                <a:buFont typeface="Wingdings" panose="05000000000000000000" pitchFamily="2" charset="2"/>
                <a:buChar char="Ø"/>
                <a:defRPr sz="2000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5000"/>
                </a:spcBef>
                <a:spcAft>
                  <a:spcPct val="5000"/>
                </a:spcAft>
                <a:buClr>
                  <a:srgbClr val="0033CC"/>
                </a:buClr>
                <a:buFont typeface="Wingdings" panose="05000000000000000000" pitchFamily="2" charset="2"/>
                <a:buChar char="ü"/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5000"/>
                </a:spcBef>
                <a:spcAft>
                  <a:spcPct val="5000"/>
                </a:spcAft>
                <a:buChar char="–"/>
                <a:defRPr sz="1600" b="1">
                  <a:solidFill>
                    <a:srgbClr val="0066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5000"/>
                </a:spcBef>
                <a:spcAft>
                  <a:spcPct val="500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"/>
                </a:spcBef>
                <a:spcAft>
                  <a:spcPct val="500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"/>
                </a:spcBef>
                <a:spcAft>
                  <a:spcPct val="500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"/>
                </a:spcBef>
                <a:spcAft>
                  <a:spcPct val="500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"/>
                </a:spcBef>
                <a:spcAft>
                  <a:spcPct val="500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7" name="Group 76"/>
          <p:cNvGrpSpPr>
            <a:grpSpLocks/>
          </p:cNvGrpSpPr>
          <p:nvPr/>
        </p:nvGrpSpPr>
        <p:grpSpPr bwMode="auto">
          <a:xfrm>
            <a:off x="3733800" y="4267200"/>
            <a:ext cx="4724400" cy="685800"/>
            <a:chOff x="1296" y="1824"/>
            <a:chExt cx="2976" cy="432"/>
          </a:xfrm>
        </p:grpSpPr>
        <p:sp>
          <p:nvSpPr>
            <p:cNvPr id="20" name="AutoShape 7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folHlink">
                    <a:gamma/>
                    <a:tint val="21176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57" name="AutoShape 7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fol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spcBef>
                  <a:spcPct val="5000"/>
                </a:spcBef>
                <a:spcAft>
                  <a:spcPct val="5000"/>
                </a:spcAft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q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5000"/>
                </a:spcBef>
                <a:spcAft>
                  <a:spcPct val="5000"/>
                </a:spcAft>
                <a:buClr>
                  <a:srgbClr val="996633"/>
                </a:buClr>
                <a:buSzPct val="90000"/>
                <a:buFont typeface="Wingdings" panose="05000000000000000000" pitchFamily="2" charset="2"/>
                <a:buChar char="Ø"/>
                <a:defRPr sz="2000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5000"/>
                </a:spcBef>
                <a:spcAft>
                  <a:spcPct val="5000"/>
                </a:spcAft>
                <a:buClr>
                  <a:srgbClr val="0033CC"/>
                </a:buClr>
                <a:buFont typeface="Wingdings" panose="05000000000000000000" pitchFamily="2" charset="2"/>
                <a:buChar char="ü"/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5000"/>
                </a:spcBef>
                <a:spcAft>
                  <a:spcPct val="5000"/>
                </a:spcAft>
                <a:buChar char="–"/>
                <a:defRPr sz="1600" b="1">
                  <a:solidFill>
                    <a:srgbClr val="0066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5000"/>
                </a:spcBef>
                <a:spcAft>
                  <a:spcPct val="500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"/>
                </a:spcBef>
                <a:spcAft>
                  <a:spcPct val="500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"/>
                </a:spcBef>
                <a:spcAft>
                  <a:spcPct val="500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"/>
                </a:spcBef>
                <a:spcAft>
                  <a:spcPct val="500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"/>
                </a:spcBef>
                <a:spcAft>
                  <a:spcPct val="500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58" name="Text Box 79"/>
            <p:cNvSpPr txBox="1">
              <a:spLocks noChangeArrowheads="1"/>
            </p:cNvSpPr>
            <p:nvPr/>
          </p:nvSpPr>
          <p:spPr bwMode="gray">
            <a:xfrm>
              <a:off x="1728" y="1934"/>
              <a:ext cx="254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5000"/>
                </a:spcBef>
                <a:spcAft>
                  <a:spcPct val="5000"/>
                </a:spcAft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q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5000"/>
                </a:spcBef>
                <a:spcAft>
                  <a:spcPct val="5000"/>
                </a:spcAft>
                <a:buClr>
                  <a:srgbClr val="996633"/>
                </a:buClr>
                <a:buSzPct val="90000"/>
                <a:buFont typeface="Wingdings" panose="05000000000000000000" pitchFamily="2" charset="2"/>
                <a:buChar char="Ø"/>
                <a:defRPr sz="2000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5000"/>
                </a:spcBef>
                <a:spcAft>
                  <a:spcPct val="5000"/>
                </a:spcAft>
                <a:buClr>
                  <a:srgbClr val="0033CC"/>
                </a:buClr>
                <a:buFont typeface="Wingdings" panose="05000000000000000000" pitchFamily="2" charset="2"/>
                <a:buChar char="ü"/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5000"/>
                </a:spcBef>
                <a:spcAft>
                  <a:spcPct val="5000"/>
                </a:spcAft>
                <a:buChar char="–"/>
                <a:defRPr sz="1600" b="1">
                  <a:solidFill>
                    <a:srgbClr val="0066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5000"/>
                </a:spcBef>
                <a:spcAft>
                  <a:spcPct val="500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"/>
                </a:spcBef>
                <a:spcAft>
                  <a:spcPct val="500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"/>
                </a:spcBef>
                <a:spcAft>
                  <a:spcPct val="500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"/>
                </a:spcBef>
                <a:spcAft>
                  <a:spcPct val="500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"/>
                </a:spcBef>
                <a:spcAft>
                  <a:spcPct val="500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2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Phỏng</a:t>
              </a:r>
              <a:r>
                <a:rPr lang="en-US" altLang="en-US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vấn</a:t>
              </a:r>
              <a:endPara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59" name="Text Box 80"/>
            <p:cNvSpPr txBox="1">
              <a:spLocks noChangeArrowheads="1"/>
            </p:cNvSpPr>
            <p:nvPr/>
          </p:nvSpPr>
          <p:spPr bwMode="gray">
            <a:xfrm>
              <a:off x="1393" y="1908"/>
              <a:ext cx="23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5000"/>
                </a:spcBef>
                <a:spcAft>
                  <a:spcPct val="5000"/>
                </a:spcAft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q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5000"/>
                </a:spcBef>
                <a:spcAft>
                  <a:spcPct val="5000"/>
                </a:spcAft>
                <a:buClr>
                  <a:srgbClr val="996633"/>
                </a:buClr>
                <a:buSzPct val="90000"/>
                <a:buFont typeface="Wingdings" panose="05000000000000000000" pitchFamily="2" charset="2"/>
                <a:buChar char="Ø"/>
                <a:defRPr sz="2000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5000"/>
                </a:spcBef>
                <a:spcAft>
                  <a:spcPct val="5000"/>
                </a:spcAft>
                <a:buClr>
                  <a:srgbClr val="0033CC"/>
                </a:buClr>
                <a:buFont typeface="Wingdings" panose="05000000000000000000" pitchFamily="2" charset="2"/>
                <a:buChar char="ü"/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5000"/>
                </a:spcBef>
                <a:spcAft>
                  <a:spcPct val="5000"/>
                </a:spcAft>
                <a:buChar char="–"/>
                <a:defRPr sz="1600" b="1">
                  <a:solidFill>
                    <a:srgbClr val="0066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5000"/>
                </a:spcBef>
                <a:spcAft>
                  <a:spcPct val="500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"/>
                </a:spcBef>
                <a:spcAft>
                  <a:spcPct val="500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"/>
                </a:spcBef>
                <a:spcAft>
                  <a:spcPct val="500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"/>
                </a:spcBef>
                <a:spcAft>
                  <a:spcPct val="500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"/>
                </a:spcBef>
                <a:spcAft>
                  <a:spcPct val="500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2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/>
              <a:t>NỘI DUNG TRÌNH BÀY</a:t>
            </a:r>
          </a:p>
        </p:txBody>
      </p:sp>
      <p:grpSp>
        <p:nvGrpSpPr>
          <p:cNvPr id="23" name="Group 76"/>
          <p:cNvGrpSpPr>
            <a:grpSpLocks/>
          </p:cNvGrpSpPr>
          <p:nvPr/>
        </p:nvGrpSpPr>
        <p:grpSpPr bwMode="auto">
          <a:xfrm>
            <a:off x="3733800" y="5181600"/>
            <a:ext cx="4724400" cy="685800"/>
            <a:chOff x="1296" y="1824"/>
            <a:chExt cx="2976" cy="432"/>
          </a:xfrm>
        </p:grpSpPr>
        <p:sp>
          <p:nvSpPr>
            <p:cNvPr id="25" name="AutoShape 7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>
              <a:gsLst>
                <a:gs pos="100000">
                  <a:srgbClr val="00B0F0"/>
                </a:gs>
                <a:gs pos="0">
                  <a:schemeClr val="tx2">
                    <a:gamma/>
                    <a:tint val="21176"/>
                    <a:invGamma/>
                  </a:schemeClr>
                </a:gs>
                <a:gs pos="100000">
                  <a:schemeClr val="tx2">
                    <a:lumMod val="43000"/>
                    <a:lumOff val="57000"/>
                  </a:schemeClr>
                </a:gs>
              </a:gsLst>
              <a:lin ang="0" scaled="1"/>
            </a:gradFill>
            <a:ln w="12700" algn="ctr">
              <a:solidFill>
                <a:schemeClr val="accent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53" name="AutoShape 7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rgbClr val="00B0F0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spcBef>
                  <a:spcPct val="5000"/>
                </a:spcBef>
                <a:spcAft>
                  <a:spcPct val="5000"/>
                </a:spcAft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q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5000"/>
                </a:spcBef>
                <a:spcAft>
                  <a:spcPct val="5000"/>
                </a:spcAft>
                <a:buClr>
                  <a:srgbClr val="996633"/>
                </a:buClr>
                <a:buSzPct val="90000"/>
                <a:buFont typeface="Wingdings" panose="05000000000000000000" pitchFamily="2" charset="2"/>
                <a:buChar char="Ø"/>
                <a:defRPr sz="2000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5000"/>
                </a:spcBef>
                <a:spcAft>
                  <a:spcPct val="5000"/>
                </a:spcAft>
                <a:buClr>
                  <a:srgbClr val="0033CC"/>
                </a:buClr>
                <a:buFont typeface="Wingdings" panose="05000000000000000000" pitchFamily="2" charset="2"/>
                <a:buChar char="ü"/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5000"/>
                </a:spcBef>
                <a:spcAft>
                  <a:spcPct val="5000"/>
                </a:spcAft>
                <a:buChar char="–"/>
                <a:defRPr sz="1600" b="1">
                  <a:solidFill>
                    <a:srgbClr val="0066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5000"/>
                </a:spcBef>
                <a:spcAft>
                  <a:spcPct val="500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"/>
                </a:spcBef>
                <a:spcAft>
                  <a:spcPct val="500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"/>
                </a:spcBef>
                <a:spcAft>
                  <a:spcPct val="500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"/>
                </a:spcBef>
                <a:spcAft>
                  <a:spcPct val="500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"/>
                </a:spcBef>
                <a:spcAft>
                  <a:spcPct val="500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54" name="Text Box 79"/>
            <p:cNvSpPr txBox="1">
              <a:spLocks noChangeArrowheads="1"/>
            </p:cNvSpPr>
            <p:nvPr/>
          </p:nvSpPr>
          <p:spPr bwMode="gray">
            <a:xfrm>
              <a:off x="1728" y="1934"/>
              <a:ext cx="254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5000"/>
                </a:spcBef>
                <a:spcAft>
                  <a:spcPct val="5000"/>
                </a:spcAft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q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5000"/>
                </a:spcBef>
                <a:spcAft>
                  <a:spcPct val="5000"/>
                </a:spcAft>
                <a:buClr>
                  <a:srgbClr val="996633"/>
                </a:buClr>
                <a:buSzPct val="90000"/>
                <a:buFont typeface="Wingdings" panose="05000000000000000000" pitchFamily="2" charset="2"/>
                <a:buChar char="Ø"/>
                <a:defRPr sz="2000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5000"/>
                </a:spcBef>
                <a:spcAft>
                  <a:spcPct val="5000"/>
                </a:spcAft>
                <a:buClr>
                  <a:srgbClr val="0033CC"/>
                </a:buClr>
                <a:buFont typeface="Wingdings" panose="05000000000000000000" pitchFamily="2" charset="2"/>
                <a:buChar char="ü"/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5000"/>
                </a:spcBef>
                <a:spcAft>
                  <a:spcPct val="5000"/>
                </a:spcAft>
                <a:buChar char="–"/>
                <a:defRPr sz="1600" b="1">
                  <a:solidFill>
                    <a:srgbClr val="0066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5000"/>
                </a:spcBef>
                <a:spcAft>
                  <a:spcPct val="500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"/>
                </a:spcBef>
                <a:spcAft>
                  <a:spcPct val="500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"/>
                </a:spcBef>
                <a:spcAft>
                  <a:spcPct val="500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"/>
                </a:spcBef>
                <a:spcAft>
                  <a:spcPct val="500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"/>
                </a:spcBef>
                <a:spcAft>
                  <a:spcPct val="500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Gửi dữ liệu phỏng vấn</a:t>
              </a:r>
            </a:p>
          </p:txBody>
        </p:sp>
        <p:sp>
          <p:nvSpPr>
            <p:cNvPr id="6155" name="Text Box 80"/>
            <p:cNvSpPr txBox="1">
              <a:spLocks noChangeArrowheads="1"/>
            </p:cNvSpPr>
            <p:nvPr/>
          </p:nvSpPr>
          <p:spPr bwMode="gray">
            <a:xfrm>
              <a:off x="1392" y="1920"/>
              <a:ext cx="23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5000"/>
                </a:spcBef>
                <a:spcAft>
                  <a:spcPct val="5000"/>
                </a:spcAft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q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5000"/>
                </a:spcBef>
                <a:spcAft>
                  <a:spcPct val="5000"/>
                </a:spcAft>
                <a:buClr>
                  <a:srgbClr val="996633"/>
                </a:buClr>
                <a:buSzPct val="90000"/>
                <a:buFont typeface="Wingdings" panose="05000000000000000000" pitchFamily="2" charset="2"/>
                <a:buChar char="Ø"/>
                <a:defRPr sz="2000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5000"/>
                </a:spcBef>
                <a:spcAft>
                  <a:spcPct val="5000"/>
                </a:spcAft>
                <a:buClr>
                  <a:srgbClr val="0033CC"/>
                </a:buClr>
                <a:buFont typeface="Wingdings" panose="05000000000000000000" pitchFamily="2" charset="2"/>
                <a:buChar char="ü"/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5000"/>
                </a:spcBef>
                <a:spcAft>
                  <a:spcPct val="5000"/>
                </a:spcAft>
                <a:buChar char="–"/>
                <a:defRPr sz="1600" b="1">
                  <a:solidFill>
                    <a:srgbClr val="0066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5000"/>
                </a:spcBef>
                <a:spcAft>
                  <a:spcPct val="500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"/>
                </a:spcBef>
                <a:spcAft>
                  <a:spcPct val="500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"/>
                </a:spcBef>
                <a:spcAft>
                  <a:spcPct val="500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"/>
                </a:spcBef>
                <a:spcAft>
                  <a:spcPct val="500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"/>
                </a:spcBef>
                <a:spcAft>
                  <a:spcPct val="500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1" y="1295401"/>
            <a:ext cx="6734175" cy="464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30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11704320" cy="5870448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lnSpc>
                <a:spcPct val="130000"/>
              </a:lnSpc>
              <a:defRPr/>
            </a:pP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b="1" dirty="0">
                <a:solidFill>
                  <a:schemeClr val="accent2"/>
                </a:solidFill>
              </a:rPr>
              <a:t> Android</a:t>
            </a:r>
            <a:endParaRPr lang="en-US" sz="2600" b="1" dirty="0">
              <a:solidFill>
                <a:schemeClr val="accent2"/>
              </a:solidFill>
            </a:endParaRPr>
          </a:p>
          <a:p>
            <a:pPr marL="0" lvl="1" indent="0" eaLnBrk="1" hangingPunct="1">
              <a:lnSpc>
                <a:spcPct val="130000"/>
              </a:lnSpc>
              <a:buClr>
                <a:schemeClr val="accent2"/>
              </a:buClr>
              <a:buSzPct val="75000"/>
              <a:buNone/>
              <a:defRPr/>
            </a:pP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CH Play (Play Store)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khóa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Tổng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điều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kinh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tế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thể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1" indent="0" eaLnBrk="1" hangingPunct="1">
              <a:lnSpc>
                <a:spcPct val="130000"/>
              </a:lnSpc>
              <a:buClr>
                <a:schemeClr val="accent2"/>
              </a:buClr>
              <a:buSzPct val="75000"/>
              <a:buNone/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</a:t>
            </a:r>
          </a:p>
          <a:p>
            <a:pPr marL="0" lvl="1" indent="0" eaLnBrk="1" hangingPunct="1">
              <a:lnSpc>
                <a:spcPct val="130000"/>
              </a:lnSpc>
              <a:buClr>
                <a:schemeClr val="accent2"/>
              </a:buClr>
              <a:buSzPct val="75000"/>
              <a:buNone/>
              <a:defRPr/>
            </a:pP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1" indent="0" eaLnBrk="1" hangingPunct="1">
              <a:lnSpc>
                <a:spcPct val="130000"/>
              </a:lnSpc>
              <a:buClr>
                <a:schemeClr val="accent2"/>
              </a:buClr>
              <a:buSzPct val="75000"/>
              <a:buNone/>
              <a:defRPr/>
            </a:pP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1" indent="0" eaLnBrk="1" hangingPunct="1">
              <a:lnSpc>
                <a:spcPct val="130000"/>
              </a:lnSpc>
              <a:buClr>
                <a:schemeClr val="accent2"/>
              </a:buClr>
              <a:buSzPct val="75000"/>
              <a:buNone/>
              <a:defRPr/>
            </a:pP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1" indent="0" eaLnBrk="1" hangingPunct="1">
              <a:lnSpc>
                <a:spcPct val="130000"/>
              </a:lnSpc>
              <a:buClr>
                <a:schemeClr val="accent2"/>
              </a:buClr>
              <a:buSzPct val="75000"/>
              <a:buNone/>
              <a:defRPr/>
            </a:pP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1" indent="0" eaLnBrk="1" hangingPunct="1">
              <a:lnSpc>
                <a:spcPct val="130000"/>
              </a:lnSpc>
              <a:buClr>
                <a:schemeClr val="accent2"/>
              </a:buClr>
              <a:buSzPct val="75000"/>
              <a:buNone/>
              <a:defRPr/>
            </a:pPr>
            <a:endParaRPr lang="vi-VN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1" indent="0" eaLnBrk="1" hangingPunct="1">
              <a:lnSpc>
                <a:spcPct val="130000"/>
              </a:lnSpc>
              <a:buClr>
                <a:schemeClr val="accent2"/>
              </a:buClr>
              <a:buSzPct val="75000"/>
              <a:buNone/>
              <a:defRPr/>
            </a:pP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1" indent="0" eaLnBrk="1" hangingPunct="1">
              <a:lnSpc>
                <a:spcPct val="130000"/>
              </a:lnSpc>
              <a:buClr>
                <a:schemeClr val="accent2"/>
              </a:buClr>
              <a:buSzPct val="75000"/>
              <a:buNone/>
              <a:defRPr/>
            </a:pP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link:</a:t>
            </a:r>
          </a:p>
          <a:p>
            <a:pPr marL="0" lvl="1" indent="0" eaLnBrk="1" hangingPunct="1">
              <a:lnSpc>
                <a:spcPct val="130000"/>
              </a:lnSpc>
              <a:buClr>
                <a:schemeClr val="accent2"/>
              </a:buClr>
              <a:buSzPct val="75000"/>
              <a:buNone/>
              <a:defRPr/>
            </a:pPr>
            <a:r>
              <a:rPr lang="en-US" sz="1800" b="1" dirty="0">
                <a:solidFill>
                  <a:srgbClr val="0070C0"/>
                </a:solidFill>
              </a:rPr>
              <a:t>https://play.google.com/store/apps/details?id=gov.statistics.investigation.economic</a:t>
            </a:r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/>
              <a:t>CÀI ĐẶT PHẦN MỀM CAPI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278738"/>
            <a:ext cx="2609552" cy="31314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133601"/>
            <a:ext cx="1752600" cy="3115733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 bwMode="auto">
          <a:xfrm>
            <a:off x="2667000" y="2819400"/>
            <a:ext cx="1752600" cy="457200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11704320" cy="5867400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lnSpc>
                <a:spcPct val="130000"/>
              </a:lnSpc>
              <a:defRPr/>
            </a:pP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chemeClr val="accent2"/>
                </a:solidFill>
              </a:rPr>
              <a:t>iOS</a:t>
            </a:r>
            <a:endParaRPr lang="en-US" sz="2600" b="1" dirty="0">
              <a:solidFill>
                <a:schemeClr val="accent2"/>
              </a:solidFill>
            </a:endParaRPr>
          </a:p>
          <a:p>
            <a:pPr marL="0" indent="0" eaLnBrk="1" hangingPunct="1">
              <a:lnSpc>
                <a:spcPct val="130000"/>
              </a:lnSpc>
              <a:buNone/>
              <a:defRPr/>
            </a:pPr>
            <a:r>
              <a:rPr lang="en-US" sz="2000" b="1" dirty="0" err="1">
                <a:solidFill>
                  <a:srgbClr val="000066"/>
                </a:solidFill>
              </a:rPr>
              <a:t>Sử</a:t>
            </a:r>
            <a:r>
              <a:rPr lang="en-US" sz="2000" b="1" dirty="0">
                <a:solidFill>
                  <a:srgbClr val="000066"/>
                </a:solidFill>
              </a:rPr>
              <a:t> </a:t>
            </a:r>
            <a:r>
              <a:rPr lang="en-US" sz="2000" b="1" dirty="0" err="1">
                <a:solidFill>
                  <a:srgbClr val="000066"/>
                </a:solidFill>
              </a:rPr>
              <a:t>dụng</a:t>
            </a:r>
            <a:r>
              <a:rPr lang="en-US" sz="2000" b="1" dirty="0">
                <a:solidFill>
                  <a:srgbClr val="000066"/>
                </a:solidFill>
              </a:rPr>
              <a:t> QR Code:</a:t>
            </a:r>
          </a:p>
          <a:p>
            <a:pPr marL="0" indent="0" eaLnBrk="1" hangingPunct="1">
              <a:lnSpc>
                <a:spcPct val="130000"/>
              </a:lnSpc>
              <a:buNone/>
              <a:defRPr/>
            </a:pPr>
            <a:endParaRPr lang="en-US" sz="2000" b="1" dirty="0">
              <a:solidFill>
                <a:srgbClr val="000066"/>
              </a:solidFill>
            </a:endParaRPr>
          </a:p>
          <a:p>
            <a:pPr marL="0" indent="0" eaLnBrk="1" hangingPunct="1">
              <a:lnSpc>
                <a:spcPct val="130000"/>
              </a:lnSpc>
              <a:buNone/>
              <a:defRPr/>
            </a:pPr>
            <a:endParaRPr lang="en-US" sz="2000" b="1" dirty="0">
              <a:solidFill>
                <a:srgbClr val="000066"/>
              </a:solidFill>
            </a:endParaRPr>
          </a:p>
          <a:p>
            <a:pPr marL="0" indent="0" eaLnBrk="1" hangingPunct="1">
              <a:lnSpc>
                <a:spcPct val="130000"/>
              </a:lnSpc>
              <a:buNone/>
              <a:defRPr/>
            </a:pPr>
            <a:endParaRPr lang="en-US" sz="2000" b="1" dirty="0">
              <a:solidFill>
                <a:srgbClr val="000066"/>
              </a:solidFill>
            </a:endParaRPr>
          </a:p>
          <a:p>
            <a:pPr marL="0" indent="0" eaLnBrk="1" hangingPunct="1">
              <a:lnSpc>
                <a:spcPct val="130000"/>
              </a:lnSpc>
              <a:buNone/>
              <a:defRPr/>
            </a:pPr>
            <a:endParaRPr lang="en-US" sz="2000" b="1" dirty="0">
              <a:solidFill>
                <a:srgbClr val="000066"/>
              </a:solidFill>
            </a:endParaRPr>
          </a:p>
          <a:p>
            <a:pPr marL="0" indent="0" eaLnBrk="1" hangingPunct="1">
              <a:lnSpc>
                <a:spcPct val="130000"/>
              </a:lnSpc>
              <a:buNone/>
              <a:defRPr/>
            </a:pPr>
            <a:endParaRPr lang="en-US" sz="2000" b="1" dirty="0">
              <a:solidFill>
                <a:srgbClr val="000066"/>
              </a:solidFill>
            </a:endParaRPr>
          </a:p>
          <a:p>
            <a:pPr marL="0" indent="0" eaLnBrk="1" hangingPunct="1">
              <a:lnSpc>
                <a:spcPct val="130000"/>
              </a:lnSpc>
              <a:buNone/>
              <a:defRPr/>
            </a:pPr>
            <a:endParaRPr lang="en-US" sz="2000" b="1" dirty="0">
              <a:solidFill>
                <a:srgbClr val="000066"/>
              </a:solidFill>
            </a:endParaRPr>
          </a:p>
          <a:p>
            <a:pPr marL="0" indent="0" eaLnBrk="1" hangingPunct="1">
              <a:lnSpc>
                <a:spcPct val="130000"/>
              </a:lnSpc>
              <a:buNone/>
              <a:defRPr/>
            </a:pPr>
            <a:endParaRPr lang="en-US" sz="2000" b="1" dirty="0">
              <a:solidFill>
                <a:srgbClr val="000066"/>
              </a:solidFill>
            </a:endParaRPr>
          </a:p>
          <a:p>
            <a:pPr marL="0" indent="0" eaLnBrk="1" hangingPunct="1">
              <a:lnSpc>
                <a:spcPct val="130000"/>
              </a:lnSpc>
              <a:buNone/>
              <a:defRPr/>
            </a:pPr>
            <a:endParaRPr lang="vi-VN" sz="2000" b="1" dirty="0" smtClean="0">
              <a:solidFill>
                <a:srgbClr val="000066"/>
              </a:solidFill>
            </a:endParaRPr>
          </a:p>
          <a:p>
            <a:pPr marL="0" indent="0" eaLnBrk="1" hangingPunct="1">
              <a:lnSpc>
                <a:spcPct val="130000"/>
              </a:lnSpc>
              <a:buNone/>
              <a:defRPr/>
            </a:pPr>
            <a:endParaRPr lang="vi-VN" sz="2000" b="1" dirty="0">
              <a:solidFill>
                <a:srgbClr val="000066"/>
              </a:solidFill>
            </a:endParaRPr>
          </a:p>
          <a:p>
            <a:pPr marL="0" indent="0" eaLnBrk="1" hangingPunct="1">
              <a:lnSpc>
                <a:spcPct val="130000"/>
              </a:lnSpc>
              <a:buNone/>
              <a:defRPr/>
            </a:pPr>
            <a:r>
              <a:rPr lang="en-US" sz="2000" b="1" dirty="0" err="1" smtClean="0">
                <a:solidFill>
                  <a:srgbClr val="000066"/>
                </a:solidFill>
              </a:rPr>
              <a:t>Hoặc</a:t>
            </a:r>
            <a:r>
              <a:rPr lang="en-US" sz="2000" b="1" dirty="0" smtClean="0">
                <a:solidFill>
                  <a:srgbClr val="000066"/>
                </a:solidFill>
              </a:rPr>
              <a:t> </a:t>
            </a:r>
            <a:r>
              <a:rPr lang="en-US" sz="2000" b="1" dirty="0">
                <a:solidFill>
                  <a:srgbClr val="000066"/>
                </a:solidFill>
              </a:rPr>
              <a:t>Link: </a:t>
            </a:r>
          </a:p>
          <a:p>
            <a:pPr marL="0" indent="0" eaLnBrk="1" hangingPunct="1">
              <a:lnSpc>
                <a:spcPct val="130000"/>
              </a:lnSpc>
              <a:buNone/>
              <a:defRPr/>
            </a:pPr>
            <a:r>
              <a:rPr lang="en-US" sz="1400" b="1" dirty="0">
                <a:solidFill>
                  <a:srgbClr val="0070C0"/>
                </a:solidFill>
              </a:rPr>
              <a:t>https://apps.apple.com/us/app/t%E1%BB%95ng-%C4%91i%E1%BB%81u-tra-kinh-t%E1%BA%BF-c%C3%A1-th%E1%BB%83/id6740900419</a:t>
            </a:r>
            <a:endParaRPr lang="en-US" sz="1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658414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/>
              <a:t>CÀI ĐẶT PHẦN MỀM CAPI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181225"/>
            <a:ext cx="2838152" cy="34057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492" y="1853207"/>
            <a:ext cx="1986309" cy="373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11704320" cy="5867400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lnSpc>
                <a:spcPct val="130000"/>
              </a:lnSpc>
              <a:defRPr/>
            </a:pP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đăng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nhập</a:t>
            </a:r>
            <a:endParaRPr lang="en-US" sz="2600" b="1" dirty="0">
              <a:solidFill>
                <a:schemeClr val="accent2"/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/>
              <a:t>ĐĂNG NHẬP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8382000" y="1670474"/>
            <a:ext cx="2038540" cy="4419430"/>
            <a:chOff x="8382000" y="1670474"/>
            <a:chExt cx="2038540" cy="441943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0" y="1670474"/>
              <a:ext cx="2038540" cy="441943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86800" y="5105400"/>
              <a:ext cx="533740" cy="533740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1391788" y="1673352"/>
            <a:ext cx="2037212" cy="4416552"/>
            <a:chOff x="1391788" y="1673352"/>
            <a:chExt cx="2037212" cy="441655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1788" y="1673352"/>
              <a:ext cx="2037212" cy="4416552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2286000"/>
              <a:ext cx="457200" cy="381000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4820788" y="1673352"/>
            <a:ext cx="2037212" cy="4416552"/>
            <a:chOff x="4820788" y="1673352"/>
            <a:chExt cx="2037212" cy="441655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0788" y="1673352"/>
              <a:ext cx="2037212" cy="4416552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0794" y="4800600"/>
              <a:ext cx="457200" cy="381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11731752" cy="5867400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lnSpc>
                <a:spcPct val="130000"/>
              </a:lnSpc>
              <a:defRPr/>
            </a:pP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khoản</a:t>
            </a:r>
            <a:endParaRPr lang="en-US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lnSpc>
                <a:spcPct val="130000"/>
              </a:lnSpc>
              <a:defRPr/>
            </a:pPr>
            <a:r>
              <a:rPr lang="vi-VN" sz="2400" b="1" dirty="0" smtClean="0"/>
              <a:t>Điều </a:t>
            </a:r>
            <a:r>
              <a:rPr lang="vi-VN" sz="2400" b="1" dirty="0"/>
              <a:t>tra viên </a:t>
            </a:r>
            <a:r>
              <a:rPr lang="vi-VN" sz="2400" b="1" dirty="0" smtClean="0"/>
              <a:t>theo xã/phường</a:t>
            </a:r>
            <a:r>
              <a:rPr lang="en-US" sz="2400" b="1" dirty="0" smtClean="0"/>
              <a:t>: </a:t>
            </a:r>
            <a:r>
              <a:rPr lang="en-US" sz="2400" b="1" dirty="0" err="1" smtClean="0"/>
              <a:t>D</a:t>
            </a:r>
            <a:r>
              <a:rPr lang="en-US" sz="2400" b="1" dirty="0" err="1" smtClean="0">
                <a:solidFill>
                  <a:srgbClr val="92D050"/>
                </a:solidFill>
              </a:rPr>
              <a:t>xxxxx</a:t>
            </a:r>
            <a:r>
              <a:rPr lang="en-US" sz="2400" b="1" dirty="0" err="1" smtClean="0"/>
              <a:t>yyyy</a:t>
            </a:r>
            <a:endParaRPr lang="en-US" sz="2200" b="1" dirty="0"/>
          </a:p>
          <a:p>
            <a:pPr lvl="2" eaLnBrk="1" hangingPunct="1">
              <a:lnSpc>
                <a:spcPct val="130000"/>
              </a:lnSpc>
              <a:defRPr/>
            </a:pPr>
            <a:r>
              <a:rPr lang="vi-VN" sz="2600" b="1" dirty="0" smtClean="0">
                <a:solidFill>
                  <a:srgbClr val="003300"/>
                </a:solidFill>
              </a:rPr>
              <a:t> </a:t>
            </a:r>
            <a:r>
              <a:rPr lang="en-US" sz="2600" b="1" dirty="0" smtClean="0">
                <a:solidFill>
                  <a:srgbClr val="003300"/>
                </a:solidFill>
              </a:rPr>
              <a:t>D</a:t>
            </a:r>
            <a:r>
              <a:rPr lang="en-US" sz="2600" b="1" dirty="0"/>
              <a:t>: </a:t>
            </a:r>
            <a:r>
              <a:rPr lang="en-US" sz="2600" b="1" dirty="0" err="1"/>
              <a:t>Điều</a:t>
            </a:r>
            <a:r>
              <a:rPr lang="en-US" sz="2600" b="1" dirty="0"/>
              <a:t> </a:t>
            </a:r>
            <a:r>
              <a:rPr lang="en-US" sz="2600" b="1" dirty="0" err="1" smtClean="0"/>
              <a:t>tra</a:t>
            </a:r>
            <a:r>
              <a:rPr lang="vi-VN" sz="2600" b="1" dirty="0" smtClean="0"/>
              <a:t> viên</a:t>
            </a:r>
            <a:endParaRPr lang="en-US" sz="2600" b="1" dirty="0"/>
          </a:p>
          <a:p>
            <a:pPr lvl="2" eaLnBrk="1" hangingPunct="1">
              <a:lnSpc>
                <a:spcPct val="130000"/>
              </a:lnSpc>
              <a:defRPr/>
            </a:pPr>
            <a:r>
              <a:rPr lang="vi-VN" sz="2600" b="1" dirty="0" smtClean="0">
                <a:solidFill>
                  <a:srgbClr val="92D050"/>
                </a:solidFill>
              </a:rPr>
              <a:t> </a:t>
            </a:r>
            <a:r>
              <a:rPr lang="en-US" sz="2600" b="1" dirty="0" err="1" smtClean="0">
                <a:solidFill>
                  <a:srgbClr val="92D050"/>
                </a:solidFill>
              </a:rPr>
              <a:t>xxxxx</a:t>
            </a:r>
            <a:r>
              <a:rPr lang="en-US" sz="2600" b="1" dirty="0"/>
              <a:t>: </a:t>
            </a:r>
            <a:r>
              <a:rPr lang="en-US" sz="2600" b="1" dirty="0" err="1"/>
              <a:t>Mã</a:t>
            </a:r>
            <a:r>
              <a:rPr lang="en-US" sz="2600" b="1" dirty="0"/>
              <a:t> </a:t>
            </a:r>
            <a:r>
              <a:rPr lang="en-US" sz="2600" b="1" dirty="0" err="1"/>
              <a:t>Xã</a:t>
            </a:r>
            <a:endParaRPr lang="en-US" sz="2600" b="1" dirty="0"/>
          </a:p>
          <a:p>
            <a:pPr lvl="2" eaLnBrk="1" hangingPunct="1">
              <a:lnSpc>
                <a:spcPct val="130000"/>
              </a:lnSpc>
              <a:defRPr/>
            </a:pPr>
            <a:r>
              <a:rPr lang="vi-VN" sz="2600" b="1" dirty="0" smtClean="0">
                <a:solidFill>
                  <a:srgbClr val="003300"/>
                </a:solidFill>
              </a:rPr>
              <a:t> </a:t>
            </a:r>
            <a:r>
              <a:rPr lang="en-US" sz="2600" b="1" dirty="0" err="1" smtClean="0">
                <a:solidFill>
                  <a:srgbClr val="003300"/>
                </a:solidFill>
              </a:rPr>
              <a:t>yyyy</a:t>
            </a:r>
            <a:r>
              <a:rPr lang="en-US" sz="2600" b="1" dirty="0"/>
              <a:t>: </a:t>
            </a:r>
            <a:r>
              <a:rPr lang="en-US" sz="2600" b="1" dirty="0" err="1"/>
              <a:t>Số</a:t>
            </a:r>
            <a:r>
              <a:rPr lang="en-US" sz="2600" b="1" dirty="0"/>
              <a:t> </a:t>
            </a:r>
            <a:r>
              <a:rPr lang="en-US" sz="2600" b="1" dirty="0" err="1"/>
              <a:t>thứ</a:t>
            </a:r>
            <a:r>
              <a:rPr lang="en-US" sz="2600" b="1" dirty="0"/>
              <a:t> </a:t>
            </a:r>
            <a:r>
              <a:rPr lang="en-US" sz="2600" b="1" dirty="0" err="1" smtClean="0"/>
              <a:t>tự</a:t>
            </a:r>
            <a:endParaRPr lang="vi-VN" sz="2600" b="1" dirty="0"/>
          </a:p>
          <a:p>
            <a:pPr marL="914400" lvl="2" indent="0" eaLnBrk="1" hangingPunct="1">
              <a:lnSpc>
                <a:spcPct val="130000"/>
              </a:lnSpc>
              <a:buNone/>
              <a:defRPr/>
            </a:pPr>
            <a:endParaRPr lang="en-US" sz="2600" b="1" dirty="0"/>
          </a:p>
          <a:p>
            <a:pPr lvl="1" eaLnBrk="1" hangingPunct="1">
              <a:lnSpc>
                <a:spcPct val="130000"/>
              </a:lnSpc>
              <a:defRPr/>
            </a:pPr>
            <a:endParaRPr lang="en-US" sz="2200" b="1" dirty="0"/>
          </a:p>
          <a:p>
            <a:pPr eaLnBrk="1" hangingPunct="1">
              <a:lnSpc>
                <a:spcPct val="130000"/>
              </a:lnSpc>
              <a:defRPr/>
            </a:pPr>
            <a:endParaRPr lang="en-US" sz="2600" b="1" dirty="0"/>
          </a:p>
          <a:p>
            <a:pPr marL="857250" lvl="1" indent="-457200">
              <a:buNone/>
              <a:defRPr/>
            </a:pP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457200" indent="-457200">
              <a:buNone/>
              <a:defRPr/>
            </a:pP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/>
              <a:t>ĐĂNG NHẬP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11704320" cy="5867400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lnSpc>
                <a:spcPct val="130000"/>
              </a:lnSpc>
              <a:defRPr/>
            </a:pP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tải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phỏng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internet</a:t>
            </a:r>
            <a:r>
              <a:rPr lang="en-US" b="1" dirty="0">
                <a:solidFill>
                  <a:schemeClr val="accent2"/>
                </a:solidFill>
              </a:rPr>
              <a:t>)</a:t>
            </a:r>
            <a:endParaRPr lang="en-US" sz="2600" b="1" dirty="0">
              <a:solidFill>
                <a:schemeClr val="accent2"/>
              </a:solidFill>
            </a:endParaRPr>
          </a:p>
          <a:p>
            <a:pPr marL="857250" lvl="1" indent="-457200">
              <a:buNone/>
              <a:defRPr/>
            </a:pP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457200" indent="-457200">
              <a:buNone/>
              <a:defRPr/>
            </a:pP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/>
              <a:t>TẢI DỮ LIỆU PHỎNG VẤN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4572000" y="1673352"/>
            <a:ext cx="2797437" cy="4956048"/>
            <a:chOff x="3962399" y="1673352"/>
            <a:chExt cx="2797437" cy="495604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659" y="2029968"/>
              <a:ext cx="2108915" cy="4572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 bwMode="auto">
            <a:xfrm>
              <a:off x="3962400" y="1673352"/>
              <a:ext cx="2797436" cy="495604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3962399" y="1676400"/>
              <a:ext cx="2797437" cy="30784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vi-VN" sz="13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Chương trình thực hiện tải dữ liệu</a:t>
              </a:r>
              <a:endPara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09599" y="1673352"/>
            <a:ext cx="2797437" cy="4956048"/>
            <a:chOff x="609599" y="1673352"/>
            <a:chExt cx="2797437" cy="4956048"/>
          </a:xfrm>
        </p:grpSpPr>
        <p:grpSp>
          <p:nvGrpSpPr>
            <p:cNvPr id="6" name="Group 5"/>
            <p:cNvGrpSpPr/>
            <p:nvPr/>
          </p:nvGrpSpPr>
          <p:grpSpPr>
            <a:xfrm>
              <a:off x="609599" y="1673352"/>
              <a:ext cx="2797437" cy="4956048"/>
              <a:chOff x="609599" y="1673352"/>
              <a:chExt cx="2797437" cy="4956048"/>
            </a:xfrm>
          </p:grpSpPr>
          <p:sp>
            <p:nvSpPr>
              <p:cNvPr id="2" name="Rectangle 1"/>
              <p:cNvSpPr/>
              <p:nvPr/>
            </p:nvSpPr>
            <p:spPr bwMode="auto">
              <a:xfrm>
                <a:off x="609600" y="1673352"/>
                <a:ext cx="2797436" cy="4956048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" name="Rectangle 2"/>
              <p:cNvSpPr/>
              <p:nvPr/>
            </p:nvSpPr>
            <p:spPr bwMode="auto">
              <a:xfrm>
                <a:off x="609599" y="1673352"/>
                <a:ext cx="2797437" cy="307848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1" hangingPunct="1"/>
                <a:r>
                  <a:rPr lang="vi-VN" sz="13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Nhấn nút tải dữ </a:t>
                </a:r>
                <a:r>
                  <a:rPr lang="vi-VN" sz="13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liệu </a:t>
                </a:r>
                <a:r>
                  <a:rPr lang="vi-VN" sz="13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phỏng vấn</a:t>
                </a:r>
                <a:endParaRPr lang="en-US" sz="13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1832" y="2011680"/>
              <a:ext cx="2108916" cy="45720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D05B64A5-FF82-43EB-7A82-E5581C06BB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8640" y="3997452"/>
              <a:ext cx="660939" cy="660939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8380194" y="1673352"/>
            <a:ext cx="2797437" cy="4956048"/>
            <a:chOff x="8380194" y="1673352"/>
            <a:chExt cx="2797437" cy="495604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8556" y="2029968"/>
              <a:ext cx="2108915" cy="4572000"/>
            </a:xfrm>
            <a:prstGeom prst="rect">
              <a:avLst/>
            </a:prstGeom>
          </p:spPr>
        </p:pic>
        <p:grpSp>
          <p:nvGrpSpPr>
            <p:cNvPr id="15" name="Group 14"/>
            <p:cNvGrpSpPr/>
            <p:nvPr/>
          </p:nvGrpSpPr>
          <p:grpSpPr>
            <a:xfrm>
              <a:off x="8380194" y="1673352"/>
              <a:ext cx="2797437" cy="4956048"/>
              <a:chOff x="609599" y="1673352"/>
              <a:chExt cx="2797437" cy="4956048"/>
            </a:xfrm>
          </p:grpSpPr>
          <p:sp>
            <p:nvSpPr>
              <p:cNvPr id="16" name="Rectangle 15"/>
              <p:cNvSpPr/>
              <p:nvPr/>
            </p:nvSpPr>
            <p:spPr bwMode="auto">
              <a:xfrm>
                <a:off x="609600" y="1673352"/>
                <a:ext cx="2797436" cy="4956048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 bwMode="auto">
              <a:xfrm>
                <a:off x="609599" y="1673352"/>
                <a:ext cx="2797437" cy="307848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1" hangingPunct="1"/>
                <a:r>
                  <a:rPr lang="vi-VN" sz="13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Tải xong dữ liệu phỏng vấn</a:t>
                </a:r>
                <a:endParaRPr lang="en-US" sz="13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5553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11704320" cy="5867400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lnSpc>
                <a:spcPct val="130000"/>
              </a:lnSpc>
              <a:defRPr/>
            </a:pP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AI </a:t>
            </a:r>
            <a:r>
              <a:rPr lang="en-US" b="1" dirty="0">
                <a:solidFill>
                  <a:schemeClr val="accent2"/>
                </a:solidFill>
              </a:rPr>
              <a:t>(</a:t>
            </a:r>
            <a:r>
              <a:rPr lang="en-US" b="1" dirty="0" err="1">
                <a:solidFill>
                  <a:srgbClr val="FF0000"/>
                </a:solidFill>
              </a:rPr>
              <a:t>yêu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cầu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có</a:t>
            </a:r>
            <a:r>
              <a:rPr lang="en-US" b="1" dirty="0">
                <a:solidFill>
                  <a:srgbClr val="FF0000"/>
                </a:solidFill>
              </a:rPr>
              <a:t> internet</a:t>
            </a:r>
            <a:r>
              <a:rPr lang="en-US" b="1" dirty="0">
                <a:solidFill>
                  <a:schemeClr val="accent2"/>
                </a:solidFill>
              </a:rPr>
              <a:t>)</a:t>
            </a:r>
          </a:p>
          <a:p>
            <a:pPr eaLnBrk="1" hangingPunct="1">
              <a:lnSpc>
                <a:spcPct val="130000"/>
              </a:lnSpc>
              <a:defRPr/>
            </a:pPr>
            <a:endParaRPr lang="en-US" sz="2600" b="1" dirty="0"/>
          </a:p>
          <a:p>
            <a:pPr marL="857250" lvl="1" indent="-457200">
              <a:buNone/>
              <a:defRPr/>
            </a:pP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457200" indent="-457200">
              <a:buNone/>
              <a:defRPr/>
            </a:pP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/>
              <a:t>TẢI DỮ LIỆU PHỎNG VẤN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457200" y="1644777"/>
            <a:ext cx="2797437" cy="4956048"/>
            <a:chOff x="609599" y="1673352"/>
            <a:chExt cx="2797437" cy="495604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0512" y="2000250"/>
              <a:ext cx="2112264" cy="457926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D05B64A5-FF82-43EB-7A82-E5581C06BB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4010" y="5949966"/>
              <a:ext cx="611706" cy="611706"/>
            </a:xfrm>
            <a:prstGeom prst="rect">
              <a:avLst/>
            </a:prstGeom>
          </p:spPr>
        </p:pic>
        <p:grpSp>
          <p:nvGrpSpPr>
            <p:cNvPr id="17" name="Group 16"/>
            <p:cNvGrpSpPr/>
            <p:nvPr/>
          </p:nvGrpSpPr>
          <p:grpSpPr>
            <a:xfrm>
              <a:off x="609599" y="1673352"/>
              <a:ext cx="2797437" cy="4956048"/>
              <a:chOff x="609599" y="1673352"/>
              <a:chExt cx="2797437" cy="4956048"/>
            </a:xfrm>
          </p:grpSpPr>
          <p:sp>
            <p:nvSpPr>
              <p:cNvPr id="20" name="Rectangle 19"/>
              <p:cNvSpPr/>
              <p:nvPr/>
            </p:nvSpPr>
            <p:spPr bwMode="auto">
              <a:xfrm>
                <a:off x="609600" y="1673352"/>
                <a:ext cx="2797436" cy="4956048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 bwMode="auto">
              <a:xfrm>
                <a:off x="609599" y="1673352"/>
                <a:ext cx="2797437" cy="307848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1" hangingPunct="1"/>
                <a:r>
                  <a:rPr lang="vi-VN" sz="13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Nhấn nút </a:t>
                </a:r>
                <a:r>
                  <a:rPr lang="vi-VN" sz="13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Cập nhật dữ liệu AI</a:t>
                </a:r>
                <a:endParaRPr lang="en-US" sz="13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3544660" y="1645920"/>
            <a:ext cx="4837340" cy="4956048"/>
            <a:chOff x="3544661" y="1559052"/>
            <a:chExt cx="4837340" cy="495604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0377" y="1916184"/>
              <a:ext cx="2108915" cy="45720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1915668"/>
              <a:ext cx="2108915" cy="4572000"/>
            </a:xfrm>
            <a:prstGeom prst="rect">
              <a:avLst/>
            </a:prstGeom>
          </p:spPr>
        </p:pic>
        <p:sp>
          <p:nvSpPr>
            <p:cNvPr id="28" name="Rectangle 27"/>
            <p:cNvSpPr/>
            <p:nvPr/>
          </p:nvSpPr>
          <p:spPr bwMode="auto">
            <a:xfrm>
              <a:off x="3544661" y="1559052"/>
              <a:ext cx="4837339" cy="495604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3544661" y="1559052"/>
              <a:ext cx="4837340" cy="30784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vi-VN" sz="13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Chương trình thực hiện tải dữ liệu AI</a:t>
              </a:r>
              <a:endPara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784963" y="1645920"/>
            <a:ext cx="2797437" cy="4956048"/>
            <a:chOff x="8784963" y="1645920"/>
            <a:chExt cx="2797437" cy="495604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4917" y="2002536"/>
              <a:ext cx="2108915" cy="4572000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 bwMode="auto">
            <a:xfrm>
              <a:off x="9295039" y="4818888"/>
              <a:ext cx="1676400" cy="304800"/>
            </a:xfrm>
            <a:prstGeom prst="rect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8784963" y="1645920"/>
              <a:ext cx="2797437" cy="4956048"/>
              <a:chOff x="609599" y="1673352"/>
              <a:chExt cx="2797437" cy="4956048"/>
            </a:xfrm>
          </p:grpSpPr>
          <p:sp>
            <p:nvSpPr>
              <p:cNvPr id="34" name="Rectangle 33"/>
              <p:cNvSpPr/>
              <p:nvPr/>
            </p:nvSpPr>
            <p:spPr bwMode="auto">
              <a:xfrm>
                <a:off x="609600" y="1673352"/>
                <a:ext cx="2797436" cy="4956048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 bwMode="auto">
              <a:xfrm>
                <a:off x="609599" y="1673352"/>
                <a:ext cx="2797437" cy="307848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1" hangingPunct="1"/>
                <a:r>
                  <a:rPr lang="vi-VN" sz="13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Kết quả tải dữ liệu AI</a:t>
                </a:r>
                <a:endParaRPr lang="en-US" sz="13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37" name="Oval 36"/>
          <p:cNvSpPr/>
          <p:nvPr/>
        </p:nvSpPr>
        <p:spPr bwMode="auto">
          <a:xfrm>
            <a:off x="1199484" y="6332178"/>
            <a:ext cx="9447439" cy="401837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15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kumimoji="0" lang="vi-VN" sz="1500" b="0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tra kết quả tải dữ liệu được thực hiện thành công</a:t>
            </a:r>
            <a:endParaRPr kumimoji="0" lang="en-US" sz="15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39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11704320" cy="5867400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lnSpc>
                <a:spcPct val="130000"/>
              </a:lnSpc>
              <a:defRPr/>
            </a:pPr>
            <a:r>
              <a:rPr lang="vi-VN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Quy trình phỏng vấn</a:t>
            </a:r>
            <a:endParaRPr lang="en-US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30000"/>
              </a:lnSpc>
              <a:defRPr/>
            </a:pPr>
            <a:endParaRPr lang="en-US" sz="2600" b="1" dirty="0"/>
          </a:p>
          <a:p>
            <a:pPr marL="857250" lvl="1" indent="-457200">
              <a:buNone/>
              <a:defRPr/>
            </a:pP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457200" indent="-457200">
              <a:buNone/>
              <a:defRPr/>
            </a:pP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677172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/>
              <a:t>PHỎNG VẤN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609600" y="1676400"/>
            <a:ext cx="4953000" cy="502920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accent3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6858000" y="1676400"/>
            <a:ext cx="4953000" cy="5029200"/>
          </a:xfrm>
          <a:prstGeom prst="rect">
            <a:avLst/>
          </a:prstGeom>
          <a:solidFill>
            <a:schemeClr val="accent5"/>
          </a:solidFill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09600" y="2133600"/>
            <a:ext cx="4953000" cy="600972"/>
          </a:xfrm>
          <a:prstGeom prst="rect">
            <a:avLst/>
          </a:prstGeom>
          <a:solidFill>
            <a:srgbClr val="4FB4FF"/>
          </a:solidFill>
          <a:ln w="9525" cap="flat" cmpd="sng" algn="ctr">
            <a:solidFill>
              <a:srgbClr val="4FB4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19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Phiếu toàn bộ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vi-VN" sz="19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(Phiếu</a:t>
            </a:r>
            <a:r>
              <a:rPr lang="vi-VN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7-TB)</a:t>
            </a:r>
            <a:endParaRPr kumimoji="0" lang="en-US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09600" y="3124199"/>
            <a:ext cx="1066800" cy="1505415"/>
          </a:xfrm>
          <a:prstGeom prst="rect">
            <a:avLst/>
          </a:prstGeom>
          <a:solidFill>
            <a:srgbClr val="BEFEFB"/>
          </a:solidFill>
          <a:ln w="9525" cap="flat" cmpd="sng" algn="ctr">
            <a:solidFill>
              <a:srgbClr val="BEFEF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kumimoji="0" lang="vi-VN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Công nghiệp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vi-VN" sz="16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(Phiếu</a:t>
            </a:r>
            <a:r>
              <a:rPr lang="vi-V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7.1/CT-CN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905000" y="3124200"/>
            <a:ext cx="1066800" cy="1524000"/>
          </a:xfrm>
          <a:prstGeom prst="rect">
            <a:avLst/>
          </a:prstGeom>
          <a:solidFill>
            <a:srgbClr val="BEFEFB"/>
          </a:solidFill>
          <a:ln w="9525" cap="flat" cmpd="sng" algn="ctr">
            <a:solidFill>
              <a:srgbClr val="BEFEF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vi-V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Phiếu Vận tải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(Phiếu</a:t>
            </a:r>
            <a:r>
              <a:rPr kumimoji="0" lang="vi-VN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7.2/CT-VT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3188134" y="3105615"/>
            <a:ext cx="1066800" cy="1524000"/>
          </a:xfrm>
          <a:prstGeom prst="rect">
            <a:avLst/>
          </a:prstGeom>
          <a:solidFill>
            <a:srgbClr val="BEFEFB"/>
          </a:solidFill>
          <a:ln w="9525" cap="flat" cmpd="sng" algn="ctr">
            <a:solidFill>
              <a:srgbClr val="BEFEF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vi-V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Phiếu Lưu trú (Phiếu 7.3/CT-LT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4455470" y="3105615"/>
            <a:ext cx="1066800" cy="1524000"/>
          </a:xfrm>
          <a:prstGeom prst="rect">
            <a:avLst/>
          </a:prstGeom>
          <a:solidFill>
            <a:srgbClr val="BEFEFB"/>
          </a:solidFill>
          <a:ln w="9525" cap="flat" cmpd="sng" algn="ctr">
            <a:solidFill>
              <a:srgbClr val="BEFEF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vi-V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Phiếu Thương mại (Phiếu 7.4/CT-TM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 rot="5400000">
            <a:off x="1105056" y="2864504"/>
            <a:ext cx="344050" cy="138170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Right Arrow 32"/>
          <p:cNvSpPr/>
          <p:nvPr/>
        </p:nvSpPr>
        <p:spPr bwMode="auto">
          <a:xfrm rot="5400000">
            <a:off x="2329595" y="2859320"/>
            <a:ext cx="344052" cy="140133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Right Arrow 33"/>
          <p:cNvSpPr/>
          <p:nvPr/>
        </p:nvSpPr>
        <p:spPr bwMode="auto">
          <a:xfrm rot="5400000">
            <a:off x="3555641" y="2861995"/>
            <a:ext cx="344052" cy="140133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Right Arrow 34"/>
          <p:cNvSpPr/>
          <p:nvPr/>
        </p:nvSpPr>
        <p:spPr bwMode="auto">
          <a:xfrm rot="5400000">
            <a:off x="4870957" y="2861996"/>
            <a:ext cx="344052" cy="140133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6852424" y="2075986"/>
            <a:ext cx="4953000" cy="623157"/>
          </a:xfrm>
          <a:prstGeom prst="rect">
            <a:avLst/>
          </a:prstGeom>
          <a:solidFill>
            <a:srgbClr val="4FB4FF"/>
          </a:solidFill>
          <a:ln w="9525" cap="flat" cmpd="sng" algn="ctr">
            <a:solidFill>
              <a:srgbClr val="4FB4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kumimoji="0" lang="vi-VN" sz="19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vấn Phiếu toàn bộ</a:t>
            </a:r>
          </a:p>
          <a:p>
            <a:pPr algn="ctr" eaLnBrk="1" hangingPunct="1"/>
            <a:r>
              <a:rPr lang="vi-V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(Phiếu 7-TB)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6837388" y="3066586"/>
            <a:ext cx="1066800" cy="1505414"/>
          </a:xfrm>
          <a:prstGeom prst="rect">
            <a:avLst/>
          </a:prstGeom>
          <a:solidFill>
            <a:srgbClr val="BEFEFB"/>
          </a:solidFill>
          <a:ln w="9525" cap="flat" cmpd="sng" algn="ctr">
            <a:solidFill>
              <a:srgbClr val="BEFEF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kumimoji="0" lang="vi-VN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Công nghiệp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vi-VN" sz="16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(Phiếu</a:t>
            </a:r>
            <a:r>
              <a:rPr lang="vi-V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7.1/CT-CN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8132788" y="3066586"/>
            <a:ext cx="1066800" cy="1505414"/>
          </a:xfrm>
          <a:prstGeom prst="rect">
            <a:avLst/>
          </a:prstGeom>
          <a:solidFill>
            <a:srgbClr val="BEFEFB"/>
          </a:solidFill>
          <a:ln w="9525" cap="flat" cmpd="sng" algn="ctr">
            <a:solidFill>
              <a:srgbClr val="BEFEF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vi-V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Phiếu Vận tải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(Phiếu</a:t>
            </a:r>
            <a:r>
              <a:rPr kumimoji="0" lang="vi-VN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7.2/CT-VT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9415922" y="3048001"/>
            <a:ext cx="1066800" cy="1505414"/>
          </a:xfrm>
          <a:prstGeom prst="rect">
            <a:avLst/>
          </a:prstGeom>
          <a:solidFill>
            <a:srgbClr val="BEFEFB"/>
          </a:solidFill>
          <a:ln w="9525" cap="flat" cmpd="sng" algn="ctr">
            <a:solidFill>
              <a:srgbClr val="BEFEF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vi-V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Phiếu Lưu trú (Phiếu 7.3/CT-LT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10683258" y="3048001"/>
            <a:ext cx="1066800" cy="1505414"/>
          </a:xfrm>
          <a:prstGeom prst="rect">
            <a:avLst/>
          </a:prstGeom>
          <a:solidFill>
            <a:srgbClr val="BEFEFB"/>
          </a:solidFill>
          <a:ln w="9525" cap="flat" cmpd="sng" algn="ctr">
            <a:solidFill>
              <a:srgbClr val="BEFEF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vi-V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Phiếu Thương mại (Phiếu 7.4/CT-TM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ight Arrow 40"/>
          <p:cNvSpPr/>
          <p:nvPr/>
        </p:nvSpPr>
        <p:spPr bwMode="auto">
          <a:xfrm rot="5400000">
            <a:off x="7331637" y="2791527"/>
            <a:ext cx="347472" cy="137160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Right Arrow 41"/>
          <p:cNvSpPr/>
          <p:nvPr/>
        </p:nvSpPr>
        <p:spPr bwMode="auto">
          <a:xfrm rot="5400000">
            <a:off x="8557160" y="2790742"/>
            <a:ext cx="347472" cy="137160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Right Arrow 42"/>
          <p:cNvSpPr/>
          <p:nvPr/>
        </p:nvSpPr>
        <p:spPr bwMode="auto">
          <a:xfrm rot="5400000">
            <a:off x="9783205" y="2791205"/>
            <a:ext cx="347472" cy="137160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Right Arrow 43"/>
          <p:cNvSpPr/>
          <p:nvPr/>
        </p:nvSpPr>
        <p:spPr bwMode="auto">
          <a:xfrm rot="5400000">
            <a:off x="11098521" y="2791205"/>
            <a:ext cx="347472" cy="137160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Right Arrow 44"/>
          <p:cNvSpPr/>
          <p:nvPr/>
        </p:nvSpPr>
        <p:spPr bwMode="auto">
          <a:xfrm rot="5400000">
            <a:off x="8420100" y="4675744"/>
            <a:ext cx="347472" cy="137160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Right Arrow 45"/>
          <p:cNvSpPr/>
          <p:nvPr/>
        </p:nvSpPr>
        <p:spPr bwMode="auto">
          <a:xfrm rot="5400000">
            <a:off x="9788781" y="4671284"/>
            <a:ext cx="347472" cy="13716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7621606" y="4918060"/>
            <a:ext cx="1707318" cy="79694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vi-V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Phiếu Vận tải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(Phiếu</a:t>
            </a:r>
            <a:r>
              <a:rPr kumimoji="0" lang="vi-VN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7.6/CT-VT Mau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9503161" y="4924380"/>
            <a:ext cx="1502163" cy="79062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vi-V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Phiếu Lưu trú (Phiếu 7.7/CT-LT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6858000" y="6062992"/>
            <a:ext cx="4953000" cy="642607"/>
          </a:xfrm>
          <a:prstGeom prst="rect">
            <a:avLst/>
          </a:prstGeom>
          <a:solidFill>
            <a:srgbClr val="DEA900"/>
          </a:solidFill>
          <a:ln w="9525" cap="flat" cmpd="sng" algn="ctr">
            <a:solidFill>
              <a:srgbClr val="DEA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Phiếu mẫu</a:t>
            </a:r>
          </a:p>
          <a:p>
            <a:pPr algn="ctr" eaLnBrk="1" hangingPunct="1"/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(Phiếu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7.5-M)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Right Arrow 49"/>
          <p:cNvSpPr/>
          <p:nvPr/>
        </p:nvSpPr>
        <p:spPr bwMode="auto">
          <a:xfrm rot="5400000">
            <a:off x="8400624" y="5816958"/>
            <a:ext cx="386324" cy="137060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Right Arrow 50"/>
          <p:cNvSpPr/>
          <p:nvPr/>
        </p:nvSpPr>
        <p:spPr bwMode="auto">
          <a:xfrm rot="5400000">
            <a:off x="9781368" y="5834308"/>
            <a:ext cx="386324" cy="13706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09600" y="1676400"/>
            <a:ext cx="49530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Phỏng </a:t>
            </a:r>
            <a:r>
              <a:rPr lang="vi-V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vấn cơ sở điều tra Phiếu toàn bộ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6837388" y="1672957"/>
            <a:ext cx="49530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kumimoji="0" lang="vi-VN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vấn cơ sở điều tra Phiếu mẫu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15723</TotalTime>
  <Words>997</Words>
  <Application>Microsoft Office PowerPoint</Application>
  <PresentationFormat>Custom</PresentationFormat>
  <Paragraphs>208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Default Design</vt:lpstr>
      <vt:lpstr>1_Custom Design</vt:lpstr>
      <vt:lpstr>PowerPoint Presentation</vt:lpstr>
      <vt:lpstr>NỘI DUNG TRÌNH BÀY</vt:lpstr>
      <vt:lpstr>CÀI ĐẶT PHẦN MỀM CAPI</vt:lpstr>
      <vt:lpstr>CÀI ĐẶT PHẦN MỀM CAPI</vt:lpstr>
      <vt:lpstr>ĐĂNG NHẬP</vt:lpstr>
      <vt:lpstr>ĐĂNG NHẬP</vt:lpstr>
      <vt:lpstr>TẢI DỮ LIỆU PHỎNG VẤN</vt:lpstr>
      <vt:lpstr>TẢI DỮ LIỆU PHỎNG VẤN</vt:lpstr>
      <vt:lpstr>PHỎNG VẤN</vt:lpstr>
      <vt:lpstr>PHỎNG VẤN</vt:lpstr>
      <vt:lpstr>PHỎNG VẤN</vt:lpstr>
      <vt:lpstr>PHỎNG VẤN</vt:lpstr>
      <vt:lpstr>PHỎNG VẤN</vt:lpstr>
      <vt:lpstr>PHỎNG VẤN</vt:lpstr>
      <vt:lpstr>PHỎNG VẤN</vt:lpstr>
      <vt:lpstr>PHỎNG VẤN</vt:lpstr>
      <vt:lpstr>PHỎNG VẤN</vt:lpstr>
      <vt:lpstr>GỬI DỮ LIỆU PHỎNG VẤN</vt:lpstr>
      <vt:lpstr>TIẾN ĐỘ CÔNG VIỆC</vt:lpstr>
      <vt:lpstr>PowerPoint Presentation</vt:lpstr>
    </vt:vector>
  </TitlesOfParts>
  <Manager>Dr. Phan Huy Khánh, Assoc.Prof</Manager>
  <Company>Khoa CNTT, tr. ĐHBK, ĐHĐN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Tên đế tài luận văn Thạc sỹ ngành KHMT</dc:title>
  <dc:subject>Đề cương</dc:subject>
  <dc:creator>Tên tác giả</dc:creator>
  <cp:lastModifiedBy>Nguyễn Bình Minh</cp:lastModifiedBy>
  <cp:revision>729</cp:revision>
  <dcterms:created xsi:type="dcterms:W3CDTF">2006-02-07T02:45:41Z</dcterms:created>
  <dcterms:modified xsi:type="dcterms:W3CDTF">2025-12-12T04:08:54Z</dcterms:modified>
</cp:coreProperties>
</file>