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0"/>
  </p:notesMasterIdLst>
  <p:sldIdLst>
    <p:sldId id="398" r:id="rId2"/>
    <p:sldId id="258" r:id="rId3"/>
    <p:sldId id="259" r:id="rId4"/>
    <p:sldId id="260" r:id="rId5"/>
    <p:sldId id="262" r:id="rId6"/>
    <p:sldId id="263" r:id="rId7"/>
    <p:sldId id="264" r:id="rId8"/>
    <p:sldId id="265" r:id="rId9"/>
    <p:sldId id="266" r:id="rId10"/>
    <p:sldId id="267" r:id="rId11"/>
    <p:sldId id="268" r:id="rId12"/>
    <p:sldId id="269" r:id="rId13"/>
    <p:sldId id="328" r:id="rId14"/>
    <p:sldId id="270" r:id="rId15"/>
    <p:sldId id="271" r:id="rId16"/>
    <p:sldId id="272" r:id="rId17"/>
    <p:sldId id="293" r:id="rId18"/>
    <p:sldId id="273" r:id="rId19"/>
    <p:sldId id="329" r:id="rId20"/>
    <p:sldId id="296" r:id="rId21"/>
    <p:sldId id="275" r:id="rId22"/>
    <p:sldId id="294" r:id="rId23"/>
    <p:sldId id="319" r:id="rId24"/>
    <p:sldId id="276" r:id="rId25"/>
    <p:sldId id="277" r:id="rId26"/>
    <p:sldId id="326" r:id="rId27"/>
    <p:sldId id="282" r:id="rId28"/>
    <p:sldId id="332" r:id="rId29"/>
    <p:sldId id="333" r:id="rId30"/>
    <p:sldId id="334" r:id="rId31"/>
    <p:sldId id="330" r:id="rId32"/>
    <p:sldId id="280" r:id="rId33"/>
    <p:sldId id="284" r:id="rId34"/>
    <p:sldId id="335" r:id="rId35"/>
    <p:sldId id="337" r:id="rId36"/>
    <p:sldId id="338" r:id="rId37"/>
    <p:sldId id="285" r:id="rId38"/>
    <p:sldId id="279" r:id="rId39"/>
    <p:sldId id="336" r:id="rId40"/>
    <p:sldId id="278" r:id="rId41"/>
    <p:sldId id="323" r:id="rId42"/>
    <p:sldId id="339" r:id="rId43"/>
    <p:sldId id="341" r:id="rId44"/>
    <p:sldId id="342" r:id="rId45"/>
    <p:sldId id="286" r:id="rId46"/>
    <p:sldId id="287" r:id="rId47"/>
    <p:sldId id="288" r:id="rId48"/>
    <p:sldId id="289" r:id="rId49"/>
    <p:sldId id="290" r:id="rId50"/>
    <p:sldId id="320" r:id="rId51"/>
    <p:sldId id="321" r:id="rId52"/>
    <p:sldId id="344" r:id="rId53"/>
    <p:sldId id="346" r:id="rId54"/>
    <p:sldId id="348" r:id="rId55"/>
    <p:sldId id="349" r:id="rId56"/>
    <p:sldId id="351" r:id="rId57"/>
    <p:sldId id="353" r:id="rId58"/>
    <p:sldId id="354" r:id="rId59"/>
    <p:sldId id="355" r:id="rId60"/>
    <p:sldId id="356" r:id="rId61"/>
    <p:sldId id="357" r:id="rId62"/>
    <p:sldId id="358" r:id="rId63"/>
    <p:sldId id="359" r:id="rId64"/>
    <p:sldId id="360" r:id="rId65"/>
    <p:sldId id="361" r:id="rId66"/>
    <p:sldId id="362" r:id="rId67"/>
    <p:sldId id="363" r:id="rId68"/>
    <p:sldId id="365" r:id="rId69"/>
    <p:sldId id="366" r:id="rId70"/>
    <p:sldId id="367" r:id="rId71"/>
    <p:sldId id="368" r:id="rId72"/>
    <p:sldId id="369" r:id="rId73"/>
    <p:sldId id="370" r:id="rId74"/>
    <p:sldId id="371" r:id="rId75"/>
    <p:sldId id="372" r:id="rId76"/>
    <p:sldId id="374" r:id="rId77"/>
    <p:sldId id="375" r:id="rId78"/>
    <p:sldId id="376" r:id="rId79"/>
    <p:sldId id="377" r:id="rId80"/>
    <p:sldId id="378" r:id="rId81"/>
    <p:sldId id="379" r:id="rId82"/>
    <p:sldId id="381" r:id="rId83"/>
    <p:sldId id="382" r:id="rId84"/>
    <p:sldId id="383" r:id="rId85"/>
    <p:sldId id="384" r:id="rId86"/>
    <p:sldId id="385" r:id="rId87"/>
    <p:sldId id="386" r:id="rId88"/>
    <p:sldId id="387" r:id="rId89"/>
    <p:sldId id="388" r:id="rId90"/>
    <p:sldId id="389" r:id="rId91"/>
    <p:sldId id="390" r:id="rId92"/>
    <p:sldId id="391" r:id="rId93"/>
    <p:sldId id="392" r:id="rId94"/>
    <p:sldId id="393" r:id="rId95"/>
    <p:sldId id="394" r:id="rId96"/>
    <p:sldId id="395" r:id="rId97"/>
    <p:sldId id="396" r:id="rId98"/>
    <p:sldId id="322" r:id="rId99"/>
  </p:sldIdLst>
  <p:sldSz cx="18288000" cy="10287000"/>
  <p:notesSz cx="6858000" cy="9144000"/>
  <p:embeddedFontLst>
    <p:embeddedFont>
      <p:font typeface="Montserrat Bold Italics" charset="0"/>
      <p:regular r:id="rId101"/>
    </p:embeddedFont>
    <p:embeddedFont>
      <p:font typeface="Muli" charset="0"/>
      <p:regular r:id="rId102"/>
    </p:embeddedFont>
    <p:embeddedFont>
      <p:font typeface="Muli Bold" charset="0"/>
      <p:regular r:id="rId103"/>
    </p:embeddedFont>
    <p:embeddedFont>
      <p:font typeface="Calibri" pitchFamily="34" charset="0"/>
      <p:regular r:id="rId104"/>
      <p:bold r:id="rId105"/>
      <p:italic r:id="rId106"/>
      <p:boldItalic r:id="rId107"/>
    </p:embeddedFont>
    <p:embeddedFont>
      <p:font typeface="Roboto Bold" charset="0"/>
      <p:regular r:id="rId108"/>
    </p:embeddedFont>
    <p:embeddedFont>
      <p:font typeface="Asap Italics" charset="0"/>
      <p:regular r:id="rId109"/>
    </p:embeddedFont>
    <p:embeddedFont>
      <p:font typeface="Muli Semi-Bold" charset="0"/>
      <p:regular r:id="rId110"/>
    </p:embeddedFont>
    <p:embeddedFont>
      <p:font typeface="Montserrat Bold" charset="0"/>
      <p:regular r:id="rId111"/>
    </p:embeddedFont>
    <p:embeddedFont>
      <p:font typeface="Muli Italics" charset="0"/>
      <p:regular r:id="rId112"/>
    </p:embeddedFont>
    <p:embeddedFont>
      <p:font typeface="Montserrat Italics" charset="0"/>
      <p:regular r:id="rId113"/>
    </p:embeddedFont>
    <p:embeddedFont>
      <p:font typeface="Public Sans Bold" charset="0"/>
      <p:regular r:id="rId114"/>
    </p:embeddedFont>
    <p:embeddedFont>
      <p:font typeface="Montserrat" charset="0"/>
      <p:regular r:id="rId115"/>
      <p:bold r:id="rId116"/>
      <p:italic r:id="rId117"/>
      <p:boldItalic r:id="rId118"/>
    </p:embeddedFont>
    <p:embeddedFont>
      <p:font typeface="Montserrat Heavy" charset="0"/>
      <p:regular r:id="rId119"/>
    </p:embeddedFont>
    <p:embeddedFont>
      <p:font typeface="Muli Bold Italics" charset="0"/>
      <p:regular r:id="rId120"/>
    </p:embeddedFont>
    <p:embeddedFont>
      <p:font typeface="Canva Sans" charset="0"/>
      <p:regular r:id="rId121"/>
    </p:embeddedFont>
    <p:embeddedFont>
      <p:font typeface="Barlow Condensed Semi-Bold" charset="0"/>
      <p:regular r:id="rId1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789" autoAdjust="0"/>
  </p:normalViewPr>
  <p:slideViewPr>
    <p:cSldViewPr>
      <p:cViewPr>
        <p:scale>
          <a:sx n="59" d="100"/>
          <a:sy n="59" d="100"/>
        </p:scale>
        <p:origin x="-564"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5.fntdata"/><Relationship Id="rId113" Type="http://schemas.openxmlformats.org/officeDocument/2006/relationships/font" Target="fonts/font13.fntdata"/><Relationship Id="rId118" Type="http://schemas.openxmlformats.org/officeDocument/2006/relationships/font" Target="fonts/font18.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font" Target="fonts/font16.fntdata"/><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6.fntdata"/><Relationship Id="rId114" Type="http://schemas.openxmlformats.org/officeDocument/2006/relationships/font" Target="fonts/font14.fntdata"/><Relationship Id="rId119" Type="http://schemas.openxmlformats.org/officeDocument/2006/relationships/font" Target="fonts/font19.fntdata"/><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ân Đặng" userId="9b484f9d64534d21" providerId="LiveId" clId="{742086FF-F23D-43D3-9A9B-8C615D47EFFA}"/>
    <pc:docChg chg="undo redo custSel addSld delSld modSld">
      <pc:chgData name="Vân Đặng" userId="9b484f9d64534d21" providerId="LiveId" clId="{742086FF-F23D-43D3-9A9B-8C615D47EFFA}" dt="2025-11-09T15:15:57.588" v="4558" actId="1036"/>
      <pc:docMkLst>
        <pc:docMk/>
      </pc:docMkLst>
      <pc:sldChg chg="modSp mod">
        <pc:chgData name="Vân Đặng" userId="9b484f9d64534d21" providerId="LiveId" clId="{742086FF-F23D-43D3-9A9B-8C615D47EFFA}" dt="2025-11-07T12:55:14.018" v="0" actId="1076"/>
        <pc:sldMkLst>
          <pc:docMk/>
          <pc:sldMk cId="0" sldId="259"/>
        </pc:sldMkLst>
        <pc:spChg chg="mod">
          <ac:chgData name="Vân Đặng" userId="9b484f9d64534d21" providerId="LiveId" clId="{742086FF-F23D-43D3-9A9B-8C615D47EFFA}" dt="2025-11-07T12:55:14.018" v="0" actId="1076"/>
          <ac:spMkLst>
            <pc:docMk/>
            <pc:sldMk cId="0" sldId="259"/>
            <ac:spMk id="66" creationId="{00000000-0000-0000-0000-000000000000}"/>
          </ac:spMkLst>
        </pc:spChg>
      </pc:sldChg>
      <pc:sldChg chg="modSp mod modNotesTx">
        <pc:chgData name="Vân Đặng" userId="9b484f9d64534d21" providerId="LiveId" clId="{742086FF-F23D-43D3-9A9B-8C615D47EFFA}" dt="2025-11-09T10:47:49.313" v="1773" actId="20577"/>
        <pc:sldMkLst>
          <pc:docMk/>
          <pc:sldMk cId="0" sldId="260"/>
        </pc:sldMkLst>
        <pc:spChg chg="mod">
          <ac:chgData name="Vân Đặng" userId="9b484f9d64534d21" providerId="LiveId" clId="{742086FF-F23D-43D3-9A9B-8C615D47EFFA}" dt="2025-11-09T10:46:17.372" v="1604" actId="14100"/>
          <ac:spMkLst>
            <pc:docMk/>
            <pc:sldMk cId="0" sldId="260"/>
            <ac:spMk id="10" creationId="{4C6A48EF-FF32-447F-B787-4233BE1003B0}"/>
          </ac:spMkLst>
        </pc:spChg>
        <pc:spChg chg="mod">
          <ac:chgData name="Vân Đặng" userId="9b484f9d64534d21" providerId="LiveId" clId="{742086FF-F23D-43D3-9A9B-8C615D47EFFA}" dt="2025-11-09T10:43:38.609" v="1563" actId="5793"/>
          <ac:spMkLst>
            <pc:docMk/>
            <pc:sldMk cId="0" sldId="260"/>
            <ac:spMk id="11" creationId="{C826E11F-35F1-FE76-83FF-44FE0B87152C}"/>
          </ac:spMkLst>
        </pc:spChg>
        <pc:spChg chg="mod">
          <ac:chgData name="Vân Đặng" userId="9b484f9d64534d21" providerId="LiveId" clId="{742086FF-F23D-43D3-9A9B-8C615D47EFFA}" dt="2025-11-09T10:43:11.265" v="1553" actId="1035"/>
          <ac:spMkLst>
            <pc:docMk/>
            <pc:sldMk cId="0" sldId="260"/>
            <ac:spMk id="15" creationId="{66ADBB4F-B003-46A6-B567-C10CCB871C01}"/>
          </ac:spMkLst>
        </pc:spChg>
        <pc:spChg chg="mod">
          <ac:chgData name="Vân Đặng" userId="9b484f9d64534d21" providerId="LiveId" clId="{742086FF-F23D-43D3-9A9B-8C615D47EFFA}" dt="2025-11-09T10:43:16.123" v="1555" actId="1035"/>
          <ac:spMkLst>
            <pc:docMk/>
            <pc:sldMk cId="0" sldId="260"/>
            <ac:spMk id="23" creationId="{B62C5A46-64B4-4977-96CF-8490C77F065E}"/>
          </ac:spMkLst>
        </pc:spChg>
        <pc:spChg chg="mod">
          <ac:chgData name="Vân Đặng" userId="9b484f9d64534d21" providerId="LiveId" clId="{742086FF-F23D-43D3-9A9B-8C615D47EFFA}" dt="2025-11-09T10:45:54.502" v="1603" actId="20577"/>
          <ac:spMkLst>
            <pc:docMk/>
            <pc:sldMk cId="0" sldId="260"/>
            <ac:spMk id="24" creationId="{8DFE80E8-5A5B-4AE6-8D06-344A039A37AD}"/>
          </ac:spMkLst>
        </pc:spChg>
      </pc:sldChg>
      <pc:sldChg chg="addSp modSp mod">
        <pc:chgData name="Vân Đặng" userId="9b484f9d64534d21" providerId="LiveId" clId="{742086FF-F23D-43D3-9A9B-8C615D47EFFA}" dt="2025-11-09T10:55:52.806" v="1868" actId="20577"/>
        <pc:sldMkLst>
          <pc:docMk/>
          <pc:sldMk cId="0" sldId="270"/>
        </pc:sldMkLst>
        <pc:spChg chg="mod">
          <ac:chgData name="Vân Đặng" userId="9b484f9d64534d21" providerId="LiveId" clId="{742086FF-F23D-43D3-9A9B-8C615D47EFFA}" dt="2025-11-09T10:55:52.806" v="1868" actId="20577"/>
          <ac:spMkLst>
            <pc:docMk/>
            <pc:sldMk cId="0" sldId="270"/>
            <ac:spMk id="9" creationId="{E9348C9F-6E6A-4168-9BA8-1A79E44D1D92}"/>
          </ac:spMkLst>
        </pc:spChg>
        <pc:spChg chg="add mod">
          <ac:chgData name="Vân Đặng" userId="9b484f9d64534d21" providerId="LiveId" clId="{742086FF-F23D-43D3-9A9B-8C615D47EFFA}" dt="2025-11-09T10:53:43.791" v="1810" actId="1038"/>
          <ac:spMkLst>
            <pc:docMk/>
            <pc:sldMk cId="0" sldId="270"/>
            <ac:spMk id="10" creationId="{C126B4B8-388E-702D-71E3-427A0553F08D}"/>
          </ac:spMkLst>
        </pc:spChg>
        <pc:spChg chg="add mod">
          <ac:chgData name="Vân Đặng" userId="9b484f9d64534d21" providerId="LiveId" clId="{742086FF-F23D-43D3-9A9B-8C615D47EFFA}" dt="2025-11-09T10:54:17.240" v="1817" actId="1035"/>
          <ac:spMkLst>
            <pc:docMk/>
            <pc:sldMk cId="0" sldId="270"/>
            <ac:spMk id="11" creationId="{70221976-43BC-EC34-FB55-CAD9AD44B280}"/>
          </ac:spMkLst>
        </pc:spChg>
        <pc:spChg chg="mod">
          <ac:chgData name="Vân Đặng" userId="9b484f9d64534d21" providerId="LiveId" clId="{742086FF-F23D-43D3-9A9B-8C615D47EFFA}" dt="2025-11-09T10:53:58.125" v="1813" actId="14100"/>
          <ac:spMkLst>
            <pc:docMk/>
            <pc:sldMk cId="0" sldId="270"/>
            <ac:spMk id="45" creationId="{91D1DD35-D325-5F3D-7D78-BFF620F23781}"/>
          </ac:spMkLst>
        </pc:spChg>
        <pc:spChg chg="mod">
          <ac:chgData name="Vân Đặng" userId="9b484f9d64534d21" providerId="LiveId" clId="{742086FF-F23D-43D3-9A9B-8C615D47EFFA}" dt="2025-11-09T10:53:35.962" v="1808" actId="20577"/>
          <ac:spMkLst>
            <pc:docMk/>
            <pc:sldMk cId="0" sldId="270"/>
            <ac:spMk id="63" creationId="{CF4A6739-EAA7-01B7-EC15-B58FFCAC7697}"/>
          </ac:spMkLst>
        </pc:spChg>
        <pc:spChg chg="mod">
          <ac:chgData name="Vân Đặng" userId="9b484f9d64534d21" providerId="LiveId" clId="{742086FF-F23D-43D3-9A9B-8C615D47EFFA}" dt="2025-11-09T10:53:46.333" v="1811" actId="20577"/>
          <ac:spMkLst>
            <pc:docMk/>
            <pc:sldMk cId="0" sldId="270"/>
            <ac:spMk id="64" creationId="{632F757F-E685-8060-05D3-AC301A34ACF5}"/>
          </ac:spMkLst>
        </pc:spChg>
        <pc:grpChg chg="mod">
          <ac:chgData name="Vân Đặng" userId="9b484f9d64534d21" providerId="LiveId" clId="{742086FF-F23D-43D3-9A9B-8C615D47EFFA}" dt="2025-11-09T10:53:28.711" v="1807" actId="1038"/>
          <ac:grpSpMkLst>
            <pc:docMk/>
            <pc:sldMk cId="0" sldId="270"/>
            <ac:grpSpMk id="70" creationId="{0E89C658-723F-544F-7DA1-F17F781F3FF9}"/>
          </ac:grpSpMkLst>
        </pc:grpChg>
      </pc:sldChg>
      <pc:sldChg chg="modSp">
        <pc:chgData name="Vân Đặng" userId="9b484f9d64534d21" providerId="LiveId" clId="{742086FF-F23D-43D3-9A9B-8C615D47EFFA}" dt="2025-11-09T12:53:20.491" v="2059" actId="20577"/>
        <pc:sldMkLst>
          <pc:docMk/>
          <pc:sldMk cId="0" sldId="275"/>
        </pc:sldMkLst>
        <pc:spChg chg="mod">
          <ac:chgData name="Vân Đặng" userId="9b484f9d64534d21" providerId="LiveId" clId="{742086FF-F23D-43D3-9A9B-8C615D47EFFA}" dt="2025-11-09T12:53:20.491" v="2059" actId="20577"/>
          <ac:spMkLst>
            <pc:docMk/>
            <pc:sldMk cId="0" sldId="275"/>
            <ac:spMk id="29" creationId="{00000000-0000-0000-0000-000000000000}"/>
          </ac:spMkLst>
        </pc:spChg>
        <pc:spChg chg="mod">
          <ac:chgData name="Vân Đặng" userId="9b484f9d64534d21" providerId="LiveId" clId="{742086FF-F23D-43D3-9A9B-8C615D47EFFA}" dt="2025-11-09T12:44:03.147" v="2002" actId="20577"/>
          <ac:spMkLst>
            <pc:docMk/>
            <pc:sldMk cId="0" sldId="275"/>
            <ac:spMk id="48" creationId="{3B5F9E7F-DE56-422A-9618-D144E01D08C2}"/>
          </ac:spMkLst>
        </pc:spChg>
      </pc:sldChg>
      <pc:sldChg chg="modSp mod">
        <pc:chgData name="Vân Đặng" userId="9b484f9d64534d21" providerId="LiveId" clId="{742086FF-F23D-43D3-9A9B-8C615D47EFFA}" dt="2025-11-09T13:07:20.727" v="2139" actId="1036"/>
        <pc:sldMkLst>
          <pc:docMk/>
          <pc:sldMk cId="0" sldId="277"/>
        </pc:sldMkLst>
        <pc:spChg chg="mod">
          <ac:chgData name="Vân Đặng" userId="9b484f9d64534d21" providerId="LiveId" clId="{742086FF-F23D-43D3-9A9B-8C615D47EFFA}" dt="2025-11-09T13:06:59.768" v="2133" actId="14100"/>
          <ac:spMkLst>
            <pc:docMk/>
            <pc:sldMk cId="0" sldId="277"/>
            <ac:spMk id="12" creationId="{00000000-0000-0000-0000-000000000000}"/>
          </ac:spMkLst>
        </pc:spChg>
        <pc:spChg chg="mod">
          <ac:chgData name="Vân Đặng" userId="9b484f9d64534d21" providerId="LiveId" clId="{742086FF-F23D-43D3-9A9B-8C615D47EFFA}" dt="2025-11-09T13:06:55.428" v="2132" actId="1038"/>
          <ac:spMkLst>
            <pc:docMk/>
            <pc:sldMk cId="0" sldId="277"/>
            <ac:spMk id="17" creationId="{3FBED7B1-631A-4F0B-9847-3128467423E0}"/>
          </ac:spMkLst>
        </pc:spChg>
        <pc:grpChg chg="mod">
          <ac:chgData name="Vân Đặng" userId="9b484f9d64534d21" providerId="LiveId" clId="{742086FF-F23D-43D3-9A9B-8C615D47EFFA}" dt="2025-11-09T13:07:20.727" v="2139" actId="1036"/>
          <ac:grpSpMkLst>
            <pc:docMk/>
            <pc:sldMk cId="0" sldId="277"/>
            <ac:grpSpMk id="2" creationId="{00000000-0000-0000-0000-000000000000}"/>
          </ac:grpSpMkLst>
        </pc:grpChg>
      </pc:sldChg>
      <pc:sldChg chg="modSp mod modAnim">
        <pc:chgData name="Vân Đặng" userId="9b484f9d64534d21" providerId="LiveId" clId="{742086FF-F23D-43D3-9A9B-8C615D47EFFA}" dt="2025-11-09T14:19:24.179" v="3251" actId="1038"/>
        <pc:sldMkLst>
          <pc:docMk/>
          <pc:sldMk cId="0" sldId="278"/>
        </pc:sldMkLst>
        <pc:spChg chg="mod">
          <ac:chgData name="Vân Đặng" userId="9b484f9d64534d21" providerId="LiveId" clId="{742086FF-F23D-43D3-9A9B-8C615D47EFFA}" dt="2025-11-09T14:19:24.179" v="3251" actId="1038"/>
          <ac:spMkLst>
            <pc:docMk/>
            <pc:sldMk cId="0" sldId="278"/>
            <ac:spMk id="31" creationId="{00000000-0000-0000-0000-000000000000}"/>
          </ac:spMkLst>
        </pc:spChg>
        <pc:spChg chg="mod">
          <ac:chgData name="Vân Đặng" userId="9b484f9d64534d21" providerId="LiveId" clId="{742086FF-F23D-43D3-9A9B-8C615D47EFFA}" dt="2025-11-09T14:16:49.035" v="3178" actId="255"/>
          <ac:spMkLst>
            <pc:docMk/>
            <pc:sldMk cId="0" sldId="278"/>
            <ac:spMk id="47" creationId="{00000000-0000-0000-0000-000000000000}"/>
          </ac:spMkLst>
        </pc:spChg>
        <pc:spChg chg="mod">
          <ac:chgData name="Vân Đặng" userId="9b484f9d64534d21" providerId="LiveId" clId="{742086FF-F23D-43D3-9A9B-8C615D47EFFA}" dt="2025-11-09T14:12:35.825" v="3041" actId="20577"/>
          <ac:spMkLst>
            <pc:docMk/>
            <pc:sldMk cId="0" sldId="278"/>
            <ac:spMk id="48" creationId="{00000000-0000-0000-0000-000000000000}"/>
          </ac:spMkLst>
        </pc:spChg>
        <pc:spChg chg="mod">
          <ac:chgData name="Vân Đặng" userId="9b484f9d64534d21" providerId="LiveId" clId="{742086FF-F23D-43D3-9A9B-8C615D47EFFA}" dt="2025-11-09T14:17:17.851" v="3195" actId="20577"/>
          <ac:spMkLst>
            <pc:docMk/>
            <pc:sldMk cId="0" sldId="278"/>
            <ac:spMk id="63" creationId="{88EE2DC0-213B-4EE1-88D0-273A6CB85BE7}"/>
          </ac:spMkLst>
        </pc:spChg>
        <pc:spChg chg="mod">
          <ac:chgData name="Vân Đặng" userId="9b484f9d64534d21" providerId="LiveId" clId="{742086FF-F23D-43D3-9A9B-8C615D47EFFA}" dt="2025-11-09T14:15:40.616" v="3155"/>
          <ac:spMkLst>
            <pc:docMk/>
            <pc:sldMk cId="0" sldId="278"/>
            <ac:spMk id="65" creationId="{66AB374D-FB20-223E-D226-731ECC78DE47}"/>
          </ac:spMkLst>
        </pc:spChg>
        <pc:spChg chg="mod">
          <ac:chgData name="Vân Đặng" userId="9b484f9d64534d21" providerId="LiveId" clId="{742086FF-F23D-43D3-9A9B-8C615D47EFFA}" dt="2025-11-09T14:18:04.237" v="3203" actId="1037"/>
          <ac:spMkLst>
            <pc:docMk/>
            <pc:sldMk cId="0" sldId="278"/>
            <ac:spMk id="66" creationId="{00000000-0000-0000-0000-000000000000}"/>
          </ac:spMkLst>
        </pc:spChg>
        <pc:grpChg chg="mod">
          <ac:chgData name="Vân Đặng" userId="9b484f9d64534d21" providerId="LiveId" clId="{742086FF-F23D-43D3-9A9B-8C615D47EFFA}" dt="2025-11-09T14:16:40.484" v="3176" actId="14100"/>
          <ac:grpSpMkLst>
            <pc:docMk/>
            <pc:sldMk cId="0" sldId="278"/>
            <ac:grpSpMk id="41" creationId="{45CBFA1C-502F-47A5-A52E-823E023FE39B}"/>
          </ac:grpSpMkLst>
        </pc:grpChg>
        <pc:grpChg chg="mod">
          <ac:chgData name="Vân Đặng" userId="9b484f9d64534d21" providerId="LiveId" clId="{742086FF-F23D-43D3-9A9B-8C615D47EFFA}" dt="2025-11-09T14:17:01.896" v="3181" actId="1037"/>
          <ac:grpSpMkLst>
            <pc:docMk/>
            <pc:sldMk cId="0" sldId="278"/>
            <ac:grpSpMk id="51" creationId="{52CF7DB9-095E-FED5-435B-506ECEA2CC90}"/>
          </ac:grpSpMkLst>
        </pc:grpChg>
        <pc:grpChg chg="mod">
          <ac:chgData name="Vân Đặng" userId="9b484f9d64534d21" providerId="LiveId" clId="{742086FF-F23D-43D3-9A9B-8C615D47EFFA}" dt="2025-11-09T14:16:30.136" v="3172" actId="14100"/>
          <ac:grpSpMkLst>
            <pc:docMk/>
            <pc:sldMk cId="0" sldId="278"/>
            <ac:grpSpMk id="64" creationId="{78E58444-E784-6870-6906-11D47FFD6438}"/>
          </ac:grpSpMkLst>
        </pc:grpChg>
      </pc:sldChg>
      <pc:sldChg chg="addSp modSp mod">
        <pc:chgData name="Vân Đặng" userId="9b484f9d64534d21" providerId="LiveId" clId="{742086FF-F23D-43D3-9A9B-8C615D47EFFA}" dt="2025-11-09T14:05:19.023" v="2921" actId="20577"/>
        <pc:sldMkLst>
          <pc:docMk/>
          <pc:sldMk cId="0" sldId="279"/>
        </pc:sldMkLst>
        <pc:spChg chg="mod">
          <ac:chgData name="Vân Đặng" userId="9b484f9d64534d21" providerId="LiveId" clId="{742086FF-F23D-43D3-9A9B-8C615D47EFFA}" dt="2025-11-09T14:05:19.023" v="2921" actId="20577"/>
          <ac:spMkLst>
            <pc:docMk/>
            <pc:sldMk cId="0" sldId="279"/>
            <ac:spMk id="4" creationId="{5865FA55-FFEB-F90A-9EC1-133AD46786F3}"/>
          </ac:spMkLst>
        </pc:spChg>
        <pc:spChg chg="mod">
          <ac:chgData name="Vân Đặng" userId="9b484f9d64534d21" providerId="LiveId" clId="{742086FF-F23D-43D3-9A9B-8C615D47EFFA}" dt="2025-11-09T14:05:02.717" v="2916" actId="207"/>
          <ac:spMkLst>
            <pc:docMk/>
            <pc:sldMk cId="0" sldId="279"/>
            <ac:spMk id="7" creationId="{00000000-0000-0000-0000-000000000000}"/>
          </ac:spMkLst>
        </pc:spChg>
        <pc:spChg chg="add mod">
          <ac:chgData name="Vân Đặng" userId="9b484f9d64534d21" providerId="LiveId" clId="{742086FF-F23D-43D3-9A9B-8C615D47EFFA}" dt="2025-11-09T14:04:19.446" v="2894" actId="1076"/>
          <ac:spMkLst>
            <pc:docMk/>
            <pc:sldMk cId="0" sldId="279"/>
            <ac:spMk id="10" creationId="{8973A3ED-CC3E-6C91-4C0C-539E2D047018}"/>
          </ac:spMkLst>
        </pc:spChg>
        <pc:spChg chg="add mod">
          <ac:chgData name="Vân Đặng" userId="9b484f9d64534d21" providerId="LiveId" clId="{742086FF-F23D-43D3-9A9B-8C615D47EFFA}" dt="2025-11-09T14:04:27.517" v="2915" actId="20577"/>
          <ac:spMkLst>
            <pc:docMk/>
            <pc:sldMk cId="0" sldId="279"/>
            <ac:spMk id="11" creationId="{B639D89A-983B-E58A-F46F-418C1A6CAE7D}"/>
          </ac:spMkLst>
        </pc:spChg>
      </pc:sldChg>
      <pc:sldChg chg="addSp delSp modSp mod delAnim modAnim modNotesTx">
        <pc:chgData name="Vân Đặng" userId="9b484f9d64534d21" providerId="LiveId" clId="{742086FF-F23D-43D3-9A9B-8C615D47EFFA}" dt="2025-11-07T13:22:27.386" v="519" actId="1076"/>
        <pc:sldMkLst>
          <pc:docMk/>
          <pc:sldMk cId="0" sldId="280"/>
        </pc:sldMkLst>
        <pc:spChg chg="add del mod">
          <ac:chgData name="Vân Đặng" userId="9b484f9d64534d21" providerId="LiveId" clId="{742086FF-F23D-43D3-9A9B-8C615D47EFFA}" dt="2025-11-07T13:20:57.691" v="481" actId="20577"/>
          <ac:spMkLst>
            <pc:docMk/>
            <pc:sldMk cId="0" sldId="280"/>
            <ac:spMk id="2" creationId="{00000000-0000-0000-0000-000000000000}"/>
          </ac:spMkLst>
        </pc:spChg>
        <pc:spChg chg="mod">
          <ac:chgData name="Vân Đặng" userId="9b484f9d64534d21" providerId="LiveId" clId="{742086FF-F23D-43D3-9A9B-8C615D47EFFA}" dt="2025-11-07T13:22:24.367" v="517" actId="14100"/>
          <ac:spMkLst>
            <pc:docMk/>
            <pc:sldMk cId="0" sldId="280"/>
            <ac:spMk id="5" creationId="{00000000-0000-0000-0000-000000000000}"/>
          </ac:spMkLst>
        </pc:spChg>
        <pc:spChg chg="mod">
          <ac:chgData name="Vân Đặng" userId="9b484f9d64534d21" providerId="LiveId" clId="{742086FF-F23D-43D3-9A9B-8C615D47EFFA}" dt="2025-11-07T13:22:27.386" v="519" actId="1076"/>
          <ac:spMkLst>
            <pc:docMk/>
            <pc:sldMk cId="0" sldId="280"/>
            <ac:spMk id="6" creationId="{00000000-0000-0000-0000-000000000000}"/>
          </ac:spMkLst>
        </pc:spChg>
        <pc:spChg chg="mod">
          <ac:chgData name="Vân Đặng" userId="9b484f9d64534d21" providerId="LiveId" clId="{742086FF-F23D-43D3-9A9B-8C615D47EFFA}" dt="2025-11-07T13:10:11.244" v="86" actId="1035"/>
          <ac:spMkLst>
            <pc:docMk/>
            <pc:sldMk cId="0" sldId="280"/>
            <ac:spMk id="7" creationId="{00000000-0000-0000-0000-000000000000}"/>
          </ac:spMkLst>
        </pc:spChg>
        <pc:spChg chg="mod">
          <ac:chgData name="Vân Đặng" userId="9b484f9d64534d21" providerId="LiveId" clId="{742086FF-F23D-43D3-9A9B-8C615D47EFFA}" dt="2025-11-07T13:12:51.328" v="364" actId="1076"/>
          <ac:spMkLst>
            <pc:docMk/>
            <pc:sldMk cId="0" sldId="280"/>
            <ac:spMk id="8" creationId="{00000000-0000-0000-0000-000000000000}"/>
          </ac:spMkLst>
        </pc:spChg>
        <pc:spChg chg="mod">
          <ac:chgData name="Vân Đặng" userId="9b484f9d64534d21" providerId="LiveId" clId="{742086FF-F23D-43D3-9A9B-8C615D47EFFA}" dt="2025-11-07T13:10:15.702" v="87" actId="1035"/>
          <ac:spMkLst>
            <pc:docMk/>
            <pc:sldMk cId="0" sldId="280"/>
            <ac:spMk id="9" creationId="{00000000-0000-0000-0000-000000000000}"/>
          </ac:spMkLst>
        </pc:spChg>
        <pc:spChg chg="mod">
          <ac:chgData name="Vân Đặng" userId="9b484f9d64534d21" providerId="LiveId" clId="{742086FF-F23D-43D3-9A9B-8C615D47EFFA}" dt="2025-11-07T13:10:02.660" v="82" actId="1076"/>
          <ac:spMkLst>
            <pc:docMk/>
            <pc:sldMk cId="0" sldId="280"/>
            <ac:spMk id="10" creationId="{00000000-0000-0000-0000-000000000000}"/>
          </ac:spMkLst>
        </pc:spChg>
        <pc:spChg chg="mod">
          <ac:chgData name="Vân Đặng" userId="9b484f9d64534d21" providerId="LiveId" clId="{742086FF-F23D-43D3-9A9B-8C615D47EFFA}" dt="2025-11-07T13:10:23.770" v="88" actId="1076"/>
          <ac:spMkLst>
            <pc:docMk/>
            <pc:sldMk cId="0" sldId="280"/>
            <ac:spMk id="11" creationId="{00000000-0000-0000-0000-000000000000}"/>
          </ac:spMkLst>
        </pc:spChg>
        <pc:spChg chg="mod">
          <ac:chgData name="Vân Đặng" userId="9b484f9d64534d21" providerId="LiveId" clId="{742086FF-F23D-43D3-9A9B-8C615D47EFFA}" dt="2025-11-07T13:12:48.682" v="363" actId="1076"/>
          <ac:spMkLst>
            <pc:docMk/>
            <pc:sldMk cId="0" sldId="280"/>
            <ac:spMk id="12" creationId="{00000000-0000-0000-0000-000000000000}"/>
          </ac:spMkLst>
        </pc:spChg>
        <pc:spChg chg="mod">
          <ac:chgData name="Vân Đặng" userId="9b484f9d64534d21" providerId="LiveId" clId="{742086FF-F23D-43D3-9A9B-8C615D47EFFA}" dt="2025-11-07T13:12:44" v="362" actId="1076"/>
          <ac:spMkLst>
            <pc:docMk/>
            <pc:sldMk cId="0" sldId="280"/>
            <ac:spMk id="13" creationId="{00000000-0000-0000-0000-000000000000}"/>
          </ac:spMkLst>
        </pc:spChg>
        <pc:spChg chg="mod">
          <ac:chgData name="Vân Đặng" userId="9b484f9d64534d21" providerId="LiveId" clId="{742086FF-F23D-43D3-9A9B-8C615D47EFFA}" dt="2025-11-07T13:12:39.947" v="361" actId="14100"/>
          <ac:spMkLst>
            <pc:docMk/>
            <pc:sldMk cId="0" sldId="280"/>
            <ac:spMk id="14" creationId="{00000000-0000-0000-0000-000000000000}"/>
          </ac:spMkLst>
        </pc:spChg>
        <pc:spChg chg="mod">
          <ac:chgData name="Vân Đặng" userId="9b484f9d64534d21" providerId="LiveId" clId="{742086FF-F23D-43D3-9A9B-8C615D47EFFA}" dt="2025-11-07T13:12:39.947" v="361" actId="14100"/>
          <ac:spMkLst>
            <pc:docMk/>
            <pc:sldMk cId="0" sldId="280"/>
            <ac:spMk id="15" creationId="{00000000-0000-0000-0000-000000000000}"/>
          </ac:spMkLst>
        </pc:spChg>
        <pc:spChg chg="add mod">
          <ac:chgData name="Vân Đặng" userId="9b484f9d64534d21" providerId="LiveId" clId="{742086FF-F23D-43D3-9A9B-8C615D47EFFA}" dt="2025-11-07T13:16:32.534" v="425"/>
          <ac:spMkLst>
            <pc:docMk/>
            <pc:sldMk cId="0" sldId="280"/>
            <ac:spMk id="16" creationId="{6940FBAB-E17D-18FB-5221-BB3915E6A758}"/>
          </ac:spMkLst>
        </pc:spChg>
      </pc:sldChg>
      <pc:sldChg chg="modSp mod modNotesTx">
        <pc:chgData name="Vân Đặng" userId="9b484f9d64534d21" providerId="LiveId" clId="{742086FF-F23D-43D3-9A9B-8C615D47EFFA}" dt="2025-11-09T13:11:14.907" v="2398" actId="20577"/>
        <pc:sldMkLst>
          <pc:docMk/>
          <pc:sldMk cId="0" sldId="282"/>
        </pc:sldMkLst>
        <pc:spChg chg="mod">
          <ac:chgData name="Vân Đặng" userId="9b484f9d64534d21" providerId="LiveId" clId="{742086FF-F23D-43D3-9A9B-8C615D47EFFA}" dt="2025-11-09T13:09:27.618" v="2248" actId="1035"/>
          <ac:spMkLst>
            <pc:docMk/>
            <pc:sldMk cId="0" sldId="282"/>
            <ac:spMk id="16" creationId="{00000000-0000-0000-0000-000000000000}"/>
          </ac:spMkLst>
        </pc:spChg>
        <pc:spChg chg="mod">
          <ac:chgData name="Vân Đặng" userId="9b484f9d64534d21" providerId="LiveId" clId="{742086FF-F23D-43D3-9A9B-8C615D47EFFA}" dt="2025-11-09T13:09:37.571" v="2252" actId="1035"/>
          <ac:spMkLst>
            <pc:docMk/>
            <pc:sldMk cId="0" sldId="282"/>
            <ac:spMk id="61" creationId="{00000000-0000-0000-0000-000000000000}"/>
          </ac:spMkLst>
        </pc:spChg>
        <pc:spChg chg="mod">
          <ac:chgData name="Vân Đặng" userId="9b484f9d64534d21" providerId="LiveId" clId="{742086FF-F23D-43D3-9A9B-8C615D47EFFA}" dt="2025-11-09T13:09:54.755" v="2261" actId="1036"/>
          <ac:spMkLst>
            <pc:docMk/>
            <pc:sldMk cId="0" sldId="282"/>
            <ac:spMk id="62" creationId="{00000000-0000-0000-0000-000000000000}"/>
          </ac:spMkLst>
        </pc:spChg>
        <pc:spChg chg="mod">
          <ac:chgData name="Vân Đặng" userId="9b484f9d64534d21" providerId="LiveId" clId="{742086FF-F23D-43D3-9A9B-8C615D47EFFA}" dt="2025-11-09T13:09:57.839" v="2262" actId="1035"/>
          <ac:spMkLst>
            <pc:docMk/>
            <pc:sldMk cId="0" sldId="282"/>
            <ac:spMk id="63" creationId="{00000000-0000-0000-0000-000000000000}"/>
          </ac:spMkLst>
        </pc:spChg>
        <pc:spChg chg="mod">
          <ac:chgData name="Vân Đặng" userId="9b484f9d64534d21" providerId="LiveId" clId="{742086FF-F23D-43D3-9A9B-8C615D47EFFA}" dt="2025-11-09T13:09:22.331" v="2243" actId="1035"/>
          <ac:spMkLst>
            <pc:docMk/>
            <pc:sldMk cId="0" sldId="282"/>
            <ac:spMk id="64" creationId="{00000000-0000-0000-0000-000000000000}"/>
          </ac:spMkLst>
        </pc:spChg>
        <pc:spChg chg="mod">
          <ac:chgData name="Vân Đặng" userId="9b484f9d64534d21" providerId="LiveId" clId="{742086FF-F23D-43D3-9A9B-8C615D47EFFA}" dt="2025-11-09T13:09:37.571" v="2252" actId="1035"/>
          <ac:spMkLst>
            <pc:docMk/>
            <pc:sldMk cId="0" sldId="282"/>
            <ac:spMk id="65" creationId="{00000000-0000-0000-0000-000000000000}"/>
          </ac:spMkLst>
        </pc:spChg>
        <pc:spChg chg="mod">
          <ac:chgData name="Vân Đặng" userId="9b484f9d64534d21" providerId="LiveId" clId="{742086FF-F23D-43D3-9A9B-8C615D47EFFA}" dt="2025-11-09T13:09:48.678" v="2258" actId="1035"/>
          <ac:spMkLst>
            <pc:docMk/>
            <pc:sldMk cId="0" sldId="282"/>
            <ac:spMk id="69" creationId="{00000000-0000-0000-0000-000000000000}"/>
          </ac:spMkLst>
        </pc:spChg>
        <pc:spChg chg="mod">
          <ac:chgData name="Vân Đặng" userId="9b484f9d64534d21" providerId="LiveId" clId="{742086FF-F23D-43D3-9A9B-8C615D47EFFA}" dt="2025-11-09T13:09:54.755" v="2261" actId="1036"/>
          <ac:spMkLst>
            <pc:docMk/>
            <pc:sldMk cId="0" sldId="282"/>
            <ac:spMk id="70" creationId="{00000000-0000-0000-0000-000000000000}"/>
          </ac:spMkLst>
        </pc:spChg>
        <pc:spChg chg="mod">
          <ac:chgData name="Vân Đặng" userId="9b484f9d64534d21" providerId="LiveId" clId="{742086FF-F23D-43D3-9A9B-8C615D47EFFA}" dt="2025-11-09T13:09:57.839" v="2262" actId="1035"/>
          <ac:spMkLst>
            <pc:docMk/>
            <pc:sldMk cId="0" sldId="282"/>
            <ac:spMk id="71" creationId="{00000000-0000-0000-0000-000000000000}"/>
          </ac:spMkLst>
        </pc:spChg>
        <pc:grpChg chg="mod">
          <ac:chgData name="Vân Đặng" userId="9b484f9d64534d21" providerId="LiveId" clId="{742086FF-F23D-43D3-9A9B-8C615D47EFFA}" dt="2025-11-09T13:09:01.169" v="2238" actId="14100"/>
          <ac:grpSpMkLst>
            <pc:docMk/>
            <pc:sldMk cId="0" sldId="282"/>
            <ac:grpSpMk id="2" creationId="{00000000-0000-0000-0000-000000000000}"/>
          </ac:grpSpMkLst>
        </pc:grpChg>
        <pc:grpChg chg="mod">
          <ac:chgData name="Vân Đặng" userId="9b484f9d64534d21" providerId="LiveId" clId="{742086FF-F23D-43D3-9A9B-8C615D47EFFA}" dt="2025-11-09T13:09:44.763" v="2255" actId="1035"/>
          <ac:grpSpMkLst>
            <pc:docMk/>
            <pc:sldMk cId="0" sldId="282"/>
            <ac:grpSpMk id="73" creationId="{74B51ED3-814D-4A4F-A3E6-605F56E4FA8E}"/>
          </ac:grpSpMkLst>
        </pc:grpChg>
      </pc:sldChg>
      <pc:sldChg chg="addSp delSp modSp mod modAnim">
        <pc:chgData name="Vân Đặng" userId="9b484f9d64534d21" providerId="LiveId" clId="{742086FF-F23D-43D3-9A9B-8C615D47EFFA}" dt="2025-11-09T13:24:23.308" v="2520" actId="20577"/>
        <pc:sldMkLst>
          <pc:docMk/>
          <pc:sldMk cId="0" sldId="284"/>
        </pc:sldMkLst>
        <pc:spChg chg="mod">
          <ac:chgData name="Vân Đặng" userId="9b484f9d64534d21" providerId="LiveId" clId="{742086FF-F23D-43D3-9A9B-8C615D47EFFA}" dt="2025-11-09T13:23:05.481" v="2469" actId="14100"/>
          <ac:spMkLst>
            <pc:docMk/>
            <pc:sldMk cId="0" sldId="284"/>
            <ac:spMk id="7" creationId="{00000000-0000-0000-0000-000000000000}"/>
          </ac:spMkLst>
        </pc:spChg>
        <pc:spChg chg="mod">
          <ac:chgData name="Vân Đặng" userId="9b484f9d64534d21" providerId="LiveId" clId="{742086FF-F23D-43D3-9A9B-8C615D47EFFA}" dt="2025-11-09T13:23:16.432" v="2470" actId="14100"/>
          <ac:spMkLst>
            <pc:docMk/>
            <pc:sldMk cId="0" sldId="284"/>
            <ac:spMk id="10" creationId="{00000000-0000-0000-0000-000000000000}"/>
          </ac:spMkLst>
        </pc:spChg>
        <pc:spChg chg="mod">
          <ac:chgData name="Vân Đặng" userId="9b484f9d64534d21" providerId="LiveId" clId="{742086FF-F23D-43D3-9A9B-8C615D47EFFA}" dt="2025-11-07T13:25:07.154" v="560" actId="14100"/>
          <ac:spMkLst>
            <pc:docMk/>
            <pc:sldMk cId="0" sldId="284"/>
            <ac:spMk id="13" creationId="{00000000-0000-0000-0000-000000000000}"/>
          </ac:spMkLst>
        </pc:spChg>
        <pc:spChg chg="add mod">
          <ac:chgData name="Vân Đặng" userId="9b484f9d64534d21" providerId="LiveId" clId="{742086FF-F23D-43D3-9A9B-8C615D47EFFA}" dt="2025-11-09T13:24:23.308" v="2520" actId="20577"/>
          <ac:spMkLst>
            <pc:docMk/>
            <pc:sldMk cId="0" sldId="284"/>
            <ac:spMk id="15" creationId="{BC744207-EBE7-2FBD-A9C8-82FB897AF657}"/>
          </ac:spMkLst>
        </pc:spChg>
        <pc:spChg chg="mod topLvl">
          <ac:chgData name="Vân Đặng" userId="9b484f9d64534d21" providerId="LiveId" clId="{742086FF-F23D-43D3-9A9B-8C615D47EFFA}" dt="2025-11-07T13:24:01.920" v="540" actId="478"/>
          <ac:spMkLst>
            <pc:docMk/>
            <pc:sldMk cId="0" sldId="284"/>
            <ac:spMk id="23" creationId="{00000000-0000-0000-0000-000000000000}"/>
          </ac:spMkLst>
        </pc:spChg>
        <pc:spChg chg="mod">
          <ac:chgData name="Vân Đặng" userId="9b484f9d64534d21" providerId="LiveId" clId="{742086FF-F23D-43D3-9A9B-8C615D47EFFA}" dt="2025-11-07T13:25:09.139" v="562" actId="1076"/>
          <ac:spMkLst>
            <pc:docMk/>
            <pc:sldMk cId="0" sldId="284"/>
            <ac:spMk id="45" creationId="{00000000-0000-0000-0000-000000000000}"/>
          </ac:spMkLst>
        </pc:spChg>
        <pc:spChg chg="mod">
          <ac:chgData name="Vân Đặng" userId="9b484f9d64534d21" providerId="LiveId" clId="{742086FF-F23D-43D3-9A9B-8C615D47EFFA}" dt="2025-11-07T13:24:43.176" v="557" actId="14100"/>
          <ac:spMkLst>
            <pc:docMk/>
            <pc:sldMk cId="0" sldId="284"/>
            <ac:spMk id="49" creationId="{00000000-0000-0000-0000-000000000000}"/>
          </ac:spMkLst>
        </pc:spChg>
        <pc:spChg chg="mod">
          <ac:chgData name="Vân Đặng" userId="9b484f9d64534d21" providerId="LiveId" clId="{742086FF-F23D-43D3-9A9B-8C615D47EFFA}" dt="2025-11-07T13:25:47.561" v="574" actId="1076"/>
          <ac:spMkLst>
            <pc:docMk/>
            <pc:sldMk cId="0" sldId="284"/>
            <ac:spMk id="51" creationId="{B4945FF4-B93F-4B3C-B718-3DACF0BBFC05}"/>
          </ac:spMkLst>
        </pc:spChg>
        <pc:spChg chg="mod">
          <ac:chgData name="Vân Đặng" userId="9b484f9d64534d21" providerId="LiveId" clId="{742086FF-F23D-43D3-9A9B-8C615D47EFFA}" dt="2025-11-07T13:25:43.720" v="573" actId="1076"/>
          <ac:spMkLst>
            <pc:docMk/>
            <pc:sldMk cId="0" sldId="284"/>
            <ac:spMk id="56" creationId="{EAC884F7-BC0F-42C5-A907-6BCCBF03053A}"/>
          </ac:spMkLst>
        </pc:spChg>
        <pc:spChg chg="mod">
          <ac:chgData name="Vân Đặng" userId="9b484f9d64534d21" providerId="LiveId" clId="{742086FF-F23D-43D3-9A9B-8C615D47EFFA}" dt="2025-11-07T13:25:38.219" v="572" actId="14100"/>
          <ac:spMkLst>
            <pc:docMk/>
            <pc:sldMk cId="0" sldId="284"/>
            <ac:spMk id="66" creationId="{00000000-0000-0000-0000-000000000000}"/>
          </ac:spMkLst>
        </pc:spChg>
        <pc:grpChg chg="mod">
          <ac:chgData name="Vân Đặng" userId="9b484f9d64534d21" providerId="LiveId" clId="{742086FF-F23D-43D3-9A9B-8C615D47EFFA}" dt="2025-11-07T13:25:26.576" v="569" actId="1076"/>
          <ac:grpSpMkLst>
            <pc:docMk/>
            <pc:sldMk cId="0" sldId="284"/>
            <ac:grpSpMk id="2" creationId="{00000000-0000-0000-0000-000000000000}"/>
          </ac:grpSpMkLst>
        </pc:grpChg>
        <pc:picChg chg="mod">
          <ac:chgData name="Vân Đặng" userId="9b484f9d64534d21" providerId="LiveId" clId="{742086FF-F23D-43D3-9A9B-8C615D47EFFA}" dt="2025-11-07T13:24:32.205" v="552" actId="14100"/>
          <ac:picMkLst>
            <pc:docMk/>
            <pc:sldMk cId="0" sldId="284"/>
            <ac:picMk id="52" creationId="{E2822234-AAC6-4B14-BC2E-B230B8B01A39}"/>
          </ac:picMkLst>
        </pc:picChg>
        <pc:picChg chg="mod">
          <ac:chgData name="Vân Đặng" userId="9b484f9d64534d21" providerId="LiveId" clId="{742086FF-F23D-43D3-9A9B-8C615D47EFFA}" dt="2025-11-07T13:24:36.921" v="554" actId="14100"/>
          <ac:picMkLst>
            <pc:docMk/>
            <pc:sldMk cId="0" sldId="284"/>
            <ac:picMk id="53" creationId="{859F8DAA-2D4A-4863-B0D0-ADB38E7DE10C}"/>
          </ac:picMkLst>
        </pc:picChg>
        <pc:picChg chg="mod">
          <ac:chgData name="Vân Đặng" userId="9b484f9d64534d21" providerId="LiveId" clId="{742086FF-F23D-43D3-9A9B-8C615D47EFFA}" dt="2025-11-07T13:24:34.816" v="553" actId="14100"/>
          <ac:picMkLst>
            <pc:docMk/>
            <pc:sldMk cId="0" sldId="284"/>
            <ac:picMk id="54" creationId="{8B7D9CEB-D5C1-409D-85A8-6F68FFBC0726}"/>
          </ac:picMkLst>
        </pc:picChg>
      </pc:sldChg>
      <pc:sldChg chg="addSp modSp mod modNotesTx">
        <pc:chgData name="Vân Đặng" userId="9b484f9d64534d21" providerId="LiveId" clId="{742086FF-F23D-43D3-9A9B-8C615D47EFFA}" dt="2025-11-09T12:50:51.209" v="2017" actId="20577"/>
        <pc:sldMkLst>
          <pc:docMk/>
          <pc:sldMk cId="3242519795" sldId="293"/>
        </pc:sldMkLst>
        <pc:spChg chg="add mod">
          <ac:chgData name="Vân Đặng" userId="9b484f9d64534d21" providerId="LiveId" clId="{742086FF-F23D-43D3-9A9B-8C615D47EFFA}" dt="2025-11-09T12:33:24.928" v="1898" actId="1036"/>
          <ac:spMkLst>
            <pc:docMk/>
            <pc:sldMk cId="3242519795" sldId="293"/>
            <ac:spMk id="2" creationId="{2F588872-3980-2963-EE28-8DD9543420E6}"/>
          </ac:spMkLst>
        </pc:spChg>
        <pc:spChg chg="mod">
          <ac:chgData name="Vân Đặng" userId="9b484f9d64534d21" providerId="LiveId" clId="{742086FF-F23D-43D3-9A9B-8C615D47EFFA}" dt="2025-11-09T12:33:47.534" v="1899" actId="113"/>
          <ac:spMkLst>
            <pc:docMk/>
            <pc:sldMk cId="3242519795" sldId="293"/>
            <ac:spMk id="48" creationId="{00000000-0000-0000-0000-000000000000}"/>
          </ac:spMkLst>
        </pc:spChg>
        <pc:grpChg chg="add mod">
          <ac:chgData name="Vân Đặng" userId="9b484f9d64534d21" providerId="LiveId" clId="{742086FF-F23D-43D3-9A9B-8C615D47EFFA}" dt="2025-11-09T10:58:21.812" v="1893" actId="164"/>
          <ac:grpSpMkLst>
            <pc:docMk/>
            <pc:sldMk cId="3242519795" sldId="293"/>
            <ac:grpSpMk id="6" creationId="{D2641BCE-CCC1-B84F-1D0D-28EA80972C77}"/>
          </ac:grpSpMkLst>
        </pc:grpChg>
        <pc:picChg chg="mod">
          <ac:chgData name="Vân Đặng" userId="9b484f9d64534d21" providerId="LiveId" clId="{742086FF-F23D-43D3-9A9B-8C615D47EFFA}" dt="2025-11-09T10:58:21.812" v="1893" actId="164"/>
          <ac:picMkLst>
            <pc:docMk/>
            <pc:sldMk cId="3242519795" sldId="293"/>
            <ac:picMk id="33" creationId="{E3491F01-6863-485E-9826-BEBAF0A6B586}"/>
          </ac:picMkLst>
        </pc:picChg>
      </pc:sldChg>
      <pc:sldChg chg="modSp mod">
        <pc:chgData name="Vân Đặng" userId="9b484f9d64534d21" providerId="LiveId" clId="{742086FF-F23D-43D3-9A9B-8C615D47EFFA}" dt="2025-11-09T13:04:35.962" v="2126" actId="20577"/>
        <pc:sldMkLst>
          <pc:docMk/>
          <pc:sldMk cId="0" sldId="294"/>
        </pc:sldMkLst>
        <pc:spChg chg="mod">
          <ac:chgData name="Vân Đặng" userId="9b484f9d64534d21" providerId="LiveId" clId="{742086FF-F23D-43D3-9A9B-8C615D47EFFA}" dt="2025-11-09T13:04:35.962" v="2126" actId="20577"/>
          <ac:spMkLst>
            <pc:docMk/>
            <pc:sldMk cId="0" sldId="294"/>
            <ac:spMk id="56" creationId="{04DB4E31-8DEB-4829-BE03-77E47D7834AC}"/>
          </ac:spMkLst>
        </pc:spChg>
      </pc:sldChg>
      <pc:sldChg chg="modSp add mod setBg">
        <pc:chgData name="Vân Đặng" userId="9b484f9d64534d21" providerId="LiveId" clId="{742086FF-F23D-43D3-9A9B-8C615D47EFFA}" dt="2025-11-09T14:59:01.951" v="3841" actId="20577"/>
        <pc:sldMkLst>
          <pc:docMk/>
          <pc:sldMk cId="4067162393" sldId="295"/>
        </pc:sldMkLst>
        <pc:spChg chg="mod">
          <ac:chgData name="Vân Đặng" userId="9b484f9d64534d21" providerId="LiveId" clId="{742086FF-F23D-43D3-9A9B-8C615D47EFFA}" dt="2025-11-09T14:53:46.364" v="3820" actId="14100"/>
          <ac:spMkLst>
            <pc:docMk/>
            <pc:sldMk cId="4067162393" sldId="295"/>
            <ac:spMk id="12" creationId="{FCC3294A-A339-4147-8468-2061003886A8}"/>
          </ac:spMkLst>
        </pc:spChg>
        <pc:spChg chg="mod">
          <ac:chgData name="Vân Đặng" userId="9b484f9d64534d21" providerId="LiveId" clId="{742086FF-F23D-43D3-9A9B-8C615D47EFFA}" dt="2025-11-09T14:54:38.600" v="3822" actId="207"/>
          <ac:spMkLst>
            <pc:docMk/>
            <pc:sldMk cId="4067162393" sldId="295"/>
            <ac:spMk id="23" creationId="{00000000-0000-0000-0000-000000000000}"/>
          </ac:spMkLst>
        </pc:spChg>
        <pc:spChg chg="mod">
          <ac:chgData name="Vân Đặng" userId="9b484f9d64534d21" providerId="LiveId" clId="{742086FF-F23D-43D3-9A9B-8C615D47EFFA}" dt="2025-11-09T14:59:01.951" v="3841" actId="20577"/>
          <ac:spMkLst>
            <pc:docMk/>
            <pc:sldMk cId="4067162393" sldId="295"/>
            <ac:spMk id="29" creationId="{00000000-0000-0000-0000-000000000000}"/>
          </ac:spMkLst>
        </pc:spChg>
      </pc:sldChg>
      <pc:sldChg chg="modSp mod">
        <pc:chgData name="Vân Đặng" userId="9b484f9d64534d21" providerId="LiveId" clId="{742086FF-F23D-43D3-9A9B-8C615D47EFFA}" dt="2025-11-09T12:40:56.156" v="1965" actId="1036"/>
        <pc:sldMkLst>
          <pc:docMk/>
          <pc:sldMk cId="120179485" sldId="296"/>
        </pc:sldMkLst>
        <pc:spChg chg="mod">
          <ac:chgData name="Vân Đặng" userId="9b484f9d64534d21" providerId="LiveId" clId="{742086FF-F23D-43D3-9A9B-8C615D47EFFA}" dt="2025-11-09T12:40:56.156" v="1965" actId="1036"/>
          <ac:spMkLst>
            <pc:docMk/>
            <pc:sldMk cId="120179485" sldId="296"/>
            <ac:spMk id="28" creationId="{FB864F0D-DC7F-47AC-8B87-145289F05638}"/>
          </ac:spMkLst>
        </pc:spChg>
      </pc:sldChg>
      <pc:sldChg chg="modSp add mod modAnim">
        <pc:chgData name="Vân Đặng" userId="9b484f9d64534d21" providerId="LiveId" clId="{742086FF-F23D-43D3-9A9B-8C615D47EFFA}" dt="2025-11-09T15:08:46.874" v="4240" actId="20577"/>
        <pc:sldMkLst>
          <pc:docMk/>
          <pc:sldMk cId="1103944172" sldId="297"/>
        </pc:sldMkLst>
        <pc:spChg chg="mod">
          <ac:chgData name="Vân Đặng" userId="9b484f9d64534d21" providerId="LiveId" clId="{742086FF-F23D-43D3-9A9B-8C615D47EFFA}" dt="2025-11-09T15:02:16.429" v="3976" actId="1076"/>
          <ac:spMkLst>
            <pc:docMk/>
            <pc:sldMk cId="1103944172" sldId="297"/>
            <ac:spMk id="4" creationId="{759C5E3A-8CD0-4784-8AAF-692A4B37FF67}"/>
          </ac:spMkLst>
        </pc:spChg>
        <pc:spChg chg="mod">
          <ac:chgData name="Vân Đặng" userId="9b484f9d64534d21" providerId="LiveId" clId="{742086FF-F23D-43D3-9A9B-8C615D47EFFA}" dt="2025-11-09T15:01:23.426" v="3961" actId="1076"/>
          <ac:spMkLst>
            <pc:docMk/>
            <pc:sldMk cId="1103944172" sldId="297"/>
            <ac:spMk id="5" creationId="{00000000-0000-0000-0000-000000000000}"/>
          </ac:spMkLst>
        </pc:spChg>
        <pc:spChg chg="mod">
          <ac:chgData name="Vân Đặng" userId="9b484f9d64534d21" providerId="LiveId" clId="{742086FF-F23D-43D3-9A9B-8C615D47EFFA}" dt="2025-11-09T15:06:00.788" v="4121" actId="20577"/>
          <ac:spMkLst>
            <pc:docMk/>
            <pc:sldMk cId="1103944172" sldId="297"/>
            <ac:spMk id="11" creationId="{C521A90C-9E11-4538-A7B0-3440E4E203B6}"/>
          </ac:spMkLst>
        </pc:spChg>
        <pc:spChg chg="mod">
          <ac:chgData name="Vân Đặng" userId="9b484f9d64534d21" providerId="LiveId" clId="{742086FF-F23D-43D3-9A9B-8C615D47EFFA}" dt="2025-11-09T15:01:56.382" v="3970" actId="1036"/>
          <ac:spMkLst>
            <pc:docMk/>
            <pc:sldMk cId="1103944172" sldId="297"/>
            <ac:spMk id="12" creationId="{6C44F284-5257-4971-994C-8BE0B749EBA3}"/>
          </ac:spMkLst>
        </pc:spChg>
        <pc:spChg chg="mod">
          <ac:chgData name="Vân Đặng" userId="9b484f9d64534d21" providerId="LiveId" clId="{742086FF-F23D-43D3-9A9B-8C615D47EFFA}" dt="2025-11-09T15:08:46.874" v="4240" actId="20577"/>
          <ac:spMkLst>
            <pc:docMk/>
            <pc:sldMk cId="1103944172" sldId="297"/>
            <ac:spMk id="13" creationId="{8689A52D-82FA-408C-A0DF-3FEA0F5BA6B3}"/>
          </ac:spMkLst>
        </pc:spChg>
        <pc:spChg chg="mod">
          <ac:chgData name="Vân Đặng" userId="9b484f9d64534d21" providerId="LiveId" clId="{742086FF-F23D-43D3-9A9B-8C615D47EFFA}" dt="2025-11-09T15:02:06.642" v="3975" actId="1036"/>
          <ac:spMkLst>
            <pc:docMk/>
            <pc:sldMk cId="1103944172" sldId="297"/>
            <ac:spMk id="14" creationId="{3B2601F9-E6EB-4A49-838D-26FE7F56CE6E}"/>
          </ac:spMkLst>
        </pc:spChg>
      </pc:sldChg>
      <pc:sldChg chg="add modNotesTx">
        <pc:chgData name="Vân Đặng" userId="9b484f9d64534d21" providerId="LiveId" clId="{742086FF-F23D-43D3-9A9B-8C615D47EFFA}" dt="2025-11-09T14:46:07.018" v="3761" actId="20577"/>
        <pc:sldMkLst>
          <pc:docMk/>
          <pc:sldMk cId="3423825738" sldId="317"/>
        </pc:sldMkLst>
      </pc:sldChg>
      <pc:sldChg chg="add">
        <pc:chgData name="Vân Đặng" userId="9b484f9d64534d21" providerId="LiveId" clId="{742086FF-F23D-43D3-9A9B-8C615D47EFFA}" dt="2025-11-09T14:43:58.944" v="3664"/>
        <pc:sldMkLst>
          <pc:docMk/>
          <pc:sldMk cId="2459846915" sldId="318"/>
        </pc:sldMkLst>
      </pc:sldChg>
      <pc:sldChg chg="modSp mod">
        <pc:chgData name="Vân Đặng" userId="9b484f9d64534d21" providerId="LiveId" clId="{742086FF-F23D-43D3-9A9B-8C615D47EFFA}" dt="2025-11-09T14:23:01.519" v="3346" actId="20577"/>
        <pc:sldMkLst>
          <pc:docMk/>
          <pc:sldMk cId="653989236" sldId="323"/>
        </pc:sldMkLst>
        <pc:spChg chg="mod">
          <ac:chgData name="Vân Đặng" userId="9b484f9d64534d21" providerId="LiveId" clId="{742086FF-F23D-43D3-9A9B-8C615D47EFFA}" dt="2025-11-09T14:21:05.909" v="3335" actId="20577"/>
          <ac:spMkLst>
            <pc:docMk/>
            <pc:sldMk cId="653989236" sldId="323"/>
            <ac:spMk id="64" creationId="{75A0DB39-2CC2-A91F-7071-5B94A835F599}"/>
          </ac:spMkLst>
        </pc:spChg>
        <pc:graphicFrameChg chg="modGraphic">
          <ac:chgData name="Vân Đặng" userId="9b484f9d64534d21" providerId="LiveId" clId="{742086FF-F23D-43D3-9A9B-8C615D47EFFA}" dt="2025-11-09T14:23:01.519" v="3346" actId="20577"/>
          <ac:graphicFrameMkLst>
            <pc:docMk/>
            <pc:sldMk cId="653989236" sldId="323"/>
            <ac:graphicFrameMk id="72" creationId="{616321F2-E378-3128-E4C7-9A18C58617C6}"/>
          </ac:graphicFrameMkLst>
        </pc:graphicFrameChg>
      </pc:sldChg>
      <pc:sldChg chg="modSp mod">
        <pc:chgData name="Vân Đặng" userId="9b484f9d64534d21" providerId="LiveId" clId="{742086FF-F23D-43D3-9A9B-8C615D47EFFA}" dt="2025-11-09T10:51:51.085" v="1784" actId="1076"/>
        <pc:sldMkLst>
          <pc:docMk/>
          <pc:sldMk cId="3660663814" sldId="328"/>
        </pc:sldMkLst>
        <pc:spChg chg="mod">
          <ac:chgData name="Vân Đặng" userId="9b484f9d64534d21" providerId="LiveId" clId="{742086FF-F23D-43D3-9A9B-8C615D47EFFA}" dt="2025-11-09T10:51:23.849" v="1781" actId="207"/>
          <ac:spMkLst>
            <pc:docMk/>
            <pc:sldMk cId="3660663814" sldId="328"/>
            <ac:spMk id="38" creationId="{7AA66ADC-B04D-07CC-36E1-7D870E323068}"/>
          </ac:spMkLst>
        </pc:spChg>
        <pc:spChg chg="mod">
          <ac:chgData name="Vân Đặng" userId="9b484f9d64534d21" providerId="LiveId" clId="{742086FF-F23D-43D3-9A9B-8C615D47EFFA}" dt="2025-11-09T10:51:51.085" v="1784" actId="1076"/>
          <ac:spMkLst>
            <pc:docMk/>
            <pc:sldMk cId="3660663814" sldId="328"/>
            <ac:spMk id="40" creationId="{CF01D73E-27E9-E53E-7E8E-D1B238EA54FC}"/>
          </ac:spMkLst>
        </pc:spChg>
      </pc:sldChg>
      <pc:sldChg chg="addSp modSp mod">
        <pc:chgData name="Vân Đặng" userId="9b484f9d64534d21" providerId="LiveId" clId="{742086FF-F23D-43D3-9A9B-8C615D47EFFA}" dt="2025-11-09T15:15:57.588" v="4558" actId="1036"/>
        <pc:sldMkLst>
          <pc:docMk/>
          <pc:sldMk cId="309261333" sldId="330"/>
        </pc:sldMkLst>
        <pc:spChg chg="mod">
          <ac:chgData name="Vân Đặng" userId="9b484f9d64534d21" providerId="LiveId" clId="{742086FF-F23D-43D3-9A9B-8C615D47EFFA}" dt="2025-11-09T15:15:14.957" v="4555" actId="1035"/>
          <ac:spMkLst>
            <pc:docMk/>
            <pc:sldMk cId="309261333" sldId="330"/>
            <ac:spMk id="11" creationId="{00000000-0000-0000-0000-000000000000}"/>
          </ac:spMkLst>
        </pc:spChg>
        <pc:spChg chg="mod">
          <ac:chgData name="Vân Đặng" userId="9b484f9d64534d21" providerId="LiveId" clId="{742086FF-F23D-43D3-9A9B-8C615D47EFFA}" dt="2025-11-07T12:58:04.832" v="32" actId="207"/>
          <ac:spMkLst>
            <pc:docMk/>
            <pc:sldMk cId="309261333" sldId="330"/>
            <ac:spMk id="14" creationId="{00000000-0000-0000-0000-000000000000}"/>
          </ac:spMkLst>
        </pc:spChg>
        <pc:spChg chg="mod">
          <ac:chgData name="Vân Đặng" userId="9b484f9d64534d21" providerId="LiveId" clId="{742086FF-F23D-43D3-9A9B-8C615D47EFFA}" dt="2025-11-07T12:59:13.680" v="33" actId="207"/>
          <ac:spMkLst>
            <pc:docMk/>
            <pc:sldMk cId="309261333" sldId="330"/>
            <ac:spMk id="16" creationId="{00000000-0000-0000-0000-000000000000}"/>
          </ac:spMkLst>
        </pc:spChg>
        <pc:spChg chg="mod">
          <ac:chgData name="Vân Đặng" userId="9b484f9d64534d21" providerId="LiveId" clId="{742086FF-F23D-43D3-9A9B-8C615D47EFFA}" dt="2025-11-09T15:15:52.473" v="4557" actId="1036"/>
          <ac:spMkLst>
            <pc:docMk/>
            <pc:sldMk cId="309261333" sldId="330"/>
            <ac:spMk id="18" creationId="{29D78CE0-980C-4BBE-8A52-AD72478FCF05}"/>
          </ac:spMkLst>
        </pc:spChg>
        <pc:spChg chg="mod">
          <ac:chgData name="Vân Đặng" userId="9b484f9d64534d21" providerId="LiveId" clId="{742086FF-F23D-43D3-9A9B-8C615D47EFFA}" dt="2025-11-09T15:15:57.588" v="4558" actId="1036"/>
          <ac:spMkLst>
            <pc:docMk/>
            <pc:sldMk cId="309261333" sldId="330"/>
            <ac:spMk id="20" creationId="{C4581B1F-4582-44C8-AAF1-345321829E62}"/>
          </ac:spMkLst>
        </pc:spChg>
        <pc:spChg chg="mod">
          <ac:chgData name="Vân Đặng" userId="9b484f9d64534d21" providerId="LiveId" clId="{742086FF-F23D-43D3-9A9B-8C615D47EFFA}" dt="2025-11-09T15:15:45.220" v="4556" actId="1035"/>
          <ac:spMkLst>
            <pc:docMk/>
            <pc:sldMk cId="309261333" sldId="330"/>
            <ac:spMk id="21" creationId="{FDD9ECD2-1674-4178-83DE-FE314D4690C5}"/>
          </ac:spMkLst>
        </pc:spChg>
        <pc:grpChg chg="mod">
          <ac:chgData name="Vân Đặng" userId="9b484f9d64534d21" providerId="LiveId" clId="{742086FF-F23D-43D3-9A9B-8C615D47EFFA}" dt="2025-11-07T12:57:28.147" v="24" actId="1076"/>
          <ac:grpSpMkLst>
            <pc:docMk/>
            <pc:sldMk cId="309261333" sldId="330"/>
            <ac:grpSpMk id="2" creationId="{00000000-0000-0000-0000-000000000000}"/>
          </ac:grpSpMkLst>
        </pc:grpChg>
        <pc:picChg chg="mod">
          <ac:chgData name="Vân Đặng" userId="9b484f9d64534d21" providerId="LiveId" clId="{742086FF-F23D-43D3-9A9B-8C615D47EFFA}" dt="2025-11-09T15:15:52.473" v="4557" actId="1036"/>
          <ac:picMkLst>
            <pc:docMk/>
            <pc:sldMk cId="309261333" sldId="330"/>
            <ac:picMk id="19" creationId="{22702406-0277-4F15-B403-26C2C40F8C7F}"/>
          </ac:picMkLst>
        </pc:picChg>
        <pc:cxnChg chg="add mod">
          <ac:chgData name="Vân Đặng" userId="9b484f9d64534d21" providerId="LiveId" clId="{742086FF-F23D-43D3-9A9B-8C615D47EFFA}" dt="2025-11-07T12:57:44.425" v="29" actId="208"/>
          <ac:cxnSpMkLst>
            <pc:docMk/>
            <pc:sldMk cId="309261333" sldId="330"/>
            <ac:cxnSpMk id="12" creationId="{DAAF9632-CF1A-9199-ABE1-6E4D8428C6CE}"/>
          </ac:cxnSpMkLst>
        </pc:cxnChg>
      </pc:sldChg>
      <pc:sldChg chg="modNotesTx">
        <pc:chgData name="Vân Đặng" userId="9b484f9d64534d21" providerId="LiveId" clId="{742086FF-F23D-43D3-9A9B-8C615D47EFFA}" dt="2025-11-09T15:12:48.199" v="4517" actId="20577"/>
        <pc:sldMkLst>
          <pc:docMk/>
          <pc:sldMk cId="863948842" sldId="332"/>
        </pc:sldMkLst>
      </pc:sldChg>
      <pc:sldChg chg="modSp mod">
        <pc:chgData name="Vân Đặng" userId="9b484f9d64534d21" providerId="LiveId" clId="{742086FF-F23D-43D3-9A9B-8C615D47EFFA}" dt="2025-11-09T13:13:39.870" v="2403" actId="1036"/>
        <pc:sldMkLst>
          <pc:docMk/>
          <pc:sldMk cId="490759076" sldId="334"/>
        </pc:sldMkLst>
        <pc:spChg chg="mod">
          <ac:chgData name="Vân Đặng" userId="9b484f9d64534d21" providerId="LiveId" clId="{742086FF-F23D-43D3-9A9B-8C615D47EFFA}" dt="2025-11-09T13:13:36.631" v="2400" actId="14100"/>
          <ac:spMkLst>
            <pc:docMk/>
            <pc:sldMk cId="490759076" sldId="334"/>
            <ac:spMk id="12" creationId="{00000000-0000-0000-0000-000000000000}"/>
          </ac:spMkLst>
        </pc:spChg>
        <pc:spChg chg="mod">
          <ac:chgData name="Vân Đặng" userId="9b484f9d64534d21" providerId="LiveId" clId="{742086FF-F23D-43D3-9A9B-8C615D47EFFA}" dt="2025-11-09T13:13:39.870" v="2403" actId="1036"/>
          <ac:spMkLst>
            <pc:docMk/>
            <pc:sldMk cId="490759076" sldId="334"/>
            <ac:spMk id="63" creationId="{00000000-0000-0000-0000-000000000000}"/>
          </ac:spMkLst>
        </pc:spChg>
        <pc:grpChg chg="mod">
          <ac:chgData name="Vân Đặng" userId="9b484f9d64534d21" providerId="LiveId" clId="{742086FF-F23D-43D3-9A9B-8C615D47EFFA}" dt="2025-11-09T13:13:33.407" v="2399" actId="14100"/>
          <ac:grpSpMkLst>
            <pc:docMk/>
            <pc:sldMk cId="490759076" sldId="334"/>
            <ac:grpSpMk id="14" creationId="{FAFC5708-3FE3-492B-9CFF-D13F58EA2ACA}"/>
          </ac:grpSpMkLst>
        </pc:grpChg>
      </pc:sldChg>
      <pc:sldChg chg="modSp mod modNotesTx">
        <pc:chgData name="Vân Đặng" userId="9b484f9d64534d21" providerId="LiveId" clId="{742086FF-F23D-43D3-9A9B-8C615D47EFFA}" dt="2025-11-09T13:34:34.761" v="2621" actId="20577"/>
        <pc:sldMkLst>
          <pc:docMk/>
          <pc:sldMk cId="3506422843" sldId="335"/>
        </pc:sldMkLst>
        <pc:spChg chg="mod">
          <ac:chgData name="Vân Đặng" userId="9b484f9d64534d21" providerId="LiveId" clId="{742086FF-F23D-43D3-9A9B-8C615D47EFFA}" dt="2025-11-07T13:36:43.136" v="928" actId="14100"/>
          <ac:spMkLst>
            <pc:docMk/>
            <pc:sldMk cId="3506422843" sldId="335"/>
            <ac:spMk id="12" creationId="{9D495ADE-B5FA-4819-AAE3-1B14C12FBA31}"/>
          </ac:spMkLst>
        </pc:spChg>
        <pc:spChg chg="mod">
          <ac:chgData name="Vân Đặng" userId="9b484f9d64534d21" providerId="LiveId" clId="{742086FF-F23D-43D3-9A9B-8C615D47EFFA}" dt="2025-11-09T13:34:34.761" v="2621" actId="20577"/>
          <ac:spMkLst>
            <pc:docMk/>
            <pc:sldMk cId="3506422843" sldId="335"/>
            <ac:spMk id="16" creationId="{00000000-0000-0000-0000-000000000000}"/>
          </ac:spMkLst>
        </pc:spChg>
        <pc:spChg chg="mod">
          <ac:chgData name="Vân Đặng" userId="9b484f9d64534d21" providerId="LiveId" clId="{742086FF-F23D-43D3-9A9B-8C615D47EFFA}" dt="2025-11-07T13:37:12.308" v="941" actId="20577"/>
          <ac:spMkLst>
            <pc:docMk/>
            <pc:sldMk cId="3506422843" sldId="335"/>
            <ac:spMk id="18" creationId="{65D975F8-64E6-40AF-96BA-9C8F59F0F1C2}"/>
          </ac:spMkLst>
        </pc:spChg>
        <pc:spChg chg="mod">
          <ac:chgData name="Vân Đặng" userId="9b484f9d64534d21" providerId="LiveId" clId="{742086FF-F23D-43D3-9A9B-8C615D47EFFA}" dt="2025-11-07T13:38:08.899" v="970" actId="20577"/>
          <ac:spMkLst>
            <pc:docMk/>
            <pc:sldMk cId="3506422843" sldId="335"/>
            <ac:spMk id="19" creationId="{B6C12A57-D1DA-4231-AB93-32B6E6F0C74A}"/>
          </ac:spMkLst>
        </pc:spChg>
      </pc:sldChg>
      <pc:sldChg chg="addSp delSp modSp mod">
        <pc:chgData name="Vân Đặng" userId="9b484f9d64534d21" providerId="LiveId" clId="{742086FF-F23D-43D3-9A9B-8C615D47EFFA}" dt="2025-11-09T14:13:28.317" v="3063" actId="404"/>
        <pc:sldMkLst>
          <pc:docMk/>
          <pc:sldMk cId="1423940314" sldId="336"/>
        </pc:sldMkLst>
        <pc:spChg chg="del">
          <ac:chgData name="Vân Đặng" userId="9b484f9d64534d21" providerId="LiveId" clId="{742086FF-F23D-43D3-9A9B-8C615D47EFFA}" dt="2025-11-09T14:06:20.352" v="2923" actId="21"/>
          <ac:spMkLst>
            <pc:docMk/>
            <pc:sldMk cId="1423940314" sldId="336"/>
            <ac:spMk id="10" creationId="{40C911DE-952C-BEF1-69FD-DA0BB7F14832}"/>
          </ac:spMkLst>
        </pc:spChg>
        <pc:spChg chg="add mod">
          <ac:chgData name="Vân Đặng" userId="9b484f9d64534d21" providerId="LiveId" clId="{742086FF-F23D-43D3-9A9B-8C615D47EFFA}" dt="2025-11-09T14:13:28.317" v="3063" actId="404"/>
          <ac:spMkLst>
            <pc:docMk/>
            <pc:sldMk cId="1423940314" sldId="336"/>
            <ac:spMk id="12" creationId="{06DE0C41-C987-E087-36AC-46D1ED916D59}"/>
          </ac:spMkLst>
        </pc:spChg>
        <pc:spChg chg="mod">
          <ac:chgData name="Vân Đặng" userId="9b484f9d64534d21" providerId="LiveId" clId="{742086FF-F23D-43D3-9A9B-8C615D47EFFA}" dt="2025-11-09T14:12:56.346" v="3048" actId="14100"/>
          <ac:spMkLst>
            <pc:docMk/>
            <pc:sldMk cId="1423940314" sldId="336"/>
            <ac:spMk id="16" creationId="{00000000-0000-0000-0000-000000000000}"/>
          </ac:spMkLst>
        </pc:spChg>
      </pc:sldChg>
      <pc:sldChg chg="modSp mod modNotesTx">
        <pc:chgData name="Vân Đặng" userId="9b484f9d64534d21" providerId="LiveId" clId="{742086FF-F23D-43D3-9A9B-8C615D47EFFA}" dt="2025-11-09T14:01:34.228" v="2882" actId="20577"/>
        <pc:sldMkLst>
          <pc:docMk/>
          <pc:sldMk cId="1986317749" sldId="337"/>
        </pc:sldMkLst>
        <pc:spChg chg="mod">
          <ac:chgData name="Vân Đặng" userId="9b484f9d64534d21" providerId="LiveId" clId="{742086FF-F23D-43D3-9A9B-8C615D47EFFA}" dt="2025-11-09T13:38:30.892" v="2637" actId="207"/>
          <ac:spMkLst>
            <pc:docMk/>
            <pc:sldMk cId="1986317749" sldId="337"/>
            <ac:spMk id="12" creationId="{9D495ADE-B5FA-4819-AAE3-1B14C12FBA31}"/>
          </ac:spMkLst>
        </pc:spChg>
        <pc:spChg chg="mod">
          <ac:chgData name="Vân Đặng" userId="9b484f9d64534d21" providerId="LiveId" clId="{742086FF-F23D-43D3-9A9B-8C615D47EFFA}" dt="2025-11-09T13:37:09.795" v="2636" actId="207"/>
          <ac:spMkLst>
            <pc:docMk/>
            <pc:sldMk cId="1986317749" sldId="337"/>
            <ac:spMk id="13" creationId="{D802CB87-6A0B-4F0D-BEF4-D71C3855EDA2}"/>
          </ac:spMkLst>
        </pc:spChg>
        <pc:spChg chg="mod">
          <ac:chgData name="Vân Đặng" userId="9b484f9d64534d21" providerId="LiveId" clId="{742086FF-F23D-43D3-9A9B-8C615D47EFFA}" dt="2025-11-09T13:35:07.628" v="2622" actId="207"/>
          <ac:spMkLst>
            <pc:docMk/>
            <pc:sldMk cId="1986317749" sldId="337"/>
            <ac:spMk id="14" creationId="{00000000-0000-0000-0000-000000000000}"/>
          </ac:spMkLst>
        </pc:spChg>
        <pc:spChg chg="mod">
          <ac:chgData name="Vân Đặng" userId="9b484f9d64534d21" providerId="LiveId" clId="{742086FF-F23D-43D3-9A9B-8C615D47EFFA}" dt="2025-11-09T13:39:07.167" v="2641" actId="207"/>
          <ac:spMkLst>
            <pc:docMk/>
            <pc:sldMk cId="1986317749" sldId="337"/>
            <ac:spMk id="19" creationId="{B6C12A57-D1DA-4231-AB93-32B6E6F0C74A}"/>
          </ac:spMkLst>
        </pc:spChg>
        <pc:spChg chg="mod">
          <ac:chgData name="Vân Đặng" userId="9b484f9d64534d21" providerId="LiveId" clId="{742086FF-F23D-43D3-9A9B-8C615D47EFFA}" dt="2025-11-09T13:36:49.503" v="2633" actId="207"/>
          <ac:spMkLst>
            <pc:docMk/>
            <pc:sldMk cId="1986317749" sldId="337"/>
            <ac:spMk id="20" creationId="{410B591D-22F7-4AC7-96FF-C541CAB04BF3}"/>
          </ac:spMkLst>
        </pc:spChg>
      </pc:sldChg>
      <pc:sldChg chg="modSp mod">
        <pc:chgData name="Vân Đặng" userId="9b484f9d64534d21" providerId="LiveId" clId="{742086FF-F23D-43D3-9A9B-8C615D47EFFA}" dt="2025-11-09T14:02:37.964" v="2887" actId="207"/>
        <pc:sldMkLst>
          <pc:docMk/>
          <pc:sldMk cId="2425570294" sldId="338"/>
        </pc:sldMkLst>
        <pc:spChg chg="mod">
          <ac:chgData name="Vân Đặng" userId="9b484f9d64534d21" providerId="LiveId" clId="{742086FF-F23D-43D3-9A9B-8C615D47EFFA}" dt="2025-11-09T14:02:37.964" v="2887" actId="207"/>
          <ac:spMkLst>
            <pc:docMk/>
            <pc:sldMk cId="2425570294" sldId="338"/>
            <ac:spMk id="16" creationId="{00000000-0000-0000-0000-000000000000}"/>
          </ac:spMkLst>
        </pc:spChg>
      </pc:sldChg>
      <pc:sldChg chg="modNotesTx">
        <pc:chgData name="Vân Đặng" userId="9b484f9d64534d21" providerId="LiveId" clId="{742086FF-F23D-43D3-9A9B-8C615D47EFFA}" dt="2025-11-09T14:24:20.053" v="3512" actId="20577"/>
        <pc:sldMkLst>
          <pc:docMk/>
          <pc:sldMk cId="1731872533" sldId="339"/>
        </pc:sldMkLst>
      </pc:sldChg>
      <pc:sldChg chg="modSp mod">
        <pc:chgData name="Vân Đặng" userId="9b484f9d64534d21" providerId="LiveId" clId="{742086FF-F23D-43D3-9A9B-8C615D47EFFA}" dt="2025-11-09T14:31:26.114" v="3663" actId="20577"/>
        <pc:sldMkLst>
          <pc:docMk/>
          <pc:sldMk cId="956388346" sldId="341"/>
        </pc:sldMkLst>
        <pc:spChg chg="mod">
          <ac:chgData name="Vân Đặng" userId="9b484f9d64534d21" providerId="LiveId" clId="{742086FF-F23D-43D3-9A9B-8C615D47EFFA}" dt="2025-11-09T14:25:05.519" v="3531" actId="404"/>
          <ac:spMkLst>
            <pc:docMk/>
            <pc:sldMk cId="956388346" sldId="341"/>
            <ac:spMk id="6" creationId="{00000000-0000-0000-0000-000000000000}"/>
          </ac:spMkLst>
        </pc:spChg>
        <pc:spChg chg="mod">
          <ac:chgData name="Vân Đặng" userId="9b484f9d64534d21" providerId="LiveId" clId="{742086FF-F23D-43D3-9A9B-8C615D47EFFA}" dt="2025-11-09T14:27:20.153" v="3628" actId="1037"/>
          <ac:spMkLst>
            <pc:docMk/>
            <pc:sldMk cId="956388346" sldId="341"/>
            <ac:spMk id="9" creationId="{C92449CF-434D-EC0D-4177-1CE8D65A34F1}"/>
          </ac:spMkLst>
        </pc:spChg>
        <pc:spChg chg="mod">
          <ac:chgData name="Vân Đặng" userId="9b484f9d64534d21" providerId="LiveId" clId="{742086FF-F23D-43D3-9A9B-8C615D47EFFA}" dt="2025-11-09T14:26:48.091" v="3595"/>
          <ac:spMkLst>
            <pc:docMk/>
            <pc:sldMk cId="956388346" sldId="341"/>
            <ac:spMk id="10" creationId="{813B5022-EE35-3AD3-B5C7-3E0B1BE77204}"/>
          </ac:spMkLst>
        </pc:spChg>
        <pc:spChg chg="mod">
          <ac:chgData name="Vân Đặng" userId="9b484f9d64534d21" providerId="LiveId" clId="{742086FF-F23D-43D3-9A9B-8C615D47EFFA}" dt="2025-11-09T14:27:11.842" v="3618" actId="1037"/>
          <ac:spMkLst>
            <pc:docMk/>
            <pc:sldMk cId="956388346" sldId="341"/>
            <ac:spMk id="12" creationId="{F9E083FA-45D6-101A-31E9-F3E2595C136C}"/>
          </ac:spMkLst>
        </pc:spChg>
        <pc:spChg chg="mod">
          <ac:chgData name="Vân Đặng" userId="9b484f9d64534d21" providerId="LiveId" clId="{742086FF-F23D-43D3-9A9B-8C615D47EFFA}" dt="2025-11-09T14:27:20.153" v="3628" actId="1037"/>
          <ac:spMkLst>
            <pc:docMk/>
            <pc:sldMk cId="956388346" sldId="341"/>
            <ac:spMk id="13" creationId="{92E91911-F2B4-D603-2B0D-C8D894A08991}"/>
          </ac:spMkLst>
        </pc:spChg>
        <pc:spChg chg="mod">
          <ac:chgData name="Vân Đặng" userId="9b484f9d64534d21" providerId="LiveId" clId="{742086FF-F23D-43D3-9A9B-8C615D47EFFA}" dt="2025-11-09T14:31:26.114" v="3663" actId="20577"/>
          <ac:spMkLst>
            <pc:docMk/>
            <pc:sldMk cId="956388346" sldId="341"/>
            <ac:spMk id="14" creationId="{D73CD07E-AA48-FABA-50B6-83B348DF100A}"/>
          </ac:spMkLst>
        </pc:spChg>
      </pc:sldChg>
      <pc:sldChg chg="modSp mod">
        <pc:chgData name="Vân Đặng" userId="9b484f9d64534d21" providerId="LiveId" clId="{742086FF-F23D-43D3-9A9B-8C615D47EFFA}" dt="2025-11-09T14:27:45.087" v="3629" actId="20577"/>
        <pc:sldMkLst>
          <pc:docMk/>
          <pc:sldMk cId="1904905939" sldId="342"/>
        </pc:sldMkLst>
        <pc:spChg chg="mod">
          <ac:chgData name="Vân Đặng" userId="9b484f9d64534d21" providerId="LiveId" clId="{742086FF-F23D-43D3-9A9B-8C615D47EFFA}" dt="2025-11-09T14:27:45.087" v="3629" actId="20577"/>
          <ac:spMkLst>
            <pc:docMk/>
            <pc:sldMk cId="1904905939" sldId="342"/>
            <ac:spMk id="6" creationId="{00000000-0000-0000-0000-000000000000}"/>
          </ac:spMkLst>
        </pc:spChg>
      </pc:sldChg>
      <pc:sldChg chg="addSp delSp modSp add del mod delAnim modAnim">
        <pc:chgData name="Vân Đặng" userId="9b484f9d64534d21" providerId="LiveId" clId="{742086FF-F23D-43D3-9A9B-8C615D47EFFA}" dt="2025-11-09T14:13:38.922" v="3064" actId="2696"/>
        <pc:sldMkLst>
          <pc:docMk/>
          <pc:sldMk cId="874208316" sldId="343"/>
        </pc:sldMkLst>
        <pc:spChg chg="del">
          <ac:chgData name="Vân Đặng" userId="9b484f9d64534d21" providerId="LiveId" clId="{742086FF-F23D-43D3-9A9B-8C615D47EFFA}" dt="2025-11-09T14:06:25.546" v="2924" actId="478"/>
          <ac:spMkLst>
            <pc:docMk/>
            <pc:sldMk cId="874208316" sldId="343"/>
            <ac:spMk id="6" creationId="{D61D744F-5192-CF6F-DB69-FE408FBC5644}"/>
          </ac:spMkLst>
        </pc:spChg>
        <pc:spChg chg="del mod">
          <ac:chgData name="Vân Đặng" userId="9b484f9d64534d21" providerId="LiveId" clId="{742086FF-F23D-43D3-9A9B-8C615D47EFFA}" dt="2025-11-09T14:13:11.636" v="3053"/>
          <ac:spMkLst>
            <pc:docMk/>
            <pc:sldMk cId="874208316" sldId="343"/>
            <ac:spMk id="7" creationId="{3E737F16-B4B0-1D32-8706-469DE0736E12}"/>
          </ac:spMkLst>
        </pc:spChg>
        <pc:spChg chg="mod">
          <ac:chgData name="Vân Đặng" userId="9b484f9d64534d21" providerId="LiveId" clId="{742086FF-F23D-43D3-9A9B-8C615D47EFFA}" dt="2025-11-09T14:12:31.217" v="3032" actId="1076"/>
          <ac:spMkLst>
            <pc:docMk/>
            <pc:sldMk cId="874208316" sldId="343"/>
            <ac:spMk id="8" creationId="{FBE5ECF6-9F3E-70AE-3C31-719B77E6AE10}"/>
          </ac:spMkLst>
        </pc:spChg>
        <pc:spChg chg="add mod">
          <ac:chgData name="Vân Đặng" userId="9b484f9d64534d21" providerId="LiveId" clId="{742086FF-F23D-43D3-9A9B-8C615D47EFFA}" dt="2025-11-09T14:12:31.009" v="3031" actId="14100"/>
          <ac:spMkLst>
            <pc:docMk/>
            <pc:sldMk cId="874208316" sldId="343"/>
            <ac:spMk id="10" creationId="{40C911DE-952C-BEF1-69FD-DA0BB7F14832}"/>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0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
            </a:r>
            <a:r>
              <a:rPr lang="vi-VN" dirty="0"/>
              <a:t>ư</a:t>
            </a:r>
            <a:r>
              <a:rPr lang="en-US" dirty="0"/>
              <a:t>u ý: </a:t>
            </a:r>
            <a:r>
              <a:rPr lang="en-US" dirty="0" err="1"/>
              <a:t>Ngành</a:t>
            </a:r>
            <a:r>
              <a:rPr lang="en-US" dirty="0"/>
              <a:t> F </a:t>
            </a:r>
            <a:r>
              <a:rPr lang="en-US" dirty="0" err="1"/>
              <a:t>chỉ</a:t>
            </a:r>
            <a:r>
              <a:rPr lang="en-US" dirty="0"/>
              <a:t> </a:t>
            </a:r>
            <a:r>
              <a:rPr lang="en-US" dirty="0" err="1"/>
              <a:t>th</a:t>
            </a:r>
            <a:r>
              <a:rPr lang="vi-VN" dirty="0"/>
              <a:t>ư</a:t>
            </a:r>
            <a:r>
              <a:rPr lang="en-US" dirty="0"/>
              <a:t>c </a:t>
            </a:r>
            <a:r>
              <a:rPr lang="en-US" dirty="0" err="1"/>
              <a:t>hiện</a:t>
            </a:r>
            <a:r>
              <a:rPr lang="en-US" dirty="0"/>
              <a:t> </a:t>
            </a:r>
            <a:r>
              <a:rPr lang="en-US" dirty="0" err="1"/>
              <a:t>thu</a:t>
            </a:r>
            <a:r>
              <a:rPr lang="en-US" dirty="0"/>
              <a:t> </a:t>
            </a:r>
            <a:r>
              <a:rPr lang="en-US" dirty="0" err="1"/>
              <a:t>thập</a:t>
            </a:r>
            <a:r>
              <a:rPr lang="en-US" dirty="0"/>
              <a:t> </a:t>
            </a:r>
            <a:r>
              <a:rPr lang="en-US" dirty="0" err="1"/>
              <a:t>thông</a:t>
            </a:r>
            <a:r>
              <a:rPr lang="en-US" dirty="0"/>
              <a:t> tin </a:t>
            </a:r>
            <a:r>
              <a:rPr lang="en-US" dirty="0" err="1"/>
              <a:t>bảng</a:t>
            </a:r>
            <a:r>
              <a:rPr lang="en-US" dirty="0"/>
              <a:t> </a:t>
            </a:r>
            <a:r>
              <a:rPr lang="en-US" dirty="0" err="1"/>
              <a:t>kê</a:t>
            </a: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359720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Ví dụ: Năm 2018 cơ sở SXKD mua 01 xe máy mới phục vụ việc vận chuyển hàng hoá.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Giá mua xe là 30 triệu đồng, chi phí đăng ký và các chi phí khác khi đăng ký biển kiểm soát là 3 triệu đồng.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Vậy giá trị tài sản cố định khi mua (cột a) đối với tài sản này là 33 triệu đồng.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327599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chemeClr val="accent5">
                    <a:lumMod val="50000"/>
                  </a:schemeClr>
                </a:solidFill>
                <a:latin typeface="Muli"/>
                <a:ea typeface="Muli"/>
                <a:cs typeface="Muli"/>
                <a:sym typeface="Muli"/>
              </a:rPr>
              <a:t>Các khoản đã chi để mua các đồ đùng lâu bền như: Giá để hàng, bàn, ghế, kệ trưng bày, …</a:t>
            </a:r>
            <a:r>
              <a:rPr lang="en-US" sz="1200" dirty="0">
                <a:solidFill>
                  <a:schemeClr val="accent5">
                    <a:lumMod val="50000"/>
                  </a:schemeClr>
                </a:solidFill>
                <a:latin typeface="Muli"/>
                <a:ea typeface="Muli"/>
                <a:cs typeface="Muli"/>
                <a:sym typeface="Muli"/>
              </a:rPr>
              <a:t> ko </a:t>
            </a:r>
            <a:r>
              <a:rPr lang="en-US" sz="1200" dirty="0" err="1">
                <a:solidFill>
                  <a:schemeClr val="accent5">
                    <a:lumMod val="50000"/>
                  </a:schemeClr>
                </a:solidFill>
                <a:latin typeface="Muli"/>
                <a:ea typeface="Muli"/>
                <a:cs typeface="Muli"/>
                <a:sym typeface="Muli"/>
              </a:rPr>
              <a:t>phải</a:t>
            </a:r>
            <a:r>
              <a:rPr lang="en-US" sz="1200" dirty="0">
                <a:solidFill>
                  <a:schemeClr val="accent5">
                    <a:lumMod val="50000"/>
                  </a:schemeClr>
                </a:solidFill>
                <a:latin typeface="Muli"/>
                <a:ea typeface="Muli"/>
                <a:cs typeface="Muli"/>
                <a:sym typeface="Muli"/>
              </a:rPr>
              <a:t> </a:t>
            </a:r>
            <a:r>
              <a:rPr lang="en-US" sz="1200" dirty="0" err="1">
                <a:solidFill>
                  <a:schemeClr val="accent5">
                    <a:lumMod val="50000"/>
                  </a:schemeClr>
                </a:solidFill>
                <a:latin typeface="Muli"/>
                <a:ea typeface="Muli"/>
                <a:cs typeface="Muli"/>
                <a:sym typeface="Muli"/>
              </a:rPr>
              <a:t>là</a:t>
            </a:r>
            <a:r>
              <a:rPr lang="en-US" sz="1200" dirty="0">
                <a:solidFill>
                  <a:schemeClr val="accent5">
                    <a:lumMod val="50000"/>
                  </a:schemeClr>
                </a:solidFill>
                <a:latin typeface="Muli"/>
                <a:ea typeface="Muli"/>
                <a:cs typeface="Muli"/>
                <a:sym typeface="Muli"/>
              </a:rPr>
              <a:t> TSCĐ</a:t>
            </a:r>
          </a:p>
          <a:p>
            <a:endParaRPr lang="en-US" dirty="0">
              <a:effectLst/>
            </a:endParaRPr>
          </a:p>
          <a:p>
            <a:r>
              <a:rPr lang="vi-VN" dirty="0">
                <a:effectLst/>
              </a:rPr>
              <a:t>Số tiền vốn bỏ ra của một Cơ sở kinh doanh cá thể (hay Hộ kinh doanh) về cơ bản bao gồm các thành phần tạo nên Tài sản của cơ sở đó. Các thành phần chính của vốn đã bỏ ra (Tài sản) thường được phân loại như sau: </a:t>
            </a:r>
            <a:r>
              <a:rPr lang="en-US" dirty="0">
                <a:effectLst/>
              </a:rPr>
              <a:t>💰 </a:t>
            </a:r>
            <a:r>
              <a:rPr lang="vi-VN" dirty="0">
                <a:effectLst/>
              </a:rPr>
              <a:t>Các thành phần Vốn đã bỏ ra (Tài sản) Vốn đã bỏ ra được chia thành hai nhóm chính dựa trên thời gian sử dụng và khả năng chuyển đổi thành tiền: </a:t>
            </a:r>
            <a:endParaRPr lang="en-US" dirty="0">
              <a:effectLst/>
            </a:endParaRPr>
          </a:p>
          <a:p>
            <a:pPr marL="228600" indent="-228600">
              <a:buAutoNum type="arabicPeriod"/>
            </a:pPr>
            <a:r>
              <a:rPr lang="vi-VN" dirty="0">
                <a:effectLst/>
              </a:rPr>
              <a:t>Tài sản Ngắn hạn (Vốn lưu động) Đây là những tài sản có thời gian sử dụng, thu hồi hoặc luân chuyển trong vòng một năm hoặc một chu kỳ kinh doanh. Tiền mặt và Tiền gửi Ngân hàng: Số tiền mặt có sẵn tại quầy hoặc tài khoản ngân hàng dùng để chi tiêu, thanh toán hàng ngày. Hàng tồn kho: Giá trị hàng hóa, nguyên vật liệu, hoặc sản phẩm đã hoàn thành đang được giữ lại để bán hoặc sử dụng. Các khoản phải thu: Số tiền khách hàng hoặc đối tác nợ cơ sở kinh doanh do bán chịu hoặc cung cấp dịch vụ. Chi phí trả trước ngắn hạn: Các chi phí đã trả nhưng thuộc về nhiều kỳ kinh doanh (ví dụ: tiền thuê mặt bằng trả trước 6 tháng). </a:t>
            </a:r>
            <a:endParaRPr lang="en-US" dirty="0">
              <a:effectLst/>
            </a:endParaRPr>
          </a:p>
          <a:p>
            <a:pPr marL="0" indent="0">
              <a:buNone/>
            </a:pPr>
            <a:r>
              <a:rPr lang="vi-VN" dirty="0">
                <a:effectLst/>
              </a:rPr>
              <a:t>2. Tài sản Dài hạn (Vốn cố định) Đây là những tài sản có giá trị lớn, thời gian sử dụng, thu hồi hoặc luân chuyển trên một năm, phục vụ cho hoạt động sản xuất, kinh doanh lâu dài. Tài sản cố định hữu hình: Nhà cửa, Vật kiến trúc: Mặt bằng, cửa hàng, kho bãi. Máy móc, Thiết bị: Máy tính tiền, tủ lạnh, máy chế biến, dụng cụ sản xuất. Phương tiện vận tải: Xe máy, ô tô phục vụ kinh doanh. Chi phí xây dựng cơ bản dở dang: Số tiền đã chi cho việc xây dựng, sửa chữa lớn đang được tiến hành. Các khoản đầu tư tài chính dài hạn: (Nếu có) Vốn đầu tư vào các cơ sở kinh doanh khác nhằm mục đích lâu dài. Tóm lại: Số tiền vốn bỏ ra của cơ sở kinh doanh cá thể là tổng giá trị của tất cả các tài sản trên (ngắn hạn và dài hạn) mà chủ cơ sở đã dùng tiền để mua sắm, hình thành và đưa vào sử dụng trong hoạt động kinh doanh</a:t>
            </a:r>
          </a:p>
          <a:p>
            <a:r>
              <a:rPr lang="vi-VN" sz="1200" b="0" i="0" kern="1200" dirty="0">
                <a:solidFill>
                  <a:schemeClr val="tx1"/>
                </a:solidFill>
                <a:effectLst/>
                <a:latin typeface="+mn-lt"/>
                <a:ea typeface="+mn-ea"/>
                <a:cs typeface="+mn-cs"/>
              </a:rPr>
              <a:t>Vốn của cơ sở kinh doanh cá thể bao gồm tổng số tài sản mà chủ hộ đầu tư vào để hoạt động, bao gồm tài sản cố định (như đất đai, máy móc, thiết bị), tài sản lưu động (như tiền mặt, hàng hóa, nguyên vật liệu) và cả các nguồn vốn vay mượn từ các tổ chức tài chính. </a:t>
            </a:r>
            <a:endParaRPr lang="en-US"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Vốn của cơ sở kinh doanh cá thể bao gồm: Vốn góp của chủ sở hữu: Đây là số tiền hoặc tài sản mà chủ hộ trực tiếp đầu tư vào hoạt động kinh doanh. Tài sản cố định: Bao gồm những tài sản có giá trị lớn, sử dụng lâu dài trong quá trình sản xuất kinh doanh như đất đai, nhà xưởng, máy móc, thiết bị. Tài sản lưu động: Là những tài sản có thể dễ dàng chuyển đổi thành tiền mặt trong thời gian ngắn, như tiền mặt, vàng, hàng hóa, nguyên vật liệu, sản phẩm dở dang. Vốn vay: Bao gồm các khoản nợ phải trả từ các tổ chức tài chính, ngân hàng hoặc từ các nguồn khác để phục vụ hoạt động kinh doanh</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76520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vi-VN" dirty="0"/>
              <a:t>Ngành 47 cập nhật theo ngành kinh tế VISIC năm 2025 (hiệu lực 15/11/2025)</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2902087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vi-VN" dirty="0"/>
              <a:t>Ảnh hưởng đến bước nhảy nghĩa là theo mô tả sản phẩm thuộc ngành bán lẻ thực phẩm trong cửa hàng chuyên doanh nhưng chọn thành ngành sản xuất </a:t>
            </a:r>
            <a:endParaRPr lang="en-US" dirty="0"/>
          </a:p>
          <a:p>
            <a:r>
              <a:rPr lang="en-US" dirty="0"/>
              <a:t>Lưu ý: </a:t>
            </a:r>
            <a:r>
              <a:rPr lang="en-US" dirty="0" err="1"/>
              <a:t>Đối</a:t>
            </a:r>
            <a:r>
              <a:rPr lang="en-US" dirty="0"/>
              <a:t> </a:t>
            </a:r>
            <a:r>
              <a:rPr lang="en-US" dirty="0" err="1"/>
              <a:t>với</a:t>
            </a:r>
            <a:r>
              <a:rPr lang="en-US" dirty="0"/>
              <a:t> </a:t>
            </a:r>
            <a:r>
              <a:rPr lang="en-US" dirty="0" err="1"/>
              <a:t>trường</a:t>
            </a:r>
            <a:r>
              <a:rPr lang="en-US" dirty="0"/>
              <a:t> </a:t>
            </a:r>
            <a:r>
              <a:rPr lang="en-US" dirty="0" err="1"/>
              <a:t>hợp</a:t>
            </a:r>
            <a:r>
              <a:rPr lang="en-US" dirty="0"/>
              <a:t> </a:t>
            </a:r>
            <a:r>
              <a:rPr lang="en-US" dirty="0" err="1"/>
              <a:t>ctrinh</a:t>
            </a:r>
            <a:r>
              <a:rPr lang="en-US" dirty="0"/>
              <a:t> </a:t>
            </a:r>
            <a:r>
              <a:rPr lang="en-US" dirty="0" err="1"/>
              <a:t>đưa</a:t>
            </a:r>
            <a:r>
              <a:rPr lang="en-US" dirty="0"/>
              <a:t> </a:t>
            </a:r>
            <a:r>
              <a:rPr lang="en-US" dirty="0" err="1"/>
              <a:t>ra</a:t>
            </a:r>
            <a:r>
              <a:rPr lang="en-US" dirty="0"/>
              <a:t> </a:t>
            </a:r>
            <a:r>
              <a:rPr lang="en-US" dirty="0" err="1"/>
              <a:t>nhiều</a:t>
            </a:r>
            <a:r>
              <a:rPr lang="en-US" dirty="0"/>
              <a:t> </a:t>
            </a:r>
            <a:r>
              <a:rPr lang="en-US" dirty="0" err="1"/>
              <a:t>mã</a:t>
            </a:r>
            <a:r>
              <a:rPr lang="en-US" dirty="0"/>
              <a:t> </a:t>
            </a:r>
            <a:r>
              <a:rPr lang="en-US" dirty="0" err="1"/>
              <a:t>sản</a:t>
            </a:r>
            <a:r>
              <a:rPr lang="en-US" dirty="0"/>
              <a:t> </a:t>
            </a:r>
            <a:r>
              <a:rPr lang="en-US" dirty="0" err="1"/>
              <a:t>phẩm</a:t>
            </a:r>
            <a:r>
              <a:rPr lang="en-US" dirty="0"/>
              <a:t>, ĐTV </a:t>
            </a:r>
            <a:r>
              <a:rPr lang="en-US" dirty="0" err="1"/>
              <a:t>đọc</a:t>
            </a:r>
            <a:r>
              <a:rPr lang="en-US" dirty="0"/>
              <a:t> </a:t>
            </a:r>
            <a:r>
              <a:rPr lang="en-US" dirty="0" err="1"/>
              <a:t>mã</a:t>
            </a:r>
            <a:r>
              <a:rPr lang="en-US" dirty="0"/>
              <a:t> </a:t>
            </a:r>
            <a:r>
              <a:rPr lang="en-US" dirty="0" err="1"/>
              <a:t>sản</a:t>
            </a:r>
            <a:r>
              <a:rPr lang="en-US" dirty="0"/>
              <a:t> </a:t>
            </a:r>
            <a:r>
              <a:rPr lang="en-US" dirty="0" err="1"/>
              <a:t>phẩm</a:t>
            </a:r>
            <a:r>
              <a:rPr lang="en-US" dirty="0"/>
              <a:t> </a:t>
            </a:r>
            <a:r>
              <a:rPr lang="en-US" dirty="0" err="1"/>
              <a:t>ctrinh</a:t>
            </a:r>
            <a:r>
              <a:rPr lang="en-US" dirty="0"/>
              <a:t> </a:t>
            </a:r>
            <a:r>
              <a:rPr lang="en-US" dirty="0" err="1"/>
              <a:t>đã</a:t>
            </a:r>
            <a:r>
              <a:rPr lang="en-US" dirty="0"/>
              <a:t> </a:t>
            </a:r>
            <a:r>
              <a:rPr lang="en-US" dirty="0" err="1"/>
              <a:t>đưa</a:t>
            </a:r>
            <a:r>
              <a:rPr lang="en-US" dirty="0"/>
              <a:t> </a:t>
            </a:r>
            <a:r>
              <a:rPr lang="en-US" dirty="0" err="1"/>
              <a:t>ra</a:t>
            </a:r>
            <a:r>
              <a:rPr lang="en-US" dirty="0"/>
              <a:t> </a:t>
            </a:r>
            <a:r>
              <a:rPr lang="en-US" dirty="0" err="1"/>
              <a:t>để</a:t>
            </a:r>
            <a:r>
              <a:rPr lang="en-US" dirty="0"/>
              <a:t> </a:t>
            </a:r>
            <a:r>
              <a:rPr lang="en-US" dirty="0" err="1"/>
              <a:t>chọn</a:t>
            </a:r>
            <a:r>
              <a:rPr lang="en-US" dirty="0"/>
              <a:t> </a:t>
            </a:r>
            <a:r>
              <a:rPr lang="en-US" dirty="0" err="1"/>
              <a:t>mã</a:t>
            </a:r>
            <a:r>
              <a:rPr lang="en-US" dirty="0"/>
              <a:t> </a:t>
            </a:r>
            <a:r>
              <a:rPr lang="en-US" dirty="0" err="1"/>
              <a:t>thích</a:t>
            </a:r>
            <a:r>
              <a:rPr lang="en-US" dirty="0"/>
              <a:t> </a:t>
            </a:r>
            <a:r>
              <a:rPr lang="en-US" dirty="0" err="1"/>
              <a:t>hợp</a:t>
            </a:r>
            <a:r>
              <a:rPr lang="en-US" dirty="0"/>
              <a:t>; </a:t>
            </a:r>
          </a:p>
          <a:p>
            <a:r>
              <a:rPr lang="en-US" dirty="0" err="1"/>
              <a:t>Tránh</a:t>
            </a:r>
            <a:r>
              <a:rPr lang="en-US" dirty="0"/>
              <a:t> </a:t>
            </a:r>
            <a:r>
              <a:rPr lang="en-US" dirty="0" err="1"/>
              <a:t>trường</a:t>
            </a:r>
            <a:r>
              <a:rPr lang="en-US" dirty="0"/>
              <a:t> </a:t>
            </a:r>
            <a:r>
              <a:rPr lang="en-US" dirty="0" err="1"/>
              <a:t>hợp</a:t>
            </a:r>
            <a:r>
              <a:rPr lang="en-US" dirty="0"/>
              <a:t> </a:t>
            </a:r>
            <a:r>
              <a:rPr lang="en-US" dirty="0" err="1"/>
              <a:t>chọn</a:t>
            </a:r>
            <a:r>
              <a:rPr lang="en-US" dirty="0"/>
              <a:t> </a:t>
            </a:r>
            <a:r>
              <a:rPr lang="en-US" dirty="0" err="1"/>
              <a:t>sai</a:t>
            </a:r>
            <a:r>
              <a:rPr lang="en-US" dirty="0"/>
              <a:t> </a:t>
            </a:r>
            <a:r>
              <a:rPr lang="en-US" dirty="0" err="1"/>
              <a:t>mã</a:t>
            </a:r>
            <a:r>
              <a:rPr lang="en-US" dirty="0"/>
              <a:t> (</a:t>
            </a:r>
            <a:r>
              <a:rPr lang="en-US" dirty="0" err="1"/>
              <a:t>mã</a:t>
            </a:r>
            <a:r>
              <a:rPr lang="en-US" dirty="0"/>
              <a:t> </a:t>
            </a:r>
            <a:r>
              <a:rPr lang="en-US" dirty="0" err="1"/>
              <a:t>đầu</a:t>
            </a:r>
            <a:r>
              <a:rPr lang="en-US" dirty="0"/>
              <a:t> </a:t>
            </a:r>
            <a:r>
              <a:rPr lang="en-US" dirty="0" err="1"/>
              <a:t>tiên</a:t>
            </a:r>
            <a:r>
              <a:rPr lang="en-US" dirty="0"/>
              <a:t> </a:t>
            </a:r>
            <a:r>
              <a:rPr lang="en-US" dirty="0" err="1"/>
              <a:t>chưa</a:t>
            </a:r>
            <a:r>
              <a:rPr lang="en-US" dirty="0"/>
              <a:t> </a:t>
            </a:r>
            <a:r>
              <a:rPr lang="en-US" dirty="0" err="1"/>
              <a:t>chắc</a:t>
            </a:r>
            <a:r>
              <a:rPr lang="en-US" dirty="0"/>
              <a:t> </a:t>
            </a:r>
            <a:r>
              <a:rPr lang="en-US" dirty="0" err="1"/>
              <a:t>đã</a:t>
            </a:r>
            <a:r>
              <a:rPr lang="en-US" dirty="0"/>
              <a:t> </a:t>
            </a:r>
            <a:r>
              <a:rPr lang="en-US" dirty="0" err="1"/>
              <a:t>là</a:t>
            </a:r>
            <a:r>
              <a:rPr lang="en-US" dirty="0"/>
              <a:t> </a:t>
            </a:r>
            <a:r>
              <a:rPr lang="en-US" dirty="0" err="1"/>
              <a:t>mã</a:t>
            </a:r>
            <a:r>
              <a:rPr lang="en-US" dirty="0"/>
              <a:t> </a:t>
            </a:r>
            <a:r>
              <a:rPr lang="en-US" dirty="0" err="1"/>
              <a:t>đúng</a:t>
            </a:r>
            <a:r>
              <a:rPr lang="en-US" dirty="0"/>
              <a:t>).</a:t>
            </a:r>
          </a:p>
          <a:p>
            <a:r>
              <a:rPr lang="en-US" dirty="0"/>
              <a:t>Thay </a:t>
            </a:r>
            <a:r>
              <a:rPr lang="en-US" dirty="0" err="1"/>
              <a:t>hình</a:t>
            </a:r>
            <a:r>
              <a:rPr lang="en-US" dirty="0"/>
              <a:t> </a:t>
            </a:r>
            <a:r>
              <a:rPr lang="en-US" dirty="0" err="1"/>
              <a:t>ảnh</a:t>
            </a:r>
            <a:r>
              <a:rPr lang="en-US" dirty="0"/>
              <a:t> </a:t>
            </a:r>
            <a:r>
              <a:rPr lang="en-US" dirty="0" err="1"/>
              <a:t>capi</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284957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t>Đổi</a:t>
            </a:r>
            <a:r>
              <a:rPr lang="en-US" dirty="0"/>
              <a:t> </a:t>
            </a:r>
            <a:r>
              <a:rPr lang="en-US" dirty="0" err="1"/>
              <a:t>mã</a:t>
            </a:r>
            <a:r>
              <a:rPr lang="en-US" dirty="0"/>
              <a:t> 4 </a:t>
            </a:r>
            <a:r>
              <a:rPr lang="en-US" dirty="0" err="1"/>
              <a:t>lên</a:t>
            </a:r>
            <a:r>
              <a:rPr lang="en-US" dirty="0"/>
              <a:t> </a:t>
            </a:r>
            <a:r>
              <a:rPr lang="en-US" dirty="0" err="1"/>
              <a:t>sau</a:t>
            </a:r>
            <a:r>
              <a:rPr lang="en-US" dirty="0"/>
              <a:t> </a:t>
            </a:r>
            <a:r>
              <a:rPr lang="en-US" dirty="0" err="1"/>
              <a:t>mã</a:t>
            </a:r>
            <a:r>
              <a:rPr lang="en-US" dirty="0"/>
              <a:t> 1</a:t>
            </a:r>
          </a:p>
          <a:p>
            <a:r>
              <a:rPr lang="en-US" dirty="0"/>
              <a:t>Lưu ý: </a:t>
            </a:r>
            <a:r>
              <a:rPr lang="en-US" dirty="0" err="1"/>
              <a:t>Đối</a:t>
            </a:r>
            <a:r>
              <a:rPr lang="en-US" dirty="0"/>
              <a:t> </a:t>
            </a:r>
            <a:r>
              <a:rPr lang="en-US" dirty="0" err="1"/>
              <a:t>với</a:t>
            </a:r>
            <a:r>
              <a:rPr lang="en-US" dirty="0"/>
              <a:t> </a:t>
            </a:r>
            <a:r>
              <a:rPr lang="en-US" dirty="0" err="1"/>
              <a:t>trường</a:t>
            </a:r>
            <a:r>
              <a:rPr lang="en-US" dirty="0"/>
              <a:t> </a:t>
            </a:r>
            <a:r>
              <a:rPr lang="en-US" dirty="0" err="1"/>
              <a:t>hợp</a:t>
            </a:r>
            <a:r>
              <a:rPr lang="en-US" dirty="0"/>
              <a:t> </a:t>
            </a:r>
            <a:r>
              <a:rPr lang="en-US" dirty="0" err="1"/>
              <a:t>ctrinh</a:t>
            </a:r>
            <a:r>
              <a:rPr lang="en-US" dirty="0"/>
              <a:t> </a:t>
            </a:r>
            <a:r>
              <a:rPr lang="en-US" dirty="0" err="1"/>
              <a:t>đưa</a:t>
            </a:r>
            <a:r>
              <a:rPr lang="en-US" dirty="0"/>
              <a:t> </a:t>
            </a:r>
            <a:r>
              <a:rPr lang="en-US" dirty="0" err="1"/>
              <a:t>ra</a:t>
            </a:r>
            <a:r>
              <a:rPr lang="en-US" dirty="0"/>
              <a:t> </a:t>
            </a:r>
            <a:r>
              <a:rPr lang="en-US" dirty="0" err="1"/>
              <a:t>nhiều</a:t>
            </a:r>
            <a:r>
              <a:rPr lang="en-US" dirty="0"/>
              <a:t> </a:t>
            </a:r>
            <a:r>
              <a:rPr lang="en-US" dirty="0" err="1"/>
              <a:t>mã</a:t>
            </a:r>
            <a:r>
              <a:rPr lang="en-US" dirty="0"/>
              <a:t> </a:t>
            </a:r>
            <a:r>
              <a:rPr lang="en-US" dirty="0" err="1"/>
              <a:t>sản</a:t>
            </a:r>
            <a:r>
              <a:rPr lang="en-US" dirty="0"/>
              <a:t> </a:t>
            </a:r>
            <a:r>
              <a:rPr lang="en-US" dirty="0" err="1"/>
              <a:t>phẩm</a:t>
            </a:r>
            <a:r>
              <a:rPr lang="en-US" dirty="0"/>
              <a:t>, ĐTV </a:t>
            </a:r>
            <a:r>
              <a:rPr lang="en-US" dirty="0" err="1"/>
              <a:t>đọc</a:t>
            </a:r>
            <a:r>
              <a:rPr lang="en-US" dirty="0"/>
              <a:t> </a:t>
            </a:r>
            <a:r>
              <a:rPr lang="en-US" dirty="0" err="1"/>
              <a:t>mã</a:t>
            </a:r>
            <a:r>
              <a:rPr lang="en-US" dirty="0"/>
              <a:t> </a:t>
            </a:r>
            <a:r>
              <a:rPr lang="en-US" dirty="0" err="1"/>
              <a:t>sản</a:t>
            </a:r>
            <a:r>
              <a:rPr lang="en-US" dirty="0"/>
              <a:t> </a:t>
            </a:r>
            <a:r>
              <a:rPr lang="en-US" dirty="0" err="1"/>
              <a:t>phẩm</a:t>
            </a:r>
            <a:r>
              <a:rPr lang="en-US" dirty="0"/>
              <a:t> </a:t>
            </a:r>
            <a:r>
              <a:rPr lang="en-US" dirty="0" err="1"/>
              <a:t>ctrinh</a:t>
            </a:r>
            <a:r>
              <a:rPr lang="en-US" dirty="0"/>
              <a:t> </a:t>
            </a:r>
            <a:r>
              <a:rPr lang="en-US" dirty="0" err="1"/>
              <a:t>đã</a:t>
            </a:r>
            <a:r>
              <a:rPr lang="en-US" dirty="0"/>
              <a:t> </a:t>
            </a:r>
            <a:r>
              <a:rPr lang="en-US" dirty="0" err="1"/>
              <a:t>đưa</a:t>
            </a:r>
            <a:r>
              <a:rPr lang="en-US" dirty="0"/>
              <a:t> </a:t>
            </a:r>
            <a:r>
              <a:rPr lang="en-US" dirty="0" err="1"/>
              <a:t>ra</a:t>
            </a:r>
            <a:r>
              <a:rPr lang="en-US" dirty="0"/>
              <a:t> </a:t>
            </a:r>
            <a:r>
              <a:rPr lang="en-US" dirty="0" err="1"/>
              <a:t>để</a:t>
            </a:r>
            <a:r>
              <a:rPr lang="en-US" dirty="0"/>
              <a:t> </a:t>
            </a:r>
            <a:r>
              <a:rPr lang="en-US" dirty="0" err="1"/>
              <a:t>chọn</a:t>
            </a:r>
            <a:r>
              <a:rPr lang="en-US" dirty="0"/>
              <a:t> </a:t>
            </a:r>
            <a:r>
              <a:rPr lang="en-US" dirty="0" err="1"/>
              <a:t>mã</a:t>
            </a:r>
            <a:r>
              <a:rPr lang="en-US" dirty="0"/>
              <a:t> </a:t>
            </a:r>
            <a:r>
              <a:rPr lang="en-US" dirty="0" err="1"/>
              <a:t>thích</a:t>
            </a:r>
            <a:r>
              <a:rPr lang="en-US" dirty="0"/>
              <a:t> </a:t>
            </a:r>
            <a:r>
              <a:rPr lang="en-US" dirty="0" err="1"/>
              <a:t>hợp</a:t>
            </a:r>
            <a:r>
              <a:rPr lang="en-US" dirty="0"/>
              <a:t>; </a:t>
            </a:r>
          </a:p>
          <a:p>
            <a:r>
              <a:rPr lang="en-US" dirty="0" err="1"/>
              <a:t>Tránh</a:t>
            </a:r>
            <a:r>
              <a:rPr lang="en-US" dirty="0"/>
              <a:t> </a:t>
            </a:r>
            <a:r>
              <a:rPr lang="en-US" dirty="0" err="1"/>
              <a:t>trường</a:t>
            </a:r>
            <a:r>
              <a:rPr lang="en-US" dirty="0"/>
              <a:t> </a:t>
            </a:r>
            <a:r>
              <a:rPr lang="en-US" dirty="0" err="1"/>
              <a:t>hợp</a:t>
            </a:r>
            <a:r>
              <a:rPr lang="en-US" dirty="0"/>
              <a:t> </a:t>
            </a:r>
            <a:r>
              <a:rPr lang="en-US" dirty="0" err="1"/>
              <a:t>chọn</a:t>
            </a:r>
            <a:r>
              <a:rPr lang="en-US" dirty="0"/>
              <a:t> </a:t>
            </a:r>
            <a:r>
              <a:rPr lang="en-US" dirty="0" err="1"/>
              <a:t>sai</a:t>
            </a:r>
            <a:r>
              <a:rPr lang="en-US" dirty="0"/>
              <a:t> </a:t>
            </a:r>
            <a:r>
              <a:rPr lang="en-US" dirty="0" err="1"/>
              <a:t>mã</a:t>
            </a:r>
            <a:r>
              <a:rPr lang="en-US" dirty="0"/>
              <a:t> (</a:t>
            </a:r>
            <a:r>
              <a:rPr lang="en-US" dirty="0" err="1"/>
              <a:t>mã</a:t>
            </a:r>
            <a:r>
              <a:rPr lang="en-US" dirty="0"/>
              <a:t> </a:t>
            </a:r>
            <a:r>
              <a:rPr lang="en-US" dirty="0" err="1"/>
              <a:t>đầu</a:t>
            </a:r>
            <a:r>
              <a:rPr lang="en-US" dirty="0"/>
              <a:t> </a:t>
            </a:r>
            <a:r>
              <a:rPr lang="en-US" dirty="0" err="1"/>
              <a:t>tiên</a:t>
            </a:r>
            <a:r>
              <a:rPr lang="en-US" dirty="0"/>
              <a:t> </a:t>
            </a:r>
            <a:r>
              <a:rPr lang="en-US" dirty="0" err="1"/>
              <a:t>chưa</a:t>
            </a:r>
            <a:r>
              <a:rPr lang="en-US" dirty="0"/>
              <a:t> </a:t>
            </a:r>
            <a:r>
              <a:rPr lang="en-US" dirty="0" err="1"/>
              <a:t>chắc</a:t>
            </a:r>
            <a:r>
              <a:rPr lang="en-US" dirty="0"/>
              <a:t> </a:t>
            </a:r>
            <a:r>
              <a:rPr lang="en-US" dirty="0" err="1"/>
              <a:t>đã</a:t>
            </a:r>
            <a:r>
              <a:rPr lang="en-US" dirty="0"/>
              <a:t> </a:t>
            </a:r>
            <a:r>
              <a:rPr lang="en-US" dirty="0" err="1"/>
              <a:t>là</a:t>
            </a:r>
            <a:r>
              <a:rPr lang="en-US" dirty="0"/>
              <a:t> </a:t>
            </a:r>
            <a:r>
              <a:rPr lang="en-US" dirty="0" err="1"/>
              <a:t>mã</a:t>
            </a:r>
            <a:r>
              <a:rPr lang="en-US" dirty="0"/>
              <a:t> </a:t>
            </a:r>
            <a:r>
              <a:rPr lang="en-US" dirty="0" err="1"/>
              <a:t>đúng</a:t>
            </a:r>
            <a:r>
              <a:rPr lang="en-US" dirty="0"/>
              <a:t>).</a:t>
            </a:r>
          </a:p>
          <a:p>
            <a:r>
              <a:rPr lang="en-US" dirty="0"/>
              <a:t>Thay </a:t>
            </a:r>
            <a:r>
              <a:rPr lang="en-US" dirty="0" err="1"/>
              <a:t>hình</a:t>
            </a:r>
            <a:r>
              <a:rPr lang="en-US" dirty="0"/>
              <a:t> </a:t>
            </a:r>
            <a:r>
              <a:rPr lang="en-US" dirty="0" err="1"/>
              <a:t>ảnh</a:t>
            </a:r>
            <a:r>
              <a:rPr lang="en-US" dirty="0"/>
              <a:t> </a:t>
            </a:r>
            <a:r>
              <a:rPr lang="en-US" dirty="0" err="1"/>
              <a:t>capi</a:t>
            </a:r>
            <a:r>
              <a:rPr lang="en-US" dirty="0"/>
              <a:t> </a:t>
            </a: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41711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liên</a:t>
            </a:r>
            <a:r>
              <a:rPr lang="en-US" dirty="0"/>
              <a:t> </a:t>
            </a:r>
            <a:r>
              <a:rPr lang="en-US" dirty="0" err="1"/>
              <a:t>hệ</a:t>
            </a:r>
            <a:r>
              <a:rPr lang="en-US" dirty="0"/>
              <a:t> GSV/</a:t>
            </a:r>
            <a:r>
              <a:rPr lang="en-US" dirty="0" err="1"/>
              <a:t>điện</a:t>
            </a:r>
            <a:r>
              <a:rPr lang="en-US" dirty="0"/>
              <a:t> </a:t>
            </a:r>
            <a:r>
              <a:rPr lang="en-US" dirty="0" err="1"/>
              <a:t>thoại</a:t>
            </a:r>
            <a:r>
              <a:rPr lang="en-US" dirty="0"/>
              <a:t> </a:t>
            </a:r>
            <a:r>
              <a:rPr lang="en-US" dirty="0" err="1"/>
              <a:t>hỗ</a:t>
            </a:r>
            <a:r>
              <a:rPr lang="en-US" dirty="0"/>
              <a:t> </a:t>
            </a:r>
            <a:r>
              <a:rPr lang="en-US" dirty="0" err="1"/>
              <a:t>trợ</a:t>
            </a:r>
            <a:r>
              <a:rPr lang="en-US" dirty="0"/>
              <a:t> </a:t>
            </a:r>
            <a:r>
              <a:rPr lang="en-US" dirty="0" err="1"/>
              <a:t>mã</a:t>
            </a:r>
            <a:r>
              <a:rPr lang="en-US" dirty="0"/>
              <a:t> </a:t>
            </a:r>
            <a:r>
              <a:rPr lang="en-US" dirty="0" err="1"/>
              <a:t>ngành</a:t>
            </a:r>
            <a:r>
              <a:rPr lang="en-US" dirty="0"/>
              <a:t> 68103. </a:t>
            </a:r>
            <a:r>
              <a:rPr lang="en-US" dirty="0" err="1"/>
              <a:t>dịch</a:t>
            </a:r>
            <a:r>
              <a:rPr lang="en-US" dirty="0"/>
              <a:t> </a:t>
            </a:r>
            <a:r>
              <a:rPr lang="en-US" dirty="0" err="1"/>
              <a:t>vụ</a:t>
            </a:r>
            <a:r>
              <a:rPr lang="en-US" dirty="0"/>
              <a:t> </a:t>
            </a:r>
            <a:r>
              <a:rPr lang="en-US" dirty="0" err="1"/>
              <a:t>cho</a:t>
            </a:r>
            <a:r>
              <a:rPr lang="en-US" dirty="0"/>
              <a:t> </a:t>
            </a:r>
            <a:r>
              <a:rPr lang="en-US" dirty="0" err="1"/>
              <a:t>thuê</a:t>
            </a:r>
            <a:r>
              <a:rPr lang="en-US" dirty="0"/>
              <a:t>; ĐTV </a:t>
            </a:r>
            <a:r>
              <a:rPr lang="en-US" dirty="0" err="1"/>
              <a:t>tìm</a:t>
            </a:r>
            <a:r>
              <a:rPr lang="en-US" dirty="0"/>
              <a:t> </a:t>
            </a:r>
            <a:r>
              <a:rPr lang="en-US" dirty="0" err="1"/>
              <a:t>kiếm</a:t>
            </a:r>
            <a:r>
              <a:rPr lang="en-US" dirty="0"/>
              <a:t> </a:t>
            </a:r>
            <a:r>
              <a:rPr lang="en-US" dirty="0" err="1"/>
              <a:t>mã</a:t>
            </a:r>
            <a:r>
              <a:rPr lang="en-US" dirty="0"/>
              <a:t> </a:t>
            </a:r>
            <a:r>
              <a:rPr lang="en-US" dirty="0" err="1"/>
              <a:t>sản</a:t>
            </a:r>
            <a:r>
              <a:rPr lang="en-US" dirty="0"/>
              <a:t> </a:t>
            </a:r>
            <a:r>
              <a:rPr lang="en-US" dirty="0" err="1"/>
              <a:t>phẩm</a:t>
            </a:r>
            <a:r>
              <a:rPr lang="en-US" dirty="0"/>
              <a:t> </a:t>
            </a:r>
            <a:r>
              <a:rPr lang="en-US" dirty="0" err="1"/>
              <a:t>bằng</a:t>
            </a:r>
            <a:r>
              <a:rPr lang="en-US" dirty="0"/>
              <a:t> 2 </a:t>
            </a:r>
            <a:r>
              <a:rPr lang="en-US" dirty="0" err="1"/>
              <a:t>cách</a:t>
            </a:r>
            <a:r>
              <a:rPr lang="en-US" dirty="0"/>
              <a:t> 1 AI </a:t>
            </a:r>
            <a:r>
              <a:rPr lang="en-US" dirty="0" err="1"/>
              <a:t>và</a:t>
            </a:r>
            <a:r>
              <a:rPr lang="en-US" dirty="0"/>
              <a:t> 1 </a:t>
            </a:r>
            <a:r>
              <a:rPr lang="en-US" dirty="0" err="1"/>
              <a:t>dùng</a:t>
            </a:r>
            <a:r>
              <a:rPr lang="en-US" dirty="0"/>
              <a:t> </a:t>
            </a:r>
            <a:r>
              <a:rPr lang="en-US" dirty="0" err="1"/>
              <a:t>Danh</a:t>
            </a:r>
            <a:r>
              <a:rPr lang="en-US" dirty="0"/>
              <a:t> </a:t>
            </a:r>
            <a:r>
              <a:rPr lang="en-US" dirty="0" err="1"/>
              <a:t>mục</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34254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vi-VN" dirty="0"/>
              <a:t>Lưu ý: Số tiền thuê địa điểm SXKD tại C5.3  </a:t>
            </a:r>
            <a:r>
              <a:rPr lang="vi-VN" b="1" dirty="0"/>
              <a:t>không thể &gt;</a:t>
            </a:r>
            <a:r>
              <a:rPr lang="vi-VN" dirty="0"/>
              <a:t> Giá trị hàng hóa, nguyên vật liệu, tiền mặt, tiền gửi ngân hàng… (Vố tiền vốn lưu động) cơ sở đã bỏ ra tại Câu 3.2? (Do tiền thuê địa điểm phải được tính vào số tiền vốn lưu động này)</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630945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vi-VN" dirty="0"/>
              <a:t>Ngành công nghiệp B. KHAI KHOÁNG; C. CÔNG NGHIỆP CHẾ BIẾN, CHẾ TẠO; D. SẢN XUẤT VÀ PHÂN PHỐI ĐIỆN, KHÍ ĐỐT, NƯỚC NÓNG, HƠI NƯỚC VÀ ĐIỀU HOÀ KHÔNG KHÍ</a:t>
            </a:r>
          </a:p>
          <a:p>
            <a:r>
              <a:rPr lang="vi-VN" dirty="0"/>
              <a:t>E. CUNG CẤP NƯỚC; HOẠT ĐỘNG QUẢN LÝ VÀ XỬ LÝ RÁC THẢI, NƯỚC THẢI  và I. Dịch vụ lưu trú và ăn uống. Lưu trú cung cấp thêm dịch vụ ăn uống</a:t>
            </a:r>
          </a:p>
          <a:p>
            <a:r>
              <a:rPr lang="vi-VN" b="1" dirty="0"/>
              <a:t>Lưu trú có tính nguyên liệu, vật liệu là vât tư tiêu hao gồm dùng vệ sinh cá nhân:</a:t>
            </a:r>
            <a:r>
              <a:rPr lang="vi-VN" dirty="0"/>
              <a:t> Bàn chải, kem đánh răng, xà bông, dầu gội đầu, dầu xả, sữa tắm, mũ tắm, lược, dao cạo râu, bông ngoáy tai.</a:t>
            </a:r>
          </a:p>
          <a:p>
            <a:r>
              <a:rPr lang="vi-VN" b="1" dirty="0"/>
              <a:t>Vật phẩm tiện ích:</a:t>
            </a:r>
            <a:r>
              <a:rPr lang="vi-VN" dirty="0"/>
              <a:t> Dép đi trong phòng (thường dùng một lần), kim chỉ, túi giặt, túi vệ sinh, bút, giấy viết thư.</a:t>
            </a:r>
          </a:p>
          <a:p>
            <a:r>
              <a:rPr lang="vi-VN" b="1" dirty="0"/>
              <a:t>Hóa chất vệ sinh:</a:t>
            </a:r>
            <a:r>
              <a:rPr lang="vi-VN" dirty="0"/>
              <a:t> Nước lau sàn, nước lau kính, chất tẩy rửa nhà vệ sinh, thuốc khử trùng, sáp thơm/khử mùi.</a:t>
            </a:r>
          </a:p>
          <a:p>
            <a:r>
              <a:rPr lang="vi-VN" b="1" dirty="0"/>
              <a:t>Hóa chất giặt là:</a:t>
            </a:r>
            <a:r>
              <a:rPr lang="vi-VN" dirty="0"/>
              <a:t> Bột giặt công nghiệp, nước xả vải, hóa chất tẩy trắng/tẩy vết bẩn (dùng cho chăn, ga, gối, khăn).</a:t>
            </a:r>
          </a:p>
          <a:p>
            <a:r>
              <a:rPr lang="vi-VN" b="1" dirty="0"/>
              <a:t>Vật tư vệ sinh:</a:t>
            </a:r>
            <a:r>
              <a:rPr lang="vi-VN" dirty="0"/>
              <a:t> Khăn lau (không phải khăn cho khách), chổi, mút rửa, túi rác.</a:t>
            </a:r>
          </a:p>
          <a:p>
            <a:pPr marL="0" marR="0" lvl="0" indent="0" algn="l" defTabSz="914400" rtl="0" eaLnBrk="1" fontAlgn="auto" latinLnBrk="0" hangingPunct="1">
              <a:lnSpc>
                <a:spcPct val="100000"/>
              </a:lnSpc>
              <a:spcBef>
                <a:spcPts val="0"/>
              </a:spcBef>
              <a:spcAft>
                <a:spcPts val="0"/>
              </a:spcAft>
              <a:buClrTx/>
              <a:buSzTx/>
              <a:buFontTx/>
              <a:buNone/>
              <a:tabLst/>
              <a:defRPr/>
            </a:pPr>
            <a:r>
              <a:rPr lang="vi-VN" b="1" dirty="0"/>
              <a:t>Vật tư văn phòng:</a:t>
            </a:r>
            <a:r>
              <a:rPr lang="vi-VN" dirty="0"/>
              <a:t> Giấy in, mực in, văn phòng phẩm (cho quầy lễ tân và văn phòng).</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310347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vi-VN" dirty="0"/>
              <a:t>Hàng hóa đã bán ra là hàng hóa ko phải qua chế biến mà là mua sẵn về để bán</a:t>
            </a:r>
          </a:p>
          <a:p>
            <a:r>
              <a:rPr lang="vi-VN" dirty="0"/>
              <a:t>Với ngành 56.Dịch vụ ăn uống, tiền vốn đây là số tiền đã bỏ ra mua hàng hóa không qua chế biến như bia, rượu, nước ngọt, thuốc lá, bánh kẹo,..(hay giá vốn hàng chuyển bán)</a:t>
            </a:r>
          </a:p>
          <a:p>
            <a:r>
              <a:rPr lang="vi-VN" dirty="0"/>
              <a:t>G. DỊCH VỤ BÁN BUÔN VÀ BÁN LẺ;  DỊCH VỤ SỬA CHỮA Ô TÔ, MÔ TÔ, XE MÁY VÀ XE CÓ ĐỘNG CƠ KHÁC (trừ 4513. Đại lý ô tô và xe có động cơ khác; </a:t>
            </a:r>
          </a:p>
          <a:p>
            <a:r>
              <a:rPr lang="vi-VN" dirty="0"/>
              <a:t>4513. Đại lý ô tô và xe có động cơ khác; 4520. Bảo dưỡng, sửa chữa ô tô và xe có động cơ khác; 45413. Đại lý mô tô, xe máy; 4542. Bảo dưỡng và sửa chữa mô tô, xe máy;</a:t>
            </a:r>
          </a:p>
          <a:p>
            <a:r>
              <a:rPr lang="vi-VN" dirty="0"/>
              <a:t>461. Đại lý, môi giới, đấu giá hàng hóa; L68101. Mua, bán nhà ở và quyền sử dụng đất ở; 68102. Mua, bán nhà và quyền sử dụng đất không để ở</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1683169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t>Có</a:t>
            </a:r>
            <a:r>
              <a:rPr lang="en-US" dirty="0"/>
              <a:t> </a:t>
            </a:r>
            <a:r>
              <a:rPr lang="en-US" dirty="0" err="1"/>
              <a:t>thể</a:t>
            </a:r>
            <a:r>
              <a:rPr lang="en-US" dirty="0"/>
              <a:t> </a:t>
            </a:r>
            <a:r>
              <a:rPr lang="en-US" dirty="0" err="1"/>
              <a:t>đúng</a:t>
            </a:r>
            <a:r>
              <a:rPr lang="en-US" dirty="0"/>
              <a:t> </a:t>
            </a:r>
            <a:r>
              <a:rPr lang="en-US" dirty="0" err="1"/>
              <a:t>nếu</a:t>
            </a:r>
            <a:r>
              <a:rPr lang="en-US" dirty="0"/>
              <a:t> </a:t>
            </a:r>
            <a:r>
              <a:rPr lang="en-US" dirty="0" err="1"/>
              <a:t>cơ</a:t>
            </a:r>
            <a:r>
              <a:rPr lang="en-US" dirty="0"/>
              <a:t> </a:t>
            </a:r>
            <a:r>
              <a:rPr lang="en-US" dirty="0" err="1"/>
              <a:t>sở</a:t>
            </a:r>
            <a:r>
              <a:rPr lang="en-US" dirty="0"/>
              <a:t> </a:t>
            </a:r>
            <a:r>
              <a:rPr lang="en-US" dirty="0" err="1"/>
              <a:t>đang</a:t>
            </a:r>
            <a:r>
              <a:rPr lang="en-US" dirty="0"/>
              <a:t> </a:t>
            </a:r>
            <a:r>
              <a:rPr lang="en-US" dirty="0" err="1"/>
              <a:t>lỗ</a:t>
            </a:r>
            <a:r>
              <a:rPr lang="en-US" dirty="0"/>
              <a:t>, </a:t>
            </a:r>
            <a:r>
              <a:rPr lang="en-US" dirty="0" err="1"/>
              <a:t>ăn</a:t>
            </a:r>
            <a:r>
              <a:rPr lang="en-US" dirty="0"/>
              <a:t> </a:t>
            </a:r>
            <a:r>
              <a:rPr lang="en-US" dirty="0" err="1"/>
              <a:t>vào</a:t>
            </a:r>
            <a:r>
              <a:rPr lang="en-US" dirty="0"/>
              <a:t> </a:t>
            </a:r>
            <a:r>
              <a:rPr lang="en-US" dirty="0" err="1"/>
              <a:t>phần</a:t>
            </a:r>
            <a:r>
              <a:rPr lang="en-US" dirty="0"/>
              <a:t> </a:t>
            </a:r>
            <a:r>
              <a:rPr lang="en-US" dirty="0" err="1"/>
              <a:t>vốn</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287007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vi-VN" sz="1200" kern="1200" dirty="0">
                <a:solidFill>
                  <a:schemeClr val="tx1"/>
                </a:solidFill>
                <a:effectLst/>
                <a:latin typeface="+mn-lt"/>
                <a:ea typeface="+mn-ea"/>
                <a:cs typeface="+mn-cs"/>
              </a:rPr>
              <a:t>Lưu ý: Ghi rõ tên số nhà nếu có, lập bke cơ sở có rất nhiều cơ sở ko ghi cụ thể số nhà</a:t>
            </a:r>
          </a:p>
          <a:p>
            <a:r>
              <a:rPr lang="en-US" sz="1200" kern="1200" dirty="0">
                <a:solidFill>
                  <a:schemeClr val="tx1"/>
                </a:solidFill>
                <a:effectLst/>
                <a:latin typeface="+mn-lt"/>
                <a:ea typeface="+mn-ea"/>
                <a:cs typeface="+mn-cs"/>
              </a:rPr>
              <a:t>- Trường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SXKD </a:t>
            </a:r>
            <a:r>
              <a:rPr lang="en-US" sz="1200" kern="1200" dirty="0" err="1">
                <a:solidFill>
                  <a:schemeClr val="tx1"/>
                </a:solidFill>
                <a:effectLst/>
                <a:latin typeface="+mn-lt"/>
                <a:ea typeface="+mn-ea"/>
                <a:cs typeface="+mn-cs"/>
              </a:rPr>
              <a:t>cá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ĐBĐT do 01 ĐTV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ĐTV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đảm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ĐBĐT do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ĐTV </a:t>
            </a:r>
            <a:r>
              <a:rPr lang="en-US" sz="1200" kern="1200" dirty="0" err="1">
                <a:solidFill>
                  <a:schemeClr val="tx1"/>
                </a:solidFill>
                <a:effectLst/>
                <a:latin typeface="+mn-lt"/>
                <a:ea typeface="+mn-ea"/>
                <a:cs typeface="+mn-cs"/>
              </a:rPr>
              <a:t>phụ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trách</a:t>
            </a:r>
            <a:r>
              <a:rPr lang="en-US" sz="1200" kern="1200" dirty="0">
                <a:solidFill>
                  <a:schemeClr val="tx1"/>
                </a:solidFill>
                <a:effectLst/>
                <a:latin typeface="+mn-lt"/>
                <a:ea typeface="+mn-ea"/>
                <a:cs typeface="+mn-cs"/>
              </a:rPr>
              <a:t>, ĐTV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TT/GSV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bổ</a:t>
            </a:r>
            <a:r>
              <a:rPr lang="en-US" sz="1200" kern="1200" dirty="0">
                <a:solidFill>
                  <a:schemeClr val="tx1"/>
                </a:solidFill>
                <a:effectLst/>
                <a:latin typeface="+mn-lt"/>
                <a:ea typeface="+mn-ea"/>
                <a:cs typeface="+mn-cs"/>
              </a:rPr>
              <a:t> sung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ĐTV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vi-VN" dirty="0"/>
              <a:t>Nếu 1 nhóm sản phẩm có câu 4.1 về số tháng hoạt động rồi nên ko cần hỏi câu này</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297085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a:solidFill>
                  <a:schemeClr val="tx1"/>
                </a:solidFill>
                <a:effectLst/>
                <a:latin typeface="+mn-lt"/>
                <a:ea typeface="+mn-ea"/>
                <a:cs typeface="+mn-cs"/>
              </a:rPr>
              <a:t>Ví dụ:</a:t>
            </a:r>
            <a:r>
              <a:rPr lang="vi-VN" sz="1200" i="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Cơ sở hoạt động 10 tháng nhưng thời gian kinh doanh nhóm hàng A chỉ 3 tháng, doanh thu 1 tháng mặt hàng A = 10 triệu đồng. Doanh thu bình quân 1 tháng của mặt hàng A của cơ sở này là 3 triệu/tháng = (10 triệu x 3 tháng)/10 tháng.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1251423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just">
              <a:lnSpc>
                <a:spcPct val="120000"/>
              </a:lnSpc>
              <a:spcBef>
                <a:spcPts val="400"/>
              </a:spcBef>
              <a:spcAft>
                <a:spcPts val="400"/>
              </a:spcAft>
            </a:pP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1</a:t>
            </a:r>
            <a:r>
              <a:rPr lang="en-US" sz="1800" dirty="0">
                <a:effectLst/>
                <a:latin typeface="Times New Roman" panose="02020603050405020304" pitchFamily="18" charset="0"/>
                <a:ea typeface="Times New Roman" panose="02020603050405020304" pitchFamily="18" charset="0"/>
              </a:rPr>
              <a:t>) Chi </a:t>
            </a:r>
            <a:r>
              <a:rPr lang="en-US" sz="1800" dirty="0" err="1">
                <a:effectLst/>
                <a:latin typeface="Times New Roman" panose="02020603050405020304" pitchFamily="18" charset="0"/>
                <a:ea typeface="Times New Roman" panose="02020603050405020304" pitchFamily="18" charset="0"/>
              </a:rPr>
              <a:t>phí</a:t>
            </a:r>
            <a:r>
              <a:rPr lang="en-US" sz="1800" dirty="0">
                <a:effectLst/>
                <a:latin typeface="Times New Roman" panose="02020603050405020304" pitchFamily="18" charset="0"/>
                <a:ea typeface="Times New Roman" panose="02020603050405020304" pitchFamily="18" charset="0"/>
              </a:rPr>
              <a:t> m</a:t>
            </a:r>
            <a:r>
              <a:rPr lang="vi-VN" sz="1800" dirty="0" err="1">
                <a:effectLst/>
                <a:latin typeface="Times New Roman" panose="02020603050405020304" pitchFamily="18" charset="0"/>
                <a:ea typeface="Times New Roman" panose="02020603050405020304" pitchFamily="18" charset="0"/>
              </a:rPr>
              <a:t>ua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hoặc</a:t>
            </a:r>
            <a:r>
              <a:rPr lang="vi-VN" sz="1800" dirty="0">
                <a:effectLst/>
                <a:latin typeface="Times New Roman" panose="02020603050405020304" pitchFamily="18" charset="0"/>
                <a:ea typeface="Times New Roman" panose="02020603050405020304" pitchFamily="18" charset="0"/>
              </a:rPr>
              <a:t> 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bị</a:t>
            </a:r>
            <a:r>
              <a:rPr lang="vi-VN" sz="1800" dirty="0">
                <a:effectLst/>
                <a:latin typeface="Times New Roman" panose="02020603050405020304" pitchFamily="18" charset="0"/>
                <a:ea typeface="Times New Roman" panose="02020603050405020304" pitchFamily="18" charset="0"/>
              </a:rPr>
              <a:t> phần cứng: Bao chi phí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mua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thiết bị vật lý hữu hình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Máy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máy </a:t>
            </a:r>
            <a:r>
              <a:rPr lang="en-US" sz="1800" dirty="0" err="1">
                <a:effectLst/>
                <a:latin typeface="Times New Roman" panose="02020603050405020304" pitchFamily="18" charset="0"/>
                <a:ea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rPr>
              <a:t>, m</a:t>
            </a:r>
            <a:r>
              <a:rPr lang="vi-VN" sz="1800" dirty="0" err="1">
                <a:effectLst/>
                <a:latin typeface="Times New Roman" panose="02020603050405020304" pitchFamily="18" charset="0"/>
                <a:ea typeface="Times New Roman" panose="02020603050405020304" pitchFamily="18" charset="0"/>
              </a:rPr>
              <a:t>àn</a:t>
            </a:r>
            <a:r>
              <a:rPr lang="vi-VN" sz="1800" dirty="0">
                <a:effectLst/>
                <a:latin typeface="Times New Roman" panose="02020603050405020304" pitchFamily="18" charset="0"/>
                <a:ea typeface="Times New Roman" panose="02020603050405020304" pitchFamily="18" charset="0"/>
              </a:rPr>
              <a:t> hình, </a:t>
            </a:r>
            <a:r>
              <a:rPr lang="en-US" sz="1800" dirty="0" err="1">
                <a:effectLst/>
                <a:latin typeface="Times New Roman" panose="02020603050405020304" pitchFamily="18" charset="0"/>
                <a:ea typeface="Times New Roman" panose="02020603050405020304" pitchFamily="18" charset="0"/>
              </a:rPr>
              <a:t>máy</a:t>
            </a:r>
            <a:r>
              <a:rPr lang="en-US" sz="1800" dirty="0">
                <a:effectLst/>
                <a:latin typeface="Times New Roman" panose="02020603050405020304" pitchFamily="18" charset="0"/>
                <a:ea typeface="Times New Roman" panose="02020603050405020304" pitchFamily="18" charset="0"/>
              </a:rPr>
              <a:t> in, </a:t>
            </a:r>
            <a:r>
              <a:rPr lang="vi-VN" sz="1800" dirty="0">
                <a:effectLst/>
                <a:latin typeface="Times New Roman" panose="02020603050405020304" pitchFamily="18" charset="0"/>
                <a:ea typeface="Times New Roman" panose="02020603050405020304" pitchFamily="18" charset="0"/>
              </a:rPr>
              <a:t>bàn phím, chuột máy tính, tai nghe, loa, </a:t>
            </a:r>
            <a:r>
              <a:rPr lang="en-US" sz="1800" dirty="0">
                <a:effectLst/>
                <a:latin typeface="Times New Roman" panose="02020603050405020304" pitchFamily="18" charset="0"/>
                <a:ea typeface="Times New Roman" panose="02020603050405020304" pitchFamily="18" charset="0"/>
              </a:rPr>
              <a:t>ổ </a:t>
            </a:r>
            <a:r>
              <a:rPr lang="en-US" sz="1800" dirty="0" err="1">
                <a:effectLst/>
                <a:latin typeface="Times New Roman" panose="02020603050405020304" pitchFamily="18" charset="0"/>
                <a:ea typeface="Times New Roman" panose="02020603050405020304" pitchFamily="18" charset="0"/>
              </a:rPr>
              <a:t>cứng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20000"/>
              </a:lnSpc>
              <a:spcBef>
                <a:spcPts val="400"/>
              </a:spcBef>
              <a:spcAft>
                <a:spcPts val="400"/>
              </a:spcAft>
            </a:pP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Chi </a:t>
            </a:r>
            <a:r>
              <a:rPr lang="en-US" sz="1800" dirty="0" err="1">
                <a:effectLst/>
                <a:latin typeface="Times New Roman" panose="02020603050405020304" pitchFamily="18" charset="0"/>
                <a:ea typeface="Times New Roman" panose="02020603050405020304" pitchFamily="18" charset="0"/>
              </a:rPr>
              <a:t>phí</a:t>
            </a:r>
            <a:r>
              <a:rPr lang="en-US" sz="1800" dirty="0">
                <a:effectLst/>
                <a:latin typeface="Times New Roman" panose="02020603050405020304" pitchFamily="18" charset="0"/>
                <a:ea typeface="Times New Roman" panose="02020603050405020304" pitchFamily="18" charset="0"/>
              </a:rPr>
              <a:t> m</a:t>
            </a:r>
            <a:r>
              <a:rPr lang="vi-VN" sz="1800" dirty="0" err="1">
                <a:effectLst/>
                <a:latin typeface="Times New Roman" panose="02020603050405020304" pitchFamily="18" charset="0"/>
                <a:ea typeface="Times New Roman" panose="02020603050405020304" pitchFamily="18" charset="0"/>
              </a:rPr>
              <a:t>ua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hoặc</a:t>
            </a:r>
            <a:r>
              <a:rPr lang="vi-VN" sz="1800" dirty="0">
                <a:effectLst/>
                <a:latin typeface="Times New Roman" panose="02020603050405020304" pitchFamily="18" charset="0"/>
                <a:ea typeface="Times New Roman" panose="02020603050405020304" pitchFamily="18" charset="0"/>
              </a:rPr>
              <a:t> thuê phần mềm</a:t>
            </a:r>
            <a:r>
              <a:rPr lang="en-US" sz="1800" dirty="0">
                <a:effectLst/>
                <a:latin typeface="Times New Roman" panose="02020603050405020304" pitchFamily="18" charset="0"/>
                <a:ea typeface="Times New Roman" panose="02020603050405020304" pitchFamily="18" charset="0"/>
              </a:rPr>
              <a:t>, b</a:t>
            </a:r>
            <a:r>
              <a:rPr lang="vi-VN" sz="1800" dirty="0">
                <a:effectLst/>
                <a:latin typeface="Times New Roman" panose="02020603050405020304" pitchFamily="18" charset="0"/>
                <a:ea typeface="Times New Roman" panose="02020603050405020304" pitchFamily="18" charset="0"/>
              </a:rPr>
              <a:t>ao gồm</a:t>
            </a:r>
            <a:r>
              <a:rPr lang="en-US" sz="1800" dirty="0">
                <a:effectLst/>
                <a:latin typeface="Times New Roman" panose="02020603050405020304" pitchFamily="18" charset="0"/>
                <a:ea typeface="Times New Roman" panose="02020603050405020304" pitchFamily="18" charset="0"/>
              </a:rPr>
              <a:t> t</a:t>
            </a:r>
            <a:r>
              <a:rPr lang="vi-VN" sz="1800" dirty="0">
                <a:effectLst/>
                <a:latin typeface="Times New Roman" panose="02020603050405020304" pitchFamily="18" charset="0"/>
                <a:ea typeface="Times New Roman" panose="02020603050405020304" pitchFamily="18" charset="0"/>
              </a:rPr>
              <a:t>ất cả khoản chi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mềm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SXKD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P</a:t>
            </a:r>
            <a:r>
              <a:rPr lang="de-DE" sz="1800" dirty="0">
                <a:effectLst/>
                <a:latin typeface="Times New Roman" panose="02020603050405020304" pitchFamily="18" charset="0"/>
                <a:ea typeface="Times New Roman" panose="02020603050405020304" pitchFamily="18" charset="0"/>
              </a:rPr>
              <a:t>hần mềm kế toán, quản trị bán hàng, quản lý kho, quản trị khách hành (ERP/CRM), phần mềm hóa đơn điện tử, phần mềm văn phòng (Word, Excel, ...), phần mềm thiết kế, phần mềm quản lý sản xuất, bản quyền phần mềm bất kỳ hoặc </a:t>
            </a:r>
            <a:r>
              <a:rPr lang="en-US" sz="1800" dirty="0">
                <a:effectLst/>
                <a:latin typeface="Times New Roman" panose="02020603050405020304" pitchFamily="18" charset="0"/>
                <a:ea typeface="Times New Roman" panose="02020603050405020304" pitchFamily="18" charset="0"/>
              </a:rPr>
              <a:t>p</a:t>
            </a:r>
            <a:r>
              <a:rPr lang="vi-VN" sz="1800" dirty="0" err="1">
                <a:effectLst/>
                <a:latin typeface="Times New Roman" panose="02020603050405020304" pitchFamily="18" charset="0"/>
                <a:ea typeface="Times New Roman" panose="02020603050405020304" pitchFamily="18" charset="0"/>
              </a:rPr>
              <a:t>hần</a:t>
            </a:r>
            <a:r>
              <a:rPr lang="vi-VN" sz="1800" dirty="0">
                <a:effectLst/>
                <a:latin typeface="Times New Roman" panose="02020603050405020304" pitchFamily="18" charset="0"/>
                <a:ea typeface="Times New Roman" panose="02020603050405020304" pitchFamily="18" charset="0"/>
              </a:rPr>
              <a:t> mềm </a:t>
            </a:r>
            <a:r>
              <a:rPr lang="en-US" sz="1800" dirty="0" err="1">
                <a:effectLst/>
                <a:latin typeface="Times New Roman" panose="02020603050405020304" pitchFamily="18" charset="0"/>
                <a:ea typeface="Times New Roman" panose="02020603050405020304" pitchFamily="18" charset="0"/>
              </a:rPr>
              <a:t>cơ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tự</a:t>
            </a:r>
            <a:r>
              <a:rPr lang="vi-VN" sz="1800" dirty="0">
                <a:effectLst/>
                <a:latin typeface="Times New Roman" panose="02020603050405020304" pitchFamily="18" charset="0"/>
                <a:ea typeface="Times New Roman" panose="02020603050405020304" pitchFamily="18" charset="0"/>
              </a:rPr>
              <a:t> phát triển</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xây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dựng</a:t>
            </a:r>
            <a:r>
              <a:rPr lang="vi-VN" sz="1800" dirty="0">
                <a:effectLst/>
                <a:latin typeface="Times New Roman" panose="02020603050405020304" pitchFamily="18" charset="0"/>
                <a:ea typeface="Times New Roman" panose="02020603050405020304" pitchFamily="18" charset="0"/>
              </a:rPr>
              <a:t> phục vụ cho các hoạt động </a:t>
            </a:r>
            <a:r>
              <a:rPr lang="en-US" sz="1800" dirty="0">
                <a:effectLst/>
                <a:latin typeface="Times New Roman" panose="02020603050405020304" pitchFamily="18" charset="0"/>
                <a:ea typeface="Times New Roman" panose="02020603050405020304" pitchFamily="18" charset="0"/>
              </a:rPr>
              <a:t>SXKD</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algn="just">
              <a:lnSpc>
                <a:spcPct val="120000"/>
              </a:lnSpc>
              <a:spcBef>
                <a:spcPts val="400"/>
              </a:spcBef>
              <a:spcAft>
                <a:spcPts val="400"/>
              </a:spcAft>
            </a:pP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 Chi </a:t>
            </a:r>
            <a:r>
              <a:rPr lang="en-US" sz="1800" dirty="0" err="1">
                <a:effectLst/>
                <a:latin typeface="Times New Roman" panose="02020603050405020304" pitchFamily="18" charset="0"/>
                <a:ea typeface="Times New Roman" panose="02020603050405020304" pitchFamily="18" charset="0"/>
              </a:rPr>
              <a:t>phí</a:t>
            </a:r>
            <a:r>
              <a:rPr lang="en-US" sz="1800" dirty="0">
                <a:effectLst/>
                <a:latin typeface="Times New Roman" panose="02020603050405020304" pitchFamily="18" charset="0"/>
                <a:ea typeface="Times New Roman" panose="02020603050405020304" pitchFamily="18" charset="0"/>
              </a:rPr>
              <a:t> t</a:t>
            </a:r>
            <a:r>
              <a:rPr lang="vi-VN" sz="1800" dirty="0">
                <a:effectLst/>
                <a:latin typeface="Times New Roman" panose="02020603050405020304" pitchFamily="18" charset="0"/>
                <a:ea typeface="Times New Roman" panose="02020603050405020304" pitchFamily="18" charset="0"/>
              </a:rPr>
              <a:t>huê đường truyền </a:t>
            </a:r>
            <a:r>
              <a:rPr lang="vi-VN" sz="1800" dirty="0" err="1">
                <a:effectLst/>
                <a:latin typeface="Times New Roman" panose="02020603050405020304" pitchFamily="18" charset="0"/>
                <a:ea typeface="Times New Roman" panose="02020603050405020304" pitchFamily="18" charset="0"/>
              </a:rPr>
              <a:t>internet</a:t>
            </a:r>
            <a:r>
              <a:rPr lang="vi-VN" sz="1800" dirty="0">
                <a:effectLst/>
                <a:latin typeface="Times New Roman" panose="02020603050405020304" pitchFamily="18" charset="0"/>
                <a:ea typeface="Times New Roman" panose="02020603050405020304" pitchFamily="18" charset="0"/>
              </a:rPr>
              <a:t>, cước điện thoại</a:t>
            </a:r>
            <a:r>
              <a:rPr lang="en-US" sz="1800" dirty="0">
                <a:effectLst/>
                <a:latin typeface="Times New Roman" panose="02020603050405020304" pitchFamily="18" charset="0"/>
                <a:ea typeface="Times New Roman" panose="02020603050405020304" pitchFamily="18" charset="0"/>
              </a:rPr>
              <a:t> bao </a:t>
            </a:r>
            <a:r>
              <a:rPr lang="en-US" sz="1800" dirty="0" err="1">
                <a:effectLst/>
                <a:latin typeface="Times New Roman" panose="02020603050405020304" pitchFamily="18" charset="0"/>
                <a:ea typeface="Times New Roman" panose="02020603050405020304" pitchFamily="18" charset="0"/>
              </a:rPr>
              <a:t>gồm</a:t>
            </a:r>
            <a:r>
              <a:rPr lang="vi-VN" sz="1800" dirty="0">
                <a:effectLst/>
                <a:latin typeface="Times New Roman" panose="02020603050405020304" pitchFamily="18" charset="0"/>
                <a:ea typeface="Times New Roman" panose="02020603050405020304" pitchFamily="18" charset="0"/>
              </a:rPr>
              <a:t>: Chi phí thuê đường truyền </a:t>
            </a:r>
            <a:r>
              <a:rPr lang="vi-VN" sz="1800" dirty="0" err="1">
                <a:effectLst/>
                <a:latin typeface="Times New Roman" panose="02020603050405020304" pitchFamily="18" charset="0"/>
                <a:ea typeface="Times New Roman" panose="02020603050405020304" pitchFamily="18" charset="0"/>
              </a:rPr>
              <a:t>internet</a:t>
            </a:r>
            <a:r>
              <a:rPr lang="vi-VN"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máy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chủ</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đám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mây</a:t>
            </a: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cước điện thoại</a:t>
            </a:r>
            <a:r>
              <a:rPr lang="en-US" sz="1800" dirty="0">
                <a:effectLst/>
                <a:latin typeface="Times New Roman" panose="02020603050405020304" pitchFamily="18" charset="0"/>
                <a:ea typeface="Times New Roman" panose="02020603050405020304" pitchFamily="18" charset="0"/>
              </a:rPr>
              <a:t>, …</a:t>
            </a:r>
          </a:p>
          <a:p>
            <a:pPr algn="just">
              <a:lnSpc>
                <a:spcPct val="120000"/>
              </a:lnSpc>
              <a:spcBef>
                <a:spcPts val="400"/>
              </a:spcBef>
              <a:spcAft>
                <a:spcPts val="400"/>
              </a:spcAft>
            </a:pP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4</a:t>
            </a: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Chi phí khác liên quan đến CNTT</a:t>
            </a:r>
            <a:r>
              <a:rPr lang="en-US" sz="1800" dirty="0">
                <a:effectLst/>
                <a:latin typeface="Times New Roman" panose="02020603050405020304" pitchFamily="18" charset="0"/>
                <a:ea typeface="Times New Roman" panose="02020603050405020304" pitchFamily="18" charset="0"/>
              </a:rPr>
              <a:t> bao </a:t>
            </a:r>
            <a:r>
              <a:rPr lang="en-US" sz="1800" dirty="0" err="1">
                <a:effectLst/>
                <a:latin typeface="Times New Roman" panose="02020603050405020304" pitchFamily="18" charset="0"/>
                <a:ea typeface="Times New Roman" panose="02020603050405020304" pitchFamily="18" charset="0"/>
              </a:rPr>
              <a:t>gồm</a:t>
            </a:r>
            <a:r>
              <a:rPr lang="vi-VN"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C</a:t>
            </a:r>
            <a:r>
              <a:rPr lang="vi-VN" sz="1800" dirty="0">
                <a:effectLst/>
                <a:latin typeface="Times New Roman" panose="02020603050405020304" pitchFamily="18" charset="0"/>
                <a:ea typeface="Times New Roman" panose="02020603050405020304" pitchFamily="18" charset="0"/>
              </a:rPr>
              <a:t>hi sửa chữa</a:t>
            </a: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bảo trì phần cứng, phần mềm</a:t>
            </a: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chi phí đào tạo, hướng dẫn sử 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mềm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hoặc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CNTT;</a:t>
            </a:r>
            <a:r>
              <a:rPr lang="vi-VN" sz="1800" dirty="0">
                <a:effectLst/>
                <a:latin typeface="Times New Roman" panose="02020603050405020304" pitchFamily="18" charset="0"/>
                <a:ea typeface="Times New Roman" panose="02020603050405020304" pitchFamily="18" charset="0"/>
              </a:rPr>
              <a:t> quản trị, vận hành hệ thống</a:t>
            </a:r>
            <a:r>
              <a:rPr lang="en-US"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phí đăng ký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lắp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đặt</a:t>
            </a:r>
            <a:r>
              <a:rPr lang="vi-VN" sz="1800" dirty="0">
                <a:effectLst/>
                <a:latin typeface="Times New Roman" panose="02020603050405020304" pitchFamily="18" charset="0"/>
                <a:ea typeface="Times New Roman" panose="02020603050405020304" pitchFamily="18" charset="0"/>
              </a:rPr>
              <a:t> và duy trì tên miền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an </a:t>
            </a:r>
            <a:r>
              <a:rPr lang="en-US" sz="1800" dirty="0" err="1">
                <a:effectLst/>
                <a:latin typeface="Times New Roman" panose="02020603050405020304" pitchFamily="18" charset="0"/>
                <a:ea typeface="Times New Roman" panose="02020603050405020304" pitchFamily="18" charset="0"/>
              </a:rPr>
              <a:t>ninh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mạng</a:t>
            </a:r>
            <a:r>
              <a:rPr lang="en-US" sz="1800"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51</a:t>
            </a:fld>
            <a:endParaRPr lang="cs-CZ"/>
          </a:p>
        </p:txBody>
      </p:sp>
    </p:spTree>
    <p:extLst>
      <p:ext uri="{BB962C8B-B14F-4D97-AF65-F5344CB8AC3E}">
        <p14:creationId xmlns:p14="http://schemas.microsoft.com/office/powerpoint/2010/main" val="1757144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5.1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7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thể</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toàn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bộ</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có</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ngành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VCPA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cấp</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như</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trên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Phần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mềm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sẽ</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hiển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thị</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danh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mục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loại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phương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tiện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a:t>
            </a:r>
            <a:endParaRPr lang="en-US" b="0" baseline="0" dirty="0"/>
          </a:p>
          <a:p>
            <a:pPr marL="228600" indent="-228600">
              <a:buAutoNum type="arabicPeriod"/>
            </a:pPr>
            <a:r>
              <a:rPr lang="en-US" b="0" dirty="0" err="1"/>
              <a:t>Đối</a:t>
            </a:r>
            <a:r>
              <a:rPr lang="en-US" b="0" baseline="0" dirty="0"/>
              <a:t> </a:t>
            </a:r>
            <a:r>
              <a:rPr lang="en-US" b="0" baseline="0" dirty="0" err="1"/>
              <a:t>với</a:t>
            </a:r>
            <a:r>
              <a:rPr lang="en-US" b="0" baseline="0" dirty="0"/>
              <a:t> </a:t>
            </a:r>
            <a:r>
              <a:rPr lang="en-US" b="0" baseline="0" dirty="0" err="1"/>
              <a:t>câu</a:t>
            </a:r>
            <a:r>
              <a:rPr lang="en-US" b="0" baseline="0" dirty="0"/>
              <a:t> </a:t>
            </a:r>
            <a:r>
              <a:rPr lang="en-US" b="0" baseline="0" dirty="0" err="1"/>
              <a:t>hỏi</a:t>
            </a:r>
            <a:r>
              <a:rPr lang="en-US" b="0" baseline="0" dirty="0"/>
              <a:t> </a:t>
            </a:r>
            <a:r>
              <a:rPr lang="en-US" b="0" baseline="0" dirty="0" err="1"/>
              <a:t>số</a:t>
            </a:r>
            <a:r>
              <a:rPr lang="en-US" b="0" baseline="0" dirty="0"/>
              <a:t> 1: </a:t>
            </a:r>
            <a:r>
              <a:rPr lang="en-US" b="0" dirty="0"/>
              <a:t>ĐTV</a:t>
            </a:r>
            <a:r>
              <a:rPr lang="en-US" b="0" baseline="0" dirty="0"/>
              <a:t> </a:t>
            </a:r>
            <a:r>
              <a:rPr lang="en-US" b="0" baseline="0" dirty="0" err="1"/>
              <a:t>cần</a:t>
            </a:r>
            <a:r>
              <a:rPr lang="en-US" b="0" baseline="0" dirty="0"/>
              <a:t> </a:t>
            </a:r>
            <a:r>
              <a:rPr lang="en-US" b="0" baseline="0" dirty="0" err="1"/>
              <a:t>đọc</a:t>
            </a:r>
            <a:r>
              <a:rPr lang="en-US" b="0" baseline="0" dirty="0"/>
              <a:t> </a:t>
            </a:r>
            <a:r>
              <a:rPr lang="en-US" b="0" baseline="0" dirty="0" err="1"/>
              <a:t>lần</a:t>
            </a:r>
            <a:r>
              <a:rPr lang="en-US" b="0" baseline="0" dirty="0"/>
              <a:t> </a:t>
            </a:r>
            <a:r>
              <a:rPr lang="en-US" b="0" baseline="0" dirty="0" err="1"/>
              <a:t>lượt</a:t>
            </a:r>
            <a:r>
              <a:rPr lang="en-US" b="0" baseline="0" dirty="0"/>
              <a:t> </a:t>
            </a:r>
            <a:r>
              <a:rPr lang="en-US" b="0" baseline="0" dirty="0" err="1"/>
              <a:t>từng</a:t>
            </a:r>
            <a:r>
              <a:rPr lang="en-US" b="0" baseline="0" dirty="0"/>
              <a:t> </a:t>
            </a:r>
            <a:r>
              <a:rPr lang="en-US" b="0" baseline="0" dirty="0" err="1"/>
              <a:t>loại</a:t>
            </a:r>
            <a:r>
              <a:rPr lang="en-US" b="0" baseline="0" dirty="0"/>
              <a:t> Phương </a:t>
            </a:r>
            <a:r>
              <a:rPr lang="en-US" b="0" baseline="0" dirty="0" err="1"/>
              <a:t>tiện</a:t>
            </a:r>
            <a:r>
              <a:rPr lang="en-US" b="0" baseline="0" dirty="0"/>
              <a:t> </a:t>
            </a:r>
            <a:r>
              <a:rPr lang="en-US" b="0" baseline="0" dirty="0" err="1"/>
              <a:t>vận</a:t>
            </a:r>
            <a:r>
              <a:rPr lang="en-US" b="0" baseline="0" dirty="0"/>
              <a:t> </a:t>
            </a:r>
            <a:r>
              <a:rPr lang="en-US" b="0" baseline="0" dirty="0" err="1"/>
              <a:t>tải</a:t>
            </a:r>
            <a:r>
              <a:rPr lang="en-US" b="0" baseline="0" dirty="0"/>
              <a:t> </a:t>
            </a:r>
            <a:r>
              <a:rPr lang="en-US" b="0" baseline="0" dirty="0" err="1"/>
              <a:t>Hành</a:t>
            </a:r>
            <a:r>
              <a:rPr lang="en-US" b="0" baseline="0" dirty="0"/>
              <a:t> </a:t>
            </a:r>
            <a:r>
              <a:rPr lang="en-US" b="0" baseline="0" dirty="0" err="1"/>
              <a:t>khách</a:t>
            </a:r>
            <a:r>
              <a:rPr lang="en-US" b="0" baseline="0" dirty="0"/>
              <a:t> </a:t>
            </a:r>
            <a:r>
              <a:rPr lang="en-US" b="0" baseline="0" dirty="0" err="1"/>
              <a:t>để</a:t>
            </a:r>
            <a:r>
              <a:rPr lang="en-US" b="0" baseline="0" dirty="0"/>
              <a:t> </a:t>
            </a:r>
            <a:r>
              <a:rPr lang="en-US" b="0" baseline="0" dirty="0" err="1"/>
              <a:t>chủ</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xác</a:t>
            </a:r>
            <a:r>
              <a:rPr lang="en-US" b="0" baseline="0" dirty="0"/>
              <a:t> </a:t>
            </a:r>
            <a:r>
              <a:rPr lang="en-US" b="0" baseline="0" dirty="0" err="1"/>
              <a:t>nhận</a:t>
            </a:r>
            <a:r>
              <a:rPr lang="en-US" b="0" baseline="0" dirty="0"/>
              <a:t> CÓ </a:t>
            </a:r>
            <a:r>
              <a:rPr lang="en-US" b="0" baseline="0" dirty="0" err="1"/>
              <a:t>hoặc</a:t>
            </a:r>
            <a:r>
              <a:rPr lang="en-US" b="0" baseline="0" dirty="0"/>
              <a:t> KO </a:t>
            </a:r>
            <a:r>
              <a:rPr lang="en-US" b="0" baseline="0" dirty="0" err="1"/>
              <a:t>tại</a:t>
            </a:r>
            <a:r>
              <a:rPr lang="en-US" b="0" baseline="0" dirty="0"/>
              <a:t> </a:t>
            </a:r>
            <a:r>
              <a:rPr lang="en-US" b="0" baseline="0" dirty="0" err="1"/>
              <a:t>thời</a:t>
            </a:r>
            <a:r>
              <a:rPr lang="en-US" b="0" baseline="0" dirty="0"/>
              <a:t> </a:t>
            </a:r>
            <a:r>
              <a:rPr lang="en-US" b="0" baseline="0" dirty="0" err="1"/>
              <a:t>điểm</a:t>
            </a:r>
            <a:r>
              <a:rPr lang="en-US" b="0" baseline="0" dirty="0"/>
              <a:t> 31/12/2025</a:t>
            </a:r>
          </a:p>
          <a:p>
            <a:pPr marL="228600" indent="-228600">
              <a:buAutoNum type="arabicPeriod"/>
            </a:pPr>
            <a:r>
              <a:rPr lang="en-US" b="0" baseline="0" dirty="0" err="1"/>
              <a:t>Câu</a:t>
            </a:r>
            <a:r>
              <a:rPr lang="en-US" b="0" baseline="0" dirty="0"/>
              <a:t> 2 </a:t>
            </a:r>
            <a:r>
              <a:rPr lang="en-US" b="0" baseline="0" dirty="0" err="1"/>
              <a:t>hỏi</a:t>
            </a:r>
            <a:r>
              <a:rPr lang="en-US" b="0" baseline="0" dirty="0"/>
              <a:t> </a:t>
            </a:r>
            <a:r>
              <a:rPr lang="en-US" b="0" baseline="0" dirty="0" err="1"/>
              <a:t>về</a:t>
            </a:r>
            <a:r>
              <a:rPr lang="en-US" b="0" baseline="0" dirty="0"/>
              <a:t> </a:t>
            </a:r>
            <a:r>
              <a:rPr lang="en-US" b="0" baseline="0" dirty="0" err="1"/>
              <a:t>số</a:t>
            </a:r>
            <a:r>
              <a:rPr lang="en-US" b="0" baseline="0" dirty="0"/>
              <a:t> </a:t>
            </a:r>
            <a:r>
              <a:rPr lang="en-US" b="0" baseline="0" dirty="0" err="1"/>
              <a:t>lượng</a:t>
            </a:r>
            <a:r>
              <a:rPr lang="en-US" b="0" baseline="0" dirty="0"/>
              <a:t> </a:t>
            </a:r>
            <a:r>
              <a:rPr lang="en-US" b="0" baseline="0" dirty="0" err="1"/>
              <a:t>từng</a:t>
            </a:r>
            <a:r>
              <a:rPr lang="en-US" b="0" baseline="0" dirty="0"/>
              <a:t> </a:t>
            </a:r>
            <a:r>
              <a:rPr lang="en-US" b="0" baseline="0" dirty="0" err="1"/>
              <a:t>loại</a:t>
            </a:r>
            <a:r>
              <a:rPr lang="en-US" b="0" baseline="0" dirty="0"/>
              <a:t> Phương </a:t>
            </a:r>
            <a:r>
              <a:rPr lang="en-US" b="0" baseline="0" dirty="0" err="1"/>
              <a:t>tiện</a:t>
            </a:r>
            <a:r>
              <a:rPr lang="en-US" b="0" baseline="0" dirty="0"/>
              <a:t> </a:t>
            </a:r>
            <a:r>
              <a:rPr lang="en-US" b="0" baseline="0" dirty="0" err="1"/>
              <a:t>vận</a:t>
            </a:r>
            <a:r>
              <a:rPr lang="en-US" b="0" baseline="0" dirty="0"/>
              <a:t> </a:t>
            </a:r>
            <a:r>
              <a:rPr lang="en-US" b="0" baseline="0" dirty="0" err="1"/>
              <a:t>tải</a:t>
            </a:r>
            <a:r>
              <a:rPr lang="en-US" b="0" baseline="0" dirty="0"/>
              <a:t> </a:t>
            </a:r>
            <a:r>
              <a:rPr lang="en-US" b="0" baseline="0" dirty="0" err="1"/>
              <a:t>hành</a:t>
            </a:r>
            <a:r>
              <a:rPr lang="en-US" b="0" baseline="0" dirty="0"/>
              <a:t> </a:t>
            </a:r>
            <a:r>
              <a:rPr lang="en-US" b="0" baseline="0" dirty="0" err="1"/>
              <a:t>khách</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có</a:t>
            </a:r>
            <a:r>
              <a:rPr lang="en-US" b="0" baseline="0" dirty="0"/>
              <a:t> bao </a:t>
            </a:r>
            <a:r>
              <a:rPr lang="en-US" b="0" baseline="0" dirty="0" err="1"/>
              <a:t>gồm</a:t>
            </a:r>
            <a:r>
              <a:rPr lang="en-US" b="0" baseline="0" dirty="0"/>
              <a:t> </a:t>
            </a:r>
            <a:r>
              <a:rPr lang="en-US" b="0" baseline="0" dirty="0" err="1"/>
              <a:t>cả</a:t>
            </a:r>
            <a:r>
              <a:rPr lang="en-US" b="0" baseline="0" dirty="0"/>
              <a:t> </a:t>
            </a:r>
            <a:r>
              <a:rPr lang="en-US" b="0" baseline="0" dirty="0" err="1"/>
              <a:t>các</a:t>
            </a:r>
            <a:r>
              <a:rPr lang="en-US" b="0" baseline="0" dirty="0"/>
              <a:t> Phương </a:t>
            </a:r>
            <a:r>
              <a:rPr lang="en-US" b="0" baseline="0" dirty="0" err="1"/>
              <a:t>tiện</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đi</a:t>
            </a:r>
            <a:r>
              <a:rPr lang="en-US" b="0" baseline="0" dirty="0"/>
              <a:t> </a:t>
            </a:r>
            <a:r>
              <a:rPr lang="en-US" b="0" baseline="0" dirty="0" err="1"/>
              <a:t>thuê</a:t>
            </a:r>
            <a:r>
              <a:rPr lang="en-US" b="0" baseline="0" dirty="0"/>
              <a:t>, </a:t>
            </a:r>
            <a:r>
              <a:rPr lang="en-US" b="0" baseline="0" dirty="0" err="1"/>
              <a:t>mượn</a:t>
            </a:r>
            <a:endParaRPr lang="en-US" b="0" baseline="0" dirty="0"/>
          </a:p>
          <a:p>
            <a:pPr marL="228600" indent="-228600">
              <a:buAutoNum type="arabicPeriod"/>
            </a:pPr>
            <a:r>
              <a:rPr lang="en-US" b="0" dirty="0"/>
              <a:t>N</a:t>
            </a:r>
            <a:r>
              <a:rPr lang="vi-VN" b="0" dirty="0"/>
              <a:t>hiệm vụ của </a:t>
            </a:r>
            <a:r>
              <a:rPr lang="en-US" b="0" dirty="0" err="1"/>
              <a:t>Điều</a:t>
            </a:r>
            <a:r>
              <a:rPr lang="en-US" b="0" baseline="0" dirty="0"/>
              <a:t> </a:t>
            </a:r>
            <a:r>
              <a:rPr lang="en-US" b="0" baseline="0" dirty="0" err="1"/>
              <a:t>tra</a:t>
            </a:r>
            <a:r>
              <a:rPr lang="en-US" b="0" baseline="0" dirty="0"/>
              <a:t> </a:t>
            </a:r>
            <a:r>
              <a:rPr lang="en-US" b="0" baseline="0" dirty="0" err="1"/>
              <a:t>viên</a:t>
            </a:r>
            <a:r>
              <a:rPr lang="en-US" b="0" baseline="0" dirty="0"/>
              <a:t> </a:t>
            </a:r>
            <a:r>
              <a:rPr lang="vi-VN" b="0" dirty="0"/>
              <a:t>là chọn đúng Mã phương tiện, phần mềm sẽ </a:t>
            </a:r>
            <a:r>
              <a:rPr lang="en-US" b="0" dirty="0" err="1"/>
              <a:t>tự</a:t>
            </a:r>
            <a:r>
              <a:rPr lang="en-US" b="0" baseline="0" dirty="0"/>
              <a:t> </a:t>
            </a:r>
            <a:r>
              <a:rPr lang="en-US" b="0" baseline="0" dirty="0" err="1"/>
              <a:t>động</a:t>
            </a:r>
            <a:r>
              <a:rPr lang="en-US" b="0" baseline="0" dirty="0"/>
              <a:t> </a:t>
            </a:r>
            <a:r>
              <a:rPr lang="vi-VN" b="0" dirty="0"/>
              <a:t>hiển thị thông tin Tải trọng chính xác.</a:t>
            </a:r>
            <a:endParaRPr lang="en-US" b="0" baseline="0" dirty="0"/>
          </a:p>
          <a:p>
            <a:pPr marL="228600" indent="-228600">
              <a:buAutoNum type="arabicPeriod"/>
            </a:pPr>
            <a:r>
              <a:rPr lang="en-US" b="0" baseline="0" dirty="0"/>
              <a:t> </a:t>
            </a:r>
            <a:r>
              <a:rPr lang="en-US" b="0" baseline="0" dirty="0" err="1"/>
              <a:t>Riêng</a:t>
            </a:r>
            <a:r>
              <a:rPr lang="en-US" b="0" baseline="0" dirty="0"/>
              <a:t> </a:t>
            </a:r>
            <a:r>
              <a:rPr lang="vi-VN" b="0" dirty="0"/>
              <a:t>Với Mã 13 đến 15, ĐTV cần nhập TẢI TRỌNG THỰC TẾ do cơ sở cung cấp.</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273DE5A-2C48-476E-8EF6-36F44E7FABCB}" type="slidenum">
              <a:rPr lang="en-US" smtClean="0"/>
              <a:t>57</a:t>
            </a:fld>
            <a:endParaRPr lang="en-US"/>
          </a:p>
        </p:txBody>
      </p:sp>
    </p:spTree>
    <p:extLst>
      <p:ext uri="{BB962C8B-B14F-4D97-AF65-F5344CB8AC3E}">
        <p14:creationId xmlns:p14="http://schemas.microsoft.com/office/powerpoint/2010/main" val="163644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err="1" smtClean="0"/>
              <a:t>Ví</a:t>
            </a:r>
            <a:r>
              <a:rPr lang="en-US" b="1" baseline="0" dirty="0" smtClean="0"/>
              <a:t> </a:t>
            </a:r>
            <a:r>
              <a:rPr lang="en-US" b="1" baseline="0" dirty="0" err="1" smtClean="0"/>
              <a:t>dụ</a:t>
            </a:r>
            <a:r>
              <a:rPr lang="en-US" b="1" baseline="0" dirty="0"/>
              <a:t>: </a:t>
            </a:r>
            <a:r>
              <a:rPr lang="vi-VN" b="1" dirty="0"/>
              <a:t>Cơ sở A có 2 xe 5 chỗ và 1 xe 16 chỗ</a:t>
            </a:r>
            <a:r>
              <a:rPr lang="vi-VN" dirty="0"/>
              <a:t>, </a:t>
            </a:r>
            <a:r>
              <a:rPr lang="vi-VN" b="0" dirty="0"/>
              <a:t>chúng ta chỉ cần thực hiện hai bước đơn giản:</a:t>
            </a:r>
            <a:r>
              <a:rPr lang="en-US" b="0" dirty="0"/>
              <a:t> </a:t>
            </a:r>
            <a:r>
              <a:rPr lang="en-US" b="1" dirty="0" err="1"/>
              <a:t>thứ</a:t>
            </a:r>
            <a:r>
              <a:rPr lang="vi-VN" b="1" dirty="0"/>
              <a:t> 1</a:t>
            </a:r>
            <a:r>
              <a:rPr lang="en-US" b="1" dirty="0"/>
              <a:t> </a:t>
            </a:r>
            <a:r>
              <a:rPr lang="en-US" b="1" dirty="0" err="1"/>
              <a:t>là</a:t>
            </a:r>
            <a:r>
              <a:rPr lang="en-US" b="1" baseline="0" dirty="0"/>
              <a:t> </a:t>
            </a:r>
            <a:r>
              <a:rPr lang="vi-VN" b="1" dirty="0"/>
              <a:t>. Chọn "Có" </a:t>
            </a:r>
            <a:r>
              <a:rPr lang="vi-VN" b="0" dirty="0"/>
              <a:t>và </a:t>
            </a:r>
            <a:r>
              <a:rPr lang="en-US" b="1" dirty="0" err="1"/>
              <a:t>thứ</a:t>
            </a:r>
            <a:r>
              <a:rPr lang="en-US" b="1" baseline="0" dirty="0"/>
              <a:t> </a:t>
            </a:r>
            <a:r>
              <a:rPr lang="vi-VN" b="1" dirty="0"/>
              <a:t>2</a:t>
            </a:r>
            <a:r>
              <a:rPr lang="en-US" b="1" dirty="0"/>
              <a:t> </a:t>
            </a:r>
            <a:r>
              <a:rPr lang="en-US" b="1" dirty="0" err="1"/>
              <a:t>là</a:t>
            </a:r>
            <a:r>
              <a:rPr lang="en-US" b="1" baseline="0" dirty="0"/>
              <a:t> </a:t>
            </a:r>
            <a:r>
              <a:rPr lang="vi-VN" b="1" dirty="0"/>
              <a:t> </a:t>
            </a:r>
            <a:r>
              <a:rPr lang="vi-VN" b="0" dirty="0"/>
              <a:t>Điền số lượng (2 và 1</a:t>
            </a:r>
            <a:r>
              <a:rPr lang="vi-VN" b="1" dirty="0"/>
              <a:t>) </a:t>
            </a:r>
            <a:r>
              <a:rPr lang="vi-VN" b="0" dirty="0"/>
              <a:t>vào đúng Mã 3 và Mã 7. Phần mềm sẽ tự động tính</a:t>
            </a:r>
            <a:r>
              <a:rPr lang="en-US" b="0" dirty="0"/>
              <a:t>:</a:t>
            </a:r>
          </a:p>
          <a:p>
            <a:r>
              <a:rPr lang="en-US" b="0" dirty="0"/>
              <a:t>T</a:t>
            </a:r>
            <a:r>
              <a:rPr lang="vi-VN" b="1" dirty="0"/>
              <a:t>ổng số xe là 3 </a:t>
            </a:r>
            <a:r>
              <a:rPr lang="vi-VN" b="0" dirty="0"/>
              <a:t>và tổng tải trọng là 26 chỗ </a:t>
            </a:r>
            <a:r>
              <a:rPr lang="vi-VN" b="1" dirty="0"/>
              <a:t>dựa trên tải trọng tiêu chuẩn đã được cài đặt sẵn</a:t>
            </a:r>
            <a:r>
              <a:rPr lang="vi-VN" b="0" dirty="0"/>
              <a:t>.</a:t>
            </a:r>
            <a:endParaRPr lang="en-US" b="0" dirty="0"/>
          </a:p>
          <a:p>
            <a:r>
              <a:rPr lang="vi-VN" b="0" dirty="0"/>
              <a:t>Nhiệm vụ của ĐTV là chọn đúng mã và nhập đúng số lượng!</a:t>
            </a:r>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58</a:t>
            </a:fld>
            <a:endParaRPr lang="en-US"/>
          </a:p>
        </p:txBody>
      </p:sp>
    </p:spTree>
    <p:extLst>
      <p:ext uri="{BB962C8B-B14F-4D97-AF65-F5344CB8AC3E}">
        <p14:creationId xmlns:p14="http://schemas.microsoft.com/office/powerpoint/2010/main" val="3721820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Đối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với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HOẠT ĐỘNG VẬN TẢI HÀNG HÓA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5.1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7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thể</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toàn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bộ</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có</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ngành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VCPA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cấp</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như</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trên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endParaRPr lang="en-US" b="0" baseline="0" dirty="0"/>
          </a:p>
          <a:p>
            <a:pPr marL="228600" indent="-228600">
              <a:buAutoNum type="arabicPeriod"/>
            </a:pPr>
            <a:r>
              <a:rPr lang="en-US" b="0" dirty="0" err="1"/>
              <a:t>Đối</a:t>
            </a:r>
            <a:r>
              <a:rPr lang="en-US" b="0" baseline="0" dirty="0"/>
              <a:t> </a:t>
            </a:r>
            <a:r>
              <a:rPr lang="en-US" b="0" baseline="0" dirty="0" err="1"/>
              <a:t>với</a:t>
            </a:r>
            <a:r>
              <a:rPr lang="en-US" b="0" baseline="0" dirty="0"/>
              <a:t> </a:t>
            </a:r>
            <a:r>
              <a:rPr lang="en-US" b="0" baseline="0" dirty="0" err="1"/>
              <a:t>câu</a:t>
            </a:r>
            <a:r>
              <a:rPr lang="en-US" b="0" baseline="0" dirty="0"/>
              <a:t> </a:t>
            </a:r>
            <a:r>
              <a:rPr lang="en-US" b="0" baseline="0" dirty="0" err="1"/>
              <a:t>hỏi</a:t>
            </a:r>
            <a:r>
              <a:rPr lang="en-US" b="0" baseline="0" dirty="0"/>
              <a:t> </a:t>
            </a:r>
            <a:r>
              <a:rPr lang="en-US" b="0" baseline="0" dirty="0" err="1"/>
              <a:t>số</a:t>
            </a:r>
            <a:r>
              <a:rPr lang="en-US" b="0" baseline="0" dirty="0"/>
              <a:t> 1: </a:t>
            </a:r>
            <a:r>
              <a:rPr lang="en-US" b="0" dirty="0"/>
              <a:t>ĐTV</a:t>
            </a:r>
            <a:r>
              <a:rPr lang="en-US" b="0" baseline="0" dirty="0"/>
              <a:t> </a:t>
            </a:r>
            <a:r>
              <a:rPr lang="en-US" b="0" baseline="0" dirty="0" err="1"/>
              <a:t>cần</a:t>
            </a:r>
            <a:r>
              <a:rPr lang="en-US" b="0" baseline="0" dirty="0"/>
              <a:t> </a:t>
            </a:r>
            <a:r>
              <a:rPr lang="en-US" b="0" baseline="0" dirty="0" err="1"/>
              <a:t>đọc</a:t>
            </a:r>
            <a:r>
              <a:rPr lang="en-US" b="0" baseline="0" dirty="0"/>
              <a:t> </a:t>
            </a:r>
            <a:r>
              <a:rPr lang="en-US" b="0" baseline="0" dirty="0" err="1"/>
              <a:t>lần</a:t>
            </a:r>
            <a:r>
              <a:rPr lang="en-US" b="0" baseline="0" dirty="0"/>
              <a:t> </a:t>
            </a:r>
            <a:r>
              <a:rPr lang="en-US" b="0" baseline="0" dirty="0" err="1"/>
              <a:t>lượt</a:t>
            </a:r>
            <a:r>
              <a:rPr lang="en-US" b="0" baseline="0" dirty="0"/>
              <a:t> </a:t>
            </a:r>
            <a:r>
              <a:rPr lang="en-US" b="0" baseline="0" dirty="0" err="1"/>
              <a:t>từng</a:t>
            </a:r>
            <a:r>
              <a:rPr lang="en-US" b="0" baseline="0" dirty="0"/>
              <a:t> </a:t>
            </a:r>
            <a:r>
              <a:rPr lang="en-US" b="0" baseline="0" dirty="0" err="1"/>
              <a:t>loại</a:t>
            </a:r>
            <a:r>
              <a:rPr lang="en-US" b="0" baseline="0" dirty="0"/>
              <a:t> Phương </a:t>
            </a:r>
            <a:r>
              <a:rPr lang="en-US" b="0" baseline="0" dirty="0" err="1"/>
              <a:t>tiện</a:t>
            </a:r>
            <a:r>
              <a:rPr lang="en-US" b="0" baseline="0" dirty="0"/>
              <a:t> </a:t>
            </a:r>
            <a:r>
              <a:rPr lang="en-US" b="0" baseline="0" dirty="0" err="1"/>
              <a:t>vận</a:t>
            </a:r>
            <a:r>
              <a:rPr lang="en-US" b="0" baseline="0" dirty="0"/>
              <a:t> </a:t>
            </a:r>
            <a:r>
              <a:rPr lang="en-US" b="0" baseline="0" dirty="0" err="1"/>
              <a:t>tải</a:t>
            </a:r>
            <a:r>
              <a:rPr lang="en-US" b="0" baseline="0" dirty="0"/>
              <a:t> </a:t>
            </a:r>
            <a:r>
              <a:rPr lang="en-US" b="0" baseline="0" dirty="0" err="1"/>
              <a:t>hàng</a:t>
            </a:r>
            <a:r>
              <a:rPr lang="en-US" b="0" baseline="0" dirty="0"/>
              <a:t> </a:t>
            </a:r>
            <a:r>
              <a:rPr lang="en-US" b="0" baseline="0" dirty="0" err="1"/>
              <a:t>hoá</a:t>
            </a:r>
            <a:r>
              <a:rPr lang="en-US" b="0" baseline="0" dirty="0"/>
              <a:t> </a:t>
            </a:r>
            <a:r>
              <a:rPr lang="en-US" b="0" baseline="0" dirty="0" err="1"/>
              <a:t>để</a:t>
            </a:r>
            <a:r>
              <a:rPr lang="en-US" b="0" baseline="0" dirty="0"/>
              <a:t> </a:t>
            </a:r>
            <a:r>
              <a:rPr lang="en-US" b="0" baseline="0" dirty="0" err="1"/>
              <a:t>chủ</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xác</a:t>
            </a:r>
            <a:r>
              <a:rPr lang="en-US" b="0" baseline="0" dirty="0"/>
              <a:t> </a:t>
            </a:r>
            <a:r>
              <a:rPr lang="en-US" b="0" baseline="0" dirty="0" err="1"/>
              <a:t>nhận</a:t>
            </a:r>
            <a:r>
              <a:rPr lang="en-US" b="0" baseline="0" dirty="0"/>
              <a:t> CÓ </a:t>
            </a:r>
            <a:r>
              <a:rPr lang="en-US" b="0" baseline="0" dirty="0" err="1"/>
              <a:t>hoặc</a:t>
            </a:r>
            <a:r>
              <a:rPr lang="en-US" b="0" baseline="0" dirty="0"/>
              <a:t> KO </a:t>
            </a:r>
            <a:r>
              <a:rPr lang="en-US" b="0" baseline="0" dirty="0" err="1"/>
              <a:t>tại</a:t>
            </a:r>
            <a:r>
              <a:rPr lang="en-US" b="0" baseline="0" dirty="0"/>
              <a:t> </a:t>
            </a:r>
            <a:r>
              <a:rPr lang="en-US" b="0" baseline="0" dirty="0" err="1"/>
              <a:t>thời</a:t>
            </a:r>
            <a:r>
              <a:rPr lang="en-US" b="0" baseline="0" dirty="0"/>
              <a:t> </a:t>
            </a:r>
            <a:r>
              <a:rPr lang="en-US" b="0" baseline="0" dirty="0" err="1"/>
              <a:t>điểm</a:t>
            </a:r>
            <a:r>
              <a:rPr lang="en-US" b="0" baseline="0" dirty="0"/>
              <a:t> 31/12/2025</a:t>
            </a:r>
          </a:p>
          <a:p>
            <a:pPr marL="228600" indent="-228600">
              <a:buAutoNum type="arabicPeriod"/>
            </a:pPr>
            <a:r>
              <a:rPr lang="en-US" b="0" baseline="0" dirty="0" err="1"/>
              <a:t>Câu</a:t>
            </a:r>
            <a:r>
              <a:rPr lang="en-US" b="0" baseline="0" dirty="0"/>
              <a:t> 2 </a:t>
            </a:r>
            <a:r>
              <a:rPr lang="en-US" b="0" baseline="0" dirty="0" err="1"/>
              <a:t>hỏi</a:t>
            </a:r>
            <a:r>
              <a:rPr lang="en-US" b="0" baseline="0" dirty="0"/>
              <a:t> </a:t>
            </a:r>
            <a:r>
              <a:rPr lang="en-US" b="0" baseline="0" dirty="0" err="1"/>
              <a:t>về</a:t>
            </a:r>
            <a:r>
              <a:rPr lang="en-US" b="0" baseline="0" dirty="0"/>
              <a:t> </a:t>
            </a:r>
            <a:r>
              <a:rPr lang="en-US" b="0" baseline="0" dirty="0" err="1"/>
              <a:t>số</a:t>
            </a:r>
            <a:r>
              <a:rPr lang="en-US" b="0" baseline="0" dirty="0"/>
              <a:t> </a:t>
            </a:r>
            <a:r>
              <a:rPr lang="en-US" b="0" baseline="0" dirty="0" err="1"/>
              <a:t>lượng</a:t>
            </a:r>
            <a:r>
              <a:rPr lang="en-US" b="0" baseline="0" dirty="0"/>
              <a:t> </a:t>
            </a:r>
            <a:r>
              <a:rPr lang="en-US" b="0" baseline="0" dirty="0" err="1"/>
              <a:t>từng</a:t>
            </a:r>
            <a:r>
              <a:rPr lang="en-US" b="0" baseline="0" dirty="0"/>
              <a:t> </a:t>
            </a:r>
            <a:r>
              <a:rPr lang="en-US" b="0" baseline="0" dirty="0" err="1"/>
              <a:t>loại</a:t>
            </a:r>
            <a:r>
              <a:rPr lang="en-US" b="0" baseline="0" dirty="0"/>
              <a:t> Phương </a:t>
            </a:r>
            <a:r>
              <a:rPr lang="en-US" b="0" baseline="0" dirty="0" err="1"/>
              <a:t>tiện</a:t>
            </a:r>
            <a:r>
              <a:rPr lang="en-US" b="0" baseline="0" dirty="0"/>
              <a:t> </a:t>
            </a:r>
            <a:r>
              <a:rPr lang="en-US" b="0" baseline="0" dirty="0" err="1"/>
              <a:t>vận</a:t>
            </a:r>
            <a:r>
              <a:rPr lang="en-US" b="0" baseline="0" dirty="0"/>
              <a:t> </a:t>
            </a:r>
            <a:r>
              <a:rPr lang="en-US" b="0" baseline="0" dirty="0" err="1"/>
              <a:t>tải</a:t>
            </a:r>
            <a:r>
              <a:rPr lang="en-US" b="0" baseline="0" dirty="0"/>
              <a:t> </a:t>
            </a:r>
            <a:r>
              <a:rPr lang="en-US" b="0" baseline="0" dirty="0" err="1"/>
              <a:t>hàng</a:t>
            </a:r>
            <a:r>
              <a:rPr lang="en-US" b="0" baseline="0" dirty="0"/>
              <a:t> </a:t>
            </a:r>
            <a:r>
              <a:rPr lang="en-US" b="0" baseline="0" dirty="0" err="1"/>
              <a:t>hóa</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có</a:t>
            </a:r>
            <a:r>
              <a:rPr lang="en-US" b="0" baseline="0" dirty="0"/>
              <a:t> bao </a:t>
            </a:r>
            <a:r>
              <a:rPr lang="en-US" b="0" baseline="0" dirty="0" err="1"/>
              <a:t>gồm</a:t>
            </a:r>
            <a:r>
              <a:rPr lang="en-US" b="0" baseline="0" dirty="0"/>
              <a:t> </a:t>
            </a:r>
            <a:r>
              <a:rPr lang="en-US" b="0" baseline="0" dirty="0" err="1"/>
              <a:t>cả</a:t>
            </a:r>
            <a:r>
              <a:rPr lang="en-US" b="0" baseline="0" dirty="0"/>
              <a:t> </a:t>
            </a:r>
            <a:r>
              <a:rPr lang="en-US" b="0" baseline="0" dirty="0" err="1"/>
              <a:t>các</a:t>
            </a:r>
            <a:r>
              <a:rPr lang="en-US" b="0" baseline="0" dirty="0"/>
              <a:t> Phương </a:t>
            </a:r>
            <a:r>
              <a:rPr lang="en-US" b="0" baseline="0" dirty="0" err="1"/>
              <a:t>tiện</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đi</a:t>
            </a:r>
            <a:r>
              <a:rPr lang="en-US" b="0" baseline="0" dirty="0"/>
              <a:t> </a:t>
            </a:r>
            <a:r>
              <a:rPr lang="en-US" b="0" baseline="0" dirty="0" err="1"/>
              <a:t>thuê</a:t>
            </a:r>
            <a:r>
              <a:rPr lang="en-US" b="0" baseline="0" dirty="0"/>
              <a:t>, </a:t>
            </a:r>
            <a:r>
              <a:rPr lang="en-US" b="0" baseline="0" dirty="0" err="1"/>
              <a:t>mượn</a:t>
            </a:r>
            <a:endParaRPr lang="en-US" b="0" baseline="0" dirty="0"/>
          </a:p>
          <a:p>
            <a:pPr marL="228600" indent="-228600">
              <a:buAutoNum type="arabicPeriod"/>
            </a:pPr>
            <a:r>
              <a:rPr lang="en-US" b="0" baseline="0" dirty="0" err="1"/>
              <a:t>Phần</a:t>
            </a:r>
            <a:r>
              <a:rPr lang="en-US" b="0" baseline="0" dirty="0"/>
              <a:t> </a:t>
            </a:r>
            <a:r>
              <a:rPr lang="en-US" b="0" baseline="0" dirty="0" err="1"/>
              <a:t>mềm</a:t>
            </a:r>
            <a:r>
              <a:rPr lang="en-US" b="0" baseline="0" dirty="0"/>
              <a:t> </a:t>
            </a:r>
            <a:r>
              <a:rPr lang="en-US" b="0" baseline="0" dirty="0" err="1"/>
              <a:t>sẽ</a:t>
            </a:r>
            <a:r>
              <a:rPr lang="en-US" b="0" baseline="0" dirty="0"/>
              <a:t> </a:t>
            </a:r>
            <a:r>
              <a:rPr lang="en-US" b="0" baseline="0" dirty="0" err="1"/>
              <a:t>tự</a:t>
            </a:r>
            <a:r>
              <a:rPr lang="en-US" b="0" baseline="0" dirty="0"/>
              <a:t> </a:t>
            </a:r>
            <a:r>
              <a:rPr lang="en-US" b="0" baseline="0" dirty="0" err="1"/>
              <a:t>động</a:t>
            </a:r>
            <a:r>
              <a:rPr lang="en-US" b="0" baseline="0" dirty="0"/>
              <a:t> </a:t>
            </a:r>
            <a:r>
              <a:rPr lang="en-US" b="0" baseline="0" dirty="0" err="1"/>
              <a:t>hiển</a:t>
            </a:r>
            <a:r>
              <a:rPr lang="en-US" b="0" baseline="0" dirty="0"/>
              <a:t> </a:t>
            </a:r>
            <a:r>
              <a:rPr lang="en-US" b="0" baseline="0" dirty="0" err="1"/>
              <a:t>thị</a:t>
            </a:r>
            <a:r>
              <a:rPr lang="en-US" b="0" baseline="0" dirty="0"/>
              <a:t> </a:t>
            </a:r>
            <a:r>
              <a:rPr lang="en-US" b="0" baseline="0" dirty="0" err="1"/>
              <a:t>tải</a:t>
            </a:r>
            <a:r>
              <a:rPr lang="en-US" b="0" baseline="0" dirty="0"/>
              <a:t> </a:t>
            </a:r>
            <a:r>
              <a:rPr lang="en-US" b="0" baseline="0" dirty="0" err="1"/>
              <a:t>trọng</a:t>
            </a:r>
            <a:r>
              <a:rPr lang="en-US" b="0" baseline="0" dirty="0"/>
              <a:t> </a:t>
            </a:r>
            <a:r>
              <a:rPr lang="en-US" b="0" baseline="0" dirty="0" err="1"/>
              <a:t>tại</a:t>
            </a:r>
            <a:r>
              <a:rPr lang="en-US" b="0" baseline="0" dirty="0"/>
              <a:t> </a:t>
            </a:r>
            <a:r>
              <a:rPr lang="en-US" b="0" baseline="0" dirty="0" err="1"/>
              <a:t>các</a:t>
            </a:r>
            <a:r>
              <a:rPr lang="en-US" b="0" baseline="0" dirty="0"/>
              <a:t> </a:t>
            </a:r>
            <a:r>
              <a:rPr lang="en-US" b="0" baseline="0" dirty="0" err="1"/>
              <a:t>mã</a:t>
            </a:r>
            <a:r>
              <a:rPr lang="en-US" b="0" baseline="0" dirty="0"/>
              <a:t> 1-16. </a:t>
            </a:r>
            <a:r>
              <a:rPr lang="en-US" b="0" baseline="0" dirty="0" err="1"/>
              <a:t>Đối</a:t>
            </a:r>
            <a:r>
              <a:rPr lang="en-US" b="0" baseline="0" dirty="0"/>
              <a:t> </a:t>
            </a:r>
            <a:r>
              <a:rPr lang="en-US" b="0" baseline="0" dirty="0" err="1"/>
              <a:t>với</a:t>
            </a:r>
            <a:r>
              <a:rPr lang="en-US" b="0" baseline="0" dirty="0"/>
              <a:t> </a:t>
            </a:r>
            <a:r>
              <a:rPr lang="en-US" b="0" baseline="0" dirty="0" err="1"/>
              <a:t>mã</a:t>
            </a:r>
            <a:r>
              <a:rPr lang="en-US" b="0" baseline="0" dirty="0"/>
              <a:t> 17,18 ĐTV </a:t>
            </a:r>
            <a:r>
              <a:rPr lang="en-US" b="0" baseline="0" dirty="0" err="1"/>
              <a:t>tự</a:t>
            </a:r>
            <a:r>
              <a:rPr lang="en-US" b="0" baseline="0" dirty="0"/>
              <a:t> </a:t>
            </a:r>
            <a:r>
              <a:rPr lang="en-US" b="0" baseline="0" dirty="0" err="1"/>
              <a:t>điền</a:t>
            </a:r>
            <a:r>
              <a:rPr lang="en-US" b="0" baseline="0" dirty="0"/>
              <a:t> </a:t>
            </a:r>
            <a:r>
              <a:rPr lang="en-US" b="0" baseline="0" dirty="0" err="1"/>
              <a:t>tải</a:t>
            </a:r>
            <a:r>
              <a:rPr lang="en-US" b="0" baseline="0" dirty="0"/>
              <a:t> </a:t>
            </a:r>
            <a:r>
              <a:rPr lang="en-US" b="0" baseline="0" dirty="0" err="1"/>
              <a:t>trọng</a:t>
            </a:r>
            <a:r>
              <a:rPr lang="en-US" b="0" baseline="0" dirty="0"/>
              <a:t> </a:t>
            </a:r>
            <a:r>
              <a:rPr lang="en-US" b="0" baseline="0" dirty="0" err="1"/>
              <a:t>thực</a:t>
            </a:r>
            <a:r>
              <a:rPr lang="en-US" b="0" baseline="0" dirty="0"/>
              <a:t> </a:t>
            </a:r>
            <a:r>
              <a:rPr lang="en-US" b="0" baseline="0" dirty="0" err="1"/>
              <a:t>tế</a:t>
            </a:r>
            <a:r>
              <a:rPr lang="en-US" b="0" baseline="0" dirty="0"/>
              <a:t> </a:t>
            </a:r>
            <a:r>
              <a:rPr lang="en-US" b="0" baseline="0" dirty="0" err="1"/>
              <a:t>theo</a:t>
            </a:r>
            <a:r>
              <a:rPr lang="en-US" b="0" baseline="0" dirty="0"/>
              <a:t> </a:t>
            </a:r>
            <a:r>
              <a:rPr lang="en-US" b="0" baseline="0" dirty="0" err="1"/>
              <a:t>số</a:t>
            </a:r>
            <a:r>
              <a:rPr lang="en-US" b="0" baseline="0" dirty="0"/>
              <a:t> </a:t>
            </a:r>
            <a:r>
              <a:rPr lang="en-US" b="0" baseline="0" dirty="0" err="1"/>
              <a:t>liệu</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khai</a:t>
            </a:r>
            <a:r>
              <a:rPr lang="en-US" b="0" baseline="0" dirty="0"/>
              <a:t>.</a:t>
            </a:r>
          </a:p>
          <a:p>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59</a:t>
            </a:fld>
            <a:endParaRPr lang="en-US"/>
          </a:p>
        </p:txBody>
      </p:sp>
    </p:spTree>
    <p:extLst>
      <p:ext uri="{BB962C8B-B14F-4D97-AF65-F5344CB8AC3E}">
        <p14:creationId xmlns:p14="http://schemas.microsoft.com/office/powerpoint/2010/main" val="2019494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baseline="0" dirty="0" err="1" smtClean="0"/>
              <a:t>Ví</a:t>
            </a:r>
            <a:r>
              <a:rPr lang="en-US" b="0" baseline="0" dirty="0" smtClean="0"/>
              <a:t> </a:t>
            </a:r>
            <a:r>
              <a:rPr lang="en-US" b="0" baseline="0" dirty="0" err="1" smtClean="0"/>
              <a:t>dụ</a:t>
            </a:r>
            <a:r>
              <a:rPr lang="en-US" b="0" baseline="0" dirty="0"/>
              <a:t>: </a:t>
            </a:r>
            <a:r>
              <a:rPr lang="en-US" b="0" dirty="0"/>
              <a:t>C</a:t>
            </a:r>
            <a:r>
              <a:rPr lang="vi-VN" b="0" dirty="0"/>
              <a:t>ơ sở B có 1 xe 5 tấn (Mã 9) và 1 xe 25 tấn (Mã 14). Nhiệm vụ của ĐTV là </a:t>
            </a:r>
            <a:r>
              <a:rPr lang="en-US" b="0" dirty="0" err="1"/>
              <a:t>tích</a:t>
            </a:r>
            <a:r>
              <a:rPr lang="en-US" b="0" baseline="0" dirty="0"/>
              <a:t> </a:t>
            </a:r>
            <a:r>
              <a:rPr lang="en-US" b="0" baseline="0" dirty="0" err="1"/>
              <a:t>chọn</a:t>
            </a:r>
            <a:r>
              <a:rPr lang="en-US" b="0" baseline="0" dirty="0"/>
              <a:t> </a:t>
            </a:r>
            <a:r>
              <a:rPr lang="vi-VN" b="0" dirty="0"/>
              <a:t>Có và Nhập số lượng 1-1 vào các Mã tương ứng. </a:t>
            </a:r>
            <a:endParaRPr lang="en-US" b="0" dirty="0"/>
          </a:p>
          <a:p>
            <a:r>
              <a:rPr lang="en-US" b="0" dirty="0" err="1"/>
              <a:t>Phần</a:t>
            </a:r>
            <a:r>
              <a:rPr lang="en-US" b="0" baseline="0" dirty="0"/>
              <a:t> </a:t>
            </a:r>
            <a:r>
              <a:rPr lang="en-US" b="0" baseline="0" dirty="0" err="1"/>
              <a:t>mềm</a:t>
            </a:r>
            <a:r>
              <a:rPr lang="vi-VN" b="0" dirty="0"/>
              <a:t> sẽ tự động tính toán và tổng hợp </a:t>
            </a:r>
            <a:r>
              <a:rPr lang="en-US" b="0" dirty="0" err="1"/>
              <a:t>các</a:t>
            </a:r>
            <a:r>
              <a:rPr lang="en-US" b="0" baseline="0" dirty="0"/>
              <a:t> </a:t>
            </a:r>
            <a:r>
              <a:rPr lang="en-US" b="0" baseline="0" dirty="0" err="1"/>
              <a:t>chỉ</a:t>
            </a:r>
            <a:r>
              <a:rPr lang="en-US" b="0" baseline="0" dirty="0"/>
              <a:t> </a:t>
            </a:r>
            <a:r>
              <a:rPr lang="en-US" b="0" baseline="0" dirty="0" err="1"/>
              <a:t>tiêu</a:t>
            </a:r>
            <a:r>
              <a:rPr lang="vi-VN" b="0" dirty="0"/>
              <a:t>: Tổng tải trọng từng loại, Tổng số phương tiện (2 xe), và cuối cùng là TỔNG TẢI TRỌNG CỦA CƠ SỞ (30 tấn). </a:t>
            </a:r>
            <a:endParaRPr lang="en-US" b="0" dirty="0"/>
          </a:p>
          <a:p>
            <a:r>
              <a:rPr lang="en-US" b="0" dirty="0"/>
              <a:t>Như</a:t>
            </a:r>
            <a:r>
              <a:rPr lang="en-US" b="0" baseline="0" dirty="0"/>
              <a:t> </a:t>
            </a:r>
            <a:r>
              <a:rPr lang="en-US" b="0" baseline="0" dirty="0" err="1"/>
              <a:t>vậy</a:t>
            </a:r>
            <a:r>
              <a:rPr lang="en-US" b="0" baseline="0" dirty="0"/>
              <a:t>, </a:t>
            </a:r>
            <a:r>
              <a:rPr lang="en-US" b="0" baseline="0" dirty="0" err="1"/>
              <a:t>Điều</a:t>
            </a:r>
            <a:r>
              <a:rPr lang="en-US" b="0" baseline="0" dirty="0"/>
              <a:t> </a:t>
            </a:r>
            <a:r>
              <a:rPr lang="en-US" b="0" baseline="0" dirty="0" err="1"/>
              <a:t>tra</a:t>
            </a:r>
            <a:r>
              <a:rPr lang="en-US" b="0" baseline="0" dirty="0"/>
              <a:t> </a:t>
            </a:r>
            <a:r>
              <a:rPr lang="en-US" b="0" baseline="0" dirty="0" err="1"/>
              <a:t>viên</a:t>
            </a:r>
            <a:r>
              <a:rPr lang="en-US" b="0" baseline="0" dirty="0"/>
              <a:t> </a:t>
            </a:r>
            <a:r>
              <a:rPr lang="vi-VN" b="0" dirty="0"/>
              <a:t>chỉ cần cung cấp thông tin đầu vào chính xác, phần mềm </a:t>
            </a:r>
            <a:r>
              <a:rPr lang="en-US" b="0" dirty="0" err="1"/>
              <a:t>tính</a:t>
            </a:r>
            <a:r>
              <a:rPr lang="en-US" b="0" dirty="0"/>
              <a:t> </a:t>
            </a:r>
            <a:r>
              <a:rPr lang="en-US" b="0" dirty="0" err="1"/>
              <a:t>toán</a:t>
            </a:r>
            <a:r>
              <a:rPr lang="en-US" b="0" dirty="0"/>
              <a:t> </a:t>
            </a:r>
            <a:r>
              <a:rPr lang="vi-VN" b="0" dirty="0"/>
              <a:t>tổng hợp năng lực vận tải</a:t>
            </a:r>
            <a:r>
              <a:rPr lang="en-US" b="0" dirty="0"/>
              <a:t> </a:t>
            </a:r>
            <a:r>
              <a:rPr lang="en-US" b="0" dirty="0" err="1"/>
              <a:t>của</a:t>
            </a:r>
            <a:r>
              <a:rPr lang="en-US" b="0" baseline="0" dirty="0"/>
              <a:t> </a:t>
            </a:r>
            <a:r>
              <a:rPr lang="en-US" b="0" baseline="0" dirty="0" err="1"/>
              <a:t>cơ</a:t>
            </a:r>
            <a:r>
              <a:rPr lang="en-US" b="0" baseline="0" dirty="0"/>
              <a:t> </a:t>
            </a:r>
            <a:r>
              <a:rPr lang="en-US" b="0" baseline="0" dirty="0" err="1"/>
              <a:t>sở</a:t>
            </a:r>
            <a:r>
              <a:rPr lang="vi-VN" b="0" dirty="0"/>
              <a:t>.</a:t>
            </a:r>
            <a:endParaRPr lang="en-US" b="0" dirty="0"/>
          </a:p>
          <a:p>
            <a:endParaRPr lang="en-US" b="0" baseline="0" dirty="0"/>
          </a:p>
        </p:txBody>
      </p:sp>
      <p:sp>
        <p:nvSpPr>
          <p:cNvPr id="4" name="Slide Number Placeholder 3"/>
          <p:cNvSpPr>
            <a:spLocks noGrp="1"/>
          </p:cNvSpPr>
          <p:nvPr>
            <p:ph type="sldNum" sz="quarter" idx="10"/>
          </p:nvPr>
        </p:nvSpPr>
        <p:spPr/>
        <p:txBody>
          <a:bodyPr/>
          <a:lstStyle/>
          <a:p>
            <a:fld id="{0273DE5A-2C48-476E-8EF6-36F44E7FABCB}" type="slidenum">
              <a:rPr lang="en-US" smtClean="0"/>
              <a:t>60</a:t>
            </a:fld>
            <a:endParaRPr lang="en-US"/>
          </a:p>
        </p:txBody>
      </p:sp>
    </p:spTree>
    <p:extLst>
      <p:ext uri="{BB962C8B-B14F-4D97-AF65-F5344CB8AC3E}">
        <p14:creationId xmlns:p14="http://schemas.microsoft.com/office/powerpoint/2010/main" val="4096113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Vậy</a:t>
            </a:r>
            <a:r>
              <a:rPr lang="en-US" dirty="0" smtClean="0"/>
              <a:t> </a:t>
            </a:r>
            <a:r>
              <a:rPr kumimoji="0" lang="vi-VN" sz="1200" b="0"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Phiếu </a:t>
            </a:r>
            <a:r>
              <a:rPr kumimoji="0" lang="en-US" sz="1200" b="0" i="1" u="none" strike="noStrike" kern="1200" cap="none" spc="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số</a:t>
            </a:r>
            <a:r>
              <a:rPr kumimoji="0" lang="en-US" sz="1200" b="0"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vi-VN" sz="1200" b="0"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7.2</a:t>
            </a:r>
            <a:r>
              <a:rPr kumimoji="0" lang="en-US" sz="1200" b="0"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vi-VN" sz="1200" b="0"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sẽ </a:t>
            </a:r>
            <a:r>
              <a:rPr kumimoji="0" lang="vi-VN" sz="1200" b="1"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thu thập thông tin chi tiết </a:t>
            </a:r>
            <a:r>
              <a:rPr kumimoji="0" lang="vi-VN" sz="1200" b="0"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về</a:t>
            </a:r>
            <a:r>
              <a:rPr kumimoji="0" lang="vi-VN" sz="1200" b="1"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quy mô hoạt động vận tải </a:t>
            </a:r>
            <a:r>
              <a:rPr kumimoji="0" lang="vi-VN" sz="1200" b="0"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của các cơ sở cá thể</a:t>
            </a:r>
            <a:r>
              <a:rPr kumimoji="0" lang="vi-VN" sz="1200" b="1"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a:t>
            </a:r>
          </a:p>
          <a:p>
            <a:endParaRPr lang="en-US" dirty="0"/>
          </a:p>
        </p:txBody>
      </p:sp>
      <p:sp>
        <p:nvSpPr>
          <p:cNvPr id="4" name="Slide Number Placeholder 3"/>
          <p:cNvSpPr>
            <a:spLocks noGrp="1"/>
          </p:cNvSpPr>
          <p:nvPr>
            <p:ph type="sldNum" sz="quarter" idx="5"/>
          </p:nvPr>
        </p:nvSpPr>
        <p:spPr/>
        <p:txBody>
          <a:bodyPr/>
          <a:lstStyle/>
          <a:p>
            <a:fld id="{0273DE5A-2C48-476E-8EF6-36F44E7FABCB}" type="slidenum">
              <a:rPr lang="en-US" smtClean="0"/>
              <a:t>61</a:t>
            </a:fld>
            <a:endParaRPr lang="en-US"/>
          </a:p>
        </p:txBody>
      </p:sp>
    </p:spTree>
    <p:extLst>
      <p:ext uri="{BB962C8B-B14F-4D97-AF65-F5344CB8AC3E}">
        <p14:creationId xmlns:p14="http://schemas.microsoft.com/office/powerpoint/2010/main" val="1105648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baseline="0" dirty="0" err="1" smtClean="0"/>
              <a:t>Phiếu</a:t>
            </a:r>
            <a:r>
              <a:rPr lang="en-US" b="0" baseline="0" dirty="0" smtClean="0"/>
              <a:t> </a:t>
            </a:r>
            <a:r>
              <a:rPr lang="en-US" b="0" baseline="0" dirty="0"/>
              <a:t>7.6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thập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tin chi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tiết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về</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hoạt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động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tải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sản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xuất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kinh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doanh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thể</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được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chọn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mẫu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p>
          <a:p>
            <a:r>
              <a:rPr lang="en-US" sz="1200" b="0" kern="1200" dirty="0" err="1">
                <a:solidFill>
                  <a:schemeClr val="tx1"/>
                </a:solidFill>
                <a:effectLst/>
                <a:latin typeface="+mn-lt"/>
                <a:ea typeface="+mn-ea"/>
                <a:cs typeface="+mn-cs"/>
              </a:rPr>
              <a:t>Như</a:t>
            </a:r>
            <a:r>
              <a:rPr lang="en-US" sz="1200" b="0" kern="1200" dirty="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đã</a:t>
            </a:r>
            <a:r>
              <a:rPr lang="en-US" sz="1200" b="0" kern="1200" dirty="0" smtClean="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bày</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trên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7.2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dừng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lại</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việc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định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lực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Vận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tải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thực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tế</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danh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mục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tiện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lượng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tiện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tải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trọng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Tấn</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Chỗ</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đang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hữu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Tuy </a:t>
            </a:r>
            <a:r>
              <a:rPr lang="en-US" sz="1200" b="0" kern="1200" dirty="0" err="1">
                <a:solidFill>
                  <a:schemeClr val="tx1"/>
                </a:solidFill>
                <a:effectLst/>
                <a:latin typeface="+mn-lt"/>
                <a:ea typeface="+mn-ea"/>
                <a:cs typeface="+mn-cs"/>
              </a:rPr>
              <a:t>nhiên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chuyên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sâu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về</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kết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hoạt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hiệu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tế</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chúng</a:t>
            </a:r>
            <a:r>
              <a:rPr lang="en-US" sz="1200" b="0" kern="1200" dirty="0">
                <a:solidFill>
                  <a:schemeClr val="tx1"/>
                </a:solidFill>
                <a:effectLst/>
                <a:latin typeface="+mn-lt"/>
                <a:ea typeface="+mn-ea"/>
                <a:cs typeface="+mn-cs"/>
              </a:rPr>
              <a:t> ta </a:t>
            </a:r>
            <a:r>
              <a:rPr lang="en-US" sz="1200" b="0" kern="1200" dirty="0" err="1">
                <a:solidFill>
                  <a:schemeClr val="tx1"/>
                </a:solidFill>
                <a:effectLst/>
                <a:latin typeface="+mn-lt"/>
                <a:ea typeface="+mn-ea"/>
                <a:cs typeface="+mn-cs"/>
              </a:rPr>
              <a:t>cần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thiết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phải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thực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hiện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7.6. </a:t>
            </a:r>
          </a:p>
          <a:p>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7.6 </a:t>
            </a:r>
            <a:r>
              <a:rPr lang="en-US" sz="1200" b="0" kern="1200" dirty="0" err="1">
                <a:solidFill>
                  <a:schemeClr val="tx1"/>
                </a:solidFill>
                <a:effectLst/>
                <a:latin typeface="+mn-lt"/>
                <a:ea typeface="+mn-ea"/>
                <a:cs typeface="+mn-cs"/>
              </a:rPr>
              <a:t>bổ</a:t>
            </a:r>
            <a:r>
              <a:rPr lang="en-US" sz="1200" b="0" kern="1200" dirty="0">
                <a:solidFill>
                  <a:schemeClr val="tx1"/>
                </a:solidFill>
                <a:effectLst/>
                <a:latin typeface="+mn-lt"/>
                <a:ea typeface="+mn-ea"/>
                <a:cs typeface="+mn-cs"/>
              </a:rPr>
              <a:t> sung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thông</a:t>
            </a:r>
            <a:r>
              <a:rPr lang="en-US" sz="1200" b="0" kern="1200" dirty="0">
                <a:solidFill>
                  <a:schemeClr val="tx1"/>
                </a:solidFill>
                <a:effectLst/>
                <a:latin typeface="+mn-lt"/>
                <a:ea typeface="+mn-ea"/>
                <a:cs typeface="+mn-cs"/>
              </a:rPr>
              <a:t> tin </a:t>
            </a:r>
            <a:r>
              <a:rPr lang="en-US" sz="1200" b="0" kern="1200" dirty="0" err="1">
                <a:solidFill>
                  <a:schemeClr val="tx1"/>
                </a:solidFill>
                <a:effectLst/>
                <a:latin typeface="+mn-lt"/>
                <a:ea typeface="+mn-ea"/>
                <a:cs typeface="+mn-cs"/>
              </a:rPr>
              <a:t>đầu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quan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trọng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như</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khối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lượng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vận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chuyển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Lượt</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Tấn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khối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lượng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luân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chuyển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Hành</a:t>
            </a:r>
            <a:r>
              <a:rPr lang="en-US" sz="1200" b="0" kern="1200" dirty="0">
                <a:solidFill>
                  <a:schemeClr val="tx1"/>
                </a:solidFill>
                <a:effectLst/>
                <a:latin typeface="+mn-lt"/>
                <a:ea typeface="+mn-ea"/>
                <a:cs typeface="+mn-cs"/>
              </a:rPr>
              <a:t> khách.km</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hoặc</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Tấn.km). </a:t>
            </a:r>
            <a:r>
              <a:rPr lang="en-US" sz="1200" b="0" kern="1200" dirty="0" err="1">
                <a:solidFill>
                  <a:schemeClr val="tx1"/>
                </a:solidFill>
                <a:effectLst/>
                <a:latin typeface="+mn-lt"/>
                <a:ea typeface="+mn-ea"/>
                <a:cs typeface="+mn-cs"/>
              </a:rPr>
              <a:t>Từ</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những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dữ</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liệu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phép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chúng</a:t>
            </a:r>
            <a:r>
              <a:rPr lang="en-US" sz="1200" b="0" kern="1200" dirty="0">
                <a:solidFill>
                  <a:schemeClr val="tx1"/>
                </a:solidFill>
                <a:effectLst/>
                <a:latin typeface="+mn-lt"/>
                <a:ea typeface="+mn-ea"/>
                <a:cs typeface="+mn-cs"/>
              </a:rPr>
              <a:t> ta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trị</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thêm</a:t>
            </a:r>
            <a:r>
              <a:rPr lang="en-US" sz="1200" b="0" kern="1200" dirty="0">
                <a:solidFill>
                  <a:schemeClr val="tx1"/>
                </a:solidFill>
                <a:effectLst/>
                <a:latin typeface="+mn-lt"/>
                <a:ea typeface="+mn-ea"/>
                <a:cs typeface="+mn-cs"/>
              </a:rPr>
              <a:t> (VA)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vực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tế</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Vận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tải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Từ</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cứ</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hợp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công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tế</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vĩ</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mô</a:t>
            </a:r>
            <a:r>
              <a:rPr lang="en-US" sz="1200" b="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273DE5A-2C48-476E-8EF6-36F44E7FABCB}" type="slidenum">
              <a:rPr lang="en-US" smtClean="0"/>
              <a:t>62</a:t>
            </a:fld>
            <a:endParaRPr lang="en-US"/>
          </a:p>
        </p:txBody>
      </p:sp>
    </p:spTree>
    <p:extLst>
      <p:ext uri="{BB962C8B-B14F-4D97-AF65-F5344CB8AC3E}">
        <p14:creationId xmlns:p14="http://schemas.microsoft.com/office/powerpoint/2010/main" val="3974289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baseline="0" dirty="0" smtClean="0">
                <a:solidFill>
                  <a:schemeClr val="tx1"/>
                </a:solidFill>
                <a:effectLst>
                  <a:outerShdw blurRad="38100" dist="19050" dir="2700000" algn="tl">
                    <a:schemeClr val="dk1">
                      <a:alpha val="40000"/>
                    </a:schemeClr>
                  </a:outerShdw>
                </a:effectLst>
                <a:latin typeface="+mn-lt"/>
                <a:ea typeface="+mn-ea"/>
                <a:cs typeface="+mn-cs"/>
              </a:rPr>
              <a:t>PHẦN </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1 HOẠT ĐỘNG VẬN TẢI HÀNH KHÁCH</a:t>
            </a:r>
            <a:endParaRPr lang="en-US" sz="1200" b="0" kern="1200" dirty="0">
              <a:solidFill>
                <a:schemeClr val="tx1"/>
              </a:solidFill>
              <a:effectLst>
                <a:outerShdw blurRad="38100" dist="19050" dir="2700000" algn="tl">
                  <a:schemeClr val="dk1">
                    <a:alpha val="40000"/>
                  </a:schemeClr>
                </a:outerShdw>
              </a:effectLst>
              <a:latin typeface="+mn-lt"/>
              <a:ea typeface="+mn-ea"/>
              <a:cs typeface="+mn-cs"/>
            </a:endParaRPr>
          </a:p>
          <a:p>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này</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hiển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thị</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với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hoạt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động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tải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bằng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xe</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ô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tô</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xe</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buýt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taxi,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tàu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thủy</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mô</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tô</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v.v. </a:t>
            </a:r>
          </a:p>
          <a:p>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CÁC CƠ SỞ CÓ KHAI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MÃ NGÀNH NHƯ TRÊN TẠI CÂU 5.1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thể</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toàn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bộ</a:t>
            </a:r>
            <a:endParaRPr lang="en-US" sz="1200" b="0" kern="1200" dirty="0">
              <a:solidFill>
                <a:schemeClr val="tx1"/>
              </a:solidFill>
              <a:effectLst/>
              <a:latin typeface="+mn-lt"/>
              <a:ea typeface="+mn-ea"/>
              <a:cs typeface="+mn-cs"/>
            </a:endParaRP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Khi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hỏi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Điều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tra</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viên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nói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rõ</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vui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lòng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cung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cấp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tin chi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tiết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về</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hoạt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động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tải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Các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tiêu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thập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gồm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chuyển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tháng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trong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2025: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HỏI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lượng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trung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tất</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Phương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tiện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VẬN CHUYỂN HÀNH KHÁCH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thực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hiện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tháng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trong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2025</a:t>
            </a:r>
            <a:endParaRPr lang="en-US" sz="1200" b="0" kern="1200" dirty="0">
              <a:solidFill>
                <a:schemeClr val="tx1"/>
              </a:solidFill>
              <a:effectLst/>
              <a:latin typeface="+mn-lt"/>
              <a:ea typeface="+mn-ea"/>
              <a:cs typeface="+mn-cs"/>
            </a:endParaRPr>
          </a:p>
          <a:p>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2: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Hỏi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lượng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trung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trên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mỗi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trong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2025</a:t>
            </a:r>
            <a:endParaRPr lang="en-US" sz="1200" b="0" kern="1200" dirty="0">
              <a:solidFill>
                <a:schemeClr val="tx1"/>
              </a:solidFill>
              <a:effectLst/>
              <a:latin typeface="+mn-lt"/>
              <a:ea typeface="+mn-ea"/>
              <a:cs typeface="+mn-cs"/>
            </a:endParaRPr>
          </a:p>
          <a:p>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3: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km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Hỏi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km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trung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chuyển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hành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trong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2025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tất</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Phương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tiện</a:t>
            </a:r>
            <a:endParaRPr lang="en-US" sz="1200" b="0" kern="1200" baseline="0" dirty="0">
              <a:solidFill>
                <a:schemeClr val="tx1"/>
              </a:solidFill>
              <a:effectLst>
                <a:outerShdw blurRad="38100" dist="19050" dir="2700000" algn="tl">
                  <a:schemeClr val="dk1">
                    <a:alpha val="40000"/>
                  </a:schemeClr>
                </a:outerShdw>
              </a:effectLst>
              <a:latin typeface="+mn-lt"/>
              <a:ea typeface="+mn-ea"/>
              <a:cs typeface="+mn-cs"/>
            </a:endParaRPr>
          </a:p>
          <a:p>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Anh/</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Chị</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cần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ghi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đúng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3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tiêu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đầu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vào</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trên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phần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mềm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sẽ</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tự</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tính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tiêu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tổng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hợp</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4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5</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273DE5A-2C48-476E-8EF6-36F44E7FABCB}" type="slidenum">
              <a:rPr lang="en-US" smtClean="0"/>
              <a:t>63</a:t>
            </a:fld>
            <a:endParaRPr lang="en-US"/>
          </a:p>
        </p:txBody>
      </p:sp>
    </p:spTree>
    <p:extLst>
      <p:ext uri="{BB962C8B-B14F-4D97-AF65-F5344CB8AC3E}">
        <p14:creationId xmlns:p14="http://schemas.microsoft.com/office/powerpoint/2010/main" val="2130729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pt-PT" sz="1200" kern="1200" dirty="0">
                <a:solidFill>
                  <a:schemeClr val="tx1"/>
                </a:solidFill>
                <a:effectLst/>
                <a:latin typeface="+mn-lt"/>
                <a:ea typeface="+mn-ea"/>
                <a:cs typeface="+mn-cs"/>
              </a:rPr>
              <a:t>1 “Tại đường, phố, ngõ xóm”: Các quầy hàng, cửa hàng, nơi SXKD nằm trên các tuyến đường, phố, ngõ, xóm…hoặc tại nhà.</a:t>
            </a:r>
            <a:endParaRPr lang="en-US"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2 “Tại siêu thị, Trung tâm thương mại”: Thường là các gian hàng, quầy hàng, cửa hàng, cơ sở SXKD tại các siêu thị, trung tâm mua sắm, trung tâm thương mại.	</a:t>
            </a: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Tại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quầy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SXKD </a:t>
            </a:r>
            <a:r>
              <a:rPr lang="en-US" sz="1200" kern="1200" dirty="0" err="1">
                <a:solidFill>
                  <a:schemeClr val="tx1"/>
                </a:solidFill>
                <a:effectLst/>
                <a:latin typeface="+mn-lt"/>
                <a:ea typeface="+mn-ea"/>
                <a:cs typeface="+mn-cs"/>
              </a:rPr>
              <a:t>nằm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khuôn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chợ</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Tại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minimart”: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gắn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liền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ích</a:t>
            </a:r>
            <a:r>
              <a:rPr lang="en-US" sz="1200" kern="1200" dirty="0">
                <a:solidFill>
                  <a:schemeClr val="tx1"/>
                </a:solidFill>
                <a:effectLst/>
                <a:latin typeface="+mn-lt"/>
                <a:ea typeface="+mn-ea"/>
                <a:cs typeface="+mn-cs"/>
              </a:rPr>
              <a:t>, minimart…</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Tại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rõ</a:t>
            </a:r>
            <a:r>
              <a:rPr lang="en-US" sz="1200" kern="1200" dirty="0">
                <a:solidFill>
                  <a:schemeClr val="tx1"/>
                </a:solidFill>
                <a:effectLst/>
                <a:latin typeface="+mn-lt"/>
                <a:ea typeface="+mn-ea"/>
                <a:cs typeface="+mn-cs"/>
              </a:rPr>
              <a:t>)__________: </a:t>
            </a:r>
            <a:r>
              <a:rPr lang="en-US" sz="1200" kern="1200" dirty="0" err="1">
                <a:solidFill>
                  <a:schemeClr val="tx1"/>
                </a:solidFill>
                <a:effectLst/>
                <a:latin typeface="+mn-lt"/>
                <a:ea typeface="+mn-ea"/>
                <a:cs typeface="+mn-cs"/>
              </a:rPr>
              <a:t>Ví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cửa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tàu</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56187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a:t>Chúng</a:t>
            </a:r>
            <a:r>
              <a:rPr lang="en-US" b="0" baseline="0" dirty="0"/>
              <a:t> </a:t>
            </a:r>
            <a:r>
              <a:rPr lang="en-US" b="0" baseline="0" dirty="0" err="1"/>
              <a:t>tôi</a:t>
            </a:r>
            <a:r>
              <a:rPr lang="en-US" b="0" baseline="0" dirty="0"/>
              <a:t> </a:t>
            </a:r>
            <a:r>
              <a:rPr lang="en-US" b="0" baseline="0" dirty="0" err="1"/>
              <a:t>xin</a:t>
            </a:r>
            <a:r>
              <a:rPr lang="en-US" b="0" baseline="0" dirty="0"/>
              <a:t> </a:t>
            </a:r>
            <a:r>
              <a:rPr lang="en-US" b="0" baseline="0" dirty="0" err="1"/>
              <a:t>đưa</a:t>
            </a:r>
            <a:r>
              <a:rPr lang="en-US" b="0" baseline="0" dirty="0"/>
              <a:t> </a:t>
            </a:r>
            <a:r>
              <a:rPr lang="en-US" b="0" baseline="0" dirty="0" err="1"/>
              <a:t>ra</a:t>
            </a:r>
            <a:r>
              <a:rPr lang="en-US" b="0" baseline="0" dirty="0"/>
              <a:t> </a:t>
            </a:r>
            <a:r>
              <a:rPr lang="en-US" b="0" baseline="0" dirty="0" err="1"/>
              <a:t>ví</a:t>
            </a:r>
            <a:r>
              <a:rPr lang="en-US" b="0" baseline="0" dirty="0"/>
              <a:t> </a:t>
            </a:r>
            <a:r>
              <a:rPr lang="en-US" b="0" baseline="0" dirty="0" err="1"/>
              <a:t>dụ</a:t>
            </a:r>
            <a:r>
              <a:rPr lang="en-US" b="0" baseline="0" dirty="0"/>
              <a:t> </a:t>
            </a:r>
            <a:r>
              <a:rPr lang="en-US" sz="1200" b="0" dirty="0" err="1">
                <a:solidFill>
                  <a:srgbClr val="FFFFFF"/>
                </a:solidFill>
                <a:latin typeface="Montserrat"/>
                <a:ea typeface="Montserrat"/>
                <a:cs typeface="Montserrat"/>
                <a:sym typeface="Montserrat"/>
              </a:rPr>
              <a:t>Cơ</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sở</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vận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tải</a:t>
            </a:r>
            <a:r>
              <a:rPr lang="en-US" sz="1200" b="0" dirty="0">
                <a:solidFill>
                  <a:srgbClr val="FFFFFF"/>
                </a:solidFill>
                <a:latin typeface="Montserrat"/>
                <a:ea typeface="Montserrat"/>
                <a:cs typeface="Montserrat"/>
                <a:sym typeface="Montserrat"/>
              </a:rPr>
              <a:t> C </a:t>
            </a:r>
            <a:r>
              <a:rPr lang="en-US" sz="1200" b="0" dirty="0" err="1">
                <a:solidFill>
                  <a:srgbClr val="FFFFFF"/>
                </a:solidFill>
                <a:latin typeface="Montserrat"/>
                <a:ea typeface="Montserrat"/>
                <a:cs typeface="Montserrat"/>
                <a:sym typeface="Montserrat"/>
              </a:rPr>
              <a:t>có</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trung</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bình</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mỗi</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tháng</a:t>
            </a:r>
            <a:r>
              <a:rPr lang="en-US" sz="1200" b="0" dirty="0">
                <a:solidFill>
                  <a:srgbClr val="FFFFFF"/>
                </a:solidFill>
                <a:latin typeface="Montserrat"/>
                <a:ea typeface="Montserrat"/>
                <a:cs typeface="Montserrat"/>
                <a:sym typeface="Montserra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Vận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chuyển</a:t>
            </a:r>
            <a:r>
              <a:rPr lang="en-US" sz="1200" b="0" baseline="0" dirty="0">
                <a:solidFill>
                  <a:srgbClr val="FFFFFF"/>
                </a:solidFill>
                <a:latin typeface="Montserrat"/>
                <a:ea typeface="Montserrat"/>
                <a:cs typeface="Montserrat"/>
                <a:sym typeface="Montserrat"/>
              </a:rPr>
              <a:t> </a:t>
            </a:r>
            <a:r>
              <a:rPr lang="en-US" sz="1200" b="0" dirty="0">
                <a:solidFill>
                  <a:srgbClr val="FFFFFF"/>
                </a:solidFill>
                <a:latin typeface="Montserrat"/>
                <a:ea typeface="Montserrat"/>
                <a:cs typeface="Montserrat"/>
                <a:sym typeface="Montserrat"/>
              </a:rPr>
              <a:t>120 </a:t>
            </a:r>
            <a:r>
              <a:rPr lang="en-US" sz="1200" b="0" dirty="0" err="1">
                <a:solidFill>
                  <a:srgbClr val="FFFFFF"/>
                </a:solidFill>
                <a:latin typeface="Montserrat"/>
                <a:ea typeface="Montserrat"/>
                <a:cs typeface="Montserrat"/>
                <a:sym typeface="Montserrat"/>
              </a:rPr>
              <a:t>chuyến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xe</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chở</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khách</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trung</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bình</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mỗi</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chuyến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chở</a:t>
            </a:r>
            <a:r>
              <a:rPr lang="en-US" sz="1200" b="0" baseline="0" dirty="0">
                <a:solidFill>
                  <a:srgbClr val="FFFFFF"/>
                </a:solidFill>
                <a:latin typeface="Montserrat"/>
                <a:ea typeface="Montserrat"/>
                <a:cs typeface="Montserrat"/>
                <a:sym typeface="Montserrat"/>
              </a:rPr>
              <a:t> 10 </a:t>
            </a:r>
            <a:r>
              <a:rPr lang="en-US" sz="1200" b="0" baseline="0" dirty="0" err="1">
                <a:solidFill>
                  <a:srgbClr val="FFFFFF"/>
                </a:solidFill>
                <a:latin typeface="Montserrat"/>
                <a:ea typeface="Montserrat"/>
                <a:cs typeface="Montserrat"/>
                <a:sym typeface="Montserrat"/>
              </a:rPr>
              <a:t>khách</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quãng</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đường</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bình</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quân</a:t>
            </a:r>
            <a:r>
              <a:rPr lang="en-US" sz="1200" b="0" baseline="0" dirty="0">
                <a:solidFill>
                  <a:srgbClr val="FFFFFF"/>
                </a:solidFill>
                <a:latin typeface="Montserrat"/>
                <a:ea typeface="Montserrat"/>
                <a:cs typeface="Montserrat"/>
                <a:sym typeface="Montserrat"/>
              </a:rPr>
              <a:t> 1 </a:t>
            </a:r>
            <a:r>
              <a:rPr lang="en-US" sz="1200" b="0" baseline="0" dirty="0" err="1">
                <a:solidFill>
                  <a:srgbClr val="FFFFFF"/>
                </a:solidFill>
                <a:latin typeface="Montserrat"/>
                <a:ea typeface="Montserrat"/>
                <a:cs typeface="Montserrat"/>
                <a:sym typeface="Montserrat"/>
              </a:rPr>
              <a:t>chuyến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là</a:t>
            </a:r>
            <a:r>
              <a:rPr lang="en-US" sz="1200" b="0" baseline="0" dirty="0">
                <a:solidFill>
                  <a:srgbClr val="FFFFFF"/>
                </a:solidFill>
                <a:latin typeface="Montserrat"/>
                <a:ea typeface="Montserrat"/>
                <a:cs typeface="Montserrat"/>
                <a:sym typeface="Montserrat"/>
              </a:rPr>
              <a:t> 15 km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Từ</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số</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liệu</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đã</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có</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trên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Phần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mềm</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sẽ</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tự</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tính</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và</a:t>
            </a:r>
            <a:r>
              <a:rPr lang="en-US" sz="1200" b="0" baseline="0" dirty="0">
                <a:solidFill>
                  <a:srgbClr val="FFFFFF"/>
                </a:solidFill>
                <a:latin typeface="Montserrat"/>
                <a:ea typeface="Montserrat"/>
                <a:cs typeface="Montserrat"/>
                <a:sym typeface="Montserrat"/>
              </a:rPr>
              <a:t> CAPI </a:t>
            </a:r>
            <a:r>
              <a:rPr lang="en-US" sz="1200" b="0" baseline="0" dirty="0" err="1">
                <a:solidFill>
                  <a:srgbClr val="FFFFFF"/>
                </a:solidFill>
                <a:latin typeface="Montserrat"/>
                <a:ea typeface="Montserrat"/>
                <a:cs typeface="Montserrat"/>
                <a:sym typeface="Montserrat"/>
              </a:rPr>
              <a:t>hiển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thị</a:t>
            </a:r>
            <a:r>
              <a:rPr lang="en-US" sz="1200" b="0" baseline="0" dirty="0">
                <a:solidFill>
                  <a:srgbClr val="FFFFFF"/>
                </a:solidFill>
                <a:latin typeface="Montserrat"/>
                <a:ea typeface="Montserrat"/>
                <a:cs typeface="Montserrat"/>
                <a:sym typeface="Montserra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err="1">
                <a:solidFill>
                  <a:srgbClr val="FFFFFF"/>
                </a:solidFill>
                <a:latin typeface="Montserrat"/>
                <a:ea typeface="Montserrat"/>
                <a:cs typeface="Montserrat"/>
                <a:sym typeface="Montserrat"/>
              </a:rPr>
              <a:t>Câu</a:t>
            </a:r>
            <a:r>
              <a:rPr lang="en-US" sz="1200" b="0" baseline="0" dirty="0">
                <a:solidFill>
                  <a:srgbClr val="FFFFFF"/>
                </a:solidFill>
                <a:latin typeface="Montserrat"/>
                <a:ea typeface="Montserrat"/>
                <a:cs typeface="Montserrat"/>
                <a:sym typeface="Montserrat"/>
              </a:rPr>
              <a:t> 4. </a:t>
            </a:r>
            <a:r>
              <a:rPr lang="en-US" sz="1200" b="0" baseline="0" dirty="0" err="1">
                <a:solidFill>
                  <a:srgbClr val="FFFFFF"/>
                </a:solidFill>
                <a:latin typeface="Montserrat"/>
                <a:ea typeface="Montserrat"/>
                <a:cs typeface="Montserrat"/>
                <a:sym typeface="Montserrat"/>
              </a:rPr>
              <a:t>Số</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lượt</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khách</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vận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chuyển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là</a:t>
            </a:r>
            <a:r>
              <a:rPr lang="en-US" sz="1200" b="0" baseline="0" dirty="0">
                <a:solidFill>
                  <a:srgbClr val="FFFFFF"/>
                </a:solidFill>
                <a:latin typeface="Montserrat"/>
                <a:ea typeface="Montserrat"/>
                <a:cs typeface="Montserrat"/>
                <a:sym typeface="Montserrat"/>
              </a:rPr>
              <a:t> 120x10=1200 </a:t>
            </a:r>
            <a:r>
              <a:rPr lang="en-US" sz="1200" b="0" baseline="0" dirty="0" err="1">
                <a:solidFill>
                  <a:srgbClr val="FFFFFF"/>
                </a:solidFill>
                <a:latin typeface="Montserrat"/>
                <a:ea typeface="Montserrat"/>
                <a:cs typeface="Montserrat"/>
                <a:sym typeface="Montserrat"/>
              </a:rPr>
              <a:t>khách</a:t>
            </a:r>
            <a:endParaRPr lang="en-US" sz="1200" b="0" baseline="0" dirty="0">
              <a:solidFill>
                <a:srgbClr val="FFFFFF"/>
              </a:solidFill>
              <a:latin typeface="Montserrat"/>
              <a:ea typeface="Montserrat"/>
              <a:cs typeface="Montserrat"/>
              <a:sym typeface="Montserra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err="1">
                <a:solidFill>
                  <a:srgbClr val="FFFFFF"/>
                </a:solidFill>
                <a:latin typeface="Montserrat"/>
                <a:ea typeface="Montserrat"/>
                <a:cs typeface="Montserrat"/>
                <a:sym typeface="Montserrat"/>
              </a:rPr>
              <a:t>Câu</a:t>
            </a:r>
            <a:r>
              <a:rPr lang="en-US" sz="1200" b="0" baseline="0" dirty="0">
                <a:solidFill>
                  <a:srgbClr val="FFFFFF"/>
                </a:solidFill>
                <a:latin typeface="Montserrat"/>
                <a:ea typeface="Montserrat"/>
                <a:cs typeface="Montserrat"/>
                <a:sym typeface="Montserrat"/>
              </a:rPr>
              <a:t> 5. </a:t>
            </a:r>
            <a:r>
              <a:rPr lang="en-US" sz="1200" b="0" baseline="0" dirty="0" err="1">
                <a:solidFill>
                  <a:srgbClr val="FFFFFF"/>
                </a:solidFill>
                <a:latin typeface="Montserrat"/>
                <a:ea typeface="Montserrat"/>
                <a:cs typeface="Montserrat"/>
                <a:sym typeface="Montserrat"/>
              </a:rPr>
              <a:t>Số</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lượt</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khách</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luôn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chuyển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là</a:t>
            </a:r>
            <a:r>
              <a:rPr lang="en-US" sz="1200" b="0" baseline="0" dirty="0">
                <a:solidFill>
                  <a:srgbClr val="FFFFFF"/>
                </a:solidFill>
                <a:latin typeface="Montserrat"/>
                <a:ea typeface="Montserrat"/>
                <a:cs typeface="Montserrat"/>
                <a:sym typeface="Montserrat"/>
              </a:rPr>
              <a:t> 1200 x 15 = 18.000 </a:t>
            </a:r>
            <a:r>
              <a:rPr lang="en-US" sz="1200" b="0" baseline="0" dirty="0" err="1">
                <a:solidFill>
                  <a:srgbClr val="FFFFFF"/>
                </a:solidFill>
                <a:latin typeface="Montserrat"/>
                <a:ea typeface="Montserrat"/>
                <a:cs typeface="Montserrat"/>
                <a:sym typeface="Montserrat"/>
              </a:rPr>
              <a:t>hành</a:t>
            </a:r>
            <a:r>
              <a:rPr lang="en-US" sz="1200" b="0" baseline="0" dirty="0">
                <a:solidFill>
                  <a:srgbClr val="FFFFFF"/>
                </a:solidFill>
                <a:latin typeface="Montserrat"/>
                <a:ea typeface="Montserrat"/>
                <a:cs typeface="Montserrat"/>
                <a:sym typeface="Montserrat"/>
              </a:rPr>
              <a:t> khách.km</a:t>
            </a:r>
            <a:endParaRPr lang="en-US" sz="1200" b="0" dirty="0">
              <a:solidFill>
                <a:srgbClr val="FFFFFF"/>
              </a:solidFill>
              <a:latin typeface="Montserrat"/>
              <a:ea typeface="Montserrat"/>
              <a:cs typeface="Montserrat"/>
              <a:sym typeface="Montserrat"/>
            </a:endParaRPr>
          </a:p>
          <a:p>
            <a:endParaRPr lang="en-US" dirty="0"/>
          </a:p>
        </p:txBody>
      </p:sp>
      <p:sp>
        <p:nvSpPr>
          <p:cNvPr id="4" name="Slide Number Placeholder 3"/>
          <p:cNvSpPr>
            <a:spLocks noGrp="1"/>
          </p:cNvSpPr>
          <p:nvPr>
            <p:ph type="sldNum" sz="quarter" idx="5"/>
          </p:nvPr>
        </p:nvSpPr>
        <p:spPr/>
        <p:txBody>
          <a:bodyPr/>
          <a:lstStyle/>
          <a:p>
            <a:fld id="{0273DE5A-2C48-476E-8EF6-36F44E7FABCB}" type="slidenum">
              <a:rPr lang="en-US" smtClean="0"/>
              <a:t>64</a:t>
            </a:fld>
            <a:endParaRPr lang="en-US"/>
          </a:p>
        </p:txBody>
      </p:sp>
    </p:spTree>
    <p:extLst>
      <p:ext uri="{BB962C8B-B14F-4D97-AF65-F5344CB8AC3E}">
        <p14:creationId xmlns:p14="http://schemas.microsoft.com/office/powerpoint/2010/main" val="2943316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err="1"/>
              <a:t>Tương</a:t>
            </a:r>
            <a:r>
              <a:rPr lang="en-US" b="0" baseline="0" dirty="0"/>
              <a:t> </a:t>
            </a:r>
            <a:r>
              <a:rPr lang="en-US" b="0" baseline="0" dirty="0" err="1"/>
              <a:t>tự</a:t>
            </a:r>
            <a:r>
              <a:rPr lang="en-US" b="0" baseline="0" dirty="0"/>
              <a:t> </a:t>
            </a:r>
            <a:r>
              <a:rPr lang="en-US" b="0" dirty="0" err="1"/>
              <a:t>Đối</a:t>
            </a:r>
            <a:r>
              <a:rPr lang="en-US" b="0" baseline="0" dirty="0"/>
              <a:t> </a:t>
            </a:r>
            <a:r>
              <a:rPr lang="en-US" b="0" baseline="0" dirty="0" err="1"/>
              <a:t>với</a:t>
            </a:r>
            <a:r>
              <a:rPr lang="en-US" b="0" baseline="0" dirty="0"/>
              <a:t> </a:t>
            </a:r>
            <a:r>
              <a:rPr lang="en-US" b="0" baseline="0" dirty="0" err="1"/>
              <a:t>hoạt</a:t>
            </a:r>
            <a:r>
              <a:rPr lang="en-US" b="0" baseline="0" dirty="0"/>
              <a:t> </a:t>
            </a:r>
            <a:r>
              <a:rPr lang="en-US" b="0" baseline="0" dirty="0" err="1"/>
              <a:t>động</a:t>
            </a:r>
            <a:r>
              <a:rPr lang="en-US" b="0" baseline="0" dirty="0"/>
              <a:t> </a:t>
            </a:r>
            <a:r>
              <a:rPr lang="en-US" b="0" baseline="0" dirty="0" err="1"/>
              <a:t>vận</a:t>
            </a:r>
            <a:r>
              <a:rPr lang="en-US" b="0" baseline="0" dirty="0"/>
              <a:t> </a:t>
            </a:r>
            <a:r>
              <a:rPr lang="en-US" b="0" baseline="0" dirty="0" err="1"/>
              <a:t>tải</a:t>
            </a:r>
            <a:r>
              <a:rPr lang="en-US" b="0" baseline="0" dirty="0"/>
              <a:t> </a:t>
            </a:r>
            <a:r>
              <a:rPr lang="en-US" b="0" baseline="0" dirty="0" err="1"/>
              <a:t>hàng</a:t>
            </a:r>
            <a:r>
              <a:rPr lang="en-US" b="0" baseline="0" dirty="0"/>
              <a:t> </a:t>
            </a:r>
            <a:r>
              <a:rPr lang="en-US" b="0" baseline="0" dirty="0" err="1"/>
              <a:t>hóa</a:t>
            </a:r>
            <a:endParaRPr lang="en-US" b="0" baseline="0" dirty="0"/>
          </a:p>
          <a:p>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này</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dành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cho</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có</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mã</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ngành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NHƯ</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TRÊN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tức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tải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hóa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bằng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ô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tô</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tải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tàu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thủy</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hoặc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phương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tiện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ĐIỀU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TRA VIÊN SẼ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sẽ</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hỏi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vui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lòng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cung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cấp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tin chi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tiết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về</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hoạt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động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tải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hóa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ĐTV</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ghi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6️.</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chuyển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hóa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tháng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trong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2025</a:t>
            </a:r>
            <a:br>
              <a:rPr lang="en-US" sz="1200" b="0" kern="1200" dirty="0">
                <a:solidFill>
                  <a:schemeClr val="tx1"/>
                </a:solidFill>
                <a:effectLst>
                  <a:outerShdw blurRad="38100" dist="19050" dir="2700000" algn="tl">
                    <a:schemeClr val="dk1">
                      <a:alpha val="40000"/>
                    </a:schemeClr>
                  </a:outerShdw>
                </a:effectLst>
                <a:latin typeface="+mn-lt"/>
                <a:ea typeface="+mn-ea"/>
                <a:cs typeface="+mn-cs"/>
              </a:rPr>
            </a:b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7️.</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Khối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lượng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hóa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chuyến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tấn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br>
              <a:rPr lang="en-US" sz="1200" b="0" kern="1200" dirty="0">
                <a:solidFill>
                  <a:schemeClr val="tx1"/>
                </a:solidFill>
                <a:effectLst>
                  <a:outerShdw blurRad="38100" dist="19050" dir="2700000" algn="tl">
                    <a:schemeClr val="dk1">
                      <a:alpha val="40000"/>
                    </a:schemeClr>
                  </a:outerShdw>
                </a:effectLst>
                <a:latin typeface="+mn-lt"/>
                <a:ea typeface="+mn-ea"/>
                <a:cs typeface="+mn-cs"/>
              </a:rPr>
            </a:b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8️.</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km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chuyến</a:t>
            </a:r>
            <a:endParaRPr lang="en-US" sz="1200" b="0" kern="1200" dirty="0">
              <a:solidFill>
                <a:schemeClr val="tx1"/>
              </a:solidFill>
              <a:effectLst/>
              <a:latin typeface="+mn-lt"/>
              <a:ea typeface="+mn-ea"/>
              <a:cs typeface="+mn-cs"/>
            </a:endParaRPr>
          </a:p>
          <a:p>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mềm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sẽ</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tự</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tính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hai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tiêu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9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10</a:t>
            </a:r>
            <a:br>
              <a:rPr lang="en-US" sz="1200" b="0" kern="1200" dirty="0">
                <a:solidFill>
                  <a:schemeClr val="tx1"/>
                </a:solidFill>
                <a:effectLst>
                  <a:outerShdw blurRad="38100" dist="19050" dir="2700000" algn="tl">
                    <a:schemeClr val="dk1">
                      <a:alpha val="40000"/>
                    </a:schemeClr>
                  </a:outerShdw>
                </a:effectLst>
                <a:latin typeface="+mn-lt"/>
                <a:ea typeface="+mn-ea"/>
                <a:cs typeface="+mn-cs"/>
              </a:rPr>
            </a:br>
            <a:endParaRPr lang="en-US" b="0" dirty="0"/>
          </a:p>
          <a:p>
            <a:endParaRPr lang="en-US" dirty="0"/>
          </a:p>
        </p:txBody>
      </p:sp>
      <p:sp>
        <p:nvSpPr>
          <p:cNvPr id="4" name="Slide Number Placeholder 3"/>
          <p:cNvSpPr>
            <a:spLocks noGrp="1"/>
          </p:cNvSpPr>
          <p:nvPr>
            <p:ph type="sldNum" sz="quarter" idx="10"/>
          </p:nvPr>
        </p:nvSpPr>
        <p:spPr/>
        <p:txBody>
          <a:bodyPr/>
          <a:lstStyle/>
          <a:p>
            <a:fld id="{0273DE5A-2C48-476E-8EF6-36F44E7FABCB}" type="slidenum">
              <a:rPr lang="en-US" smtClean="0"/>
              <a:t>65</a:t>
            </a:fld>
            <a:endParaRPr lang="en-US"/>
          </a:p>
        </p:txBody>
      </p:sp>
    </p:spTree>
    <p:extLst>
      <p:ext uri="{BB962C8B-B14F-4D97-AF65-F5344CB8AC3E}">
        <p14:creationId xmlns:p14="http://schemas.microsoft.com/office/powerpoint/2010/main" val="44489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a:t>Ví</a:t>
            </a:r>
            <a:r>
              <a:rPr lang="en-US" b="0" baseline="0" dirty="0"/>
              <a:t> </a:t>
            </a:r>
            <a:r>
              <a:rPr lang="en-US" b="0" baseline="0" dirty="0" err="1"/>
              <a:t>dụ</a:t>
            </a:r>
            <a:r>
              <a:rPr lang="en-US" b="0" baseline="0" dirty="0"/>
              <a:t>: </a:t>
            </a:r>
            <a:r>
              <a:rPr lang="en-US" sz="1200" b="0" dirty="0" err="1">
                <a:solidFill>
                  <a:srgbClr val="FFFFFF"/>
                </a:solidFill>
                <a:latin typeface="Montserrat"/>
                <a:ea typeface="Montserrat"/>
                <a:cs typeface="Montserrat"/>
                <a:sym typeface="Montserrat"/>
              </a:rPr>
              <a:t>Một</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cơ</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sở</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vận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tải</a:t>
            </a:r>
            <a:r>
              <a:rPr lang="en-US" sz="1200" b="0" dirty="0">
                <a:solidFill>
                  <a:srgbClr val="FFFFFF"/>
                </a:solidFill>
                <a:latin typeface="Montserrat"/>
                <a:ea typeface="Montserrat"/>
                <a:cs typeface="Montserrat"/>
                <a:sym typeface="Montserrat"/>
              </a:rPr>
              <a:t> 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latin typeface="Montserrat"/>
                <a:ea typeface="Montserrat"/>
                <a:cs typeface="Montserrat"/>
                <a:sym typeface="Montserrat"/>
              </a:rPr>
              <a:t>Bình </a:t>
            </a:r>
            <a:r>
              <a:rPr lang="en-US" sz="1200" b="0" dirty="0" err="1">
                <a:solidFill>
                  <a:srgbClr val="FFFFFF"/>
                </a:solidFill>
                <a:latin typeface="Montserrat"/>
                <a:ea typeface="Montserrat"/>
                <a:cs typeface="Montserrat"/>
                <a:sym typeface="Montserrat"/>
              </a:rPr>
              <a:t>quân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một</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tháng</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vận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chuyển</a:t>
            </a:r>
            <a:r>
              <a:rPr lang="en-US" sz="1200" b="0" baseline="0" dirty="0">
                <a:solidFill>
                  <a:srgbClr val="FFFFFF"/>
                </a:solidFill>
                <a:latin typeface="Montserrat"/>
                <a:ea typeface="Montserrat"/>
                <a:cs typeface="Montserrat"/>
                <a:sym typeface="Montserrat"/>
              </a:rPr>
              <a:t> </a:t>
            </a:r>
            <a:r>
              <a:rPr lang="en-US" sz="1200" b="0" dirty="0">
                <a:solidFill>
                  <a:srgbClr val="FFFFFF"/>
                </a:solidFill>
                <a:latin typeface="Montserrat"/>
                <a:ea typeface="Montserrat"/>
                <a:cs typeface="Montserrat"/>
                <a:sym typeface="Montserrat"/>
              </a:rPr>
              <a:t>100 </a:t>
            </a:r>
            <a:r>
              <a:rPr lang="en-US" sz="1200" b="0" dirty="0" err="1">
                <a:solidFill>
                  <a:srgbClr val="FFFFFF"/>
                </a:solidFill>
                <a:latin typeface="Montserrat"/>
                <a:ea typeface="Montserrat"/>
                <a:cs typeface="Montserrat"/>
                <a:sym typeface="Montserrat"/>
              </a:rPr>
              <a:t>chuyến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hàng</a:t>
            </a:r>
            <a:endParaRPr lang="en-US" sz="1200" b="0" dirty="0">
              <a:solidFill>
                <a:srgbClr val="FFFFFF"/>
              </a:solidFill>
              <a:latin typeface="Montserrat"/>
              <a:ea typeface="Montserrat"/>
              <a:cs typeface="Montserrat"/>
              <a:sym typeface="Montserrat"/>
            </a:endParaRPr>
          </a:p>
          <a:p>
            <a:r>
              <a:rPr lang="en-US" sz="1200" b="0" dirty="0" err="1">
                <a:solidFill>
                  <a:srgbClr val="FFFFFF"/>
                </a:solidFill>
                <a:latin typeface="Montserrat"/>
                <a:ea typeface="Montserrat"/>
                <a:cs typeface="Montserrat"/>
                <a:sym typeface="Montserrat"/>
              </a:rPr>
              <a:t>Khối</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lượng</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hàng</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trung</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bình</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mỗi</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chuyến</a:t>
            </a:r>
            <a:r>
              <a:rPr lang="en-US" sz="1200" b="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là</a:t>
            </a:r>
            <a:r>
              <a:rPr lang="en-US" sz="1200" b="0" dirty="0">
                <a:solidFill>
                  <a:srgbClr val="FFFFFF"/>
                </a:solidFill>
                <a:latin typeface="Montserrat"/>
                <a:ea typeface="Montserrat"/>
                <a:cs typeface="Montserrat"/>
                <a:sym typeface="Montserrat"/>
              </a:rPr>
              <a:t> 2 </a:t>
            </a:r>
            <a:r>
              <a:rPr lang="en-US" sz="1200" b="0" dirty="0" err="1">
                <a:solidFill>
                  <a:srgbClr val="FFFFFF"/>
                </a:solidFill>
                <a:latin typeface="Montserrat"/>
                <a:ea typeface="Montserrat"/>
                <a:cs typeface="Montserrat"/>
                <a:sym typeface="Montserrat"/>
              </a:rPr>
              <a:t>tấn</a:t>
            </a:r>
            <a:r>
              <a:rPr lang="en-US" sz="1200" b="0" dirty="0">
                <a:solidFill>
                  <a:srgbClr val="FFFFFF"/>
                </a:solidFill>
                <a:latin typeface="Montserrat"/>
                <a:ea typeface="Montserrat"/>
                <a:cs typeface="Montserrat"/>
                <a:sym typeface="Montserrat"/>
              </a:rPr>
              <a:t> </a:t>
            </a:r>
          </a:p>
          <a:p>
            <a:r>
              <a:rPr lang="en-US" sz="1200" b="0" dirty="0" err="1">
                <a:solidFill>
                  <a:srgbClr val="FFFFFF"/>
                </a:solidFill>
                <a:latin typeface="Montserrat"/>
                <a:sym typeface="Montserrat"/>
              </a:rPr>
              <a:t>Quãng</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đường</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bình</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quân</a:t>
            </a:r>
            <a:r>
              <a:rPr lang="en-US" sz="1200" b="0" baseline="0" dirty="0">
                <a:solidFill>
                  <a:srgbClr val="FFFFFF"/>
                </a:solidFill>
                <a:latin typeface="Montserrat"/>
                <a:sym typeface="Montserrat"/>
              </a:rPr>
              <a:t> 1 </a:t>
            </a:r>
            <a:r>
              <a:rPr lang="en-US" sz="1200" b="0" baseline="0" dirty="0" err="1">
                <a:solidFill>
                  <a:srgbClr val="FFFFFF"/>
                </a:solidFill>
                <a:latin typeface="Montserrat"/>
                <a:sym typeface="Montserrat"/>
              </a:rPr>
              <a:t>chuyến</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là</a:t>
            </a:r>
            <a:r>
              <a:rPr lang="en-US" sz="1200" b="0" baseline="0" dirty="0">
                <a:solidFill>
                  <a:srgbClr val="FFFFFF"/>
                </a:solidFill>
                <a:latin typeface="Montserrat"/>
                <a:sym typeface="Montserrat"/>
              </a:rPr>
              <a:t> 20km</a:t>
            </a:r>
          </a:p>
          <a:p>
            <a:r>
              <a:rPr lang="en-US" sz="1200" b="0" dirty="0" err="1">
                <a:solidFill>
                  <a:srgbClr val="FFFFFF"/>
                </a:solidFill>
                <a:latin typeface="Montserrat"/>
                <a:ea typeface="Montserrat"/>
                <a:cs typeface="Montserrat"/>
                <a:sym typeface="Montserrat"/>
              </a:rPr>
              <a:t>Phần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mềm</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sẽ</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tự</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tính</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và</a:t>
            </a:r>
            <a:r>
              <a:rPr lang="en-US" sz="1200" b="0" dirty="0">
                <a:solidFill>
                  <a:srgbClr val="FFFFFF"/>
                </a:solidFill>
                <a:latin typeface="Montserrat"/>
                <a:ea typeface="Montserrat"/>
                <a:cs typeface="Montserrat"/>
                <a:sym typeface="Montserrat"/>
              </a:rPr>
              <a:t> CAPI </a:t>
            </a:r>
            <a:r>
              <a:rPr lang="en-US" sz="1200" b="0" dirty="0" err="1">
                <a:solidFill>
                  <a:srgbClr val="FFFFFF"/>
                </a:solidFill>
                <a:latin typeface="Montserrat"/>
                <a:ea typeface="Montserrat"/>
                <a:cs typeface="Montserrat"/>
                <a:sym typeface="Montserrat"/>
              </a:rPr>
              <a:t>hiển</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thị</a:t>
            </a:r>
            <a:r>
              <a:rPr lang="en-US" sz="1200" b="0" dirty="0">
                <a:solidFill>
                  <a:srgbClr val="FFFFFF"/>
                </a:solidFill>
                <a:latin typeface="Montserrat"/>
                <a:ea typeface="Montserrat"/>
                <a:cs typeface="Montserrat"/>
                <a:sym typeface="Montserrat"/>
              </a:rPr>
              <a:t> </a:t>
            </a:r>
            <a:r>
              <a:rPr lang="en-US" sz="1200" b="0" dirty="0" err="1">
                <a:solidFill>
                  <a:srgbClr val="FFFFFF"/>
                </a:solidFill>
                <a:latin typeface="Montserrat"/>
                <a:ea typeface="Montserrat"/>
                <a:cs typeface="Montserrat"/>
                <a:sym typeface="Montserrat"/>
              </a:rPr>
              <a:t>câu</a:t>
            </a:r>
            <a:r>
              <a:rPr lang="en-US" sz="1200" b="0" dirty="0">
                <a:solidFill>
                  <a:srgbClr val="FFFFFF"/>
                </a:solidFill>
                <a:latin typeface="Montserrat"/>
                <a:ea typeface="Montserrat"/>
                <a:cs typeface="Montserrat"/>
                <a:sym typeface="Montserrat"/>
              </a:rPr>
              <a:t> </a:t>
            </a:r>
            <a:r>
              <a:rPr lang="en-US" sz="1200" b="0" baseline="0" dirty="0">
                <a:solidFill>
                  <a:srgbClr val="FFFFFF"/>
                </a:solidFill>
                <a:latin typeface="Montserrat"/>
                <a:ea typeface="Montserrat"/>
                <a:cs typeface="Montserrat"/>
                <a:sym typeface="Montserrat"/>
              </a:rPr>
              <a:t>9 </a:t>
            </a:r>
            <a:r>
              <a:rPr lang="en-US" sz="1200" b="0" baseline="0" dirty="0" err="1">
                <a:solidFill>
                  <a:srgbClr val="FFFFFF"/>
                </a:solidFill>
                <a:latin typeface="Montserrat"/>
                <a:ea typeface="Montserrat"/>
                <a:cs typeface="Montserrat"/>
                <a:sym typeface="Montserrat"/>
              </a:rPr>
              <a:t>bằng</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kết</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quả</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câu</a:t>
            </a:r>
            <a:r>
              <a:rPr lang="en-US" sz="1200" b="0" baseline="0" dirty="0">
                <a:solidFill>
                  <a:srgbClr val="FFFFFF"/>
                </a:solidFill>
                <a:latin typeface="Montserrat"/>
                <a:ea typeface="Montserrat"/>
                <a:cs typeface="Montserrat"/>
                <a:sym typeface="Montserrat"/>
              </a:rPr>
              <a:t> 6 </a:t>
            </a:r>
            <a:r>
              <a:rPr lang="en-US" sz="1200" b="0" baseline="0" dirty="0" err="1">
                <a:solidFill>
                  <a:srgbClr val="FFFFFF"/>
                </a:solidFill>
                <a:latin typeface="Montserrat"/>
                <a:ea typeface="Montserrat"/>
                <a:cs typeface="Montserrat"/>
                <a:sym typeface="Montserrat"/>
              </a:rPr>
              <a:t>nhân</a:t>
            </a:r>
            <a:r>
              <a:rPr lang="en-US" sz="1200" b="0" baseline="0" dirty="0">
                <a:solidFill>
                  <a:srgbClr val="FFFFFF"/>
                </a:solidFill>
                <a:latin typeface="Montserrat"/>
                <a:ea typeface="Montserrat"/>
                <a:cs typeface="Montserrat"/>
                <a:sym typeface="Montserrat"/>
              </a:rPr>
              <a:t> </a:t>
            </a:r>
            <a:r>
              <a:rPr lang="en-US" sz="1200" b="0" baseline="0" dirty="0" err="1">
                <a:solidFill>
                  <a:srgbClr val="FFFFFF"/>
                </a:solidFill>
                <a:latin typeface="Montserrat"/>
                <a:ea typeface="Montserrat"/>
                <a:cs typeface="Montserrat"/>
                <a:sym typeface="Montserrat"/>
              </a:rPr>
              <a:t>câu</a:t>
            </a:r>
            <a:r>
              <a:rPr lang="en-US" sz="1200" b="0" baseline="0" dirty="0">
                <a:solidFill>
                  <a:srgbClr val="FFFFFF"/>
                </a:solidFill>
                <a:latin typeface="Montserrat"/>
                <a:ea typeface="Montserrat"/>
                <a:cs typeface="Montserrat"/>
                <a:sym typeface="Montserrat"/>
              </a:rPr>
              <a:t> 7: </a:t>
            </a:r>
            <a:r>
              <a:rPr lang="en-US" sz="1200" b="0" baseline="0" dirty="0" err="1">
                <a:solidFill>
                  <a:srgbClr val="FFFFFF"/>
                </a:solidFill>
                <a:latin typeface="Montserrat"/>
                <a:ea typeface="Montserrat"/>
                <a:cs typeface="Montserrat"/>
                <a:sym typeface="Montserrat"/>
              </a:rPr>
              <a:t>là</a:t>
            </a:r>
            <a:r>
              <a:rPr lang="en-US" sz="1200" b="0" baseline="0" dirty="0">
                <a:solidFill>
                  <a:srgbClr val="FFFFFF"/>
                </a:solidFill>
                <a:latin typeface="Montserrat"/>
                <a:ea typeface="Montserrat"/>
                <a:cs typeface="Montserrat"/>
                <a:sym typeface="Montserrat"/>
              </a:rPr>
              <a:t> 200 </a:t>
            </a:r>
            <a:r>
              <a:rPr lang="en-US" sz="1200" b="0" baseline="0" dirty="0" err="1">
                <a:solidFill>
                  <a:srgbClr val="FFFFFF"/>
                </a:solidFill>
                <a:latin typeface="Montserrat"/>
                <a:ea typeface="Montserrat"/>
                <a:cs typeface="Montserrat"/>
                <a:sym typeface="Montserrat"/>
              </a:rPr>
              <a:t>tấn</a:t>
            </a:r>
            <a:endParaRPr lang="en-US" sz="1200" b="0" baseline="0" dirty="0">
              <a:solidFill>
                <a:srgbClr val="FFFFFF"/>
              </a:solidFill>
              <a:latin typeface="Montserrat"/>
              <a:ea typeface="Montserrat"/>
              <a:cs typeface="Montserrat"/>
              <a:sym typeface="Montserrat"/>
            </a:endParaRPr>
          </a:p>
          <a:p>
            <a:r>
              <a:rPr lang="en-US" sz="1200" b="0" baseline="0" dirty="0">
                <a:solidFill>
                  <a:srgbClr val="FFFFFF"/>
                </a:solidFill>
                <a:latin typeface="Montserrat"/>
                <a:sym typeface="Montserrat"/>
              </a:rPr>
              <a:t>Câu10: </a:t>
            </a:r>
            <a:r>
              <a:rPr lang="en-US" sz="1200" b="0" baseline="0" dirty="0" err="1">
                <a:solidFill>
                  <a:srgbClr val="FFFFFF"/>
                </a:solidFill>
                <a:latin typeface="Montserrat"/>
                <a:sym typeface="Montserrat"/>
              </a:rPr>
              <a:t>BằNG</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kết</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quả</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câu</a:t>
            </a:r>
            <a:r>
              <a:rPr lang="en-US" sz="1200" b="0" baseline="0" dirty="0">
                <a:solidFill>
                  <a:srgbClr val="FFFFFF"/>
                </a:solidFill>
                <a:latin typeface="Montserrat"/>
                <a:sym typeface="Montserrat"/>
              </a:rPr>
              <a:t> 9 </a:t>
            </a:r>
            <a:r>
              <a:rPr lang="en-US" sz="1200" b="0" baseline="0" dirty="0" err="1">
                <a:solidFill>
                  <a:srgbClr val="FFFFFF"/>
                </a:solidFill>
                <a:latin typeface="Montserrat"/>
                <a:sym typeface="Montserrat"/>
              </a:rPr>
              <a:t>nhân</a:t>
            </a:r>
            <a:r>
              <a:rPr lang="en-US" sz="1200" b="0" baseline="0" dirty="0">
                <a:solidFill>
                  <a:srgbClr val="FFFFFF"/>
                </a:solidFill>
                <a:latin typeface="Montserrat"/>
                <a:sym typeface="Montserrat"/>
              </a:rPr>
              <a:t> </a:t>
            </a:r>
            <a:r>
              <a:rPr lang="en-US" sz="1200" b="0" baseline="0" dirty="0" err="1">
                <a:solidFill>
                  <a:srgbClr val="FFFFFF"/>
                </a:solidFill>
                <a:latin typeface="Montserrat"/>
                <a:sym typeface="Montserrat"/>
              </a:rPr>
              <a:t>câu</a:t>
            </a:r>
            <a:r>
              <a:rPr lang="en-US" sz="1200" b="0" baseline="0" dirty="0">
                <a:solidFill>
                  <a:srgbClr val="FFFFFF"/>
                </a:solidFill>
                <a:latin typeface="Montserrat"/>
                <a:sym typeface="Montserrat"/>
              </a:rPr>
              <a:t> 8 </a:t>
            </a:r>
            <a:r>
              <a:rPr lang="en-US" sz="1200" b="0" baseline="0" dirty="0" err="1">
                <a:solidFill>
                  <a:srgbClr val="FFFFFF"/>
                </a:solidFill>
                <a:latin typeface="Montserrat"/>
                <a:sym typeface="Montserrat"/>
              </a:rPr>
              <a:t>là</a:t>
            </a:r>
            <a:r>
              <a:rPr lang="en-US" sz="1200" b="0" baseline="0" dirty="0">
                <a:solidFill>
                  <a:srgbClr val="FFFFFF"/>
                </a:solidFill>
                <a:latin typeface="Montserrat"/>
                <a:sym typeface="Montserrat"/>
              </a:rPr>
              <a:t>: 4000 tấn.km</a:t>
            </a:r>
            <a:endParaRPr lang="en-US" b="0" dirty="0"/>
          </a:p>
          <a:p>
            <a:endParaRPr lang="en-US" b="0" dirty="0"/>
          </a:p>
        </p:txBody>
      </p:sp>
      <p:sp>
        <p:nvSpPr>
          <p:cNvPr id="4" name="Slide Number Placeholder 3"/>
          <p:cNvSpPr>
            <a:spLocks noGrp="1"/>
          </p:cNvSpPr>
          <p:nvPr>
            <p:ph type="sldNum" sz="quarter" idx="5"/>
          </p:nvPr>
        </p:nvSpPr>
        <p:spPr/>
        <p:txBody>
          <a:bodyPr/>
          <a:lstStyle/>
          <a:p>
            <a:fld id="{0273DE5A-2C48-476E-8EF6-36F44E7FABCB}" type="slidenum">
              <a:rPr lang="en-US" smtClean="0"/>
              <a:t>66</a:t>
            </a:fld>
            <a:endParaRPr lang="en-US"/>
          </a:p>
        </p:txBody>
      </p:sp>
    </p:spTree>
    <p:extLst>
      <p:ext uri="{BB962C8B-B14F-4D97-AF65-F5344CB8AC3E}">
        <p14:creationId xmlns:p14="http://schemas.microsoft.com/office/powerpoint/2010/main" val="103409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Chúng</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tôi</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xin</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tổng</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hợp</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lại</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Lưu</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ý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khi</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thực</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hiện</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7.6 </a:t>
            </a:r>
          </a:p>
          <a:p>
            <a:pPr lvl="0"/>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Một</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là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ĐTV</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hỏi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hành</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hoặc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hàng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hóa</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tùy</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theo</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ngành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nghề</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khai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5.1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7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thể</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toàn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bộ</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1" kern="1200" dirty="0">
              <a:solidFill>
                <a:schemeClr val="tx1"/>
              </a:solidFill>
              <a:effectLst/>
              <a:latin typeface="+mn-lt"/>
              <a:ea typeface="+mn-ea"/>
              <a:cs typeface="+mn-cs"/>
            </a:endParaRPr>
          </a:p>
          <a:p>
            <a:pPr lvl="0"/>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Và</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Một</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lưu</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ý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rất</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quan</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trọng</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là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điều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tra</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viên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Ghi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liệu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tháng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trong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2025</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không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ghi</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liệu</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từng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tháng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0" kern="1200" dirty="0">
              <a:solidFill>
                <a:schemeClr val="tx1"/>
              </a:solidFill>
              <a:effectLst/>
              <a:latin typeface="+mn-lt"/>
              <a:ea typeface="+mn-ea"/>
              <a:cs typeface="+mn-cs"/>
            </a:endParaRPr>
          </a:p>
          <a:p>
            <a:pPr lvl="0"/>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Cuối</a:t>
            </a:r>
            <a:r>
              <a:rPr lang="en-US" sz="1200" b="1"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baseline="0" dirty="0" err="1">
                <a:solidFill>
                  <a:schemeClr val="tx1"/>
                </a:solidFill>
                <a:effectLst>
                  <a:outerShdw blurRad="38100" dist="19050" dir="2700000" algn="tl">
                    <a:schemeClr val="dk1">
                      <a:alpha val="40000"/>
                    </a:schemeClr>
                  </a:outerShdw>
                </a:effectLst>
                <a:latin typeface="+mn-lt"/>
                <a:ea typeface="+mn-ea"/>
                <a:cs typeface="+mn-cs"/>
              </a:rPr>
              <a:t>cùng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đảm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bảo</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chỉ</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tiêu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đầu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vào</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hợp</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lý</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nhất</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quán</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tránh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nhập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quá</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nhỏ</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hoặc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quá</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lớn</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so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với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thực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tế</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1" kern="1200" dirty="0">
              <a:solidFill>
                <a:schemeClr val="tx1"/>
              </a:solidFill>
              <a:effectLst/>
              <a:latin typeface="+mn-lt"/>
              <a:ea typeface="+mn-ea"/>
              <a:cs typeface="+mn-cs"/>
            </a:endParaRPr>
          </a:p>
          <a:p>
            <a:r>
              <a:rPr lang="en-US" sz="1200" b="0" kern="1200" dirty="0">
                <a:solidFill>
                  <a:schemeClr val="tx1"/>
                </a:solidFill>
                <a:effectLst>
                  <a:outerShdw blurRad="38100" dist="19050" dir="2700000" algn="tl">
                    <a:schemeClr val="dk1">
                      <a:alpha val="40000"/>
                    </a:schemeClr>
                  </a:outerShdw>
                </a:effectLst>
                <a:latin typeface="+mn-lt"/>
                <a:ea typeface="+mn-ea"/>
                <a:cs typeface="+mn-cs"/>
              </a:rPr>
              <a:t>Như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vậy</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7.6/CT-VT-MAU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sẽ</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thập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thông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tin chi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tiết</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về</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quy</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mô</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hiệu</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suất</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hoạt</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động</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vận</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1" kern="1200" dirty="0" err="1">
                <a:solidFill>
                  <a:schemeClr val="tx1"/>
                </a:solidFill>
                <a:effectLst>
                  <a:outerShdw blurRad="38100" dist="19050" dir="2700000" algn="tl">
                    <a:schemeClr val="dk1">
                      <a:alpha val="40000"/>
                    </a:schemeClr>
                  </a:outerShdw>
                </a:effectLst>
                <a:latin typeface="+mn-lt"/>
                <a:ea typeface="+mn-ea"/>
                <a:cs typeface="+mn-cs"/>
              </a:rPr>
              <a:t>tải</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thể</a:t>
            </a:r>
            <a:r>
              <a:rPr lang="en-US" sz="1200" b="1" kern="1200" dirty="0">
                <a:solidFill>
                  <a:schemeClr val="tx1"/>
                </a:solidFill>
                <a:effectLst>
                  <a:outerShdw blurRad="38100" dist="19050" dir="2700000" algn="tl">
                    <a:schemeClr val="dk1">
                      <a:alpha val="40000"/>
                    </a:schemeClr>
                  </a:outerShdw>
                </a:effectLst>
                <a:latin typeface="+mn-lt"/>
                <a:ea typeface="+mn-ea"/>
                <a:cs typeface="+mn-cs"/>
              </a:rPr>
              <a:t>.</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273DE5A-2C48-476E-8EF6-36F44E7FABCB}" type="slidenum">
              <a:rPr lang="en-US" smtClean="0"/>
              <a:t>67</a:t>
            </a:fld>
            <a:endParaRPr lang="en-US"/>
          </a:p>
        </p:txBody>
      </p:sp>
    </p:spTree>
    <p:extLst>
      <p:ext uri="{BB962C8B-B14F-4D97-AF65-F5344CB8AC3E}">
        <p14:creationId xmlns:p14="http://schemas.microsoft.com/office/powerpoint/2010/main" val="251564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000000"/>
                </a:solidFill>
                <a:latin typeface="Montserrat"/>
                <a:ea typeface="Montserrat"/>
                <a:cs typeface="Montserrat"/>
                <a:sym typeface="Montserrat"/>
              </a:rPr>
              <a:t>Tiếp</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theo</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chuyển</a:t>
            </a:r>
            <a:r>
              <a:rPr lang="en-US" sz="1200" b="0" baseline="0" dirty="0">
                <a:solidFill>
                  <a:srgbClr val="000000"/>
                </a:solidFill>
                <a:latin typeface="Montserrat"/>
                <a:ea typeface="Montserrat"/>
                <a:cs typeface="Montserrat"/>
                <a:sym typeface="Montserrat"/>
              </a:rPr>
              <a:t> sang </a:t>
            </a:r>
            <a:r>
              <a:rPr lang="en-US" sz="1200" b="0" baseline="0" dirty="0" err="1">
                <a:solidFill>
                  <a:srgbClr val="000000"/>
                </a:solidFill>
                <a:latin typeface="Montserrat"/>
                <a:ea typeface="Montserrat"/>
                <a:cs typeface="Montserrat"/>
                <a:sym typeface="Montserrat"/>
              </a:rPr>
              <a:t>phiếu</a:t>
            </a:r>
            <a:r>
              <a:rPr lang="en-US" sz="1200" b="0" baseline="0" dirty="0">
                <a:solidFill>
                  <a:srgbClr val="000000"/>
                </a:solidFill>
                <a:latin typeface="Montserrat"/>
                <a:ea typeface="Montserrat"/>
                <a:cs typeface="Montserrat"/>
                <a:sym typeface="Montserrat"/>
              </a:rPr>
              <a:t> 7.3. </a:t>
            </a:r>
            <a:r>
              <a:rPr lang="en-US" sz="1200" b="0" baseline="0" dirty="0" err="1">
                <a:solidFill>
                  <a:srgbClr val="000000"/>
                </a:solidFill>
                <a:latin typeface="Montserrat"/>
                <a:ea typeface="Montserrat"/>
                <a:cs typeface="Montserrat"/>
                <a:sym typeface="Montserrat"/>
              </a:rPr>
              <a:t>Phiếu</a:t>
            </a:r>
            <a:r>
              <a:rPr lang="en-US" sz="1200" b="0" baseline="0" dirty="0">
                <a:solidFill>
                  <a:srgbClr val="000000"/>
                </a:solidFill>
                <a:latin typeface="Montserrat"/>
                <a:ea typeface="Montserrat"/>
                <a:cs typeface="Montserrat"/>
                <a:sym typeface="Montserrat"/>
              </a:rPr>
              <a:t> </a:t>
            </a:r>
            <a:r>
              <a:rPr lang="en-US" sz="1200" b="0" dirty="0">
                <a:solidFill>
                  <a:srgbClr val="000000"/>
                </a:solidFill>
                <a:latin typeface="Montserrat"/>
                <a:ea typeface="Montserrat"/>
                <a:cs typeface="Montserrat"/>
                <a:sym typeface="Montserrat"/>
              </a:rPr>
              <a:t>Thu </a:t>
            </a:r>
            <a:r>
              <a:rPr lang="en-US" sz="1200" b="0" dirty="0" err="1">
                <a:solidFill>
                  <a:srgbClr val="000000"/>
                </a:solidFill>
                <a:latin typeface="Montserrat"/>
                <a:ea typeface="Montserrat"/>
                <a:cs typeface="Montserrat"/>
                <a:sym typeface="Montserrat"/>
              </a:rPr>
              <a:t>thập</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thông</a:t>
            </a:r>
            <a:r>
              <a:rPr lang="en-US" sz="1200" b="0" dirty="0">
                <a:solidFill>
                  <a:srgbClr val="000000"/>
                </a:solidFill>
                <a:latin typeface="Montserrat"/>
                <a:ea typeface="Montserrat"/>
                <a:cs typeface="Montserrat"/>
                <a:sym typeface="Montserrat"/>
              </a:rPr>
              <a:t> tin </a:t>
            </a:r>
            <a:r>
              <a:rPr lang="en-US" sz="1200" b="0" dirty="0" err="1">
                <a:solidFill>
                  <a:srgbClr val="000000"/>
                </a:solidFill>
                <a:latin typeface="Montserrat"/>
                <a:ea typeface="Montserrat"/>
                <a:cs typeface="Montserrat"/>
                <a:sym typeface="Montserrat"/>
              </a:rPr>
              <a:t>về</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hoạt</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động</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lưu</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trú</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của</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cơ</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sở</a:t>
            </a:r>
            <a:r>
              <a:rPr lang="en-US" sz="1200" b="0" dirty="0">
                <a:solidFill>
                  <a:srgbClr val="000000"/>
                </a:solidFill>
                <a:latin typeface="Montserrat"/>
                <a:ea typeface="Montserrat"/>
                <a:cs typeface="Montserrat"/>
                <a:sym typeface="Montserrat"/>
              </a:rPr>
              <a:t> SXKD </a:t>
            </a:r>
            <a:r>
              <a:rPr lang="en-US" sz="1200" b="0" dirty="0" err="1">
                <a:solidFill>
                  <a:srgbClr val="000000"/>
                </a:solidFill>
                <a:latin typeface="Montserrat"/>
                <a:ea typeface="Montserrat"/>
                <a:cs typeface="Montserrat"/>
                <a:sym typeface="Montserrat"/>
              </a:rPr>
              <a:t>cá</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thể</a:t>
            </a:r>
            <a:endParaRPr lang="en-US" sz="1200" b="0" dirty="0">
              <a:solidFill>
                <a:srgbClr val="000000"/>
              </a:solidFill>
              <a:latin typeface="Montserrat"/>
              <a:ea typeface="Montserrat"/>
              <a:cs typeface="Montserrat"/>
              <a:sym typeface="Montserra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000000"/>
                </a:solidFill>
                <a:latin typeface="Montserrat"/>
                <a:ea typeface="Montserrat"/>
                <a:cs typeface="Montserrat"/>
                <a:sym typeface="Montserrat"/>
              </a:rPr>
              <a:t>P</a:t>
            </a:r>
            <a:r>
              <a:rPr lang="en-US" sz="1200" b="0" baseline="0" dirty="0" err="1">
                <a:solidFill>
                  <a:srgbClr val="000000"/>
                </a:solidFill>
                <a:latin typeface="Montserrat"/>
                <a:ea typeface="Montserrat"/>
                <a:cs typeface="Montserrat"/>
                <a:sym typeface="Montserrat"/>
              </a:rPr>
              <a:t>hiếu</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này</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áp</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dụng</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cho</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các</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cơ</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sở</a:t>
            </a:r>
            <a:r>
              <a:rPr lang="en-US" sz="1200" b="0" baseline="0" dirty="0">
                <a:solidFill>
                  <a:srgbClr val="000000"/>
                </a:solidFill>
                <a:latin typeface="Montserrat"/>
                <a:ea typeface="Montserrat"/>
                <a:cs typeface="Montserrat"/>
                <a:sym typeface="Montserrat"/>
              </a:rPr>
              <a:t> Kinh </a:t>
            </a:r>
            <a:r>
              <a:rPr lang="en-US" sz="1200" b="0" baseline="0" dirty="0" err="1">
                <a:solidFill>
                  <a:srgbClr val="000000"/>
                </a:solidFill>
                <a:latin typeface="Montserrat"/>
                <a:ea typeface="Montserrat"/>
                <a:cs typeface="Montserrat"/>
                <a:sym typeface="Montserrat"/>
              </a:rPr>
              <a:t>doanh</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dịch</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vụ</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lưu</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trú</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như</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khách</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sạn</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nhà</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nghỉ</a:t>
            </a:r>
            <a:r>
              <a:rPr lang="en-US" sz="1200" b="0" baseline="0" dirty="0">
                <a:solidFill>
                  <a:srgbClr val="000000"/>
                </a:solidFill>
                <a:latin typeface="Montserrat"/>
                <a:ea typeface="Montserrat"/>
                <a:cs typeface="Montserrat"/>
                <a:sym typeface="Montserrat"/>
              </a:rPr>
              <a:t>, homestay </a:t>
            </a:r>
            <a:r>
              <a:rPr lang="en-US" sz="1200" b="0" baseline="0" dirty="0" err="1">
                <a:solidFill>
                  <a:srgbClr val="000000"/>
                </a:solidFill>
                <a:latin typeface="Montserrat"/>
                <a:ea typeface="Montserrat"/>
                <a:cs typeface="Montserrat"/>
                <a:sym typeface="Montserrat"/>
              </a:rPr>
              <a:t>hoặc</a:t>
            </a:r>
            <a:endParaRPr lang="en-US" sz="1200" b="0" baseline="0" dirty="0">
              <a:solidFill>
                <a:srgbClr val="000000"/>
              </a:solidFill>
              <a:latin typeface="Montserrat"/>
              <a:ea typeface="Montserrat"/>
              <a:cs typeface="Montserrat"/>
              <a:sym typeface="Montserra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err="1">
                <a:solidFill>
                  <a:srgbClr val="000000"/>
                </a:solidFill>
                <a:latin typeface="Montserrat"/>
                <a:ea typeface="Montserrat"/>
                <a:cs typeface="Montserrat"/>
                <a:sym typeface="Montserrat"/>
              </a:rPr>
              <a:t>căn</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hộ</a:t>
            </a:r>
            <a:r>
              <a:rPr lang="en-US" sz="1200" b="0" baseline="0" dirty="0">
                <a:solidFill>
                  <a:srgbClr val="000000"/>
                </a:solidFill>
                <a:latin typeface="Montserrat"/>
                <a:ea typeface="Montserrat"/>
                <a:cs typeface="Montserrat"/>
                <a:sym typeface="Montserrat"/>
              </a:rPr>
              <a:t> du </a:t>
            </a:r>
            <a:r>
              <a:rPr lang="en-US" sz="1200" b="0" baseline="0" dirty="0" err="1">
                <a:solidFill>
                  <a:srgbClr val="000000"/>
                </a:solidFill>
                <a:latin typeface="Montserrat"/>
                <a:ea typeface="Montserrat"/>
                <a:cs typeface="Montserrat"/>
                <a:sym typeface="Montserrat"/>
              </a:rPr>
              <a:t>lịch</a:t>
            </a:r>
            <a:endParaRPr lang="en-US" sz="1200" b="0" baseline="0" dirty="0">
              <a:solidFill>
                <a:srgbClr val="000000"/>
              </a:solidFill>
              <a:latin typeface="Montserrat"/>
              <a:ea typeface="Montserrat"/>
              <a:cs typeface="Montserrat"/>
              <a:sym typeface="Montserra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Montserrat"/>
              <a:ea typeface="Montserrat"/>
              <a:cs typeface="Montserrat"/>
              <a:sym typeface="Montserrat"/>
            </a:endParaRPr>
          </a:p>
        </p:txBody>
      </p:sp>
      <p:sp>
        <p:nvSpPr>
          <p:cNvPr id="4" name="Slide Number Placeholder 3"/>
          <p:cNvSpPr>
            <a:spLocks noGrp="1"/>
          </p:cNvSpPr>
          <p:nvPr>
            <p:ph type="sldNum" sz="quarter" idx="10"/>
          </p:nvPr>
        </p:nvSpPr>
        <p:spPr/>
        <p:txBody>
          <a:bodyPr/>
          <a:lstStyle/>
          <a:p>
            <a:fld id="{0273DE5A-2C48-476E-8EF6-36F44E7FABCB}" type="slidenum">
              <a:rPr lang="en-US" smtClean="0"/>
              <a:t>68</a:t>
            </a:fld>
            <a:endParaRPr lang="en-US"/>
          </a:p>
        </p:txBody>
      </p:sp>
    </p:spTree>
    <p:extLst>
      <p:ext uri="{BB962C8B-B14F-4D97-AF65-F5344CB8AC3E}">
        <p14:creationId xmlns:p14="http://schemas.microsoft.com/office/powerpoint/2010/main" val="1025450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kern="1200" dirty="0" err="1">
                <a:solidFill>
                  <a:schemeClr val="tx1"/>
                </a:solidFill>
                <a:effectLst/>
                <a:latin typeface="+mn-lt"/>
                <a:ea typeface="+mn-ea"/>
                <a:cs typeface="+mn-cs"/>
              </a:rPr>
              <a:t>Tại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5.1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7 </a:t>
            </a:r>
            <a:r>
              <a:rPr lang="en-US" sz="1200" b="0" kern="1200" dirty="0" err="1">
                <a:solidFill>
                  <a:schemeClr val="tx1"/>
                </a:solidFill>
                <a:effectLst/>
                <a:latin typeface="+mn-lt"/>
                <a:ea typeface="+mn-ea"/>
                <a:cs typeface="+mn-cs"/>
              </a:rPr>
              <a:t>cá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toàn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bộ</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cung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cấp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thông</a:t>
            </a:r>
            <a:r>
              <a:rPr lang="en-US" sz="1200" b="0" kern="1200" dirty="0">
                <a:solidFill>
                  <a:schemeClr val="tx1"/>
                </a:solidFill>
                <a:effectLst/>
                <a:latin typeface="+mn-lt"/>
                <a:ea typeface="+mn-ea"/>
                <a:cs typeface="+mn-cs"/>
              </a:rPr>
              <a:t> tin </a:t>
            </a:r>
            <a:r>
              <a:rPr lang="en-US" sz="1200" b="0" kern="1200" dirty="0" err="1">
                <a:solidFill>
                  <a:schemeClr val="tx1"/>
                </a:solidFill>
                <a:effectLst/>
                <a:latin typeface="+mn-lt"/>
                <a:ea typeface="+mn-ea"/>
                <a:cs typeface="+mn-cs"/>
              </a:rPr>
              <a:t>mã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hoạt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55. </a:t>
            </a:r>
            <a:r>
              <a:rPr lang="en-US" sz="1200" b="0" kern="1200" dirty="0" err="1">
                <a:solidFill>
                  <a:schemeClr val="tx1"/>
                </a:solidFill>
                <a:effectLst/>
                <a:latin typeface="+mn-lt"/>
                <a:ea typeface="+mn-ea"/>
                <a:cs typeface="+mn-cs"/>
              </a:rPr>
              <a:t>Phần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mềm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sẽ</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thị</a:t>
            </a:r>
            <a:endParaRPr lang="en-US"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hỏi</a:t>
            </a:r>
            <a:r>
              <a:rPr lang="en-US" sz="1200" b="0" kern="1200" dirty="0">
                <a:solidFill>
                  <a:schemeClr val="tx1"/>
                </a:solidFill>
                <a:effectLst/>
                <a:latin typeface="+mn-lt"/>
                <a:ea typeface="+mn-ea"/>
                <a:cs typeface="+mn-cs"/>
              </a:rPr>
              <a:t> 1: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trú</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ông</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bà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thuộc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dưới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đây</a:t>
            </a:r>
            <a:r>
              <a:rPr lang="en-US" sz="1200" b="0" kern="1200" dirty="0">
                <a:solidFill>
                  <a:schemeClr val="tx1"/>
                </a:solidFill>
                <a:effectLst/>
                <a:latin typeface="+mn-lt"/>
                <a:ea typeface="+mn-ea"/>
                <a:cs typeface="+mn-cs"/>
              </a:rPr>
              <a:t>?</a:t>
            </a:r>
          </a:p>
          <a:p>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hỏi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phép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nhiều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vừa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khách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sạn</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mục</a:t>
            </a:r>
            <a:r>
              <a:rPr lang="en-US" sz="1200" b="0" kern="1200" dirty="0">
                <a:solidFill>
                  <a:schemeClr val="tx1"/>
                </a:solidFill>
                <a:effectLst/>
                <a:latin typeface="+mn-lt"/>
                <a:ea typeface="+mn-ea"/>
                <a:cs typeface="+mn-cs"/>
              </a:rPr>
              <a:t> 1 </a:t>
            </a:r>
            <a:r>
              <a:rPr lang="en-US" sz="1200" b="0" kern="1200" dirty="0" err="1">
                <a:solidFill>
                  <a:schemeClr val="tx1"/>
                </a:solidFill>
                <a:effectLst/>
                <a:latin typeface="+mn-lt"/>
                <a:ea typeface="+mn-ea"/>
                <a:cs typeface="+mn-cs"/>
              </a:rPr>
              <a:t>vừa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nghỉ</a:t>
            </a:r>
            <a:r>
              <a:rPr lang="en-US" sz="1200" b="0" kern="1200" dirty="0">
                <a:solidFill>
                  <a:schemeClr val="tx1"/>
                </a:solidFill>
                <a:effectLst/>
                <a:latin typeface="+mn-lt"/>
                <a:ea typeface="+mn-ea"/>
                <a:cs typeface="+mn-cs"/>
              </a:rPr>
              <a:t>" ở </a:t>
            </a:r>
            <a:r>
              <a:rPr lang="en-US" sz="1200" b="0" kern="1200" dirty="0" err="1">
                <a:solidFill>
                  <a:schemeClr val="tx1"/>
                </a:solidFill>
                <a:effectLst/>
                <a:latin typeface="+mn-lt"/>
                <a:ea typeface="+mn-ea"/>
                <a:cs typeface="+mn-cs"/>
              </a:rPr>
              <a:t>mục</a:t>
            </a:r>
            <a:r>
              <a:rPr lang="en-US" sz="1200" b="0" kern="1200" dirty="0">
                <a:solidFill>
                  <a:schemeClr val="tx1"/>
                </a:solidFill>
                <a:effectLst/>
                <a:latin typeface="+mn-lt"/>
                <a:ea typeface="+mn-ea"/>
                <a:cs typeface="+mn-cs"/>
              </a:rPr>
              <a:t> 2.</a:t>
            </a:r>
          </a:p>
          <a:p>
            <a:r>
              <a:rPr lang="en-US" sz="1200" b="0" kern="1200" dirty="0">
                <a:solidFill>
                  <a:schemeClr val="tx1"/>
                </a:solidFill>
                <a:effectLst/>
                <a:latin typeface="+mn-lt"/>
                <a:ea typeface="+mn-ea"/>
                <a:cs typeface="+mn-cs"/>
              </a:rPr>
              <a:t>Khi </a:t>
            </a:r>
            <a:r>
              <a:rPr lang="en-US" sz="1200" b="0" kern="1200" dirty="0" err="1">
                <a:solidFill>
                  <a:schemeClr val="tx1"/>
                </a:solidFill>
                <a:effectLst/>
                <a:latin typeface="+mn-lt"/>
                <a:ea typeface="+mn-ea"/>
                <a:cs typeface="+mn-cs"/>
              </a:rPr>
              <a:t>phỏng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vấn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điều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viên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đọc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rõ</a:t>
            </a:r>
            <a:r>
              <a:rPr lang="en-US" sz="1200" b="0" kern="1200" dirty="0">
                <a:solidFill>
                  <a:schemeClr val="tx1"/>
                </a:solidFill>
                <a:effectLst/>
                <a:latin typeface="+mn-lt"/>
                <a:ea typeface="+mn-ea"/>
                <a:cs typeface="+mn-cs"/>
              </a:rPr>
              <a:t> 5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người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a:t>
            </a:r>
          </a:p>
          <a:p>
            <a:r>
              <a:rPr lang="en-US" sz="1200" b="0" kern="1200" dirty="0" err="1">
                <a:solidFill>
                  <a:schemeClr val="tx1"/>
                </a:solidFill>
                <a:effectLst/>
                <a:latin typeface="+mn-lt"/>
                <a:ea typeface="+mn-ea"/>
                <a:cs typeface="+mn-cs"/>
              </a:rPr>
              <a:t>Với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mỗi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hoạt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cần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thập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quan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trọng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lượng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2. </a:t>
            </a:r>
            <a:r>
              <a:rPr lang="en-US" sz="1200" b="0" kern="1200" dirty="0" err="1">
                <a:solidFill>
                  <a:schemeClr val="tx1"/>
                </a:solidFill>
                <a:effectLst/>
                <a:latin typeface="+mn-lt"/>
                <a:ea typeface="+mn-ea"/>
                <a:cs typeface="+mn-cs"/>
              </a:rPr>
              <a:t>Đối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hỏi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2: </a:t>
            </a:r>
            <a:r>
              <a:rPr lang="en-US" sz="1200" b="0" kern="1200" dirty="0" err="1">
                <a:solidFill>
                  <a:schemeClr val="tx1"/>
                </a:solidFill>
                <a:effectLst/>
                <a:latin typeface="+mn-lt"/>
                <a:ea typeface="+mn-ea"/>
                <a:cs typeface="+mn-cs"/>
              </a:rPr>
              <a:t>Hỏi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lượng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ĐTV </a:t>
            </a:r>
            <a:r>
              <a:rPr lang="en-US" sz="1200" b="0" kern="1200" dirty="0" err="1">
                <a:solidFill>
                  <a:schemeClr val="tx1"/>
                </a:solidFill>
                <a:effectLst/>
                <a:latin typeface="+mn-lt"/>
                <a:ea typeface="+mn-ea"/>
                <a:cs typeface="+mn-cs"/>
              </a:rPr>
              <a:t>hỏi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bao </a:t>
            </a:r>
            <a:r>
              <a:rPr lang="en-US" sz="1200" b="0" kern="1200" dirty="0" err="1">
                <a:solidFill>
                  <a:schemeClr val="tx1"/>
                </a:solidFill>
                <a:effectLst/>
                <a:latin typeface="+mn-lt"/>
                <a:ea typeface="+mn-ea"/>
                <a:cs typeface="+mn-cs"/>
              </a:rPr>
              <a:t>nhiêu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thuộc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mỗi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Lưu ý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liệt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kê</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trú</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cùng</a:t>
            </a:r>
            <a:r>
              <a:rPr lang="en-US" sz="1200" b="0" kern="1200" dirty="0">
                <a:solidFill>
                  <a:schemeClr val="tx1"/>
                </a:solidFill>
                <a:effectLst/>
                <a:latin typeface="+mn-lt"/>
                <a:ea typeface="+mn-ea"/>
                <a:cs typeface="+mn-cs"/>
              </a:rPr>
              <a:t> 1 </a:t>
            </a:r>
            <a:r>
              <a:rPr lang="en-US" sz="1200" b="0" kern="1200" dirty="0" err="1">
                <a:solidFill>
                  <a:schemeClr val="tx1"/>
                </a:solidFill>
                <a:effectLst/>
                <a:latin typeface="+mn-lt"/>
                <a:ea typeface="+mn-ea"/>
                <a:cs typeface="+mn-cs"/>
              </a:rPr>
              <a:t>địa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bàn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điều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tra</a:t>
            </a:r>
            <a:r>
              <a:rPr lang="en-US" sz="1200" b="0" kern="1200" dirty="0">
                <a:solidFill>
                  <a:schemeClr val="tx1"/>
                </a:solidFill>
                <a:effectLst/>
                <a:latin typeface="+mn-lt"/>
                <a:ea typeface="+mn-ea"/>
                <a:cs typeface="+mn-cs"/>
              </a:rPr>
              <a:t>.</a:t>
            </a:r>
          </a:p>
          <a:p>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hỏi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3.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thời</a:t>
            </a:r>
            <a:r>
              <a:rPr lang="en-US" sz="1200" b="0" kern="1200" dirty="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điểm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ngày</a:t>
            </a:r>
            <a:r>
              <a:rPr lang="en-US" sz="1200" b="0" kern="1200" dirty="0" smtClean="0">
                <a:solidFill>
                  <a:schemeClr val="tx1"/>
                </a:solidFill>
                <a:effectLst/>
                <a:latin typeface="+mn-lt"/>
                <a:ea typeface="+mn-ea"/>
                <a:cs typeface="+mn-cs"/>
              </a:rPr>
              <a:t> </a:t>
            </a:r>
            <a:r>
              <a:rPr lang="en-US" sz="1200" b="0" kern="1200" dirty="0">
                <a:solidFill>
                  <a:schemeClr val="tx1"/>
                </a:solidFill>
                <a:effectLst/>
                <a:latin typeface="+mn-lt"/>
                <a:ea typeface="+mn-ea"/>
                <a:cs typeface="+mn-cs"/>
              </a:rPr>
              <a:t>31/12/2025: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mục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đích</a:t>
            </a:r>
            <a:r>
              <a:rPr lang="en-US" sz="1200" b="0" kern="1200" dirty="0">
                <a:solidFill>
                  <a:schemeClr val="tx1"/>
                </a:solidFill>
                <a:effectLst/>
                <a:latin typeface="+mn-lt"/>
                <a:ea typeface="+mn-ea"/>
                <a:cs typeface="+mn-cs"/>
              </a:rPr>
              <a:t> KD, ko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hỏng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ko </a:t>
            </a:r>
            <a:r>
              <a:rPr lang="en-US" sz="1200" b="0" kern="1200" dirty="0" err="1">
                <a:solidFill>
                  <a:schemeClr val="tx1"/>
                </a:solidFill>
                <a:effectLst/>
                <a:latin typeface="+mn-lt"/>
                <a:ea typeface="+mn-ea"/>
                <a:cs typeface="+mn-cs"/>
              </a:rPr>
              <a:t>dùng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mục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đích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doanh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Lưu</a:t>
            </a:r>
            <a:r>
              <a:rPr lang="en-US" sz="1200" b="0" kern="1200" dirty="0">
                <a:solidFill>
                  <a:schemeClr val="tx1"/>
                </a:solidFill>
                <a:effectLst/>
                <a:latin typeface="+mn-lt"/>
                <a:ea typeface="+mn-ea"/>
                <a:cs typeface="+mn-cs"/>
              </a:rPr>
              <a:t> ý: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riêng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mỗi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nhau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2 </a:t>
            </a:r>
            <a:r>
              <a:rPr lang="en-US" sz="1200" b="0" kern="1200" dirty="0" err="1">
                <a:solidFill>
                  <a:schemeClr val="tx1"/>
                </a:solidFill>
                <a:effectLst/>
                <a:latin typeface="+mn-lt"/>
                <a:ea typeface="+mn-ea"/>
                <a:cs typeface="+mn-cs"/>
              </a:rPr>
              <a:t>ks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2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nghỉ</a:t>
            </a:r>
            <a:r>
              <a:rPr lang="en-US" sz="1200" b="0" kern="1200" dirty="0">
                <a:solidFill>
                  <a:schemeClr val="tx1"/>
                </a:solidFill>
                <a:effectLst/>
                <a:latin typeface="+mn-lt"/>
                <a:ea typeface="+mn-ea"/>
                <a:cs typeface="+mn-cs"/>
              </a:rPr>
              <a:t>; Ks MỘT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10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ks</a:t>
            </a:r>
            <a:r>
              <a:rPr lang="en-US" sz="1200" b="0" kern="1200" dirty="0">
                <a:solidFill>
                  <a:schemeClr val="tx1"/>
                </a:solidFill>
                <a:effectLst/>
                <a:latin typeface="+mn-lt"/>
                <a:ea typeface="+mn-ea"/>
                <a:cs typeface="+mn-cs"/>
              </a:rPr>
              <a:t> HAI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15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nghỉ</a:t>
            </a:r>
            <a:r>
              <a:rPr lang="en-US" sz="1200" b="0" kern="1200" dirty="0">
                <a:solidFill>
                  <a:schemeClr val="tx1"/>
                </a:solidFill>
                <a:effectLst/>
                <a:latin typeface="+mn-lt"/>
                <a:ea typeface="+mn-ea"/>
                <a:cs typeface="+mn-cs"/>
              </a:rPr>
              <a:t> MỘT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5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nghỉ</a:t>
            </a:r>
            <a:r>
              <a:rPr lang="en-US" sz="1200" b="0" kern="1200" dirty="0">
                <a:solidFill>
                  <a:schemeClr val="tx1"/>
                </a:solidFill>
                <a:effectLst/>
                <a:latin typeface="+mn-lt"/>
                <a:ea typeface="+mn-ea"/>
                <a:cs typeface="+mn-cs"/>
              </a:rPr>
              <a:t> HAI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5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Vậy</a:t>
            </a:r>
            <a:r>
              <a:rPr lang="en-US" sz="1200" b="0" kern="1200" dirty="0">
                <a:solidFill>
                  <a:schemeClr val="tx1"/>
                </a:solidFill>
                <a:effectLst/>
                <a:latin typeface="+mn-lt"/>
                <a:ea typeface="+mn-ea"/>
                <a:cs typeface="+mn-cs"/>
              </a:rPr>
              <a:t> ĐTV </a:t>
            </a:r>
            <a:r>
              <a:rPr lang="en-US" sz="1200" b="0" kern="1200" dirty="0" err="1">
                <a:solidFill>
                  <a:schemeClr val="tx1"/>
                </a:solidFill>
                <a:effectLst/>
                <a:latin typeface="+mn-lt"/>
                <a:ea typeface="+mn-ea"/>
                <a:cs typeface="+mn-cs"/>
              </a:rPr>
              <a:t>điền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khách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25;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trọ</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ngắn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10.</a:t>
            </a:r>
          </a:p>
          <a:p>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3.1.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năm</a:t>
            </a:r>
            <a:r>
              <a:rPr lang="en-US" sz="1200" b="0" kern="1200" dirty="0">
                <a:solidFill>
                  <a:schemeClr val="tx1"/>
                </a:solidFill>
                <a:effectLst/>
                <a:latin typeface="+mn-lt"/>
                <a:ea typeface="+mn-ea"/>
                <a:cs typeface="+mn-cs"/>
              </a:rPr>
              <a:t> 2025 </a:t>
            </a:r>
            <a:r>
              <a:rPr lang="en-US" sz="1200" b="0" kern="1200" dirty="0" err="1">
                <a:solidFill>
                  <a:schemeClr val="tx1"/>
                </a:solidFill>
                <a:effectLst/>
                <a:latin typeface="+mn-lt"/>
                <a:ea typeface="+mn-ea"/>
                <a:cs typeface="+mn-cs"/>
              </a:rPr>
              <a:t>ghi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nhận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xây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doanh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năm</a:t>
            </a:r>
            <a:r>
              <a:rPr lang="en-US" sz="1200" b="0" kern="1200" dirty="0">
                <a:solidFill>
                  <a:schemeClr val="tx1"/>
                </a:solidFill>
                <a:effectLst/>
                <a:latin typeface="+mn-lt"/>
                <a:ea typeface="+mn-ea"/>
                <a:cs typeface="+mn-cs"/>
              </a:rPr>
              <a:t> 2025. </a:t>
            </a:r>
            <a:r>
              <a:rPr lang="en-US" sz="1200" b="0" kern="1200" dirty="0" err="1">
                <a:solidFill>
                  <a:schemeClr val="tx1"/>
                </a:solidFill>
                <a:effectLst/>
                <a:latin typeface="+mn-lt"/>
                <a:ea typeface="+mn-ea"/>
                <a:cs typeface="+mn-cs"/>
              </a:rPr>
              <a:t>Tương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tự</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3, ĐTV </a:t>
            </a:r>
            <a:r>
              <a:rPr lang="en-US" sz="1200" b="0" kern="1200" dirty="0" err="1">
                <a:solidFill>
                  <a:schemeClr val="tx1"/>
                </a:solidFill>
                <a:effectLst/>
                <a:latin typeface="+mn-lt"/>
                <a:ea typeface="+mn-ea"/>
                <a:cs typeface="+mn-cs"/>
              </a:rPr>
              <a:t>cần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lưu</a:t>
            </a:r>
            <a:r>
              <a:rPr lang="en-US" sz="1200" b="0" kern="1200" dirty="0">
                <a:solidFill>
                  <a:schemeClr val="tx1"/>
                </a:solidFill>
                <a:effectLst/>
                <a:latin typeface="+mn-lt"/>
                <a:ea typeface="+mn-ea"/>
                <a:cs typeface="+mn-cs"/>
              </a:rPr>
              <a:t> ý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riêng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mỗi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nhau</a:t>
            </a:r>
            <a:r>
              <a:rPr lang="en-US" sz="1200" b="0" kern="1200" dirty="0">
                <a:solidFill>
                  <a:schemeClr val="tx1"/>
                </a:solidFill>
                <a:effectLst/>
                <a:latin typeface="+mn-lt"/>
                <a:ea typeface="+mn-ea"/>
                <a:cs typeface="+mn-cs"/>
              </a:rPr>
              <a:t>.</a:t>
            </a:r>
          </a:p>
          <a:p>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4.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thời</a:t>
            </a:r>
            <a:r>
              <a:rPr lang="en-US" sz="1200" b="0" kern="1200" dirty="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điểm</a:t>
            </a:r>
            <a:r>
              <a:rPr lang="en-US" sz="1200" b="0" kern="1200" dirty="0" smtClean="0">
                <a:solidFill>
                  <a:schemeClr val="tx1"/>
                </a:solidFill>
                <a:effectLst/>
                <a:latin typeface="+mn-lt"/>
                <a:ea typeface="+mn-ea"/>
                <a:cs typeface="+mn-cs"/>
              </a:rPr>
              <a:t> </a:t>
            </a:r>
            <a:r>
              <a:rPr lang="en-US" sz="1200" b="0" kern="1200" dirty="0" err="1" smtClean="0">
                <a:solidFill>
                  <a:schemeClr val="tx1"/>
                </a:solidFill>
                <a:effectLst/>
                <a:latin typeface="+mn-lt"/>
                <a:ea typeface="+mn-ea"/>
                <a:cs typeface="+mn-cs"/>
              </a:rPr>
              <a:t>ngày</a:t>
            </a:r>
            <a:r>
              <a:rPr lang="en-US" sz="1200" b="0" kern="1200" dirty="0" smtClean="0">
                <a:solidFill>
                  <a:schemeClr val="tx1"/>
                </a:solidFill>
                <a:effectLst/>
                <a:latin typeface="+mn-lt"/>
                <a:ea typeface="+mn-ea"/>
                <a:cs typeface="+mn-cs"/>
              </a:rPr>
              <a:t> </a:t>
            </a:r>
            <a:r>
              <a:rPr lang="en-US" sz="1200" b="0" kern="1200" dirty="0">
                <a:solidFill>
                  <a:schemeClr val="tx1"/>
                </a:solidFill>
                <a:effectLst/>
                <a:latin typeface="+mn-lt"/>
                <a:ea typeface="+mn-ea"/>
                <a:cs typeface="+mn-cs"/>
              </a:rPr>
              <a:t>31/12/2025: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khách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thuê</a:t>
            </a:r>
            <a:r>
              <a:rPr lang="en-US" sz="1200" b="0" kern="1200" dirty="0">
                <a:solidFill>
                  <a:schemeClr val="tx1"/>
                </a:solidFill>
                <a:effectLst/>
                <a:latin typeface="+mn-lt"/>
                <a:ea typeface="+mn-ea"/>
                <a:cs typeface="+mn-cs"/>
              </a:rPr>
              <a:t>, ko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hỏng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hoặc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ko </a:t>
            </a:r>
            <a:r>
              <a:rPr lang="en-US" sz="1200" b="0" kern="1200" dirty="0" err="1">
                <a:solidFill>
                  <a:schemeClr val="tx1"/>
                </a:solidFill>
                <a:effectLst/>
                <a:latin typeface="+mn-lt"/>
                <a:ea typeface="+mn-ea"/>
                <a:cs typeface="+mn-cs"/>
              </a:rPr>
              <a:t>dùng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mục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đích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doanh</a:t>
            </a:r>
            <a:r>
              <a:rPr lang="en-US" sz="1200" b="0" kern="1200" dirty="0">
                <a:solidFill>
                  <a:schemeClr val="tx1"/>
                </a:solidFill>
                <a:effectLst/>
                <a:latin typeface="+mn-lt"/>
                <a:ea typeface="+mn-ea"/>
                <a:cs typeface="+mn-cs"/>
              </a:rPr>
              <a:t>.</a:t>
            </a:r>
          </a:p>
          <a:p>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4.1.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năm</a:t>
            </a:r>
            <a:r>
              <a:rPr lang="en-US" sz="1200" b="0" kern="1200" dirty="0">
                <a:solidFill>
                  <a:schemeClr val="tx1"/>
                </a:solidFill>
                <a:effectLst/>
                <a:latin typeface="+mn-lt"/>
                <a:ea typeface="+mn-ea"/>
                <a:cs typeface="+mn-cs"/>
              </a:rPr>
              <a:t> 2025 </a:t>
            </a:r>
            <a:r>
              <a:rPr lang="en-US" sz="1200" b="0" kern="1200" dirty="0" err="1">
                <a:solidFill>
                  <a:schemeClr val="tx1"/>
                </a:solidFill>
                <a:effectLst/>
                <a:latin typeface="+mn-lt"/>
                <a:ea typeface="+mn-ea"/>
                <a:cs typeface="+mn-cs"/>
              </a:rPr>
              <a:t>ghi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nhận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được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bổ</a:t>
            </a:r>
            <a:r>
              <a:rPr lang="en-US" sz="1200" b="0" kern="1200" dirty="0">
                <a:solidFill>
                  <a:schemeClr val="tx1"/>
                </a:solidFill>
                <a:effectLst/>
                <a:latin typeface="+mn-lt"/>
                <a:ea typeface="+mn-ea"/>
                <a:cs typeface="+mn-cs"/>
              </a:rPr>
              <a:t> sung </a:t>
            </a:r>
            <a:r>
              <a:rPr lang="en-US" sz="1200" b="0" kern="1200" dirty="0" err="1">
                <a:solidFill>
                  <a:schemeClr val="tx1"/>
                </a:solidFill>
                <a:effectLst/>
                <a:latin typeface="+mn-lt"/>
                <a:ea typeface="+mn-ea"/>
                <a:cs typeface="+mn-cs"/>
              </a:rPr>
              <a:t>từ</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thời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điểm</a:t>
            </a:r>
            <a:r>
              <a:rPr lang="en-US" sz="1200" b="0" kern="1200" dirty="0">
                <a:solidFill>
                  <a:schemeClr val="tx1"/>
                </a:solidFill>
                <a:effectLst/>
                <a:latin typeface="+mn-lt"/>
                <a:ea typeface="+mn-ea"/>
                <a:cs typeface="+mn-cs"/>
              </a:rPr>
              <a:t> 1/1-31/12/2025. </a:t>
            </a:r>
            <a:r>
              <a:rPr lang="en-US" sz="1200" b="0" kern="1200" dirty="0" err="1">
                <a:solidFill>
                  <a:schemeClr val="tx1"/>
                </a:solidFill>
                <a:effectLst/>
                <a:latin typeface="+mn-lt"/>
                <a:ea typeface="+mn-ea"/>
                <a:cs typeface="+mn-cs"/>
              </a:rPr>
              <a:t>Lưu</a:t>
            </a:r>
            <a:r>
              <a:rPr lang="en-US" sz="1200" b="0" kern="1200" dirty="0">
                <a:solidFill>
                  <a:schemeClr val="tx1"/>
                </a:solidFill>
                <a:effectLst/>
                <a:latin typeface="+mn-lt"/>
                <a:ea typeface="+mn-ea"/>
                <a:cs typeface="+mn-cs"/>
              </a:rPr>
              <a:t> ý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cũng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riêng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từng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loại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trú</a:t>
            </a:r>
            <a:r>
              <a:rPr lang="en-US" sz="1200" b="0" kern="1200" dirty="0">
                <a:solidFill>
                  <a:schemeClr val="tx1"/>
                </a:solidFill>
                <a:effectLst/>
                <a:latin typeface="+mn-lt"/>
                <a:ea typeface="+mn-ea"/>
                <a:cs typeface="+mn-cs"/>
              </a:rPr>
              <a:t>.</a:t>
            </a:r>
          </a:p>
          <a:p>
            <a:r>
              <a:rPr lang="en-US" sz="1200" b="0" kern="1200" dirty="0" err="1">
                <a:solidFill>
                  <a:schemeClr val="tx1"/>
                </a:solidFill>
                <a:effectLst/>
                <a:latin typeface="+mn-lt"/>
                <a:ea typeface="+mn-ea"/>
                <a:cs typeface="+mn-cs"/>
              </a:rPr>
              <a:t>Từ</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dữ</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liệu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đầu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trên</a:t>
            </a:r>
            <a:r>
              <a:rPr lang="en-US" sz="1200" b="0" kern="1200" dirty="0">
                <a:solidFill>
                  <a:schemeClr val="tx1"/>
                </a:solidFill>
                <a:effectLst/>
                <a:latin typeface="+mn-lt"/>
                <a:ea typeface="+mn-ea"/>
                <a:cs typeface="+mn-cs"/>
              </a:rPr>
              <a:t>, PM </a:t>
            </a:r>
            <a:r>
              <a:rPr lang="en-US" sz="1200" b="0" kern="1200" dirty="0" err="1">
                <a:solidFill>
                  <a:schemeClr val="tx1"/>
                </a:solidFill>
                <a:effectLst/>
                <a:latin typeface="+mn-lt"/>
                <a:ea typeface="+mn-ea"/>
                <a:cs typeface="+mn-cs"/>
              </a:rPr>
              <a:t>sẽ</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tự</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tăng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273DE5A-2C48-476E-8EF6-36F44E7FABCB}" type="slidenum">
              <a:rPr lang="en-US" smtClean="0"/>
              <a:t>69</a:t>
            </a:fld>
            <a:endParaRPr lang="en-US"/>
          </a:p>
        </p:txBody>
      </p:sp>
    </p:spTree>
    <p:extLst>
      <p:ext uri="{BB962C8B-B14F-4D97-AF65-F5344CB8AC3E}">
        <p14:creationId xmlns:p14="http://schemas.microsoft.com/office/powerpoint/2010/main" val="2857866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Ví</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dụ</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Ánh Dương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trên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cùng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địa</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bàn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có</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khách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sạn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10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phòng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nhà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nghỉ</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phòng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trong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2025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nhà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nghỉ</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đưa</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vào</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sử</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dụng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thêm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phòng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giường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Tôi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tích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chọn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CÓ Ở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mã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2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điền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thông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tin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đầu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vào</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Sau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khi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nhập</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dữ</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liệu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PM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tự</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động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tính</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toán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năng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lực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phục</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vụ</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gồm</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tổng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25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phòng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và</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30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giường</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a:t>
            </a:r>
            <a:endParaRPr lang="vi-VN" sz="1200" b="0" kern="1200" baseline="0" dirty="0">
              <a:solidFill>
                <a:schemeClr val="tx1"/>
              </a:solidFill>
              <a:effectLst>
                <a:outerShdw blurRad="38100" dist="19050" dir="2700000" algn="tl">
                  <a:schemeClr val="dk1">
                    <a:alpha val="40000"/>
                  </a:schemeClr>
                </a:outerShdw>
              </a:effectLst>
              <a:latin typeface="+mn-lt"/>
              <a:ea typeface="+mn-ea"/>
              <a:cs typeface="+mn-cs"/>
            </a:endParaRPr>
          </a:p>
          <a:p>
            <a:endParaRPr lang="en-US" sz="1200" b="0" kern="1200" baseline="0" dirty="0">
              <a:solidFill>
                <a:schemeClr val="tx1"/>
              </a:solidFill>
              <a:effectLst>
                <a:outerShdw blurRad="38100" dist="19050" dir="2700000" algn="tl">
                  <a:schemeClr val="dk1">
                    <a:alpha val="40000"/>
                  </a:schemeClr>
                </a:outerShdw>
              </a:effectLst>
              <a:latin typeface="+mn-lt"/>
              <a:ea typeface="+mn-ea"/>
              <a:cs typeface="+mn-cs"/>
            </a:endParaRPr>
          </a:p>
        </p:txBody>
      </p:sp>
      <p:sp>
        <p:nvSpPr>
          <p:cNvPr id="4" name="Slide Number Placeholder 3"/>
          <p:cNvSpPr>
            <a:spLocks noGrp="1"/>
          </p:cNvSpPr>
          <p:nvPr>
            <p:ph type="sldNum" sz="quarter" idx="5"/>
          </p:nvPr>
        </p:nvSpPr>
        <p:spPr/>
        <p:txBody>
          <a:bodyPr/>
          <a:lstStyle/>
          <a:p>
            <a:fld id="{0273DE5A-2C48-476E-8EF6-36F44E7FABCB}" type="slidenum">
              <a:rPr lang="en-US" smtClean="0"/>
              <a:t>70</a:t>
            </a:fld>
            <a:endParaRPr lang="en-US"/>
          </a:p>
        </p:txBody>
      </p:sp>
    </p:spTree>
    <p:extLst>
      <p:ext uri="{BB962C8B-B14F-4D97-AF65-F5344CB8AC3E}">
        <p14:creationId xmlns:p14="http://schemas.microsoft.com/office/powerpoint/2010/main" val="629728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Sau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đây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Tôi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chuyên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ngành</a:t>
            </a:r>
            <a:r>
              <a:rPr lang="en-US" sz="1200" b="0" kern="1200" baseline="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cuối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cùng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7.7 </a:t>
            </a:r>
            <a:r>
              <a:rPr lang="en-US" sz="1200" b="0" kern="1200" dirty="0" err="1">
                <a:solidFill>
                  <a:schemeClr val="tx1"/>
                </a:solidFill>
                <a:effectLst/>
                <a:latin typeface="+mn-lt"/>
                <a:ea typeface="+mn-ea"/>
                <a:cs typeface="+mn-cs"/>
              </a:rPr>
              <a:t>thu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thập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thông</a:t>
            </a:r>
            <a:r>
              <a:rPr lang="en-US" sz="1200" b="0" kern="1200" dirty="0">
                <a:solidFill>
                  <a:schemeClr val="tx1"/>
                </a:solidFill>
                <a:effectLst/>
                <a:latin typeface="+mn-lt"/>
                <a:ea typeface="+mn-ea"/>
                <a:cs typeface="+mn-cs"/>
              </a:rPr>
              <a:t> tin </a:t>
            </a:r>
            <a:r>
              <a:rPr lang="en-US" sz="1200" b="0" kern="1200" dirty="0" err="1">
                <a:solidFill>
                  <a:schemeClr val="tx1"/>
                </a:solidFill>
                <a:effectLst/>
                <a:latin typeface="+mn-lt"/>
                <a:ea typeface="+mn-ea"/>
                <a:cs typeface="+mn-cs"/>
              </a:rPr>
              <a:t>về</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hoạt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trú</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được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chọn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mẫu</a:t>
            </a:r>
            <a:r>
              <a:rPr lang="en-US" sz="1200" b="0" kern="1200" dirty="0">
                <a:solidFill>
                  <a:schemeClr val="tx1"/>
                </a:solidFill>
                <a:effectLst/>
                <a:latin typeface="+mn-lt"/>
                <a:ea typeface="+mn-ea"/>
                <a:cs typeface="+mn-cs"/>
              </a:rPr>
              <a:t>.</a:t>
            </a:r>
          </a:p>
          <a:p>
            <a:pPr lvl="0"/>
            <a:r>
              <a:rPr lang="en-US" b="0" dirty="0" err="1"/>
              <a:t>Chúng</a:t>
            </a:r>
            <a:r>
              <a:rPr lang="en-US" b="0" dirty="0"/>
              <a:t> ta </a:t>
            </a:r>
            <a:r>
              <a:rPr lang="en-US" b="0" dirty="0" err="1"/>
              <a:t>đã</a:t>
            </a:r>
            <a:r>
              <a:rPr lang="en-US" b="0" dirty="0"/>
              <a:t> </a:t>
            </a:r>
            <a:r>
              <a:rPr lang="en-US" b="0" dirty="0" err="1"/>
              <a:t>hoàn</a:t>
            </a:r>
            <a:r>
              <a:rPr lang="en-US" b="0" dirty="0"/>
              <a:t> </a:t>
            </a:r>
            <a:r>
              <a:rPr lang="en-US" b="0" dirty="0" err="1"/>
              <a:t>thành</a:t>
            </a:r>
            <a:r>
              <a:rPr lang="en-US" b="0" dirty="0"/>
              <a:t> </a:t>
            </a:r>
            <a:r>
              <a:rPr lang="en-US" b="0" dirty="0" err="1"/>
              <a:t>Phiếu</a:t>
            </a:r>
            <a:r>
              <a:rPr lang="en-US" b="0" dirty="0"/>
              <a:t> 7.3 (</a:t>
            </a:r>
            <a:r>
              <a:rPr lang="en-US" b="0" dirty="0" err="1"/>
              <a:t>Phiếu</a:t>
            </a:r>
            <a:r>
              <a:rPr lang="en-US" b="0" dirty="0"/>
              <a:t> </a:t>
            </a:r>
            <a:r>
              <a:rPr lang="en-US" b="0" dirty="0" err="1"/>
              <a:t>toàn</a:t>
            </a:r>
            <a:r>
              <a:rPr lang="en-US" b="0" dirty="0"/>
              <a:t> </a:t>
            </a:r>
            <a:r>
              <a:rPr lang="en-US" b="0" dirty="0" err="1"/>
              <a:t>bộ</a:t>
            </a:r>
            <a:r>
              <a:rPr lang="en-US" b="0" dirty="0"/>
              <a: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phản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ánh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về</a:t>
            </a:r>
            <a:r>
              <a:rPr lang="en-US" sz="1200" b="0" kern="1200" dirty="0">
                <a:solidFill>
                  <a:schemeClr val="tx1"/>
                </a:solidFill>
                <a:effectLst/>
                <a:latin typeface="+mn-lt"/>
                <a:ea typeface="+mn-ea"/>
                <a:cs typeface="+mn-cs"/>
              </a:rPr>
              <a:t> NĂNG LỰC </a:t>
            </a:r>
            <a:r>
              <a:rPr lang="en-US" sz="1200" b="0" kern="1200" dirty="0" err="1">
                <a:solidFill>
                  <a:schemeClr val="tx1"/>
                </a:solidFill>
                <a:effectLst/>
                <a:latin typeface="+mn-lt"/>
                <a:ea typeface="+mn-ea"/>
                <a:cs typeface="+mn-cs"/>
              </a:rPr>
              <a:t>hoạt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động</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của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cơ</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tức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bao </a:t>
            </a:r>
            <a:r>
              <a:rPr lang="en-US" sz="1200" b="0" i="1" kern="1200" dirty="0" err="1">
                <a:solidFill>
                  <a:schemeClr val="tx1"/>
                </a:solidFill>
                <a:effectLst/>
                <a:latin typeface="+mn-lt"/>
                <a:ea typeface="+mn-ea"/>
                <a:cs typeface="+mn-cs"/>
              </a:rPr>
              <a:t>nhiêu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phòng</a:t>
            </a:r>
            <a:r>
              <a:rPr lang="en-US" sz="1200" b="0" i="1" kern="1200" dirty="0">
                <a:solidFill>
                  <a:schemeClr val="tx1"/>
                </a:solidFill>
                <a:effectLst/>
                <a:latin typeface="+mn-lt"/>
                <a:ea typeface="+mn-ea"/>
                <a:cs typeface="+mn-cs"/>
              </a:rPr>
              <a:t>, bao </a:t>
            </a:r>
            <a:r>
              <a:rPr lang="en-US" sz="1200" b="0" i="1" kern="1200" dirty="0" err="1">
                <a:solidFill>
                  <a:schemeClr val="tx1"/>
                </a:solidFill>
                <a:effectLst/>
                <a:latin typeface="+mn-lt"/>
                <a:ea typeface="+mn-ea"/>
                <a:cs typeface="+mn-cs"/>
              </a:rPr>
              <a:t>nhiêu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giường</a:t>
            </a:r>
            <a:r>
              <a:rPr lang="en-US" sz="1200" b="0" kern="1200" dirty="0">
                <a:solidFill>
                  <a:schemeClr val="tx1"/>
                </a:solidFill>
                <a:effectLst/>
                <a:latin typeface="+mn-lt"/>
                <a:ea typeface="+mn-ea"/>
                <a:cs typeface="+mn-cs"/>
              </a:rPr>
              <a:t>. Con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biết</a:t>
            </a:r>
            <a:r>
              <a:rPr lang="en-US" sz="1200" b="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quy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mô</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hoạt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động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của</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cơ</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a:t>
            </a:r>
          </a:p>
          <a:p>
            <a:pPr lvl="0"/>
            <a:r>
              <a:rPr lang="vi-VN" b="0" dirty="0"/>
              <a:t>Tuy nhiên, để tính toán các chỉ tiêu kinh tế vĩ mô như tăng trưởng ngành, việc biết quy mô là chưa đủ. Chúng ta cần đo lường HIỆU SUẤT HOẠT ĐỘNG thực tế</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Tức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sử</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dụng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các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phòng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giường</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đó</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hiệu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quả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thế</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nào</a:t>
            </a:r>
            <a:r>
              <a:rPr lang="en-US" sz="1200" b="0" i="1" kern="1200" dirty="0">
                <a:solidFill>
                  <a:schemeClr val="tx1"/>
                </a:solidFill>
                <a:effectLst/>
                <a:latin typeface="+mn-lt"/>
                <a:ea typeface="+mn-ea"/>
                <a:cs typeface="+mn-cs"/>
              </a:rPr>
              <a:t>? Doanh </a:t>
            </a:r>
            <a:r>
              <a:rPr lang="en-US" sz="1200" b="0" i="1" kern="1200" dirty="0" err="1">
                <a:solidFill>
                  <a:schemeClr val="tx1"/>
                </a:solidFill>
                <a:effectLst/>
                <a:latin typeface="+mn-lt"/>
                <a:ea typeface="+mn-ea"/>
                <a:cs typeface="+mn-cs"/>
              </a:rPr>
              <a:t>thu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thực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sự</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thu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được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là</a:t>
            </a:r>
            <a:r>
              <a:rPr lang="en-US" sz="1200" b="0" i="1" kern="1200" dirty="0">
                <a:solidFill>
                  <a:schemeClr val="tx1"/>
                </a:solidFill>
                <a:effectLst/>
                <a:latin typeface="+mn-lt"/>
                <a:ea typeface="+mn-ea"/>
                <a:cs typeface="+mn-cs"/>
              </a:rPr>
              <a:t> bao </a:t>
            </a:r>
            <a:r>
              <a:rPr lang="en-US" sz="1200" b="0" i="1" kern="1200" dirty="0" err="1">
                <a:solidFill>
                  <a:schemeClr val="tx1"/>
                </a:solidFill>
                <a:effectLst/>
                <a:latin typeface="+mn-lt"/>
                <a:ea typeface="+mn-ea"/>
                <a:cs typeface="+mn-cs"/>
              </a:rPr>
              <a:t>nhiêu</a:t>
            </a:r>
            <a:r>
              <a:rPr lang="en-US" sz="1200" b="0" i="1" kern="120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pPr lvl="0"/>
            <a:r>
              <a:rPr lang="en-US" sz="1200" b="0" kern="1200" dirty="0" err="1">
                <a:solidFill>
                  <a:schemeClr val="tx1"/>
                </a:solidFill>
                <a:effectLst/>
                <a:latin typeface="+mn-lt"/>
                <a:ea typeface="+mn-ea"/>
                <a:cs typeface="+mn-cs"/>
              </a:rPr>
              <a:t>Đó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lý</a:t>
            </a:r>
            <a:r>
              <a:rPr lang="en-US" sz="1200" b="0" kern="1200" dirty="0">
                <a:solidFill>
                  <a:schemeClr val="tx1"/>
                </a:solidFill>
                <a:effectLst/>
                <a:latin typeface="+mn-lt"/>
                <a:ea typeface="+mn-ea"/>
                <a:cs typeface="+mn-cs"/>
              </a:rPr>
              <a:t> do </a:t>
            </a:r>
            <a:r>
              <a:rPr lang="en-US" sz="1200" b="0" kern="1200" baseline="0" dirty="0" err="1">
                <a:solidFill>
                  <a:schemeClr val="tx1"/>
                </a:solidFill>
                <a:effectLst/>
                <a:latin typeface="+mn-lt"/>
                <a:ea typeface="+mn-ea"/>
                <a:cs typeface="+mn-cs"/>
              </a:rPr>
              <a:t>tiếp</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tục</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thu</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thập</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thông</a:t>
            </a:r>
            <a:r>
              <a:rPr lang="en-US" sz="1200" b="0" kern="1200" baseline="0" dirty="0">
                <a:solidFill>
                  <a:schemeClr val="tx1"/>
                </a:solidFill>
                <a:effectLst/>
                <a:latin typeface="+mn-lt"/>
                <a:ea typeface="+mn-ea"/>
                <a:cs typeface="+mn-cs"/>
              </a:rPr>
              <a:t> tin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7.7 </a:t>
            </a:r>
            <a:r>
              <a:rPr lang="en-US" sz="1200" b="0" kern="1200" dirty="0" err="1">
                <a:solidFill>
                  <a:schemeClr val="tx1"/>
                </a:solidFill>
                <a:effectLst/>
                <a:latin typeface="+mn-lt"/>
                <a:ea typeface="+mn-ea"/>
                <a:cs typeface="+mn-cs"/>
              </a:rPr>
              <a:t>nhằm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cung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cấp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dữ</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liệu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đầu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sinh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a:t>
            </a:r>
          </a:p>
          <a:p>
            <a:pPr lvl="0"/>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71</a:t>
            </a:fld>
            <a:endParaRPr lang="en-US"/>
          </a:p>
        </p:txBody>
      </p:sp>
    </p:spTree>
    <p:extLst>
      <p:ext uri="{BB962C8B-B14F-4D97-AF65-F5344CB8AC3E}">
        <p14:creationId xmlns:p14="http://schemas.microsoft.com/office/powerpoint/2010/main" val="3503697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0" dirty="0" smtClean="0"/>
              <a:t>Phần </a:t>
            </a:r>
            <a:r>
              <a:rPr lang="vi-VN" b="0" dirty="0"/>
              <a:t>Năng lực phục vụ </a:t>
            </a:r>
            <a:r>
              <a:rPr lang="en-US" b="0" dirty="0" err="1"/>
              <a:t>của</a:t>
            </a:r>
            <a:r>
              <a:rPr lang="en-US" b="0" dirty="0"/>
              <a:t> </a:t>
            </a:r>
            <a:r>
              <a:rPr lang="en-US" b="0" dirty="0" err="1"/>
              <a:t>các</a:t>
            </a:r>
            <a:r>
              <a:rPr lang="en-US" b="0" dirty="0"/>
              <a:t> </a:t>
            </a:r>
            <a:r>
              <a:rPr lang="en-US" b="0" dirty="0" err="1"/>
              <a:t>cơ</a:t>
            </a:r>
            <a:r>
              <a:rPr lang="en-US" b="0" dirty="0"/>
              <a:t> </a:t>
            </a:r>
            <a:r>
              <a:rPr lang="en-US" b="0" dirty="0" err="1"/>
              <a:t>sở</a:t>
            </a:r>
            <a:r>
              <a:rPr lang="en-US" b="0" dirty="0"/>
              <a:t> </a:t>
            </a:r>
            <a:r>
              <a:rPr lang="en-US" b="0" dirty="0" err="1"/>
              <a:t>kinh</a:t>
            </a:r>
            <a:r>
              <a:rPr lang="en-US" b="0" dirty="0"/>
              <a:t> </a:t>
            </a:r>
            <a:r>
              <a:rPr lang="en-US" b="0" dirty="0" err="1"/>
              <a:t>doanh</a:t>
            </a:r>
            <a:r>
              <a:rPr lang="en-US" b="0" dirty="0"/>
              <a:t> </a:t>
            </a:r>
            <a:r>
              <a:rPr lang="en-US" b="0" dirty="0" err="1"/>
              <a:t>dịch</a:t>
            </a:r>
            <a:r>
              <a:rPr lang="en-US" b="0" dirty="0"/>
              <a:t> </a:t>
            </a:r>
            <a:r>
              <a:rPr lang="en-US" b="0" dirty="0" err="1"/>
              <a:t>vụ</a:t>
            </a:r>
            <a:r>
              <a:rPr lang="en-US" b="0" dirty="0"/>
              <a:t> </a:t>
            </a:r>
            <a:r>
              <a:rPr lang="en-US" b="0" dirty="0" err="1"/>
              <a:t>lưu</a:t>
            </a:r>
            <a:r>
              <a:rPr lang="en-US" b="0" dirty="0"/>
              <a:t> </a:t>
            </a:r>
            <a:r>
              <a:rPr lang="en-US" b="0" dirty="0" err="1"/>
              <a:t>trú</a:t>
            </a:r>
            <a:r>
              <a:rPr lang="en-US" b="0" dirty="0"/>
              <a:t>. </a:t>
            </a:r>
            <a:r>
              <a:rPr lang="en-US" b="0" dirty="0" err="1"/>
              <a:t>Đây</a:t>
            </a:r>
            <a:r>
              <a:rPr lang="vi-VN" b="0" dirty="0"/>
              <a:t> là </a:t>
            </a:r>
            <a:r>
              <a:rPr lang="en-US" b="0" dirty="0" err="1"/>
              <a:t>phần</a:t>
            </a:r>
            <a:r>
              <a:rPr lang="en-US" b="0" dirty="0"/>
              <a:t> </a:t>
            </a:r>
            <a:r>
              <a:rPr lang="vi-VN" b="0" dirty="0"/>
              <a:t>trọng tâm nghiệp vụ, </a:t>
            </a:r>
            <a:r>
              <a:rPr lang="en-US" b="0" dirty="0"/>
              <a:t>do </a:t>
            </a:r>
            <a:r>
              <a:rPr lang="en-US" b="0" dirty="0" err="1"/>
              <a:t>đó</a:t>
            </a:r>
            <a:r>
              <a:rPr lang="en-US" b="0" dirty="0"/>
              <a:t> </a:t>
            </a:r>
            <a:r>
              <a:rPr lang="vi-VN" b="0" dirty="0"/>
              <a:t>yêu cầu điều tra viên thu thập chính xác 6 chỉ tiêu đầu vào dưới dạng số liệu BÌNH QUÂN 1 THÁNG </a:t>
            </a:r>
            <a:r>
              <a:rPr lang="en-US" b="0" dirty="0" err="1"/>
              <a:t>trong</a:t>
            </a:r>
            <a:r>
              <a:rPr lang="vi-VN" b="0" dirty="0"/>
              <a:t> năm 2025.“</a:t>
            </a:r>
            <a:endParaRPr lang="en-US" b="0" dirty="0"/>
          </a:p>
          <a:p>
            <a:r>
              <a:rPr lang="en-US" sz="1200" b="0" i="1" kern="1200" dirty="0" err="1">
                <a:solidFill>
                  <a:srgbClr val="000000"/>
                </a:solidFill>
                <a:latin typeface="Montserrat Italics"/>
                <a:ea typeface="Montserrat Italics"/>
                <a:cs typeface="Montserrat Italics"/>
              </a:rPr>
              <a:t>Câu</a:t>
            </a:r>
            <a:r>
              <a:rPr lang="en-US" sz="1200" b="0" i="1" kern="1200" dirty="0">
                <a:solidFill>
                  <a:srgbClr val="000000"/>
                </a:solidFill>
                <a:latin typeface="Montserrat Italics"/>
                <a:ea typeface="Montserrat Italics"/>
                <a:cs typeface="Montserrat Italics"/>
              </a:rPr>
              <a:t> 1: </a:t>
            </a:r>
            <a:r>
              <a:rPr lang="vi-VN" b="0" dirty="0"/>
              <a:t>Số lượt khách ngủ qua đêm</a:t>
            </a:r>
            <a:r>
              <a:rPr lang="en-US" b="0" dirty="0"/>
              <a:t> </a:t>
            </a:r>
            <a:r>
              <a:rPr lang="en-US" b="0" dirty="0" err="1"/>
              <a:t>bình</a:t>
            </a:r>
            <a:r>
              <a:rPr lang="en-US" b="0" dirty="0"/>
              <a:t> </a:t>
            </a:r>
            <a:r>
              <a:rPr lang="en-US" b="0" dirty="0" err="1"/>
              <a:t>quân</a:t>
            </a:r>
            <a:r>
              <a:rPr lang="en-US" b="0" dirty="0"/>
              <a:t> 1 </a:t>
            </a:r>
            <a:r>
              <a:rPr lang="en-US" b="0" dirty="0" err="1"/>
              <a:t>tháng</a:t>
            </a:r>
            <a:r>
              <a:rPr lang="en-US" b="0" dirty="0"/>
              <a:t> </a:t>
            </a:r>
            <a:r>
              <a:rPr lang="en-US" b="0" dirty="0" err="1"/>
              <a:t>trong</a:t>
            </a:r>
            <a:r>
              <a:rPr lang="en-US" b="0" dirty="0"/>
              <a:t> </a:t>
            </a:r>
            <a:r>
              <a:rPr lang="en-US" b="0" dirty="0" err="1"/>
              <a:t>năm</a:t>
            </a:r>
            <a:r>
              <a:rPr lang="en-US" b="0" dirty="0"/>
              <a:t> 2025</a:t>
            </a:r>
            <a:r>
              <a:rPr lang="vi-VN" b="0" dirty="0"/>
              <a:t> là tổng số </a:t>
            </a:r>
            <a:r>
              <a:rPr lang="en-US" b="0" dirty="0" err="1"/>
              <a:t>lượt</a:t>
            </a:r>
            <a:r>
              <a:rPr lang="vi-VN" b="0" dirty="0"/>
              <a:t> khách đến thuê và lưu trú lại qua đêm tại cơ sở</a:t>
            </a:r>
            <a:r>
              <a:rPr lang="en-US" b="0" dirty="0"/>
              <a:t>, k</a:t>
            </a:r>
            <a:r>
              <a:rPr lang="vi-VN" b="0" dirty="0"/>
              <a:t>hông giới hạn độ tuổi.</a:t>
            </a:r>
            <a:endParaRPr lang="en-US" b="0" dirty="0"/>
          </a:p>
          <a:p>
            <a:r>
              <a:rPr lang="en-US" sz="1200" b="0" i="1" kern="1200" dirty="0" err="1">
                <a:solidFill>
                  <a:srgbClr val="000000"/>
                </a:solidFill>
                <a:latin typeface="Montserrat Italics"/>
                <a:ea typeface="Montserrat Italics"/>
                <a:cs typeface="Montserrat Italics"/>
              </a:rPr>
              <a:t>Tiếp</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theo</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về</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chỉ</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tiêu</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Lượt</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Khách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quốc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tế</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ngủ</a:t>
            </a:r>
            <a:r>
              <a:rPr lang="en-US" sz="1200" b="0" i="1" kern="1200" dirty="0">
                <a:solidFill>
                  <a:srgbClr val="000000"/>
                </a:solidFill>
                <a:latin typeface="Montserrat Italics"/>
                <a:ea typeface="Montserrat Italics"/>
                <a:cs typeface="Montserrat Italics"/>
              </a:rPr>
              <a:t> qua </a:t>
            </a:r>
            <a:r>
              <a:rPr lang="en-US" sz="1200" b="0" i="1" kern="1200" dirty="0" err="1">
                <a:solidFill>
                  <a:srgbClr val="000000"/>
                </a:solidFill>
                <a:latin typeface="Montserrat Italics"/>
                <a:ea typeface="Montserrat Italics"/>
                <a:cs typeface="Montserrat Italics"/>
              </a:rPr>
              <a:t>đêm</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là</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số</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lượt</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khách</a:t>
            </a:r>
            <a:r>
              <a:rPr lang="en-US" sz="1200" b="0" i="1" kern="1200" dirty="0">
                <a:solidFill>
                  <a:srgbClr val="000000"/>
                </a:solidFill>
                <a:latin typeface="Montserrat Italics"/>
                <a:ea typeface="Montserrat Italics"/>
                <a:cs typeface="Montserrat Italics"/>
              </a:rPr>
              <a:t> </a:t>
            </a:r>
            <a:r>
              <a:rPr lang="en-US" sz="1200" b="0" kern="1200" dirty="0" err="1">
                <a:solidFill>
                  <a:schemeClr val="tx1"/>
                </a:solidFill>
                <a:effectLst/>
                <a:latin typeface="+mn-lt"/>
                <a:ea typeface="+mn-ea"/>
                <a:cs typeface="+mn-cs"/>
              </a:rPr>
              <a:t>mang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quốc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tịch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nước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ngoài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hoặc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Việt </a:t>
            </a:r>
            <a:r>
              <a:rPr lang="en-US" sz="1200" b="0" kern="1200" dirty="0" err="1">
                <a:solidFill>
                  <a:schemeClr val="tx1"/>
                </a:solidFill>
                <a:effectLst/>
                <a:latin typeface="+mn-lt"/>
                <a:ea typeface="+mn-ea"/>
                <a:cs typeface="+mn-cs"/>
              </a:rPr>
              <a:t>kiều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có</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thuê</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ngủ</a:t>
            </a:r>
            <a:r>
              <a:rPr lang="en-US" sz="1200" b="0" kern="1200" dirty="0">
                <a:solidFill>
                  <a:schemeClr val="tx1"/>
                </a:solidFill>
                <a:effectLst/>
                <a:latin typeface="+mn-lt"/>
                <a:ea typeface="+mn-ea"/>
                <a:cs typeface="+mn-cs"/>
              </a:rPr>
              <a:t> qua </a:t>
            </a:r>
            <a:r>
              <a:rPr lang="en-US" sz="1200" b="0" kern="1200" dirty="0" err="1">
                <a:solidFill>
                  <a:schemeClr val="tx1"/>
                </a:solidFill>
                <a:effectLst/>
                <a:latin typeface="+mn-lt"/>
                <a:ea typeface="+mn-ea"/>
                <a:cs typeface="+mn-cs"/>
              </a:rPr>
              <a:t>đêm</a:t>
            </a:r>
            <a:r>
              <a:rPr lang="en-US" sz="1200" b="0" kern="1200" dirty="0">
                <a:solidFill>
                  <a:schemeClr val="tx1"/>
                </a:solidFill>
                <a:effectLst/>
                <a:latin typeface="+mn-lt"/>
                <a:ea typeface="+mn-ea"/>
                <a:cs typeface="+mn-cs"/>
              </a:rPr>
              <a:t>.</a:t>
            </a:r>
          </a:p>
          <a:p>
            <a:pPr lvl="0"/>
            <a:r>
              <a:rPr lang="en-US" sz="1200" b="0" i="1" kern="1200" dirty="0" err="1">
                <a:solidFill>
                  <a:srgbClr val="000000"/>
                </a:solidFill>
                <a:latin typeface="Montserrat Italics"/>
                <a:ea typeface="Montserrat Italics"/>
                <a:cs typeface="Montserrat Italics"/>
              </a:rPr>
              <a:t>Câu</a:t>
            </a:r>
            <a:r>
              <a:rPr lang="en-US" sz="1200" b="0" i="1" kern="1200" dirty="0">
                <a:solidFill>
                  <a:srgbClr val="000000"/>
                </a:solidFill>
                <a:latin typeface="Montserrat Italics"/>
                <a:ea typeface="Montserrat Italics"/>
                <a:cs typeface="Montserrat Italics"/>
              </a:rPr>
              <a:t> 2: </a:t>
            </a:r>
            <a:r>
              <a:rPr lang="en-US" sz="1200" b="0" i="1" kern="1200" dirty="0" err="1">
                <a:solidFill>
                  <a:srgbClr val="000000"/>
                </a:solidFill>
                <a:latin typeface="Montserrat Italics"/>
                <a:ea typeface="Montserrat Italics"/>
                <a:cs typeface="Montserrat Italics"/>
              </a:rPr>
              <a:t>Số</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lượt</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khách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không</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ngủ</a:t>
            </a:r>
            <a:r>
              <a:rPr lang="en-US" sz="1200" b="0" i="1" kern="1200" dirty="0">
                <a:solidFill>
                  <a:srgbClr val="000000"/>
                </a:solidFill>
                <a:latin typeface="Montserrat Italics"/>
                <a:ea typeface="Montserrat Italics"/>
                <a:cs typeface="Montserrat Italics"/>
              </a:rPr>
              <a:t> qua </a:t>
            </a:r>
            <a:r>
              <a:rPr lang="en-US" sz="1200" b="0" i="1" kern="1200" dirty="0" err="1">
                <a:solidFill>
                  <a:srgbClr val="000000"/>
                </a:solidFill>
                <a:latin typeface="Montserrat Italics"/>
                <a:ea typeface="Montserrat Italics"/>
                <a:cs typeface="Montserrat Italics"/>
              </a:rPr>
              <a:t>đêm</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Đây</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là</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chỉ</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tiêu</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rất</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quan</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trọng</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Nguồn</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thu</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này</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phải</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được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bóc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tách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Ví</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dụ</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như</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tại</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các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khách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sạn</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có</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dịch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vụ</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tổ</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chức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hội</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nghị</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khách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chỉ</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đến</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họp</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không</a:t>
            </a:r>
            <a:r>
              <a:rPr lang="en-US" sz="1200" b="0" i="1" kern="1200" dirty="0">
                <a:solidFill>
                  <a:srgbClr val="000000"/>
                </a:solidFill>
                <a:latin typeface="Montserrat Italics"/>
                <a:ea typeface="Montserrat Italics"/>
                <a:cs typeface="Montserrat Italics"/>
              </a:rPr>
              <a:t> ở </a:t>
            </a:r>
            <a:r>
              <a:rPr lang="en-US" sz="1200" b="0" i="1" kern="1200" dirty="0" err="1">
                <a:solidFill>
                  <a:srgbClr val="000000"/>
                </a:solidFill>
                <a:latin typeface="Montserrat Italics"/>
                <a:ea typeface="Montserrat Italics"/>
                <a:cs typeface="Montserrat Italics"/>
              </a:rPr>
              <a:t>lại</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hoặc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các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nhà</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nghỉ</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có</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dịch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vụ</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cho</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thuê</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theo</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giờ</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Tương</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tự</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Điều</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tra</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viên</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cũng</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phải</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hỏi</a:t>
            </a:r>
            <a:r>
              <a:rPr lang="en-US" sz="1200" b="0" i="1" kern="1200" dirty="0">
                <a:solidFill>
                  <a:srgbClr val="000000"/>
                </a:solidFill>
                <a:latin typeface="Montserrat Italics"/>
                <a:ea typeface="Montserrat Italics"/>
                <a:cs typeface="Montserrat Italics"/>
              </a:rPr>
              <a:t> chi </a:t>
            </a:r>
            <a:r>
              <a:rPr lang="en-US" sz="1200" b="0" i="1" kern="1200" dirty="0" err="1">
                <a:solidFill>
                  <a:srgbClr val="000000"/>
                </a:solidFill>
                <a:latin typeface="Montserrat Italics"/>
                <a:ea typeface="Montserrat Italics"/>
                <a:cs typeface="Montserrat Italics"/>
              </a:rPr>
              <a:t>tiết</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Câu</a:t>
            </a:r>
            <a:r>
              <a:rPr lang="en-US" sz="1200" b="0" i="1" kern="1200" dirty="0">
                <a:solidFill>
                  <a:srgbClr val="000000"/>
                </a:solidFill>
                <a:latin typeface="Montserrat Italics"/>
                <a:ea typeface="Montserrat Italics"/>
                <a:cs typeface="Montserrat Italics"/>
              </a:rPr>
              <a:t> 2.1: </a:t>
            </a:r>
            <a:r>
              <a:rPr lang="en-US" sz="1200" b="0" i="1" kern="1200" dirty="0" err="1">
                <a:solidFill>
                  <a:srgbClr val="000000"/>
                </a:solidFill>
                <a:latin typeface="Montserrat Italics"/>
                <a:ea typeface="Montserrat Italics"/>
                <a:cs typeface="Montserrat Italics"/>
              </a:rPr>
              <a:t>trong</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đó</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lượt</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Khách</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quốc</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tế</a:t>
            </a:r>
            <a:r>
              <a:rPr lang="en-US" sz="1200" b="0" i="1" kern="1200" dirty="0">
                <a:solidFill>
                  <a:srgbClr val="000000"/>
                </a:solidFill>
                <a:latin typeface="Montserrat Italics"/>
                <a:ea typeface="Montserrat Italics"/>
                <a:cs typeface="Montserrat Italics"/>
              </a:rPr>
              <a:t> </a:t>
            </a:r>
            <a:r>
              <a:rPr lang="en-US" sz="1200" b="0" i="1" kern="1200" dirty="0" err="1">
                <a:solidFill>
                  <a:srgbClr val="000000"/>
                </a:solidFill>
                <a:latin typeface="Montserrat Italics"/>
                <a:ea typeface="Montserrat Italics"/>
                <a:cs typeface="Montserrat Italics"/>
              </a:rPr>
              <a:t>là</a:t>
            </a:r>
            <a:r>
              <a:rPr lang="en-US" sz="1200" b="0" i="1" kern="1200" dirty="0">
                <a:solidFill>
                  <a:srgbClr val="000000"/>
                </a:solidFill>
                <a:latin typeface="Montserrat Italics"/>
                <a:ea typeface="Montserrat Italics"/>
                <a:cs typeface="Montserrat Italics"/>
              </a:rPr>
              <a:t> bao </a:t>
            </a:r>
            <a:r>
              <a:rPr lang="en-US" sz="1200" b="0" i="1" kern="1200" dirty="0" err="1">
                <a:solidFill>
                  <a:srgbClr val="000000"/>
                </a:solidFill>
                <a:latin typeface="Montserrat Italics"/>
                <a:ea typeface="Montserrat Italics"/>
                <a:cs typeface="Montserrat Italics"/>
              </a:rPr>
              <a:t>nhiêu</a:t>
            </a:r>
            <a:r>
              <a:rPr lang="en-US" sz="1200" b="0" i="1" kern="1200" dirty="0">
                <a:solidFill>
                  <a:srgbClr val="000000"/>
                </a:solidFill>
                <a:latin typeface="Montserrat Italics"/>
                <a:ea typeface="Montserrat Italics"/>
                <a:cs typeface="Montserrat Itali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rgbClr val="000000"/>
              </a:solidFill>
              <a:latin typeface="Montserrat Italics"/>
              <a:ea typeface="Montserrat Italics"/>
              <a:cs typeface="Montserrat Italics"/>
              <a:sym typeface="Montserrat Italics"/>
            </a:endParaRPr>
          </a:p>
          <a:p>
            <a:endParaRPr lang="en-US" sz="1200" b="0" i="1" kern="1200" dirty="0">
              <a:solidFill>
                <a:srgbClr val="000000"/>
              </a:solidFill>
              <a:latin typeface="Montserrat Italics"/>
              <a:ea typeface="Montserrat Italics"/>
              <a:cs typeface="Montserrat Italics"/>
            </a:endParaRPr>
          </a:p>
        </p:txBody>
      </p:sp>
      <p:sp>
        <p:nvSpPr>
          <p:cNvPr id="4" name="Slide Number Placeholder 3"/>
          <p:cNvSpPr>
            <a:spLocks noGrp="1"/>
          </p:cNvSpPr>
          <p:nvPr>
            <p:ph type="sldNum" sz="quarter" idx="10"/>
          </p:nvPr>
        </p:nvSpPr>
        <p:spPr/>
        <p:txBody>
          <a:bodyPr/>
          <a:lstStyle/>
          <a:p>
            <a:fld id="{0273DE5A-2C48-476E-8EF6-36F44E7FABCB}" type="slidenum">
              <a:rPr lang="en-US" smtClean="0"/>
              <a:t>72</a:t>
            </a:fld>
            <a:endParaRPr lang="en-US"/>
          </a:p>
        </p:txBody>
      </p:sp>
    </p:spTree>
    <p:extLst>
      <p:ext uri="{BB962C8B-B14F-4D97-AF65-F5344CB8AC3E}">
        <p14:creationId xmlns:p14="http://schemas.microsoft.com/office/powerpoint/2010/main" val="2739415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3: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quân</a:t>
            </a:r>
            <a:r>
              <a:rPr lang="en-US" sz="1200" b="0" kern="1200" dirty="0">
                <a:solidFill>
                  <a:schemeClr val="tx1"/>
                </a:solidFill>
                <a:effectLst/>
                <a:latin typeface="+mn-lt"/>
                <a:ea typeface="+mn-ea"/>
                <a:cs typeface="+mn-cs"/>
              </a:rPr>
              <a:t> 1 </a:t>
            </a:r>
            <a:r>
              <a:rPr lang="en-US" sz="1200" b="0" kern="1200" dirty="0" err="1">
                <a:solidFill>
                  <a:schemeClr val="tx1"/>
                </a:solidFill>
                <a:effectLst/>
                <a:latin typeface="+mn-lt"/>
                <a:ea typeface="+mn-ea"/>
                <a:cs typeface="+mn-cs"/>
              </a:rPr>
              <a:t>tháng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gọi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en-US" sz="1200" b="0" kern="1200" dirty="0">
                <a:solidFill>
                  <a:schemeClr val="tx1"/>
                </a:solidFill>
                <a:effectLst/>
                <a:latin typeface="+mn-lt"/>
                <a:ea typeface="+mn-ea"/>
                <a:cs typeface="+mn-cs"/>
              </a:rPr>
              <a:t>).</a:t>
            </a:r>
          </a:p>
          <a:p>
            <a:r>
              <a:rPr lang="vi-VN" sz="1200" b="0" kern="1200" dirty="0">
                <a:solidFill>
                  <a:schemeClr val="tx1"/>
                </a:solidFill>
                <a:effectLst/>
                <a:latin typeface="+mn-lt"/>
                <a:ea typeface="+mn-ea"/>
                <a:cs typeface="+mn-cs"/>
              </a:rPr>
              <a:t>L</a:t>
            </a:r>
            <a:r>
              <a:rPr lang="en-US" sz="1200" b="0" kern="1200" dirty="0">
                <a:solidFill>
                  <a:schemeClr val="tx1"/>
                </a:solidFill>
                <a:effectLst/>
                <a:latin typeface="+mn-lt"/>
                <a:ea typeface="+mn-ea"/>
                <a:cs typeface="+mn-cs"/>
              </a:rPr>
              <a:t>à </a:t>
            </a:r>
            <a:r>
              <a:rPr lang="en-US" sz="1200" b="0" u="sng" kern="1200" dirty="0" err="1">
                <a:solidFill>
                  <a:schemeClr val="tx1"/>
                </a:solidFill>
                <a:effectLst/>
                <a:latin typeface="+mn-lt"/>
                <a:ea typeface="+mn-ea"/>
                <a:cs typeface="+mn-cs"/>
              </a:rPr>
              <a:t>tổng</a:t>
            </a:r>
            <a:r>
              <a:rPr lang="en-US" sz="1200" b="0" u="sng" kern="1200" dirty="0">
                <a:solidFill>
                  <a:schemeClr val="tx1"/>
                </a:solidFill>
                <a:effectLst/>
                <a:latin typeface="+mn-lt"/>
                <a:ea typeface="+mn-ea"/>
                <a:cs typeface="+mn-cs"/>
              </a:rPr>
              <a:t> </a:t>
            </a:r>
            <a:r>
              <a:rPr lang="en-US" sz="1200" b="0" u="sng" kern="1200" dirty="0" err="1">
                <a:solidFill>
                  <a:schemeClr val="tx1"/>
                </a:solidFill>
                <a:effectLst/>
                <a:latin typeface="+mn-lt"/>
                <a:ea typeface="+mn-ea"/>
                <a:cs typeface="+mn-cs"/>
              </a:rPr>
              <a:t>số</a:t>
            </a:r>
            <a:r>
              <a:rPr lang="en-US" sz="1200" b="0" u="sng" kern="1200" dirty="0">
                <a:solidFill>
                  <a:schemeClr val="tx1"/>
                </a:solidFill>
                <a:effectLst/>
                <a:latin typeface="+mn-lt"/>
                <a:ea typeface="+mn-ea"/>
                <a:cs typeface="+mn-cs"/>
              </a:rPr>
              <a:t> </a:t>
            </a:r>
            <a:r>
              <a:rPr lang="en-US" sz="1200" b="0" u="sng" kern="1200" dirty="0" err="1">
                <a:solidFill>
                  <a:schemeClr val="tx1"/>
                </a:solidFill>
                <a:effectLst/>
                <a:latin typeface="+mn-lt"/>
                <a:ea typeface="+mn-ea"/>
                <a:cs typeface="+mn-cs"/>
              </a:rPr>
              <a:t>ngày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sử</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bình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quân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u="sng" kern="1200" dirty="0" err="1">
                <a:solidFill>
                  <a:schemeClr val="tx1"/>
                </a:solidFill>
                <a:effectLst/>
                <a:latin typeface="+mn-lt"/>
                <a:ea typeface="+mn-ea"/>
                <a:cs typeface="+mn-cs"/>
              </a:rPr>
              <a:t>tất</a:t>
            </a:r>
            <a:r>
              <a:rPr lang="en-US" sz="1200" b="0" u="sng" kern="1200" dirty="0">
                <a:solidFill>
                  <a:schemeClr val="tx1"/>
                </a:solidFill>
                <a:effectLst/>
                <a:latin typeface="+mn-lt"/>
                <a:ea typeface="+mn-ea"/>
                <a:cs typeface="+mn-cs"/>
              </a:rPr>
              <a:t> </a:t>
            </a:r>
            <a:r>
              <a:rPr lang="en-US" sz="1200" b="0" u="sng" kern="1200" dirty="0" err="1">
                <a:solidFill>
                  <a:schemeClr val="tx1"/>
                </a:solidFill>
                <a:effectLst/>
                <a:latin typeface="+mn-lt"/>
                <a:ea typeface="+mn-ea"/>
                <a:cs typeface="+mn-cs"/>
              </a:rPr>
              <a:t>cả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phòng</a:t>
            </a:r>
            <a:r>
              <a:rPr lang="vi-VN" sz="1200" b="0" kern="1200" dirty="0">
                <a:solidFill>
                  <a:schemeClr val="tx1"/>
                </a:solidFill>
                <a:effectLst/>
                <a:latin typeface="+mn-lt"/>
                <a:ea typeface="+mn-ea"/>
                <a:cs typeface="+mn-cs"/>
              </a:rPr>
              <a:t> của cơ sở lưu trú</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1 </a:t>
            </a:r>
            <a:r>
              <a:rPr lang="en-US" sz="1200" b="0" kern="1200" dirty="0" err="1">
                <a:solidFill>
                  <a:schemeClr val="tx1"/>
                </a:solidFill>
                <a:effectLst/>
                <a:latin typeface="+mn-lt"/>
                <a:ea typeface="+mn-ea"/>
                <a:cs typeface="+mn-cs"/>
              </a:rPr>
              <a:t>tháng</a:t>
            </a:r>
            <a:r>
              <a:rPr lang="en-US" sz="1200" b="0" kern="1200" dirty="0">
                <a:solidFill>
                  <a:schemeClr val="tx1"/>
                </a:solidFill>
                <a:effectLst/>
                <a:latin typeface="+mn-lt"/>
                <a:ea typeface="+mn-ea"/>
                <a:cs typeface="+mn-cs"/>
              </a:rPr>
              <a:t>. </a:t>
            </a:r>
          </a:p>
          <a:p>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lường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tổng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ngày-phòng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được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ra.</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Trường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hợp</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không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xác</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định</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được</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tổng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sử</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bình</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quân</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1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ĐTV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hỏi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sử</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từng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cộng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lại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rồi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chia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cho</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hoạt</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động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trong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năm</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đã</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khai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tại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câu</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4.1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Phiếu</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7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thể</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toàn</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bộ</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a:t>
            </a:r>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73</a:t>
            </a:fld>
            <a:endParaRPr lang="en-US"/>
          </a:p>
        </p:txBody>
      </p:sp>
    </p:spTree>
    <p:extLst>
      <p:ext uri="{BB962C8B-B14F-4D97-AF65-F5344CB8AC3E}">
        <p14:creationId xmlns:p14="http://schemas.microsoft.com/office/powerpoint/2010/main" val="667003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a:t>
            </a:r>
            <a:r>
              <a:rPr lang="vi-VN" dirty="0"/>
              <a:t>ư</a:t>
            </a:r>
            <a:r>
              <a:rPr lang="en-US" dirty="0"/>
              <a:t>u ý: </a:t>
            </a:r>
            <a:r>
              <a:rPr lang="en-US" dirty="0" err="1"/>
              <a:t>Đối</a:t>
            </a:r>
            <a:r>
              <a:rPr lang="en-US" dirty="0"/>
              <a:t> </a:t>
            </a:r>
            <a:r>
              <a:rPr lang="en-US" dirty="0" err="1"/>
              <a:t>với</a:t>
            </a:r>
            <a:r>
              <a:rPr lang="en-US" dirty="0"/>
              <a:t> </a:t>
            </a:r>
            <a:r>
              <a:rPr lang="en-US" dirty="0" err="1"/>
              <a:t>ngành</a:t>
            </a:r>
            <a:r>
              <a:rPr lang="en-US" dirty="0"/>
              <a:t> </a:t>
            </a:r>
            <a:r>
              <a:rPr lang="en-US" dirty="0" err="1"/>
              <a:t>xây</a:t>
            </a:r>
            <a:r>
              <a:rPr lang="en-US" dirty="0"/>
              <a:t> </a:t>
            </a:r>
            <a:r>
              <a:rPr lang="en-US" dirty="0" err="1"/>
              <a:t>dựng</a:t>
            </a:r>
            <a:r>
              <a:rPr lang="en-US" dirty="0"/>
              <a:t> </a:t>
            </a:r>
            <a:r>
              <a:rPr lang="en-US" dirty="0" err="1"/>
              <a:t>chỉ</a:t>
            </a:r>
            <a:r>
              <a:rPr lang="en-US" dirty="0"/>
              <a:t> </a:t>
            </a:r>
            <a:r>
              <a:rPr lang="en-US" dirty="0" err="1"/>
              <a:t>lập</a:t>
            </a:r>
            <a:r>
              <a:rPr lang="en-US" dirty="0"/>
              <a:t> </a:t>
            </a:r>
            <a:r>
              <a:rPr lang="en-US" dirty="0" err="1"/>
              <a:t>bảng</a:t>
            </a:r>
            <a:r>
              <a:rPr lang="en-US" dirty="0"/>
              <a:t> </a:t>
            </a:r>
            <a:r>
              <a:rPr lang="en-US" dirty="0" err="1"/>
              <a:t>kê</a:t>
            </a:r>
            <a:r>
              <a:rPr lang="en-US" dirty="0"/>
              <a:t>, </a:t>
            </a:r>
            <a:r>
              <a:rPr lang="en-US" dirty="0" err="1"/>
              <a:t>không</a:t>
            </a:r>
            <a:r>
              <a:rPr lang="en-US" dirty="0"/>
              <a:t> </a:t>
            </a:r>
            <a:r>
              <a:rPr lang="en-US" dirty="0" err="1"/>
              <a:t>thực</a:t>
            </a:r>
            <a:r>
              <a:rPr lang="en-US" dirty="0"/>
              <a:t> </a:t>
            </a:r>
            <a:r>
              <a:rPr lang="en-US" dirty="0" err="1"/>
              <a:t>hiện</a:t>
            </a:r>
            <a:r>
              <a:rPr lang="en-US" dirty="0"/>
              <a:t> </a:t>
            </a:r>
            <a:r>
              <a:rPr lang="en-US" dirty="0" err="1"/>
              <a:t>thu</a:t>
            </a:r>
            <a:r>
              <a:rPr lang="en-US" dirty="0"/>
              <a:t> </a:t>
            </a:r>
            <a:r>
              <a:rPr lang="en-US" dirty="0" err="1"/>
              <a:t>thập</a:t>
            </a:r>
            <a:r>
              <a:rPr lang="en-US" dirty="0"/>
              <a:t> </a:t>
            </a:r>
            <a:r>
              <a:rPr lang="en-US" dirty="0" err="1"/>
              <a:t>thông</a:t>
            </a:r>
            <a:r>
              <a:rPr lang="en-US" dirty="0"/>
              <a:t> tin </a:t>
            </a:r>
            <a:r>
              <a:rPr lang="en-US" dirty="0" err="1"/>
              <a:t>phiếu</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780048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rgbClr val="000000"/>
                </a:solidFill>
                <a:latin typeface="Montserrat Italics"/>
                <a:ea typeface="Montserrat Italics"/>
                <a:cs typeface="Montserrat Italics"/>
                <a:sym typeface="Montserrat Italics"/>
              </a:rPr>
              <a:t>Ở </a:t>
            </a:r>
            <a:r>
              <a:rPr lang="en-US" sz="1200" b="0" i="1" kern="1200" dirty="0" err="1">
                <a:solidFill>
                  <a:srgbClr val="000000"/>
                </a:solidFill>
                <a:latin typeface="Montserrat Italics"/>
                <a:ea typeface="Montserrat Italics"/>
                <a:cs typeface="Montserrat Italics"/>
                <a:sym typeface="Montserrat Italics"/>
              </a:rPr>
              <a:t>đây</a:t>
            </a:r>
            <a:r>
              <a:rPr lang="en-US" sz="1200" b="0" i="1" kern="1200" dirty="0">
                <a:solidFill>
                  <a:srgbClr val="000000"/>
                </a:solidFill>
                <a:latin typeface="Montserrat Italics"/>
                <a:ea typeface="Montserrat Italics"/>
                <a:cs typeface="Montserrat Italics"/>
                <a:sym typeface="Montserrat Italics"/>
              </a:rPr>
              <a:t> </a:t>
            </a:r>
            <a:r>
              <a:rPr lang="en-US" sz="1200" b="0" i="1" kern="1200" dirty="0" err="1">
                <a:solidFill>
                  <a:srgbClr val="000000"/>
                </a:solidFill>
                <a:latin typeface="Montserrat Italics"/>
                <a:ea typeface="Montserrat Italics"/>
                <a:cs typeface="Montserrat Italics"/>
                <a:sym typeface="Montserrat Italics"/>
              </a:rPr>
              <a:t>tôi</a:t>
            </a:r>
            <a:r>
              <a:rPr lang="en-US" sz="1200" b="0" i="1" kern="1200" dirty="0">
                <a:solidFill>
                  <a:srgbClr val="000000"/>
                </a:solidFill>
                <a:latin typeface="Montserrat Italics"/>
                <a:ea typeface="Montserrat Italics"/>
                <a:cs typeface="Montserrat Italics"/>
                <a:sym typeface="Montserrat Italics"/>
              </a:rPr>
              <a:t> </a:t>
            </a:r>
            <a:r>
              <a:rPr lang="en-US" sz="1200" b="0" i="1" kern="1200" dirty="0" err="1">
                <a:solidFill>
                  <a:srgbClr val="000000"/>
                </a:solidFill>
                <a:latin typeface="Montserrat Italics"/>
                <a:ea typeface="Montserrat Italics"/>
                <a:cs typeface="Montserrat Italics"/>
                <a:sym typeface="Montserrat Italics"/>
              </a:rPr>
              <a:t>đưa</a:t>
            </a:r>
            <a:r>
              <a:rPr lang="en-US" sz="1200" b="0" i="1" kern="1200" dirty="0">
                <a:solidFill>
                  <a:srgbClr val="000000"/>
                </a:solidFill>
                <a:latin typeface="Montserrat Italics"/>
                <a:ea typeface="Montserrat Italics"/>
                <a:cs typeface="Montserrat Italics"/>
                <a:sym typeface="Montserrat Italics"/>
              </a:rPr>
              <a:t> </a:t>
            </a:r>
            <a:r>
              <a:rPr lang="en-US" sz="1200" b="0" i="1" kern="1200" dirty="0" err="1">
                <a:solidFill>
                  <a:srgbClr val="000000"/>
                </a:solidFill>
                <a:latin typeface="Montserrat Italics"/>
                <a:ea typeface="Montserrat Italics"/>
                <a:cs typeface="Montserrat Italics"/>
                <a:sym typeface="Montserrat Italics"/>
              </a:rPr>
              <a:t>ra</a:t>
            </a:r>
            <a:r>
              <a:rPr lang="en-US" sz="1200" b="0" i="1" kern="1200" dirty="0">
                <a:solidFill>
                  <a:srgbClr val="000000"/>
                </a:solidFill>
                <a:latin typeface="Montserrat Italics"/>
                <a:ea typeface="Montserrat Italics"/>
                <a:cs typeface="Montserrat Italics"/>
                <a:sym typeface="Montserrat Italics"/>
              </a:rPr>
              <a:t> </a:t>
            </a:r>
            <a:r>
              <a:rPr lang="en-US" sz="1200" b="0" i="1" kern="1200" dirty="0" err="1">
                <a:solidFill>
                  <a:srgbClr val="000000"/>
                </a:solidFill>
                <a:latin typeface="Montserrat Italics"/>
                <a:ea typeface="Montserrat Italics"/>
                <a:cs typeface="Montserrat Italics"/>
                <a:sym typeface="Montserrat Italics"/>
              </a:rPr>
              <a:t>để</a:t>
            </a:r>
            <a:r>
              <a:rPr lang="en-US" sz="1200" b="0" i="1" kern="1200" dirty="0">
                <a:solidFill>
                  <a:srgbClr val="000000"/>
                </a:solidFill>
                <a:latin typeface="Montserrat Italics"/>
                <a:ea typeface="Montserrat Italics"/>
                <a:cs typeface="Montserrat Italics"/>
                <a:sym typeface="Montserrat Italics"/>
              </a:rPr>
              <a:t> minh </a:t>
            </a:r>
            <a:r>
              <a:rPr lang="en-US" sz="1200" b="0" i="1" kern="1200" dirty="0" err="1">
                <a:solidFill>
                  <a:srgbClr val="000000"/>
                </a:solidFill>
                <a:latin typeface="Montserrat Italics"/>
                <a:ea typeface="Montserrat Italics"/>
                <a:cs typeface="Montserrat Italics"/>
                <a:sym typeface="Montserrat Italics"/>
              </a:rPr>
              <a:t>họa</a:t>
            </a:r>
            <a:r>
              <a:rPr lang="en-US" sz="1200" b="0" i="1" kern="1200" dirty="0">
                <a:solidFill>
                  <a:srgbClr val="000000"/>
                </a:solidFill>
                <a:latin typeface="Montserrat Italics"/>
                <a:ea typeface="Montserrat Italics"/>
                <a:cs typeface="Montserrat Italics"/>
                <a:sym typeface="Montserrat Italics"/>
              </a:rPr>
              <a:t> </a:t>
            </a:r>
            <a:r>
              <a:rPr lang="en-US" sz="1200" b="0" i="1" kern="1200" dirty="0" err="1">
                <a:solidFill>
                  <a:srgbClr val="000000"/>
                </a:solidFill>
                <a:latin typeface="Montserrat Italics"/>
                <a:ea typeface="Montserrat Italics"/>
                <a:cs typeface="Montserrat Italics"/>
                <a:sym typeface="Montserrat Italics"/>
              </a:rPr>
              <a:t>cho</a:t>
            </a:r>
            <a:r>
              <a:rPr lang="en-US" sz="1200" b="0" i="1" kern="1200" dirty="0">
                <a:solidFill>
                  <a:srgbClr val="000000"/>
                </a:solidFill>
                <a:latin typeface="Montserrat Italics"/>
                <a:ea typeface="Montserrat Italics"/>
                <a:cs typeface="Montserrat Italics"/>
                <a:sym typeface="Montserrat Italics"/>
              </a:rPr>
              <a:t> </a:t>
            </a:r>
            <a:r>
              <a:rPr lang="en-US" sz="1200" b="0" i="1" kern="1200" dirty="0" err="1">
                <a:solidFill>
                  <a:srgbClr val="000000"/>
                </a:solidFill>
                <a:latin typeface="Montserrat Italics"/>
                <a:ea typeface="Montserrat Italics"/>
                <a:cs typeface="Montserrat Italics"/>
                <a:sym typeface="Montserrat Italics"/>
              </a:rPr>
              <a:t>chỉ</a:t>
            </a:r>
            <a:r>
              <a:rPr lang="en-US" sz="1200" b="0" i="1" kern="1200" dirty="0">
                <a:solidFill>
                  <a:srgbClr val="000000"/>
                </a:solidFill>
                <a:latin typeface="Montserrat Italics"/>
                <a:ea typeface="Montserrat Italics"/>
                <a:cs typeface="Montserrat Italics"/>
                <a:sym typeface="Montserrat Italics"/>
              </a:rPr>
              <a:t> </a:t>
            </a:r>
            <a:r>
              <a:rPr lang="en-US" sz="1200" b="0" i="1" kern="1200" dirty="0" err="1">
                <a:solidFill>
                  <a:srgbClr val="000000"/>
                </a:solidFill>
                <a:latin typeface="Montserrat Italics"/>
                <a:ea typeface="Montserrat Italics"/>
                <a:cs typeface="Montserrat Italics"/>
                <a:sym typeface="Montserrat Italics"/>
              </a:rPr>
              <a:t>tiêu</a:t>
            </a:r>
            <a:r>
              <a:rPr lang="en-US" sz="1200" b="0" i="1" kern="1200" dirty="0">
                <a:solidFill>
                  <a:srgbClr val="000000"/>
                </a:solidFill>
                <a:latin typeface="Montserrat Italics"/>
                <a:ea typeface="Montserrat Italics"/>
                <a:cs typeface="Montserrat Italics"/>
                <a:sym typeface="Montserrat Italics"/>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Số</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ngày</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sử</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dụng</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phòng</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bình</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quân</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1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tháng</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trong</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1200"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năm</a:t>
            </a:r>
            <a:r>
              <a:rPr kumimoji="0" lang="en-US" sz="1200" b="0" i="0" u="none" strike="noStrike" kern="1200" cap="none" spc="-65" normalizeH="0" baseline="0" noProof="0" dirty="0">
                <a:ln>
                  <a:noFill/>
                </a:ln>
                <a:solidFill>
                  <a:srgbClr val="FFFFFF"/>
                </a:solidFill>
                <a:effectLst/>
                <a:uLnTx/>
                <a:uFillTx/>
                <a:latin typeface="Montserrat"/>
                <a:ea typeface="Montserrat"/>
                <a:cs typeface="Montserrat"/>
                <a:sym typeface="Montserrat"/>
              </a:rPr>
              <a:t> 2025.</a:t>
            </a:r>
          </a:p>
          <a:p>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có</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1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nhà</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nghỉ</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bao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gồm</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6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phục</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vụ</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dịch</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vụ</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lưu</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trú</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trung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bình</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1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trong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năm</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các</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có</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sử</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dụng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như</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sau</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1: 15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2: 10 </a:t>
            </a:r>
            <a:r>
              <a:rPr kumimoji="0" lang="en-US" sz="1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p>
          <a:p>
            <a:r>
              <a:rPr kumimoji="0" lang="en-US" sz="1200" b="0" i="0" u="none" strike="noStrike" kern="1200" cap="none" spc="-70" normalizeH="0" baseline="0" noProof="0" dirty="0" err="1">
                <a:ln>
                  <a:noFill/>
                </a:ln>
                <a:solidFill>
                  <a:srgbClr val="000000"/>
                </a:solidFill>
                <a:effectLst/>
                <a:uLnTx/>
                <a:uFillTx/>
                <a:latin typeface="Montserrat"/>
                <a:sym typeface="Montserrat"/>
              </a:rPr>
              <a:t>Từ</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thông</a:t>
            </a:r>
            <a:r>
              <a:rPr kumimoji="0" lang="en-US" sz="1200" b="0" i="0" u="none" strike="noStrike" kern="1200" cap="none" spc="-70" normalizeH="0" baseline="0" noProof="0" dirty="0">
                <a:ln>
                  <a:noFill/>
                </a:ln>
                <a:solidFill>
                  <a:srgbClr val="000000"/>
                </a:solidFill>
                <a:effectLst/>
                <a:uLnTx/>
                <a:uFillTx/>
                <a:latin typeface="Montserrat"/>
                <a:sym typeface="Montserrat"/>
              </a:rPr>
              <a:t> tin </a:t>
            </a:r>
            <a:r>
              <a:rPr kumimoji="0" lang="en-US" sz="1200" b="0" i="0" u="none" strike="noStrike" kern="1200" cap="none" spc="-70" normalizeH="0" baseline="0" noProof="0" dirty="0" err="1">
                <a:ln>
                  <a:noFill/>
                </a:ln>
                <a:solidFill>
                  <a:srgbClr val="000000"/>
                </a:solidFill>
                <a:effectLst/>
                <a:uLnTx/>
                <a:uFillTx/>
                <a:latin typeface="Montserrat"/>
                <a:sym typeface="Montserrat"/>
              </a:rPr>
              <a:t>đầu</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vào</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trên</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tính</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toán</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được</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số</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ngày</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sử</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dụng</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phòng</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bình</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quân</a:t>
            </a:r>
            <a:r>
              <a:rPr kumimoji="0" lang="en-US" sz="1200" b="0" i="0" u="none" strike="noStrike" kern="1200" cap="none" spc="-70" normalizeH="0" baseline="0" noProof="0" dirty="0">
                <a:ln>
                  <a:noFill/>
                </a:ln>
                <a:solidFill>
                  <a:srgbClr val="000000"/>
                </a:solidFill>
                <a:effectLst/>
                <a:uLnTx/>
                <a:uFillTx/>
                <a:latin typeface="Montserrat"/>
                <a:sym typeface="Montserrat"/>
              </a:rPr>
              <a:t> 1 </a:t>
            </a:r>
            <a:r>
              <a:rPr kumimoji="0" lang="en-US" sz="1200" b="0" i="0" u="none" strike="noStrike" kern="1200" cap="none" spc="-70" normalizeH="0" baseline="0" noProof="0" dirty="0" err="1">
                <a:ln>
                  <a:noFill/>
                </a:ln>
                <a:solidFill>
                  <a:srgbClr val="000000"/>
                </a:solidFill>
                <a:effectLst/>
                <a:uLnTx/>
                <a:uFillTx/>
                <a:latin typeface="Montserrat"/>
                <a:sym typeface="Montserrat"/>
              </a:rPr>
              <a:t>tháng</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của</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cơ</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sở</a:t>
            </a:r>
            <a:r>
              <a:rPr kumimoji="0" lang="en-US" sz="1200" b="0" i="0" u="none" strike="noStrike" kern="1200" cap="none" spc="-70" normalizeH="0" baseline="0" noProof="0" dirty="0">
                <a:ln>
                  <a:noFill/>
                </a:ln>
                <a:solidFill>
                  <a:srgbClr val="000000"/>
                </a:solidFill>
                <a:effectLst/>
                <a:uLnTx/>
                <a:uFillTx/>
                <a:latin typeface="Montserrat"/>
                <a:sym typeface="Montserrat"/>
              </a:rPr>
              <a:t> </a:t>
            </a:r>
            <a:r>
              <a:rPr kumimoji="0" lang="en-US" sz="1200" b="0" i="0" u="none" strike="noStrike" kern="1200" cap="none" spc="-70" normalizeH="0" baseline="0" noProof="0" dirty="0" err="1">
                <a:ln>
                  <a:noFill/>
                </a:ln>
                <a:solidFill>
                  <a:srgbClr val="000000"/>
                </a:solidFill>
                <a:effectLst/>
                <a:uLnTx/>
                <a:uFillTx/>
                <a:latin typeface="Montserrat"/>
                <a:sym typeface="Montserrat"/>
              </a:rPr>
              <a:t>là</a:t>
            </a:r>
            <a:r>
              <a:rPr kumimoji="0" lang="en-US" sz="1200" b="0" i="0" u="none" strike="noStrike" kern="1200" cap="none" spc="-70" normalizeH="0" baseline="0" noProof="0" dirty="0">
                <a:ln>
                  <a:noFill/>
                </a:ln>
                <a:solidFill>
                  <a:srgbClr val="000000"/>
                </a:solidFill>
                <a:effectLst/>
                <a:uLnTx/>
                <a:uFillTx/>
                <a:latin typeface="Montserrat"/>
                <a:sym typeface="Montserrat"/>
              </a:rPr>
              <a:t> 96 </a:t>
            </a:r>
            <a:r>
              <a:rPr kumimoji="0" lang="en-US" sz="1200" b="0" i="0" u="none" strike="noStrike" kern="1200" cap="none" spc="-70" normalizeH="0" baseline="0" noProof="0" dirty="0" err="1">
                <a:ln>
                  <a:noFill/>
                </a:ln>
                <a:solidFill>
                  <a:srgbClr val="000000"/>
                </a:solidFill>
                <a:effectLst/>
                <a:uLnTx/>
                <a:uFillTx/>
                <a:latin typeface="Montserrat"/>
                <a:sym typeface="Montserrat"/>
              </a:rPr>
              <a:t>phòng</a:t>
            </a:r>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74</a:t>
            </a:fld>
            <a:endParaRPr lang="en-US"/>
          </a:p>
        </p:txBody>
      </p:sp>
    </p:spTree>
    <p:extLst>
      <p:ext uri="{BB962C8B-B14F-4D97-AF65-F5344CB8AC3E}">
        <p14:creationId xmlns:p14="http://schemas.microsoft.com/office/powerpoint/2010/main" val="979927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Trường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hợp</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2: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Nếu</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không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xác</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định</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được</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tổng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sử</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bình</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quân</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1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ĐTV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hỏi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sử</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từng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cộng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lại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rồi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chia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cho</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hoạt</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động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trong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năm</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Minh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họa</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tại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Ví</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2: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Tổng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sử</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lần</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lượt</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các</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1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là</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120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2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là</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100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Tổng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cộng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là</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1200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chia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cho</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đã</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cung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cấp</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tại</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câu</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4.1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phiếu</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7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thể</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toàn</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bộ</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là</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6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Tính</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được</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chỉ</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tiêu</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tổng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sử</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bình</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quân</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1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là</a:t>
            </a:r>
            <a:r>
              <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rPr>
              <a:t> 200 </a:t>
            </a:r>
            <a:r>
              <a:rPr kumimoji="0" lang="en-US" sz="12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ngày.phòng</a:t>
            </a:r>
            <a:endParaRPr kumimoji="0" lang="en-US" sz="1200"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a:p>
            <a:endParaRPr lang="en-US" dirty="0"/>
          </a:p>
        </p:txBody>
      </p:sp>
      <p:sp>
        <p:nvSpPr>
          <p:cNvPr id="4" name="Slide Number Placeholder 3"/>
          <p:cNvSpPr>
            <a:spLocks noGrp="1"/>
          </p:cNvSpPr>
          <p:nvPr>
            <p:ph type="sldNum" sz="quarter" idx="5"/>
          </p:nvPr>
        </p:nvSpPr>
        <p:spPr/>
        <p:txBody>
          <a:bodyPr/>
          <a:lstStyle/>
          <a:p>
            <a:fld id="{0273DE5A-2C48-476E-8EF6-36F44E7FABCB}" type="slidenum">
              <a:rPr lang="en-US" smtClean="0"/>
              <a:t>75</a:t>
            </a:fld>
            <a:endParaRPr lang="en-US"/>
          </a:p>
        </p:txBody>
      </p:sp>
    </p:spTree>
    <p:extLst>
      <p:ext uri="{BB962C8B-B14F-4D97-AF65-F5344CB8AC3E}">
        <p14:creationId xmlns:p14="http://schemas.microsoft.com/office/powerpoint/2010/main" val="622821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lnSpc>
                <a:spcPts val="4124"/>
              </a:lnSpc>
            </a:pPr>
            <a:r>
              <a:rPr lang="en-US" sz="1200" b="0" baseline="0" dirty="0" err="1" smtClean="0">
                <a:solidFill>
                  <a:srgbClr val="000000"/>
                </a:solidFill>
                <a:latin typeface="Montserrat"/>
                <a:ea typeface="Montserrat"/>
                <a:cs typeface="Montserrat"/>
                <a:sym typeface="Montserrat"/>
              </a:rPr>
              <a:t>Phiếu</a:t>
            </a:r>
            <a:r>
              <a:rPr lang="en-US" sz="1200" b="0" baseline="0" dirty="0" smtClean="0">
                <a:solidFill>
                  <a:srgbClr val="000000"/>
                </a:solidFill>
                <a:latin typeface="Montserrat"/>
                <a:ea typeface="Montserrat"/>
                <a:cs typeface="Montserrat"/>
                <a:sym typeface="Montserrat"/>
              </a:rPr>
              <a:t> </a:t>
            </a:r>
            <a:r>
              <a:rPr lang="en-US" sz="1200" b="0" baseline="0" dirty="0">
                <a:solidFill>
                  <a:srgbClr val="000000"/>
                </a:solidFill>
                <a:latin typeface="Montserrat"/>
                <a:ea typeface="Montserrat"/>
                <a:cs typeface="Montserrat"/>
                <a:sym typeface="Montserrat"/>
              </a:rPr>
              <a:t>7.4. </a:t>
            </a:r>
            <a:r>
              <a:rPr lang="en-US" sz="1200" b="0" baseline="0" dirty="0" err="1">
                <a:solidFill>
                  <a:srgbClr val="000000"/>
                </a:solidFill>
                <a:latin typeface="Montserrat"/>
                <a:ea typeface="Montserrat"/>
                <a:cs typeface="Montserrat"/>
                <a:sym typeface="Montserrat"/>
              </a:rPr>
              <a:t>Phiếu</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thu</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thập</a:t>
            </a:r>
            <a:r>
              <a:rPr lang="en-US" sz="1200" b="0" baseline="0" dirty="0">
                <a:solidFill>
                  <a:srgbClr val="000000"/>
                </a:solidFill>
                <a:latin typeface="Montserrat"/>
                <a:ea typeface="Montserrat"/>
                <a:cs typeface="Montserrat"/>
                <a:sym typeface="Montserrat"/>
              </a:rPr>
              <a:t> </a:t>
            </a:r>
            <a:r>
              <a:rPr lang="en-US" sz="1200" b="0" spc="137" dirty="0">
                <a:solidFill>
                  <a:srgbClr val="FFFFFF"/>
                </a:solidFill>
                <a:latin typeface="Montserrat Bold"/>
                <a:ea typeface="Montserrat Bold"/>
                <a:cs typeface="Montserrat Bold"/>
                <a:sym typeface="Montserrat Bold"/>
              </a:rPr>
              <a:t>Thông tin </a:t>
            </a:r>
            <a:r>
              <a:rPr lang="en-US" sz="1200" b="0" spc="137" dirty="0" err="1">
                <a:solidFill>
                  <a:srgbClr val="FFFFFF"/>
                </a:solidFill>
                <a:latin typeface="Montserrat Bold"/>
                <a:ea typeface="Montserrat Bold"/>
                <a:cs typeface="Montserrat Bold"/>
                <a:sym typeface="Montserrat Bold"/>
              </a:rPr>
              <a:t>về</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hoạt</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động</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bán</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buôn</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bán</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lẻ</a:t>
            </a:r>
            <a:r>
              <a:rPr lang="en-US" sz="1200" b="0" spc="137" dirty="0">
                <a:solidFill>
                  <a:srgbClr val="FFFFFF"/>
                </a:solidFill>
                <a:latin typeface="Montserrat Bold"/>
                <a:ea typeface="Montserrat Bold"/>
                <a:cs typeface="Montserrat Bold"/>
                <a:sym typeface="Montserrat Bold"/>
              </a:rPr>
              <a:t>; </a:t>
            </a:r>
          </a:p>
          <a:p>
            <a:pPr algn="l">
              <a:lnSpc>
                <a:spcPts val="4124"/>
              </a:lnSpc>
            </a:pPr>
            <a:r>
              <a:rPr lang="en-US" sz="1200" b="0" spc="137" dirty="0" err="1">
                <a:solidFill>
                  <a:srgbClr val="FFFFFF"/>
                </a:solidFill>
                <a:latin typeface="Montserrat Bold"/>
                <a:ea typeface="Montserrat Bold"/>
                <a:cs typeface="Montserrat Bold"/>
                <a:sym typeface="Montserrat Bold"/>
              </a:rPr>
              <a:t>sửa</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chữa</a:t>
            </a:r>
            <a:r>
              <a:rPr lang="en-US" sz="1200" b="0" spc="137" dirty="0">
                <a:solidFill>
                  <a:srgbClr val="FFFFFF"/>
                </a:solidFill>
                <a:latin typeface="Montserrat Bold"/>
                <a:ea typeface="Montserrat Bold"/>
                <a:cs typeface="Montserrat Bold"/>
                <a:sym typeface="Montserrat Bold"/>
              </a:rPr>
              <a:t> ô </a:t>
            </a:r>
            <a:r>
              <a:rPr lang="en-US" sz="1200" b="0" spc="137" dirty="0" err="1">
                <a:solidFill>
                  <a:srgbClr val="FFFFFF"/>
                </a:solidFill>
                <a:latin typeface="Montserrat Bold"/>
                <a:ea typeface="Montserrat Bold"/>
                <a:cs typeface="Montserrat Bold"/>
                <a:sym typeface="Montserrat Bold"/>
              </a:rPr>
              <a:t>tô</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mô</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tô</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xe</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máy</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và</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xe</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có</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động</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cơ</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khác</a:t>
            </a:r>
            <a:r>
              <a:rPr lang="en-US" sz="1200" b="0" spc="137" dirty="0">
                <a:solidFill>
                  <a:srgbClr val="FFFFFF"/>
                </a:solidFill>
                <a:latin typeface="Montserrat Bold"/>
                <a:ea typeface="Montserrat Bold"/>
                <a:cs typeface="Montserrat Bold"/>
                <a:sym typeface="Montserrat Bold"/>
              </a:rPr>
              <a:t> (NGÀNH</a:t>
            </a:r>
            <a:r>
              <a:rPr lang="en-US" sz="1200" b="0" spc="137" baseline="0" dirty="0">
                <a:solidFill>
                  <a:srgbClr val="FFFFFF"/>
                </a:solidFill>
                <a:latin typeface="Montserrat Bold"/>
                <a:ea typeface="Montserrat Bold"/>
                <a:cs typeface="Montserrat Bold"/>
                <a:sym typeface="Montserrat Bold"/>
              </a:rPr>
              <a:t> G)</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và</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hoạt</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động</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kinh</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doanh</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bất</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động</a:t>
            </a:r>
            <a:r>
              <a:rPr lang="en-US" sz="1200" b="0" spc="137" dirty="0">
                <a:solidFill>
                  <a:srgbClr val="FFFFFF"/>
                </a:solidFill>
                <a:latin typeface="Montserrat Bold"/>
                <a:ea typeface="Montserrat Bold"/>
                <a:cs typeface="Montserrat Bold"/>
                <a:sym typeface="Montserrat Bold"/>
              </a:rPr>
              <a:t> </a:t>
            </a:r>
            <a:r>
              <a:rPr lang="en-US" sz="1200" b="0" spc="137" dirty="0" err="1">
                <a:solidFill>
                  <a:srgbClr val="FFFFFF"/>
                </a:solidFill>
                <a:latin typeface="Montserrat Bold"/>
                <a:ea typeface="Montserrat Bold"/>
                <a:cs typeface="Montserrat Bold"/>
                <a:sym typeface="Montserrat Bold"/>
              </a:rPr>
              <a:t>sản</a:t>
            </a:r>
            <a:r>
              <a:rPr lang="en-US" sz="1200" b="0" spc="137" dirty="0">
                <a:solidFill>
                  <a:srgbClr val="FFFFFF"/>
                </a:solidFill>
                <a:latin typeface="Montserrat Bold"/>
                <a:ea typeface="Montserrat Bold"/>
                <a:cs typeface="Montserrat Bold"/>
                <a:sym typeface="Montserrat Bold"/>
              </a:rPr>
              <a:t>(NGÀNH</a:t>
            </a:r>
            <a:r>
              <a:rPr lang="en-US" sz="1200" b="0" spc="137" baseline="0" dirty="0">
                <a:solidFill>
                  <a:srgbClr val="FFFFFF"/>
                </a:solidFill>
                <a:latin typeface="Montserrat Bold"/>
                <a:ea typeface="Montserrat Bold"/>
                <a:cs typeface="Montserrat Bold"/>
                <a:sym typeface="Montserrat Bold"/>
              </a:rPr>
              <a:t> L) </a:t>
            </a:r>
            <a:r>
              <a:rPr lang="en-US" sz="1200" b="0" spc="137" baseline="0" dirty="0" err="1">
                <a:solidFill>
                  <a:srgbClr val="FFFFFF"/>
                </a:solidFill>
                <a:latin typeface="Montserrat Bold"/>
                <a:ea typeface="Montserrat Bold"/>
                <a:cs typeface="Montserrat Bold"/>
                <a:sym typeface="Montserrat Bold"/>
              </a:rPr>
              <a:t>và</a:t>
            </a:r>
            <a:r>
              <a:rPr lang="en-US" sz="1200" b="0" spc="137" baseline="0" dirty="0">
                <a:solidFill>
                  <a:srgbClr val="FFFFFF"/>
                </a:solidFill>
                <a:latin typeface="Montserrat Bold"/>
                <a:ea typeface="Montserrat Bold"/>
                <a:cs typeface="Montserrat Bold"/>
                <a:sym typeface="Montserrat Bold"/>
              </a:rPr>
              <a:t> </a:t>
            </a:r>
            <a:r>
              <a:rPr lang="en-US" sz="1200" b="0" spc="137" baseline="0" dirty="0" err="1">
                <a:solidFill>
                  <a:srgbClr val="FFFFFF"/>
                </a:solidFill>
                <a:latin typeface="Montserrat Bold"/>
                <a:ea typeface="Montserrat Bold"/>
                <a:cs typeface="Montserrat Bold"/>
                <a:sym typeface="Montserrat Bold"/>
              </a:rPr>
              <a:t>hoạt</a:t>
            </a:r>
            <a:r>
              <a:rPr lang="en-US" sz="1200" b="0" spc="137" baseline="0" dirty="0">
                <a:solidFill>
                  <a:srgbClr val="FFFFFF"/>
                </a:solidFill>
                <a:latin typeface="Montserrat Bold"/>
                <a:ea typeface="Montserrat Bold"/>
                <a:cs typeface="Montserrat Bold"/>
                <a:sym typeface="Montserrat Bold"/>
              </a:rPr>
              <a:t> </a:t>
            </a:r>
            <a:r>
              <a:rPr lang="en-US" sz="1200" b="0" spc="137" baseline="0" dirty="0" err="1">
                <a:solidFill>
                  <a:srgbClr val="FFFFFF"/>
                </a:solidFill>
                <a:latin typeface="Montserrat Bold"/>
                <a:ea typeface="Montserrat Bold"/>
                <a:cs typeface="Montserrat Bold"/>
                <a:sym typeface="Montserrat Bold"/>
              </a:rPr>
              <a:t>động</a:t>
            </a:r>
            <a:r>
              <a:rPr lang="en-US" sz="1200" b="0" spc="137" baseline="0" dirty="0">
                <a:solidFill>
                  <a:srgbClr val="FFFFFF"/>
                </a:solidFill>
                <a:latin typeface="Montserrat Bold"/>
                <a:ea typeface="Montserrat Bold"/>
                <a:cs typeface="Montserrat Bold"/>
                <a:sym typeface="Montserrat Bold"/>
              </a:rPr>
              <a:t> </a:t>
            </a:r>
            <a:r>
              <a:rPr lang="en-US" sz="1200" b="0" spc="137" baseline="0" dirty="0" err="1">
                <a:solidFill>
                  <a:srgbClr val="FFFFFF"/>
                </a:solidFill>
                <a:latin typeface="Montserrat Bold"/>
                <a:ea typeface="Montserrat Bold"/>
                <a:cs typeface="Montserrat Bold"/>
                <a:sym typeface="Montserrat Bold"/>
              </a:rPr>
              <a:t>ăn</a:t>
            </a:r>
            <a:r>
              <a:rPr lang="en-US" sz="1200" b="0" spc="137" baseline="0" dirty="0">
                <a:solidFill>
                  <a:srgbClr val="FFFFFF"/>
                </a:solidFill>
                <a:latin typeface="Montserrat Bold"/>
                <a:ea typeface="Montserrat Bold"/>
                <a:cs typeface="Montserrat Bold"/>
                <a:sym typeface="Montserrat Bold"/>
              </a:rPr>
              <a:t> </a:t>
            </a:r>
            <a:r>
              <a:rPr lang="en-US" sz="1200" b="0" spc="137" baseline="0" dirty="0" err="1">
                <a:solidFill>
                  <a:srgbClr val="FFFFFF"/>
                </a:solidFill>
                <a:latin typeface="Montserrat Bold"/>
                <a:ea typeface="Montserrat Bold"/>
                <a:cs typeface="Montserrat Bold"/>
                <a:sym typeface="Montserrat Bold"/>
              </a:rPr>
              <a:t>uống</a:t>
            </a:r>
            <a:r>
              <a:rPr lang="en-US" sz="1200" b="0" spc="137" baseline="0" dirty="0">
                <a:solidFill>
                  <a:srgbClr val="FFFFFF"/>
                </a:solidFill>
                <a:latin typeface="Montserrat Bold"/>
                <a:ea typeface="Montserrat Bold"/>
                <a:cs typeface="Montserrat Bold"/>
                <a:sym typeface="Montserrat Bold"/>
              </a:rPr>
              <a:t> (</a:t>
            </a:r>
            <a:r>
              <a:rPr lang="en-US" sz="1200" b="0" spc="137" baseline="0" dirty="0" err="1">
                <a:solidFill>
                  <a:srgbClr val="FFFFFF"/>
                </a:solidFill>
                <a:latin typeface="Montserrat Bold"/>
                <a:ea typeface="Montserrat Bold"/>
                <a:cs typeface="Montserrat Bold"/>
                <a:sym typeface="Montserrat Bold"/>
              </a:rPr>
              <a:t>ngành</a:t>
            </a:r>
            <a:r>
              <a:rPr lang="en-US" sz="1200" b="0" spc="137" baseline="0" dirty="0">
                <a:solidFill>
                  <a:srgbClr val="FFFFFF"/>
                </a:solidFill>
                <a:latin typeface="Montserrat Bold"/>
                <a:ea typeface="Montserrat Bold"/>
                <a:cs typeface="Montserrat Bold"/>
                <a:sym typeface="Montserrat Bold"/>
              </a:rPr>
              <a:t> 56)</a:t>
            </a:r>
            <a:endParaRPr lang="en-US" sz="1200" b="0" spc="137" dirty="0">
              <a:solidFill>
                <a:srgbClr val="FFFFFF"/>
              </a:solidFill>
              <a:latin typeface="Montserrat Bold"/>
              <a:ea typeface="Montserrat Bold"/>
              <a:cs typeface="Montserrat Bold"/>
              <a:sym typeface="Montserrat Bold"/>
            </a:endParaRPr>
          </a:p>
        </p:txBody>
      </p:sp>
      <p:sp>
        <p:nvSpPr>
          <p:cNvPr id="4" name="Slide Number Placeholder 3"/>
          <p:cNvSpPr>
            <a:spLocks noGrp="1"/>
          </p:cNvSpPr>
          <p:nvPr>
            <p:ph type="sldNum" sz="quarter" idx="10"/>
          </p:nvPr>
        </p:nvSpPr>
        <p:spPr/>
        <p:txBody>
          <a:bodyPr/>
          <a:lstStyle/>
          <a:p>
            <a:fld id="{0273DE5A-2C48-476E-8EF6-36F44E7FABCB}" type="slidenum">
              <a:rPr lang="en-US" smtClean="0"/>
              <a:t>76</a:t>
            </a:fld>
            <a:endParaRPr lang="en-US"/>
          </a:p>
        </p:txBody>
      </p:sp>
    </p:spTree>
    <p:extLst>
      <p:ext uri="{BB962C8B-B14F-4D97-AF65-F5344CB8AC3E}">
        <p14:creationId xmlns:p14="http://schemas.microsoft.com/office/powerpoint/2010/main" val="4048306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kern="1200" dirty="0" err="1">
                <a:solidFill>
                  <a:schemeClr val="tx1"/>
                </a:solidFill>
                <a:effectLst/>
                <a:latin typeface="+mn-lt"/>
                <a:ea typeface="+mn-ea"/>
                <a:cs typeface="+mn-cs"/>
              </a:rPr>
              <a:t>Mục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tiêu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này</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xác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định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giá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vốn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hàng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hóa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bán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tương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ứng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với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tiền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về</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khai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câu</a:t>
            </a:r>
            <a:r>
              <a:rPr lang="en-US" sz="1200" b="0" kern="1200" dirty="0">
                <a:solidFill>
                  <a:schemeClr val="tx1"/>
                </a:solidFill>
                <a:effectLst/>
                <a:latin typeface="+mn-lt"/>
                <a:ea typeface="+mn-ea"/>
                <a:cs typeface="+mn-cs"/>
              </a:rPr>
              <a:t> 5.</a:t>
            </a:r>
            <a:r>
              <a:rPr lang="vi-VN" sz="1200" b="0" kern="1200" dirty="0">
                <a:solidFill>
                  <a:schemeClr val="tx1"/>
                </a:solidFill>
                <a:effectLst/>
                <a:latin typeface="+mn-lt"/>
                <a:ea typeface="+mn-ea"/>
                <a:cs typeface="+mn-cs"/>
              </a:rPr>
              <a:t>10</a:t>
            </a:r>
            <a:r>
              <a:rPr lang="en-US" sz="1200" b="0" kern="1200" dirty="0">
                <a:solidFill>
                  <a:schemeClr val="tx1"/>
                </a:solidFill>
                <a:effectLst/>
                <a:latin typeface="+mn-lt"/>
                <a:ea typeface="+mn-ea"/>
                <a:cs typeface="+mn-cs"/>
              </a:rPr>
              <a:t>T</a:t>
            </a:r>
            <a:r>
              <a:rPr lang="vi-VN"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7 </a:t>
            </a:r>
            <a:r>
              <a:rPr lang="en-US" sz="1200" b="0" kern="1200" dirty="0" err="1">
                <a:solidFill>
                  <a:schemeClr val="tx1"/>
                </a:solidFill>
                <a:effectLst/>
                <a:latin typeface="+mn-lt"/>
                <a:ea typeface="+mn-ea"/>
                <a:cs typeface="+mn-cs"/>
              </a:rPr>
              <a:t>cá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thể</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toàn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bộ</a:t>
            </a:r>
            <a:endParaRPr lang="en-US"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Đối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tượng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của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gồm</a:t>
            </a:r>
            <a:r>
              <a:rPr lang="en-US" sz="1200" b="0" kern="1200" dirty="0">
                <a:solidFill>
                  <a:schemeClr val="tx1"/>
                </a:solidFill>
                <a:effectLst/>
                <a:latin typeface="+mn-lt"/>
                <a:ea typeface="+mn-ea"/>
                <a:cs typeface="+mn-cs"/>
              </a:rPr>
              <a:t>: </a:t>
            </a:r>
          </a:p>
          <a:p>
            <a:pPr lvl="0"/>
            <a:r>
              <a:rPr lang="en-US" sz="1200" b="0" kern="1200" dirty="0" err="1">
                <a:solidFill>
                  <a:schemeClr val="tx1"/>
                </a:solidFill>
                <a:effectLst/>
                <a:latin typeface="+mn-lt"/>
                <a:ea typeface="+mn-ea"/>
                <a:cs typeface="+mn-cs"/>
              </a:rPr>
              <a:t>Phần</a:t>
            </a:r>
            <a:r>
              <a:rPr lang="en-US" sz="1200" b="0" kern="1200" dirty="0">
                <a:solidFill>
                  <a:schemeClr val="tx1"/>
                </a:solidFill>
                <a:effectLst/>
                <a:latin typeface="+mn-lt"/>
                <a:ea typeface="+mn-ea"/>
                <a:cs typeface="+mn-cs"/>
              </a:rPr>
              <a:t> I: </a:t>
            </a:r>
            <a:r>
              <a:rPr lang="en-US" sz="1200" b="0" kern="1200" dirty="0" err="1">
                <a:solidFill>
                  <a:schemeClr val="tx1"/>
                </a:solidFill>
                <a:effectLst/>
                <a:latin typeface="+mn-lt"/>
                <a:ea typeface="+mn-ea"/>
                <a:cs typeface="+mn-cs"/>
              </a:rPr>
              <a:t>Áp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hoạt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G </a:t>
            </a:r>
            <a:r>
              <a:rPr lang="en-US" sz="1200" b="0" kern="1200" dirty="0" err="1">
                <a:solidFill>
                  <a:schemeClr val="tx1"/>
                </a:solidFill>
                <a:effectLst/>
                <a:latin typeface="+mn-lt"/>
                <a:ea typeface="+mn-ea"/>
                <a:cs typeface="+mn-cs"/>
              </a:rPr>
              <a:t>và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L</a:t>
            </a:r>
          </a:p>
          <a:p>
            <a:pPr lvl="0"/>
            <a:r>
              <a:rPr lang="en-US" sz="1200" b="0" kern="1200" dirty="0" err="1">
                <a:solidFill>
                  <a:schemeClr val="tx1"/>
                </a:solidFill>
                <a:effectLst/>
                <a:latin typeface="+mn-lt"/>
                <a:ea typeface="+mn-ea"/>
                <a:cs typeface="+mn-cs"/>
              </a:rPr>
              <a:t>Phần</a:t>
            </a:r>
            <a:r>
              <a:rPr lang="en-US" sz="1200" b="0" kern="1200" dirty="0">
                <a:solidFill>
                  <a:schemeClr val="tx1"/>
                </a:solidFill>
                <a:effectLst/>
                <a:latin typeface="+mn-lt"/>
                <a:ea typeface="+mn-ea"/>
                <a:cs typeface="+mn-cs"/>
              </a:rPr>
              <a:t> II: </a:t>
            </a:r>
            <a:r>
              <a:rPr lang="en-US" sz="1200" b="0" kern="1200" dirty="0" err="1">
                <a:solidFill>
                  <a:schemeClr val="tx1"/>
                </a:solidFill>
                <a:effectLst/>
                <a:latin typeface="+mn-lt"/>
                <a:ea typeface="+mn-ea"/>
                <a:cs typeface="+mn-cs"/>
              </a:rPr>
              <a:t>Áp</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dụng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hoạt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động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trong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56 </a:t>
            </a:r>
          </a:p>
          <a:p>
            <a:pPr lvl="0"/>
            <a:r>
              <a:rPr lang="en-US" sz="1200" b="0" kern="1200" dirty="0" err="1">
                <a:solidFill>
                  <a:schemeClr val="tx1"/>
                </a:solidFill>
                <a:effectLst/>
                <a:latin typeface="+mn-lt"/>
                <a:ea typeface="+mn-ea"/>
                <a:cs typeface="+mn-cs"/>
              </a:rPr>
              <a:t>Một</a:t>
            </a:r>
            <a:r>
              <a:rPr lang="en-US" sz="1200" b="0" kern="1200" dirty="0">
                <a:solidFill>
                  <a:schemeClr val="tx1"/>
                </a:solidFill>
                <a:effectLst/>
                <a:latin typeface="+mn-lt"/>
                <a:ea typeface="+mn-ea"/>
                <a:cs typeface="+mn-cs"/>
              </a:rPr>
              <a:t> Lưu ý </a:t>
            </a:r>
            <a:r>
              <a:rPr lang="en-US" sz="1200" b="0" kern="1200" dirty="0" err="1">
                <a:solidFill>
                  <a:schemeClr val="tx1"/>
                </a:solidFill>
                <a:effectLst/>
                <a:latin typeface="+mn-lt"/>
                <a:ea typeface="+mn-ea"/>
                <a:cs typeface="+mn-cs"/>
              </a:rPr>
              <a:t>quan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trọng</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mỗi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cơ</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sở</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phần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mềm</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sẽ</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chỉ</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hiển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thị</a:t>
            </a:r>
            <a:r>
              <a:rPr lang="en-US" sz="1200" b="0" kern="1200" dirty="0">
                <a:solidFill>
                  <a:schemeClr val="tx1"/>
                </a:solidFill>
                <a:effectLst/>
                <a:latin typeface="+mn-lt"/>
                <a:ea typeface="+mn-ea"/>
                <a:cs typeface="+mn-cs"/>
              </a:rPr>
              <a:t> DUY NHẤT </a:t>
            </a:r>
            <a:r>
              <a:rPr lang="en-US" sz="1200" b="0" kern="1200" dirty="0" err="1">
                <a:solidFill>
                  <a:schemeClr val="tx1"/>
                </a:solidFill>
                <a:effectLst/>
                <a:latin typeface="+mn-lt"/>
                <a:ea typeface="+mn-ea"/>
                <a:cs typeface="+mn-cs"/>
              </a:rPr>
              <a:t>hoặc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Phần</a:t>
            </a:r>
            <a:r>
              <a:rPr lang="en-US" sz="1200" b="0" kern="1200" dirty="0">
                <a:solidFill>
                  <a:schemeClr val="tx1"/>
                </a:solidFill>
                <a:effectLst/>
                <a:latin typeface="+mn-lt"/>
                <a:ea typeface="+mn-ea"/>
                <a:cs typeface="+mn-cs"/>
              </a:rPr>
              <a:t> I </a:t>
            </a:r>
            <a:r>
              <a:rPr lang="en-US" sz="1200" b="0" kern="1200" dirty="0" err="1">
                <a:solidFill>
                  <a:schemeClr val="tx1"/>
                </a:solidFill>
                <a:effectLst/>
                <a:latin typeface="+mn-lt"/>
                <a:ea typeface="+mn-ea"/>
                <a:cs typeface="+mn-cs"/>
              </a:rPr>
              <a:t>hoặc</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Phần</a:t>
            </a:r>
            <a:r>
              <a:rPr lang="en-US" sz="1200" b="0" kern="1200" dirty="0">
                <a:solidFill>
                  <a:schemeClr val="tx1"/>
                </a:solidFill>
                <a:effectLst/>
                <a:latin typeface="+mn-lt"/>
                <a:ea typeface="+mn-ea"/>
                <a:cs typeface="+mn-cs"/>
              </a:rPr>
              <a:t> II, </a:t>
            </a:r>
          </a:p>
          <a:p>
            <a:pPr lvl="0"/>
            <a:r>
              <a:rPr lang="en-US" sz="1200" b="0" kern="1200" dirty="0" err="1">
                <a:solidFill>
                  <a:schemeClr val="tx1"/>
                </a:solidFill>
                <a:effectLst/>
                <a:latin typeface="+mn-lt"/>
                <a:ea typeface="+mn-ea"/>
                <a:cs typeface="+mn-cs"/>
              </a:rPr>
              <a:t>dựa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trên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ngành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chính</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đã</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khai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tại</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câu</a:t>
            </a:r>
            <a:r>
              <a:rPr lang="en-US" sz="1200" b="0" kern="1200" baseline="0" dirty="0">
                <a:solidFill>
                  <a:schemeClr val="tx1"/>
                </a:solidFill>
                <a:effectLst/>
                <a:latin typeface="+mn-lt"/>
                <a:ea typeface="+mn-ea"/>
                <a:cs typeface="+mn-cs"/>
              </a:rPr>
              <a:t> 5.1</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Phiếu</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số</a:t>
            </a:r>
            <a:r>
              <a:rPr lang="en-US" sz="1200" b="0" kern="1200" dirty="0">
                <a:solidFill>
                  <a:schemeClr val="tx1"/>
                </a:solidFill>
                <a:effectLst/>
                <a:latin typeface="+mn-lt"/>
                <a:ea typeface="+mn-ea"/>
                <a:cs typeface="+mn-cs"/>
              </a:rPr>
              <a:t> 7 </a:t>
            </a:r>
            <a:r>
              <a:rPr lang="en-US" sz="1200" b="0" kern="1200" dirty="0" err="1">
                <a:solidFill>
                  <a:schemeClr val="tx1"/>
                </a:solidFill>
                <a:effectLst/>
                <a:latin typeface="+mn-lt"/>
                <a:ea typeface="+mn-ea"/>
                <a:cs typeface="+mn-cs"/>
              </a:rPr>
              <a:t>cá</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thể</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toàn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bộ</a:t>
            </a:r>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77</a:t>
            </a:fld>
            <a:endParaRPr lang="en-US"/>
          </a:p>
        </p:txBody>
      </p:sp>
    </p:spTree>
    <p:extLst>
      <p:ext uri="{BB962C8B-B14F-4D97-AF65-F5344CB8AC3E}">
        <p14:creationId xmlns:p14="http://schemas.microsoft.com/office/powerpoint/2010/main" val="3287757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baseline="0" dirty="0" err="1"/>
              <a:t>Phần</a:t>
            </a:r>
            <a:r>
              <a:rPr lang="en-US" b="0" baseline="0" dirty="0"/>
              <a:t> I. </a:t>
            </a:r>
            <a:r>
              <a:rPr lang="en-US" b="0" baseline="0" dirty="0" err="1"/>
              <a:t>thông</a:t>
            </a:r>
            <a:r>
              <a:rPr lang="en-US" b="0" baseline="0" dirty="0"/>
              <a:t> tin </a:t>
            </a:r>
            <a:r>
              <a:rPr lang="en-US" b="0" baseline="0" dirty="0" err="1"/>
              <a:t>về</a:t>
            </a:r>
            <a:r>
              <a:rPr lang="en-US" b="0" baseline="0" dirty="0"/>
              <a:t> </a:t>
            </a:r>
            <a:r>
              <a:rPr lang="en-US" b="0" baseline="0" dirty="0" err="1"/>
              <a:t>hoạt</a:t>
            </a:r>
            <a:r>
              <a:rPr lang="en-US" b="0" baseline="0" dirty="0"/>
              <a:t> </a:t>
            </a:r>
            <a:r>
              <a:rPr lang="en-US" b="0" baseline="0" dirty="0" err="1"/>
              <a:t>động</a:t>
            </a:r>
            <a:r>
              <a:rPr lang="en-US" b="0" baseline="0" dirty="0"/>
              <a:t> </a:t>
            </a:r>
            <a:r>
              <a:rPr lang="en-US" b="0" baseline="0" dirty="0" err="1"/>
              <a:t>ngành</a:t>
            </a:r>
            <a:r>
              <a:rPr lang="en-US" b="0" baseline="0" dirty="0"/>
              <a:t> G (</a:t>
            </a:r>
            <a:r>
              <a:rPr lang="en-US" b="0" baseline="0" dirty="0" err="1"/>
              <a:t>trừ</a:t>
            </a:r>
            <a:r>
              <a:rPr lang="en-US" b="0" baseline="0" dirty="0"/>
              <a:t> </a:t>
            </a:r>
            <a:r>
              <a:rPr lang="en-US" b="0" baseline="0" dirty="0" err="1"/>
              <a:t>một</a:t>
            </a:r>
            <a:r>
              <a:rPr lang="en-US" b="0" baseline="0" dirty="0"/>
              <a:t> </a:t>
            </a:r>
            <a:r>
              <a:rPr lang="en-US" b="0" baseline="0" dirty="0" err="1"/>
              <a:t>số</a:t>
            </a:r>
            <a:r>
              <a:rPr lang="en-US" b="0" baseline="0" dirty="0"/>
              <a:t> </a:t>
            </a:r>
            <a:r>
              <a:rPr lang="en-US" b="0" baseline="0" dirty="0" err="1"/>
              <a:t>ngành</a:t>
            </a:r>
            <a:r>
              <a:rPr lang="en-US" b="0" baseline="0" dirty="0"/>
              <a:t> </a:t>
            </a:r>
            <a:r>
              <a:rPr lang="en-US" b="0" baseline="0" dirty="0" err="1"/>
              <a:t>sửa</a:t>
            </a:r>
            <a:r>
              <a:rPr lang="en-US" b="0" baseline="0" dirty="0"/>
              <a:t> </a:t>
            </a:r>
            <a:r>
              <a:rPr lang="en-US" b="0" baseline="0" dirty="0" err="1"/>
              <a:t>chữa</a:t>
            </a:r>
            <a:r>
              <a:rPr lang="en-US" b="0" baseline="0" dirty="0"/>
              <a:t> </a:t>
            </a:r>
            <a:r>
              <a:rPr lang="en-US" b="0" baseline="0" dirty="0" err="1"/>
              <a:t>liệt</a:t>
            </a:r>
            <a:r>
              <a:rPr lang="en-US" b="0" baseline="0" dirty="0"/>
              <a:t> </a:t>
            </a:r>
            <a:r>
              <a:rPr lang="en-US" b="0" baseline="0" dirty="0" err="1"/>
              <a:t>kê</a:t>
            </a:r>
            <a:r>
              <a:rPr lang="en-US" b="0" baseline="0" dirty="0"/>
              <a:t> ở </a:t>
            </a:r>
            <a:r>
              <a:rPr lang="en-US" b="0" baseline="0" dirty="0" err="1"/>
              <a:t>trên</a:t>
            </a:r>
            <a:r>
              <a:rPr lang="en-US" b="0" baseline="0" dirty="0"/>
              <a:t> </a:t>
            </a:r>
            <a:r>
              <a:rPr lang="en-US" b="0" baseline="0" dirty="0" err="1"/>
              <a:t>không</a:t>
            </a:r>
            <a:r>
              <a:rPr lang="en-US" b="0" baseline="0" dirty="0"/>
              <a:t> </a:t>
            </a:r>
            <a:r>
              <a:rPr lang="en-US" b="0" baseline="0" dirty="0" err="1"/>
              <a:t>có</a:t>
            </a:r>
            <a:r>
              <a:rPr lang="en-US" b="0" baseline="0" dirty="0"/>
              <a:t> </a:t>
            </a:r>
            <a:r>
              <a:rPr lang="en-US" b="0" baseline="0" dirty="0" err="1"/>
              <a:t>giá</a:t>
            </a:r>
            <a:r>
              <a:rPr lang="en-US" b="0" baseline="0" dirty="0"/>
              <a:t> </a:t>
            </a:r>
            <a:r>
              <a:rPr lang="en-US" b="0" baseline="0" dirty="0" err="1"/>
              <a:t>vốn</a:t>
            </a:r>
            <a:r>
              <a:rPr lang="en-US" b="0" baseline="0" dirty="0"/>
              <a:t>) </a:t>
            </a:r>
            <a:r>
              <a:rPr lang="en-US" b="0" baseline="0" dirty="0" err="1"/>
              <a:t>và</a:t>
            </a:r>
            <a:r>
              <a:rPr lang="en-US" b="0" baseline="0" dirty="0"/>
              <a:t> </a:t>
            </a:r>
            <a:r>
              <a:rPr lang="en-US" b="0" baseline="0" dirty="0" err="1"/>
              <a:t>ngành</a:t>
            </a:r>
            <a:r>
              <a:rPr lang="en-US" b="0" baseline="0" dirty="0"/>
              <a:t> L.</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CAPI </a:t>
            </a:r>
            <a:r>
              <a:rPr lang="en-US" b="0" baseline="0" dirty="0" err="1"/>
              <a:t>sẽ</a:t>
            </a:r>
            <a:r>
              <a:rPr lang="en-US" b="0" baseline="0" dirty="0"/>
              <a:t> </a:t>
            </a:r>
            <a:r>
              <a:rPr lang="en-US" b="0" baseline="0" dirty="0" err="1"/>
              <a:t>hiển</a:t>
            </a:r>
            <a:r>
              <a:rPr lang="en-US" b="0" baseline="0" dirty="0"/>
              <a:t> </a:t>
            </a:r>
            <a:r>
              <a:rPr lang="en-US" b="0" baseline="0" dirty="0" err="1"/>
              <a:t>thị</a:t>
            </a:r>
            <a:r>
              <a:rPr lang="en-US" b="0" baseline="0" dirty="0"/>
              <a:t> </a:t>
            </a:r>
            <a:r>
              <a:rPr lang="en-US" b="0" baseline="0" dirty="0" err="1"/>
              <a:t>nội</a:t>
            </a:r>
            <a:r>
              <a:rPr lang="en-US" b="0" baseline="0" dirty="0"/>
              <a:t> dung </a:t>
            </a:r>
            <a:r>
              <a:rPr lang="en-US" b="0" baseline="0" dirty="0" err="1"/>
              <a:t>câu</a:t>
            </a:r>
            <a:r>
              <a:rPr lang="en-US" b="0" baseline="0" dirty="0"/>
              <a:t> </a:t>
            </a:r>
            <a:r>
              <a:rPr lang="en-US" b="0" baseline="0" dirty="0" err="1"/>
              <a:t>hỏi</a:t>
            </a:r>
            <a:r>
              <a:rPr lang="en-US" b="0" baseline="0" dirty="0"/>
              <a:t> 1: </a:t>
            </a:r>
            <a:r>
              <a:rPr lang="en-US" sz="1200" b="0" dirty="0">
                <a:solidFill>
                  <a:srgbClr val="000000"/>
                </a:solidFill>
                <a:latin typeface="Montserrat"/>
                <a:ea typeface="Montserrat"/>
                <a:cs typeface="Montserrat"/>
                <a:sym typeface="Montserrat"/>
              </a:rPr>
              <a:t>Trong </a:t>
            </a:r>
            <a:r>
              <a:rPr lang="en-US" sz="1200" b="0" dirty="0" err="1">
                <a:solidFill>
                  <a:srgbClr val="000000"/>
                </a:solidFill>
                <a:latin typeface="Montserrat"/>
                <a:ea typeface="Montserrat"/>
                <a:cs typeface="Montserrat"/>
                <a:sym typeface="Montserrat"/>
              </a:rPr>
              <a:t>tổng</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số</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tiền</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thu</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được</a:t>
            </a:r>
            <a:r>
              <a:rPr lang="en-US" sz="1200" b="0" dirty="0">
                <a:solidFill>
                  <a:srgbClr val="000000"/>
                </a:solidFill>
                <a:latin typeface="Montserrat"/>
                <a:ea typeface="Montserrat"/>
                <a:cs typeface="Montserrat"/>
                <a:sym typeface="Montserrat"/>
              </a:rPr>
              <a:t> bao </a:t>
            </a:r>
            <a:r>
              <a:rPr lang="en-US" sz="1200" b="0" dirty="0" err="1">
                <a:solidFill>
                  <a:srgbClr val="000000"/>
                </a:solidFill>
                <a:latin typeface="Montserrat"/>
                <a:ea typeface="Montserrat"/>
                <a:cs typeface="Montserrat"/>
                <a:sym typeface="Montserrat"/>
              </a:rPr>
              <a:t>gồm</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cả</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vốn</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và</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lãi</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bình</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quân</a:t>
            </a:r>
            <a:r>
              <a:rPr lang="en-US" sz="1200" b="0" dirty="0">
                <a:solidFill>
                  <a:srgbClr val="000000"/>
                </a:solidFill>
                <a:latin typeface="Montserrat"/>
                <a:ea typeface="Montserrat"/>
                <a:cs typeface="Montserrat"/>
                <a:sym typeface="Montserrat"/>
              </a:rPr>
              <a:t> 1 </a:t>
            </a:r>
            <a:r>
              <a:rPr lang="en-US" sz="1200" b="0" dirty="0" err="1">
                <a:solidFill>
                  <a:srgbClr val="000000"/>
                </a:solidFill>
                <a:latin typeface="Montserrat"/>
                <a:ea typeface="Montserrat"/>
                <a:cs typeface="Montserrat"/>
                <a:sym typeface="Montserrat"/>
              </a:rPr>
              <a:t>tháng</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cơ</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sở</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đã</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khai</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tại</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Câu</a:t>
            </a:r>
            <a:r>
              <a:rPr lang="en-US" sz="1200" b="0" dirty="0">
                <a:solidFill>
                  <a:srgbClr val="000000"/>
                </a:solidFill>
                <a:latin typeface="Montserrat"/>
                <a:ea typeface="Montserrat"/>
                <a:cs typeface="Montserrat"/>
                <a:sym typeface="Montserrat"/>
              </a:rPr>
              <a:t> 5.10] </a:t>
            </a:r>
            <a:r>
              <a:rPr lang="en-US" sz="1200" b="0" dirty="0" err="1">
                <a:solidFill>
                  <a:srgbClr val="000000"/>
                </a:solidFill>
                <a:latin typeface="Montserrat"/>
                <a:ea typeface="Montserrat"/>
                <a:cs typeface="Montserrat"/>
                <a:sym typeface="Montserrat"/>
              </a:rPr>
              <a:t>thì</a:t>
            </a:r>
            <a:r>
              <a:rPr lang="en-US" sz="1200" b="0" dirty="0">
                <a:solidFill>
                  <a:srgbClr val="000000"/>
                </a:solidFill>
                <a:latin typeface="Montserrat"/>
                <a:ea typeface="Montserrat"/>
                <a:cs typeface="Montserrat"/>
                <a:sym typeface="Montserrat"/>
              </a:rPr>
              <a:t> </a:t>
            </a:r>
            <a:r>
              <a:rPr lang="en-US" sz="1200" b="0" dirty="0" err="1">
                <a:solidFill>
                  <a:srgbClr val="F90007"/>
                </a:solidFill>
                <a:latin typeface="Montserrat Bold"/>
                <a:sym typeface="Montserrat"/>
              </a:rPr>
              <a:t>số</a:t>
            </a:r>
            <a:r>
              <a:rPr lang="en-US" sz="1200" b="0" dirty="0">
                <a:solidFill>
                  <a:srgbClr val="F90007"/>
                </a:solidFill>
                <a:latin typeface="Montserrat Bold"/>
                <a:sym typeface="Montserrat"/>
              </a:rPr>
              <a:t> </a:t>
            </a:r>
            <a:r>
              <a:rPr lang="en-US" sz="1200" b="0" dirty="0" err="1">
                <a:solidFill>
                  <a:srgbClr val="F90007"/>
                </a:solidFill>
                <a:latin typeface="Montserrat Bold"/>
                <a:sym typeface="Montserrat"/>
              </a:rPr>
              <a:t>tiền</a:t>
            </a:r>
            <a:r>
              <a:rPr lang="en-US" sz="1200" b="0" dirty="0">
                <a:solidFill>
                  <a:srgbClr val="F90007"/>
                </a:solidFill>
                <a:latin typeface="Montserrat Bold"/>
                <a:sym typeface="Montserrat"/>
              </a:rPr>
              <a:t> </a:t>
            </a:r>
            <a:r>
              <a:rPr lang="en-US" sz="1200" b="0" dirty="0" err="1">
                <a:solidFill>
                  <a:srgbClr val="F90007"/>
                </a:solidFill>
                <a:latin typeface="Montserrat Bold"/>
                <a:ea typeface="Montserrat Bold"/>
                <a:cs typeface="Montserrat Bold"/>
                <a:sym typeface="Montserrat Bold"/>
              </a:rPr>
              <a:t>vốn</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đã</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bỏ</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ra</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để</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mua</a:t>
            </a:r>
            <a:r>
              <a:rPr lang="en-US" sz="1200" b="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số</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hàng</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đã</a:t>
            </a:r>
            <a:r>
              <a:rPr lang="en-US" sz="1200" b="0" baseline="0" dirty="0">
                <a:solidFill>
                  <a:srgbClr val="000000"/>
                </a:solidFill>
                <a:latin typeface="Montserrat"/>
                <a:ea typeface="Montserrat"/>
                <a:cs typeface="Montserrat"/>
                <a:sym typeface="Montserrat"/>
              </a:rPr>
              <a:t> </a:t>
            </a:r>
            <a:r>
              <a:rPr lang="en-US" sz="1200" b="0" baseline="0" dirty="0" err="1">
                <a:solidFill>
                  <a:srgbClr val="000000"/>
                </a:solidFill>
                <a:latin typeface="Montserrat"/>
                <a:ea typeface="Montserrat"/>
                <a:cs typeface="Montserrat"/>
                <a:sym typeface="Montserrat"/>
              </a:rPr>
              <a:t>bán</a:t>
            </a:r>
            <a:r>
              <a:rPr lang="en-US" sz="1200" b="0" baseline="0" dirty="0">
                <a:solidFill>
                  <a:srgbClr val="000000"/>
                </a:solidFill>
                <a:latin typeface="Montserrat"/>
                <a:ea typeface="Montserrat"/>
                <a:cs typeface="Montserrat"/>
                <a:sym typeface="Montserrat"/>
              </a:rPr>
              <a:t> </a:t>
            </a:r>
            <a:r>
              <a:rPr lang="en-US" sz="1200" b="0" dirty="0" err="1">
                <a:solidFill>
                  <a:srgbClr val="000000"/>
                </a:solidFill>
                <a:latin typeface="Montserrat"/>
                <a:ea typeface="Montserrat"/>
                <a:cs typeface="Montserrat"/>
                <a:sym typeface="Montserrat"/>
              </a:rPr>
              <a:t>đó</a:t>
            </a:r>
            <a:r>
              <a:rPr lang="en-US" sz="1200" b="0" dirty="0">
                <a:solidFill>
                  <a:srgbClr val="000000"/>
                </a:solidFill>
                <a:latin typeface="Montserrat"/>
                <a:ea typeface="Montserrat"/>
                <a:cs typeface="Montserrat"/>
                <a:sym typeface="Montserrat"/>
              </a:rPr>
              <a:t> </a:t>
            </a:r>
            <a:r>
              <a:rPr lang="en-US" sz="1400" b="0" dirty="0" err="1">
                <a:solidFill>
                  <a:srgbClr val="000000"/>
                </a:solidFill>
                <a:latin typeface="Montserrat"/>
                <a:ea typeface="Montserrat"/>
                <a:cs typeface="Montserrat"/>
                <a:sym typeface="Montserrat"/>
              </a:rPr>
              <a:t>là</a:t>
            </a:r>
            <a:r>
              <a:rPr lang="en-US" sz="1400" b="0" dirty="0">
                <a:solidFill>
                  <a:srgbClr val="000000"/>
                </a:solidFill>
                <a:latin typeface="Montserrat"/>
                <a:ea typeface="Montserrat"/>
                <a:cs typeface="Montserrat"/>
                <a:sym typeface="Montserrat"/>
              </a:rPr>
              <a:t> bao </a:t>
            </a:r>
            <a:r>
              <a:rPr lang="en-US" sz="1400" b="0" dirty="0" err="1">
                <a:solidFill>
                  <a:srgbClr val="000000"/>
                </a:solidFill>
                <a:latin typeface="Montserrat"/>
                <a:ea typeface="Montserrat"/>
                <a:cs typeface="Montserrat"/>
                <a:sym typeface="Montserrat"/>
              </a:rPr>
              <a:t>nhiêu</a:t>
            </a:r>
            <a:r>
              <a:rPr lang="en-US" sz="1400" b="0" dirty="0">
                <a:solidFill>
                  <a:srgbClr val="000000"/>
                </a:solidFill>
                <a:latin typeface="Montserrat"/>
                <a:ea typeface="Montserrat"/>
                <a:cs typeface="Montserrat"/>
                <a:sym typeface="Montserrat"/>
              </a:rPr>
              <a:t>?</a:t>
            </a:r>
          </a:p>
          <a:p>
            <a:r>
              <a:rPr lang="en-US" b="0" baseline="0" dirty="0"/>
              <a:t>Ở </a:t>
            </a:r>
            <a:r>
              <a:rPr lang="en-US" b="0" baseline="0" dirty="0" err="1"/>
              <a:t>đây</a:t>
            </a:r>
            <a:r>
              <a:rPr lang="en-US" b="0" baseline="0" dirty="0"/>
              <a:t> </a:t>
            </a:r>
            <a:r>
              <a:rPr lang="en-US" b="0" baseline="0" dirty="0" err="1"/>
              <a:t>tôi</a:t>
            </a:r>
            <a:r>
              <a:rPr lang="en-US" b="0" baseline="0" dirty="0"/>
              <a:t> </a:t>
            </a:r>
            <a:r>
              <a:rPr lang="en-US" b="0" baseline="0" dirty="0" err="1"/>
              <a:t>đưa</a:t>
            </a:r>
            <a:r>
              <a:rPr lang="en-US" b="0" baseline="0" dirty="0"/>
              <a:t> </a:t>
            </a:r>
            <a:r>
              <a:rPr lang="en-US" b="0" baseline="0" dirty="0" err="1"/>
              <a:t>ra</a:t>
            </a:r>
            <a:r>
              <a:rPr lang="en-US" b="0" baseline="0" dirty="0"/>
              <a:t> </a:t>
            </a:r>
            <a:r>
              <a:rPr lang="en-US" b="0" baseline="0" dirty="0" err="1"/>
              <a:t>Ví</a:t>
            </a:r>
            <a:r>
              <a:rPr lang="en-US" b="0" baseline="0" dirty="0"/>
              <a:t> </a:t>
            </a:r>
            <a:r>
              <a:rPr lang="en-US" b="0" baseline="0" dirty="0" err="1"/>
              <a:t>dụ</a:t>
            </a:r>
            <a:r>
              <a:rPr lang="en-US" b="0" baseline="0" dirty="0"/>
              <a:t>: </a:t>
            </a:r>
            <a:r>
              <a:rPr lang="en-US" b="0" baseline="0" dirty="0" err="1"/>
              <a:t>Cơ</a:t>
            </a:r>
            <a:r>
              <a:rPr lang="en-US" b="0" baseline="0" dirty="0"/>
              <a:t> </a:t>
            </a:r>
            <a:r>
              <a:rPr lang="en-US" b="0" baseline="0" dirty="0" err="1"/>
              <a:t>sở</a:t>
            </a:r>
            <a:r>
              <a:rPr lang="en-US" b="0" baseline="0" dirty="0"/>
              <a:t> </a:t>
            </a:r>
            <a:r>
              <a:rPr lang="en-US" b="0" baseline="0" dirty="0" err="1"/>
              <a:t>kinh</a:t>
            </a:r>
            <a:r>
              <a:rPr lang="en-US" b="0" baseline="0" dirty="0"/>
              <a:t> </a:t>
            </a:r>
            <a:r>
              <a:rPr lang="en-US" b="0" baseline="0" dirty="0" err="1"/>
              <a:t>doanh</a:t>
            </a:r>
            <a:r>
              <a:rPr lang="en-US" b="0" baseline="0" dirty="0"/>
              <a:t> </a:t>
            </a:r>
            <a:r>
              <a:rPr lang="en-US" b="0" baseline="0" dirty="0" err="1"/>
              <a:t>của</a:t>
            </a:r>
            <a:r>
              <a:rPr lang="en-US" b="0" baseline="0" dirty="0"/>
              <a:t> </a:t>
            </a:r>
            <a:r>
              <a:rPr lang="en-US" b="0" baseline="0" dirty="0" err="1"/>
              <a:t>Chị</a:t>
            </a:r>
            <a:r>
              <a:rPr lang="en-US" b="0" baseline="0" dirty="0"/>
              <a:t> Mai </a:t>
            </a:r>
            <a:r>
              <a:rPr lang="en-US" b="0" baseline="0" dirty="0" err="1"/>
              <a:t>có</a:t>
            </a:r>
            <a:r>
              <a:rPr lang="en-US" b="0" baseline="0" dirty="0"/>
              <a:t> 1 </a:t>
            </a:r>
            <a:r>
              <a:rPr lang="en-US" b="0" baseline="0" dirty="0" err="1"/>
              <a:t>cửa</a:t>
            </a:r>
            <a:r>
              <a:rPr lang="en-US" b="0" baseline="0" dirty="0"/>
              <a:t> </a:t>
            </a:r>
            <a:r>
              <a:rPr lang="en-US" b="0" baseline="0" dirty="0" err="1"/>
              <a:t>hàng</a:t>
            </a:r>
            <a:r>
              <a:rPr lang="en-US" b="0" baseline="0" dirty="0"/>
              <a:t> </a:t>
            </a:r>
            <a:r>
              <a:rPr lang="en-US" b="0" baseline="0" dirty="0" err="1"/>
              <a:t>bán</a:t>
            </a:r>
            <a:r>
              <a:rPr lang="en-US" b="0" baseline="0" dirty="0"/>
              <a:t> </a:t>
            </a:r>
            <a:r>
              <a:rPr lang="en-US" b="0" baseline="0" dirty="0" err="1"/>
              <a:t>giầy</a:t>
            </a:r>
            <a:r>
              <a:rPr lang="en-US" b="0" baseline="0" dirty="0"/>
              <a:t> </a:t>
            </a:r>
            <a:r>
              <a:rPr lang="en-US" b="0" baseline="0" dirty="0" err="1"/>
              <a:t>dép</a:t>
            </a:r>
            <a:r>
              <a:rPr lang="en-US" b="0" baseline="0" dirty="0"/>
              <a:t> </a:t>
            </a:r>
            <a:r>
              <a:rPr lang="en-US" b="0" baseline="0" dirty="0" err="1"/>
              <a:t>và</a:t>
            </a:r>
            <a:r>
              <a:rPr lang="en-US" b="0" baseline="0" dirty="0"/>
              <a:t> 1 </a:t>
            </a:r>
            <a:r>
              <a:rPr lang="en-US" b="0" baseline="0" dirty="0" err="1"/>
              <a:t>cửa</a:t>
            </a:r>
            <a:r>
              <a:rPr lang="en-US" b="0" baseline="0" dirty="0"/>
              <a:t> </a:t>
            </a:r>
            <a:r>
              <a:rPr lang="en-US" b="0" baseline="0" dirty="0" err="1"/>
              <a:t>hàng</a:t>
            </a:r>
            <a:r>
              <a:rPr lang="en-US" b="0" baseline="0" dirty="0"/>
              <a:t> </a:t>
            </a:r>
            <a:r>
              <a:rPr lang="en-US" b="0" baseline="0" dirty="0" err="1"/>
              <a:t>bán</a:t>
            </a:r>
            <a:r>
              <a:rPr lang="en-US" b="0" baseline="0" dirty="0"/>
              <a:t> </a:t>
            </a:r>
            <a:r>
              <a:rPr lang="en-US" b="0" baseline="0" dirty="0" err="1"/>
              <a:t>đồ</a:t>
            </a:r>
            <a:r>
              <a:rPr lang="en-US" b="0" baseline="0" dirty="0"/>
              <a:t> </a:t>
            </a:r>
            <a:r>
              <a:rPr lang="en-US" b="0" baseline="0" dirty="0" err="1"/>
              <a:t>gia</a:t>
            </a:r>
            <a:r>
              <a:rPr lang="en-US" b="0" baseline="0" dirty="0"/>
              <a:t> </a:t>
            </a:r>
            <a:r>
              <a:rPr lang="en-US" b="0" baseline="0" dirty="0" err="1"/>
              <a:t>dụng</a:t>
            </a:r>
            <a:r>
              <a:rPr lang="en-US" b="0" baseline="0" dirty="0"/>
              <a:t> </a:t>
            </a:r>
            <a:r>
              <a:rPr lang="en-US" b="0" baseline="0" dirty="0" err="1"/>
              <a:t>tại</a:t>
            </a:r>
            <a:r>
              <a:rPr lang="en-US" b="0" baseline="0" dirty="0"/>
              <a:t> </a:t>
            </a:r>
            <a:r>
              <a:rPr lang="en-US" b="0" baseline="0" dirty="0" err="1"/>
              <a:t>chợ</a:t>
            </a:r>
            <a:r>
              <a:rPr lang="en-US" b="0" baseline="0" dirty="0"/>
              <a:t> </a:t>
            </a:r>
            <a:r>
              <a:rPr lang="en-US" b="0" baseline="0" dirty="0" err="1"/>
              <a:t>ĐỒng</a:t>
            </a:r>
            <a:r>
              <a:rPr lang="en-US" b="0" baseline="0" dirty="0"/>
              <a:t> Xuân</a:t>
            </a:r>
          </a:p>
          <a:p>
            <a:r>
              <a:rPr lang="en-US" b="0" baseline="0" dirty="0"/>
              <a:t>Doanh </a:t>
            </a:r>
            <a:r>
              <a:rPr lang="en-US" b="0" baseline="0" dirty="0" err="1"/>
              <a:t>thu</a:t>
            </a:r>
            <a:r>
              <a:rPr lang="en-US" b="0" baseline="0" dirty="0"/>
              <a:t> </a:t>
            </a:r>
            <a:r>
              <a:rPr lang="en-US" b="0" baseline="0" dirty="0" err="1"/>
              <a:t>đã</a:t>
            </a:r>
            <a:r>
              <a:rPr lang="en-US" b="0" baseline="0" dirty="0"/>
              <a:t> </a:t>
            </a:r>
            <a:r>
              <a:rPr lang="en-US" b="0" baseline="0" dirty="0" err="1"/>
              <a:t>cung</a:t>
            </a:r>
            <a:r>
              <a:rPr lang="en-US" b="0" baseline="0" dirty="0"/>
              <a:t> </a:t>
            </a:r>
            <a:r>
              <a:rPr lang="en-US" b="0" baseline="0" dirty="0" err="1"/>
              <a:t>cấp</a:t>
            </a:r>
            <a:r>
              <a:rPr lang="en-US" b="0" baseline="0" dirty="0"/>
              <a:t> </a:t>
            </a:r>
            <a:r>
              <a:rPr lang="en-US" b="0" baseline="0" dirty="0" err="1"/>
              <a:t>tại</a:t>
            </a:r>
            <a:r>
              <a:rPr lang="en-US" b="0" baseline="0" dirty="0"/>
              <a:t> </a:t>
            </a:r>
            <a:r>
              <a:rPr lang="en-US" b="0" baseline="0" dirty="0" err="1"/>
              <a:t>câu</a:t>
            </a:r>
            <a:r>
              <a:rPr lang="en-US" b="0" baseline="0" dirty="0"/>
              <a:t> 5.10 </a:t>
            </a:r>
            <a:r>
              <a:rPr lang="en-US" b="0" baseline="0" dirty="0" err="1"/>
              <a:t>phiếu</a:t>
            </a:r>
            <a:r>
              <a:rPr lang="en-US" b="0" baseline="0" dirty="0"/>
              <a:t> </a:t>
            </a:r>
            <a:r>
              <a:rPr lang="en-US" b="0" baseline="0" dirty="0" err="1"/>
              <a:t>số</a:t>
            </a:r>
            <a:r>
              <a:rPr lang="en-US" b="0" baseline="0" dirty="0"/>
              <a:t> 7 </a:t>
            </a:r>
            <a:r>
              <a:rPr lang="en-US" b="0" baseline="0" dirty="0" err="1"/>
              <a:t>cá</a:t>
            </a:r>
            <a:r>
              <a:rPr lang="en-US" b="0" baseline="0" dirty="0"/>
              <a:t> </a:t>
            </a:r>
            <a:r>
              <a:rPr lang="en-US" b="0" baseline="0" dirty="0" err="1"/>
              <a:t>thể</a:t>
            </a:r>
            <a:r>
              <a:rPr lang="en-US" b="0" baseline="0" dirty="0"/>
              <a:t> </a:t>
            </a:r>
            <a:r>
              <a:rPr lang="en-US" b="0" baseline="0" dirty="0" err="1"/>
              <a:t>toàn</a:t>
            </a:r>
            <a:r>
              <a:rPr lang="en-US" b="0" baseline="0" dirty="0"/>
              <a:t> </a:t>
            </a:r>
            <a:r>
              <a:rPr lang="en-US" b="0" baseline="0" dirty="0" err="1"/>
              <a:t>bộ</a:t>
            </a:r>
            <a:r>
              <a:rPr lang="en-US" b="0" baseline="0" dirty="0"/>
              <a:t>:  100tr </a:t>
            </a:r>
            <a:r>
              <a:rPr lang="en-US" b="0" baseline="0" dirty="0" err="1"/>
              <a:t>cho</a:t>
            </a:r>
            <a:r>
              <a:rPr lang="en-US" b="0" baseline="0" dirty="0"/>
              <a:t> </a:t>
            </a:r>
            <a:r>
              <a:rPr lang="en-US" b="0" baseline="0" dirty="0" err="1"/>
              <a:t>sản</a:t>
            </a:r>
            <a:r>
              <a:rPr lang="en-US" b="0" baseline="0" dirty="0"/>
              <a:t> </a:t>
            </a:r>
            <a:r>
              <a:rPr lang="en-US" b="0" baseline="0" dirty="0" err="1"/>
              <a:t>phẩm</a:t>
            </a:r>
            <a:r>
              <a:rPr lang="en-US" b="0" baseline="0" dirty="0"/>
              <a:t> 1 </a:t>
            </a:r>
            <a:r>
              <a:rPr lang="en-US" b="0" baseline="0" dirty="0" err="1"/>
              <a:t>và</a:t>
            </a:r>
            <a:r>
              <a:rPr lang="en-US" b="0" baseline="0" dirty="0"/>
              <a:t> 200 </a:t>
            </a:r>
            <a:r>
              <a:rPr lang="en-US" b="0" baseline="0" dirty="0" err="1"/>
              <a:t>triệu</a:t>
            </a:r>
            <a:r>
              <a:rPr lang="en-US" b="0" baseline="0" dirty="0"/>
              <a:t> </a:t>
            </a:r>
            <a:r>
              <a:rPr lang="en-US" b="0" baseline="0" dirty="0" err="1"/>
              <a:t>cho</a:t>
            </a:r>
            <a:r>
              <a:rPr lang="en-US" b="0" baseline="0" dirty="0"/>
              <a:t> </a:t>
            </a:r>
            <a:r>
              <a:rPr lang="en-US" b="0" baseline="0" dirty="0" err="1"/>
              <a:t>sản</a:t>
            </a:r>
            <a:r>
              <a:rPr lang="en-US" b="0" baseline="0" dirty="0"/>
              <a:t> </a:t>
            </a:r>
            <a:r>
              <a:rPr lang="en-US" b="0" baseline="0" dirty="0" err="1"/>
              <a:t>phẩm</a:t>
            </a:r>
            <a:r>
              <a:rPr lang="en-US" b="0" baseline="0" dirty="0"/>
              <a:t> 2 . </a:t>
            </a:r>
            <a:r>
              <a:rPr lang="en-US" b="0" baseline="0" dirty="0" err="1"/>
              <a:t>Số</a:t>
            </a:r>
            <a:r>
              <a:rPr lang="en-US" b="0" baseline="0" dirty="0"/>
              <a:t> </a:t>
            </a:r>
            <a:r>
              <a:rPr lang="en-US" b="0" baseline="0" dirty="0" err="1"/>
              <a:t>vốn</a:t>
            </a:r>
            <a:r>
              <a:rPr lang="en-US" b="0" baseline="0" dirty="0"/>
              <a:t> </a:t>
            </a:r>
            <a:r>
              <a:rPr lang="en-US" b="0" baseline="0" dirty="0" err="1"/>
              <a:t>tương</a:t>
            </a:r>
            <a:r>
              <a:rPr lang="en-US" b="0" baseline="0" dirty="0"/>
              <a:t> </a:t>
            </a:r>
            <a:r>
              <a:rPr lang="en-US" b="0" baseline="0" dirty="0" err="1"/>
              <a:t>ứng</a:t>
            </a:r>
            <a:r>
              <a:rPr lang="en-US" b="0" baseline="0" dirty="0"/>
              <a:t> </a:t>
            </a:r>
            <a:r>
              <a:rPr lang="en-US" b="0" baseline="0" dirty="0" err="1"/>
              <a:t>bỏ</a:t>
            </a:r>
            <a:r>
              <a:rPr lang="en-US" b="0" baseline="0" dirty="0"/>
              <a:t> </a:t>
            </a:r>
            <a:r>
              <a:rPr lang="en-US" b="0" baseline="0" dirty="0" err="1"/>
              <a:t>ra</a:t>
            </a:r>
            <a:r>
              <a:rPr lang="en-US" b="0" baseline="0" dirty="0"/>
              <a:t> </a:t>
            </a:r>
            <a:r>
              <a:rPr lang="en-US" b="0" baseline="0" dirty="0" err="1"/>
              <a:t>mua</a:t>
            </a:r>
            <a:r>
              <a:rPr lang="en-US" b="0" baseline="0" dirty="0"/>
              <a:t> </a:t>
            </a:r>
            <a:r>
              <a:rPr lang="en-US" b="0" baseline="0" dirty="0" err="1"/>
              <a:t>hàng</a:t>
            </a:r>
            <a:r>
              <a:rPr lang="en-US" b="0" baseline="0" dirty="0"/>
              <a:t> </a:t>
            </a:r>
            <a:r>
              <a:rPr lang="en-US" b="0" baseline="0" dirty="0" err="1"/>
              <a:t>bình</a:t>
            </a:r>
            <a:r>
              <a:rPr lang="en-US" b="0" baseline="0" dirty="0"/>
              <a:t> </a:t>
            </a:r>
            <a:r>
              <a:rPr lang="en-US" b="0" baseline="0" dirty="0" err="1"/>
              <a:t>quân</a:t>
            </a:r>
            <a:r>
              <a:rPr lang="en-US" b="0" baseline="0" dirty="0"/>
              <a:t> 1 </a:t>
            </a:r>
            <a:r>
              <a:rPr lang="en-US" b="0" baseline="0" dirty="0" err="1"/>
              <a:t>tháng</a:t>
            </a:r>
            <a:r>
              <a:rPr lang="en-US" b="0" baseline="0" dirty="0"/>
              <a:t> </a:t>
            </a:r>
            <a:r>
              <a:rPr lang="en-US" b="0" baseline="0" dirty="0" err="1"/>
              <a:t>là</a:t>
            </a:r>
            <a:r>
              <a:rPr lang="en-US" b="0" baseline="0" dirty="0"/>
              <a:t> 80 </a:t>
            </a:r>
            <a:r>
              <a:rPr lang="en-US" b="0" baseline="0" dirty="0" err="1"/>
              <a:t>triệu</a:t>
            </a:r>
            <a:r>
              <a:rPr lang="en-US" b="0" baseline="0" dirty="0"/>
              <a:t> </a:t>
            </a:r>
            <a:r>
              <a:rPr lang="en-US" b="0" baseline="0" dirty="0" err="1"/>
              <a:t>và</a:t>
            </a:r>
            <a:r>
              <a:rPr lang="en-US" b="0" baseline="0" dirty="0"/>
              <a:t> 125 </a:t>
            </a:r>
            <a:r>
              <a:rPr lang="en-US" b="0" baseline="0" dirty="0" err="1"/>
              <a:t>triệu</a:t>
            </a:r>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78</a:t>
            </a:fld>
            <a:endParaRPr lang="en-US"/>
          </a:p>
        </p:txBody>
      </p:sp>
    </p:spTree>
    <p:extLst>
      <p:ext uri="{BB962C8B-B14F-4D97-AF65-F5344CB8AC3E}">
        <p14:creationId xmlns:p14="http://schemas.microsoft.com/office/powerpoint/2010/main" val="9477426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dirty="0" err="1">
                <a:solidFill>
                  <a:srgbClr val="000000"/>
                </a:solidFill>
                <a:latin typeface="Montserrat Italics"/>
                <a:ea typeface="Montserrat Italics"/>
                <a:cs typeface="Montserrat Italics"/>
                <a:sym typeface="Montserrat Italics"/>
              </a:rPr>
              <a:t>Từ</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các</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thông</a:t>
            </a:r>
            <a:r>
              <a:rPr lang="en-US" sz="1200" b="0" i="1" baseline="0" dirty="0">
                <a:solidFill>
                  <a:srgbClr val="000000"/>
                </a:solidFill>
                <a:latin typeface="Montserrat Italics"/>
                <a:ea typeface="Montserrat Italics"/>
                <a:cs typeface="Montserrat Italics"/>
                <a:sym typeface="Montserrat Italics"/>
              </a:rPr>
              <a:t> tin </a:t>
            </a:r>
            <a:r>
              <a:rPr lang="en-US" sz="1200" b="0" i="1" baseline="0" dirty="0" err="1">
                <a:solidFill>
                  <a:srgbClr val="000000"/>
                </a:solidFill>
                <a:latin typeface="Montserrat Italics"/>
                <a:ea typeface="Montserrat Italics"/>
                <a:cs typeface="Montserrat Italics"/>
                <a:sym typeface="Montserrat Italics"/>
              </a:rPr>
              <a:t>đã</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cung</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cấp</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của</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Chị</a:t>
            </a:r>
            <a:r>
              <a:rPr lang="en-US" sz="1200" b="0" i="1" baseline="0" dirty="0">
                <a:solidFill>
                  <a:srgbClr val="000000"/>
                </a:solidFill>
                <a:latin typeface="Montserrat Italics"/>
                <a:ea typeface="Montserrat Italics"/>
                <a:cs typeface="Montserrat Italics"/>
                <a:sym typeface="Montserrat Italics"/>
              </a:rPr>
              <a:t> Mai </a:t>
            </a:r>
            <a:r>
              <a:rPr lang="en-US" sz="1200" b="0" i="1" baseline="0" dirty="0" err="1">
                <a:solidFill>
                  <a:srgbClr val="000000"/>
                </a:solidFill>
                <a:latin typeface="Montserrat Italics"/>
                <a:ea typeface="Montserrat Italics"/>
                <a:cs typeface="Montserrat Italics"/>
                <a:sym typeface="Montserrat Italics"/>
              </a:rPr>
              <a:t>tại</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câu</a:t>
            </a:r>
            <a:r>
              <a:rPr lang="en-US" sz="1200" b="0" i="1" baseline="0" dirty="0">
                <a:solidFill>
                  <a:srgbClr val="000000"/>
                </a:solidFill>
                <a:latin typeface="Montserrat Italics"/>
                <a:ea typeface="Montserrat Italics"/>
                <a:cs typeface="Montserrat Italics"/>
                <a:sym typeface="Montserrat Italics"/>
              </a:rPr>
              <a:t> 1, </a:t>
            </a:r>
            <a:r>
              <a:rPr lang="en-US" sz="1200" b="0" i="1" baseline="0" dirty="0" err="1">
                <a:solidFill>
                  <a:srgbClr val="000000"/>
                </a:solidFill>
                <a:latin typeface="Montserrat Italics"/>
                <a:ea typeface="Montserrat Italics"/>
                <a:cs typeface="Montserrat Italics"/>
                <a:sym typeface="Montserrat Italics"/>
              </a:rPr>
              <a:t>số</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vốn</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bỏ</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ra</a:t>
            </a:r>
            <a:r>
              <a:rPr lang="en-US" sz="1200" b="0" i="1" baseline="0" dirty="0">
                <a:solidFill>
                  <a:srgbClr val="000000"/>
                </a:solidFill>
                <a:latin typeface="Montserrat Italics"/>
                <a:ea typeface="Montserrat Italics"/>
                <a:cs typeface="Montserrat Italics"/>
                <a:sym typeface="Montserrat Italics"/>
              </a:rPr>
              <a:t> 1 </a:t>
            </a:r>
            <a:r>
              <a:rPr lang="en-US" sz="1200" b="0" i="1" baseline="0" dirty="0" err="1">
                <a:solidFill>
                  <a:srgbClr val="000000"/>
                </a:solidFill>
                <a:latin typeface="Montserrat Italics"/>
                <a:ea typeface="Montserrat Italics"/>
                <a:cs typeface="Montserrat Italics"/>
                <a:sym typeface="Montserrat Italics"/>
              </a:rPr>
              <a:t>tháng</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là</a:t>
            </a:r>
            <a:r>
              <a:rPr lang="en-US" sz="1200" b="0" i="1" baseline="0" dirty="0">
                <a:solidFill>
                  <a:srgbClr val="000000"/>
                </a:solidFill>
                <a:latin typeface="Montserrat Italics"/>
                <a:ea typeface="Montserrat Italics"/>
                <a:cs typeface="Montserrat Italics"/>
                <a:sym typeface="Montserrat Italics"/>
              </a:rPr>
              <a:t> 80 </a:t>
            </a:r>
            <a:r>
              <a:rPr lang="en-US" sz="1200" b="0" i="1" baseline="0" dirty="0" err="1">
                <a:solidFill>
                  <a:srgbClr val="000000"/>
                </a:solidFill>
                <a:latin typeface="Montserrat Italics"/>
                <a:ea typeface="Montserrat Italics"/>
                <a:cs typeface="Montserrat Italics"/>
                <a:sym typeface="Montserrat Italics"/>
              </a:rPr>
              <a:t>triệu</a:t>
            </a:r>
            <a:r>
              <a:rPr lang="en-US" sz="1200" b="0" i="1" baseline="0" dirty="0">
                <a:solidFill>
                  <a:srgbClr val="000000"/>
                </a:solidFill>
                <a:latin typeface="Montserrat Italics"/>
                <a:ea typeface="Montserrat Italics"/>
                <a:cs typeface="Montserrat Italics"/>
                <a:sym typeface="Montserrat Italics"/>
              </a:rPr>
              <a:t> + 125 </a:t>
            </a:r>
            <a:r>
              <a:rPr lang="en-US" sz="1200" b="0" i="1" baseline="0" dirty="0" err="1">
                <a:solidFill>
                  <a:srgbClr val="000000"/>
                </a:solidFill>
                <a:latin typeface="Montserrat Italics"/>
                <a:ea typeface="Montserrat Italics"/>
                <a:cs typeface="Montserrat Italics"/>
                <a:sym typeface="Montserrat Italics"/>
              </a:rPr>
              <a:t>triệu</a:t>
            </a:r>
            <a:r>
              <a:rPr lang="en-US" sz="1200" b="0" i="1" baseline="0" dirty="0">
                <a:solidFill>
                  <a:srgbClr val="000000"/>
                </a:solidFill>
                <a:latin typeface="Montserrat Italics"/>
                <a:ea typeface="Montserrat Italics"/>
                <a:cs typeface="Montserrat Italics"/>
                <a:sym typeface="Montserrat Italics"/>
              </a:rPr>
              <a:t> =205 </a:t>
            </a:r>
            <a:r>
              <a:rPr lang="en-US" sz="1200" b="0" i="1" baseline="0" dirty="0" err="1">
                <a:solidFill>
                  <a:srgbClr val="000000"/>
                </a:solidFill>
                <a:latin typeface="Montserrat Italics"/>
                <a:ea typeface="Montserrat Italics"/>
                <a:cs typeface="Montserrat Italics"/>
                <a:sym typeface="Montserrat Italics"/>
              </a:rPr>
              <a:t>triệu</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Kết</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nối</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với</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câu</a:t>
            </a:r>
            <a:r>
              <a:rPr lang="en-US" sz="1200" b="0" i="1" baseline="0" dirty="0">
                <a:solidFill>
                  <a:srgbClr val="000000"/>
                </a:solidFill>
                <a:latin typeface="Montserrat Italics"/>
                <a:ea typeface="Montserrat Italics"/>
                <a:cs typeface="Montserrat Italics"/>
                <a:sym typeface="Montserrat Italics"/>
              </a:rPr>
              <a:t> 4.1 </a:t>
            </a:r>
            <a:r>
              <a:rPr lang="en-US" sz="1200" b="0" i="1" baseline="0" dirty="0" err="1">
                <a:solidFill>
                  <a:srgbClr val="000000"/>
                </a:solidFill>
                <a:latin typeface="Montserrat Italics"/>
                <a:ea typeface="Montserrat Italics"/>
                <a:cs typeface="Montserrat Italics"/>
                <a:sym typeface="Montserrat Italics"/>
              </a:rPr>
              <a:t>của</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phiếu</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số</a:t>
            </a:r>
            <a:r>
              <a:rPr lang="en-US" sz="1200" b="0" i="1" baseline="0" dirty="0">
                <a:solidFill>
                  <a:srgbClr val="000000"/>
                </a:solidFill>
                <a:latin typeface="Montserrat Italics"/>
                <a:ea typeface="Montserrat Italics"/>
                <a:cs typeface="Montserrat Italics"/>
                <a:sym typeface="Montserrat Italics"/>
              </a:rPr>
              <a:t> 7 </a:t>
            </a:r>
            <a:r>
              <a:rPr lang="en-US" sz="1200" b="0" i="1" baseline="0" dirty="0" err="1">
                <a:solidFill>
                  <a:srgbClr val="000000"/>
                </a:solidFill>
                <a:latin typeface="Montserrat Italics"/>
                <a:ea typeface="Montserrat Italics"/>
                <a:cs typeface="Montserrat Italics"/>
                <a:sym typeface="Montserrat Italics"/>
              </a:rPr>
              <a:t>cá</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thể</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toàn</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bộ</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hỏi</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về</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số</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tháng</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kinh</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doanh</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của</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cơ</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sở</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chị</a:t>
            </a:r>
            <a:r>
              <a:rPr lang="en-US" sz="1200" b="0" i="1" baseline="0" dirty="0">
                <a:solidFill>
                  <a:srgbClr val="000000"/>
                </a:solidFill>
                <a:latin typeface="Montserrat Italics"/>
                <a:ea typeface="Montserrat Italics"/>
                <a:cs typeface="Montserrat Italics"/>
                <a:sym typeface="Montserrat Italics"/>
              </a:rPr>
              <a:t> Mai </a:t>
            </a:r>
            <a:r>
              <a:rPr lang="en-US" sz="1200" b="0" i="1" baseline="0" dirty="0" err="1">
                <a:solidFill>
                  <a:srgbClr val="000000"/>
                </a:solidFill>
                <a:latin typeface="Montserrat Italics"/>
                <a:ea typeface="Montserrat Italics"/>
                <a:cs typeface="Montserrat Italics"/>
                <a:sym typeface="Montserrat Italics"/>
              </a:rPr>
              <a:t>trong</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năm</a:t>
            </a:r>
            <a:r>
              <a:rPr lang="en-US" sz="1200" b="0" i="1" baseline="0" dirty="0">
                <a:solidFill>
                  <a:srgbClr val="000000"/>
                </a:solidFill>
                <a:latin typeface="Montserrat Italics"/>
                <a:ea typeface="Montserrat Italics"/>
                <a:cs typeface="Montserrat Italics"/>
                <a:sym typeface="Montserrat Italics"/>
              </a:rPr>
              <a:t> 2025 </a:t>
            </a:r>
            <a:r>
              <a:rPr lang="en-US" sz="1200" b="0" i="1" baseline="0" dirty="0" err="1">
                <a:solidFill>
                  <a:srgbClr val="000000"/>
                </a:solidFill>
                <a:latin typeface="Montserrat Italics"/>
                <a:ea typeface="Montserrat Italics"/>
                <a:cs typeface="Montserrat Italics"/>
                <a:sym typeface="Montserrat Italics"/>
              </a:rPr>
              <a:t>là</a:t>
            </a:r>
            <a:r>
              <a:rPr lang="en-US" sz="1200" b="0" i="1" baseline="0" dirty="0">
                <a:solidFill>
                  <a:srgbClr val="000000"/>
                </a:solidFill>
                <a:latin typeface="Montserrat Italics"/>
                <a:ea typeface="Montserrat Italics"/>
                <a:cs typeface="Montserrat Italics"/>
                <a:sym typeface="Montserrat Italics"/>
              </a:rPr>
              <a:t> 12 </a:t>
            </a:r>
            <a:r>
              <a:rPr lang="en-US" sz="1200" b="0" i="1" baseline="0" dirty="0" err="1">
                <a:solidFill>
                  <a:srgbClr val="000000"/>
                </a:solidFill>
                <a:latin typeface="Montserrat Italics"/>
                <a:ea typeface="Montserrat Italics"/>
                <a:cs typeface="Montserrat Italics"/>
                <a:sym typeface="Montserrat Italics"/>
              </a:rPr>
              <a:t>tháng</a:t>
            </a:r>
            <a:r>
              <a:rPr lang="en-US" sz="1200" b="0" i="1" baseline="0" dirty="0">
                <a:solidFill>
                  <a:srgbClr val="000000"/>
                </a:solidFill>
                <a:latin typeface="Montserrat Italics"/>
                <a:ea typeface="Montserrat Italics"/>
                <a:cs typeface="Montserrat Italics"/>
                <a:sym typeface="Montserrat Italics"/>
              </a:rPr>
              <a:t>. PM </a:t>
            </a:r>
            <a:r>
              <a:rPr lang="en-US" sz="1200" b="0" i="1" baseline="0" dirty="0" err="1">
                <a:solidFill>
                  <a:srgbClr val="000000"/>
                </a:solidFill>
                <a:latin typeface="Montserrat Italics"/>
                <a:ea typeface="Montserrat Italics"/>
                <a:cs typeface="Montserrat Italics"/>
                <a:sym typeface="Montserrat Italics"/>
              </a:rPr>
              <a:t>sẽ</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tính</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chỉ</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tiêu</a:t>
            </a:r>
            <a:r>
              <a:rPr lang="en-US" sz="1200" b="0" i="1" baseline="0" dirty="0">
                <a:solidFill>
                  <a:srgbClr val="000000"/>
                </a:solidFill>
                <a:latin typeface="Montserrat Italics"/>
                <a:ea typeface="Montserrat Italics"/>
                <a:cs typeface="Montserrat Italics"/>
                <a:sym typeface="Montserrat Italics"/>
              </a:rPr>
              <a:t> 1T- </a:t>
            </a:r>
            <a:r>
              <a:rPr lang="en-US" sz="1200" b="0" i="1" baseline="0" dirty="0" err="1">
                <a:solidFill>
                  <a:srgbClr val="000000"/>
                </a:solidFill>
                <a:latin typeface="Montserrat Italics"/>
                <a:ea typeface="Montserrat Italics"/>
                <a:cs typeface="Montserrat Italics"/>
                <a:sym typeface="Montserrat Italics"/>
              </a:rPr>
              <a:t>Trị</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giá</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vốn</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hàng</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bán</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trong</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năm</a:t>
            </a:r>
            <a:r>
              <a:rPr lang="en-US" sz="1200" b="0" i="1" baseline="0" dirty="0">
                <a:solidFill>
                  <a:srgbClr val="000000"/>
                </a:solidFill>
                <a:latin typeface="Montserrat Italics"/>
                <a:ea typeface="Montserrat Italics"/>
                <a:cs typeface="Montserrat Italics"/>
                <a:sym typeface="Montserrat Italics"/>
              </a:rPr>
              <a:t> 2025 </a:t>
            </a:r>
            <a:r>
              <a:rPr lang="en-US" sz="1200" b="0" i="1" baseline="0" dirty="0" err="1">
                <a:solidFill>
                  <a:srgbClr val="000000"/>
                </a:solidFill>
                <a:latin typeface="Montserrat Italics"/>
                <a:ea typeface="Montserrat Italics"/>
                <a:cs typeface="Montserrat Italics"/>
                <a:sym typeface="Montserrat Italics"/>
              </a:rPr>
              <a:t>là</a:t>
            </a:r>
            <a:r>
              <a:rPr lang="en-US" sz="1200" b="0" i="1" baseline="0" dirty="0">
                <a:solidFill>
                  <a:srgbClr val="000000"/>
                </a:solidFill>
                <a:latin typeface="Montserrat Italics"/>
                <a:ea typeface="Montserrat Italics"/>
                <a:cs typeface="Montserrat Italics"/>
                <a:sym typeface="Montserrat Italics"/>
              </a:rPr>
              <a:t>: 205 </a:t>
            </a:r>
            <a:r>
              <a:rPr lang="en-US" sz="1200" b="0" i="1" baseline="0" dirty="0" err="1">
                <a:solidFill>
                  <a:srgbClr val="000000"/>
                </a:solidFill>
                <a:latin typeface="Montserrat Italics"/>
                <a:ea typeface="Montserrat Italics"/>
                <a:cs typeface="Montserrat Italics"/>
                <a:sym typeface="Montserrat Italics"/>
              </a:rPr>
              <a:t>triệu</a:t>
            </a:r>
            <a:r>
              <a:rPr lang="en-US" sz="1200" b="0" i="1" baseline="0" dirty="0">
                <a:solidFill>
                  <a:srgbClr val="000000"/>
                </a:solidFill>
                <a:latin typeface="Montserrat Italics"/>
                <a:ea typeface="Montserrat Italics"/>
                <a:cs typeface="Montserrat Italics"/>
                <a:sym typeface="Montserrat Italics"/>
              </a:rPr>
              <a:t> x 12 </a:t>
            </a:r>
            <a:r>
              <a:rPr lang="en-US" sz="1200" b="0" i="1" baseline="0" dirty="0" err="1">
                <a:solidFill>
                  <a:srgbClr val="000000"/>
                </a:solidFill>
                <a:latin typeface="Montserrat Italics"/>
                <a:ea typeface="Montserrat Italics"/>
                <a:cs typeface="Montserrat Italics"/>
                <a:sym typeface="Montserrat Italics"/>
              </a:rPr>
              <a:t>tháng</a:t>
            </a:r>
            <a:r>
              <a:rPr lang="en-US" sz="1200" b="0" i="1" baseline="0" dirty="0">
                <a:solidFill>
                  <a:srgbClr val="000000"/>
                </a:solidFill>
                <a:latin typeface="Montserrat Italics"/>
                <a:ea typeface="Montserrat Italics"/>
                <a:cs typeface="Montserrat Italics"/>
                <a:sym typeface="Montserrat Italics"/>
              </a:rPr>
              <a:t> = 2.460 </a:t>
            </a:r>
            <a:r>
              <a:rPr lang="en-US" sz="1200" b="0" i="1" baseline="0" dirty="0" err="1">
                <a:solidFill>
                  <a:srgbClr val="000000"/>
                </a:solidFill>
                <a:latin typeface="Montserrat Italics"/>
                <a:ea typeface="Montserrat Italics"/>
                <a:cs typeface="Montserrat Italics"/>
                <a:sym typeface="Montserrat Italics"/>
              </a:rPr>
              <a:t>triệu</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đồng</a:t>
            </a:r>
            <a:endParaRPr lang="en-US" sz="1200" b="0" i="1" baseline="0" dirty="0">
              <a:solidFill>
                <a:srgbClr val="000000"/>
              </a:solidFill>
              <a:latin typeface="Montserrat Italics"/>
              <a:ea typeface="Montserrat Italics"/>
              <a:cs typeface="Montserrat Italics"/>
              <a:sym typeface="Montserrat Italics"/>
            </a:endParaRPr>
          </a:p>
          <a:p>
            <a:endParaRPr lang="en-US" b="0" dirty="0"/>
          </a:p>
        </p:txBody>
      </p:sp>
      <p:sp>
        <p:nvSpPr>
          <p:cNvPr id="4" name="Slide Number Placeholder 3"/>
          <p:cNvSpPr>
            <a:spLocks noGrp="1"/>
          </p:cNvSpPr>
          <p:nvPr>
            <p:ph type="sldNum" sz="quarter" idx="10"/>
          </p:nvPr>
        </p:nvSpPr>
        <p:spPr/>
        <p:txBody>
          <a:bodyPr/>
          <a:lstStyle/>
          <a:p>
            <a:fld id="{0273DE5A-2C48-476E-8EF6-36F44E7FABCB}" type="slidenum">
              <a:rPr lang="en-US" smtClean="0"/>
              <a:t>79</a:t>
            </a:fld>
            <a:endParaRPr lang="en-US"/>
          </a:p>
        </p:txBody>
      </p:sp>
    </p:spTree>
    <p:extLst>
      <p:ext uri="{BB962C8B-B14F-4D97-AF65-F5344CB8AC3E}">
        <p14:creationId xmlns:p14="http://schemas.microsoft.com/office/powerpoint/2010/main" val="3669324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baseline="0" dirty="0" err="1">
                <a:solidFill>
                  <a:srgbClr val="000000"/>
                </a:solidFill>
                <a:latin typeface="Montserrat Italics"/>
                <a:ea typeface="Montserrat Italics"/>
                <a:cs typeface="Montserrat Italics"/>
                <a:sym typeface="Montserrat Italics"/>
              </a:rPr>
              <a:t>Chuyển</a:t>
            </a:r>
            <a:r>
              <a:rPr lang="en-US" sz="1200" b="0" i="1" baseline="0" dirty="0">
                <a:solidFill>
                  <a:srgbClr val="000000"/>
                </a:solidFill>
                <a:latin typeface="Montserrat Italics"/>
                <a:ea typeface="Montserrat Italics"/>
                <a:cs typeface="Montserrat Italics"/>
                <a:sym typeface="Montserrat Italics"/>
              </a:rPr>
              <a:t> sang </a:t>
            </a:r>
            <a:r>
              <a:rPr lang="en-US" sz="1200" b="0" i="1" baseline="0" dirty="0" err="1">
                <a:solidFill>
                  <a:srgbClr val="000000"/>
                </a:solidFill>
                <a:latin typeface="Montserrat Italics"/>
                <a:ea typeface="Montserrat Italics"/>
                <a:cs typeface="Montserrat Italics"/>
                <a:sym typeface="Montserrat Italics"/>
              </a:rPr>
              <a:t>Phần</a:t>
            </a:r>
            <a:r>
              <a:rPr lang="en-US" sz="1200" b="0" i="1" baseline="0" dirty="0">
                <a:solidFill>
                  <a:srgbClr val="000000"/>
                </a:solidFill>
                <a:latin typeface="Montserrat Italics"/>
                <a:ea typeface="Montserrat Italics"/>
                <a:cs typeface="Montserrat Italics"/>
                <a:sym typeface="Montserrat Italics"/>
              </a:rPr>
              <a:t> II </a:t>
            </a:r>
            <a:r>
              <a:rPr lang="en-US" sz="1200" b="0" i="1" baseline="0" dirty="0" err="1">
                <a:solidFill>
                  <a:srgbClr val="000000"/>
                </a:solidFill>
                <a:latin typeface="Montserrat Italics"/>
                <a:ea typeface="Montserrat Italics"/>
                <a:cs typeface="Montserrat Italics"/>
                <a:sym typeface="Montserrat Italics"/>
              </a:rPr>
              <a:t>thu</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thập</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thông</a:t>
            </a:r>
            <a:r>
              <a:rPr lang="en-US" sz="1200" b="0" i="1" baseline="0" dirty="0">
                <a:solidFill>
                  <a:srgbClr val="000000"/>
                </a:solidFill>
                <a:latin typeface="Montserrat Italics"/>
                <a:ea typeface="Montserrat Italics"/>
                <a:cs typeface="Montserrat Italics"/>
                <a:sym typeface="Montserrat Italics"/>
              </a:rPr>
              <a:t> tin </a:t>
            </a:r>
            <a:r>
              <a:rPr lang="en-US" sz="1200" b="0" i="1" baseline="0" dirty="0" err="1">
                <a:solidFill>
                  <a:srgbClr val="000000"/>
                </a:solidFill>
                <a:latin typeface="Montserrat Italics"/>
                <a:ea typeface="Montserrat Italics"/>
                <a:cs typeface="Montserrat Italics"/>
                <a:sym typeface="Montserrat Italics"/>
              </a:rPr>
              <a:t>về</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hoạt</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động</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ăn</a:t>
            </a:r>
            <a:r>
              <a:rPr lang="en-US" sz="1200" b="0" i="1" baseline="0" dirty="0">
                <a:solidFill>
                  <a:srgbClr val="000000"/>
                </a:solidFill>
                <a:latin typeface="Montserrat Italics"/>
                <a:ea typeface="Montserrat Italics"/>
                <a:cs typeface="Montserrat Italics"/>
                <a:sym typeface="Montserrat Italics"/>
              </a:rPr>
              <a:t> </a:t>
            </a:r>
            <a:r>
              <a:rPr lang="en-US" sz="1200" b="0" i="1" baseline="0" dirty="0" err="1">
                <a:solidFill>
                  <a:srgbClr val="000000"/>
                </a:solidFill>
                <a:latin typeface="Montserrat Italics"/>
                <a:ea typeface="Montserrat Italics"/>
                <a:cs typeface="Montserrat Italics"/>
                <a:sym typeface="Montserrat Italics"/>
              </a:rPr>
              <a:t>uống</a:t>
            </a:r>
            <a:r>
              <a:rPr lang="en-US" sz="1200" b="0" i="1" baseline="0" dirty="0">
                <a:solidFill>
                  <a:srgbClr val="000000"/>
                </a:solidFill>
                <a:latin typeface="Montserrat Italics"/>
                <a:ea typeface="Montserrat Italics"/>
                <a:cs typeface="Montserrat Italics"/>
                <a:sym typeface="Montserrat Itali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baseline="0" dirty="0" err="1">
                <a:solidFill>
                  <a:srgbClr val="000000"/>
                </a:solidFill>
                <a:latin typeface="Montserrat Italics"/>
                <a:sym typeface="Montserrat Italics"/>
              </a:rPr>
              <a:t>Phần</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mềm</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sẽ</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tự</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động</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hiển</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thị</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mục</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này</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nếu</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cơ</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sở</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khai</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thông</a:t>
            </a:r>
            <a:r>
              <a:rPr lang="en-US" sz="1200" b="0" i="1" baseline="0" dirty="0">
                <a:solidFill>
                  <a:srgbClr val="000000"/>
                </a:solidFill>
                <a:latin typeface="Montserrat Italics"/>
                <a:sym typeface="Montserrat Italics"/>
              </a:rPr>
              <a:t> tin </a:t>
            </a:r>
            <a:r>
              <a:rPr lang="en-US" sz="1200" b="0" i="1" baseline="0" dirty="0" err="1">
                <a:solidFill>
                  <a:srgbClr val="000000"/>
                </a:solidFill>
                <a:latin typeface="Montserrat Italics"/>
                <a:sym typeface="Montserrat Italics"/>
              </a:rPr>
              <a:t>tại</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câu</a:t>
            </a:r>
            <a:r>
              <a:rPr lang="en-US" sz="1200" b="0" i="1" baseline="0" dirty="0">
                <a:solidFill>
                  <a:srgbClr val="000000"/>
                </a:solidFill>
                <a:latin typeface="Montserrat Italics"/>
                <a:sym typeface="Montserrat Italics"/>
              </a:rPr>
              <a:t> 5.1 </a:t>
            </a:r>
            <a:r>
              <a:rPr lang="en-US" sz="1200" b="0" i="1" baseline="0" dirty="0" err="1">
                <a:solidFill>
                  <a:srgbClr val="000000"/>
                </a:solidFill>
                <a:latin typeface="Montserrat Italics"/>
                <a:sym typeface="Montserrat Italics"/>
              </a:rPr>
              <a:t>phiếu</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số</a:t>
            </a:r>
            <a:r>
              <a:rPr lang="en-US" sz="1200" b="0" i="1" baseline="0" dirty="0">
                <a:solidFill>
                  <a:srgbClr val="000000"/>
                </a:solidFill>
                <a:latin typeface="Montserrat Italics"/>
                <a:sym typeface="Montserrat Italics"/>
              </a:rPr>
              <a:t> 7 </a:t>
            </a:r>
            <a:r>
              <a:rPr lang="en-US" sz="1200" b="0" i="1" baseline="0" dirty="0" err="1">
                <a:solidFill>
                  <a:srgbClr val="000000"/>
                </a:solidFill>
                <a:latin typeface="Montserrat Italics"/>
                <a:sym typeface="Montserrat Italics"/>
              </a:rPr>
              <a:t>cá</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thể</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toàn</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bộ</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ngành</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hoạt</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động</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là</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ngành</a:t>
            </a:r>
            <a:r>
              <a:rPr lang="en-US" sz="1200" b="0" i="1" baseline="0" dirty="0">
                <a:solidFill>
                  <a:srgbClr val="000000"/>
                </a:solidFill>
                <a:latin typeface="Montserrat Italics"/>
                <a:sym typeface="Montserrat Italics"/>
              </a:rPr>
              <a:t> 56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baseline="0" dirty="0" err="1">
                <a:solidFill>
                  <a:srgbClr val="000000"/>
                </a:solidFill>
                <a:latin typeface="Montserrat Italics"/>
                <a:sym typeface="Montserrat Italics"/>
              </a:rPr>
              <a:t>Đối</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với</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phần</a:t>
            </a:r>
            <a:r>
              <a:rPr lang="en-US" sz="1200" b="0" i="1" baseline="0" dirty="0">
                <a:solidFill>
                  <a:srgbClr val="000000"/>
                </a:solidFill>
                <a:latin typeface="Montserrat Italics"/>
                <a:sym typeface="Montserrat Italics"/>
              </a:rPr>
              <a:t> 2 </a:t>
            </a:r>
            <a:r>
              <a:rPr lang="en-US" sz="1200" b="0" i="1" baseline="0" dirty="0" err="1">
                <a:solidFill>
                  <a:srgbClr val="000000"/>
                </a:solidFill>
                <a:latin typeface="Montserrat Italics"/>
                <a:sym typeface="Montserrat Italics"/>
              </a:rPr>
              <a:t>này</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sẽ</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có</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câu</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hỏi</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lọc</a:t>
            </a:r>
            <a:r>
              <a:rPr lang="en-US" sz="1200" b="0" i="1" baseline="0" dirty="0">
                <a:solidFill>
                  <a:srgbClr val="000000"/>
                </a:solidFill>
                <a:latin typeface="Montserrat Italics"/>
                <a:sym typeface="Montserrat Italics"/>
              </a:rPr>
              <a:t>. CÓ/KHÔNG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baseline="0" dirty="0">
                <a:solidFill>
                  <a:srgbClr val="000000"/>
                </a:solidFill>
                <a:latin typeface="Montserrat Italics"/>
                <a:sym typeface="Montserrat Italics"/>
              </a:rPr>
              <a:t>ĐTV </a:t>
            </a:r>
            <a:r>
              <a:rPr lang="en-US" sz="1200" b="0" i="1" baseline="0" dirty="0" err="1">
                <a:solidFill>
                  <a:srgbClr val="000000"/>
                </a:solidFill>
                <a:latin typeface="Montserrat Italics"/>
                <a:sym typeface="Montserrat Italics"/>
              </a:rPr>
              <a:t>hỏi</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trong</a:t>
            </a:r>
            <a:r>
              <a:rPr lang="en-US" sz="1200" b="0" i="1" baseline="0" dirty="0">
                <a:solidFill>
                  <a:srgbClr val="000000"/>
                </a:solidFill>
                <a:latin typeface="Montserrat Italics"/>
                <a:sym typeface="Montserrat Italics"/>
              </a:rPr>
              <a:t> </a:t>
            </a:r>
            <a:r>
              <a:rPr lang="en-US" sz="1200" b="0" i="1" baseline="0" dirty="0" err="1">
                <a:solidFill>
                  <a:srgbClr val="000000"/>
                </a:solidFill>
                <a:latin typeface="Montserrat Italics"/>
                <a:sym typeface="Montserrat Italics"/>
              </a:rPr>
              <a:t>năm</a:t>
            </a:r>
            <a:r>
              <a:rPr lang="en-US" sz="1200" b="0" i="1" baseline="0" dirty="0">
                <a:solidFill>
                  <a:srgbClr val="000000"/>
                </a:solidFill>
                <a:latin typeface="Montserrat Italics"/>
                <a:sym typeface="Montserrat Italics"/>
              </a:rPr>
              <a:t> 2025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có</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bán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các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sản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phẩm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qua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chế</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biến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như</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rượu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bia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nước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ngọt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thuốc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bánh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kẹo</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endParaRPr lang="en-US" sz="14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Nếu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trả</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lời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"KHÔNG"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phần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mềm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sẽ</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kết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thúc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7.4.</a:t>
            </a:r>
            <a:r>
              <a:rPr lang="en-US" sz="1400" b="0" kern="1200" baseline="0" dirty="0">
                <a:solidFill>
                  <a:schemeClr val="tx1"/>
                </a:solidFill>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Nếu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trả</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lời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"CÓ"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chúng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ta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tiếp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tục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hỏi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3:</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tiền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tháng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bỏ</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ra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để</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mua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những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hóa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như</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rượu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bia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nước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ngọt</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thuốc</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bánh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kẹo</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là</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bao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nhiêu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Từ</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liệu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đã</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cung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cấp</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về</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tiền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mua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hàng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không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qua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chế</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biến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quân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thánghương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trình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sẽ</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tự</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động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tính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tổng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Trị</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giá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vốn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năm</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2025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3T.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bằng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giá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trị</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đã</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khai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Câu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3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nhân</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với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tháng</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kinh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doanh</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của</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cơ</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sở</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khai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tại</a:t>
            </a:r>
            <a:r>
              <a:rPr lang="en-US" sz="1200" b="0" kern="1200" dirty="0">
                <a:solidFill>
                  <a:schemeClr val="tx1"/>
                </a:solidFill>
                <a:effectLst>
                  <a:outerShdw blurRad="38100" dist="19050" dir="2700000" algn="tl">
                    <a:schemeClr val="dk1">
                      <a:alpha val="40000"/>
                    </a:schemeClr>
                  </a:outerShdw>
                </a:effectLst>
                <a:latin typeface="+mn-lt"/>
                <a:ea typeface="+mn-ea"/>
                <a:cs typeface="+mn-cs"/>
              </a:rPr>
              <a:t> CÂU 4.1 </a:t>
            </a:r>
            <a:r>
              <a:rPr lang="en-US" sz="1200" b="0" kern="1200" dirty="0" err="1">
                <a:solidFill>
                  <a:schemeClr val="tx1"/>
                </a:solidFill>
                <a:effectLst>
                  <a:outerShdw blurRad="38100" dist="19050" dir="2700000" algn="tl">
                    <a:schemeClr val="dk1">
                      <a:alpha val="40000"/>
                    </a:schemeClr>
                  </a:outerShdw>
                </a:effectLst>
                <a:latin typeface="+mn-lt"/>
                <a:ea typeface="+mn-ea"/>
                <a:cs typeface="+mn-cs"/>
              </a:rPr>
              <a:t>phiếu</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số</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7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cá</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thể</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toàn</a:t>
            </a:r>
            <a:r>
              <a:rPr lang="en-US" sz="1200" b="0" kern="1200" baseline="0" dirty="0">
                <a:solidFill>
                  <a:schemeClr val="tx1"/>
                </a:solidFill>
                <a:effectLst>
                  <a:outerShdw blurRad="38100" dist="19050" dir="2700000" algn="tl">
                    <a:schemeClr val="dk1">
                      <a:alpha val="40000"/>
                    </a:schemeClr>
                  </a:outerShdw>
                </a:effectLst>
                <a:latin typeface="+mn-lt"/>
                <a:ea typeface="+mn-ea"/>
                <a:cs typeface="+mn-cs"/>
              </a:rPr>
              <a:t> </a:t>
            </a:r>
            <a:r>
              <a:rPr lang="en-US" sz="1200" b="0" kern="1200" baseline="0" dirty="0" err="1">
                <a:solidFill>
                  <a:schemeClr val="tx1"/>
                </a:solidFill>
                <a:effectLst>
                  <a:outerShdw blurRad="38100" dist="19050" dir="2700000" algn="tl">
                    <a:schemeClr val="dk1">
                      <a:alpha val="40000"/>
                    </a:schemeClr>
                  </a:outerShdw>
                </a:effectLst>
                <a:latin typeface="+mn-lt"/>
                <a:ea typeface="+mn-ea"/>
                <a:cs typeface="+mn-cs"/>
              </a:rPr>
              <a:t>bộ</a:t>
            </a:r>
            <a:endParaRPr lang="vi-VN" sz="1200" b="0" kern="1200" baseline="0" dirty="0">
              <a:solidFill>
                <a:schemeClr val="tx1"/>
              </a:solidFill>
              <a:effectLst>
                <a:outerShdw blurRad="38100" dist="19050" dir="2700000" algn="tl">
                  <a:schemeClr val="dk1">
                    <a:alpha val="40000"/>
                  </a:schemeClr>
                </a:outerShdw>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273DE5A-2C48-476E-8EF6-36F44E7FABCB}" type="slidenum">
              <a:rPr lang="en-US" smtClean="0"/>
              <a:t>80</a:t>
            </a:fld>
            <a:endParaRPr lang="en-US"/>
          </a:p>
        </p:txBody>
      </p:sp>
    </p:spTree>
    <p:extLst>
      <p:ext uri="{BB962C8B-B14F-4D97-AF65-F5344CB8AC3E}">
        <p14:creationId xmlns:p14="http://schemas.microsoft.com/office/powerpoint/2010/main" val="2953095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91919"/>
              </a:solidFill>
              <a:effectLst/>
              <a:uLnTx/>
              <a:uFillTx/>
              <a:latin typeface="Montserrat"/>
              <a:ea typeface="Montserrat"/>
              <a:cs typeface="Montserrat"/>
              <a:sym typeface="Montserrat"/>
            </a:endParaRPr>
          </a:p>
          <a:p>
            <a:endParaRPr lang="en-US" b="0" dirty="0"/>
          </a:p>
        </p:txBody>
      </p:sp>
      <p:sp>
        <p:nvSpPr>
          <p:cNvPr id="4" name="Slide Number Placeholder 3"/>
          <p:cNvSpPr>
            <a:spLocks noGrp="1"/>
          </p:cNvSpPr>
          <p:nvPr>
            <p:ph type="sldNum" sz="quarter" idx="5"/>
          </p:nvPr>
        </p:nvSpPr>
        <p:spPr/>
        <p:txBody>
          <a:bodyPr/>
          <a:lstStyle/>
          <a:p>
            <a:fld id="{0273DE5A-2C48-476E-8EF6-36F44E7FABCB}" type="slidenum">
              <a:rPr lang="en-US" smtClean="0"/>
              <a:t>81</a:t>
            </a:fld>
            <a:endParaRPr lang="en-US"/>
          </a:p>
        </p:txBody>
      </p:sp>
    </p:spTree>
    <p:extLst>
      <p:ext uri="{BB962C8B-B14F-4D97-AF65-F5344CB8AC3E}">
        <p14:creationId xmlns:p14="http://schemas.microsoft.com/office/powerpoint/2010/main" val="1433956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Nền tảng trung gian Nó đóng vai trò như một </a:t>
            </a:r>
            <a:r>
              <a:rPr lang="vi-VN" b="1" dirty="0"/>
              <a:t>người mai mối điện tử</a:t>
            </a:r>
            <a:r>
              <a:rPr lang="vi-VN" dirty="0"/>
              <a:t> hoặc một </a:t>
            </a:r>
            <a:r>
              <a:rPr lang="vi-VN" b="1" dirty="0"/>
              <a:t>khu chợ trực tuyến khổng lồ</a:t>
            </a:r>
            <a:r>
              <a:rPr lang="vi-VN" dirty="0"/>
              <a:t> nơi mọi người có thể gặp gỡ, giao dịch, và trao đổi giá trị mà không cần phải gặp gỡ trực tiếp.</a:t>
            </a:r>
          </a:p>
          <a:p>
            <a:r>
              <a:rPr lang="vi-VN" dirty="0"/>
              <a:t>Nền tảng Trung gian là một </a:t>
            </a:r>
            <a:r>
              <a:rPr lang="vi-VN" b="1" dirty="0"/>
              <a:t>không gian/ứng dụng kỹ thuật số</a:t>
            </a:r>
            <a:r>
              <a:rPr lang="vi-VN" dirty="0"/>
              <a:t> (như một trang web hoặc ứng dụng di động) được tạo ra để </a:t>
            </a:r>
            <a:r>
              <a:rPr lang="vi-VN" b="1" dirty="0"/>
              <a:t>kết nối trực tiếp hai nhóm đối tượng</a:t>
            </a:r>
            <a:r>
              <a:rPr lang="vi-VN" dirty="0"/>
              <a:t> với nhau:</a:t>
            </a:r>
          </a:p>
          <a:p>
            <a:r>
              <a:rPr lang="vi-VN" b="1" dirty="0"/>
              <a:t>Nhóm Người Bán/Cung cấp Dịch vụ</a:t>
            </a:r>
            <a:r>
              <a:rPr lang="vi-VN" dirty="0"/>
              <a:t> (như Cơ sở cá thể của bạn).</a:t>
            </a:r>
          </a:p>
          <a:p>
            <a:r>
              <a:rPr lang="vi-VN" b="1" dirty="0"/>
              <a:t>Nhóm Người Mua/Người Dùng</a:t>
            </a:r>
            <a:r>
              <a:rPr lang="vi-VN" dirty="0"/>
              <a:t> (khách hàng tiềm năng).</a:t>
            </a:r>
          </a:p>
          <a:p>
            <a:endParaRPr lang="en-US" dirty="0"/>
          </a:p>
        </p:txBody>
      </p:sp>
      <p:sp>
        <p:nvSpPr>
          <p:cNvPr id="4" name="Slide Number Placeholder 3"/>
          <p:cNvSpPr>
            <a:spLocks noGrp="1"/>
          </p:cNvSpPr>
          <p:nvPr>
            <p:ph type="sldNum" sz="quarter" idx="5"/>
          </p:nvPr>
        </p:nvSpPr>
        <p:spPr/>
        <p:txBody>
          <a:bodyPr/>
          <a:lstStyle/>
          <a:p>
            <a:fld id="{36E0BBA6-A94E-41C8-BFF1-A146359F3B4A}" type="slidenum">
              <a:rPr lang="en-US" smtClean="0"/>
              <a:t>91</a:t>
            </a:fld>
            <a:endParaRPr lang="en-US"/>
          </a:p>
        </p:txBody>
      </p:sp>
    </p:spTree>
    <p:extLst>
      <p:ext uri="{BB962C8B-B14F-4D97-AF65-F5344CB8AC3E}">
        <p14:creationId xmlns:p14="http://schemas.microsoft.com/office/powerpoint/2010/main" val="147016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solidFill>
                  <a:srgbClr val="FC0000"/>
                </a:solidFill>
                <a:latin typeface="Muli"/>
                <a:ea typeface="Muli"/>
                <a:cs typeface="Muli"/>
                <a:sym typeface="Muli"/>
              </a:rPr>
              <a:t>(Tỷ trọng doanh thu từ website, ứng dụng trực tuyến tại C4 + Tỷ trọng doanh thu từ nền tảng trung gian) ko thể lớn hơn 100%</a:t>
            </a:r>
          </a:p>
          <a:p>
            <a:endParaRPr lang="en-US" dirty="0"/>
          </a:p>
        </p:txBody>
      </p:sp>
      <p:sp>
        <p:nvSpPr>
          <p:cNvPr id="4" name="Slide Number Placeholder 3"/>
          <p:cNvSpPr>
            <a:spLocks noGrp="1"/>
          </p:cNvSpPr>
          <p:nvPr>
            <p:ph type="sldNum" sz="quarter" idx="5"/>
          </p:nvPr>
        </p:nvSpPr>
        <p:spPr/>
        <p:txBody>
          <a:bodyPr/>
          <a:lstStyle/>
          <a:p>
            <a:fld id="{36E0BBA6-A94E-41C8-BFF1-A146359F3B4A}" type="slidenum">
              <a:rPr lang="en-US" smtClean="0"/>
              <a:t>92</a:t>
            </a:fld>
            <a:endParaRPr lang="en-US"/>
          </a:p>
        </p:txBody>
      </p:sp>
    </p:spTree>
    <p:extLst>
      <p:ext uri="{BB962C8B-B14F-4D97-AF65-F5344CB8AC3E}">
        <p14:creationId xmlns:p14="http://schemas.microsoft.com/office/powerpoint/2010/main" val="672647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Dân tộc của </a:t>
            </a:r>
            <a:r>
              <a:rPr lang="en-US" sz="1200" dirty="0" err="1">
                <a:solidFill>
                  <a:srgbClr val="FC0000"/>
                </a:solidFill>
                <a:latin typeface="Muli"/>
                <a:ea typeface="Muli"/>
                <a:cs typeface="Muli"/>
                <a:sym typeface="Muli"/>
              </a:rPr>
              <a:t>chủ</a:t>
            </a:r>
            <a:r>
              <a:rPr lang="en-US" sz="1200" dirty="0">
                <a:solidFill>
                  <a:srgbClr val="FC0000"/>
                </a:solidFill>
                <a:latin typeface="Muli"/>
                <a:ea typeface="Muli"/>
                <a:cs typeface="Muli"/>
                <a:sym typeface="Muli"/>
              </a:rPr>
              <a:t> </a:t>
            </a:r>
            <a:r>
              <a:rPr lang="en-US" sz="1200" dirty="0" err="1">
                <a:solidFill>
                  <a:srgbClr val="FC0000"/>
                </a:solidFill>
                <a:latin typeface="Muli"/>
                <a:ea typeface="Muli"/>
                <a:cs typeface="Muli"/>
                <a:sym typeface="Muli"/>
              </a:rPr>
              <a:t>cơ</a:t>
            </a:r>
            <a:r>
              <a:rPr lang="en-US" sz="1200" dirty="0">
                <a:solidFill>
                  <a:srgbClr val="FC0000"/>
                </a:solidFill>
                <a:latin typeface="Muli"/>
                <a:ea typeface="Muli"/>
                <a:cs typeface="Muli"/>
                <a:sym typeface="Muli"/>
              </a:rPr>
              <a:t> </a:t>
            </a:r>
            <a:r>
              <a:rPr lang="en-US" sz="1200" dirty="0" err="1">
                <a:solidFill>
                  <a:srgbClr val="FC0000"/>
                </a:solidFill>
                <a:latin typeface="Muli"/>
                <a:ea typeface="Muli"/>
                <a:cs typeface="Muli"/>
                <a:sym typeface="Muli"/>
              </a:rPr>
              <a:t>sở</a:t>
            </a:r>
            <a:r>
              <a:rPr lang="en-US" sz="1200" dirty="0">
                <a:solidFill>
                  <a:srgbClr val="FC0000"/>
                </a:solidFill>
                <a:latin typeface="Muli"/>
                <a:ea typeface="Muli"/>
                <a:cs typeface="Muli"/>
                <a:sym typeface="Muli"/>
              </a:rPr>
              <a:t> </a:t>
            </a:r>
            <a:r>
              <a:rPr lang="en-US" sz="1200" dirty="0" err="1">
                <a:solidFill>
                  <a:srgbClr val="FC0000"/>
                </a:solidFill>
                <a:latin typeface="Muli"/>
                <a:ea typeface="Muli"/>
                <a:cs typeface="Muli"/>
                <a:sym typeface="Muli"/>
              </a:rPr>
              <a:t>là</a:t>
            </a:r>
            <a:r>
              <a:rPr lang="en-US" sz="1200" dirty="0">
                <a:solidFill>
                  <a:srgbClr val="FC0000"/>
                </a:solidFill>
                <a:latin typeface="Muli"/>
                <a:ea typeface="Muli"/>
                <a:cs typeface="Muli"/>
                <a:sym typeface="Muli"/>
              </a:rPr>
              <a:t> </a:t>
            </a:r>
            <a:r>
              <a:rPr lang="en-US" sz="1200" dirty="0" err="1">
                <a:solidFill>
                  <a:srgbClr val="FC0000"/>
                </a:solidFill>
                <a:latin typeface="Muli"/>
                <a:ea typeface="Muli"/>
                <a:cs typeface="Muli"/>
                <a:sym typeface="Muli"/>
              </a:rPr>
              <a:t>người</a:t>
            </a:r>
            <a:r>
              <a:rPr lang="en-US" sz="1200" dirty="0">
                <a:solidFill>
                  <a:srgbClr val="FC0000"/>
                </a:solidFill>
                <a:latin typeface="Muli"/>
                <a:ea typeface="Muli"/>
                <a:cs typeface="Muli"/>
                <a:sym typeface="Muli"/>
              </a:rPr>
              <a:t> </a:t>
            </a:r>
            <a:r>
              <a:rPr lang="en-US" sz="1200" dirty="0" err="1">
                <a:solidFill>
                  <a:srgbClr val="FC0000"/>
                </a:solidFill>
                <a:latin typeface="Muli"/>
                <a:ea typeface="Muli"/>
                <a:cs typeface="Muli"/>
                <a:sym typeface="Muli"/>
              </a:rPr>
              <a:t>nước</a:t>
            </a:r>
            <a:r>
              <a:rPr lang="en-US" sz="1200" dirty="0">
                <a:solidFill>
                  <a:srgbClr val="FC0000"/>
                </a:solidFill>
                <a:latin typeface="Muli"/>
                <a:ea typeface="Muli"/>
                <a:cs typeface="Muli"/>
                <a:sym typeface="Muli"/>
              </a:rPr>
              <a:t> </a:t>
            </a:r>
            <a:r>
              <a:rPr lang="en-US" sz="1200" dirty="0" err="1">
                <a:solidFill>
                  <a:srgbClr val="FC0000"/>
                </a:solidFill>
                <a:latin typeface="Muli"/>
                <a:ea typeface="Muli"/>
                <a:cs typeface="Muli"/>
                <a:sym typeface="Muli"/>
              </a:rPr>
              <a:t>ngoài</a:t>
            </a:r>
            <a:r>
              <a:rPr lang="en-US" sz="1200" dirty="0">
                <a:solidFill>
                  <a:srgbClr val="FC0000"/>
                </a:solidFill>
                <a:latin typeface="Muli"/>
                <a:ea typeface="Muli"/>
                <a:cs typeface="Muli"/>
                <a:sym typeface="Muli"/>
              </a:rPr>
              <a:t> </a:t>
            </a:r>
            <a:r>
              <a:rPr lang="en-US" sz="1200" dirty="0">
                <a:solidFill>
                  <a:srgbClr val="FC0000"/>
                </a:solidFill>
                <a:latin typeface="Muli"/>
                <a:ea typeface="Muli"/>
                <a:cs typeface="Muli"/>
                <a:sym typeface="Wingdings" panose="05000000000000000000" pitchFamily="2" charset="2"/>
              </a:rPr>
              <a:t> </a:t>
            </a:r>
            <a:r>
              <a:rPr lang="en-US" sz="1200" dirty="0" err="1">
                <a:solidFill>
                  <a:srgbClr val="FC0000"/>
                </a:solidFill>
                <a:latin typeface="Muli"/>
                <a:ea typeface="Muli"/>
                <a:cs typeface="Muli"/>
                <a:sym typeface="Wingdings" panose="05000000000000000000" pitchFamily="2" charset="2"/>
              </a:rPr>
              <a:t>chọn</a:t>
            </a:r>
            <a:r>
              <a:rPr lang="en-US" sz="1200" dirty="0">
                <a:solidFill>
                  <a:srgbClr val="FC0000"/>
                </a:solidFill>
                <a:latin typeface="Muli"/>
                <a:ea typeface="Muli"/>
                <a:cs typeface="Muli"/>
                <a:sym typeface="Wingdings" panose="05000000000000000000" pitchFamily="2" charset="2"/>
              </a:rPr>
              <a:t> </a:t>
            </a:r>
            <a:r>
              <a:rPr lang="en-US" sz="1200" dirty="0" err="1">
                <a:solidFill>
                  <a:srgbClr val="FC0000"/>
                </a:solidFill>
                <a:latin typeface="Muli"/>
                <a:ea typeface="Muli"/>
                <a:cs typeface="Muli"/>
                <a:sym typeface="Wingdings" panose="05000000000000000000" pitchFamily="2" charset="2"/>
              </a:rPr>
              <a:t>mã</a:t>
            </a:r>
            <a:r>
              <a:rPr lang="en-US" sz="1200" dirty="0">
                <a:solidFill>
                  <a:srgbClr val="FC0000"/>
                </a:solidFill>
                <a:latin typeface="Muli"/>
                <a:ea typeface="Muli"/>
                <a:cs typeface="Muli"/>
                <a:sym typeface="Wingdings" panose="05000000000000000000" pitchFamily="2" charset="2"/>
              </a:rPr>
              <a:t> 55. </a:t>
            </a:r>
            <a:r>
              <a:rPr lang="en-US" sz="1200" dirty="0" err="1">
                <a:solidFill>
                  <a:srgbClr val="FC0000"/>
                </a:solidFill>
                <a:latin typeface="Muli"/>
                <a:ea typeface="Muli"/>
                <a:cs typeface="Muli"/>
                <a:sym typeface="Wingdings" panose="05000000000000000000" pitchFamily="2" charset="2"/>
              </a:rPr>
              <a:t>Người</a:t>
            </a:r>
            <a:r>
              <a:rPr lang="en-US" sz="1200" dirty="0">
                <a:solidFill>
                  <a:srgbClr val="FC0000"/>
                </a:solidFill>
                <a:latin typeface="Muli"/>
                <a:ea typeface="Muli"/>
                <a:cs typeface="Muli"/>
                <a:sym typeface="Wingdings" panose="05000000000000000000" pitchFamily="2" charset="2"/>
              </a:rPr>
              <a:t> </a:t>
            </a:r>
            <a:r>
              <a:rPr lang="en-US" sz="1200" dirty="0" err="1">
                <a:solidFill>
                  <a:srgbClr val="FC0000"/>
                </a:solidFill>
                <a:latin typeface="Muli"/>
                <a:ea typeface="Muli"/>
                <a:cs typeface="Muli"/>
                <a:sym typeface="Wingdings" panose="05000000000000000000" pitchFamily="2" charset="2"/>
              </a:rPr>
              <a:t>nước</a:t>
            </a:r>
            <a:r>
              <a:rPr lang="en-US" sz="1200" dirty="0">
                <a:solidFill>
                  <a:srgbClr val="FC0000"/>
                </a:solidFill>
                <a:latin typeface="Muli"/>
                <a:ea typeface="Muli"/>
                <a:cs typeface="Muli"/>
                <a:sym typeface="Wingdings" panose="05000000000000000000" pitchFamily="2" charset="2"/>
              </a:rPr>
              <a:t> </a:t>
            </a:r>
            <a:r>
              <a:rPr lang="en-US" sz="1200" dirty="0" err="1">
                <a:solidFill>
                  <a:srgbClr val="FC0000"/>
                </a:solidFill>
                <a:latin typeface="Muli"/>
                <a:ea typeface="Muli"/>
                <a:cs typeface="Muli"/>
                <a:sym typeface="Wingdings" panose="05000000000000000000" pitchFamily="2" charset="2"/>
              </a:rPr>
              <a:t>ngoài</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L</a:t>
            </a:r>
            <a:r>
              <a:rPr lang="vi-VN" sz="1200" kern="1200" dirty="0">
                <a:solidFill>
                  <a:schemeClr val="tx1"/>
                </a:solidFill>
                <a:effectLst/>
                <a:latin typeface="+mn-lt"/>
                <a:ea typeface="+mn-ea"/>
                <a:cs typeface="+mn-cs"/>
              </a:rPr>
              <a:t>ư</a:t>
            </a:r>
            <a:r>
              <a:rPr lang="en-US" sz="1200" kern="1200" dirty="0">
                <a:solidFill>
                  <a:schemeClr val="tx1"/>
                </a:solidFill>
                <a:effectLst/>
                <a:latin typeface="+mn-lt"/>
                <a:ea typeface="+mn-ea"/>
                <a:cs typeface="+mn-cs"/>
              </a:rPr>
              <a:t>u ý: ĐTV </a:t>
            </a:r>
            <a:r>
              <a:rPr lang="en-US" sz="1200" kern="1200" dirty="0" err="1">
                <a:solidFill>
                  <a:schemeClr val="tx1"/>
                </a:solidFill>
                <a:effectLst/>
                <a:latin typeface="+mn-lt"/>
                <a:ea typeface="+mn-ea"/>
                <a:cs typeface="+mn-cs"/>
              </a:rPr>
              <a:t>mã</a:t>
            </a:r>
            <a:r>
              <a:rPr lang="en-US"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(2). Đã qua đào tạo nhưng không có chứng chỉ: Người đã được đào tạo chuyên môn, kỹ thuật nhưng không được cấp chứng chỉ (thường là những khóa đào tạo ngắn hạn) hoặc tự học một nghề nào đó, được xác định là “Đã qua đào tạo nhưng không có chứng chỉ”.</a:t>
            </a:r>
            <a:r>
              <a:rPr lang="nb-NO" sz="1200" i="1"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Ví dụ: Thợ may quần áo, thợ sửa xe máy,…</a:t>
            </a:r>
          </a:p>
          <a:p>
            <a:r>
              <a:rPr lang="nb-NO" sz="1200" kern="1200" dirty="0">
                <a:solidFill>
                  <a:schemeClr val="tx1"/>
                </a:solidFill>
                <a:effectLst/>
                <a:latin typeface="+mn-lt"/>
                <a:ea typeface="+mn-ea"/>
                <a:cs typeface="+mn-cs"/>
              </a:rPr>
              <a:t>- Đủ tiêu chí: </a:t>
            </a:r>
            <a:r>
              <a:rPr lang="vi-VN" sz="1200" kern="1200" dirty="0">
                <a:solidFill>
                  <a:schemeClr val="tx1"/>
                </a:solidFill>
                <a:effectLst/>
                <a:latin typeface="+mn-lt"/>
                <a:ea typeface="+mn-ea"/>
                <a:cs typeface="+mn-cs"/>
              </a:rPr>
              <a:t>thỏa mãn 04 tiêu chí về nhận diện đơn vị điều tra được xác định là 01 cơ sở thuộc đối tượng điều tra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52029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a:solidFill>
                  <a:schemeClr val="tx1"/>
                </a:solidFill>
                <a:effectLst/>
                <a:latin typeface="+mn-lt"/>
                <a:ea typeface="+mn-ea"/>
                <a:cs typeface="+mn-cs"/>
              </a:rPr>
              <a:t>(4). Không phải đăng ký kinh doanh: </a:t>
            </a:r>
            <a:r>
              <a:rPr lang="vi-VN" sz="1200" kern="1200" dirty="0">
                <a:solidFill>
                  <a:schemeClr val="tx1"/>
                </a:solidFill>
                <a:effectLst/>
                <a:latin typeface="+mn-lt"/>
                <a:ea typeface="+mn-ea"/>
                <a:cs typeface="+mn-cs"/>
              </a:rPr>
              <a:t>Là các trường hợp quy định theo Điều </a:t>
            </a:r>
            <a:r>
              <a:rPr lang="en-US" sz="1200" kern="1200" dirty="0">
                <a:solidFill>
                  <a:schemeClr val="tx1"/>
                </a:solidFill>
                <a:effectLst/>
                <a:latin typeface="+mn-lt"/>
                <a:ea typeface="+mn-ea"/>
                <a:cs typeface="+mn-cs"/>
              </a:rPr>
              <a:t>82</a:t>
            </a:r>
            <a:r>
              <a:rPr lang="vi-VN" sz="1200" kern="1200" dirty="0">
                <a:solidFill>
                  <a:schemeClr val="tx1"/>
                </a:solidFill>
                <a:effectLst/>
                <a:latin typeface="+mn-lt"/>
                <a:ea typeface="+mn-ea"/>
                <a:cs typeface="+mn-cs"/>
              </a:rPr>
              <a:t> Nghị định </a:t>
            </a:r>
            <a:r>
              <a:rPr lang="en-US" sz="1200" kern="1200" dirty="0">
                <a:solidFill>
                  <a:schemeClr val="tx1"/>
                </a:solidFill>
                <a:effectLst/>
                <a:latin typeface="+mn-lt"/>
                <a:ea typeface="+mn-ea"/>
                <a:cs typeface="+mn-cs"/>
              </a:rPr>
              <a:t>168</a:t>
            </a:r>
            <a:r>
              <a:rPr lang="vi-VN" sz="1200" kern="1200" dirty="0">
                <a:solidFill>
                  <a:schemeClr val="tx1"/>
                </a:solidFill>
                <a:effectLst/>
                <a:latin typeface="+mn-lt"/>
                <a:ea typeface="+mn-ea"/>
                <a:cs typeface="+mn-cs"/>
              </a:rPr>
              <a:t>/202</a:t>
            </a:r>
            <a:r>
              <a:rPr lang="en-US" sz="1200" kern="1200" dirty="0">
                <a:solidFill>
                  <a:schemeClr val="tx1"/>
                </a:solidFill>
                <a:effectLst/>
                <a:latin typeface="+mn-lt"/>
                <a:ea typeface="+mn-ea"/>
                <a:cs typeface="+mn-cs"/>
              </a:rPr>
              <a:t>5</a:t>
            </a:r>
            <a:r>
              <a:rPr lang="vi-VN" sz="1200" kern="1200" dirty="0">
                <a:solidFill>
                  <a:schemeClr val="tx1"/>
                </a:solidFill>
                <a:effectLst/>
                <a:latin typeface="+mn-lt"/>
                <a:ea typeface="+mn-ea"/>
                <a:cs typeface="+mn-cs"/>
              </a:rPr>
              <a:t>/NĐ-CP ngày </a:t>
            </a:r>
            <a:r>
              <a:rPr lang="en-US" sz="1200" kern="1200" dirty="0">
                <a:solidFill>
                  <a:schemeClr val="tx1"/>
                </a:solidFill>
                <a:effectLst/>
                <a:latin typeface="+mn-lt"/>
                <a:ea typeface="+mn-ea"/>
                <a:cs typeface="+mn-cs"/>
              </a:rPr>
              <a:t>30 </a:t>
            </a:r>
            <a:r>
              <a:rPr lang="vi-VN" sz="1200" kern="1200" dirty="0">
                <a:solidFill>
                  <a:schemeClr val="tx1"/>
                </a:solidFill>
                <a:effectLst/>
                <a:latin typeface="+mn-lt"/>
                <a:ea typeface="+mn-ea"/>
                <a:cs typeface="+mn-cs"/>
              </a:rPr>
              <a:t>tháng </a:t>
            </a:r>
            <a:r>
              <a:rPr lang="en-US" sz="1200" kern="1200" dirty="0">
                <a:solidFill>
                  <a:schemeClr val="tx1"/>
                </a:solidFill>
                <a:effectLst/>
                <a:latin typeface="+mn-lt"/>
                <a:ea typeface="+mn-ea"/>
                <a:cs typeface="+mn-cs"/>
              </a:rPr>
              <a:t>6 </a:t>
            </a:r>
            <a:r>
              <a:rPr lang="vi-VN" sz="1200" kern="1200" dirty="0">
                <a:solidFill>
                  <a:schemeClr val="tx1"/>
                </a:solidFill>
                <a:effectLst/>
                <a:latin typeface="+mn-lt"/>
                <a:ea typeface="+mn-ea"/>
                <a:cs typeface="+mn-cs"/>
              </a:rPr>
              <a:t>năm 202</a:t>
            </a:r>
            <a:r>
              <a:rPr lang="en-US" sz="1200" kern="1200" dirty="0">
                <a:solidFill>
                  <a:schemeClr val="tx1"/>
                </a:solidFill>
                <a:effectLst/>
                <a:latin typeface="+mn-lt"/>
                <a:ea typeface="+mn-ea"/>
                <a:cs typeface="+mn-cs"/>
              </a:rPr>
              <a:t>5</a:t>
            </a:r>
            <a:r>
              <a:rPr lang="vi-VN" sz="1200" kern="1200" dirty="0">
                <a:solidFill>
                  <a:schemeClr val="tx1"/>
                </a:solidFill>
                <a:effectLst/>
                <a:latin typeface="+mn-lt"/>
                <a:ea typeface="+mn-ea"/>
                <a:cs typeface="+mn-cs"/>
              </a:rPr>
              <a:t> về đăng ký kinh doanh, cụ thể </a:t>
            </a:r>
            <a:r>
              <a:rPr lang="en-US" sz="1200" kern="1200" dirty="0">
                <a:solidFill>
                  <a:schemeClr val="tx1"/>
                </a:solidFill>
                <a:effectLst/>
                <a:latin typeface="+mn-lt"/>
                <a:ea typeface="+mn-ea"/>
                <a:cs typeface="+mn-cs"/>
              </a:rPr>
              <a:t>h</a:t>
            </a:r>
            <a:r>
              <a:rPr lang="vi-VN" sz="1200" kern="1200" dirty="0">
                <a:solidFill>
                  <a:schemeClr val="tx1"/>
                </a:solidFill>
                <a:effectLst/>
                <a:latin typeface="+mn-lt"/>
                <a:ea typeface="+mn-ea"/>
                <a:cs typeface="+mn-cs"/>
              </a:rPr>
              <a:t>ộ gia đình sản xuất nông, lâm, ngư nghiệp, làm muối và những người bán hàng rong, quà vặt, buôn chuyến, kinh doanh lưu động, kinh doanh thời vụ, làm dịch vụ có thu nhập thấp không phải đăng ký hộ kinh doanh, trừ trường hợp kinh doanh các ngành, nghề đầu tư kinh doanh có điều kiện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2020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90/ 90/2025/QH15)</a:t>
            </a:r>
            <a:r>
              <a:rPr lang="vi-VN" sz="1200" kern="1200" dirty="0">
                <a:solidFill>
                  <a:schemeClr val="tx1"/>
                </a:solidFill>
                <a:effectLst/>
                <a:latin typeface="+mn-lt"/>
                <a:ea typeface="+mn-ea"/>
                <a:cs typeface="+mn-cs"/>
              </a:rPr>
              <a:t>. Ủy ban nhân dân tỉnh, thành phố trực thuộc </a:t>
            </a:r>
            <a:r>
              <a:rPr lang="en-US" sz="1200" kern="1200" dirty="0">
                <a:solidFill>
                  <a:schemeClr val="tx1"/>
                </a:solidFill>
                <a:effectLst/>
                <a:latin typeface="+mn-lt"/>
                <a:ea typeface="+mn-ea"/>
                <a:cs typeface="+mn-cs"/>
              </a:rPr>
              <a:t>t</a:t>
            </a:r>
            <a:r>
              <a:rPr lang="vi-VN" sz="1200" kern="1200" dirty="0">
                <a:solidFill>
                  <a:schemeClr val="tx1"/>
                </a:solidFill>
                <a:effectLst/>
                <a:latin typeface="+mn-lt"/>
                <a:ea typeface="+mn-ea"/>
                <a:cs typeface="+mn-cs"/>
              </a:rPr>
              <a:t>rung ương quy định mức thu nhập thấp áp dụng trên phạm vi địa phương.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788037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a:t>
            </a:r>
            <a:r>
              <a:rPr lang="vi-VN" dirty="0"/>
              <a:t>ư</a:t>
            </a:r>
            <a:r>
              <a:rPr lang="en-US" dirty="0"/>
              <a:t>u ý: Tr</a:t>
            </a:r>
            <a:r>
              <a:rPr lang="vi-VN" dirty="0"/>
              <a:t>ư</a:t>
            </a:r>
            <a:r>
              <a:rPr lang="en-US" dirty="0" err="1"/>
              <a:t>ờng</a:t>
            </a:r>
            <a:r>
              <a:rPr lang="en-US" dirty="0"/>
              <a:t> </a:t>
            </a:r>
            <a:r>
              <a:rPr lang="en-US" dirty="0" err="1"/>
              <a:t>hợp</a:t>
            </a:r>
            <a:r>
              <a:rPr lang="en-US" dirty="0"/>
              <a:t> </a:t>
            </a:r>
            <a:r>
              <a:rPr lang="en-US" dirty="0" err="1"/>
              <a:t>nhiều</a:t>
            </a:r>
            <a:r>
              <a:rPr lang="en-US" dirty="0"/>
              <a:t> </a:t>
            </a:r>
            <a:r>
              <a:rPr lang="en-US" dirty="0" err="1"/>
              <a:t>mã</a:t>
            </a:r>
            <a:r>
              <a:rPr lang="en-US" dirty="0"/>
              <a:t> 99. </a:t>
            </a:r>
            <a:r>
              <a:rPr lang="en-US" dirty="0" err="1"/>
              <a:t>khi</a:t>
            </a:r>
            <a:r>
              <a:rPr lang="en-US" dirty="0"/>
              <a:t> </a:t>
            </a:r>
            <a:r>
              <a:rPr lang="en-US" dirty="0" err="1"/>
              <a:t>kiểm</a:t>
            </a:r>
            <a:r>
              <a:rPr lang="en-US" dirty="0"/>
              <a:t> </a:t>
            </a:r>
            <a:r>
              <a:rPr lang="en-US" dirty="0" err="1"/>
              <a:t>tra</a:t>
            </a:r>
            <a:r>
              <a:rPr lang="en-US" dirty="0"/>
              <a:t> </a:t>
            </a:r>
            <a:r>
              <a:rPr lang="en-US" dirty="0" err="1"/>
              <a:t>dữ</a:t>
            </a:r>
            <a:r>
              <a:rPr lang="en-US" dirty="0"/>
              <a:t> </a:t>
            </a:r>
            <a:r>
              <a:rPr lang="en-US" dirty="0" err="1"/>
              <a:t>liệu</a:t>
            </a:r>
            <a:r>
              <a:rPr lang="en-US" dirty="0"/>
              <a:t> </a:t>
            </a:r>
            <a:r>
              <a:rPr lang="en-US" dirty="0" err="1"/>
              <a:t>yêu</a:t>
            </a:r>
            <a:r>
              <a:rPr lang="en-US" dirty="0"/>
              <a:t> </a:t>
            </a:r>
            <a:r>
              <a:rPr lang="en-US" dirty="0" err="1"/>
              <a:t>cầu</a:t>
            </a:r>
            <a:r>
              <a:rPr lang="en-US" dirty="0"/>
              <a:t> </a:t>
            </a:r>
            <a:r>
              <a:rPr lang="en-US" dirty="0" err="1"/>
              <a:t>giải</a:t>
            </a:r>
            <a:r>
              <a:rPr lang="en-US" dirty="0"/>
              <a:t> </a:t>
            </a:r>
            <a:r>
              <a:rPr lang="en-US" dirty="0" err="1"/>
              <a:t>trình</a:t>
            </a:r>
            <a:r>
              <a:rPr lang="en-US" dirty="0"/>
              <a:t> </a:t>
            </a:r>
            <a:r>
              <a:rPr lang="en-US" dirty="0" err="1"/>
              <a:t>số</a:t>
            </a:r>
            <a:r>
              <a:rPr lang="en-US" dirty="0"/>
              <a:t> </a:t>
            </a:r>
            <a:r>
              <a:rPr lang="en-US" dirty="0" err="1"/>
              <a:t>liệu</a:t>
            </a:r>
            <a:endParaRPr lang="en-US" dirty="0"/>
          </a:p>
          <a:p>
            <a:r>
              <a:rPr lang="en-US" dirty="0"/>
              <a:t>2. </a:t>
            </a:r>
            <a:r>
              <a:rPr lang="en-US" dirty="0" err="1"/>
              <a:t>Là</a:t>
            </a:r>
            <a:r>
              <a:rPr lang="en-US" dirty="0"/>
              <a:t> </a:t>
            </a:r>
            <a:r>
              <a:rPr lang="vi-VN" sz="1200" b="0" i="0" kern="1200" dirty="0">
                <a:solidFill>
                  <a:schemeClr val="tx1"/>
                </a:solidFill>
                <a:effectLst/>
                <a:latin typeface="+mn-lt"/>
                <a:ea typeface="+mn-ea"/>
                <a:cs typeface="+mn-cs"/>
              </a:rPr>
              <a:t>cá nhân là người có quốc tịch nước ngoài hoặc là người có quốc tịch Việt Nam sinh sống tại nước ngoài không có số định danh cá nhân được xác lập từ Cơ sở dữ liệu quốc gia về dân cư.</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320463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3FB256-3C61-9C12-3C2D-EFF16750F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9829068-7B04-27B6-7CAF-98FABCF10866}"/>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xmlns="" id="{B127E1FC-5EF3-0BA1-872E-52572B9F59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C01DADE5-704C-2CF9-C89E-7E8C8E149719}"/>
              </a:ext>
            </a:extLst>
          </p:cNvPr>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640083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err="1"/>
              <a:t>CHủ</a:t>
            </a:r>
            <a:r>
              <a:rPr lang="en-US" dirty="0"/>
              <a:t> </a:t>
            </a:r>
            <a:r>
              <a:rPr lang="en-US" dirty="0" err="1"/>
              <a:t>cơ</a:t>
            </a:r>
            <a:r>
              <a:rPr lang="en-US" dirty="0"/>
              <a:t> </a:t>
            </a:r>
            <a:r>
              <a:rPr lang="en-US" dirty="0" err="1"/>
              <a:t>sở</a:t>
            </a:r>
            <a:r>
              <a:rPr lang="en-US" dirty="0"/>
              <a:t> </a:t>
            </a:r>
            <a:r>
              <a:rPr lang="en-US" dirty="0" err="1"/>
              <a:t>có</a:t>
            </a:r>
            <a:r>
              <a:rPr lang="en-US" dirty="0"/>
              <a:t> </a:t>
            </a:r>
            <a:r>
              <a:rPr lang="en-US" dirty="0" err="1"/>
              <a:t>gtinh</a:t>
            </a:r>
            <a:r>
              <a:rPr lang="en-US" dirty="0"/>
              <a:t> </a:t>
            </a:r>
            <a:r>
              <a:rPr lang="en-US" dirty="0" err="1"/>
              <a:t>nữ</a:t>
            </a:r>
            <a:r>
              <a:rPr lang="en-US" dirty="0"/>
              <a:t> </a:t>
            </a:r>
            <a:r>
              <a:rPr lang="en-US" dirty="0">
                <a:sym typeface="Wingdings" panose="05000000000000000000" pitchFamily="2" charset="2"/>
              </a:rPr>
              <a:t> </a:t>
            </a:r>
            <a:r>
              <a:rPr lang="en-US" dirty="0" err="1">
                <a:sym typeface="Wingdings" panose="05000000000000000000" pitchFamily="2" charset="2"/>
              </a:rPr>
              <a:t>Số</a:t>
            </a:r>
            <a:r>
              <a:rPr lang="en-US" dirty="0">
                <a:sym typeface="Wingdings" panose="05000000000000000000" pitchFamily="2" charset="2"/>
              </a:rPr>
              <a:t> </a:t>
            </a:r>
            <a:r>
              <a:rPr lang="en-US" dirty="0" err="1">
                <a:sym typeface="Wingdings" panose="05000000000000000000" pitchFamily="2" charset="2"/>
              </a:rPr>
              <a:t>nữ</a:t>
            </a:r>
            <a:r>
              <a:rPr lang="en-US" dirty="0">
                <a:sym typeface="Wingdings" panose="05000000000000000000" pitchFamily="2" charset="2"/>
              </a:rPr>
              <a:t> </a:t>
            </a:r>
            <a:r>
              <a:rPr lang="en-US" dirty="0" err="1">
                <a:sym typeface="Wingdings" panose="05000000000000000000" pitchFamily="2" charset="2"/>
              </a:rPr>
              <a:t>ít</a:t>
            </a:r>
            <a:r>
              <a:rPr lang="en-US" dirty="0">
                <a:sym typeface="Wingdings" panose="05000000000000000000" pitchFamily="2" charset="2"/>
              </a:rPr>
              <a:t> </a:t>
            </a:r>
            <a:r>
              <a:rPr lang="en-US" dirty="0" err="1">
                <a:sym typeface="Wingdings" panose="05000000000000000000" pitchFamily="2" charset="2"/>
              </a:rPr>
              <a:t>nhất</a:t>
            </a:r>
            <a:r>
              <a:rPr lang="en-US" dirty="0">
                <a:sym typeface="Wingdings" panose="05000000000000000000" pitchFamily="2" charset="2"/>
              </a:rPr>
              <a:t> =1</a:t>
            </a:r>
          </a:p>
          <a:p>
            <a:r>
              <a:rPr lang="en-US" dirty="0" err="1">
                <a:sym typeface="Wingdings" panose="05000000000000000000" pitchFamily="2" charset="2"/>
              </a:rPr>
              <a:t>Chủ</a:t>
            </a:r>
            <a:r>
              <a:rPr lang="en-US" dirty="0">
                <a:sym typeface="Wingdings" panose="05000000000000000000" pitchFamily="2" charset="2"/>
              </a:rPr>
              <a:t> </a:t>
            </a:r>
            <a:r>
              <a:rPr lang="en-US" dirty="0" err="1">
                <a:sym typeface="Wingdings" panose="05000000000000000000" pitchFamily="2" charset="2"/>
              </a:rPr>
              <a:t>cớ</a:t>
            </a:r>
            <a:r>
              <a:rPr lang="en-US" dirty="0">
                <a:sym typeface="Wingdings" panose="05000000000000000000" pitchFamily="2" charset="2"/>
              </a:rPr>
              <a:t> </a:t>
            </a:r>
            <a:r>
              <a:rPr lang="en-US" dirty="0" err="1">
                <a:sym typeface="Wingdings" panose="05000000000000000000" pitchFamily="2" charset="2"/>
              </a:rPr>
              <a:t>sở</a:t>
            </a:r>
            <a:r>
              <a:rPr lang="en-US" dirty="0">
                <a:sym typeface="Wingdings" panose="05000000000000000000" pitchFamily="2" charset="2"/>
              </a:rPr>
              <a:t> </a:t>
            </a:r>
            <a:r>
              <a:rPr lang="en-US" dirty="0" err="1">
                <a:sym typeface="Wingdings" panose="05000000000000000000" pitchFamily="2" charset="2"/>
              </a:rPr>
              <a:t>là</a:t>
            </a:r>
            <a:r>
              <a:rPr lang="en-US" dirty="0">
                <a:sym typeface="Wingdings" panose="05000000000000000000" pitchFamily="2" charset="2"/>
              </a:rPr>
              <a:t> </a:t>
            </a:r>
            <a:r>
              <a:rPr lang="en-US" dirty="0" err="1">
                <a:sym typeface="Wingdings" panose="05000000000000000000" pitchFamily="2" charset="2"/>
              </a:rPr>
              <a:t>nam</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cơ</a:t>
            </a:r>
            <a:r>
              <a:rPr lang="en-US" dirty="0">
                <a:sym typeface="Wingdings" panose="05000000000000000000" pitchFamily="2" charset="2"/>
              </a:rPr>
              <a:t> </a:t>
            </a:r>
            <a:r>
              <a:rPr lang="en-US" dirty="0" err="1">
                <a:sym typeface="Wingdings" panose="05000000000000000000" pitchFamily="2" charset="2"/>
              </a:rPr>
              <a:t>sở</a:t>
            </a:r>
            <a:r>
              <a:rPr lang="en-US" dirty="0">
                <a:sym typeface="Wingdings" panose="05000000000000000000" pitchFamily="2" charset="2"/>
              </a:rPr>
              <a:t> </a:t>
            </a:r>
            <a:r>
              <a:rPr lang="en-US" dirty="0" err="1">
                <a:sym typeface="Wingdings" panose="05000000000000000000" pitchFamily="2" charset="2"/>
              </a:rPr>
              <a:t>chỉ</a:t>
            </a:r>
            <a:r>
              <a:rPr lang="en-US" dirty="0">
                <a:sym typeface="Wingdings" panose="05000000000000000000" pitchFamily="2" charset="2"/>
              </a:rPr>
              <a:t> </a:t>
            </a:r>
            <a:r>
              <a:rPr lang="en-US" dirty="0" err="1">
                <a:sym typeface="Wingdings" panose="05000000000000000000" pitchFamily="2" charset="2"/>
              </a:rPr>
              <a:t>có</a:t>
            </a:r>
            <a:r>
              <a:rPr lang="en-US" dirty="0">
                <a:sym typeface="Wingdings" panose="05000000000000000000" pitchFamily="2" charset="2"/>
              </a:rPr>
              <a:t> 1 </a:t>
            </a:r>
            <a:r>
              <a:rPr lang="en-US" dirty="0" err="1">
                <a:sym typeface="Wingdings" panose="05000000000000000000" pitchFamily="2" charset="2"/>
              </a:rPr>
              <a:t>lđ</a:t>
            </a:r>
            <a:r>
              <a:rPr lang="en-US" dirty="0">
                <a:sym typeface="Wingdings" panose="05000000000000000000" pitchFamily="2" charset="2"/>
              </a:rPr>
              <a:t> </a:t>
            </a:r>
            <a:r>
              <a:rPr lang="en-US" dirty="0" err="1">
                <a:sym typeface="Wingdings" panose="05000000000000000000" pitchFamily="2" charset="2"/>
              </a:rPr>
              <a:t>số</a:t>
            </a:r>
            <a:r>
              <a:rPr lang="en-US" dirty="0">
                <a:sym typeface="Wingdings" panose="05000000000000000000" pitchFamily="2" charset="2"/>
              </a:rPr>
              <a:t> </a:t>
            </a:r>
            <a:r>
              <a:rPr lang="en-US" dirty="0" err="1">
                <a:sym typeface="Wingdings" panose="05000000000000000000" pitchFamily="2" charset="2"/>
              </a:rPr>
              <a:t>nữ</a:t>
            </a:r>
            <a:r>
              <a:rPr lang="en-US" dirty="0">
                <a:sym typeface="Wingdings" panose="05000000000000000000" pitchFamily="2" charset="2"/>
              </a:rPr>
              <a:t> &gt;0</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73452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gradFill flip="none" rotWithShape="1">
          <a:gsLst>
            <a:gs pos="0">
              <a:schemeClr val="accent1"/>
            </a:gs>
            <a:gs pos="100000">
              <a:schemeClr val="accent4"/>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0C0344B-AC7D-4ED3-9B6A-87AC0AED83DA}"/>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47195" y="-702097"/>
            <a:ext cx="6165029" cy="5845598"/>
          </a:xfrm>
          <a:prstGeom prst="rect">
            <a:avLst/>
          </a:prstGeom>
        </p:spPr>
      </p:pic>
      <p:sp>
        <p:nvSpPr>
          <p:cNvPr id="3" name="Oval 2">
            <a:extLst>
              <a:ext uri="{FF2B5EF4-FFF2-40B4-BE49-F238E27FC236}">
                <a16:creationId xmlns="" xmlns:a16="http://schemas.microsoft.com/office/drawing/2014/main" id="{99031DEF-FF07-4EBA-8ED1-D0BCE0761541}"/>
              </a:ext>
            </a:extLst>
          </p:cNvPr>
          <p:cNvSpPr/>
          <p:nvPr userDrawn="1"/>
        </p:nvSpPr>
        <p:spPr>
          <a:xfrm>
            <a:off x="14013155" y="68333"/>
            <a:ext cx="4505163" cy="4505163"/>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4" name="Oval 3">
            <a:extLst>
              <a:ext uri="{FF2B5EF4-FFF2-40B4-BE49-F238E27FC236}">
                <a16:creationId xmlns="" xmlns:a16="http://schemas.microsoft.com/office/drawing/2014/main" id="{13302444-772F-483F-ACAB-5A9C92AD5477}"/>
              </a:ext>
            </a:extLst>
          </p:cNvPr>
          <p:cNvSpPr/>
          <p:nvPr userDrawn="1"/>
        </p:nvSpPr>
        <p:spPr>
          <a:xfrm>
            <a:off x="-1001736" y="4494008"/>
            <a:ext cx="3590007" cy="3590007"/>
          </a:xfrm>
          <a:prstGeom prst="ellipse">
            <a:avLst/>
          </a:pr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5" name="Freeform: Shape 4">
            <a:extLst>
              <a:ext uri="{FF2B5EF4-FFF2-40B4-BE49-F238E27FC236}">
                <a16:creationId xmlns="" xmlns:a16="http://schemas.microsoft.com/office/drawing/2014/main" id="{15234474-8C82-40C3-9FD2-F258748BA7A5}"/>
              </a:ext>
            </a:extLst>
          </p:cNvPr>
          <p:cNvSpPr/>
          <p:nvPr userDrawn="1"/>
        </p:nvSpPr>
        <p:spPr>
          <a:xfrm>
            <a:off x="9207758" y="7397693"/>
            <a:ext cx="2642240" cy="2637633"/>
          </a:xfrm>
          <a:custGeom>
            <a:avLst/>
            <a:gdLst>
              <a:gd name="connsiteX0" fmla="*/ 1196669 w 1761493"/>
              <a:gd name="connsiteY0" fmla="*/ 0 h 1758422"/>
              <a:gd name="connsiteX1" fmla="*/ 1662467 w 1761493"/>
              <a:gd name="connsiteY1" fmla="*/ 94040 h 1758422"/>
              <a:gd name="connsiteX2" fmla="*/ 1761493 w 1761493"/>
              <a:gd name="connsiteY2" fmla="*/ 141744 h 1758422"/>
              <a:gd name="connsiteX3" fmla="*/ 140264 w 1761493"/>
              <a:gd name="connsiteY3" fmla="*/ 1758422 h 1758422"/>
              <a:gd name="connsiteX4" fmla="*/ 94040 w 1761493"/>
              <a:gd name="connsiteY4" fmla="*/ 1662467 h 1758422"/>
              <a:gd name="connsiteX5" fmla="*/ 0 w 1761493"/>
              <a:gd name="connsiteY5" fmla="*/ 1196669 h 1758422"/>
              <a:gd name="connsiteX6" fmla="*/ 1196669 w 1761493"/>
              <a:gd name="connsiteY6" fmla="*/ 0 h 175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493" h="1758422">
                <a:moveTo>
                  <a:pt x="1196669" y="0"/>
                </a:moveTo>
                <a:cubicBezTo>
                  <a:pt x="1361895" y="0"/>
                  <a:pt x="1519299" y="33486"/>
                  <a:pt x="1662467" y="94040"/>
                </a:cubicBezTo>
                <a:lnTo>
                  <a:pt x="1761493" y="141744"/>
                </a:lnTo>
                <a:lnTo>
                  <a:pt x="140264" y="1758422"/>
                </a:lnTo>
                <a:lnTo>
                  <a:pt x="94040" y="1662467"/>
                </a:lnTo>
                <a:cubicBezTo>
                  <a:pt x="33486" y="1519299"/>
                  <a:pt x="0" y="1361895"/>
                  <a:pt x="0" y="1196669"/>
                </a:cubicBezTo>
                <a:cubicBezTo>
                  <a:pt x="0" y="535767"/>
                  <a:pt x="535767" y="0"/>
                  <a:pt x="1196669"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Autofit/>
          </a:bodyPr>
          <a:lstStyle/>
          <a:p>
            <a:pPr algn="ctr"/>
            <a:endParaRPr lang="en-US"/>
          </a:p>
        </p:txBody>
      </p:sp>
      <p:sp>
        <p:nvSpPr>
          <p:cNvPr id="6" name="Rectangle: Rounded Corners 5">
            <a:extLst>
              <a:ext uri="{FF2B5EF4-FFF2-40B4-BE49-F238E27FC236}">
                <a16:creationId xmlns="" xmlns:a16="http://schemas.microsoft.com/office/drawing/2014/main" id="{792F1F70-9D94-415E-8C46-EDF5C4984FE0}"/>
              </a:ext>
            </a:extLst>
          </p:cNvPr>
          <p:cNvSpPr/>
          <p:nvPr userDrawn="1"/>
        </p:nvSpPr>
        <p:spPr>
          <a:xfrm rot="13518210" flipH="1">
            <a:off x="13784902" y="1705976"/>
            <a:ext cx="1232405" cy="7663164"/>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7" name="Rectangle: Rounded Corners 6">
            <a:extLst>
              <a:ext uri="{FF2B5EF4-FFF2-40B4-BE49-F238E27FC236}">
                <a16:creationId xmlns="" xmlns:a16="http://schemas.microsoft.com/office/drawing/2014/main" id="{1B3F7301-A477-40EF-9888-0BA3A79388FA}"/>
              </a:ext>
            </a:extLst>
          </p:cNvPr>
          <p:cNvSpPr/>
          <p:nvPr userDrawn="1"/>
        </p:nvSpPr>
        <p:spPr>
          <a:xfrm rot="2667893" flipH="1">
            <a:off x="8110108" y="-2643102"/>
            <a:ext cx="1232405" cy="7663164"/>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pic>
        <p:nvPicPr>
          <p:cNvPr id="8" name="Picture 7">
            <a:extLst>
              <a:ext uri="{FF2B5EF4-FFF2-40B4-BE49-F238E27FC236}">
                <a16:creationId xmlns="" xmlns:a16="http://schemas.microsoft.com/office/drawing/2014/main" id="{F8FA8A02-80B9-4432-9D97-44E1953BCBC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58215" y="4117041"/>
            <a:ext cx="5601375" cy="5311149"/>
          </a:xfrm>
          <a:prstGeom prst="rect">
            <a:avLst/>
          </a:prstGeom>
        </p:spPr>
      </p:pic>
      <p:pic>
        <p:nvPicPr>
          <p:cNvPr id="9" name="Picture 8">
            <a:extLst>
              <a:ext uri="{FF2B5EF4-FFF2-40B4-BE49-F238E27FC236}">
                <a16:creationId xmlns="" xmlns:a16="http://schemas.microsoft.com/office/drawing/2014/main" id="{E5B2FC88-F8FF-4413-A1B6-B10C498CE31E}"/>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34532" y="1153378"/>
            <a:ext cx="5601375" cy="5311149"/>
          </a:xfrm>
          <a:prstGeom prst="rect">
            <a:avLst/>
          </a:prstGeom>
        </p:spPr>
      </p:pic>
      <p:pic>
        <p:nvPicPr>
          <p:cNvPr id="10" name="Picture 9">
            <a:extLst>
              <a:ext uri="{FF2B5EF4-FFF2-40B4-BE49-F238E27FC236}">
                <a16:creationId xmlns="" xmlns:a16="http://schemas.microsoft.com/office/drawing/2014/main" id="{58694BF1-D6CF-4DF3-80FC-66870192B053}"/>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91203" y="-2121423"/>
            <a:ext cx="5601375" cy="5311149"/>
          </a:xfrm>
          <a:prstGeom prst="rect">
            <a:avLst/>
          </a:prstGeom>
        </p:spPr>
      </p:pic>
      <p:pic>
        <p:nvPicPr>
          <p:cNvPr id="11" name="Picture 10">
            <a:extLst>
              <a:ext uri="{FF2B5EF4-FFF2-40B4-BE49-F238E27FC236}">
                <a16:creationId xmlns="" xmlns:a16="http://schemas.microsoft.com/office/drawing/2014/main" id="{9BA2441A-C748-4A6E-B742-C7F08B3278B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78605" y="5698138"/>
            <a:ext cx="6165029" cy="5845598"/>
          </a:xfrm>
          <a:prstGeom prst="rect">
            <a:avLst/>
          </a:prstGeom>
        </p:spPr>
      </p:pic>
      <p:pic>
        <p:nvPicPr>
          <p:cNvPr id="12" name="Picture 11">
            <a:extLst>
              <a:ext uri="{FF2B5EF4-FFF2-40B4-BE49-F238E27FC236}">
                <a16:creationId xmlns="" xmlns:a16="http://schemas.microsoft.com/office/drawing/2014/main" id="{2EA6A1C4-8A67-4AD0-BF7E-B11D0DE8AA0F}"/>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146626" y="5698137"/>
            <a:ext cx="5296653" cy="5022216"/>
          </a:xfrm>
          <a:prstGeom prst="rect">
            <a:avLst/>
          </a:prstGeom>
        </p:spPr>
      </p:pic>
      <p:sp>
        <p:nvSpPr>
          <p:cNvPr id="13" name="Rectangle: Rounded Corners 12">
            <a:extLst>
              <a:ext uri="{FF2B5EF4-FFF2-40B4-BE49-F238E27FC236}">
                <a16:creationId xmlns="" xmlns:a16="http://schemas.microsoft.com/office/drawing/2014/main" id="{96153FA0-B2D8-4185-8303-DC5F52D49755}"/>
              </a:ext>
            </a:extLst>
          </p:cNvPr>
          <p:cNvSpPr/>
          <p:nvPr userDrawn="1"/>
        </p:nvSpPr>
        <p:spPr>
          <a:xfrm rot="2667893" flipH="1">
            <a:off x="15178748" y="-4106690"/>
            <a:ext cx="1232405" cy="7663164"/>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14" name="Rectangle: Rounded Corners 13">
            <a:extLst>
              <a:ext uri="{FF2B5EF4-FFF2-40B4-BE49-F238E27FC236}">
                <a16:creationId xmlns="" xmlns:a16="http://schemas.microsoft.com/office/drawing/2014/main" id="{4AEB5086-875A-4688-92B3-190D08AA4642}"/>
              </a:ext>
            </a:extLst>
          </p:cNvPr>
          <p:cNvSpPr/>
          <p:nvPr userDrawn="1"/>
        </p:nvSpPr>
        <p:spPr>
          <a:xfrm rot="2667893" flipH="1">
            <a:off x="6386443" y="-940533"/>
            <a:ext cx="1232405" cy="7663164"/>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15" name="Rectangle: Rounded Corners 14">
            <a:extLst>
              <a:ext uri="{FF2B5EF4-FFF2-40B4-BE49-F238E27FC236}">
                <a16:creationId xmlns="" xmlns:a16="http://schemas.microsoft.com/office/drawing/2014/main" id="{84380160-AECC-47E6-85E4-FFEFA3F7DE47}"/>
              </a:ext>
            </a:extLst>
          </p:cNvPr>
          <p:cNvSpPr/>
          <p:nvPr userDrawn="1"/>
        </p:nvSpPr>
        <p:spPr>
          <a:xfrm rot="2667893" flipH="1">
            <a:off x="15323371" y="3098909"/>
            <a:ext cx="1232405" cy="7663164"/>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16" name="Rectangle: Rounded Corners 15">
            <a:extLst>
              <a:ext uri="{FF2B5EF4-FFF2-40B4-BE49-F238E27FC236}">
                <a16:creationId xmlns="" xmlns:a16="http://schemas.microsoft.com/office/drawing/2014/main" id="{030C9D9E-F3D9-4EBB-8B09-BB47A6DD1283}"/>
              </a:ext>
            </a:extLst>
          </p:cNvPr>
          <p:cNvSpPr/>
          <p:nvPr userDrawn="1"/>
        </p:nvSpPr>
        <p:spPr>
          <a:xfrm rot="13518210" flipH="1">
            <a:off x="-1063650" y="2728485"/>
            <a:ext cx="1232405" cy="7663164"/>
          </a:xfrm>
          <a:prstGeom prst="roundRect">
            <a:avLst>
              <a:gd name="adj" fmla="val 50000"/>
            </a:avLst>
          </a:prstGeom>
          <a:gradFill>
            <a:gsLst>
              <a:gs pos="33000">
                <a:schemeClr val="accent1">
                  <a:lumMod val="5000"/>
                  <a:lumOff val="95000"/>
                  <a:alpha val="0"/>
                </a:schemeClr>
              </a:gs>
              <a:gs pos="100000">
                <a:schemeClr val="bg1">
                  <a:lumMod val="100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17" name="Rectangle: Rounded Corners 16">
            <a:extLst>
              <a:ext uri="{FF2B5EF4-FFF2-40B4-BE49-F238E27FC236}">
                <a16:creationId xmlns="" xmlns:a16="http://schemas.microsoft.com/office/drawing/2014/main" id="{0FB9E627-7B3D-47F4-BB4D-5A605146F05C}"/>
              </a:ext>
            </a:extLst>
          </p:cNvPr>
          <p:cNvSpPr/>
          <p:nvPr userDrawn="1"/>
        </p:nvSpPr>
        <p:spPr>
          <a:xfrm rot="2703270">
            <a:off x="4453900" y="-646647"/>
            <a:ext cx="71438" cy="438912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18" name="Rectangle: Rounded Corners 17">
            <a:extLst>
              <a:ext uri="{FF2B5EF4-FFF2-40B4-BE49-F238E27FC236}">
                <a16:creationId xmlns="" xmlns:a16="http://schemas.microsoft.com/office/drawing/2014/main" id="{38249B86-648D-48FA-8877-D382384744EC}"/>
              </a:ext>
            </a:extLst>
          </p:cNvPr>
          <p:cNvSpPr/>
          <p:nvPr userDrawn="1"/>
        </p:nvSpPr>
        <p:spPr>
          <a:xfrm rot="2703270">
            <a:off x="1548598" y="5336667"/>
            <a:ext cx="71438" cy="438912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19" name="Rectangle: Rounded Corners 18">
            <a:extLst>
              <a:ext uri="{FF2B5EF4-FFF2-40B4-BE49-F238E27FC236}">
                <a16:creationId xmlns="" xmlns:a16="http://schemas.microsoft.com/office/drawing/2014/main" id="{EDB2076F-5914-43A6-B6E2-C12E17527647}"/>
              </a:ext>
            </a:extLst>
          </p:cNvPr>
          <p:cNvSpPr/>
          <p:nvPr userDrawn="1"/>
        </p:nvSpPr>
        <p:spPr>
          <a:xfrm rot="2703270">
            <a:off x="12870829" y="4176453"/>
            <a:ext cx="71438" cy="329184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20" name="Rectangle: Rounded Corners 19">
            <a:extLst>
              <a:ext uri="{FF2B5EF4-FFF2-40B4-BE49-F238E27FC236}">
                <a16:creationId xmlns="" xmlns:a16="http://schemas.microsoft.com/office/drawing/2014/main" id="{2C33403A-633F-4793-B88B-CBA67B2FBC53}"/>
              </a:ext>
            </a:extLst>
          </p:cNvPr>
          <p:cNvSpPr/>
          <p:nvPr userDrawn="1"/>
        </p:nvSpPr>
        <p:spPr>
          <a:xfrm rot="2703270">
            <a:off x="16776395" y="-296117"/>
            <a:ext cx="71438" cy="2189601"/>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21" name="Rectangle: Rounded Corners 20">
            <a:extLst>
              <a:ext uri="{FF2B5EF4-FFF2-40B4-BE49-F238E27FC236}">
                <a16:creationId xmlns="" xmlns:a16="http://schemas.microsoft.com/office/drawing/2014/main" id="{9D42674E-12BC-47E2-847D-2ACCB9FBFC48}"/>
              </a:ext>
            </a:extLst>
          </p:cNvPr>
          <p:cNvSpPr/>
          <p:nvPr userDrawn="1"/>
        </p:nvSpPr>
        <p:spPr>
          <a:xfrm rot="2703270">
            <a:off x="789694" y="1195436"/>
            <a:ext cx="71438" cy="2189601"/>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22" name="Rectangle: Rounded Corners 21">
            <a:extLst>
              <a:ext uri="{FF2B5EF4-FFF2-40B4-BE49-F238E27FC236}">
                <a16:creationId xmlns="" xmlns:a16="http://schemas.microsoft.com/office/drawing/2014/main" id="{51BE6A9E-F017-4255-B65B-5FEC7E98707A}"/>
              </a:ext>
            </a:extLst>
          </p:cNvPr>
          <p:cNvSpPr/>
          <p:nvPr userDrawn="1"/>
        </p:nvSpPr>
        <p:spPr>
          <a:xfrm rot="2703270">
            <a:off x="6227851" y="8373263"/>
            <a:ext cx="71438" cy="2189601"/>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23" name="Rectangle: Rounded Corners 22">
            <a:extLst>
              <a:ext uri="{FF2B5EF4-FFF2-40B4-BE49-F238E27FC236}">
                <a16:creationId xmlns="" xmlns:a16="http://schemas.microsoft.com/office/drawing/2014/main" id="{11F078A8-67B9-4A84-9820-60757D5289A4}"/>
              </a:ext>
            </a:extLst>
          </p:cNvPr>
          <p:cNvSpPr/>
          <p:nvPr userDrawn="1"/>
        </p:nvSpPr>
        <p:spPr>
          <a:xfrm rot="2703270">
            <a:off x="10738775" y="327218"/>
            <a:ext cx="71438" cy="2189601"/>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24" name="Rectangle: Rounded Corners 23">
            <a:extLst>
              <a:ext uri="{FF2B5EF4-FFF2-40B4-BE49-F238E27FC236}">
                <a16:creationId xmlns="" xmlns:a16="http://schemas.microsoft.com/office/drawing/2014/main" id="{78AA798C-DB24-41C7-8E75-EC0919B35340}"/>
              </a:ext>
            </a:extLst>
          </p:cNvPr>
          <p:cNvSpPr/>
          <p:nvPr userDrawn="1"/>
        </p:nvSpPr>
        <p:spPr>
          <a:xfrm rot="2703270">
            <a:off x="16134457" y="7464779"/>
            <a:ext cx="71438" cy="3291840"/>
          </a:xfrm>
          <a:prstGeom prst="roundRect">
            <a:avLst>
              <a:gd name="adj" fmla="val 50000"/>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
        <p:nvSpPr>
          <p:cNvPr id="41" name="Circle: Hollow 40">
            <a:extLst>
              <a:ext uri="{FF2B5EF4-FFF2-40B4-BE49-F238E27FC236}">
                <a16:creationId xmlns="" xmlns:a16="http://schemas.microsoft.com/office/drawing/2014/main" id="{EA082264-5EC6-4CC1-88A9-BEC5F0AF0249}"/>
              </a:ext>
            </a:extLst>
          </p:cNvPr>
          <p:cNvSpPr/>
          <p:nvPr userDrawn="1"/>
        </p:nvSpPr>
        <p:spPr>
          <a:xfrm>
            <a:off x="2911121" y="9226035"/>
            <a:ext cx="460956" cy="460956"/>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lvl="0" algn="ctr"/>
            <a:endParaRPr lang="en-US"/>
          </a:p>
        </p:txBody>
      </p:sp>
      <p:sp>
        <p:nvSpPr>
          <p:cNvPr id="42" name="Circle: Hollow 41">
            <a:extLst>
              <a:ext uri="{FF2B5EF4-FFF2-40B4-BE49-F238E27FC236}">
                <a16:creationId xmlns="" xmlns:a16="http://schemas.microsoft.com/office/drawing/2014/main" id="{34144E29-CDC9-4AA5-80F5-DCFE62CC10EE}"/>
              </a:ext>
            </a:extLst>
          </p:cNvPr>
          <p:cNvSpPr/>
          <p:nvPr userDrawn="1"/>
        </p:nvSpPr>
        <p:spPr>
          <a:xfrm>
            <a:off x="7798154" y="8494142"/>
            <a:ext cx="460956" cy="460956"/>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lvl="0" algn="ctr"/>
            <a:endParaRPr lang="en-US"/>
          </a:p>
        </p:txBody>
      </p:sp>
      <p:sp>
        <p:nvSpPr>
          <p:cNvPr id="43" name="Circle: Hollow 42">
            <a:extLst>
              <a:ext uri="{FF2B5EF4-FFF2-40B4-BE49-F238E27FC236}">
                <a16:creationId xmlns="" xmlns:a16="http://schemas.microsoft.com/office/drawing/2014/main" id="{3EE5E573-CFB1-4FDA-BC71-E3177FF65AC5}"/>
              </a:ext>
            </a:extLst>
          </p:cNvPr>
          <p:cNvSpPr/>
          <p:nvPr userDrawn="1"/>
        </p:nvSpPr>
        <p:spPr>
          <a:xfrm>
            <a:off x="13635773" y="568206"/>
            <a:ext cx="460956" cy="460956"/>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lvl="0" algn="ctr"/>
            <a:endParaRPr lang="en-US"/>
          </a:p>
        </p:txBody>
      </p:sp>
      <p:sp>
        <p:nvSpPr>
          <p:cNvPr id="44" name="Circle: Hollow 43">
            <a:extLst>
              <a:ext uri="{FF2B5EF4-FFF2-40B4-BE49-F238E27FC236}">
                <a16:creationId xmlns="" xmlns:a16="http://schemas.microsoft.com/office/drawing/2014/main" id="{2545132D-7DFA-4E99-B999-C874A3AE4346}"/>
              </a:ext>
            </a:extLst>
          </p:cNvPr>
          <p:cNvSpPr/>
          <p:nvPr userDrawn="1"/>
        </p:nvSpPr>
        <p:spPr>
          <a:xfrm>
            <a:off x="7107584" y="1094035"/>
            <a:ext cx="796280" cy="796280"/>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lvl="0" algn="ctr"/>
            <a:endParaRPr lang="en-US"/>
          </a:p>
        </p:txBody>
      </p:sp>
      <p:sp>
        <p:nvSpPr>
          <p:cNvPr id="45" name="Circle: Hollow 44">
            <a:extLst>
              <a:ext uri="{FF2B5EF4-FFF2-40B4-BE49-F238E27FC236}">
                <a16:creationId xmlns="" xmlns:a16="http://schemas.microsoft.com/office/drawing/2014/main" id="{5E4A93A8-43B8-40CC-B7C1-A269E692B4BC}"/>
              </a:ext>
            </a:extLst>
          </p:cNvPr>
          <p:cNvSpPr/>
          <p:nvPr userDrawn="1"/>
        </p:nvSpPr>
        <p:spPr>
          <a:xfrm>
            <a:off x="15750207" y="5826728"/>
            <a:ext cx="460956" cy="460956"/>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lvl="0" algn="ctr"/>
            <a:endParaRPr lang="en-US"/>
          </a:p>
        </p:txBody>
      </p:sp>
      <p:sp>
        <p:nvSpPr>
          <p:cNvPr id="46" name="Circle: Hollow 45">
            <a:extLst>
              <a:ext uri="{FF2B5EF4-FFF2-40B4-BE49-F238E27FC236}">
                <a16:creationId xmlns="" xmlns:a16="http://schemas.microsoft.com/office/drawing/2014/main" id="{F553A87B-8EA3-4E93-BEC3-99C80394ECBF}"/>
              </a:ext>
            </a:extLst>
          </p:cNvPr>
          <p:cNvSpPr/>
          <p:nvPr userDrawn="1"/>
        </p:nvSpPr>
        <p:spPr>
          <a:xfrm>
            <a:off x="14013155" y="9378108"/>
            <a:ext cx="460956" cy="460956"/>
          </a:xfrm>
          <a:prstGeom prst="donut">
            <a:avLst>
              <a:gd name="adj" fmla="val 12398"/>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lvl="0" algn="ctr"/>
            <a:endParaRPr lang="en-US"/>
          </a:p>
        </p:txBody>
      </p:sp>
      <p:sp>
        <p:nvSpPr>
          <p:cNvPr id="47" name="Circle: Hollow 46">
            <a:extLst>
              <a:ext uri="{FF2B5EF4-FFF2-40B4-BE49-F238E27FC236}">
                <a16:creationId xmlns="" xmlns:a16="http://schemas.microsoft.com/office/drawing/2014/main" id="{B996B81B-56CB-43A7-8D1C-78B31EFF008C}"/>
              </a:ext>
            </a:extLst>
          </p:cNvPr>
          <p:cNvSpPr/>
          <p:nvPr userDrawn="1"/>
        </p:nvSpPr>
        <p:spPr>
          <a:xfrm>
            <a:off x="1296848" y="5040140"/>
            <a:ext cx="796280" cy="796280"/>
          </a:xfrm>
          <a:prstGeom prst="donut">
            <a:avLst>
              <a:gd name="adj" fmla="val 8809"/>
            </a:avLst>
          </a:prstGeom>
          <a:gradFill flip="none" rotWithShape="1">
            <a:gsLst>
              <a:gs pos="0">
                <a:schemeClr val="accent1">
                  <a:alpha val="50000"/>
                </a:schemeClr>
              </a:gs>
              <a:gs pos="100000">
                <a:schemeClr val="accent1">
                  <a:lumMod val="75000"/>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lvl="0" algn="ctr"/>
            <a:endParaRPr lang="en-US"/>
          </a:p>
        </p:txBody>
      </p:sp>
      <p:sp>
        <p:nvSpPr>
          <p:cNvPr id="48" name="Freeform: Shape 47">
            <a:extLst>
              <a:ext uri="{FF2B5EF4-FFF2-40B4-BE49-F238E27FC236}">
                <a16:creationId xmlns="" xmlns:a16="http://schemas.microsoft.com/office/drawing/2014/main" id="{25B0A6D1-13EB-4000-903A-6A86440CEE9A}"/>
              </a:ext>
            </a:extLst>
          </p:cNvPr>
          <p:cNvSpPr/>
          <p:nvPr userDrawn="1"/>
        </p:nvSpPr>
        <p:spPr>
          <a:xfrm>
            <a:off x="4618679" y="-1658079"/>
            <a:ext cx="3620309" cy="3606890"/>
          </a:xfrm>
          <a:custGeom>
            <a:avLst/>
            <a:gdLst>
              <a:gd name="connsiteX0" fmla="*/ 1501721 w 2413539"/>
              <a:gd name="connsiteY0" fmla="*/ 0 h 2404593"/>
              <a:gd name="connsiteX1" fmla="*/ 2341348 w 2413539"/>
              <a:gd name="connsiteY1" fmla="*/ 256470 h 2404593"/>
              <a:gd name="connsiteX2" fmla="*/ 2413539 w 2413539"/>
              <a:gd name="connsiteY2" fmla="*/ 310454 h 2404593"/>
              <a:gd name="connsiteX3" fmla="*/ 303764 w 2413539"/>
              <a:gd name="connsiteY3" fmla="*/ 2404593 h 2404593"/>
              <a:gd name="connsiteX4" fmla="*/ 256470 w 2413539"/>
              <a:gd name="connsiteY4" fmla="*/ 2341348 h 2404593"/>
              <a:gd name="connsiteX5" fmla="*/ 0 w 2413539"/>
              <a:gd name="connsiteY5" fmla="*/ 1501721 h 2404593"/>
              <a:gd name="connsiteX6" fmla="*/ 1501721 w 2413539"/>
              <a:gd name="connsiteY6" fmla="*/ 0 h 2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539" h="2404593">
                <a:moveTo>
                  <a:pt x="1501721" y="0"/>
                </a:moveTo>
                <a:cubicBezTo>
                  <a:pt x="1812738" y="0"/>
                  <a:pt x="2101672" y="94548"/>
                  <a:pt x="2341348" y="256470"/>
                </a:cubicBezTo>
                <a:lnTo>
                  <a:pt x="2413539" y="310454"/>
                </a:lnTo>
                <a:lnTo>
                  <a:pt x="303764" y="2404593"/>
                </a:lnTo>
                <a:lnTo>
                  <a:pt x="256470" y="2341348"/>
                </a:lnTo>
                <a:cubicBezTo>
                  <a:pt x="94548" y="2101672"/>
                  <a:pt x="0" y="1812738"/>
                  <a:pt x="0" y="1501721"/>
                </a:cubicBezTo>
                <a:cubicBezTo>
                  <a:pt x="0" y="672343"/>
                  <a:pt x="672343" y="0"/>
                  <a:pt x="1501721" y="0"/>
                </a:cubicBezTo>
                <a:close/>
              </a:path>
            </a:pathLst>
          </a:custGeom>
          <a:gradFill flip="none" rotWithShape="1">
            <a:gsLst>
              <a:gs pos="0">
                <a:schemeClr val="accent1">
                  <a:alpha val="40000"/>
                </a:schemeClr>
              </a:gs>
              <a:gs pos="100000">
                <a:schemeClr val="accent4">
                  <a:alpha val="40000"/>
                </a:schemeClr>
              </a:gs>
            </a:gsLst>
            <a:path path="circle">
              <a:fillToRect l="100000" t="100000"/>
            </a:path>
            <a:tileRect r="-100000" b="-100000"/>
          </a:gradFill>
          <a:ln>
            <a:noFill/>
          </a:ln>
          <a:effectLst>
            <a:outerShdw blurRad="1778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37160" tIns="68580" rIns="137160" bIns="68580" rtlCol="0" anchor="ctr">
            <a:noAutofit/>
          </a:bodyPr>
          <a:lstStyle/>
          <a:p>
            <a:pPr algn="ctr"/>
            <a:endParaRPr lang="en-US"/>
          </a:p>
        </p:txBody>
      </p:sp>
    </p:spTree>
    <p:extLst>
      <p:ext uri="{BB962C8B-B14F-4D97-AF65-F5344CB8AC3E}">
        <p14:creationId xmlns:p14="http://schemas.microsoft.com/office/powerpoint/2010/main" val="426689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2.svg"/><Relationship Id="rId3" Type="http://schemas.openxmlformats.org/officeDocument/2006/relationships/image" Target="../media/image63.png"/><Relationship Id="rId7" Type="http://schemas.openxmlformats.org/officeDocument/2006/relationships/image" Target="../media/image126.svg"/><Relationship Id="rId12"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130.svg"/><Relationship Id="rId5" Type="http://schemas.openxmlformats.org/officeDocument/2006/relationships/image" Target="../media/image93.svg"/><Relationship Id="rId10" Type="http://schemas.openxmlformats.org/officeDocument/2006/relationships/image" Target="../media/image66.png"/><Relationship Id="rId4" Type="http://schemas.openxmlformats.org/officeDocument/2006/relationships/image" Target="../media/image45.png"/><Relationship Id="rId9" Type="http://schemas.openxmlformats.org/officeDocument/2006/relationships/image" Target="../media/image128.svg"/></Relationships>
</file>

<file path=ppt/slides/_rels/slide11.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1.sv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6.svg"/><Relationship Id="rId11" Type="http://schemas.openxmlformats.org/officeDocument/2006/relationships/image" Target="../media/image71.png"/><Relationship Id="rId5" Type="http://schemas.openxmlformats.org/officeDocument/2006/relationships/image" Target="../media/image69.png"/><Relationship Id="rId10" Type="http://schemas.openxmlformats.org/officeDocument/2006/relationships/image" Target="../media/image93.svg"/><Relationship Id="rId4" Type="http://schemas.openxmlformats.org/officeDocument/2006/relationships/image" Target="../media/image134.svg"/><Relationship Id="rId9" Type="http://schemas.openxmlformats.org/officeDocument/2006/relationships/image" Target="../media/image45.png"/><Relationship Id="rId14"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0.png"/><Relationship Id="rId7" Type="http://schemas.openxmlformats.org/officeDocument/2006/relationships/image" Target="../media/image36.svg"/><Relationship Id="rId12" Type="http://schemas.openxmlformats.org/officeDocument/2006/relationships/image" Target="../media/image19.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0.svg"/><Relationship Id="rId24" Type="http://schemas.openxmlformats.org/officeDocument/2006/relationships/image" Target="../media/image25.png"/><Relationship Id="rId32" Type="http://schemas.openxmlformats.org/officeDocument/2006/relationships/image" Target="../media/image2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27.png"/><Relationship Id="rId36" Type="http://schemas.openxmlformats.org/officeDocument/2006/relationships/image" Target="../media/image74.png"/><Relationship Id="rId10" Type="http://schemas.openxmlformats.org/officeDocument/2006/relationships/image" Target="../media/image18.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56.svg"/><Relationship Id="rId30" Type="http://schemas.openxmlformats.org/officeDocument/2006/relationships/image" Target="../media/image28.png"/><Relationship Id="rId35"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15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7.svg"/><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151.svg"/><Relationship Id="rId4" Type="http://schemas.openxmlformats.org/officeDocument/2006/relationships/image" Target="../media/image145.svg"/><Relationship Id="rId9"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7.svg"/><Relationship Id="rId5" Type="http://schemas.openxmlformats.org/officeDocument/2006/relationships/image" Target="../media/image76.png"/><Relationship Id="rId10" Type="http://schemas.openxmlformats.org/officeDocument/2006/relationships/image" Target="../media/image155.svg"/><Relationship Id="rId4" Type="http://schemas.openxmlformats.org/officeDocument/2006/relationships/image" Target="../media/image145.sv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0.png"/><Relationship Id="rId7" Type="http://schemas.openxmlformats.org/officeDocument/2006/relationships/image" Target="../media/image36.svg"/><Relationship Id="rId12" Type="http://schemas.openxmlformats.org/officeDocument/2006/relationships/image" Target="../media/image19.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0.svg"/><Relationship Id="rId24" Type="http://schemas.openxmlformats.org/officeDocument/2006/relationships/image" Target="../media/image25.png"/><Relationship Id="rId32" Type="http://schemas.openxmlformats.org/officeDocument/2006/relationships/image" Target="../media/image29.png"/><Relationship Id="rId37" Type="http://schemas.openxmlformats.org/officeDocument/2006/relationships/image" Target="../media/image157.sv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27.png"/><Relationship Id="rId36" Type="http://schemas.openxmlformats.org/officeDocument/2006/relationships/image" Target="../media/image81.png"/><Relationship Id="rId10" Type="http://schemas.openxmlformats.org/officeDocument/2006/relationships/image" Target="../media/image18.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56.svg"/><Relationship Id="rId30" Type="http://schemas.openxmlformats.org/officeDocument/2006/relationships/image" Target="../media/image28.png"/><Relationship Id="rId35" Type="http://schemas.openxmlformats.org/officeDocument/2006/relationships/image" Target="../media/image64.sv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69.svg"/><Relationship Id="rId18" Type="http://schemas.openxmlformats.org/officeDocument/2006/relationships/image" Target="../media/image90.png"/><Relationship Id="rId3" Type="http://schemas.openxmlformats.org/officeDocument/2006/relationships/image" Target="../media/image159.svg"/><Relationship Id="rId21" Type="http://schemas.openxmlformats.org/officeDocument/2006/relationships/image" Target="../media/image177.svg"/><Relationship Id="rId7" Type="http://schemas.openxmlformats.org/officeDocument/2006/relationships/image" Target="../media/image163.svg"/><Relationship Id="rId12" Type="http://schemas.openxmlformats.org/officeDocument/2006/relationships/image" Target="../media/image87.png"/><Relationship Id="rId17" Type="http://schemas.openxmlformats.org/officeDocument/2006/relationships/image" Target="../media/image173.svg"/><Relationship Id="rId2" Type="http://schemas.openxmlformats.org/officeDocument/2006/relationships/image" Target="../media/image82.png"/><Relationship Id="rId16" Type="http://schemas.openxmlformats.org/officeDocument/2006/relationships/image" Target="../media/image89.png"/><Relationship Id="rId20"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167.svg"/><Relationship Id="rId5" Type="http://schemas.openxmlformats.org/officeDocument/2006/relationships/image" Target="../media/image161.svg"/><Relationship Id="rId15" Type="http://schemas.openxmlformats.org/officeDocument/2006/relationships/image" Target="../media/image171.svg"/><Relationship Id="rId10" Type="http://schemas.openxmlformats.org/officeDocument/2006/relationships/image" Target="../media/image86.png"/><Relationship Id="rId19" Type="http://schemas.openxmlformats.org/officeDocument/2006/relationships/image" Target="../media/image175.svg"/><Relationship Id="rId4" Type="http://schemas.openxmlformats.org/officeDocument/2006/relationships/image" Target="../media/image83.png"/><Relationship Id="rId9" Type="http://schemas.openxmlformats.org/officeDocument/2006/relationships/image" Target="../media/image165.svg"/><Relationship Id="rId14" Type="http://schemas.openxmlformats.org/officeDocument/2006/relationships/image" Target="../media/image88.png"/></Relationships>
</file>

<file path=ppt/slides/_rels/slide17.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1.svg"/><Relationship Id="rId5" Type="http://schemas.openxmlformats.org/officeDocument/2006/relationships/image" Target="../media/image93.png"/><Relationship Id="rId4" Type="http://schemas.openxmlformats.org/officeDocument/2006/relationships/image" Target="../media/image179.svg"/><Relationship Id="rId9" Type="http://schemas.openxmlformats.org/officeDocument/2006/relationships/image" Target="../media/image95.emf"/></Relationships>
</file>

<file path=ppt/slides/_rels/slide18.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188.sv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179.svg"/><Relationship Id="rId7" Type="http://schemas.openxmlformats.org/officeDocument/2006/relationships/image" Target="../media/image183.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81.sv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183.sv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179.svg"/><Relationship Id="rId7" Type="http://schemas.openxmlformats.org/officeDocument/2006/relationships/image" Target="../media/image183.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81.sv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98.pn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3.svg"/><Relationship Id="rId11" Type="http://schemas.openxmlformats.org/officeDocument/2006/relationships/image" Target="../media/image181.svg"/><Relationship Id="rId5" Type="http://schemas.openxmlformats.org/officeDocument/2006/relationships/image" Target="../media/image94.png"/><Relationship Id="rId10" Type="http://schemas.openxmlformats.org/officeDocument/2006/relationships/image" Target="../media/image93.png"/><Relationship Id="rId4" Type="http://schemas.openxmlformats.org/officeDocument/2006/relationships/image" Target="../media/image190.svg"/><Relationship Id="rId9"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83.svg"/><Relationship Id="rId3" Type="http://schemas.openxmlformats.org/officeDocument/2006/relationships/image" Target="../media/image99.png"/><Relationship Id="rId7" Type="http://schemas.openxmlformats.org/officeDocument/2006/relationships/image" Target="../media/image190.svg"/><Relationship Id="rId12" Type="http://schemas.openxmlformats.org/officeDocument/2006/relationships/image" Target="../media/image94.png"/><Relationship Id="rId2" Type="http://schemas.openxmlformats.org/officeDocument/2006/relationships/image" Target="../media/image100.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202.svg"/><Relationship Id="rId5" Type="http://schemas.openxmlformats.org/officeDocument/2006/relationships/image" Target="../media/image198.svg"/><Relationship Id="rId15" Type="http://schemas.microsoft.com/office/2007/relationships/hdphoto" Target="../media/hdphoto1.wdp"/><Relationship Id="rId10" Type="http://schemas.openxmlformats.org/officeDocument/2006/relationships/image" Target="../media/image103.png"/><Relationship Id="rId4" Type="http://schemas.openxmlformats.org/officeDocument/2006/relationships/image" Target="../media/image101.png"/><Relationship Id="rId9" Type="http://schemas.openxmlformats.org/officeDocument/2006/relationships/image" Target="../media/image200.svg"/><Relationship Id="rId14"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0.png"/><Relationship Id="rId7" Type="http://schemas.openxmlformats.org/officeDocument/2006/relationships/image" Target="../media/image36.svg"/><Relationship Id="rId12" Type="http://schemas.openxmlformats.org/officeDocument/2006/relationships/image" Target="../media/image19.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0.svg"/><Relationship Id="rId24" Type="http://schemas.openxmlformats.org/officeDocument/2006/relationships/image" Target="../media/image25.png"/><Relationship Id="rId32" Type="http://schemas.openxmlformats.org/officeDocument/2006/relationships/image" Target="../media/image2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27.png"/><Relationship Id="rId36" Type="http://schemas.openxmlformats.org/officeDocument/2006/relationships/image" Target="../media/image106.png"/><Relationship Id="rId10" Type="http://schemas.openxmlformats.org/officeDocument/2006/relationships/image" Target="../media/image18.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56.svg"/><Relationship Id="rId30" Type="http://schemas.openxmlformats.org/officeDocument/2006/relationships/image" Target="../media/image28.png"/><Relationship Id="rId35"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211.sv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0.png"/><Relationship Id="rId7" Type="http://schemas.openxmlformats.org/officeDocument/2006/relationships/image" Target="../media/image36.svg"/><Relationship Id="rId12" Type="http://schemas.openxmlformats.org/officeDocument/2006/relationships/image" Target="../media/image19.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38" Type="http://schemas.openxmlformats.org/officeDocument/2006/relationships/image" Target="../media/image109.pn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0.svg"/><Relationship Id="rId24" Type="http://schemas.openxmlformats.org/officeDocument/2006/relationships/image" Target="../media/image25.png"/><Relationship Id="rId32" Type="http://schemas.openxmlformats.org/officeDocument/2006/relationships/image" Target="../media/image29.png"/><Relationship Id="rId37" Type="http://schemas.openxmlformats.org/officeDocument/2006/relationships/image" Target="../media/image209.svg"/><Relationship Id="rId40" Type="http://schemas.openxmlformats.org/officeDocument/2006/relationships/image" Target="../media/image110.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27.png"/><Relationship Id="rId36" Type="http://schemas.openxmlformats.org/officeDocument/2006/relationships/image" Target="../media/image108.png"/><Relationship Id="rId10" Type="http://schemas.openxmlformats.org/officeDocument/2006/relationships/image" Target="../media/image18.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56.svg"/><Relationship Id="rId30" Type="http://schemas.openxmlformats.org/officeDocument/2006/relationships/image" Target="../media/image28.png"/><Relationship Id="rId35" Type="http://schemas.openxmlformats.org/officeDocument/2006/relationships/image" Target="../media/image64.svg"/></Relationships>
</file>

<file path=ppt/slides/_rels/slide27.xml.rels><?xml version="1.0" encoding="UTF-8" standalone="yes"?>
<Relationships xmlns="http://schemas.openxmlformats.org/package/2006/relationships"><Relationship Id="rId8" Type="http://schemas.openxmlformats.org/officeDocument/2006/relationships/image" Target="../media/image211.svg"/><Relationship Id="rId13" Type="http://schemas.openxmlformats.org/officeDocument/2006/relationships/image" Target="../media/image221.svg"/><Relationship Id="rId18" Type="http://schemas.openxmlformats.org/officeDocument/2006/relationships/image" Target="../media/image118.png"/><Relationship Id="rId3" Type="http://schemas.openxmlformats.org/officeDocument/2006/relationships/image" Target="../media/image111.png"/><Relationship Id="rId7" Type="http://schemas.openxmlformats.org/officeDocument/2006/relationships/image" Target="../media/image109.png"/><Relationship Id="rId12" Type="http://schemas.openxmlformats.org/officeDocument/2006/relationships/image" Target="../media/image115.png"/><Relationship Id="rId17" Type="http://schemas.openxmlformats.org/officeDocument/2006/relationships/image" Target="../media/image225.svg"/><Relationship Id="rId2" Type="http://schemas.openxmlformats.org/officeDocument/2006/relationships/notesSlide" Target="../notesSlides/notesSlide12.xml"/><Relationship Id="rId16"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216.svg"/><Relationship Id="rId11" Type="http://schemas.openxmlformats.org/officeDocument/2006/relationships/image" Target="../media/image219.svg"/><Relationship Id="rId5" Type="http://schemas.openxmlformats.org/officeDocument/2006/relationships/image" Target="../media/image112.png"/><Relationship Id="rId15" Type="http://schemas.openxmlformats.org/officeDocument/2006/relationships/image" Target="../media/image223.svg"/><Relationship Id="rId10" Type="http://schemas.openxmlformats.org/officeDocument/2006/relationships/image" Target="../media/image114.png"/><Relationship Id="rId19" Type="http://schemas.openxmlformats.org/officeDocument/2006/relationships/image" Target="../media/image227.svg"/><Relationship Id="rId4" Type="http://schemas.openxmlformats.org/officeDocument/2006/relationships/image" Target="../media/image214.svg"/><Relationship Id="rId9" Type="http://schemas.openxmlformats.org/officeDocument/2006/relationships/image" Target="../media/image113.png"/><Relationship Id="rId14" Type="http://schemas.openxmlformats.org/officeDocument/2006/relationships/image" Target="../media/image116.png"/></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229.svg"/></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229.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9.png"/><Relationship Id="rId7" Type="http://schemas.openxmlformats.org/officeDocument/2006/relationships/image" Target="../media/image12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229.svg"/></Relationships>
</file>

<file path=ppt/slides/_rels/slide31.xml.rels><?xml version="1.0" encoding="UTF-8" standalone="yes"?>
<Relationships xmlns="http://schemas.openxmlformats.org/package/2006/relationships"><Relationship Id="rId3" Type="http://schemas.openxmlformats.org/officeDocument/2006/relationships/image" Target="../media/image239.sv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32.xml.rels><?xml version="1.0" encoding="UTF-8" standalone="yes"?>
<Relationships xmlns="http://schemas.openxmlformats.org/package/2006/relationships"><Relationship Id="rId8" Type="http://schemas.openxmlformats.org/officeDocument/2006/relationships/image" Target="../media/image244.svg"/><Relationship Id="rId13" Type="http://schemas.openxmlformats.org/officeDocument/2006/relationships/image" Target="../media/image97.png"/><Relationship Id="rId3" Type="http://schemas.openxmlformats.org/officeDocument/2006/relationships/image" Target="../media/image130.png"/><Relationship Id="rId7" Type="http://schemas.openxmlformats.org/officeDocument/2006/relationships/image" Target="../media/image131.png"/><Relationship Id="rId12" Type="http://schemas.openxmlformats.org/officeDocument/2006/relationships/image" Target="../media/image248.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33.png"/><Relationship Id="rId5" Type="http://schemas.openxmlformats.org/officeDocument/2006/relationships/image" Target="../media/image12.png"/><Relationship Id="rId10" Type="http://schemas.openxmlformats.org/officeDocument/2006/relationships/image" Target="../media/image246.svg"/><Relationship Id="rId4" Type="http://schemas.openxmlformats.org/officeDocument/2006/relationships/image" Target="../media/image242.svg"/><Relationship Id="rId9" Type="http://schemas.openxmlformats.org/officeDocument/2006/relationships/image" Target="../media/image132.png"/><Relationship Id="rId14" Type="http://schemas.openxmlformats.org/officeDocument/2006/relationships/image" Target="../media/image188.svg"/></Relationships>
</file>

<file path=ppt/slides/_rels/slide3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214.svg"/><Relationship Id="rId7" Type="http://schemas.openxmlformats.org/officeDocument/2006/relationships/image" Target="../media/image135.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219.svg"/><Relationship Id="rId4"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9.svg"/></Relationships>
</file>

<file path=ppt/slides/_rels/slide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9.svg"/></Relationships>
</file>

<file path=ppt/slides/_rels/slide36.xml.rels><?xml version="1.0" encoding="UTF-8" standalone="yes"?>
<Relationships xmlns="http://schemas.openxmlformats.org/package/2006/relationships"><Relationship Id="rId3" Type="http://schemas.openxmlformats.org/officeDocument/2006/relationships/image" Target="../media/image239.sv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253.svg"/><Relationship Id="rId7" Type="http://schemas.openxmlformats.org/officeDocument/2006/relationships/image" Target="../media/image10.sv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8.svg"/><Relationship Id="rId5" Type="http://schemas.openxmlformats.org/officeDocument/2006/relationships/image" Target="../media/image255.svg"/><Relationship Id="rId10" Type="http://schemas.openxmlformats.org/officeDocument/2006/relationships/image" Target="../media/image97.png"/><Relationship Id="rId4" Type="http://schemas.openxmlformats.org/officeDocument/2006/relationships/image" Target="../media/image138.png"/><Relationship Id="rId9" Type="http://schemas.openxmlformats.org/officeDocument/2006/relationships/image" Target="../media/image257.svg"/></Relationships>
</file>

<file path=ppt/slides/_rels/slide3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9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0.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239.sv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2.png"/><Relationship Id="rId4" Type="http://schemas.openxmlformats.org/officeDocument/2006/relationships/image" Target="../media/image29.sv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8.svg"/><Relationship Id="rId5" Type="http://schemas.openxmlformats.org/officeDocument/2006/relationships/image" Target="../media/image97.png"/><Relationship Id="rId4" Type="http://schemas.openxmlformats.org/officeDocument/2006/relationships/image" Target="../media/image8.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37.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5.svg"/><Relationship Id="rId11" Type="http://schemas.openxmlformats.org/officeDocument/2006/relationships/image" Target="../media/image141.emf"/><Relationship Id="rId5" Type="http://schemas.openxmlformats.org/officeDocument/2006/relationships/image" Target="../media/image138.png"/><Relationship Id="rId10" Type="http://schemas.openxmlformats.org/officeDocument/2006/relationships/image" Target="../media/image257.svg"/><Relationship Id="rId4" Type="http://schemas.openxmlformats.org/officeDocument/2006/relationships/image" Target="../media/image253.svg"/><Relationship Id="rId9" Type="http://schemas.openxmlformats.org/officeDocument/2006/relationships/image" Target="../media/image139.png"/></Relationships>
</file>

<file path=ppt/slides/_rels/slide4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37.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5.svg"/><Relationship Id="rId11" Type="http://schemas.openxmlformats.org/officeDocument/2006/relationships/image" Target="../media/image142.emf"/><Relationship Id="rId5" Type="http://schemas.openxmlformats.org/officeDocument/2006/relationships/image" Target="../media/image138.png"/><Relationship Id="rId10" Type="http://schemas.openxmlformats.org/officeDocument/2006/relationships/image" Target="../media/image257.svg"/><Relationship Id="rId4" Type="http://schemas.openxmlformats.org/officeDocument/2006/relationships/image" Target="../media/image253.svg"/><Relationship Id="rId9" Type="http://schemas.openxmlformats.org/officeDocument/2006/relationships/image" Target="../media/image139.png"/></Relationships>
</file>

<file path=ppt/slides/_rels/slide4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253.svg"/><Relationship Id="rId7" Type="http://schemas.openxmlformats.org/officeDocument/2006/relationships/image" Target="../media/image10.sv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88.svg"/><Relationship Id="rId5" Type="http://schemas.openxmlformats.org/officeDocument/2006/relationships/image" Target="../media/image255.svg"/><Relationship Id="rId10" Type="http://schemas.openxmlformats.org/officeDocument/2006/relationships/image" Target="../media/image97.png"/><Relationship Id="rId4" Type="http://schemas.openxmlformats.org/officeDocument/2006/relationships/image" Target="../media/image138.png"/><Relationship Id="rId9" Type="http://schemas.openxmlformats.org/officeDocument/2006/relationships/image" Target="../media/image257.svg"/></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0.png"/><Relationship Id="rId7" Type="http://schemas.openxmlformats.org/officeDocument/2006/relationships/image" Target="../media/image36.svg"/><Relationship Id="rId12" Type="http://schemas.openxmlformats.org/officeDocument/2006/relationships/image" Target="../media/image19.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0.svg"/><Relationship Id="rId24" Type="http://schemas.openxmlformats.org/officeDocument/2006/relationships/image" Target="../media/image25.png"/><Relationship Id="rId32" Type="http://schemas.openxmlformats.org/officeDocument/2006/relationships/image" Target="../media/image2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27.png"/><Relationship Id="rId36" Type="http://schemas.openxmlformats.org/officeDocument/2006/relationships/image" Target="../media/image143.png"/><Relationship Id="rId10" Type="http://schemas.openxmlformats.org/officeDocument/2006/relationships/image" Target="../media/image18.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56.svg"/><Relationship Id="rId30" Type="http://schemas.openxmlformats.org/officeDocument/2006/relationships/image" Target="../media/image28.png"/><Relationship Id="rId35" Type="http://schemas.openxmlformats.org/officeDocument/2006/relationships/image" Target="../media/image64.svg"/></Relationships>
</file>

<file path=ppt/slides/_rels/slide4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14.svg"/><Relationship Id="rId7" Type="http://schemas.openxmlformats.org/officeDocument/2006/relationships/image" Target="../media/image264.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262.svg"/><Relationship Id="rId10" Type="http://schemas.openxmlformats.org/officeDocument/2006/relationships/image" Target="../media/image267.svg"/><Relationship Id="rId4" Type="http://schemas.openxmlformats.org/officeDocument/2006/relationships/image" Target="../media/image144.png"/><Relationship Id="rId9" Type="http://schemas.openxmlformats.org/officeDocument/2006/relationships/image" Target="../media/image147.png"/></Relationships>
</file>

<file path=ppt/slides/_rels/slide4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0.png"/><Relationship Id="rId7" Type="http://schemas.openxmlformats.org/officeDocument/2006/relationships/image" Target="../media/image36.svg"/><Relationship Id="rId12" Type="http://schemas.openxmlformats.org/officeDocument/2006/relationships/image" Target="../media/image19.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0.svg"/><Relationship Id="rId24" Type="http://schemas.openxmlformats.org/officeDocument/2006/relationships/image" Target="../media/image25.png"/><Relationship Id="rId32" Type="http://schemas.openxmlformats.org/officeDocument/2006/relationships/image" Target="../media/image29.png"/><Relationship Id="rId37" Type="http://schemas.openxmlformats.org/officeDocument/2006/relationships/image" Target="../media/image269.sv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27.png"/><Relationship Id="rId36" Type="http://schemas.openxmlformats.org/officeDocument/2006/relationships/image" Target="../media/image148.png"/><Relationship Id="rId10" Type="http://schemas.openxmlformats.org/officeDocument/2006/relationships/image" Target="../media/image18.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56.svg"/><Relationship Id="rId30" Type="http://schemas.openxmlformats.org/officeDocument/2006/relationships/image" Target="../media/image28.png"/><Relationship Id="rId35" Type="http://schemas.openxmlformats.org/officeDocument/2006/relationships/image" Target="../media/image64.sv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272.svg"/></Relationships>
</file>

<file path=ppt/slides/_rels/slide49.xml.rels><?xml version="1.0" encoding="UTF-8" standalone="yes"?>
<Relationships xmlns="http://schemas.openxmlformats.org/package/2006/relationships"><Relationship Id="rId8" Type="http://schemas.openxmlformats.org/officeDocument/2006/relationships/image" Target="../media/image277.svg"/><Relationship Id="rId3" Type="http://schemas.openxmlformats.org/officeDocument/2006/relationships/image" Target="../media/image111.png"/><Relationship Id="rId7" Type="http://schemas.openxmlformats.org/officeDocument/2006/relationships/image" Target="../media/image153.png"/><Relationship Id="rId12" Type="http://schemas.openxmlformats.org/officeDocument/2006/relationships/image" Target="../media/image281.sv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275.svg"/><Relationship Id="rId11" Type="http://schemas.openxmlformats.org/officeDocument/2006/relationships/image" Target="../media/image155.png"/><Relationship Id="rId5" Type="http://schemas.openxmlformats.org/officeDocument/2006/relationships/image" Target="../media/image152.png"/><Relationship Id="rId10" Type="http://schemas.openxmlformats.org/officeDocument/2006/relationships/image" Target="../media/image279.svg"/><Relationship Id="rId4" Type="http://schemas.openxmlformats.org/officeDocument/2006/relationships/image" Target="../media/image214.svg"/><Relationship Id="rId9" Type="http://schemas.openxmlformats.org/officeDocument/2006/relationships/image" Target="../media/image15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2.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30.png"/><Relationship Id="rId7" Type="http://schemas.openxmlformats.org/officeDocument/2006/relationships/image" Target="../media/image36.svg"/><Relationship Id="rId12" Type="http://schemas.openxmlformats.org/officeDocument/2006/relationships/image" Target="../media/image19.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0.svg"/><Relationship Id="rId24" Type="http://schemas.openxmlformats.org/officeDocument/2006/relationships/image" Target="../media/image25.png"/><Relationship Id="rId32" Type="http://schemas.openxmlformats.org/officeDocument/2006/relationships/image" Target="../media/image29.png"/><Relationship Id="rId37" Type="http://schemas.openxmlformats.org/officeDocument/2006/relationships/image" Target="../media/image66.sv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27.png"/><Relationship Id="rId36"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15.png"/><Relationship Id="rId9" Type="http://schemas.openxmlformats.org/officeDocument/2006/relationships/image" Target="../media/image38.sv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56.svg"/><Relationship Id="rId30" Type="http://schemas.openxmlformats.org/officeDocument/2006/relationships/image" Target="../media/image28.png"/><Relationship Id="rId35" Type="http://schemas.openxmlformats.org/officeDocument/2006/relationships/image" Target="../media/image64.svg"/></Relationships>
</file>

<file path=ppt/slides/_rels/slide5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283.svg"/><Relationship Id="rId7" Type="http://schemas.openxmlformats.org/officeDocument/2006/relationships/image" Target="../media/image272.sv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229.svg"/><Relationship Id="rId5" Type="http://schemas.openxmlformats.org/officeDocument/2006/relationships/image" Target="../media/image225.svg"/><Relationship Id="rId10" Type="http://schemas.openxmlformats.org/officeDocument/2006/relationships/image" Target="../media/image119.png"/><Relationship Id="rId4" Type="http://schemas.openxmlformats.org/officeDocument/2006/relationships/image" Target="../media/image117.png"/><Relationship Id="rId9" Type="http://schemas.openxmlformats.org/officeDocument/2006/relationships/image" Target="../media/image285.svg"/></Relationships>
</file>

<file path=ppt/slides/_rels/slide5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8.png"/><Relationship Id="rId7" Type="http://schemas.openxmlformats.org/officeDocument/2006/relationships/image" Target="../media/image290.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288.svg"/><Relationship Id="rId10" Type="http://schemas.openxmlformats.org/officeDocument/2006/relationships/image" Target="../media/image293.svg"/><Relationship Id="rId4" Type="http://schemas.openxmlformats.org/officeDocument/2006/relationships/image" Target="../media/image159.png"/><Relationship Id="rId9" Type="http://schemas.openxmlformats.org/officeDocument/2006/relationships/image" Target="../media/image162.png"/></Relationships>
</file>

<file path=ppt/slides/_rels/slide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163.png"/></Relationships>
</file>

<file path=ppt/slides/_rels/slide5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3.svg"/><Relationship Id="rId21" Type="http://schemas.openxmlformats.org/officeDocument/2006/relationships/image" Target="../media/image31.svg"/><Relationship Id="rId34"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64.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166.png"/><Relationship Id="rId32" Type="http://schemas.openxmlformats.org/officeDocument/2006/relationships/image" Target="../media/image29.png"/><Relationship Id="rId37" Type="http://schemas.openxmlformats.org/officeDocument/2006/relationships/image" Target="../media/image47.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167.png"/><Relationship Id="rId36" Type="http://schemas.openxmlformats.org/officeDocument/2006/relationships/image" Target="../media/image169.png"/><Relationship Id="rId10" Type="http://schemas.openxmlformats.org/officeDocument/2006/relationships/image" Target="../media/image18.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5.png"/><Relationship Id="rId9" Type="http://schemas.openxmlformats.org/officeDocument/2006/relationships/image" Target="../media/image19.svg"/><Relationship Id="rId14" Type="http://schemas.openxmlformats.org/officeDocument/2006/relationships/image" Target="../media/image165.png"/><Relationship Id="rId22" Type="http://schemas.openxmlformats.org/officeDocument/2006/relationships/image" Target="../media/image24.png"/><Relationship Id="rId27" Type="http://schemas.openxmlformats.org/officeDocument/2006/relationships/image" Target="../media/image37.svg"/><Relationship Id="rId30" Type="http://schemas.openxmlformats.org/officeDocument/2006/relationships/image" Target="../media/image168.png"/><Relationship Id="rId35" Type="http://schemas.openxmlformats.org/officeDocument/2006/relationships/image" Target="../media/image45.svg"/></Relationships>
</file>

<file path=ppt/slides/_rels/slide5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71.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70.png"/><Relationship Id="rId5" Type="http://schemas.openxmlformats.org/officeDocument/2006/relationships/image" Target="../media/image51.svg"/><Relationship Id="rId15" Type="http://schemas.openxmlformats.org/officeDocument/2006/relationships/image" Target="../media/image172.png"/><Relationship Id="rId10" Type="http://schemas.openxmlformats.org/officeDocument/2006/relationships/image" Target="../media/image56.svg"/><Relationship Id="rId4" Type="http://schemas.openxmlformats.org/officeDocument/2006/relationships/image" Target="../media/image112.png"/><Relationship Id="rId9" Type="http://schemas.openxmlformats.org/officeDocument/2006/relationships/image" Target="../media/image114.png"/><Relationship Id="rId14" Type="http://schemas.openxmlformats.org/officeDocument/2006/relationships/image" Target="../media/image60.svg"/></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6.emf"/><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175.png"/><Relationship Id="rId4" Type="http://schemas.openxmlformats.org/officeDocument/2006/relationships/image" Target="../media/image64.svg"/></Relationships>
</file>

<file path=ppt/slides/_rels/slide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4.svg"/></Relationships>
</file>

<file path=ppt/slides/_rels/slide5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85.png"/><Relationship Id="rId3" Type="http://schemas.openxmlformats.org/officeDocument/2006/relationships/image" Target="../media/image179.png"/><Relationship Id="rId7" Type="http://schemas.openxmlformats.org/officeDocument/2006/relationships/image" Target="../media/image182.png"/><Relationship Id="rId12" Type="http://schemas.openxmlformats.org/officeDocument/2006/relationships/image" Target="../media/image23.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81.jpeg"/><Relationship Id="rId11" Type="http://schemas.openxmlformats.org/officeDocument/2006/relationships/image" Target="../media/image184.png"/><Relationship Id="rId5" Type="http://schemas.openxmlformats.org/officeDocument/2006/relationships/image" Target="../media/image12.svg"/><Relationship Id="rId10" Type="http://schemas.openxmlformats.org/officeDocument/2006/relationships/image" Target="../media/image21.svg"/><Relationship Id="rId4" Type="http://schemas.openxmlformats.org/officeDocument/2006/relationships/image" Target="../media/image180.png"/><Relationship Id="rId9" Type="http://schemas.openxmlformats.org/officeDocument/2006/relationships/image" Target="../media/image183.png"/><Relationship Id="rId14" Type="http://schemas.openxmlformats.org/officeDocument/2006/relationships/image" Target="../media/image25.svg"/></Relationships>
</file>

<file path=ppt/slides/_rels/slide5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7.svg"/><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image" Target="../media/image32.jpeg"/><Relationship Id="rId21" Type="http://schemas.openxmlformats.org/officeDocument/2006/relationships/image" Target="../media/image85.svg"/><Relationship Id="rId7" Type="http://schemas.openxmlformats.org/officeDocument/2006/relationships/image" Target="../media/image71.svg"/><Relationship Id="rId12" Type="http://schemas.openxmlformats.org/officeDocument/2006/relationships/image" Target="../media/image37.png"/><Relationship Id="rId17" Type="http://schemas.openxmlformats.org/officeDocument/2006/relationships/image" Target="../media/image81.svg"/><Relationship Id="rId25" Type="http://schemas.openxmlformats.org/officeDocument/2006/relationships/image" Target="../media/image89.sv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5.svg"/><Relationship Id="rId24" Type="http://schemas.openxmlformats.org/officeDocument/2006/relationships/image" Target="../media/image43.png"/><Relationship Id="rId5" Type="http://schemas.openxmlformats.org/officeDocument/2006/relationships/image" Target="../media/image69.svg"/><Relationship Id="rId15" Type="http://schemas.openxmlformats.org/officeDocument/2006/relationships/image" Target="../media/image79.svg"/><Relationship Id="rId23" Type="http://schemas.openxmlformats.org/officeDocument/2006/relationships/image" Target="../media/image87.svg"/><Relationship Id="rId28" Type="http://schemas.openxmlformats.org/officeDocument/2006/relationships/image" Target="../media/image45.png"/><Relationship Id="rId10" Type="http://schemas.openxmlformats.org/officeDocument/2006/relationships/image" Target="../media/image36.png"/><Relationship Id="rId19" Type="http://schemas.openxmlformats.org/officeDocument/2006/relationships/image" Target="../media/image83.svg"/><Relationship Id="rId31" Type="http://schemas.openxmlformats.org/officeDocument/2006/relationships/image" Target="../media/image95.svg"/><Relationship Id="rId4" Type="http://schemas.openxmlformats.org/officeDocument/2006/relationships/image" Target="../media/image33.png"/><Relationship Id="rId9" Type="http://schemas.openxmlformats.org/officeDocument/2006/relationships/image" Target="../media/image73.svg"/><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91.svg"/><Relationship Id="rId30" Type="http://schemas.openxmlformats.org/officeDocument/2006/relationships/image" Target="../media/image46.png"/></Relationships>
</file>

<file path=ppt/slides/_rels/slide60.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31.svg"/><Relationship Id="rId3" Type="http://schemas.openxmlformats.org/officeDocument/2006/relationships/image" Target="../media/image179.png"/><Relationship Id="rId7" Type="http://schemas.openxmlformats.org/officeDocument/2006/relationships/image" Target="../media/image19.svg"/><Relationship Id="rId12" Type="http://schemas.openxmlformats.org/officeDocument/2006/relationships/image" Target="../media/image18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188.png"/><Relationship Id="rId5" Type="http://schemas.openxmlformats.org/officeDocument/2006/relationships/image" Target="../media/image12.svg"/><Relationship Id="rId10" Type="http://schemas.openxmlformats.org/officeDocument/2006/relationships/image" Target="../media/image187.jpeg"/><Relationship Id="rId4" Type="http://schemas.openxmlformats.org/officeDocument/2006/relationships/image" Target="../media/image180.png"/><Relationship Id="rId9" Type="http://schemas.openxmlformats.org/officeDocument/2006/relationships/image" Target="../media/image21.svg"/></Relationships>
</file>

<file path=ppt/slides/_rels/slide6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0.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jpeg"/><Relationship Id="rId4" Type="http://schemas.openxmlformats.org/officeDocument/2006/relationships/image" Target="../media/image191.jpeg"/></Relationships>
</file>

<file path=ppt/slides/_rels/slide6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6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93.png"/><Relationship Id="rId7" Type="http://schemas.openxmlformats.org/officeDocument/2006/relationships/image" Target="../media/image19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80.png"/><Relationship Id="rId4" Type="http://schemas.openxmlformats.org/officeDocument/2006/relationships/image" Target="../media/image10.svg"/><Relationship Id="rId9" Type="http://schemas.openxmlformats.org/officeDocument/2006/relationships/image" Target="../media/image200.jpeg"/></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10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50.png"/></Relationships>
</file>

<file path=ppt/slides/_rels/slide70.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notesSlide" Target="../notesSlides/notesSlide36.xml"/><Relationship Id="rId7" Type="http://schemas.openxmlformats.org/officeDocument/2006/relationships/image" Target="../media/image19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2.png"/><Relationship Id="rId5" Type="http://schemas.openxmlformats.org/officeDocument/2006/relationships/oleObject" Target="../embeddings/oleObject1.bin"/><Relationship Id="rId10" Type="http://schemas.openxmlformats.org/officeDocument/2006/relationships/image" Target="../media/image62.svg"/><Relationship Id="rId4" Type="http://schemas.openxmlformats.org/officeDocument/2006/relationships/image" Target="../media/image203.jpeg"/><Relationship Id="rId9" Type="http://schemas.openxmlformats.org/officeDocument/2006/relationships/image" Target="../media/image205.png"/></Relationships>
</file>

<file path=ppt/slides/_rels/slide71.xml.rels><?xml version="1.0" encoding="UTF-8" standalone="yes"?>
<Relationships xmlns="http://schemas.openxmlformats.org/package/2006/relationships"><Relationship Id="rId3" Type="http://schemas.openxmlformats.org/officeDocument/2006/relationships/image" Target="../media/image206.png"/><Relationship Id="rId7" Type="http://schemas.openxmlformats.org/officeDocument/2006/relationships/image" Target="../media/image10.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207.jpeg"/><Relationship Id="rId4" Type="http://schemas.openxmlformats.org/officeDocument/2006/relationships/image" Target="../media/image179.png"/></Relationships>
</file>

<file path=ppt/slides/_rels/slide72.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20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208.png"/><Relationship Id="rId4" Type="http://schemas.openxmlformats.org/officeDocument/2006/relationships/image" Target="../media/image194.png"/></Relationships>
</file>

<file path=ppt/slides/_rels/slide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70.svg"/><Relationship Id="rId4" Type="http://schemas.openxmlformats.org/officeDocument/2006/relationships/image" Target="../media/image211.png"/></Relationships>
</file>

<file path=ppt/slides/_rels/slide74.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214.png"/><Relationship Id="rId4" Type="http://schemas.openxmlformats.org/officeDocument/2006/relationships/image" Target="../media/image73.svg"/></Relationships>
</file>

<file path=ppt/slides/_rels/slide7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18.jpeg"/></Relationships>
</file>

<file path=ppt/slides/_rels/slide7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78.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22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221.png"/><Relationship Id="rId5" Type="http://schemas.openxmlformats.org/officeDocument/2006/relationships/image" Target="../media/image45.svg"/><Relationship Id="rId4" Type="http://schemas.openxmlformats.org/officeDocument/2006/relationships/image" Target="../media/image220.png"/></Relationships>
</file>

<file path=ppt/slides/_rels/slide7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0.sv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183.png"/></Relationships>
</file>

<file path=ppt/slides/_rels/slide8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24.png"/><Relationship Id="rId7" Type="http://schemas.openxmlformats.org/officeDocument/2006/relationships/image" Target="../media/image22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225.png"/><Relationship Id="rId4" Type="http://schemas.openxmlformats.org/officeDocument/2006/relationships/image" Target="../media/image50.svg"/></Relationships>
</file>

<file path=ppt/slides/_rels/slide8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163.png"/></Relationships>
</file>

<file path=ppt/slides/_rels/slide83.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71.svg"/><Relationship Id="rId4" Type="http://schemas.openxmlformats.org/officeDocument/2006/relationships/image" Target="../media/image228.png"/></Relationships>
</file>

<file path=ppt/slides/_rels/slide8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3.svg"/><Relationship Id="rId21" Type="http://schemas.openxmlformats.org/officeDocument/2006/relationships/image" Target="../media/image31.svg"/><Relationship Id="rId34"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64.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166.png"/><Relationship Id="rId32" Type="http://schemas.openxmlformats.org/officeDocument/2006/relationships/image" Target="../media/image29.pn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167.png"/><Relationship Id="rId36" Type="http://schemas.openxmlformats.org/officeDocument/2006/relationships/image" Target="../media/image143.png"/><Relationship Id="rId10" Type="http://schemas.openxmlformats.org/officeDocument/2006/relationships/image" Target="../media/image18.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5.png"/><Relationship Id="rId9" Type="http://schemas.openxmlformats.org/officeDocument/2006/relationships/image" Target="../media/image19.svg"/><Relationship Id="rId14" Type="http://schemas.openxmlformats.org/officeDocument/2006/relationships/image" Target="../media/image165.png"/><Relationship Id="rId22" Type="http://schemas.openxmlformats.org/officeDocument/2006/relationships/image" Target="../media/image24.png"/><Relationship Id="rId27" Type="http://schemas.openxmlformats.org/officeDocument/2006/relationships/image" Target="../media/image37.svg"/><Relationship Id="rId30" Type="http://schemas.openxmlformats.org/officeDocument/2006/relationships/image" Target="../media/image168.png"/><Relationship Id="rId35" Type="http://schemas.openxmlformats.org/officeDocument/2006/relationships/image" Target="../media/image45.svg"/></Relationships>
</file>

<file path=ppt/slides/_rels/slide85.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84.sv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232.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66.svg"/><Relationship Id="rId5" Type="http://schemas.openxmlformats.org/officeDocument/2006/relationships/image" Target="../media/image78.svg"/><Relationship Id="rId10" Type="http://schemas.openxmlformats.org/officeDocument/2006/relationships/image" Target="../media/image175.png"/><Relationship Id="rId4" Type="http://schemas.openxmlformats.org/officeDocument/2006/relationships/image" Target="../media/image77.png"/><Relationship Id="rId9" Type="http://schemas.openxmlformats.org/officeDocument/2006/relationships/image" Target="../media/image82.svg"/></Relationships>
</file>

<file path=ppt/slides/_rels/slide8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emf"/><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235.png"/><Relationship Id="rId4" Type="http://schemas.openxmlformats.org/officeDocument/2006/relationships/image" Target="../media/image87.svg"/></Relationships>
</file>

<file path=ppt/slides/_rels/slide87.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7.svg"/><Relationship Id="rId7" Type="http://schemas.openxmlformats.org/officeDocument/2006/relationships/image" Target="../media/image6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64.svg"/><Relationship Id="rId4" Type="http://schemas.openxmlformats.org/officeDocument/2006/relationships/image" Target="../media/image174.png"/></Relationships>
</file>

<file path=ppt/slides/_rels/slide8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3.svg"/><Relationship Id="rId21" Type="http://schemas.openxmlformats.org/officeDocument/2006/relationships/image" Target="../media/image31.svg"/><Relationship Id="rId34"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64.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166.png"/><Relationship Id="rId32" Type="http://schemas.openxmlformats.org/officeDocument/2006/relationships/image" Target="../media/image29.png"/><Relationship Id="rId37" Type="http://schemas.openxmlformats.org/officeDocument/2006/relationships/image" Target="../media/image92.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167.png"/><Relationship Id="rId36" Type="http://schemas.openxmlformats.org/officeDocument/2006/relationships/image" Target="../media/image237.png"/><Relationship Id="rId10" Type="http://schemas.openxmlformats.org/officeDocument/2006/relationships/image" Target="../media/image18.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5.png"/><Relationship Id="rId9" Type="http://schemas.openxmlformats.org/officeDocument/2006/relationships/image" Target="../media/image19.svg"/><Relationship Id="rId14" Type="http://schemas.openxmlformats.org/officeDocument/2006/relationships/image" Target="../media/image165.png"/><Relationship Id="rId22" Type="http://schemas.openxmlformats.org/officeDocument/2006/relationships/image" Target="../media/image24.png"/><Relationship Id="rId27" Type="http://schemas.openxmlformats.org/officeDocument/2006/relationships/image" Target="../media/image37.svg"/><Relationship Id="rId30" Type="http://schemas.openxmlformats.org/officeDocument/2006/relationships/image" Target="../media/image168.png"/><Relationship Id="rId35" Type="http://schemas.openxmlformats.org/officeDocument/2006/relationships/image" Target="../media/image45.svg"/></Relationships>
</file>

<file path=ppt/slides/_rels/slide8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7.xml"/><Relationship Id="rId5" Type="http://schemas.openxmlformats.org/officeDocument/2006/relationships/image" Target="../media/image241.emf"/><Relationship Id="rId4" Type="http://schemas.openxmlformats.org/officeDocument/2006/relationships/image" Target="../media/image240.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16.svg"/><Relationship Id="rId18" Type="http://schemas.openxmlformats.org/officeDocument/2006/relationships/image" Target="../media/image121.svg"/><Relationship Id="rId3" Type="http://schemas.openxmlformats.org/officeDocument/2006/relationships/image" Target="../media/image54.jpeg"/><Relationship Id="rId7" Type="http://schemas.openxmlformats.org/officeDocument/2006/relationships/image" Target="../media/image112.svg"/><Relationship Id="rId12" Type="http://schemas.openxmlformats.org/officeDocument/2006/relationships/image" Target="../media/image58.png"/><Relationship Id="rId17" Type="http://schemas.openxmlformats.org/officeDocument/2006/relationships/image" Target="../media/image61.png"/><Relationship Id="rId2" Type="http://schemas.openxmlformats.org/officeDocument/2006/relationships/notesSlide" Target="../notesSlides/notesSlide5.xml"/><Relationship Id="rId16" Type="http://schemas.openxmlformats.org/officeDocument/2006/relationships/image" Target="../media/image60.png"/><Relationship Id="rId20" Type="http://schemas.openxmlformats.org/officeDocument/2006/relationships/image" Target="../media/image123.sv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93.svg"/><Relationship Id="rId5" Type="http://schemas.openxmlformats.org/officeDocument/2006/relationships/image" Target="../media/image110.svg"/><Relationship Id="rId15" Type="http://schemas.openxmlformats.org/officeDocument/2006/relationships/image" Target="../media/image118.svg"/><Relationship Id="rId10" Type="http://schemas.openxmlformats.org/officeDocument/2006/relationships/image" Target="../media/image45.png"/><Relationship Id="rId19"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114.svg"/><Relationship Id="rId14" Type="http://schemas.openxmlformats.org/officeDocument/2006/relationships/image" Target="../media/image59.png"/></Relationships>
</file>

<file path=ppt/slides/_rels/slide90.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247.emf"/><Relationship Id="rId2" Type="http://schemas.openxmlformats.org/officeDocument/2006/relationships/image" Target="../media/image242.png"/><Relationship Id="rId1" Type="http://schemas.openxmlformats.org/officeDocument/2006/relationships/slideLayout" Target="../slideLayouts/slideLayout7.xml"/><Relationship Id="rId6" Type="http://schemas.openxmlformats.org/officeDocument/2006/relationships/image" Target="../media/image244.pn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246.png"/><Relationship Id="rId4" Type="http://schemas.openxmlformats.org/officeDocument/2006/relationships/image" Target="../media/image243.png"/><Relationship Id="rId9" Type="http://schemas.openxmlformats.org/officeDocument/2006/relationships/image" Target="../media/image104.svg"/></Relationships>
</file>

<file path=ppt/slides/_rels/slide91.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2.e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92.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247.emf"/><Relationship Id="rId3" Type="http://schemas.openxmlformats.org/officeDocument/2006/relationships/image" Target="../media/image242.png"/><Relationship Id="rId7" Type="http://schemas.openxmlformats.org/officeDocument/2006/relationships/image" Target="../media/image244.png"/><Relationship Id="rId12" Type="http://schemas.openxmlformats.org/officeDocument/2006/relationships/image" Target="../media/image114.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253.png"/><Relationship Id="rId5" Type="http://schemas.openxmlformats.org/officeDocument/2006/relationships/image" Target="../media/image243.png"/><Relationship Id="rId15" Type="http://schemas.openxmlformats.org/officeDocument/2006/relationships/image" Target="../media/image64.svg"/><Relationship Id="rId10" Type="http://schemas.openxmlformats.org/officeDocument/2006/relationships/image" Target="../media/image104.svg"/><Relationship Id="rId4" Type="http://schemas.openxmlformats.org/officeDocument/2006/relationships/image" Target="../media/image98.svg"/><Relationship Id="rId9" Type="http://schemas.openxmlformats.org/officeDocument/2006/relationships/image" Target="../media/image245.png"/><Relationship Id="rId14" Type="http://schemas.openxmlformats.org/officeDocument/2006/relationships/image" Target="../media/image174.png"/></Relationships>
</file>

<file path=ppt/slides/_rels/slide93.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116.svg"/><Relationship Id="rId7" Type="http://schemas.openxmlformats.org/officeDocument/2006/relationships/image" Target="../media/image2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54.png"/><Relationship Id="rId5" Type="http://schemas.openxmlformats.org/officeDocument/2006/relationships/image" Target="../media/image118.svg"/><Relationship Id="rId10" Type="http://schemas.openxmlformats.org/officeDocument/2006/relationships/image" Target="../media/image257.emf"/><Relationship Id="rId4" Type="http://schemas.openxmlformats.org/officeDocument/2006/relationships/image" Target="../media/image12.png"/><Relationship Id="rId9" Type="http://schemas.openxmlformats.org/officeDocument/2006/relationships/image" Target="../media/image122.svg"/></Relationships>
</file>

<file path=ppt/slides/_rels/slide94.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98.svg"/><Relationship Id="rId7" Type="http://schemas.openxmlformats.org/officeDocument/2006/relationships/image" Target="../media/image102.svg"/><Relationship Id="rId2" Type="http://schemas.openxmlformats.org/officeDocument/2006/relationships/image" Target="../media/image242.png"/><Relationship Id="rId1" Type="http://schemas.openxmlformats.org/officeDocument/2006/relationships/slideLayout" Target="../slideLayouts/slideLayout7.xml"/><Relationship Id="rId6" Type="http://schemas.openxmlformats.org/officeDocument/2006/relationships/image" Target="../media/image244.png"/><Relationship Id="rId11" Type="http://schemas.openxmlformats.org/officeDocument/2006/relationships/image" Target="../media/image125.svg"/><Relationship Id="rId5" Type="http://schemas.openxmlformats.org/officeDocument/2006/relationships/image" Target="../media/image100.svg"/><Relationship Id="rId10" Type="http://schemas.openxmlformats.org/officeDocument/2006/relationships/image" Target="../media/image258.png"/><Relationship Id="rId4" Type="http://schemas.openxmlformats.org/officeDocument/2006/relationships/image" Target="../media/image243.png"/><Relationship Id="rId9" Type="http://schemas.openxmlformats.org/officeDocument/2006/relationships/image" Target="../media/image104.svg"/></Relationships>
</file>

<file path=ppt/slides/_rels/slide9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sv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13.svg"/><Relationship Id="rId21" Type="http://schemas.openxmlformats.org/officeDocument/2006/relationships/image" Target="../media/image31.svg"/><Relationship Id="rId34" Type="http://schemas.openxmlformats.org/officeDocument/2006/relationships/image" Target="../media/image30.png"/><Relationship Id="rId7" Type="http://schemas.openxmlformats.org/officeDocument/2006/relationships/image" Target="../media/image17.svg"/><Relationship Id="rId12" Type="http://schemas.openxmlformats.org/officeDocument/2006/relationships/image" Target="../media/image164.png"/><Relationship Id="rId17" Type="http://schemas.openxmlformats.org/officeDocument/2006/relationships/image" Target="../media/image27.svg"/><Relationship Id="rId25" Type="http://schemas.openxmlformats.org/officeDocument/2006/relationships/image" Target="../media/image35.svg"/><Relationship Id="rId33" Type="http://schemas.openxmlformats.org/officeDocument/2006/relationships/image" Target="../media/image43.svg"/><Relationship Id="rId2" Type="http://schemas.openxmlformats.org/officeDocument/2006/relationships/image" Target="../media/image14.png"/><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24" Type="http://schemas.openxmlformats.org/officeDocument/2006/relationships/image" Target="../media/image166.png"/><Relationship Id="rId32" Type="http://schemas.openxmlformats.org/officeDocument/2006/relationships/image" Target="../media/image29.png"/><Relationship Id="rId37" Type="http://schemas.openxmlformats.org/officeDocument/2006/relationships/image" Target="../media/image127.sv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33.svg"/><Relationship Id="rId28" Type="http://schemas.openxmlformats.org/officeDocument/2006/relationships/image" Target="../media/image167.png"/><Relationship Id="rId36" Type="http://schemas.openxmlformats.org/officeDocument/2006/relationships/image" Target="../media/image259.png"/><Relationship Id="rId10" Type="http://schemas.openxmlformats.org/officeDocument/2006/relationships/image" Target="../media/image18.png"/><Relationship Id="rId19" Type="http://schemas.openxmlformats.org/officeDocument/2006/relationships/image" Target="../media/image29.svg"/><Relationship Id="rId31" Type="http://schemas.openxmlformats.org/officeDocument/2006/relationships/image" Target="../media/image41.svg"/><Relationship Id="rId4" Type="http://schemas.openxmlformats.org/officeDocument/2006/relationships/image" Target="../media/image15.png"/><Relationship Id="rId9" Type="http://schemas.openxmlformats.org/officeDocument/2006/relationships/image" Target="../media/image19.svg"/><Relationship Id="rId14" Type="http://schemas.openxmlformats.org/officeDocument/2006/relationships/image" Target="../media/image165.png"/><Relationship Id="rId22" Type="http://schemas.openxmlformats.org/officeDocument/2006/relationships/image" Target="../media/image24.png"/><Relationship Id="rId27" Type="http://schemas.openxmlformats.org/officeDocument/2006/relationships/image" Target="../media/image37.svg"/><Relationship Id="rId30" Type="http://schemas.openxmlformats.org/officeDocument/2006/relationships/image" Target="../media/image168.png"/><Relationship Id="rId35" Type="http://schemas.openxmlformats.org/officeDocument/2006/relationships/image" Target="../media/image45.svg"/></Relationships>
</file>

<file path=ppt/slides/_rels/slide96.xml.rels><?xml version="1.0" encoding="UTF-8" standalone="yes"?>
<Relationships xmlns="http://schemas.openxmlformats.org/package/2006/relationships"><Relationship Id="rId8" Type="http://schemas.openxmlformats.org/officeDocument/2006/relationships/image" Target="../media/image261.emf"/><Relationship Id="rId3" Type="http://schemas.openxmlformats.org/officeDocument/2006/relationships/image" Target="../media/image116.svg"/><Relationship Id="rId7" Type="http://schemas.openxmlformats.org/officeDocument/2006/relationships/image" Target="../media/image129.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118.svg"/><Relationship Id="rId4" Type="http://schemas.openxmlformats.org/officeDocument/2006/relationships/image" Target="../media/image12.png"/></Relationships>
</file>

<file path=ppt/slides/_rels/slide97.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32.svg"/><Relationship Id="rId7" Type="http://schemas.openxmlformats.org/officeDocument/2006/relationships/image" Target="../media/image134.sv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18.svg"/><Relationship Id="rId10" Type="http://schemas.openxmlformats.org/officeDocument/2006/relationships/image" Target="../media/image263.emf"/><Relationship Id="rId4" Type="http://schemas.openxmlformats.org/officeDocument/2006/relationships/image" Target="../media/image12.png"/><Relationship Id="rId9" Type="http://schemas.openxmlformats.org/officeDocument/2006/relationships/image" Target="../media/image136.svg"/></Relationships>
</file>

<file path=ppt/slides/_rels/slide9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64.png"/><Relationship Id="rId1" Type="http://schemas.openxmlformats.org/officeDocument/2006/relationships/slideLayout" Target="../slideLayouts/slideLayout7.xml"/><Relationship Id="rId5" Type="http://schemas.openxmlformats.org/officeDocument/2006/relationships/image" Target="../media/image295.svg"/><Relationship Id="rId4" Type="http://schemas.openxmlformats.org/officeDocument/2006/relationships/image" Target="../media/image2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1423473F-8DA2-4D98-B1AC-6F5ACD4DDE30}"/>
              </a:ext>
            </a:extLst>
          </p:cNvPr>
          <p:cNvSpPr txBox="1"/>
          <p:nvPr/>
        </p:nvSpPr>
        <p:spPr>
          <a:xfrm>
            <a:off x="1658681" y="3752878"/>
            <a:ext cx="15215190" cy="2985433"/>
          </a:xfrm>
          <a:prstGeom prst="rect">
            <a:avLst/>
          </a:prstGeom>
          <a:noFill/>
        </p:spPr>
        <p:txBody>
          <a:bodyPr wrap="square" lIns="137160" tIns="68580" rIns="137160" bIns="68580" rtlCol="0" anchor="ctr">
            <a:spAutoFit/>
          </a:bodyPr>
          <a:lstStyle/>
          <a:p>
            <a:pPr algn="ctr">
              <a:lnSpc>
                <a:spcPts val="7200"/>
              </a:lnSpc>
              <a:spcBef>
                <a:spcPts val="600"/>
              </a:spcBef>
            </a:pPr>
            <a:r>
              <a:rPr lang="en-US" sz="6500" b="1">
                <a:solidFill>
                  <a:schemeClr val="bg1"/>
                </a:solidFill>
                <a:latin typeface="Muli Bold"/>
                <a:ea typeface="Muli Bold"/>
                <a:cs typeface="Muli Bold"/>
                <a:sym typeface="Muli Bold"/>
              </a:rPr>
              <a:t>HƯỚNG DẪN GHI PHIẾU </a:t>
            </a:r>
            <a:endParaRPr lang="en-US" sz="6500" b="1" smtClean="0">
              <a:solidFill>
                <a:schemeClr val="bg1"/>
              </a:solidFill>
              <a:latin typeface="Muli Bold"/>
              <a:ea typeface="Muli Bold"/>
              <a:cs typeface="Muli Bold"/>
              <a:sym typeface="Muli Bold"/>
            </a:endParaRPr>
          </a:p>
          <a:p>
            <a:pPr algn="ctr">
              <a:lnSpc>
                <a:spcPts val="7200"/>
              </a:lnSpc>
              <a:spcBef>
                <a:spcPts val="600"/>
              </a:spcBef>
            </a:pPr>
            <a:r>
              <a:rPr lang="en-US" sz="6500" b="1" smtClean="0">
                <a:solidFill>
                  <a:schemeClr val="bg1"/>
                </a:solidFill>
                <a:latin typeface="Muli Bold"/>
                <a:ea typeface="Muli Bold"/>
                <a:cs typeface="Muli Bold"/>
                <a:sym typeface="Muli Bold"/>
              </a:rPr>
              <a:t>THU </a:t>
            </a:r>
            <a:r>
              <a:rPr lang="en-US" sz="6500" b="1">
                <a:solidFill>
                  <a:schemeClr val="bg1"/>
                </a:solidFill>
                <a:latin typeface="Muli Bold"/>
                <a:ea typeface="Muli Bold"/>
                <a:cs typeface="Muli Bold"/>
                <a:sym typeface="Muli Bold"/>
              </a:rPr>
              <a:t>THẬP THÔNG TIN ÁP DỤNG ĐỐI VỚI CƠ SỞ </a:t>
            </a:r>
            <a:r>
              <a:rPr lang="en-US" sz="6500" b="1" smtClean="0">
                <a:solidFill>
                  <a:schemeClr val="bg1"/>
                </a:solidFill>
                <a:latin typeface="Muli Bold"/>
                <a:ea typeface="Muli Bold"/>
                <a:cs typeface="Muli Bold"/>
                <a:sym typeface="Muli Bold"/>
              </a:rPr>
              <a:t>SXKD CÁ </a:t>
            </a:r>
            <a:r>
              <a:rPr lang="en-US" sz="6500" b="1">
                <a:solidFill>
                  <a:schemeClr val="bg1"/>
                </a:solidFill>
                <a:latin typeface="Muli Bold"/>
                <a:ea typeface="Muli Bold"/>
                <a:cs typeface="Muli Bold"/>
                <a:sym typeface="Muli Bold"/>
              </a:rPr>
              <a:t>THỂ</a:t>
            </a:r>
            <a:endParaRPr lang="en-US" sz="6500" b="1" dirty="0">
              <a:solidFill>
                <a:schemeClr val="bg1"/>
              </a:solidFill>
              <a:latin typeface="Muli Bold"/>
              <a:ea typeface="Muli Bold"/>
              <a:cs typeface="Muli Bold"/>
              <a:sym typeface="Muli Bold"/>
            </a:endParaRPr>
          </a:p>
        </p:txBody>
      </p:sp>
      <p:sp>
        <p:nvSpPr>
          <p:cNvPr id="25" name="TextBox 24">
            <a:extLst>
              <a:ext uri="{FF2B5EF4-FFF2-40B4-BE49-F238E27FC236}">
                <a16:creationId xmlns="" xmlns:a16="http://schemas.microsoft.com/office/drawing/2014/main" id="{1423473F-8DA2-4D98-B1AC-6F5ACD4DDE30}"/>
              </a:ext>
            </a:extLst>
          </p:cNvPr>
          <p:cNvSpPr txBox="1"/>
          <p:nvPr/>
        </p:nvSpPr>
        <p:spPr>
          <a:xfrm>
            <a:off x="1818168" y="608512"/>
            <a:ext cx="15215190" cy="1087092"/>
          </a:xfrm>
          <a:prstGeom prst="rect">
            <a:avLst/>
          </a:prstGeom>
          <a:noFill/>
        </p:spPr>
        <p:txBody>
          <a:bodyPr wrap="square" lIns="137160" tIns="68580" rIns="137160" bIns="68580" rtlCol="0" anchor="ctr">
            <a:spAutoFit/>
          </a:bodyPr>
          <a:lstStyle/>
          <a:p>
            <a:pPr algn="ctr">
              <a:lnSpc>
                <a:spcPts val="8325"/>
              </a:lnSpc>
            </a:pPr>
            <a:r>
              <a:rPr lang="en-US" sz="4000" dirty="0" err="1">
                <a:solidFill>
                  <a:schemeClr val="bg1"/>
                </a:solidFill>
                <a:latin typeface="Times New Roman" panose="02020603050405020304" pitchFamily="18" charset="0"/>
                <a:ea typeface="Host Grotesk Medium" pitchFamily="34" charset="-122"/>
                <a:cs typeface="Times New Roman" panose="02020603050405020304" pitchFamily="18" charset="0"/>
              </a:rPr>
              <a:t>TỔNG</a:t>
            </a:r>
            <a:r>
              <a:rPr lang="en-US" sz="4000" dirty="0">
                <a:solidFill>
                  <a:schemeClr val="bg1"/>
                </a:solidFill>
                <a:latin typeface="Times New Roman" panose="02020603050405020304" pitchFamily="18" charset="0"/>
                <a:ea typeface="Host Grotesk Medium" pitchFamily="34" charset="-122"/>
                <a:cs typeface="Times New Roman" panose="02020603050405020304" pitchFamily="18" charset="0"/>
              </a:rPr>
              <a:t> </a:t>
            </a:r>
            <a:r>
              <a:rPr lang="en-US" sz="4000" dirty="0" err="1">
                <a:solidFill>
                  <a:schemeClr val="bg1"/>
                </a:solidFill>
                <a:latin typeface="Times New Roman" panose="02020603050405020304" pitchFamily="18" charset="0"/>
                <a:ea typeface="Host Grotesk Medium" pitchFamily="34" charset="-122"/>
                <a:cs typeface="Times New Roman" panose="02020603050405020304" pitchFamily="18" charset="0"/>
              </a:rPr>
              <a:t>ĐIỀU</a:t>
            </a:r>
            <a:r>
              <a:rPr lang="en-US" sz="4000" dirty="0">
                <a:solidFill>
                  <a:schemeClr val="bg1"/>
                </a:solidFill>
                <a:latin typeface="Times New Roman" panose="02020603050405020304" pitchFamily="18" charset="0"/>
                <a:ea typeface="Host Grotesk Medium" pitchFamily="34" charset="-122"/>
                <a:cs typeface="Times New Roman" panose="02020603050405020304" pitchFamily="18" charset="0"/>
              </a:rPr>
              <a:t> </a:t>
            </a:r>
            <a:r>
              <a:rPr lang="en-US" sz="4000" dirty="0" err="1">
                <a:solidFill>
                  <a:schemeClr val="bg1"/>
                </a:solidFill>
                <a:latin typeface="Times New Roman" panose="02020603050405020304" pitchFamily="18" charset="0"/>
                <a:ea typeface="Host Grotesk Medium" pitchFamily="34" charset="-122"/>
                <a:cs typeface="Times New Roman" panose="02020603050405020304" pitchFamily="18" charset="0"/>
              </a:rPr>
              <a:t>TRA</a:t>
            </a:r>
            <a:r>
              <a:rPr lang="en-US" sz="4000" dirty="0">
                <a:solidFill>
                  <a:schemeClr val="bg1"/>
                </a:solidFill>
                <a:latin typeface="Times New Roman" panose="02020603050405020304" pitchFamily="18" charset="0"/>
                <a:ea typeface="Host Grotesk Medium" pitchFamily="34" charset="-122"/>
                <a:cs typeface="Times New Roman" panose="02020603050405020304" pitchFamily="18" charset="0"/>
              </a:rPr>
              <a:t> </a:t>
            </a:r>
            <a:r>
              <a:rPr lang="en-US" sz="4000" dirty="0" err="1">
                <a:solidFill>
                  <a:schemeClr val="bg1"/>
                </a:solidFill>
                <a:latin typeface="Times New Roman" panose="02020603050405020304" pitchFamily="18" charset="0"/>
                <a:ea typeface="Host Grotesk Medium" pitchFamily="34" charset="-122"/>
                <a:cs typeface="Times New Roman" panose="02020603050405020304" pitchFamily="18" charset="0"/>
              </a:rPr>
              <a:t>KINH</a:t>
            </a:r>
            <a:r>
              <a:rPr lang="en-US" sz="4000" dirty="0">
                <a:solidFill>
                  <a:schemeClr val="bg1"/>
                </a:solidFill>
                <a:latin typeface="Times New Roman" panose="02020603050405020304" pitchFamily="18" charset="0"/>
                <a:ea typeface="Host Grotesk Medium" pitchFamily="34" charset="-122"/>
                <a:cs typeface="Times New Roman" panose="02020603050405020304" pitchFamily="18" charset="0"/>
              </a:rPr>
              <a:t> </a:t>
            </a:r>
            <a:r>
              <a:rPr lang="en-US" sz="4000" dirty="0" err="1">
                <a:solidFill>
                  <a:schemeClr val="bg1"/>
                </a:solidFill>
                <a:latin typeface="Times New Roman" panose="02020603050405020304" pitchFamily="18" charset="0"/>
                <a:ea typeface="Host Grotesk Medium" pitchFamily="34" charset="-122"/>
                <a:cs typeface="Times New Roman" panose="02020603050405020304" pitchFamily="18" charset="0"/>
              </a:rPr>
              <a:t>TẾ</a:t>
            </a:r>
            <a:r>
              <a:rPr lang="en-US" sz="4000" dirty="0">
                <a:solidFill>
                  <a:schemeClr val="bg1"/>
                </a:solidFill>
                <a:latin typeface="Times New Roman" panose="02020603050405020304" pitchFamily="18" charset="0"/>
                <a:ea typeface="Host Grotesk Medium" pitchFamily="34" charset="-122"/>
                <a:cs typeface="Times New Roman" panose="02020603050405020304" pitchFamily="18" charset="0"/>
              </a:rPr>
              <a:t> 2026</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26" name="Freeform 5"/>
          <p:cNvSpPr/>
          <p:nvPr/>
        </p:nvSpPr>
        <p:spPr>
          <a:xfrm>
            <a:off x="383069" y="272139"/>
            <a:ext cx="1759106" cy="1759839"/>
          </a:xfrm>
          <a:custGeom>
            <a:avLst/>
            <a:gdLst/>
            <a:ahLst/>
            <a:cxnLst/>
            <a:rect l="l" t="t" r="r" b="b"/>
            <a:pathLst>
              <a:path w="1172737" h="1173226">
                <a:moveTo>
                  <a:pt x="0" y="0"/>
                </a:moveTo>
                <a:lnTo>
                  <a:pt x="1172737" y="0"/>
                </a:lnTo>
                <a:lnTo>
                  <a:pt x="1172737" y="1173227"/>
                </a:lnTo>
                <a:lnTo>
                  <a:pt x="0" y="1173227"/>
                </a:lnTo>
                <a:lnTo>
                  <a:pt x="0" y="0"/>
                </a:lnTo>
                <a:close/>
              </a:path>
            </a:pathLst>
          </a:custGeom>
          <a:blipFill>
            <a:blip r:embed="rId2"/>
            <a:stretch>
              <a:fillRect/>
            </a:stretch>
          </a:blipFill>
        </p:spPr>
      </p:sp>
    </p:spTree>
    <p:extLst>
      <p:ext uri="{BB962C8B-B14F-4D97-AF65-F5344CB8AC3E}">
        <p14:creationId xmlns:p14="http://schemas.microsoft.com/office/powerpoint/2010/main" val="1583280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18" name="Freeform 18"/>
          <p:cNvSpPr/>
          <p:nvPr/>
        </p:nvSpPr>
        <p:spPr>
          <a:xfrm>
            <a:off x="402545" y="9230452"/>
            <a:ext cx="605469" cy="555801"/>
          </a:xfrm>
          <a:custGeom>
            <a:avLst/>
            <a:gdLst/>
            <a:ahLst/>
            <a:cxnLst/>
            <a:rect l="l" t="t" r="r" b="b"/>
            <a:pathLst>
              <a:path w="605469" h="555801">
                <a:moveTo>
                  <a:pt x="0" y="0"/>
                </a:moveTo>
                <a:lnTo>
                  <a:pt x="605469" y="0"/>
                </a:lnTo>
                <a:lnTo>
                  <a:pt x="605469" y="555802"/>
                </a:lnTo>
                <a:lnTo>
                  <a:pt x="0" y="555802"/>
                </a:lnTo>
                <a:lnTo>
                  <a:pt x="0" y="0"/>
                </a:lnTo>
                <a:close/>
              </a:path>
            </a:pathLst>
          </a:custGeom>
          <a:blipFill>
            <a:blip r:embed="rId3"/>
            <a:stretch>
              <a:fillRect/>
            </a:stretch>
          </a:blipFill>
        </p:spPr>
      </p:sp>
      <p:sp>
        <p:nvSpPr>
          <p:cNvPr id="19" name="Freeform 19"/>
          <p:cNvSpPr/>
          <p:nvPr/>
        </p:nvSpPr>
        <p:spPr>
          <a:xfrm>
            <a:off x="11869739" y="9451604"/>
            <a:ext cx="650141" cy="419637"/>
          </a:xfrm>
          <a:custGeom>
            <a:avLst/>
            <a:gdLst/>
            <a:ahLst/>
            <a:cxnLst/>
            <a:rect l="l" t="t" r="r" b="b"/>
            <a:pathLst>
              <a:path w="650141" h="419637">
                <a:moveTo>
                  <a:pt x="0" y="0"/>
                </a:moveTo>
                <a:lnTo>
                  <a:pt x="650141" y="0"/>
                </a:lnTo>
                <a:lnTo>
                  <a:pt x="650141" y="419636"/>
                </a:lnTo>
                <a:lnTo>
                  <a:pt x="0" y="419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TextBox 20"/>
          <p:cNvSpPr txBox="1"/>
          <p:nvPr/>
        </p:nvSpPr>
        <p:spPr>
          <a:xfrm>
            <a:off x="0" y="96176"/>
            <a:ext cx="18288000" cy="615553"/>
          </a:xfrm>
          <a:prstGeom prst="rect">
            <a:avLst/>
          </a:prstGeom>
        </p:spPr>
        <p:txBody>
          <a:bodyPr wrap="square" lIns="0" tIns="0" rIns="0" bIns="0" rtlCol="0" anchor="t">
            <a:spAutoFit/>
          </a:bodyPr>
          <a:lstStyle/>
          <a:p>
            <a:pPr algn="ctr">
              <a:spcBef>
                <a:spcPct val="0"/>
              </a:spcBef>
            </a:pPr>
            <a:r>
              <a:rPr lang="en-US" sz="4000" b="1" dirty="0">
                <a:solidFill>
                  <a:srgbClr val="000000"/>
                </a:solidFill>
                <a:latin typeface="Muli Bold"/>
                <a:ea typeface="Muli Bold"/>
                <a:cs typeface="Muli Bold"/>
                <a:sym typeface="Muli Bold"/>
              </a:rPr>
              <a:t>1.4. </a:t>
            </a:r>
            <a:r>
              <a:rPr lang="en-US" sz="4000" b="1" dirty="0" err="1">
                <a:solidFill>
                  <a:srgbClr val="000000"/>
                </a:solidFill>
                <a:latin typeface="Muli Bold"/>
                <a:ea typeface="Muli Bold"/>
                <a:cs typeface="Muli Bold"/>
                <a:sym typeface="Muli Bold"/>
              </a:rPr>
              <a:t>Tình</a:t>
            </a:r>
            <a:r>
              <a:rPr lang="en-US" sz="4000" b="1" dirty="0">
                <a:solidFill>
                  <a:srgbClr val="000000"/>
                </a:solidFill>
                <a:latin typeface="Muli Bold"/>
                <a:ea typeface="Muli Bold"/>
                <a:cs typeface="Muli Bold"/>
                <a:sym typeface="Muli Bold"/>
              </a:rPr>
              <a:t> </a:t>
            </a:r>
            <a:r>
              <a:rPr lang="en-US" sz="4000" b="1" dirty="0" err="1">
                <a:solidFill>
                  <a:srgbClr val="000000"/>
                </a:solidFill>
                <a:latin typeface="Muli Bold"/>
                <a:ea typeface="Muli Bold"/>
                <a:cs typeface="Muli Bold"/>
                <a:sym typeface="Muli Bold"/>
              </a:rPr>
              <a:t>trạng</a:t>
            </a:r>
            <a:r>
              <a:rPr lang="en-US" sz="4000" b="1" dirty="0">
                <a:solidFill>
                  <a:srgbClr val="000000"/>
                </a:solidFill>
                <a:latin typeface="Muli Bold"/>
                <a:ea typeface="Muli Bold"/>
                <a:cs typeface="Muli Bold"/>
                <a:sym typeface="Muli Bold"/>
              </a:rPr>
              <a:t> </a:t>
            </a:r>
            <a:r>
              <a:rPr lang="en-US" sz="4000" b="1" dirty="0" err="1">
                <a:solidFill>
                  <a:srgbClr val="000000"/>
                </a:solidFill>
                <a:latin typeface="Muli Bold"/>
                <a:ea typeface="Muli Bold"/>
                <a:cs typeface="Muli Bold"/>
                <a:sym typeface="Muli Bold"/>
              </a:rPr>
              <a:t>đăng</a:t>
            </a:r>
            <a:r>
              <a:rPr lang="en-US" sz="4000" b="1" dirty="0">
                <a:solidFill>
                  <a:srgbClr val="000000"/>
                </a:solidFill>
                <a:latin typeface="Muli Bold"/>
                <a:ea typeface="Muli Bold"/>
                <a:cs typeface="Muli Bold"/>
                <a:sym typeface="Muli Bold"/>
              </a:rPr>
              <a:t> </a:t>
            </a:r>
            <a:r>
              <a:rPr lang="en-US" sz="4000" b="1" dirty="0" err="1">
                <a:solidFill>
                  <a:srgbClr val="000000"/>
                </a:solidFill>
                <a:latin typeface="Muli Bold"/>
                <a:ea typeface="Muli Bold"/>
                <a:cs typeface="Muli Bold"/>
                <a:sym typeface="Muli Bold"/>
              </a:rPr>
              <a:t>ký</a:t>
            </a:r>
            <a:r>
              <a:rPr lang="en-US" sz="4000" b="1" dirty="0">
                <a:solidFill>
                  <a:srgbClr val="000000"/>
                </a:solidFill>
                <a:latin typeface="Muli Bold"/>
                <a:ea typeface="Muli Bold"/>
                <a:cs typeface="Muli Bold"/>
                <a:sym typeface="Muli Bold"/>
              </a:rPr>
              <a:t> </a:t>
            </a:r>
            <a:r>
              <a:rPr lang="en-US" sz="4000" b="1" dirty="0" err="1">
                <a:solidFill>
                  <a:srgbClr val="000000"/>
                </a:solidFill>
                <a:latin typeface="Muli Bold"/>
                <a:ea typeface="Muli Bold"/>
                <a:cs typeface="Muli Bold"/>
                <a:sym typeface="Muli Bold"/>
              </a:rPr>
              <a:t>kinh</a:t>
            </a:r>
            <a:r>
              <a:rPr lang="en-US" sz="4000" b="1" dirty="0">
                <a:solidFill>
                  <a:srgbClr val="000000"/>
                </a:solidFill>
                <a:latin typeface="Muli Bold"/>
                <a:ea typeface="Muli Bold"/>
                <a:cs typeface="Muli Bold"/>
                <a:sym typeface="Muli Bold"/>
              </a:rPr>
              <a:t> </a:t>
            </a:r>
            <a:r>
              <a:rPr lang="en-US" sz="4000" b="1" dirty="0" err="1">
                <a:solidFill>
                  <a:srgbClr val="000000"/>
                </a:solidFill>
                <a:latin typeface="Muli Bold"/>
                <a:ea typeface="Muli Bold"/>
                <a:cs typeface="Muli Bold"/>
                <a:sym typeface="Muli Bold"/>
              </a:rPr>
              <a:t>doanh</a:t>
            </a:r>
            <a:r>
              <a:rPr lang="en-US" sz="4000" b="1" dirty="0">
                <a:solidFill>
                  <a:srgbClr val="000000"/>
                </a:solidFill>
                <a:latin typeface="Muli Bold"/>
                <a:ea typeface="Muli Bold"/>
                <a:cs typeface="Muli Bold"/>
                <a:sym typeface="Muli Bold"/>
              </a:rPr>
              <a:t> (ĐKKD) </a:t>
            </a:r>
            <a:r>
              <a:rPr lang="en-US" sz="4000" b="1" dirty="0" err="1">
                <a:solidFill>
                  <a:srgbClr val="000000"/>
                </a:solidFill>
                <a:latin typeface="Muli Bold"/>
                <a:ea typeface="Muli Bold"/>
                <a:cs typeface="Muli Bold"/>
                <a:sym typeface="Muli Bold"/>
              </a:rPr>
              <a:t>của</a:t>
            </a:r>
            <a:r>
              <a:rPr lang="en-US" sz="4000" b="1" dirty="0">
                <a:solidFill>
                  <a:srgbClr val="000000"/>
                </a:solidFill>
                <a:latin typeface="Muli Bold"/>
                <a:ea typeface="Muli Bold"/>
                <a:cs typeface="Muli Bold"/>
                <a:sym typeface="Muli Bold"/>
              </a:rPr>
              <a:t> </a:t>
            </a:r>
            <a:r>
              <a:rPr lang="en-US" sz="4000" b="1" dirty="0" err="1">
                <a:solidFill>
                  <a:srgbClr val="000000"/>
                </a:solidFill>
                <a:latin typeface="Muli Bold"/>
                <a:ea typeface="Muli Bold"/>
                <a:cs typeface="Muli Bold"/>
                <a:sym typeface="Muli Bold"/>
              </a:rPr>
              <a:t>cơ</a:t>
            </a:r>
            <a:r>
              <a:rPr lang="en-US" sz="4000" b="1" dirty="0">
                <a:solidFill>
                  <a:srgbClr val="000000"/>
                </a:solidFill>
                <a:latin typeface="Muli Bold"/>
                <a:ea typeface="Muli Bold"/>
                <a:cs typeface="Muli Bold"/>
                <a:sym typeface="Muli Bold"/>
              </a:rPr>
              <a:t> </a:t>
            </a:r>
            <a:r>
              <a:rPr lang="en-US" sz="4000" b="1" dirty="0" err="1">
                <a:solidFill>
                  <a:srgbClr val="000000"/>
                </a:solidFill>
                <a:latin typeface="Muli Bold"/>
                <a:ea typeface="Muli Bold"/>
                <a:cs typeface="Muli Bold"/>
                <a:sym typeface="Muli Bold"/>
              </a:rPr>
              <a:t>sở</a:t>
            </a:r>
            <a:r>
              <a:rPr lang="en-US" sz="4000" b="1" dirty="0">
                <a:solidFill>
                  <a:srgbClr val="000000"/>
                </a:solidFill>
                <a:latin typeface="Muli Bold"/>
                <a:ea typeface="Muli Bold"/>
                <a:cs typeface="Muli Bold"/>
                <a:sym typeface="Muli Bold"/>
              </a:rPr>
              <a:t>?</a:t>
            </a:r>
          </a:p>
        </p:txBody>
      </p:sp>
      <p:grpSp>
        <p:nvGrpSpPr>
          <p:cNvPr id="35" name="Group 34">
            <a:extLst>
              <a:ext uri="{FF2B5EF4-FFF2-40B4-BE49-F238E27FC236}">
                <a16:creationId xmlns:a16="http://schemas.microsoft.com/office/drawing/2014/main" xmlns="" id="{C7BECFDD-3F94-4D65-AF6B-589293CF6E02}"/>
              </a:ext>
            </a:extLst>
          </p:cNvPr>
          <p:cNvGrpSpPr/>
          <p:nvPr/>
        </p:nvGrpSpPr>
        <p:grpSpPr>
          <a:xfrm>
            <a:off x="300070" y="874844"/>
            <a:ext cx="7451127" cy="3037970"/>
            <a:chOff x="354081" y="1565272"/>
            <a:chExt cx="7959464" cy="3037970"/>
          </a:xfrm>
        </p:grpSpPr>
        <p:grpSp>
          <p:nvGrpSpPr>
            <p:cNvPr id="2" name="Group 2"/>
            <p:cNvGrpSpPr/>
            <p:nvPr/>
          </p:nvGrpSpPr>
          <p:grpSpPr>
            <a:xfrm>
              <a:off x="822085" y="1931044"/>
              <a:ext cx="7491460" cy="2672198"/>
              <a:chOff x="0" y="-19050"/>
              <a:chExt cx="1723114" cy="768757"/>
            </a:xfrm>
          </p:grpSpPr>
          <p:sp>
            <p:nvSpPr>
              <p:cNvPr id="3" name="Freeform 3"/>
              <p:cNvSpPr/>
              <p:nvPr/>
            </p:nvSpPr>
            <p:spPr>
              <a:xfrm>
                <a:off x="0" y="0"/>
                <a:ext cx="1723114" cy="749707"/>
              </a:xfrm>
              <a:custGeom>
                <a:avLst/>
                <a:gdLst/>
                <a:ahLst/>
                <a:cxnLst/>
                <a:rect l="l" t="t" r="r" b="b"/>
                <a:pathLst>
                  <a:path w="1723114" h="667299">
                    <a:moveTo>
                      <a:pt x="0" y="0"/>
                    </a:moveTo>
                    <a:lnTo>
                      <a:pt x="1723114" y="0"/>
                    </a:lnTo>
                    <a:lnTo>
                      <a:pt x="1723114" y="667299"/>
                    </a:lnTo>
                    <a:lnTo>
                      <a:pt x="0" y="667299"/>
                    </a:lnTo>
                    <a:close/>
                  </a:path>
                </a:pathLst>
              </a:custGeom>
              <a:solidFill>
                <a:srgbClr val="ECECEC"/>
              </a:solidFill>
            </p:spPr>
          </p:sp>
          <p:sp>
            <p:nvSpPr>
              <p:cNvPr id="4" name="TextBox 4"/>
              <p:cNvSpPr txBox="1"/>
              <p:nvPr/>
            </p:nvSpPr>
            <p:spPr>
              <a:xfrm>
                <a:off x="0" y="-19050"/>
                <a:ext cx="1723114" cy="686349"/>
              </a:xfrm>
              <a:prstGeom prst="rect">
                <a:avLst/>
              </a:prstGeom>
            </p:spPr>
            <p:txBody>
              <a:bodyPr lIns="50800" tIns="50800" rIns="50800" bIns="50800" rtlCol="0" anchor="ctr"/>
              <a:lstStyle/>
              <a:p>
                <a:pPr algn="ctr">
                  <a:lnSpc>
                    <a:spcPts val="2240"/>
                  </a:lnSpc>
                </a:pPr>
                <a:endParaRPr/>
              </a:p>
            </p:txBody>
          </p:sp>
        </p:grpSp>
        <p:sp>
          <p:nvSpPr>
            <p:cNvPr id="14" name="Freeform 14"/>
            <p:cNvSpPr/>
            <p:nvPr/>
          </p:nvSpPr>
          <p:spPr>
            <a:xfrm>
              <a:off x="354081" y="1565272"/>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TextBox 21"/>
            <p:cNvSpPr txBox="1"/>
            <p:nvPr/>
          </p:nvSpPr>
          <p:spPr>
            <a:xfrm>
              <a:off x="1684871" y="2655761"/>
              <a:ext cx="6052887" cy="1477328"/>
            </a:xfrm>
            <a:prstGeom prst="rect">
              <a:avLst/>
            </a:prstGeom>
          </p:spPr>
          <p:txBody>
            <a:bodyPr wrap="square" lIns="0" tIns="0" rIns="0" bIns="0" rtlCol="0" anchor="t">
              <a:spAutoFit/>
            </a:bodyPr>
            <a:lstStyle/>
            <a:p>
              <a:pPr algn="ctr"/>
              <a:r>
                <a:rPr lang="en-US" sz="3200" dirty="0" err="1">
                  <a:solidFill>
                    <a:srgbClr val="000000"/>
                  </a:solidFill>
                  <a:latin typeface="Muli"/>
                  <a:ea typeface="Muli"/>
                  <a:cs typeface="Muli"/>
                  <a:sym typeface="Muli"/>
                </a:rPr>
                <a:t>Đã</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nhận</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được</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giấy</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chứng</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nhận</a:t>
              </a:r>
              <a:r>
                <a:rPr lang="en-US" sz="3200" dirty="0">
                  <a:solidFill>
                    <a:srgbClr val="000000"/>
                  </a:solidFill>
                  <a:latin typeface="Muli"/>
                  <a:ea typeface="Muli"/>
                  <a:cs typeface="Muli"/>
                  <a:sym typeface="Muli"/>
                </a:rPr>
                <a:t> ĐKKD do </a:t>
              </a:r>
              <a:r>
                <a:rPr lang="en-US" sz="3200" dirty="0" err="1">
                  <a:solidFill>
                    <a:srgbClr val="000000"/>
                  </a:solidFill>
                  <a:latin typeface="Muli"/>
                  <a:ea typeface="Muli"/>
                  <a:cs typeface="Muli"/>
                  <a:sym typeface="Muli"/>
                </a:rPr>
                <a:t>cơ</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quan</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có</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thẩm</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quyền</a:t>
              </a:r>
              <a:r>
                <a:rPr lang="en-US" sz="3200" dirty="0">
                  <a:solidFill>
                    <a:srgbClr val="000000"/>
                  </a:solidFill>
                  <a:latin typeface="Muli"/>
                  <a:ea typeface="Muli"/>
                  <a:cs typeface="Muli"/>
                  <a:sym typeface="Muli"/>
                </a:rPr>
                <a:t> </a:t>
              </a:r>
              <a:r>
                <a:rPr lang="en-US" sz="3200" dirty="0" err="1">
                  <a:solidFill>
                    <a:srgbClr val="000000"/>
                  </a:solidFill>
                  <a:latin typeface="Muli"/>
                  <a:ea typeface="Muli"/>
                  <a:cs typeface="Muli"/>
                  <a:sym typeface="Muli"/>
                </a:rPr>
                <a:t>cấp</a:t>
              </a:r>
              <a:endParaRPr lang="en-US" sz="3200" dirty="0">
                <a:solidFill>
                  <a:srgbClr val="000000"/>
                </a:solidFill>
                <a:latin typeface="Muli"/>
                <a:ea typeface="Muli"/>
                <a:cs typeface="Muli"/>
                <a:sym typeface="Muli"/>
              </a:endParaRPr>
            </a:p>
          </p:txBody>
        </p:sp>
        <p:sp>
          <p:nvSpPr>
            <p:cNvPr id="25" name="TextBox 25"/>
            <p:cNvSpPr txBox="1"/>
            <p:nvPr/>
          </p:nvSpPr>
          <p:spPr>
            <a:xfrm>
              <a:off x="1905365" y="2122723"/>
              <a:ext cx="6272395" cy="430887"/>
            </a:xfrm>
            <a:prstGeom prst="rect">
              <a:avLst/>
            </a:prstGeom>
          </p:spPr>
          <p:txBody>
            <a:bodyPr wrap="square" lIns="0" tIns="0" rIns="0" bIns="0" rtlCol="0" anchor="t">
              <a:spAutoFit/>
            </a:bodyPr>
            <a:lstStyle/>
            <a:p>
              <a:pPr algn="l">
                <a:spcBef>
                  <a:spcPct val="0"/>
                </a:spcBef>
              </a:pPr>
              <a:r>
                <a:rPr lang="en-US" sz="2800" b="1" dirty="0">
                  <a:solidFill>
                    <a:srgbClr val="000000"/>
                  </a:solidFill>
                  <a:latin typeface="Muli Bold"/>
                  <a:ea typeface="Muli Bold"/>
                  <a:cs typeface="Muli Bold"/>
                  <a:sym typeface="Muli Bold"/>
                </a:rPr>
                <a:t>ĐÃ CÓ GIẤY CHỨNG NHẬN ĐKKD</a:t>
              </a:r>
            </a:p>
          </p:txBody>
        </p:sp>
        <p:sp>
          <p:nvSpPr>
            <p:cNvPr id="29" name="TextBox 29"/>
            <p:cNvSpPr txBox="1"/>
            <p:nvPr/>
          </p:nvSpPr>
          <p:spPr>
            <a:xfrm>
              <a:off x="476113" y="1967878"/>
              <a:ext cx="1254375" cy="615553"/>
            </a:xfrm>
            <a:prstGeom prst="rect">
              <a:avLst/>
            </a:prstGeom>
          </p:spPr>
          <p:txBody>
            <a:bodyPr lIns="0" tIns="0" rIns="0" bIns="0" rtlCol="0" anchor="t">
              <a:spAutoFit/>
            </a:bodyPr>
            <a:lstStyle/>
            <a:p>
              <a:pPr algn="ctr">
                <a:spcBef>
                  <a:spcPct val="0"/>
                </a:spcBef>
              </a:pPr>
              <a:r>
                <a:rPr lang="en-US" sz="4000" b="1" dirty="0">
                  <a:solidFill>
                    <a:srgbClr val="000000"/>
                  </a:solidFill>
                  <a:latin typeface="Muli Bold"/>
                  <a:ea typeface="Muli Bold"/>
                  <a:cs typeface="Muli Bold"/>
                  <a:sym typeface="Muli Bold"/>
                </a:rPr>
                <a:t>1</a:t>
              </a:r>
            </a:p>
          </p:txBody>
        </p:sp>
      </p:grpSp>
      <p:grpSp>
        <p:nvGrpSpPr>
          <p:cNvPr id="37" name="Group 36">
            <a:extLst>
              <a:ext uri="{FF2B5EF4-FFF2-40B4-BE49-F238E27FC236}">
                <a16:creationId xmlns:a16="http://schemas.microsoft.com/office/drawing/2014/main" xmlns="" id="{A8E6B247-FDC5-4D68-A911-F7A3A4C10386}"/>
              </a:ext>
            </a:extLst>
          </p:cNvPr>
          <p:cNvGrpSpPr/>
          <p:nvPr/>
        </p:nvGrpSpPr>
        <p:grpSpPr>
          <a:xfrm>
            <a:off x="8019866" y="985106"/>
            <a:ext cx="9906761" cy="2983711"/>
            <a:chOff x="8902070" y="1648729"/>
            <a:chExt cx="8672559" cy="2983711"/>
          </a:xfrm>
        </p:grpSpPr>
        <p:grpSp>
          <p:nvGrpSpPr>
            <p:cNvPr id="5" name="Group 5"/>
            <p:cNvGrpSpPr/>
            <p:nvPr/>
          </p:nvGrpSpPr>
          <p:grpSpPr>
            <a:xfrm>
              <a:off x="9292421" y="2098790"/>
              <a:ext cx="8282208" cy="2533650"/>
              <a:chOff x="0" y="0"/>
              <a:chExt cx="1723114" cy="667299"/>
            </a:xfrm>
          </p:grpSpPr>
          <p:sp>
            <p:nvSpPr>
              <p:cNvPr id="6" name="Freeform 6"/>
              <p:cNvSpPr/>
              <p:nvPr/>
            </p:nvSpPr>
            <p:spPr>
              <a:xfrm>
                <a:off x="0" y="0"/>
                <a:ext cx="1723114" cy="667299"/>
              </a:xfrm>
              <a:custGeom>
                <a:avLst/>
                <a:gdLst/>
                <a:ahLst/>
                <a:cxnLst/>
                <a:rect l="l" t="t" r="r" b="b"/>
                <a:pathLst>
                  <a:path w="1723114" h="667299">
                    <a:moveTo>
                      <a:pt x="0" y="0"/>
                    </a:moveTo>
                    <a:lnTo>
                      <a:pt x="1723114" y="0"/>
                    </a:lnTo>
                    <a:lnTo>
                      <a:pt x="1723114" y="667299"/>
                    </a:lnTo>
                    <a:lnTo>
                      <a:pt x="0" y="667299"/>
                    </a:lnTo>
                    <a:close/>
                  </a:path>
                </a:pathLst>
              </a:custGeom>
              <a:solidFill>
                <a:srgbClr val="ECECEC"/>
              </a:solidFill>
            </p:spPr>
          </p:sp>
          <p:sp>
            <p:nvSpPr>
              <p:cNvPr id="7" name="TextBox 7"/>
              <p:cNvSpPr txBox="1"/>
              <p:nvPr/>
            </p:nvSpPr>
            <p:spPr>
              <a:xfrm>
                <a:off x="0" y="-19050"/>
                <a:ext cx="1723114" cy="686349"/>
              </a:xfrm>
              <a:prstGeom prst="rect">
                <a:avLst/>
              </a:prstGeom>
            </p:spPr>
            <p:txBody>
              <a:bodyPr lIns="50800" tIns="50800" rIns="50800" bIns="50800" rtlCol="0" anchor="ctr"/>
              <a:lstStyle/>
              <a:p>
                <a:pPr algn="ctr">
                  <a:lnSpc>
                    <a:spcPts val="2240"/>
                  </a:lnSpc>
                </a:pPr>
                <a:endParaRPr/>
              </a:p>
            </p:txBody>
          </p:sp>
        </p:grpSp>
        <p:sp>
          <p:nvSpPr>
            <p:cNvPr id="15" name="Freeform 15"/>
            <p:cNvSpPr/>
            <p:nvPr/>
          </p:nvSpPr>
          <p:spPr>
            <a:xfrm>
              <a:off x="8902070" y="164872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TextBox 22"/>
            <p:cNvSpPr txBox="1"/>
            <p:nvPr/>
          </p:nvSpPr>
          <p:spPr>
            <a:xfrm>
              <a:off x="10108709" y="2630696"/>
              <a:ext cx="7313519" cy="1846659"/>
            </a:xfrm>
            <a:prstGeom prst="rect">
              <a:avLst/>
            </a:prstGeom>
          </p:spPr>
          <p:txBody>
            <a:bodyPr wrap="square" lIns="0" tIns="0" rIns="0" bIns="0" rtlCol="0" anchor="t">
              <a:spAutoFit/>
            </a:bodyPr>
            <a:lstStyle/>
            <a:p>
              <a:pPr algn="ctr"/>
              <a:r>
                <a:rPr lang="en-US" sz="3000" dirty="0" err="1">
                  <a:solidFill>
                    <a:srgbClr val="000000"/>
                  </a:solidFill>
                  <a:latin typeface="Muli"/>
                  <a:ea typeface="Muli"/>
                  <a:cs typeface="Muli"/>
                  <a:sym typeface="Muli"/>
                </a:rPr>
                <a:t>Thuộc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diện</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phải</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đăng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ký</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kinh</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doanh</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nhưng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chưa</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thực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hiện</a:t>
              </a:r>
              <a:r>
                <a:rPr lang="en-US" sz="3000" dirty="0">
                  <a:solidFill>
                    <a:srgbClr val="000000"/>
                  </a:solidFill>
                  <a:latin typeface="Muli"/>
                  <a:ea typeface="Muli"/>
                  <a:cs typeface="Muli"/>
                  <a:sym typeface="Muli"/>
                </a:rPr>
                <a:t> ĐKKD/</a:t>
              </a:r>
              <a:r>
                <a:rPr lang="en-US" sz="3000" dirty="0" err="1">
                  <a:solidFill>
                    <a:srgbClr val="000000"/>
                  </a:solidFill>
                  <a:latin typeface="Muli"/>
                  <a:ea typeface="Muli"/>
                  <a:cs typeface="Muli"/>
                  <a:sym typeface="Muli"/>
                </a:rPr>
                <a:t>cơ</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sở</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trước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đây</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đã</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được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cấp</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nhưng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đã</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bị</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rút</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giấy</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chứng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nhận</a:t>
              </a:r>
              <a:r>
                <a:rPr lang="en-US" sz="3000" dirty="0">
                  <a:solidFill>
                    <a:srgbClr val="000000"/>
                  </a:solidFill>
                  <a:latin typeface="Muli"/>
                  <a:ea typeface="Muli"/>
                  <a:cs typeface="Muli"/>
                  <a:sym typeface="Muli"/>
                </a:rPr>
                <a:t> ĐKKD</a:t>
              </a:r>
            </a:p>
          </p:txBody>
        </p:sp>
        <p:sp>
          <p:nvSpPr>
            <p:cNvPr id="26" name="TextBox 26"/>
            <p:cNvSpPr txBox="1"/>
            <p:nvPr/>
          </p:nvSpPr>
          <p:spPr>
            <a:xfrm>
              <a:off x="10835411" y="2219388"/>
              <a:ext cx="6586817" cy="359073"/>
            </a:xfrm>
            <a:prstGeom prst="rect">
              <a:avLst/>
            </a:prstGeom>
          </p:spPr>
          <p:txBody>
            <a:bodyPr wrap="square" lIns="0" tIns="0" rIns="0" bIns="0" rtlCol="0" anchor="t">
              <a:spAutoFit/>
            </a:bodyPr>
            <a:lstStyle/>
            <a:p>
              <a:pPr algn="l">
                <a:lnSpc>
                  <a:spcPts val="2800"/>
                </a:lnSpc>
                <a:spcBef>
                  <a:spcPct val="0"/>
                </a:spcBef>
              </a:pPr>
              <a:r>
                <a:rPr lang="en-US" sz="2800" b="1" dirty="0">
                  <a:solidFill>
                    <a:srgbClr val="000000"/>
                  </a:solidFill>
                  <a:latin typeface="Muli Bold"/>
                  <a:ea typeface="Muli Bold"/>
                  <a:cs typeface="Muli Bold"/>
                  <a:sym typeface="Muli Bold"/>
                </a:rPr>
                <a:t>CHƯA CÓ GIẤY CHỨNG NHẬN ĐKKD</a:t>
              </a:r>
            </a:p>
          </p:txBody>
        </p:sp>
        <p:sp>
          <p:nvSpPr>
            <p:cNvPr id="30" name="TextBox 30"/>
            <p:cNvSpPr txBox="1"/>
            <p:nvPr/>
          </p:nvSpPr>
          <p:spPr>
            <a:xfrm>
              <a:off x="9149578" y="2090053"/>
              <a:ext cx="1254375" cy="587376"/>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Muli Bold"/>
                  <a:ea typeface="Muli Bold"/>
                  <a:cs typeface="Muli Bold"/>
                  <a:sym typeface="Muli Bold"/>
                </a:rPr>
                <a:t>2</a:t>
              </a:r>
            </a:p>
          </p:txBody>
        </p:sp>
      </p:grpSp>
      <p:grpSp>
        <p:nvGrpSpPr>
          <p:cNvPr id="38" name="Group 37">
            <a:extLst>
              <a:ext uri="{FF2B5EF4-FFF2-40B4-BE49-F238E27FC236}">
                <a16:creationId xmlns:a16="http://schemas.microsoft.com/office/drawing/2014/main" xmlns="" id="{F043F0C6-9B0E-4066-B545-F3A35DD48699}"/>
              </a:ext>
            </a:extLst>
          </p:cNvPr>
          <p:cNvGrpSpPr/>
          <p:nvPr/>
        </p:nvGrpSpPr>
        <p:grpSpPr>
          <a:xfrm>
            <a:off x="82734" y="4117115"/>
            <a:ext cx="7668463" cy="4643183"/>
            <a:chOff x="105765" y="4732240"/>
            <a:chExt cx="8176801" cy="4068860"/>
          </a:xfrm>
        </p:grpSpPr>
        <p:grpSp>
          <p:nvGrpSpPr>
            <p:cNvPr id="8" name="Group 8"/>
            <p:cNvGrpSpPr/>
            <p:nvPr/>
          </p:nvGrpSpPr>
          <p:grpSpPr>
            <a:xfrm>
              <a:off x="562506" y="5060079"/>
              <a:ext cx="7720060" cy="3741021"/>
              <a:chOff x="0" y="-19050"/>
              <a:chExt cx="1723114" cy="809631"/>
            </a:xfrm>
          </p:grpSpPr>
          <p:sp>
            <p:nvSpPr>
              <p:cNvPr id="9" name="Freeform 9"/>
              <p:cNvSpPr/>
              <p:nvPr/>
            </p:nvSpPr>
            <p:spPr>
              <a:xfrm>
                <a:off x="0" y="0"/>
                <a:ext cx="1723114" cy="790581"/>
              </a:xfrm>
              <a:custGeom>
                <a:avLst/>
                <a:gdLst/>
                <a:ahLst/>
                <a:cxnLst/>
                <a:rect l="l" t="t" r="r" b="b"/>
                <a:pathLst>
                  <a:path w="1723114" h="790581">
                    <a:moveTo>
                      <a:pt x="0" y="0"/>
                    </a:moveTo>
                    <a:lnTo>
                      <a:pt x="1723114" y="0"/>
                    </a:lnTo>
                    <a:lnTo>
                      <a:pt x="1723114" y="790581"/>
                    </a:lnTo>
                    <a:lnTo>
                      <a:pt x="0" y="790581"/>
                    </a:lnTo>
                    <a:close/>
                  </a:path>
                </a:pathLst>
              </a:custGeom>
              <a:solidFill>
                <a:srgbClr val="ECECEC"/>
              </a:solidFill>
            </p:spPr>
          </p:sp>
          <p:sp>
            <p:nvSpPr>
              <p:cNvPr id="10" name="TextBox 10"/>
              <p:cNvSpPr txBox="1"/>
              <p:nvPr/>
            </p:nvSpPr>
            <p:spPr>
              <a:xfrm>
                <a:off x="0" y="-19050"/>
                <a:ext cx="1676501" cy="809631"/>
              </a:xfrm>
              <a:prstGeom prst="rect">
                <a:avLst/>
              </a:prstGeom>
            </p:spPr>
            <p:txBody>
              <a:bodyPr lIns="50800" tIns="50800" rIns="50800" bIns="50800" rtlCol="0" anchor="ctr"/>
              <a:lstStyle/>
              <a:p>
                <a:pPr algn="ctr">
                  <a:lnSpc>
                    <a:spcPts val="2240"/>
                  </a:lnSpc>
                </a:pPr>
                <a:endParaRPr/>
              </a:p>
            </p:txBody>
          </p:sp>
        </p:grpSp>
        <p:sp>
          <p:nvSpPr>
            <p:cNvPr id="16" name="Freeform 16"/>
            <p:cNvSpPr/>
            <p:nvPr/>
          </p:nvSpPr>
          <p:spPr>
            <a:xfrm>
              <a:off x="105765" y="4732240"/>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TextBox 23"/>
            <p:cNvSpPr txBox="1"/>
            <p:nvPr/>
          </p:nvSpPr>
          <p:spPr>
            <a:xfrm>
              <a:off x="1133493" y="6383215"/>
              <a:ext cx="6509950" cy="2308324"/>
            </a:xfrm>
            <a:prstGeom prst="rect">
              <a:avLst/>
            </a:prstGeom>
          </p:spPr>
          <p:txBody>
            <a:bodyPr wrap="square" lIns="0" tIns="0" rIns="0" bIns="0" rtlCol="0" anchor="t">
              <a:spAutoFit/>
            </a:bodyPr>
            <a:lstStyle/>
            <a:p>
              <a:pPr algn="ctr"/>
              <a:r>
                <a:rPr lang="en-US" sz="3000" dirty="0" err="1">
                  <a:solidFill>
                    <a:srgbClr val="000000"/>
                  </a:solidFill>
                  <a:latin typeface="Muli"/>
                  <a:ea typeface="Muli"/>
                  <a:cs typeface="Muli"/>
                  <a:sym typeface="Muli"/>
                </a:rPr>
                <a:t>Đã</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nộp</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hồ</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sơ</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tới</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cơ</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quan</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có</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thẩm</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quyền</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cấp</a:t>
              </a:r>
              <a:r>
                <a:rPr lang="en-US" sz="3000" dirty="0">
                  <a:solidFill>
                    <a:srgbClr val="000000"/>
                  </a:solidFill>
                  <a:latin typeface="Muli"/>
                  <a:ea typeface="Muli"/>
                  <a:cs typeface="Muli"/>
                  <a:sym typeface="Muli"/>
                </a:rPr>
                <a:t> ĐKKD </a:t>
              </a:r>
              <a:r>
                <a:rPr lang="en-US" sz="3000" dirty="0" err="1">
                  <a:solidFill>
                    <a:srgbClr val="000000"/>
                  </a:solidFill>
                  <a:latin typeface="Muli"/>
                  <a:ea typeface="Muli"/>
                  <a:cs typeface="Muli"/>
                  <a:sym typeface="Muli"/>
                </a:rPr>
                <a:t>nhưng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đang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trong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thời</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gian</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chờ</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xử</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lý</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để</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được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cấp</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hoặc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chủ</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cơ</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sở</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chưa</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nhận</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được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giấy</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chứng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nhận</a:t>
              </a:r>
              <a:endParaRPr lang="en-US" sz="3000" dirty="0">
                <a:solidFill>
                  <a:srgbClr val="000000"/>
                </a:solidFill>
                <a:latin typeface="Muli"/>
                <a:ea typeface="Muli"/>
                <a:cs typeface="Muli"/>
                <a:sym typeface="Muli"/>
              </a:endParaRPr>
            </a:p>
          </p:txBody>
        </p:sp>
        <p:sp>
          <p:nvSpPr>
            <p:cNvPr id="27" name="TextBox 27"/>
            <p:cNvSpPr txBox="1"/>
            <p:nvPr/>
          </p:nvSpPr>
          <p:spPr>
            <a:xfrm>
              <a:off x="1715066" y="5330902"/>
              <a:ext cx="5364965" cy="755180"/>
            </a:xfrm>
            <a:prstGeom prst="rect">
              <a:avLst/>
            </a:prstGeom>
          </p:spPr>
          <p:txBody>
            <a:bodyPr wrap="square" lIns="0" tIns="0" rIns="0" bIns="0" rtlCol="0" anchor="t">
              <a:spAutoFit/>
            </a:bodyPr>
            <a:lstStyle/>
            <a:p>
              <a:pPr algn="ctr">
                <a:spcBef>
                  <a:spcPct val="0"/>
                </a:spcBef>
              </a:pPr>
              <a:r>
                <a:rPr lang="en-US" sz="2800" b="1" dirty="0">
                  <a:solidFill>
                    <a:srgbClr val="000000"/>
                  </a:solidFill>
                  <a:latin typeface="Muli Bold"/>
                  <a:ea typeface="Muli Bold"/>
                  <a:cs typeface="Muli Bold"/>
                  <a:sym typeface="Muli Bold"/>
                </a:rPr>
                <a:t>ĐÃ ĐKKD NHƯNG CHƯA ĐƯỢC CẤP</a:t>
              </a:r>
            </a:p>
          </p:txBody>
        </p:sp>
        <p:sp>
          <p:nvSpPr>
            <p:cNvPr id="31" name="TextBox 31"/>
            <p:cNvSpPr txBox="1"/>
            <p:nvPr/>
          </p:nvSpPr>
          <p:spPr>
            <a:xfrm>
              <a:off x="315310" y="5170389"/>
              <a:ext cx="1254375" cy="587376"/>
            </a:xfrm>
            <a:prstGeom prst="rect">
              <a:avLst/>
            </a:prstGeom>
          </p:spPr>
          <p:txBody>
            <a:bodyPr lIns="0" tIns="0" rIns="0" bIns="0" rtlCol="0" anchor="t">
              <a:spAutoFit/>
            </a:bodyPr>
            <a:lstStyle/>
            <a:p>
              <a:pPr algn="ctr">
                <a:lnSpc>
                  <a:spcPts val="4899"/>
                </a:lnSpc>
                <a:spcBef>
                  <a:spcPct val="0"/>
                </a:spcBef>
              </a:pPr>
              <a:r>
                <a:rPr lang="en-US" sz="3499" b="1">
                  <a:solidFill>
                    <a:srgbClr val="000000"/>
                  </a:solidFill>
                  <a:latin typeface="Muli Bold"/>
                  <a:ea typeface="Muli Bold"/>
                  <a:cs typeface="Muli Bold"/>
                  <a:sym typeface="Muli Bold"/>
                </a:rPr>
                <a:t>3</a:t>
              </a:r>
            </a:p>
          </p:txBody>
        </p:sp>
      </p:grpSp>
      <p:grpSp>
        <p:nvGrpSpPr>
          <p:cNvPr id="39" name="Group 38">
            <a:extLst>
              <a:ext uri="{FF2B5EF4-FFF2-40B4-BE49-F238E27FC236}">
                <a16:creationId xmlns:a16="http://schemas.microsoft.com/office/drawing/2014/main" xmlns="" id="{AD765F75-4D18-4709-BC15-7E8519AABBEB}"/>
              </a:ext>
            </a:extLst>
          </p:cNvPr>
          <p:cNvGrpSpPr/>
          <p:nvPr/>
        </p:nvGrpSpPr>
        <p:grpSpPr>
          <a:xfrm>
            <a:off x="7884675" y="3924300"/>
            <a:ext cx="10111047" cy="5010299"/>
            <a:chOff x="8726845" y="4728190"/>
            <a:chExt cx="9245845" cy="5010299"/>
          </a:xfrm>
        </p:grpSpPr>
        <p:grpSp>
          <p:nvGrpSpPr>
            <p:cNvPr id="11" name="Group 11"/>
            <p:cNvGrpSpPr/>
            <p:nvPr/>
          </p:nvGrpSpPr>
          <p:grpSpPr>
            <a:xfrm>
              <a:off x="9183542" y="5109189"/>
              <a:ext cx="8789148" cy="4629300"/>
              <a:chOff x="0" y="-25523"/>
              <a:chExt cx="1780539" cy="873382"/>
            </a:xfrm>
          </p:grpSpPr>
          <p:sp>
            <p:nvSpPr>
              <p:cNvPr id="12" name="Freeform 12"/>
              <p:cNvSpPr/>
              <p:nvPr/>
            </p:nvSpPr>
            <p:spPr>
              <a:xfrm>
                <a:off x="0" y="-25523"/>
                <a:ext cx="1780539" cy="873382"/>
              </a:xfrm>
              <a:custGeom>
                <a:avLst/>
                <a:gdLst/>
                <a:ahLst/>
                <a:cxnLst/>
                <a:rect l="l" t="t" r="r" b="b"/>
                <a:pathLst>
                  <a:path w="1723114" h="790581">
                    <a:moveTo>
                      <a:pt x="0" y="0"/>
                    </a:moveTo>
                    <a:lnTo>
                      <a:pt x="1723114" y="0"/>
                    </a:lnTo>
                    <a:lnTo>
                      <a:pt x="1723114" y="790581"/>
                    </a:lnTo>
                    <a:lnTo>
                      <a:pt x="0" y="790581"/>
                    </a:lnTo>
                    <a:close/>
                  </a:path>
                </a:pathLst>
              </a:custGeom>
              <a:solidFill>
                <a:srgbClr val="ECECEC"/>
              </a:solidFill>
            </p:spPr>
          </p:sp>
          <p:sp>
            <p:nvSpPr>
              <p:cNvPr id="13" name="TextBox 13"/>
              <p:cNvSpPr txBox="1"/>
              <p:nvPr/>
            </p:nvSpPr>
            <p:spPr>
              <a:xfrm>
                <a:off x="0" y="-19050"/>
                <a:ext cx="1723114" cy="809631"/>
              </a:xfrm>
              <a:prstGeom prst="rect">
                <a:avLst/>
              </a:prstGeom>
            </p:spPr>
            <p:txBody>
              <a:bodyPr lIns="50800" tIns="50800" rIns="50800" bIns="50800" rtlCol="0" anchor="ctr"/>
              <a:lstStyle/>
              <a:p>
                <a:pPr algn="ctr">
                  <a:lnSpc>
                    <a:spcPts val="2240"/>
                  </a:lnSpc>
                </a:pPr>
                <a:endParaRPr/>
              </a:p>
            </p:txBody>
          </p:sp>
        </p:grpSp>
        <p:sp>
          <p:nvSpPr>
            <p:cNvPr id="17" name="Freeform 17"/>
            <p:cNvSpPr/>
            <p:nvPr/>
          </p:nvSpPr>
          <p:spPr>
            <a:xfrm>
              <a:off x="8726845" y="4728190"/>
              <a:ext cx="2057400" cy="1939127"/>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TextBox 24"/>
            <p:cNvSpPr txBox="1"/>
            <p:nvPr/>
          </p:nvSpPr>
          <p:spPr>
            <a:xfrm>
              <a:off x="9365531" y="5521682"/>
              <a:ext cx="8446108" cy="4154984"/>
            </a:xfrm>
            <a:prstGeom prst="rect">
              <a:avLst/>
            </a:prstGeom>
          </p:spPr>
          <p:txBody>
            <a:bodyPr wrap="square" lIns="0" tIns="0" rIns="0" bIns="0" rtlCol="0" anchor="t">
              <a:spAutoFit/>
            </a:bodyPr>
            <a:lstStyle/>
            <a:p>
              <a:pPr algn="ctr"/>
              <a:r>
                <a:rPr lang="en-US" sz="3000" dirty="0">
                  <a:solidFill>
                    <a:srgbClr val="000000"/>
                  </a:solidFill>
                  <a:latin typeface="Muli"/>
                  <a:ea typeface="Muli"/>
                  <a:cs typeface="Muli"/>
                  <a:sym typeface="Muli"/>
                </a:rPr>
                <a:t>         H</a:t>
              </a:r>
              <a:r>
                <a:rPr lang="vi-VN" sz="3000" dirty="0">
                  <a:solidFill>
                    <a:srgbClr val="000000"/>
                  </a:solidFill>
                  <a:latin typeface="Muli"/>
                  <a:ea typeface="Muli"/>
                  <a:cs typeface="Muli"/>
                  <a:sym typeface="Muli"/>
                </a:rPr>
                <a:t>ộ gia đình sản xuất nông, lâm, ngư nghiệp, làm muối và những người bán hàng rong, quà vặt, buôn chuyến, kinh doanh lưu động, kinh doanh thời vụ, làm dịch vụ có thu nhập thấp không phải đăng ký hộ kinh doanh</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Điều</a:t>
              </a:r>
              <a:r>
                <a:rPr lang="en-US" sz="3000" dirty="0">
                  <a:solidFill>
                    <a:srgbClr val="000000"/>
                  </a:solidFill>
                  <a:latin typeface="Muli"/>
                  <a:ea typeface="Muli"/>
                  <a:cs typeface="Muli"/>
                  <a:sym typeface="Muli"/>
                </a:rPr>
                <a:t> 82 </a:t>
              </a:r>
              <a:r>
                <a:rPr lang="en-US" sz="3000" dirty="0" err="1">
                  <a:solidFill>
                    <a:srgbClr val="000000"/>
                  </a:solidFill>
                  <a:latin typeface="Muli"/>
                  <a:ea typeface="Muli"/>
                  <a:cs typeface="Muli"/>
                  <a:sym typeface="Muli"/>
                </a:rPr>
                <a:t>Nghị</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định</a:t>
              </a:r>
              <a:r>
                <a:rPr lang="en-US" sz="3000" dirty="0">
                  <a:solidFill>
                    <a:srgbClr val="000000"/>
                  </a:solidFill>
                  <a:latin typeface="Muli"/>
                  <a:ea typeface="Muli"/>
                  <a:cs typeface="Muli"/>
                  <a:sym typeface="Muli"/>
                </a:rPr>
                <a:t> 168/2025/NĐ-CP </a:t>
              </a:r>
              <a:r>
                <a:rPr lang="en-US" sz="3000" dirty="0" err="1">
                  <a:solidFill>
                    <a:srgbClr val="000000"/>
                  </a:solidFill>
                  <a:latin typeface="Muli"/>
                  <a:ea typeface="Muli"/>
                  <a:cs typeface="Muli"/>
                  <a:sym typeface="Muli"/>
                </a:rPr>
                <a:t>ngày</a:t>
              </a:r>
              <a:r>
                <a:rPr lang="en-US" sz="3000" dirty="0">
                  <a:solidFill>
                    <a:srgbClr val="000000"/>
                  </a:solidFill>
                  <a:latin typeface="Muli"/>
                  <a:ea typeface="Muli"/>
                  <a:cs typeface="Muli"/>
                  <a:sym typeface="Muli"/>
                </a:rPr>
                <a:t> 30/6/2025 </a:t>
              </a:r>
              <a:r>
                <a:rPr lang="en-US" sz="3000" dirty="0" err="1">
                  <a:solidFill>
                    <a:srgbClr val="000000"/>
                  </a:solidFill>
                  <a:latin typeface="Muli"/>
                  <a:ea typeface="Muli"/>
                  <a:cs typeface="Muli"/>
                  <a:sym typeface="Muli"/>
                </a:rPr>
                <a:t>về</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đăng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ký</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doanh</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nghiệp</a:t>
              </a:r>
              <a:r>
                <a:rPr lang="en-US" sz="3000" dirty="0">
                  <a:solidFill>
                    <a:srgbClr val="000000"/>
                  </a:solidFill>
                  <a:latin typeface="Muli"/>
                  <a:ea typeface="Muli"/>
                  <a:cs typeface="Muli"/>
                  <a:sym typeface="Muli"/>
                </a:rPr>
                <a:t>), </a:t>
              </a:r>
              <a:r>
                <a:rPr lang="vi-VN" sz="3000" dirty="0">
                  <a:solidFill>
                    <a:srgbClr val="000000"/>
                  </a:solidFill>
                  <a:latin typeface="Muli"/>
                  <a:ea typeface="Muli"/>
                  <a:cs typeface="Muli"/>
                  <a:sym typeface="Muli"/>
                </a:rPr>
                <a:t>trừ trường hợp kinh doanh các ngành, nghề đầu tư kinh doanh có điều kiện</a:t>
              </a:r>
              <a:r>
                <a:rPr lang="en-US" sz="3000" dirty="0">
                  <a:solidFill>
                    <a:srgbClr val="000000"/>
                  </a:solidFill>
                  <a:latin typeface="Muli"/>
                  <a:ea typeface="Muli"/>
                  <a:cs typeface="Muli"/>
                  <a:sym typeface="Muli"/>
                </a:rPr>
                <a:t>. UBND </a:t>
              </a:r>
              <a:r>
                <a:rPr lang="en-US" sz="3000" dirty="0" err="1">
                  <a:solidFill>
                    <a:srgbClr val="000000"/>
                  </a:solidFill>
                  <a:latin typeface="Muli"/>
                  <a:ea typeface="Muli"/>
                  <a:cs typeface="Muli"/>
                  <a:sym typeface="Muli"/>
                </a:rPr>
                <a:t>tỉnh</a:t>
              </a:r>
              <a:r>
                <a:rPr lang="en-US" sz="3000" dirty="0">
                  <a:solidFill>
                    <a:srgbClr val="000000"/>
                  </a:solidFill>
                  <a:latin typeface="Muli"/>
                  <a:ea typeface="Muli"/>
                  <a:cs typeface="Muli"/>
                  <a:sym typeface="Muli"/>
                </a:rPr>
                <a:t>/TP </a:t>
              </a:r>
              <a:r>
                <a:rPr lang="en-US" sz="3000" dirty="0" err="1">
                  <a:solidFill>
                    <a:srgbClr val="000000"/>
                  </a:solidFill>
                  <a:latin typeface="Muli"/>
                  <a:ea typeface="Muli"/>
                  <a:cs typeface="Muli"/>
                  <a:sym typeface="Muli"/>
                </a:rPr>
                <a:t>trực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thuộc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trung</a:t>
              </a:r>
              <a:r>
                <a:rPr lang="en-US" sz="3000" dirty="0">
                  <a:solidFill>
                    <a:srgbClr val="000000"/>
                  </a:solidFill>
                  <a:latin typeface="Muli"/>
                  <a:ea typeface="Muli"/>
                  <a:cs typeface="Muli"/>
                  <a:sym typeface="Muli"/>
                </a:rPr>
                <a:t> </a:t>
              </a:r>
              <a:r>
                <a:rPr lang="vi-VN" sz="3000" dirty="0">
                  <a:solidFill>
                    <a:srgbClr val="000000"/>
                  </a:solidFill>
                  <a:latin typeface="Muli"/>
                  <a:ea typeface="Muli"/>
                  <a:cs typeface="Muli"/>
                  <a:sym typeface="Muli"/>
                </a:rPr>
                <a:t>ư</a:t>
              </a:r>
              <a:r>
                <a:rPr lang="en-US" sz="3000" dirty="0" err="1">
                  <a:solidFill>
                    <a:srgbClr val="000000"/>
                  </a:solidFill>
                  <a:latin typeface="Muli"/>
                  <a:ea typeface="Muli"/>
                  <a:cs typeface="Muli"/>
                  <a:sym typeface="Muli"/>
                </a:rPr>
                <a:t>ơng</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quy</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định</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mức</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thu</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nhập</a:t>
              </a:r>
              <a:r>
                <a:rPr lang="en-US" sz="3000" dirty="0">
                  <a:solidFill>
                    <a:srgbClr val="000000"/>
                  </a:solidFill>
                  <a:latin typeface="Muli"/>
                  <a:ea typeface="Muli"/>
                  <a:cs typeface="Muli"/>
                  <a:sym typeface="Muli"/>
                </a:rPr>
                <a:t> </a:t>
              </a:r>
              <a:r>
                <a:rPr lang="en-US" sz="3000" dirty="0" err="1">
                  <a:solidFill>
                    <a:srgbClr val="000000"/>
                  </a:solidFill>
                  <a:latin typeface="Muli"/>
                  <a:ea typeface="Muli"/>
                  <a:cs typeface="Muli"/>
                  <a:sym typeface="Muli"/>
                </a:rPr>
                <a:t>thấp</a:t>
              </a:r>
              <a:endParaRPr lang="en-US" sz="3000" dirty="0">
                <a:solidFill>
                  <a:srgbClr val="000000"/>
                </a:solidFill>
                <a:latin typeface="Muli"/>
                <a:ea typeface="Muli"/>
                <a:cs typeface="Muli"/>
                <a:sym typeface="Muli"/>
              </a:endParaRPr>
            </a:p>
          </p:txBody>
        </p:sp>
        <p:sp>
          <p:nvSpPr>
            <p:cNvPr id="28" name="TextBox 28"/>
            <p:cNvSpPr txBox="1"/>
            <p:nvPr/>
          </p:nvSpPr>
          <p:spPr>
            <a:xfrm>
              <a:off x="11852967" y="5185390"/>
              <a:ext cx="4931230" cy="359073"/>
            </a:xfrm>
            <a:prstGeom prst="rect">
              <a:avLst/>
            </a:prstGeom>
          </p:spPr>
          <p:txBody>
            <a:bodyPr wrap="square" lIns="0" tIns="0" rIns="0" bIns="0" rtlCol="0" anchor="t">
              <a:spAutoFit/>
            </a:bodyPr>
            <a:lstStyle/>
            <a:p>
              <a:pPr algn="l">
                <a:lnSpc>
                  <a:spcPts val="2800"/>
                </a:lnSpc>
                <a:spcBef>
                  <a:spcPct val="0"/>
                </a:spcBef>
              </a:pPr>
              <a:r>
                <a:rPr lang="en-US" sz="2800" b="1" dirty="0">
                  <a:solidFill>
                    <a:srgbClr val="000000"/>
                  </a:solidFill>
                  <a:latin typeface="Muli Bold"/>
                  <a:ea typeface="Muli Bold"/>
                  <a:cs typeface="Muli Bold"/>
                  <a:sym typeface="Muli Bold"/>
                </a:rPr>
                <a:t>KHÔNG PHẢI ĐKKD</a:t>
              </a:r>
            </a:p>
          </p:txBody>
        </p:sp>
        <p:sp>
          <p:nvSpPr>
            <p:cNvPr id="32" name="TextBox 32"/>
            <p:cNvSpPr txBox="1"/>
            <p:nvPr/>
          </p:nvSpPr>
          <p:spPr>
            <a:xfrm>
              <a:off x="8866735" y="5201685"/>
              <a:ext cx="1254375" cy="587376"/>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Muli Bold"/>
                  <a:ea typeface="Muli Bold"/>
                  <a:cs typeface="Muli Bold"/>
                  <a:sym typeface="Muli Bold"/>
                </a:rPr>
                <a:t>4</a:t>
              </a:r>
            </a:p>
          </p:txBody>
        </p:sp>
      </p:grpSp>
      <p:sp>
        <p:nvSpPr>
          <p:cNvPr id="33" name="TextBox 33"/>
          <p:cNvSpPr txBox="1"/>
          <p:nvPr/>
        </p:nvSpPr>
        <p:spPr>
          <a:xfrm>
            <a:off x="1257760" y="9169081"/>
            <a:ext cx="10362233" cy="871329"/>
          </a:xfrm>
          <a:prstGeom prst="rect">
            <a:avLst/>
          </a:prstGeom>
        </p:spPr>
        <p:txBody>
          <a:bodyPr wrap="square" lIns="0" tIns="0" rIns="0" bIns="0" rtlCol="0" anchor="t">
            <a:spAutoFit/>
          </a:bodyPr>
          <a:lstStyle/>
          <a:p>
            <a:pPr algn="l">
              <a:lnSpc>
                <a:spcPts val="3499"/>
              </a:lnSpc>
              <a:spcBef>
                <a:spcPct val="0"/>
              </a:spcBef>
            </a:pPr>
            <a:r>
              <a:rPr lang="en-US" sz="2800" b="1" i="1" dirty="0" err="1">
                <a:solidFill>
                  <a:srgbClr val="FC0000"/>
                </a:solidFill>
                <a:latin typeface="Muli Bold Italics"/>
                <a:ea typeface="Muli Bold Italics"/>
                <a:cs typeface="Muli Bold Italics"/>
                <a:sym typeface="Muli Bold Italics"/>
              </a:rPr>
              <a:t>Lưu</a:t>
            </a:r>
            <a:r>
              <a:rPr lang="en-US" sz="2800" b="1" i="1" dirty="0">
                <a:solidFill>
                  <a:srgbClr val="FC0000"/>
                </a:solidFill>
                <a:latin typeface="Muli Bold Italics"/>
                <a:ea typeface="Muli Bold Italics"/>
                <a:cs typeface="Muli Bold Italics"/>
                <a:sym typeface="Muli Bold Italics"/>
              </a:rPr>
              <a:t> ý: </a:t>
            </a:r>
            <a:r>
              <a:rPr lang="en-US" sz="2800" b="1" i="1" dirty="0" err="1">
                <a:solidFill>
                  <a:srgbClr val="FC0000"/>
                </a:solidFill>
                <a:latin typeface="Muli Bold Italics"/>
                <a:ea typeface="Muli Bold Italics"/>
                <a:cs typeface="Muli Bold Italics"/>
                <a:sym typeface="Muli Bold Italics"/>
              </a:rPr>
              <a:t>Các</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cơ</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sở</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chưa</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đăng</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ký</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kinh</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doanh</a:t>
            </a:r>
            <a:r>
              <a:rPr lang="en-US" sz="2800" b="1" i="1" dirty="0">
                <a:solidFill>
                  <a:srgbClr val="FC0000"/>
                </a:solidFill>
                <a:latin typeface="Muli Bold Italics"/>
                <a:ea typeface="Muli Bold Italics"/>
                <a:cs typeface="Muli Bold Italics"/>
                <a:sym typeface="Muli Bold Italics"/>
              </a:rPr>
              <a:t> (ĐKKD) </a:t>
            </a:r>
            <a:r>
              <a:rPr lang="en-US" sz="2800" b="1" i="1" dirty="0" err="1">
                <a:solidFill>
                  <a:srgbClr val="FC0000"/>
                </a:solidFill>
                <a:latin typeface="Muli Bold Italics"/>
                <a:ea typeface="Muli Bold Italics"/>
                <a:cs typeface="Muli Bold Italics"/>
                <a:sym typeface="Muli Bold Italics"/>
              </a:rPr>
              <a:t>tại</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các</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địa</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phương</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chưa</a:t>
            </a:r>
            <a:r>
              <a:rPr lang="en-US" sz="2800" b="1" i="1" dirty="0">
                <a:solidFill>
                  <a:srgbClr val="FC0000"/>
                </a:solidFill>
                <a:latin typeface="Muli Bold Italics"/>
                <a:ea typeface="Muli Bold Italics"/>
                <a:cs typeface="Muli Bold Italics"/>
                <a:sym typeface="Muli Bold Italics"/>
              </a:rPr>
              <a:t> ban </a:t>
            </a:r>
            <a:r>
              <a:rPr lang="en-US" sz="2800" b="1" i="1" dirty="0" err="1">
                <a:solidFill>
                  <a:srgbClr val="FC0000"/>
                </a:solidFill>
                <a:latin typeface="Muli Bold Italics"/>
                <a:ea typeface="Muli Bold Italics"/>
                <a:cs typeface="Muli Bold Italics"/>
                <a:sym typeface="Muli Bold Italics"/>
              </a:rPr>
              <a:t>hành</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quy</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định</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mức</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thu</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nhập</a:t>
            </a:r>
            <a:r>
              <a:rPr lang="en-US" sz="2800" b="1" i="1" dirty="0">
                <a:solidFill>
                  <a:srgbClr val="FC0000"/>
                </a:solidFill>
                <a:latin typeface="Muli Bold Italics"/>
                <a:ea typeface="Muli Bold Italics"/>
                <a:cs typeface="Muli Bold Italics"/>
                <a:sym typeface="Muli Bold Italics"/>
              </a:rPr>
              <a:t> </a:t>
            </a:r>
            <a:r>
              <a:rPr lang="en-US" sz="2800" b="1" i="1" dirty="0" err="1">
                <a:solidFill>
                  <a:srgbClr val="FC0000"/>
                </a:solidFill>
                <a:latin typeface="Muli Bold Italics"/>
                <a:ea typeface="Muli Bold Italics"/>
                <a:cs typeface="Muli Bold Italics"/>
                <a:sym typeface="Muli Bold Italics"/>
              </a:rPr>
              <a:t>phải</a:t>
            </a:r>
            <a:r>
              <a:rPr lang="en-US" sz="2800" b="1" i="1" dirty="0">
                <a:solidFill>
                  <a:srgbClr val="FC0000"/>
                </a:solidFill>
                <a:latin typeface="Muli Bold Italics"/>
                <a:ea typeface="Muli Bold Italics"/>
                <a:cs typeface="Muli Bold Italics"/>
                <a:sym typeface="Muli Bold Italics"/>
              </a:rPr>
              <a:t> ĐKKD</a:t>
            </a:r>
          </a:p>
        </p:txBody>
      </p:sp>
      <p:sp>
        <p:nvSpPr>
          <p:cNvPr id="34" name="TextBox 34"/>
          <p:cNvSpPr txBox="1"/>
          <p:nvPr/>
        </p:nvSpPr>
        <p:spPr>
          <a:xfrm>
            <a:off x="12728524" y="9250851"/>
            <a:ext cx="5559476" cy="871329"/>
          </a:xfrm>
          <a:prstGeom prst="rect">
            <a:avLst/>
          </a:prstGeom>
        </p:spPr>
        <p:txBody>
          <a:bodyPr wrap="square" lIns="0" tIns="0" rIns="0" bIns="0" rtlCol="0" anchor="t">
            <a:spAutoFit/>
          </a:bodyPr>
          <a:lstStyle/>
          <a:p>
            <a:pPr algn="l">
              <a:lnSpc>
                <a:spcPts val="3499"/>
              </a:lnSpc>
              <a:spcBef>
                <a:spcPct val="0"/>
              </a:spcBef>
            </a:pPr>
            <a:r>
              <a:rPr lang="en-US" sz="2800" b="1" dirty="0" err="1">
                <a:solidFill>
                  <a:srgbClr val="000000"/>
                </a:solidFill>
                <a:latin typeface="Muli Bold"/>
                <a:ea typeface="Muli Bold"/>
                <a:cs typeface="Muli Bold"/>
                <a:sym typeface="Muli Bold"/>
              </a:rPr>
              <a:t>Xác</a:t>
            </a:r>
            <a:r>
              <a:rPr lang="en-US" sz="2800" b="1" dirty="0">
                <a:solidFill>
                  <a:srgbClr val="000000"/>
                </a:solidFill>
                <a:latin typeface="Muli Bold"/>
                <a:ea typeface="Muli Bold"/>
                <a:cs typeface="Muli Bold"/>
                <a:sym typeface="Muli Bold"/>
              </a:rPr>
              <a:t> </a:t>
            </a:r>
            <a:r>
              <a:rPr lang="en-US" sz="2800" b="1" dirty="0" err="1">
                <a:solidFill>
                  <a:srgbClr val="000000"/>
                </a:solidFill>
                <a:latin typeface="Muli Bold"/>
                <a:ea typeface="Muli Bold"/>
                <a:cs typeface="Muli Bold"/>
                <a:sym typeface="Muli Bold"/>
              </a:rPr>
              <a:t>định</a:t>
            </a:r>
            <a:r>
              <a:rPr lang="en-US" sz="2800" b="1" dirty="0">
                <a:solidFill>
                  <a:srgbClr val="000000"/>
                </a:solidFill>
                <a:latin typeface="Muli Bold"/>
                <a:ea typeface="Muli Bold"/>
                <a:cs typeface="Muli Bold"/>
                <a:sym typeface="Muli Bold"/>
              </a:rPr>
              <a:t> </a:t>
            </a:r>
            <a:r>
              <a:rPr lang="en-US" sz="2800" b="1" dirty="0" err="1">
                <a:solidFill>
                  <a:srgbClr val="000000"/>
                </a:solidFill>
                <a:latin typeface="Muli Bold"/>
                <a:ea typeface="Muli Bold"/>
                <a:cs typeface="Muli Bold"/>
                <a:sym typeface="Muli Bold"/>
              </a:rPr>
              <a:t>chưa</a:t>
            </a:r>
            <a:r>
              <a:rPr lang="en-US" sz="2800" b="1" dirty="0">
                <a:solidFill>
                  <a:srgbClr val="000000"/>
                </a:solidFill>
                <a:latin typeface="Muli Bold"/>
                <a:ea typeface="Muli Bold"/>
                <a:cs typeface="Muli Bold"/>
                <a:sym typeface="Muli Bold"/>
              </a:rPr>
              <a:t> </a:t>
            </a:r>
            <a:r>
              <a:rPr lang="en-US" sz="2800" b="1" dirty="0" err="1">
                <a:solidFill>
                  <a:srgbClr val="000000"/>
                </a:solidFill>
                <a:latin typeface="Muli Bold"/>
                <a:ea typeface="Muli Bold"/>
                <a:cs typeface="Muli Bold"/>
                <a:sym typeface="Muli Bold"/>
              </a:rPr>
              <a:t>có</a:t>
            </a:r>
            <a:r>
              <a:rPr lang="en-US" sz="2800" b="1" dirty="0">
                <a:solidFill>
                  <a:srgbClr val="000000"/>
                </a:solidFill>
                <a:latin typeface="Muli Bold"/>
                <a:ea typeface="Muli Bold"/>
                <a:cs typeface="Muli Bold"/>
                <a:sym typeface="Muli Bold"/>
              </a:rPr>
              <a:t> </a:t>
            </a:r>
            <a:r>
              <a:rPr lang="en-US" sz="2800" b="1" dirty="0" err="1">
                <a:solidFill>
                  <a:srgbClr val="000000"/>
                </a:solidFill>
                <a:latin typeface="Muli Bold"/>
                <a:ea typeface="Muli Bold"/>
                <a:cs typeface="Muli Bold"/>
                <a:sym typeface="Muli Bold"/>
              </a:rPr>
              <a:t>giấy</a:t>
            </a:r>
            <a:r>
              <a:rPr lang="en-US" sz="2800" b="1" dirty="0">
                <a:solidFill>
                  <a:srgbClr val="000000"/>
                </a:solidFill>
                <a:latin typeface="Muli Bold"/>
                <a:ea typeface="Muli Bold"/>
                <a:cs typeface="Muli Bold"/>
                <a:sym typeface="Muli Bold"/>
              </a:rPr>
              <a:t> </a:t>
            </a:r>
            <a:r>
              <a:rPr lang="en-US" sz="2800" b="1" dirty="0" err="1">
                <a:solidFill>
                  <a:srgbClr val="000000"/>
                </a:solidFill>
                <a:latin typeface="Muli Bold"/>
                <a:ea typeface="Muli Bold"/>
                <a:cs typeface="Muli Bold"/>
                <a:sym typeface="Muli Bold"/>
              </a:rPr>
              <a:t>chứng</a:t>
            </a:r>
            <a:r>
              <a:rPr lang="en-US" sz="2800" b="1" dirty="0">
                <a:solidFill>
                  <a:srgbClr val="000000"/>
                </a:solidFill>
                <a:latin typeface="Muli Bold"/>
                <a:ea typeface="Muli Bold"/>
                <a:cs typeface="Muli Bold"/>
                <a:sym typeface="Muli Bold"/>
              </a:rPr>
              <a:t> </a:t>
            </a:r>
            <a:r>
              <a:rPr lang="en-US" sz="2800" b="1" dirty="0" err="1">
                <a:solidFill>
                  <a:srgbClr val="000000"/>
                </a:solidFill>
                <a:latin typeface="Muli Bold"/>
                <a:ea typeface="Muli Bold"/>
                <a:cs typeface="Muli Bold"/>
                <a:sym typeface="Muli Bold"/>
              </a:rPr>
              <a:t>nhận</a:t>
            </a:r>
            <a:r>
              <a:rPr lang="en-US" sz="2800" b="1" dirty="0">
                <a:solidFill>
                  <a:srgbClr val="000000"/>
                </a:solidFill>
                <a:latin typeface="Muli Bold"/>
                <a:ea typeface="Muli Bold"/>
                <a:cs typeface="Muli Bold"/>
                <a:sym typeface="Muli Bold"/>
              </a:rPr>
              <a:t> ĐKKD (</a:t>
            </a:r>
            <a:r>
              <a:rPr lang="en-US" sz="2800" b="1" dirty="0" err="1">
                <a:solidFill>
                  <a:srgbClr val="000000"/>
                </a:solidFill>
                <a:latin typeface="Muli Bold"/>
                <a:ea typeface="Muli Bold"/>
                <a:cs typeface="Muli Bold"/>
                <a:sym typeface="Muli Bold"/>
              </a:rPr>
              <a:t>mã</a:t>
            </a:r>
            <a:r>
              <a:rPr lang="en-US" sz="2800" b="1" dirty="0">
                <a:solidFill>
                  <a:srgbClr val="000000"/>
                </a:solidFill>
                <a:latin typeface="Muli Bold"/>
                <a:ea typeface="Muli Bold"/>
                <a:cs typeface="Muli Bold"/>
                <a:sym typeface="Muli Bold"/>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inVertic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6189835" y="-751646"/>
            <a:ext cx="4842053" cy="3653549"/>
          </a:xfrm>
          <a:custGeom>
            <a:avLst/>
            <a:gdLst/>
            <a:ahLst/>
            <a:cxnLst/>
            <a:rect l="l" t="t" r="r" b="b"/>
            <a:pathLst>
              <a:path w="4842053" h="3653549">
                <a:moveTo>
                  <a:pt x="0" y="0"/>
                </a:moveTo>
                <a:lnTo>
                  <a:pt x="4842053" y="0"/>
                </a:lnTo>
                <a:lnTo>
                  <a:pt x="4842053" y="3653549"/>
                </a:lnTo>
                <a:lnTo>
                  <a:pt x="0" y="36535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10800000">
            <a:off x="7535712" y="0"/>
            <a:ext cx="804256" cy="5143500"/>
          </a:xfrm>
          <a:custGeom>
            <a:avLst/>
            <a:gdLst/>
            <a:ahLst/>
            <a:cxnLst/>
            <a:rect l="l" t="t" r="r" b="b"/>
            <a:pathLst>
              <a:path w="804256" h="5143500">
                <a:moveTo>
                  <a:pt x="0" y="0"/>
                </a:moveTo>
                <a:lnTo>
                  <a:pt x="804256" y="0"/>
                </a:lnTo>
                <a:lnTo>
                  <a:pt x="804256" y="5143500"/>
                </a:lnTo>
                <a:lnTo>
                  <a:pt x="0" y="51435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0800000">
            <a:off x="7535712" y="5143500"/>
            <a:ext cx="804256" cy="5143500"/>
          </a:xfrm>
          <a:custGeom>
            <a:avLst/>
            <a:gdLst/>
            <a:ahLst/>
            <a:cxnLst/>
            <a:rect l="l" t="t" r="r" b="b"/>
            <a:pathLst>
              <a:path w="804256" h="5143500">
                <a:moveTo>
                  <a:pt x="0" y="0"/>
                </a:moveTo>
                <a:lnTo>
                  <a:pt x="804256" y="0"/>
                </a:lnTo>
                <a:lnTo>
                  <a:pt x="804256" y="5143500"/>
                </a:lnTo>
                <a:lnTo>
                  <a:pt x="0" y="51435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7775212" y="141119"/>
            <a:ext cx="2238943" cy="1406879"/>
            <a:chOff x="0" y="0"/>
            <a:chExt cx="2985258" cy="1875839"/>
          </a:xfrm>
        </p:grpSpPr>
        <p:grpSp>
          <p:nvGrpSpPr>
            <p:cNvPr id="6" name="Group 6"/>
            <p:cNvGrpSpPr/>
            <p:nvPr/>
          </p:nvGrpSpPr>
          <p:grpSpPr>
            <a:xfrm rot="5400000">
              <a:off x="1109419" y="0"/>
              <a:ext cx="1875839" cy="187583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66F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5400000">
              <a:off x="1326255" y="216836"/>
              <a:ext cx="1442166" cy="14421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6"/>
              </a:solidFill>
            </p:spPr>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H="1">
              <a:off x="0" y="937919"/>
              <a:ext cx="1109419" cy="0"/>
            </a:xfrm>
            <a:prstGeom prst="line">
              <a:avLst/>
            </a:prstGeom>
            <a:ln w="50800" cap="flat">
              <a:solidFill>
                <a:srgbClr val="A6A6A6"/>
              </a:solidFill>
              <a:prstDash val="solid"/>
              <a:headEnd type="none" w="sm" len="sm"/>
              <a:tailEnd type="none" w="sm" len="sm"/>
            </a:ln>
          </p:spPr>
        </p:sp>
      </p:grpSp>
      <p:grpSp>
        <p:nvGrpSpPr>
          <p:cNvPr id="13" name="Group 13"/>
          <p:cNvGrpSpPr/>
          <p:nvPr/>
        </p:nvGrpSpPr>
        <p:grpSpPr>
          <a:xfrm rot="5400000">
            <a:off x="7711735" y="659141"/>
            <a:ext cx="415988" cy="41598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66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rot="5400000">
            <a:off x="7729846" y="7019704"/>
            <a:ext cx="415988" cy="41598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D352"/>
            </a:solidFill>
          </p:spPr>
        </p:sp>
        <p:sp>
          <p:nvSpPr>
            <p:cNvPr id="37" name="TextBox 3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9897902" y="380159"/>
            <a:ext cx="7309154" cy="553998"/>
          </a:xfrm>
          <a:prstGeom prst="rect">
            <a:avLst/>
          </a:prstGeom>
        </p:spPr>
        <p:txBody>
          <a:bodyPr wrap="square" lIns="0" tIns="0" rIns="0" bIns="0" rtlCol="0" anchor="t">
            <a:spAutoFit/>
          </a:bodyPr>
          <a:lstStyle/>
          <a:p>
            <a:pPr algn="ctr"/>
            <a:r>
              <a:rPr lang="en-US" sz="3600" b="1" dirty="0" err="1">
                <a:solidFill>
                  <a:srgbClr val="231F20"/>
                </a:solidFill>
                <a:latin typeface="Muli Bold"/>
                <a:ea typeface="Muli Bold"/>
                <a:cs typeface="Muli Bold"/>
                <a:sym typeface="Muli Bold"/>
              </a:rPr>
              <a:t>Chủ</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cơ</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sở</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có</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quốc</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tịch</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Việt</a:t>
            </a:r>
            <a:r>
              <a:rPr lang="en-US" sz="3600" b="1" dirty="0">
                <a:solidFill>
                  <a:srgbClr val="231F20"/>
                </a:solidFill>
                <a:latin typeface="Muli Bold"/>
                <a:ea typeface="Muli Bold"/>
                <a:cs typeface="Muli Bold"/>
                <a:sym typeface="Muli Bold"/>
              </a:rPr>
              <a:t> Nam</a:t>
            </a:r>
          </a:p>
        </p:txBody>
      </p:sp>
      <p:sp>
        <p:nvSpPr>
          <p:cNvPr id="39" name="Freeform 39"/>
          <p:cNvSpPr/>
          <p:nvPr/>
        </p:nvSpPr>
        <p:spPr>
          <a:xfrm rot="-1801303">
            <a:off x="17304590" y="543030"/>
            <a:ext cx="1141293" cy="1142463"/>
          </a:xfrm>
          <a:custGeom>
            <a:avLst/>
            <a:gdLst/>
            <a:ahLst/>
            <a:cxnLst/>
            <a:rect l="l" t="t" r="r" b="b"/>
            <a:pathLst>
              <a:path w="1141293" h="1142463">
                <a:moveTo>
                  <a:pt x="0" y="0"/>
                </a:moveTo>
                <a:lnTo>
                  <a:pt x="1141293" y="0"/>
                </a:lnTo>
                <a:lnTo>
                  <a:pt x="1141293" y="1142463"/>
                </a:lnTo>
                <a:lnTo>
                  <a:pt x="0" y="114246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0" name="Freeform 40"/>
          <p:cNvSpPr/>
          <p:nvPr/>
        </p:nvSpPr>
        <p:spPr>
          <a:xfrm>
            <a:off x="9339155" y="1730952"/>
            <a:ext cx="944424" cy="601286"/>
          </a:xfrm>
          <a:custGeom>
            <a:avLst/>
            <a:gdLst/>
            <a:ahLst/>
            <a:cxnLst/>
            <a:rect l="l" t="t" r="r" b="b"/>
            <a:pathLst>
              <a:path w="650141" h="419637">
                <a:moveTo>
                  <a:pt x="0" y="0"/>
                </a:moveTo>
                <a:lnTo>
                  <a:pt x="650141" y="0"/>
                </a:lnTo>
                <a:lnTo>
                  <a:pt x="650141" y="419636"/>
                </a:lnTo>
                <a:lnTo>
                  <a:pt x="0" y="4196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1" name="TextBox 41"/>
          <p:cNvSpPr txBox="1"/>
          <p:nvPr/>
        </p:nvSpPr>
        <p:spPr>
          <a:xfrm>
            <a:off x="10464464" y="1701198"/>
            <a:ext cx="6630883" cy="553998"/>
          </a:xfrm>
          <a:prstGeom prst="rect">
            <a:avLst/>
          </a:prstGeom>
        </p:spPr>
        <p:txBody>
          <a:bodyPr wrap="square" lIns="0" tIns="0" rIns="0" bIns="0" rtlCol="0" anchor="t">
            <a:spAutoFit/>
          </a:bodyPr>
          <a:lstStyle/>
          <a:p>
            <a:pPr algn="l"/>
            <a:r>
              <a:rPr lang="en-US" sz="3600" dirty="0">
                <a:solidFill>
                  <a:srgbClr val="FC0000"/>
                </a:solidFill>
                <a:latin typeface="Muli"/>
                <a:ea typeface="Muli"/>
                <a:cs typeface="Muli"/>
                <a:sym typeface="Muli"/>
              </a:rPr>
              <a:t>MST </a:t>
            </a:r>
            <a:r>
              <a:rPr lang="en-US" sz="3600" dirty="0" err="1">
                <a:solidFill>
                  <a:srgbClr val="FC0000"/>
                </a:solidFill>
                <a:latin typeface="Muli"/>
                <a:ea typeface="Muli"/>
                <a:cs typeface="Muli"/>
                <a:sym typeface="Muli"/>
              </a:rPr>
              <a:t>là</a:t>
            </a:r>
            <a:r>
              <a:rPr lang="en-US" sz="3600" dirty="0">
                <a:solidFill>
                  <a:srgbClr val="FC0000"/>
                </a:solidFill>
                <a:latin typeface="Muli"/>
                <a:ea typeface="Muli"/>
                <a:cs typeface="Muli"/>
                <a:sym typeface="Muli"/>
              </a:rPr>
              <a:t> CCCD </a:t>
            </a:r>
            <a:r>
              <a:rPr lang="en-US" sz="3600" dirty="0" err="1">
                <a:solidFill>
                  <a:srgbClr val="FC0000"/>
                </a:solidFill>
                <a:latin typeface="Muli"/>
                <a:ea typeface="Muli"/>
                <a:cs typeface="Muli"/>
                <a:sym typeface="Muli"/>
              </a:rPr>
              <a:t>gồm</a:t>
            </a:r>
            <a:r>
              <a:rPr lang="en-US" sz="3600" dirty="0">
                <a:solidFill>
                  <a:srgbClr val="FC0000"/>
                </a:solidFill>
                <a:latin typeface="Muli"/>
                <a:ea typeface="Muli"/>
                <a:cs typeface="Muli"/>
                <a:sym typeface="Muli"/>
              </a:rPr>
              <a:t> 12 </a:t>
            </a:r>
            <a:r>
              <a:rPr lang="en-US" sz="3600" dirty="0" err="1">
                <a:solidFill>
                  <a:srgbClr val="FC0000"/>
                </a:solidFill>
                <a:latin typeface="Muli"/>
                <a:ea typeface="Muli"/>
                <a:cs typeface="Muli"/>
                <a:sym typeface="Muli"/>
              </a:rPr>
              <a:t>chữ</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số</a:t>
            </a:r>
            <a:endParaRPr lang="en-US" sz="3600" dirty="0">
              <a:solidFill>
                <a:srgbClr val="FC0000"/>
              </a:solidFill>
              <a:latin typeface="Muli"/>
              <a:ea typeface="Muli"/>
              <a:cs typeface="Muli"/>
              <a:sym typeface="Muli"/>
            </a:endParaRPr>
          </a:p>
        </p:txBody>
      </p:sp>
      <p:sp>
        <p:nvSpPr>
          <p:cNvPr id="42" name="TextBox 42"/>
          <p:cNvSpPr txBox="1"/>
          <p:nvPr/>
        </p:nvSpPr>
        <p:spPr>
          <a:xfrm>
            <a:off x="10324853" y="3115135"/>
            <a:ext cx="7221705" cy="1107996"/>
          </a:xfrm>
          <a:prstGeom prst="rect">
            <a:avLst/>
          </a:prstGeom>
        </p:spPr>
        <p:txBody>
          <a:bodyPr wrap="square" lIns="0" tIns="0" rIns="0" bIns="0" rtlCol="0" anchor="t">
            <a:spAutoFit/>
          </a:bodyPr>
          <a:lstStyle/>
          <a:p>
            <a:pPr algn="l"/>
            <a:r>
              <a:rPr lang="en-US" sz="3600" b="1" dirty="0" err="1">
                <a:solidFill>
                  <a:srgbClr val="231F20"/>
                </a:solidFill>
                <a:latin typeface="Muli Bold"/>
                <a:ea typeface="Muli Bold"/>
                <a:cs typeface="Muli Bold"/>
                <a:sym typeface="Muli Bold"/>
              </a:rPr>
              <a:t>Chủ</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cơ</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sở</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có</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quốc</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tịch</a:t>
            </a:r>
            <a:r>
              <a:rPr lang="en-US" sz="3600" b="1" dirty="0">
                <a:solidFill>
                  <a:srgbClr val="231F20"/>
                </a:solidFill>
                <a:latin typeface="Muli Bold"/>
                <a:ea typeface="Muli Bold"/>
                <a:cs typeface="Muli Bold"/>
                <a:sym typeface="Muli Bold"/>
              </a:rPr>
              <a:t> n</a:t>
            </a:r>
            <a:r>
              <a:rPr lang="vi-VN" sz="3600" b="1" dirty="0">
                <a:solidFill>
                  <a:srgbClr val="231F20"/>
                </a:solidFill>
                <a:latin typeface="Muli Bold"/>
                <a:ea typeface="Muli Bold"/>
                <a:cs typeface="Muli Bold"/>
                <a:sym typeface="Muli Bold"/>
              </a:rPr>
              <a:t>ư</a:t>
            </a:r>
            <a:r>
              <a:rPr lang="en-US" sz="3600" b="1" dirty="0" err="1">
                <a:solidFill>
                  <a:srgbClr val="231F20"/>
                </a:solidFill>
                <a:latin typeface="Muli Bold"/>
                <a:ea typeface="Muli Bold"/>
                <a:cs typeface="Muli Bold"/>
                <a:sym typeface="Muli Bold"/>
              </a:rPr>
              <a:t>ớc</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ngoài</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hoặc</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không</a:t>
            </a:r>
            <a:r>
              <a:rPr lang="en-US" sz="3600" b="1" dirty="0">
                <a:solidFill>
                  <a:srgbClr val="231F20"/>
                </a:solidFill>
                <a:latin typeface="Muli Bold"/>
                <a:ea typeface="Muli Bold"/>
                <a:cs typeface="Muli Bold"/>
                <a:sym typeface="Muli Bold"/>
              </a:rPr>
              <a:t>/</a:t>
            </a:r>
            <a:r>
              <a:rPr lang="en-US" sz="3600" b="1" dirty="0" err="1">
                <a:solidFill>
                  <a:srgbClr val="231F20"/>
                </a:solidFill>
                <a:latin typeface="Muli Bold"/>
                <a:ea typeface="Muli Bold"/>
                <a:cs typeface="Muli Bold"/>
                <a:sym typeface="Muli Bold"/>
              </a:rPr>
              <a:t>ch</a:t>
            </a:r>
            <a:r>
              <a:rPr lang="vi-VN" sz="3600" b="1" dirty="0">
                <a:solidFill>
                  <a:srgbClr val="231F20"/>
                </a:solidFill>
                <a:latin typeface="Muli Bold"/>
                <a:ea typeface="Muli Bold"/>
                <a:cs typeface="Muli Bold"/>
                <a:sym typeface="Muli Bold"/>
              </a:rPr>
              <a:t>ư</a:t>
            </a:r>
            <a:r>
              <a:rPr lang="en-US" sz="3600" b="1" dirty="0">
                <a:solidFill>
                  <a:srgbClr val="231F20"/>
                </a:solidFill>
                <a:latin typeface="Muli Bold"/>
                <a:ea typeface="Muli Bold"/>
                <a:cs typeface="Muli Bold"/>
                <a:sym typeface="Muli Bold"/>
              </a:rPr>
              <a:t>a </a:t>
            </a:r>
            <a:r>
              <a:rPr lang="en-US" sz="3600" b="1" dirty="0" err="1">
                <a:solidFill>
                  <a:srgbClr val="231F20"/>
                </a:solidFill>
                <a:latin typeface="Muli Bold"/>
                <a:ea typeface="Muli Bold"/>
                <a:cs typeface="Muli Bold"/>
                <a:sym typeface="Muli Bold"/>
              </a:rPr>
              <a:t>có</a:t>
            </a:r>
            <a:r>
              <a:rPr lang="en-US" sz="3600" b="1" dirty="0">
                <a:solidFill>
                  <a:srgbClr val="231F20"/>
                </a:solidFill>
                <a:latin typeface="Muli Bold"/>
                <a:ea typeface="Muli Bold"/>
                <a:cs typeface="Muli Bold"/>
                <a:sym typeface="Muli Bold"/>
              </a:rPr>
              <a:t> CCCD</a:t>
            </a:r>
          </a:p>
        </p:txBody>
      </p:sp>
      <p:sp>
        <p:nvSpPr>
          <p:cNvPr id="44" name="Freeform 44"/>
          <p:cNvSpPr/>
          <p:nvPr/>
        </p:nvSpPr>
        <p:spPr>
          <a:xfrm>
            <a:off x="142393" y="489323"/>
            <a:ext cx="802934" cy="649372"/>
          </a:xfrm>
          <a:custGeom>
            <a:avLst/>
            <a:gdLst/>
            <a:ahLst/>
            <a:cxnLst/>
            <a:rect l="l" t="t" r="r" b="b"/>
            <a:pathLst>
              <a:path w="1070578" h="865830">
                <a:moveTo>
                  <a:pt x="0" y="0"/>
                </a:moveTo>
                <a:lnTo>
                  <a:pt x="1070578" y="0"/>
                </a:lnTo>
                <a:lnTo>
                  <a:pt x="1070578" y="865830"/>
                </a:lnTo>
                <a:lnTo>
                  <a:pt x="0" y="865830"/>
                </a:lnTo>
                <a:lnTo>
                  <a:pt x="0" y="0"/>
                </a:lnTo>
                <a:close/>
              </a:path>
            </a:pathLst>
          </a:custGeom>
          <a:blipFill>
            <a:blip r:embed="rId11"/>
            <a:stretch>
              <a:fillRect/>
            </a:stretch>
          </a:blipFill>
        </p:spPr>
      </p:sp>
      <p:sp>
        <p:nvSpPr>
          <p:cNvPr id="45" name="Freeform 45"/>
          <p:cNvSpPr/>
          <p:nvPr/>
        </p:nvSpPr>
        <p:spPr>
          <a:xfrm>
            <a:off x="684286" y="1075129"/>
            <a:ext cx="1114715" cy="934966"/>
          </a:xfrm>
          <a:custGeom>
            <a:avLst/>
            <a:gdLst/>
            <a:ahLst/>
            <a:cxnLst/>
            <a:rect l="l" t="t" r="r" b="b"/>
            <a:pathLst>
              <a:path w="1486286" h="1246622">
                <a:moveTo>
                  <a:pt x="0" y="0"/>
                </a:moveTo>
                <a:lnTo>
                  <a:pt x="1486286" y="0"/>
                </a:lnTo>
                <a:lnTo>
                  <a:pt x="1486286" y="1246623"/>
                </a:lnTo>
                <a:lnTo>
                  <a:pt x="0" y="12466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6" name="Freeform 46"/>
          <p:cNvSpPr/>
          <p:nvPr/>
        </p:nvSpPr>
        <p:spPr>
          <a:xfrm>
            <a:off x="186473" y="3169912"/>
            <a:ext cx="7134272" cy="1534252"/>
          </a:xfrm>
          <a:custGeom>
            <a:avLst/>
            <a:gdLst/>
            <a:ahLst/>
            <a:cxnLst/>
            <a:rect l="l" t="t" r="r" b="b"/>
            <a:pathLst>
              <a:path w="9512362" h="2045669">
                <a:moveTo>
                  <a:pt x="0" y="0"/>
                </a:moveTo>
                <a:lnTo>
                  <a:pt x="9512362" y="0"/>
                </a:lnTo>
                <a:lnTo>
                  <a:pt x="9512362" y="2045669"/>
                </a:lnTo>
                <a:lnTo>
                  <a:pt x="0" y="2045669"/>
                </a:lnTo>
                <a:lnTo>
                  <a:pt x="0" y="0"/>
                </a:lnTo>
                <a:close/>
              </a:path>
            </a:pathLst>
          </a:custGeom>
          <a:blipFill>
            <a:blip r:embed="rId14"/>
            <a:stretch>
              <a:fillRect/>
            </a:stretch>
          </a:blipFill>
        </p:spPr>
      </p:sp>
      <p:sp>
        <p:nvSpPr>
          <p:cNvPr id="47" name="TextBox 47"/>
          <p:cNvSpPr txBox="1"/>
          <p:nvPr/>
        </p:nvSpPr>
        <p:spPr>
          <a:xfrm>
            <a:off x="2098165" y="802838"/>
            <a:ext cx="4933322" cy="1379352"/>
          </a:xfrm>
          <a:prstGeom prst="rect">
            <a:avLst/>
          </a:prstGeom>
        </p:spPr>
        <p:txBody>
          <a:bodyPr wrap="square" lIns="0" tIns="0" rIns="0" bIns="0" rtlCol="0" anchor="t">
            <a:spAutoFit/>
          </a:bodyPr>
          <a:lstStyle/>
          <a:p>
            <a:pPr algn="l">
              <a:lnSpc>
                <a:spcPts val="5599"/>
              </a:lnSpc>
            </a:pPr>
            <a:r>
              <a:rPr lang="en-US" sz="3999" b="1" dirty="0">
                <a:solidFill>
                  <a:srgbClr val="231F20"/>
                </a:solidFill>
                <a:latin typeface="Muli Bold"/>
                <a:ea typeface="Muli Bold"/>
                <a:cs typeface="Muli Bold"/>
                <a:sym typeface="Muli Bold"/>
              </a:rPr>
              <a:t>1.5. </a:t>
            </a:r>
            <a:r>
              <a:rPr lang="en-US" sz="3999" b="1" dirty="0" err="1">
                <a:solidFill>
                  <a:srgbClr val="231F20"/>
                </a:solidFill>
                <a:latin typeface="Muli Bold"/>
                <a:ea typeface="Muli Bold"/>
                <a:cs typeface="Muli Bold"/>
                <a:sym typeface="Muli Bold"/>
              </a:rPr>
              <a:t>Cơ</a:t>
            </a:r>
            <a:r>
              <a:rPr lang="en-US" sz="3999" b="1" dirty="0">
                <a:solidFill>
                  <a:srgbClr val="231F20"/>
                </a:solidFill>
                <a:latin typeface="Muli Bold"/>
                <a:ea typeface="Muli Bold"/>
                <a:cs typeface="Muli Bold"/>
                <a:sym typeface="Muli Bold"/>
              </a:rPr>
              <a:t> </a:t>
            </a:r>
            <a:r>
              <a:rPr lang="en-US" sz="3999" b="1" dirty="0" err="1">
                <a:solidFill>
                  <a:srgbClr val="231F20"/>
                </a:solidFill>
                <a:latin typeface="Muli Bold"/>
                <a:ea typeface="Muli Bold"/>
                <a:cs typeface="Muli Bold"/>
                <a:sym typeface="Muli Bold"/>
              </a:rPr>
              <a:t>sở</a:t>
            </a:r>
            <a:r>
              <a:rPr lang="en-US" sz="3999" b="1" dirty="0">
                <a:solidFill>
                  <a:srgbClr val="231F20"/>
                </a:solidFill>
                <a:latin typeface="Muli Bold"/>
                <a:ea typeface="Muli Bold"/>
                <a:cs typeface="Muli Bold"/>
                <a:sym typeface="Muli Bold"/>
              </a:rPr>
              <a:t> </a:t>
            </a:r>
            <a:r>
              <a:rPr lang="en-US" sz="3999" b="1" dirty="0" err="1">
                <a:solidFill>
                  <a:srgbClr val="231F20"/>
                </a:solidFill>
                <a:latin typeface="Muli Bold"/>
                <a:ea typeface="Muli Bold"/>
                <a:cs typeface="Muli Bold"/>
                <a:sym typeface="Muli Bold"/>
              </a:rPr>
              <a:t>có</a:t>
            </a:r>
            <a:r>
              <a:rPr lang="en-US" sz="3999" b="1" dirty="0">
                <a:solidFill>
                  <a:srgbClr val="231F20"/>
                </a:solidFill>
                <a:latin typeface="Muli Bold"/>
                <a:ea typeface="Muli Bold"/>
                <a:cs typeface="Muli Bold"/>
                <a:sym typeface="Muli Bold"/>
              </a:rPr>
              <a:t> </a:t>
            </a:r>
            <a:r>
              <a:rPr lang="en-US" sz="3999" b="1" dirty="0" err="1">
                <a:solidFill>
                  <a:srgbClr val="231F20"/>
                </a:solidFill>
                <a:latin typeface="Muli Bold"/>
                <a:ea typeface="Muli Bold"/>
                <a:cs typeface="Muli Bold"/>
                <a:sym typeface="Muli Bold"/>
              </a:rPr>
              <a:t>mã</a:t>
            </a:r>
            <a:r>
              <a:rPr lang="en-US" sz="3999" b="1" dirty="0">
                <a:solidFill>
                  <a:srgbClr val="231F20"/>
                </a:solidFill>
                <a:latin typeface="Muli Bold"/>
                <a:ea typeface="Muli Bold"/>
                <a:cs typeface="Muli Bold"/>
                <a:sym typeface="Muli Bold"/>
              </a:rPr>
              <a:t> </a:t>
            </a:r>
            <a:r>
              <a:rPr lang="en-US" sz="3999" b="1" dirty="0" err="1">
                <a:solidFill>
                  <a:srgbClr val="231F20"/>
                </a:solidFill>
                <a:latin typeface="Muli Bold"/>
                <a:ea typeface="Muli Bold"/>
                <a:cs typeface="Muli Bold"/>
                <a:sym typeface="Muli Bold"/>
              </a:rPr>
              <a:t>số</a:t>
            </a:r>
            <a:r>
              <a:rPr lang="en-US" sz="3999" b="1" dirty="0">
                <a:solidFill>
                  <a:srgbClr val="231F20"/>
                </a:solidFill>
                <a:latin typeface="Muli Bold"/>
                <a:ea typeface="Muli Bold"/>
                <a:cs typeface="Muli Bold"/>
                <a:sym typeface="Muli Bold"/>
              </a:rPr>
              <a:t> </a:t>
            </a:r>
            <a:r>
              <a:rPr lang="en-US" sz="3999" b="1" dirty="0" err="1">
                <a:solidFill>
                  <a:srgbClr val="231F20"/>
                </a:solidFill>
                <a:latin typeface="Muli Bold"/>
                <a:ea typeface="Muli Bold"/>
                <a:cs typeface="Muli Bold"/>
                <a:sym typeface="Muli Bold"/>
              </a:rPr>
              <a:t>thuế</a:t>
            </a:r>
            <a:r>
              <a:rPr lang="en-US" sz="3999" b="1" dirty="0">
                <a:solidFill>
                  <a:srgbClr val="231F20"/>
                </a:solidFill>
                <a:latin typeface="Muli Bold"/>
                <a:ea typeface="Muli Bold"/>
                <a:cs typeface="Muli Bold"/>
                <a:sym typeface="Muli Bold"/>
              </a:rPr>
              <a:t> (MST) </a:t>
            </a:r>
            <a:r>
              <a:rPr lang="en-US" sz="3999" b="1" dirty="0" err="1">
                <a:solidFill>
                  <a:srgbClr val="231F20"/>
                </a:solidFill>
                <a:latin typeface="Muli Bold"/>
                <a:ea typeface="Muli Bold"/>
                <a:cs typeface="Muli Bold"/>
                <a:sym typeface="Muli Bold"/>
              </a:rPr>
              <a:t>không</a:t>
            </a:r>
            <a:r>
              <a:rPr lang="en-US" sz="3999" b="1" dirty="0">
                <a:solidFill>
                  <a:srgbClr val="231F20"/>
                </a:solidFill>
                <a:latin typeface="Muli Bold"/>
                <a:ea typeface="Muli Bold"/>
                <a:cs typeface="Muli Bold"/>
                <a:sym typeface="Muli Bold"/>
              </a:rPr>
              <a:t>?</a:t>
            </a:r>
          </a:p>
        </p:txBody>
      </p:sp>
      <p:sp>
        <p:nvSpPr>
          <p:cNvPr id="48" name="TextBox 48"/>
          <p:cNvSpPr txBox="1"/>
          <p:nvPr/>
        </p:nvSpPr>
        <p:spPr>
          <a:xfrm>
            <a:off x="433554" y="5930290"/>
            <a:ext cx="6408703" cy="2215991"/>
          </a:xfrm>
          <a:prstGeom prst="rect">
            <a:avLst/>
          </a:prstGeom>
        </p:spPr>
        <p:txBody>
          <a:bodyPr lIns="0" tIns="0" rIns="0" bIns="0" rtlCol="0" anchor="t">
            <a:spAutoFit/>
          </a:bodyPr>
          <a:lstStyle/>
          <a:p>
            <a:pPr algn="ctr"/>
            <a:r>
              <a:rPr lang="en-US" sz="3600" i="1" dirty="0">
                <a:solidFill>
                  <a:srgbClr val="231F20"/>
                </a:solidFill>
                <a:latin typeface="Muli Italics"/>
                <a:ea typeface="Muli Italics"/>
                <a:cs typeface="Muli Italics"/>
                <a:sym typeface="Muli Italics"/>
              </a:rPr>
              <a:t>MST </a:t>
            </a:r>
            <a:r>
              <a:rPr lang="en-US" sz="3600" i="1" dirty="0" err="1">
                <a:solidFill>
                  <a:srgbClr val="231F20"/>
                </a:solidFill>
                <a:latin typeface="Muli Italics"/>
                <a:ea typeface="Muli Italics"/>
                <a:cs typeface="Muli Italics"/>
                <a:sym typeface="Muli Italics"/>
              </a:rPr>
              <a:t>được</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quy</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định</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theo</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Điều</a:t>
            </a:r>
            <a:r>
              <a:rPr lang="en-US" sz="3600" i="1" dirty="0">
                <a:solidFill>
                  <a:srgbClr val="231F20"/>
                </a:solidFill>
                <a:latin typeface="Muli Italics"/>
                <a:ea typeface="Muli Italics"/>
                <a:cs typeface="Muli Italics"/>
                <a:sym typeface="Muli Italics"/>
              </a:rPr>
              <a:t> 5, </a:t>
            </a:r>
            <a:r>
              <a:rPr lang="en-US" sz="3600" i="1" dirty="0" err="1">
                <a:solidFill>
                  <a:srgbClr val="231F20"/>
                </a:solidFill>
                <a:latin typeface="Muli Italics"/>
                <a:ea typeface="Muli Italics"/>
                <a:cs typeface="Muli Italics"/>
                <a:sym typeface="Muli Italics"/>
              </a:rPr>
              <a:t>Thông</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tư</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quy</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định</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về</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đăng</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ký</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thuế</a:t>
            </a:r>
            <a:r>
              <a:rPr lang="en-US" sz="3600" i="1" dirty="0">
                <a:solidFill>
                  <a:srgbClr val="231F20"/>
                </a:solidFill>
                <a:latin typeface="Muli Italics"/>
                <a:ea typeface="Muli Italics"/>
                <a:cs typeface="Muli Italics"/>
                <a:sym typeface="Muli Italics"/>
              </a:rPr>
              <a:t> </a:t>
            </a:r>
            <a:r>
              <a:rPr lang="en-US" sz="3600" i="1" dirty="0" err="1">
                <a:solidFill>
                  <a:srgbClr val="231F20"/>
                </a:solidFill>
                <a:latin typeface="Muli Italics"/>
                <a:ea typeface="Muli Italics"/>
                <a:cs typeface="Muli Italics"/>
                <a:sym typeface="Muli Italics"/>
              </a:rPr>
              <a:t>số</a:t>
            </a:r>
            <a:r>
              <a:rPr lang="en-US" sz="3600" i="1" dirty="0">
                <a:solidFill>
                  <a:srgbClr val="231F20"/>
                </a:solidFill>
                <a:latin typeface="Muli Italics"/>
                <a:ea typeface="Muli Italics"/>
                <a:cs typeface="Muli Italics"/>
                <a:sym typeface="Muli Italics"/>
              </a:rPr>
              <a:t> 86/2024/TT-BTC </a:t>
            </a:r>
            <a:r>
              <a:rPr lang="en-US" sz="3600" i="1" dirty="0" err="1">
                <a:solidFill>
                  <a:srgbClr val="231F20"/>
                </a:solidFill>
                <a:latin typeface="Muli Italics"/>
                <a:ea typeface="Muli Italics"/>
                <a:cs typeface="Muli Italics"/>
                <a:sym typeface="Muli Italics"/>
              </a:rPr>
              <a:t>ngày</a:t>
            </a:r>
            <a:r>
              <a:rPr lang="en-US" sz="3600" i="1" dirty="0">
                <a:solidFill>
                  <a:srgbClr val="231F20"/>
                </a:solidFill>
                <a:latin typeface="Muli Italics"/>
                <a:ea typeface="Muli Italics"/>
                <a:cs typeface="Muli Italics"/>
                <a:sym typeface="Muli Italics"/>
              </a:rPr>
              <a:t> 23/12/2024</a:t>
            </a:r>
          </a:p>
        </p:txBody>
      </p:sp>
      <p:sp>
        <p:nvSpPr>
          <p:cNvPr id="49" name="Freeform 49"/>
          <p:cNvSpPr/>
          <p:nvPr/>
        </p:nvSpPr>
        <p:spPr>
          <a:xfrm>
            <a:off x="9087053" y="4724314"/>
            <a:ext cx="916674" cy="560657"/>
          </a:xfrm>
          <a:custGeom>
            <a:avLst/>
            <a:gdLst/>
            <a:ahLst/>
            <a:cxnLst/>
            <a:rect l="l" t="t" r="r" b="b"/>
            <a:pathLst>
              <a:path w="650141" h="419637">
                <a:moveTo>
                  <a:pt x="0" y="0"/>
                </a:moveTo>
                <a:lnTo>
                  <a:pt x="650141" y="0"/>
                </a:lnTo>
                <a:lnTo>
                  <a:pt x="650141" y="419636"/>
                </a:lnTo>
                <a:lnTo>
                  <a:pt x="0" y="4196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0" name="TextBox 50"/>
          <p:cNvSpPr txBox="1"/>
          <p:nvPr/>
        </p:nvSpPr>
        <p:spPr>
          <a:xfrm>
            <a:off x="10256553" y="4574771"/>
            <a:ext cx="7309154" cy="1107996"/>
          </a:xfrm>
          <a:prstGeom prst="rect">
            <a:avLst/>
          </a:prstGeom>
        </p:spPr>
        <p:txBody>
          <a:bodyPr lIns="0" tIns="0" rIns="0" bIns="0" rtlCol="0" anchor="t">
            <a:spAutoFit/>
          </a:bodyPr>
          <a:lstStyle/>
          <a:p>
            <a:pPr algn="l"/>
            <a:r>
              <a:rPr lang="en-US" sz="3600" dirty="0">
                <a:solidFill>
                  <a:srgbClr val="FC0000"/>
                </a:solidFill>
                <a:latin typeface="Muli"/>
                <a:ea typeface="Muli"/>
                <a:cs typeface="Muli"/>
                <a:sym typeface="Muli"/>
              </a:rPr>
              <a:t>MST </a:t>
            </a:r>
            <a:r>
              <a:rPr lang="en-US" sz="3600" dirty="0" err="1">
                <a:solidFill>
                  <a:srgbClr val="FC0000"/>
                </a:solidFill>
                <a:latin typeface="Muli"/>
                <a:ea typeface="Muli"/>
                <a:cs typeface="Muli"/>
                <a:sym typeface="Muli"/>
              </a:rPr>
              <a:t>là</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mã</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số</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được</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cơ</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quan</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thuế</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cấp</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gồm</a:t>
            </a:r>
            <a:r>
              <a:rPr lang="en-US" sz="3600" dirty="0">
                <a:solidFill>
                  <a:srgbClr val="FC0000"/>
                </a:solidFill>
                <a:latin typeface="Muli"/>
                <a:ea typeface="Muli"/>
                <a:cs typeface="Muli"/>
                <a:sym typeface="Muli"/>
              </a:rPr>
              <a:t> 10 </a:t>
            </a:r>
            <a:r>
              <a:rPr lang="en-US" sz="3600" dirty="0" err="1">
                <a:solidFill>
                  <a:srgbClr val="FC0000"/>
                </a:solidFill>
                <a:latin typeface="Muli"/>
                <a:ea typeface="Muli"/>
                <a:cs typeface="Muli"/>
                <a:sym typeface="Muli"/>
              </a:rPr>
              <a:t>chữ</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số</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hoặc</a:t>
            </a:r>
            <a:r>
              <a:rPr lang="en-US" sz="3600" dirty="0">
                <a:solidFill>
                  <a:srgbClr val="FC0000"/>
                </a:solidFill>
                <a:latin typeface="Muli"/>
                <a:ea typeface="Muli"/>
                <a:cs typeface="Muli"/>
                <a:sym typeface="Muli"/>
              </a:rPr>
              <a:t> 13 </a:t>
            </a:r>
            <a:r>
              <a:rPr lang="en-US" sz="3600" dirty="0" err="1">
                <a:solidFill>
                  <a:srgbClr val="FC0000"/>
                </a:solidFill>
                <a:latin typeface="Muli"/>
                <a:ea typeface="Muli"/>
                <a:cs typeface="Muli"/>
                <a:sym typeface="Muli"/>
              </a:rPr>
              <a:t>chữ</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số</a:t>
            </a:r>
            <a:endParaRPr lang="en-US" sz="3600" dirty="0">
              <a:solidFill>
                <a:srgbClr val="FC0000"/>
              </a:solidFill>
              <a:latin typeface="Muli"/>
              <a:ea typeface="Muli"/>
              <a:cs typeface="Muli"/>
              <a:sym typeface="Muli"/>
            </a:endParaRPr>
          </a:p>
        </p:txBody>
      </p:sp>
      <p:sp>
        <p:nvSpPr>
          <p:cNvPr id="51" name="TextBox 51"/>
          <p:cNvSpPr txBox="1"/>
          <p:nvPr/>
        </p:nvSpPr>
        <p:spPr>
          <a:xfrm>
            <a:off x="10324853" y="6743700"/>
            <a:ext cx="7515738" cy="1107996"/>
          </a:xfrm>
          <a:prstGeom prst="rect">
            <a:avLst/>
          </a:prstGeom>
        </p:spPr>
        <p:txBody>
          <a:bodyPr lIns="0" tIns="0" rIns="0" bIns="0" rtlCol="0" anchor="t">
            <a:spAutoFit/>
          </a:bodyPr>
          <a:lstStyle/>
          <a:p>
            <a:r>
              <a:rPr lang="en-US" sz="3600" b="1" dirty="0" err="1">
                <a:solidFill>
                  <a:srgbClr val="231F20"/>
                </a:solidFill>
                <a:latin typeface="Muli Bold"/>
                <a:ea typeface="Muli Bold"/>
                <a:cs typeface="Muli Bold"/>
                <a:sym typeface="Muli Bold"/>
              </a:rPr>
              <a:t>Chủ</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cơ</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sở</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không</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thể</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xác</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định</a:t>
            </a:r>
            <a:r>
              <a:rPr lang="en-US" sz="3600" b="1" dirty="0">
                <a:solidFill>
                  <a:srgbClr val="231F20"/>
                </a:solidFill>
                <a:latin typeface="Muli Bold"/>
                <a:ea typeface="Muli Bold"/>
                <a:cs typeface="Muli Bold"/>
                <a:sym typeface="Muli Bold"/>
              </a:rPr>
              <a:t> MST </a:t>
            </a:r>
            <a:r>
              <a:rPr lang="en-US" sz="3600" b="1" dirty="0" err="1">
                <a:solidFill>
                  <a:srgbClr val="231F20"/>
                </a:solidFill>
                <a:latin typeface="Muli Bold"/>
                <a:ea typeface="Muli Bold"/>
                <a:cs typeface="Muli Bold"/>
                <a:sym typeface="Muli Bold"/>
              </a:rPr>
              <a:t>và</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không</a:t>
            </a:r>
            <a:r>
              <a:rPr lang="en-US" sz="3600" b="1" dirty="0">
                <a:solidFill>
                  <a:srgbClr val="231F20"/>
                </a:solidFill>
                <a:latin typeface="Muli Bold"/>
                <a:ea typeface="Muli Bold"/>
                <a:cs typeface="Muli Bold"/>
                <a:sym typeface="Muli Bold"/>
              </a:rPr>
              <a:t> </a:t>
            </a:r>
            <a:r>
              <a:rPr lang="en-US" sz="3600" b="1" dirty="0" err="1">
                <a:solidFill>
                  <a:srgbClr val="231F20"/>
                </a:solidFill>
                <a:latin typeface="Muli Bold"/>
                <a:ea typeface="Muli Bold"/>
                <a:cs typeface="Muli Bold"/>
                <a:sym typeface="Muli Bold"/>
              </a:rPr>
              <a:t>có</a:t>
            </a:r>
            <a:r>
              <a:rPr lang="en-US" sz="3600" b="1" dirty="0">
                <a:solidFill>
                  <a:srgbClr val="231F20"/>
                </a:solidFill>
                <a:latin typeface="Muli Bold"/>
                <a:ea typeface="Muli Bold"/>
                <a:cs typeface="Muli Bold"/>
                <a:sym typeface="Muli Bold"/>
              </a:rPr>
              <a:t> CCCD</a:t>
            </a:r>
          </a:p>
        </p:txBody>
      </p:sp>
      <p:grpSp>
        <p:nvGrpSpPr>
          <p:cNvPr id="56" name="Group 56"/>
          <p:cNvGrpSpPr/>
          <p:nvPr/>
        </p:nvGrpSpPr>
        <p:grpSpPr>
          <a:xfrm>
            <a:off x="9975742" y="8276940"/>
            <a:ext cx="7806698" cy="553998"/>
            <a:chOff x="-511829" y="-588947"/>
            <a:chExt cx="10408930" cy="738664"/>
          </a:xfrm>
        </p:grpSpPr>
        <p:sp>
          <p:nvSpPr>
            <p:cNvPr id="57" name="Freeform 57"/>
            <p:cNvSpPr/>
            <p:nvPr/>
          </p:nvSpPr>
          <p:spPr>
            <a:xfrm>
              <a:off x="-511829" y="-464471"/>
              <a:ext cx="866855" cy="559515"/>
            </a:xfrm>
            <a:custGeom>
              <a:avLst/>
              <a:gdLst/>
              <a:ahLst/>
              <a:cxnLst/>
              <a:rect l="l" t="t" r="r" b="b"/>
              <a:pathLst>
                <a:path w="866855" h="559515">
                  <a:moveTo>
                    <a:pt x="0" y="0"/>
                  </a:moveTo>
                  <a:lnTo>
                    <a:pt x="866855" y="0"/>
                  </a:lnTo>
                  <a:lnTo>
                    <a:pt x="866855" y="559515"/>
                  </a:lnTo>
                  <a:lnTo>
                    <a:pt x="0" y="5595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9" name="TextBox 59"/>
            <p:cNvSpPr txBox="1"/>
            <p:nvPr/>
          </p:nvSpPr>
          <p:spPr>
            <a:xfrm>
              <a:off x="856894" y="-588947"/>
              <a:ext cx="9040207" cy="738664"/>
            </a:xfrm>
            <a:prstGeom prst="rect">
              <a:avLst/>
            </a:prstGeom>
          </p:spPr>
          <p:txBody>
            <a:bodyPr wrap="square" lIns="0" tIns="0" rIns="0" bIns="0" rtlCol="0" anchor="t">
              <a:spAutoFit/>
            </a:bodyPr>
            <a:lstStyle/>
            <a:p>
              <a:pPr algn="l"/>
              <a:r>
                <a:rPr lang="en-US" sz="3600" dirty="0">
                  <a:solidFill>
                    <a:srgbClr val="FC0000"/>
                  </a:solidFill>
                  <a:latin typeface="Muli"/>
                  <a:ea typeface="Muli"/>
                  <a:cs typeface="Muli"/>
                  <a:sym typeface="Muli"/>
                </a:rPr>
                <a:t>ĐTV </a:t>
              </a:r>
              <a:r>
                <a:rPr lang="en-US" sz="3600" dirty="0" err="1">
                  <a:solidFill>
                    <a:srgbClr val="FC0000"/>
                  </a:solidFill>
                  <a:latin typeface="Muli"/>
                  <a:ea typeface="Muli"/>
                  <a:cs typeface="Muli"/>
                  <a:sym typeface="Muli"/>
                </a:rPr>
                <a:t>nhập</a:t>
              </a:r>
              <a:r>
                <a:rPr lang="en-US" sz="3600" dirty="0">
                  <a:solidFill>
                    <a:srgbClr val="FC0000"/>
                  </a:solidFill>
                  <a:latin typeface="Muli"/>
                  <a:ea typeface="Muli"/>
                  <a:cs typeface="Muli"/>
                  <a:sym typeface="Muli"/>
                </a:rPr>
                <a:t> “99” </a:t>
              </a:r>
              <a:r>
                <a:rPr lang="en-US" sz="3600" dirty="0" err="1">
                  <a:solidFill>
                    <a:srgbClr val="FC0000"/>
                  </a:solidFill>
                  <a:latin typeface="Muli"/>
                  <a:ea typeface="Muli"/>
                  <a:cs typeface="Muli"/>
                  <a:sym typeface="Muli"/>
                </a:rPr>
                <a:t>vào</a:t>
              </a:r>
              <a:r>
                <a:rPr lang="en-US" sz="3600" dirty="0">
                  <a:solidFill>
                    <a:srgbClr val="FC0000"/>
                  </a:solidFill>
                  <a:latin typeface="Muli"/>
                  <a:ea typeface="Muli"/>
                  <a:cs typeface="Muli"/>
                  <a:sym typeface="Muli"/>
                </a:rPr>
                <a:t> ô MST</a:t>
              </a:r>
            </a:p>
          </p:txBody>
        </p:sp>
      </p:grpSp>
      <p:sp>
        <p:nvSpPr>
          <p:cNvPr id="60" name="TextBox 60"/>
          <p:cNvSpPr txBox="1"/>
          <p:nvPr/>
        </p:nvSpPr>
        <p:spPr>
          <a:xfrm>
            <a:off x="8894683" y="522296"/>
            <a:ext cx="754055" cy="587376"/>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Muli Bold"/>
                <a:ea typeface="Muli Bold"/>
                <a:cs typeface="Muli Bold"/>
                <a:sym typeface="Muli Bold"/>
              </a:rPr>
              <a:t>1</a:t>
            </a:r>
          </a:p>
        </p:txBody>
      </p:sp>
      <p:grpSp>
        <p:nvGrpSpPr>
          <p:cNvPr id="63" name="Group 62">
            <a:extLst>
              <a:ext uri="{FF2B5EF4-FFF2-40B4-BE49-F238E27FC236}">
                <a16:creationId xmlns:a16="http://schemas.microsoft.com/office/drawing/2014/main" xmlns="" id="{3182AFDD-2EFF-48E1-B94C-92917D922EC8}"/>
              </a:ext>
            </a:extLst>
          </p:cNvPr>
          <p:cNvGrpSpPr/>
          <p:nvPr/>
        </p:nvGrpSpPr>
        <p:grpSpPr>
          <a:xfrm>
            <a:off x="7711735" y="3050455"/>
            <a:ext cx="2446937" cy="1406879"/>
            <a:chOff x="7729846" y="3646310"/>
            <a:chExt cx="2446937" cy="1406879"/>
          </a:xfrm>
        </p:grpSpPr>
        <p:grpSp>
          <p:nvGrpSpPr>
            <p:cNvPr id="16" name="Group 16"/>
            <p:cNvGrpSpPr/>
            <p:nvPr/>
          </p:nvGrpSpPr>
          <p:grpSpPr>
            <a:xfrm>
              <a:off x="7937840" y="3646310"/>
              <a:ext cx="2238943" cy="1406879"/>
              <a:chOff x="0" y="0"/>
              <a:chExt cx="2985258" cy="1875839"/>
            </a:xfrm>
          </p:grpSpPr>
          <p:grpSp>
            <p:nvGrpSpPr>
              <p:cNvPr id="17" name="Group 17"/>
              <p:cNvGrpSpPr/>
              <p:nvPr/>
            </p:nvGrpSpPr>
            <p:grpSpPr>
              <a:xfrm rot="5400000">
                <a:off x="1109419" y="0"/>
                <a:ext cx="1875839" cy="18758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9938"/>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5400000">
                <a:off x="1326255" y="216836"/>
                <a:ext cx="1442166" cy="144216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6"/>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3" name="AutoShape 23"/>
              <p:cNvSpPr/>
              <p:nvPr/>
            </p:nvSpPr>
            <p:spPr>
              <a:xfrm flipH="1">
                <a:off x="0" y="937919"/>
                <a:ext cx="1109419" cy="0"/>
              </a:xfrm>
              <a:prstGeom prst="line">
                <a:avLst/>
              </a:prstGeom>
              <a:ln w="50800" cap="flat">
                <a:solidFill>
                  <a:srgbClr val="A6A6A6"/>
                </a:solidFill>
                <a:prstDash val="solid"/>
                <a:headEnd type="none" w="sm" len="sm"/>
                <a:tailEnd type="none" w="sm" len="sm"/>
              </a:ln>
            </p:spPr>
          </p:sp>
        </p:grpSp>
        <p:grpSp>
          <p:nvGrpSpPr>
            <p:cNvPr id="24" name="Group 24"/>
            <p:cNvGrpSpPr/>
            <p:nvPr/>
          </p:nvGrpSpPr>
          <p:grpSpPr>
            <a:xfrm rot="5400000">
              <a:off x="7729846" y="4141755"/>
              <a:ext cx="415988" cy="41598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993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1" name="TextBox 61"/>
            <p:cNvSpPr txBox="1"/>
            <p:nvPr/>
          </p:nvSpPr>
          <p:spPr>
            <a:xfrm>
              <a:off x="9058713" y="4027486"/>
              <a:ext cx="754055" cy="587376"/>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Muli Bold"/>
                  <a:ea typeface="Muli Bold"/>
                  <a:cs typeface="Muli Bold"/>
                  <a:sym typeface="Muli Bold"/>
                </a:rPr>
                <a:t>2</a:t>
              </a:r>
            </a:p>
          </p:txBody>
        </p:sp>
      </p:grpSp>
      <p:grpSp>
        <p:nvGrpSpPr>
          <p:cNvPr id="64" name="Group 63">
            <a:extLst>
              <a:ext uri="{FF2B5EF4-FFF2-40B4-BE49-F238E27FC236}">
                <a16:creationId xmlns:a16="http://schemas.microsoft.com/office/drawing/2014/main" xmlns="" id="{445BB02D-293C-4034-9913-9D119DF80A2B}"/>
              </a:ext>
            </a:extLst>
          </p:cNvPr>
          <p:cNvGrpSpPr/>
          <p:nvPr/>
        </p:nvGrpSpPr>
        <p:grpSpPr>
          <a:xfrm>
            <a:off x="7937840" y="6490951"/>
            <a:ext cx="2238943" cy="1406879"/>
            <a:chOff x="7937840" y="6848526"/>
            <a:chExt cx="2238943" cy="1406879"/>
          </a:xfrm>
        </p:grpSpPr>
        <p:grpSp>
          <p:nvGrpSpPr>
            <p:cNvPr id="27" name="Group 27"/>
            <p:cNvGrpSpPr/>
            <p:nvPr/>
          </p:nvGrpSpPr>
          <p:grpSpPr>
            <a:xfrm>
              <a:off x="7937840" y="6848526"/>
              <a:ext cx="2238943" cy="1406879"/>
              <a:chOff x="0" y="0"/>
              <a:chExt cx="2985258" cy="1875839"/>
            </a:xfrm>
          </p:grpSpPr>
          <p:grpSp>
            <p:nvGrpSpPr>
              <p:cNvPr id="28" name="Group 28"/>
              <p:cNvGrpSpPr/>
              <p:nvPr/>
            </p:nvGrpSpPr>
            <p:grpSpPr>
              <a:xfrm rot="5400000">
                <a:off x="1109419" y="0"/>
                <a:ext cx="1875839" cy="187583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D352"/>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rot="5400000">
                <a:off x="1326255" y="216836"/>
                <a:ext cx="1442166" cy="144216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6"/>
                </a:solidFill>
              </p:spPr>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4" name="AutoShape 34"/>
              <p:cNvSpPr/>
              <p:nvPr/>
            </p:nvSpPr>
            <p:spPr>
              <a:xfrm flipH="1">
                <a:off x="0" y="937919"/>
                <a:ext cx="1109419" cy="0"/>
              </a:xfrm>
              <a:prstGeom prst="line">
                <a:avLst/>
              </a:prstGeom>
              <a:ln w="50800" cap="flat">
                <a:solidFill>
                  <a:srgbClr val="A6A6A6"/>
                </a:solidFill>
                <a:prstDash val="solid"/>
                <a:headEnd type="none" w="sm" len="sm"/>
                <a:tailEnd type="none" w="sm" len="sm"/>
              </a:ln>
            </p:spPr>
          </p:sp>
        </p:grpSp>
        <p:sp>
          <p:nvSpPr>
            <p:cNvPr id="62" name="TextBox 62"/>
            <p:cNvSpPr txBox="1"/>
            <p:nvPr/>
          </p:nvSpPr>
          <p:spPr>
            <a:xfrm>
              <a:off x="9057312" y="7205891"/>
              <a:ext cx="754055" cy="587376"/>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Muli Bold"/>
                  <a:ea typeface="Muli Bold"/>
                  <a:cs typeface="Muli Bold"/>
                  <a:sym typeface="Muli Bold"/>
                </a:rPr>
                <a:t>3</a:t>
              </a:r>
            </a:p>
          </p:txBody>
        </p:sp>
      </p:grpSp>
      <p:sp>
        <p:nvSpPr>
          <p:cNvPr id="67" name="Arrow: Right 66">
            <a:extLst>
              <a:ext uri="{FF2B5EF4-FFF2-40B4-BE49-F238E27FC236}">
                <a16:creationId xmlns:a16="http://schemas.microsoft.com/office/drawing/2014/main" xmlns="" id="{AB08EF3C-C935-4BF7-A39C-231119B799FF}"/>
              </a:ext>
            </a:extLst>
          </p:cNvPr>
          <p:cNvSpPr/>
          <p:nvPr/>
        </p:nvSpPr>
        <p:spPr>
          <a:xfrm>
            <a:off x="6964329" y="3252212"/>
            <a:ext cx="654511" cy="58737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par>
                                <p:cTn id="19" presetID="22" presetClass="entr" presetSubtype="4"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down)">
                                      <p:cBhvr>
                                        <p:cTn id="32" dur="500"/>
                                        <p:tgtEl>
                                          <p:spTgt spid="50"/>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down)">
                                      <p:cBhvr>
                                        <p:cTn id="40" dur="500"/>
                                        <p:tgtEl>
                                          <p:spTgt spid="6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down)">
                                      <p:cBhvr>
                                        <p:cTn id="43" dur="500"/>
                                        <p:tgtEl>
                                          <p:spTgt spid="51"/>
                                        </p:tgtEl>
                                      </p:cBhvr>
                                    </p:animEffect>
                                  </p:childTnLst>
                                </p:cTn>
                              </p:par>
                              <p:par>
                                <p:cTn id="44" presetID="22" presetClass="entr" presetSubtype="4"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2" grpId="0"/>
      <p:bldP spid="48" grpId="0"/>
      <p:bldP spid="50" grpId="0"/>
      <p:bldP spid="51" grpId="0"/>
      <p:bldP spid="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055145" y="1573749"/>
            <a:ext cx="1084526" cy="1310966"/>
          </a:xfrm>
          <a:custGeom>
            <a:avLst/>
            <a:gdLst/>
            <a:ahLst/>
            <a:cxnLst/>
            <a:rect l="l" t="t" r="r" b="b"/>
            <a:pathLst>
              <a:path w="1084526" h="1310966">
                <a:moveTo>
                  <a:pt x="0" y="0"/>
                </a:moveTo>
                <a:lnTo>
                  <a:pt x="1084526" y="0"/>
                </a:lnTo>
                <a:lnTo>
                  <a:pt x="1084526" y="1310966"/>
                </a:lnTo>
                <a:lnTo>
                  <a:pt x="0" y="1310966"/>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a:off x="7239000" y="5169214"/>
            <a:ext cx="3768336" cy="2670009"/>
          </a:xfrm>
          <a:custGeom>
            <a:avLst/>
            <a:gdLst/>
            <a:ahLst/>
            <a:cxnLst/>
            <a:rect l="l" t="t" r="r" b="b"/>
            <a:pathLst>
              <a:path w="3615944" h="2531161">
                <a:moveTo>
                  <a:pt x="0" y="0"/>
                </a:moveTo>
                <a:lnTo>
                  <a:pt x="3615945" y="0"/>
                </a:lnTo>
                <a:lnTo>
                  <a:pt x="3615945" y="2531161"/>
                </a:lnTo>
                <a:lnTo>
                  <a:pt x="0" y="2531161"/>
                </a:lnTo>
                <a:lnTo>
                  <a:pt x="0" y="0"/>
                </a:lnTo>
                <a:close/>
              </a:path>
            </a:pathLst>
          </a:custGeom>
          <a:blipFill>
            <a:blip r:embed="rId36"/>
            <a:stretch>
              <a:fillRect/>
            </a:stretch>
          </a:blipFill>
        </p:spPr>
      </p:sp>
      <p:sp>
        <p:nvSpPr>
          <p:cNvPr id="34" name="TextBox 34"/>
          <p:cNvSpPr txBox="1"/>
          <p:nvPr/>
        </p:nvSpPr>
        <p:spPr>
          <a:xfrm>
            <a:off x="3238044" y="4240418"/>
            <a:ext cx="11991343" cy="719428"/>
          </a:xfrm>
          <a:prstGeom prst="rect">
            <a:avLst/>
          </a:prstGeom>
        </p:spPr>
        <p:txBody>
          <a:bodyPr lIns="0" tIns="0" rIns="0" bIns="0" rtlCol="0" anchor="t">
            <a:spAutoFit/>
          </a:bodyPr>
          <a:lstStyle/>
          <a:p>
            <a:pPr algn="ctr">
              <a:lnSpc>
                <a:spcPts val="5999"/>
              </a:lnSpc>
            </a:pPr>
            <a:r>
              <a:rPr lang="en-US" sz="4999" i="1" spc="-49" dirty="0" err="1">
                <a:solidFill>
                  <a:srgbClr val="000000"/>
                </a:solidFill>
                <a:latin typeface="Asap Italics"/>
                <a:ea typeface="Asap Italics"/>
                <a:cs typeface="Asap Italics"/>
                <a:sym typeface="Asap Italics"/>
              </a:rPr>
              <a:t>Gồm</a:t>
            </a:r>
            <a:r>
              <a:rPr lang="en-US" sz="4999" i="1" spc="-49" dirty="0">
                <a:solidFill>
                  <a:srgbClr val="000000"/>
                </a:solidFill>
                <a:latin typeface="Asap Italics"/>
                <a:ea typeface="Asap Italics"/>
                <a:cs typeface="Asap Italics"/>
                <a:sym typeface="Asap Italics"/>
              </a:rPr>
              <a:t> 01 </a:t>
            </a:r>
            <a:r>
              <a:rPr lang="en-US" sz="4999" i="1" spc="-49" dirty="0" err="1">
                <a:solidFill>
                  <a:srgbClr val="000000"/>
                </a:solidFill>
                <a:latin typeface="Asap Italics"/>
                <a:ea typeface="Asap Italics"/>
                <a:cs typeface="Asap Italics"/>
                <a:sym typeface="Asap Italics"/>
              </a:rPr>
              <a:t>câu</a:t>
            </a:r>
            <a:r>
              <a:rPr lang="en-US" sz="4999" i="1" spc="-49" dirty="0">
                <a:solidFill>
                  <a:srgbClr val="000000"/>
                </a:solidFill>
                <a:latin typeface="Asap Italics"/>
                <a:ea typeface="Asap Italics"/>
                <a:cs typeface="Asap Italics"/>
                <a:sym typeface="Asap Italics"/>
              </a:rPr>
              <a:t> </a:t>
            </a:r>
            <a:r>
              <a:rPr lang="en-US" sz="4999" i="1" spc="-49" dirty="0" err="1">
                <a:solidFill>
                  <a:srgbClr val="000000"/>
                </a:solidFill>
                <a:latin typeface="Asap Italics"/>
                <a:ea typeface="Asap Italics"/>
                <a:cs typeface="Asap Italics"/>
                <a:sym typeface="Asap Italics"/>
              </a:rPr>
              <a:t>hỏi</a:t>
            </a:r>
            <a:endParaRPr lang="en-US" sz="4999" i="1" spc="-49" dirty="0">
              <a:solidFill>
                <a:srgbClr val="000000"/>
              </a:solidFill>
              <a:latin typeface="Asap Italics"/>
              <a:ea typeface="Asap Italics"/>
              <a:cs typeface="Asap Italics"/>
              <a:sym typeface="Asap Italics"/>
            </a:endParaRPr>
          </a:p>
        </p:txBody>
      </p:sp>
      <p:sp>
        <p:nvSpPr>
          <p:cNvPr id="35" name="TextBox 35"/>
          <p:cNvSpPr txBox="1"/>
          <p:nvPr/>
        </p:nvSpPr>
        <p:spPr>
          <a:xfrm>
            <a:off x="3244837" y="3029948"/>
            <a:ext cx="11991343" cy="1085850"/>
          </a:xfrm>
          <a:prstGeom prst="rect">
            <a:avLst/>
          </a:prstGeom>
        </p:spPr>
        <p:txBody>
          <a:bodyPr lIns="0" tIns="0" rIns="0" bIns="0" rtlCol="0" anchor="t">
            <a:spAutoFit/>
          </a:bodyPr>
          <a:lstStyle/>
          <a:p>
            <a:pPr marL="0" lvl="0" indent="0" algn="ctr">
              <a:lnSpc>
                <a:spcPts val="8640"/>
              </a:lnSpc>
            </a:pPr>
            <a:r>
              <a:rPr lang="en-US" sz="7200" b="1" dirty="0">
                <a:solidFill>
                  <a:srgbClr val="1D2B74"/>
                </a:solidFill>
                <a:latin typeface="Muli Bold"/>
                <a:ea typeface="Muli Bold"/>
                <a:cs typeface="Muli Bold"/>
                <a:sym typeface="Muli Bold"/>
              </a:rPr>
              <a:t>THÔNG TIN VỀ LAO ĐỘNG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a:extLst>
            <a:ext uri="{FF2B5EF4-FFF2-40B4-BE49-F238E27FC236}">
              <a16:creationId xmlns:a16="http://schemas.microsoft.com/office/drawing/2014/main" xmlns="" id="{E3FB151D-53E7-0659-8E84-AB261ADE8CD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2F717B0A-99FD-EC8D-C321-C4AAA2714080}"/>
              </a:ext>
            </a:extLst>
          </p:cNvPr>
          <p:cNvSpPr/>
          <p:nvPr/>
        </p:nvSpPr>
        <p:spPr>
          <a:xfrm>
            <a:off x="14197179" y="754200"/>
            <a:ext cx="2419869" cy="6161703"/>
          </a:xfrm>
          <a:custGeom>
            <a:avLst/>
            <a:gdLst/>
            <a:ahLst/>
            <a:cxnLst/>
            <a:rect l="l" t="t" r="r" b="b"/>
            <a:pathLst>
              <a:path w="2419869" h="6161703">
                <a:moveTo>
                  <a:pt x="0" y="0"/>
                </a:moveTo>
                <a:lnTo>
                  <a:pt x="2419869" y="0"/>
                </a:lnTo>
                <a:lnTo>
                  <a:pt x="2419869" y="6161704"/>
                </a:lnTo>
                <a:lnTo>
                  <a:pt x="0" y="6161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a:extLst>
              <a:ext uri="{FF2B5EF4-FFF2-40B4-BE49-F238E27FC236}">
                <a16:creationId xmlns:a16="http://schemas.microsoft.com/office/drawing/2014/main" xmlns="" id="{5369528E-A595-DD50-59A1-63DD6930BBDF}"/>
              </a:ext>
            </a:extLst>
          </p:cNvPr>
          <p:cNvSpPr/>
          <p:nvPr/>
        </p:nvSpPr>
        <p:spPr>
          <a:xfrm flipH="1">
            <a:off x="-755570" y="1059630"/>
            <a:ext cx="2569880" cy="6172200"/>
          </a:xfrm>
          <a:custGeom>
            <a:avLst/>
            <a:gdLst/>
            <a:ahLst/>
            <a:cxnLst/>
            <a:rect l="l" t="t" r="r" b="b"/>
            <a:pathLst>
              <a:path w="2569880" h="6172200">
                <a:moveTo>
                  <a:pt x="2569880" y="0"/>
                </a:moveTo>
                <a:lnTo>
                  <a:pt x="0" y="0"/>
                </a:lnTo>
                <a:lnTo>
                  <a:pt x="0" y="6172200"/>
                </a:lnTo>
                <a:lnTo>
                  <a:pt x="2569880" y="6172200"/>
                </a:lnTo>
                <a:lnTo>
                  <a:pt x="256988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a:extLst>
              <a:ext uri="{FF2B5EF4-FFF2-40B4-BE49-F238E27FC236}">
                <a16:creationId xmlns:a16="http://schemas.microsoft.com/office/drawing/2014/main" xmlns="" id="{8195AE08-EAE8-6B7C-2017-27E77E5B0619}"/>
              </a:ext>
            </a:extLst>
          </p:cNvPr>
          <p:cNvGrpSpPr/>
          <p:nvPr/>
        </p:nvGrpSpPr>
        <p:grpSpPr>
          <a:xfrm>
            <a:off x="238462" y="3255439"/>
            <a:ext cx="17828753" cy="8046184"/>
            <a:chOff x="0" y="0"/>
            <a:chExt cx="21640800" cy="10728245"/>
          </a:xfrm>
        </p:grpSpPr>
        <p:grpSp>
          <p:nvGrpSpPr>
            <p:cNvPr id="5" name="Group 5">
              <a:extLst>
                <a:ext uri="{FF2B5EF4-FFF2-40B4-BE49-F238E27FC236}">
                  <a16:creationId xmlns:a16="http://schemas.microsoft.com/office/drawing/2014/main" xmlns="" id="{71F36970-6CEF-CEE1-7F04-13B259FC4B40}"/>
                </a:ext>
              </a:extLst>
            </p:cNvPr>
            <p:cNvGrpSpPr/>
            <p:nvPr/>
          </p:nvGrpSpPr>
          <p:grpSpPr>
            <a:xfrm>
              <a:off x="0" y="0"/>
              <a:ext cx="10927916" cy="10728245"/>
              <a:chOff x="0" y="0"/>
              <a:chExt cx="9178315" cy="9010612"/>
            </a:xfrm>
          </p:grpSpPr>
          <p:sp>
            <p:nvSpPr>
              <p:cNvPr id="6" name="Freeform 6">
                <a:extLst>
                  <a:ext uri="{FF2B5EF4-FFF2-40B4-BE49-F238E27FC236}">
                    <a16:creationId xmlns:a16="http://schemas.microsoft.com/office/drawing/2014/main" xmlns="" id="{93D20A2A-2C78-CFB4-96AB-EBEB249E184D}"/>
                  </a:ext>
                </a:extLst>
              </p:cNvPr>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7" name="Group 7">
              <a:extLst>
                <a:ext uri="{FF2B5EF4-FFF2-40B4-BE49-F238E27FC236}">
                  <a16:creationId xmlns:a16="http://schemas.microsoft.com/office/drawing/2014/main" xmlns="" id="{6472C20D-C8D9-CDCB-28E4-19DF503E3495}"/>
                </a:ext>
              </a:extLst>
            </p:cNvPr>
            <p:cNvGrpSpPr/>
            <p:nvPr/>
          </p:nvGrpSpPr>
          <p:grpSpPr>
            <a:xfrm>
              <a:off x="10712884" y="0"/>
              <a:ext cx="10927916" cy="10728245"/>
              <a:chOff x="0" y="0"/>
              <a:chExt cx="9178315" cy="9010612"/>
            </a:xfrm>
          </p:grpSpPr>
          <p:sp>
            <p:nvSpPr>
              <p:cNvPr id="8" name="Freeform 8">
                <a:extLst>
                  <a:ext uri="{FF2B5EF4-FFF2-40B4-BE49-F238E27FC236}">
                    <a16:creationId xmlns:a16="http://schemas.microsoft.com/office/drawing/2014/main" xmlns="" id="{9A5596E8-E8ED-919B-F148-F8B2755A0383}"/>
                  </a:ext>
                </a:extLst>
              </p:cNvPr>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grpSp>
        <p:nvGrpSpPr>
          <p:cNvPr id="9" name="Group 9">
            <a:extLst>
              <a:ext uri="{FF2B5EF4-FFF2-40B4-BE49-F238E27FC236}">
                <a16:creationId xmlns:a16="http://schemas.microsoft.com/office/drawing/2014/main" xmlns="" id="{1E32B756-2D15-F9A2-9B8B-8E6339F90650}"/>
              </a:ext>
            </a:extLst>
          </p:cNvPr>
          <p:cNvGrpSpPr/>
          <p:nvPr/>
        </p:nvGrpSpPr>
        <p:grpSpPr>
          <a:xfrm>
            <a:off x="792270" y="133365"/>
            <a:ext cx="16703459" cy="10872694"/>
            <a:chOff x="0" y="0"/>
            <a:chExt cx="20945768" cy="10465856"/>
          </a:xfrm>
        </p:grpSpPr>
        <p:grpSp>
          <p:nvGrpSpPr>
            <p:cNvPr id="10" name="Group 10">
              <a:extLst>
                <a:ext uri="{FF2B5EF4-FFF2-40B4-BE49-F238E27FC236}">
                  <a16:creationId xmlns:a16="http://schemas.microsoft.com/office/drawing/2014/main" xmlns="" id="{5109C6DC-DEBE-76D9-8041-4EA7B702A1AB}"/>
                </a:ext>
              </a:extLst>
            </p:cNvPr>
            <p:cNvGrpSpPr/>
            <p:nvPr/>
          </p:nvGrpSpPr>
          <p:grpSpPr>
            <a:xfrm>
              <a:off x="0" y="0"/>
              <a:ext cx="10766547" cy="10465856"/>
              <a:chOff x="0" y="0"/>
              <a:chExt cx="9178315" cy="8921981"/>
            </a:xfrm>
          </p:grpSpPr>
          <p:sp>
            <p:nvSpPr>
              <p:cNvPr id="11" name="Freeform 11">
                <a:extLst>
                  <a:ext uri="{FF2B5EF4-FFF2-40B4-BE49-F238E27FC236}">
                    <a16:creationId xmlns:a16="http://schemas.microsoft.com/office/drawing/2014/main" xmlns="" id="{6B248944-2EFF-DD5C-A75E-92D1C4611B87}"/>
                  </a:ext>
                </a:extLst>
              </p:cNvPr>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2" name="Group 12">
              <a:extLst>
                <a:ext uri="{FF2B5EF4-FFF2-40B4-BE49-F238E27FC236}">
                  <a16:creationId xmlns:a16="http://schemas.microsoft.com/office/drawing/2014/main" xmlns="" id="{6615826E-E125-145E-0CE3-A94011003967}"/>
                </a:ext>
              </a:extLst>
            </p:cNvPr>
            <p:cNvGrpSpPr/>
            <p:nvPr/>
          </p:nvGrpSpPr>
          <p:grpSpPr>
            <a:xfrm>
              <a:off x="10554688" y="0"/>
              <a:ext cx="10391080" cy="10465856"/>
              <a:chOff x="-1" y="0"/>
              <a:chExt cx="8858235" cy="8921981"/>
            </a:xfrm>
          </p:grpSpPr>
          <p:sp>
            <p:nvSpPr>
              <p:cNvPr id="13" name="Freeform 13">
                <a:extLst>
                  <a:ext uri="{FF2B5EF4-FFF2-40B4-BE49-F238E27FC236}">
                    <a16:creationId xmlns:a16="http://schemas.microsoft.com/office/drawing/2014/main" xmlns="" id="{316D9E77-C071-7E65-D4D8-DB7615B7D1F4}"/>
                  </a:ext>
                </a:extLst>
              </p:cNvPr>
              <p:cNvSpPr/>
              <p:nvPr/>
            </p:nvSpPr>
            <p:spPr>
              <a:xfrm>
                <a:off x="-1" y="0"/>
                <a:ext cx="8858235"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sp>
        <p:nvSpPr>
          <p:cNvPr id="19" name="AutoShape 19">
            <a:extLst>
              <a:ext uri="{FF2B5EF4-FFF2-40B4-BE49-F238E27FC236}">
                <a16:creationId xmlns:a16="http://schemas.microsoft.com/office/drawing/2014/main" xmlns="" id="{C0B0E05C-ADB8-0366-F999-B1F479B4ABF9}"/>
              </a:ext>
            </a:extLst>
          </p:cNvPr>
          <p:cNvSpPr/>
          <p:nvPr/>
        </p:nvSpPr>
        <p:spPr>
          <a:xfrm flipH="1" flipV="1">
            <a:off x="6705600" y="3255439"/>
            <a:ext cx="0" cy="10177505"/>
          </a:xfrm>
          <a:prstGeom prst="line">
            <a:avLst/>
          </a:prstGeom>
          <a:ln w="38100" cap="rnd">
            <a:solidFill>
              <a:srgbClr val="8FB7C6"/>
            </a:solidFill>
            <a:prstDash val="solid"/>
            <a:headEnd type="none" w="sm" len="sm"/>
            <a:tailEnd type="none" w="sm" len="sm"/>
          </a:ln>
        </p:spPr>
        <p:txBody>
          <a:bodyPr/>
          <a:lstStyle/>
          <a:p>
            <a:endParaRPr lang="en-US" dirty="0"/>
          </a:p>
        </p:txBody>
      </p:sp>
      <p:sp>
        <p:nvSpPr>
          <p:cNvPr id="20" name="Freeform 20">
            <a:extLst>
              <a:ext uri="{FF2B5EF4-FFF2-40B4-BE49-F238E27FC236}">
                <a16:creationId xmlns:a16="http://schemas.microsoft.com/office/drawing/2014/main" xmlns="" id="{1B42749D-6884-468E-67C5-A8102CDAB19A}"/>
              </a:ext>
            </a:extLst>
          </p:cNvPr>
          <p:cNvSpPr/>
          <p:nvPr/>
        </p:nvSpPr>
        <p:spPr>
          <a:xfrm>
            <a:off x="-2075122" y="88043"/>
            <a:ext cx="1903739" cy="1696059"/>
          </a:xfrm>
          <a:custGeom>
            <a:avLst/>
            <a:gdLst/>
            <a:ahLst/>
            <a:cxnLst/>
            <a:rect l="l" t="t" r="r" b="b"/>
            <a:pathLst>
              <a:path w="1903739" h="1696059">
                <a:moveTo>
                  <a:pt x="0" y="0"/>
                </a:moveTo>
                <a:lnTo>
                  <a:pt x="1903739" y="0"/>
                </a:lnTo>
                <a:lnTo>
                  <a:pt x="1903739" y="1696059"/>
                </a:lnTo>
                <a:lnTo>
                  <a:pt x="0" y="16960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AutoShape 22">
            <a:extLst>
              <a:ext uri="{FF2B5EF4-FFF2-40B4-BE49-F238E27FC236}">
                <a16:creationId xmlns:a16="http://schemas.microsoft.com/office/drawing/2014/main" xmlns="" id="{B582FCB2-A5AF-84EA-F124-F767B39AD9B7}"/>
              </a:ext>
            </a:extLst>
          </p:cNvPr>
          <p:cNvSpPr/>
          <p:nvPr/>
        </p:nvSpPr>
        <p:spPr>
          <a:xfrm>
            <a:off x="16192850" y="754200"/>
            <a:ext cx="1588427" cy="0"/>
          </a:xfrm>
          <a:prstGeom prst="line">
            <a:avLst/>
          </a:prstGeom>
          <a:ln w="38100" cap="rnd">
            <a:solidFill>
              <a:srgbClr val="476A76"/>
            </a:solidFill>
            <a:prstDash val="solid"/>
            <a:headEnd type="none" w="sm" len="sm"/>
            <a:tailEnd type="none" w="sm" len="sm"/>
          </a:ln>
        </p:spPr>
      </p:sp>
      <p:sp>
        <p:nvSpPr>
          <p:cNvPr id="23" name="AutoShape 23">
            <a:extLst>
              <a:ext uri="{FF2B5EF4-FFF2-40B4-BE49-F238E27FC236}">
                <a16:creationId xmlns:a16="http://schemas.microsoft.com/office/drawing/2014/main" xmlns="" id="{952D3EF0-0223-8AC7-BDAA-F755369384F2}"/>
              </a:ext>
            </a:extLst>
          </p:cNvPr>
          <p:cNvSpPr/>
          <p:nvPr/>
        </p:nvSpPr>
        <p:spPr>
          <a:xfrm flipV="1">
            <a:off x="16441616" y="936072"/>
            <a:ext cx="1339661" cy="0"/>
          </a:xfrm>
          <a:prstGeom prst="line">
            <a:avLst/>
          </a:prstGeom>
          <a:ln w="38100" cap="rnd">
            <a:solidFill>
              <a:srgbClr val="476A76"/>
            </a:solidFill>
            <a:prstDash val="solid"/>
            <a:headEnd type="none" w="sm" len="sm"/>
            <a:tailEnd type="none" w="sm" len="sm"/>
          </a:ln>
        </p:spPr>
      </p:sp>
      <p:sp>
        <p:nvSpPr>
          <p:cNvPr id="24" name="AutoShape 24">
            <a:extLst>
              <a:ext uri="{FF2B5EF4-FFF2-40B4-BE49-F238E27FC236}">
                <a16:creationId xmlns:a16="http://schemas.microsoft.com/office/drawing/2014/main" xmlns="" id="{200D46F4-FF16-96FD-AE77-F26B6F2FFA27}"/>
              </a:ext>
            </a:extLst>
          </p:cNvPr>
          <p:cNvSpPr/>
          <p:nvPr/>
        </p:nvSpPr>
        <p:spPr>
          <a:xfrm>
            <a:off x="16815732" y="1121804"/>
            <a:ext cx="965545" cy="0"/>
          </a:xfrm>
          <a:prstGeom prst="line">
            <a:avLst/>
          </a:prstGeom>
          <a:ln w="38100" cap="rnd">
            <a:solidFill>
              <a:srgbClr val="476A76"/>
            </a:solidFill>
            <a:prstDash val="solid"/>
            <a:headEnd type="none" w="sm" len="sm"/>
            <a:tailEnd type="none" w="sm" len="sm"/>
          </a:ln>
        </p:spPr>
      </p:sp>
      <p:grpSp>
        <p:nvGrpSpPr>
          <p:cNvPr id="25" name="Group 25">
            <a:extLst>
              <a:ext uri="{FF2B5EF4-FFF2-40B4-BE49-F238E27FC236}">
                <a16:creationId xmlns:a16="http://schemas.microsoft.com/office/drawing/2014/main" xmlns="" id="{53D50C8D-C989-4945-BAEA-6FDD4A0BD1F4}"/>
              </a:ext>
            </a:extLst>
          </p:cNvPr>
          <p:cNvGrpSpPr/>
          <p:nvPr/>
        </p:nvGrpSpPr>
        <p:grpSpPr>
          <a:xfrm>
            <a:off x="-859682" y="777333"/>
            <a:ext cx="203211" cy="203211"/>
            <a:chOff x="0" y="0"/>
            <a:chExt cx="812800" cy="812800"/>
          </a:xfrm>
        </p:grpSpPr>
        <p:sp>
          <p:nvSpPr>
            <p:cNvPr id="26" name="Freeform 26">
              <a:extLst>
                <a:ext uri="{FF2B5EF4-FFF2-40B4-BE49-F238E27FC236}">
                  <a16:creationId xmlns:a16="http://schemas.microsoft.com/office/drawing/2014/main" xmlns="" id="{D04C57A9-B75F-9998-5BBA-1120EAD1B4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A76"/>
            </a:solidFill>
          </p:spPr>
        </p:sp>
        <p:sp>
          <p:nvSpPr>
            <p:cNvPr id="27" name="TextBox 27">
              <a:extLst>
                <a:ext uri="{FF2B5EF4-FFF2-40B4-BE49-F238E27FC236}">
                  <a16:creationId xmlns:a16="http://schemas.microsoft.com/office/drawing/2014/main" xmlns="" id="{C785B96C-EBF5-E32A-5DB7-582F64D7C318}"/>
                </a:ext>
              </a:extLst>
            </p:cNvPr>
            <p:cNvSpPr txBox="1"/>
            <p:nvPr/>
          </p:nvSpPr>
          <p:spPr>
            <a:xfrm>
              <a:off x="76200" y="114300"/>
              <a:ext cx="660400" cy="622300"/>
            </a:xfrm>
            <a:prstGeom prst="rect">
              <a:avLst/>
            </a:prstGeom>
          </p:spPr>
          <p:txBody>
            <a:bodyPr lIns="50800" tIns="50800" rIns="50800" bIns="50800" rtlCol="0" anchor="ctr"/>
            <a:lstStyle/>
            <a:p>
              <a:pPr algn="ctr">
                <a:lnSpc>
                  <a:spcPts val="2694"/>
                </a:lnSpc>
              </a:pPr>
              <a:endParaRPr/>
            </a:p>
          </p:txBody>
        </p:sp>
      </p:grpSp>
      <p:grpSp>
        <p:nvGrpSpPr>
          <p:cNvPr id="28" name="Group 28">
            <a:extLst>
              <a:ext uri="{FF2B5EF4-FFF2-40B4-BE49-F238E27FC236}">
                <a16:creationId xmlns:a16="http://schemas.microsoft.com/office/drawing/2014/main" xmlns="" id="{EE980F0A-99DE-21F8-A75B-73C913FB9340}"/>
              </a:ext>
            </a:extLst>
          </p:cNvPr>
          <p:cNvGrpSpPr/>
          <p:nvPr/>
        </p:nvGrpSpPr>
        <p:grpSpPr>
          <a:xfrm>
            <a:off x="-1224859" y="743551"/>
            <a:ext cx="203211" cy="203211"/>
            <a:chOff x="0" y="0"/>
            <a:chExt cx="812800" cy="812800"/>
          </a:xfrm>
        </p:grpSpPr>
        <p:sp>
          <p:nvSpPr>
            <p:cNvPr id="29" name="Freeform 29">
              <a:extLst>
                <a:ext uri="{FF2B5EF4-FFF2-40B4-BE49-F238E27FC236}">
                  <a16:creationId xmlns:a16="http://schemas.microsoft.com/office/drawing/2014/main" xmlns="" id="{C36F9F30-95EB-2B88-2613-CB6C16DF71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A76"/>
            </a:solidFill>
          </p:spPr>
        </p:sp>
        <p:sp>
          <p:nvSpPr>
            <p:cNvPr id="30" name="TextBox 30">
              <a:extLst>
                <a:ext uri="{FF2B5EF4-FFF2-40B4-BE49-F238E27FC236}">
                  <a16:creationId xmlns:a16="http://schemas.microsoft.com/office/drawing/2014/main" xmlns="" id="{86FAE47A-AB1A-C1C0-958D-3FCAD0C2423E}"/>
                </a:ext>
              </a:extLst>
            </p:cNvPr>
            <p:cNvSpPr txBox="1"/>
            <p:nvPr/>
          </p:nvSpPr>
          <p:spPr>
            <a:xfrm>
              <a:off x="76200" y="114300"/>
              <a:ext cx="660400" cy="622300"/>
            </a:xfrm>
            <a:prstGeom prst="rect">
              <a:avLst/>
            </a:prstGeom>
          </p:spPr>
          <p:txBody>
            <a:bodyPr lIns="50800" tIns="50800" rIns="50800" bIns="50800" rtlCol="0" anchor="ctr"/>
            <a:lstStyle/>
            <a:p>
              <a:pPr algn="ctr">
                <a:lnSpc>
                  <a:spcPts val="2694"/>
                </a:lnSpc>
              </a:pPr>
              <a:endParaRPr/>
            </a:p>
          </p:txBody>
        </p:sp>
      </p:grpSp>
      <p:grpSp>
        <p:nvGrpSpPr>
          <p:cNvPr id="31" name="Group 31">
            <a:extLst>
              <a:ext uri="{FF2B5EF4-FFF2-40B4-BE49-F238E27FC236}">
                <a16:creationId xmlns:a16="http://schemas.microsoft.com/office/drawing/2014/main" xmlns="" id="{4439AA59-5470-3ADC-A685-EE10307C5DA2}"/>
              </a:ext>
            </a:extLst>
          </p:cNvPr>
          <p:cNvGrpSpPr/>
          <p:nvPr/>
        </p:nvGrpSpPr>
        <p:grpSpPr>
          <a:xfrm>
            <a:off x="-1284814" y="853517"/>
            <a:ext cx="203211" cy="203211"/>
            <a:chOff x="0" y="0"/>
            <a:chExt cx="812800" cy="812800"/>
          </a:xfrm>
        </p:grpSpPr>
        <p:sp>
          <p:nvSpPr>
            <p:cNvPr id="32" name="Freeform 32">
              <a:extLst>
                <a:ext uri="{FF2B5EF4-FFF2-40B4-BE49-F238E27FC236}">
                  <a16:creationId xmlns:a16="http://schemas.microsoft.com/office/drawing/2014/main" xmlns="" id="{6060D9FA-90F5-DC07-3601-AEE87DEC03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A76"/>
            </a:solidFill>
          </p:spPr>
        </p:sp>
        <p:sp>
          <p:nvSpPr>
            <p:cNvPr id="33" name="TextBox 33">
              <a:extLst>
                <a:ext uri="{FF2B5EF4-FFF2-40B4-BE49-F238E27FC236}">
                  <a16:creationId xmlns:a16="http://schemas.microsoft.com/office/drawing/2014/main" xmlns="" id="{28345E58-43FC-DA60-0504-A3C859F6A141}"/>
                </a:ext>
              </a:extLst>
            </p:cNvPr>
            <p:cNvSpPr txBox="1"/>
            <p:nvPr/>
          </p:nvSpPr>
          <p:spPr>
            <a:xfrm>
              <a:off x="76200" y="114300"/>
              <a:ext cx="660400" cy="622300"/>
            </a:xfrm>
            <a:prstGeom prst="rect">
              <a:avLst/>
            </a:prstGeom>
          </p:spPr>
          <p:txBody>
            <a:bodyPr lIns="50800" tIns="50800" rIns="50800" bIns="50800" rtlCol="0" anchor="ctr"/>
            <a:lstStyle/>
            <a:p>
              <a:pPr algn="ctr">
                <a:lnSpc>
                  <a:spcPts val="2694"/>
                </a:lnSpc>
              </a:pPr>
              <a:endParaRPr/>
            </a:p>
          </p:txBody>
        </p:sp>
      </p:grpSp>
      <p:sp>
        <p:nvSpPr>
          <p:cNvPr id="38" name="TextBox 38">
            <a:extLst>
              <a:ext uri="{FF2B5EF4-FFF2-40B4-BE49-F238E27FC236}">
                <a16:creationId xmlns:a16="http://schemas.microsoft.com/office/drawing/2014/main" xmlns="" id="{7AA66ADC-B04D-07CC-36E1-7D870E323068}"/>
              </a:ext>
            </a:extLst>
          </p:cNvPr>
          <p:cNvSpPr txBox="1"/>
          <p:nvPr/>
        </p:nvSpPr>
        <p:spPr>
          <a:xfrm>
            <a:off x="914068" y="266700"/>
            <a:ext cx="7339338" cy="3077766"/>
          </a:xfrm>
          <a:prstGeom prst="rect">
            <a:avLst/>
          </a:prstGeom>
        </p:spPr>
        <p:txBody>
          <a:bodyPr wrap="square" lIns="0" tIns="0" rIns="0" bIns="0" rtlCol="0" anchor="t">
            <a:spAutoFit/>
          </a:bodyPr>
          <a:lstStyle/>
          <a:p>
            <a:pPr marL="0" lvl="1" indent="0" algn="ctr">
              <a:lnSpc>
                <a:spcPts val="4800"/>
              </a:lnSpc>
              <a:spcBef>
                <a:spcPct val="0"/>
              </a:spcBef>
            </a:pPr>
            <a:r>
              <a:rPr lang="vi-VN" sz="4000" b="1" dirty="0">
                <a:latin typeface="Muli Bold"/>
                <a:ea typeface="Muli Bold"/>
                <a:cs typeface="Muli Bold"/>
                <a:sym typeface="Muli Bold"/>
              </a:rPr>
              <a:t>2.1. Tại thời điểm </a:t>
            </a:r>
            <a:r>
              <a:rPr lang="en-US" sz="4000" b="1" dirty="0" err="1">
                <a:latin typeface="Muli Bold"/>
                <a:ea typeface="Muli Bold"/>
                <a:cs typeface="Muli Bold"/>
                <a:sym typeface="Muli Bold"/>
              </a:rPr>
              <a:t>ngày</a:t>
            </a:r>
            <a:r>
              <a:rPr lang="en-US" sz="4000" b="1" dirty="0">
                <a:latin typeface="Muli Bold"/>
                <a:ea typeface="Muli Bold"/>
                <a:cs typeface="Muli Bold"/>
                <a:sym typeface="Muli Bold"/>
              </a:rPr>
              <a:t> </a:t>
            </a:r>
            <a:r>
              <a:rPr lang="vi-VN" sz="4000" b="1" dirty="0">
                <a:latin typeface="Muli Bold"/>
                <a:ea typeface="Muli Bold"/>
                <a:cs typeface="Muli Bold"/>
                <a:sym typeface="Muli Bold"/>
              </a:rPr>
              <a:t>31/12/2025, số lao động từ 15 tuổi trở lên </a:t>
            </a:r>
            <a:r>
              <a:rPr lang="vi-VN" sz="4000" b="1" dirty="0">
                <a:solidFill>
                  <a:srgbClr val="FF0000"/>
                </a:solidFill>
                <a:latin typeface="Muli Bold"/>
                <a:ea typeface="Muli Bold"/>
                <a:cs typeface="Muli Bold"/>
                <a:sym typeface="Muli Bold"/>
              </a:rPr>
              <a:t>thuê ngoài </a:t>
            </a:r>
            <a:r>
              <a:rPr lang="vi-VN" sz="4000" b="1" dirty="0">
                <a:latin typeface="Muli Bold"/>
                <a:ea typeface="Muli Bold"/>
                <a:cs typeface="Muli Bold"/>
                <a:sym typeface="Muli Bold"/>
              </a:rPr>
              <a:t>phải trả công, lương của cơ sở là bao nhiêu?</a:t>
            </a:r>
            <a:endParaRPr lang="en-US" sz="4000" b="1" dirty="0">
              <a:latin typeface="Muli Bold"/>
              <a:ea typeface="Muli Bold"/>
              <a:cs typeface="Muli Bold"/>
              <a:sym typeface="Muli Bold"/>
            </a:endParaRPr>
          </a:p>
        </p:txBody>
      </p:sp>
      <p:grpSp>
        <p:nvGrpSpPr>
          <p:cNvPr id="60" name="Group 59">
            <a:extLst>
              <a:ext uri="{FF2B5EF4-FFF2-40B4-BE49-F238E27FC236}">
                <a16:creationId xmlns:a16="http://schemas.microsoft.com/office/drawing/2014/main" xmlns="" id="{4137B9D0-6CAD-064C-2A46-6AB7624F9CF8}"/>
              </a:ext>
            </a:extLst>
          </p:cNvPr>
          <p:cNvGrpSpPr/>
          <p:nvPr/>
        </p:nvGrpSpPr>
        <p:grpSpPr>
          <a:xfrm>
            <a:off x="351569" y="3590541"/>
            <a:ext cx="8081647" cy="6835864"/>
            <a:chOff x="891335" y="4656247"/>
            <a:chExt cx="5622707" cy="6583617"/>
          </a:xfrm>
        </p:grpSpPr>
        <p:grpSp>
          <p:nvGrpSpPr>
            <p:cNvPr id="14" name="Group 14">
              <a:extLst>
                <a:ext uri="{FF2B5EF4-FFF2-40B4-BE49-F238E27FC236}">
                  <a16:creationId xmlns:a16="http://schemas.microsoft.com/office/drawing/2014/main" xmlns="" id="{7741EADA-7A21-A25D-8DE3-468C4E09C132}"/>
                </a:ext>
              </a:extLst>
            </p:cNvPr>
            <p:cNvGrpSpPr/>
            <p:nvPr/>
          </p:nvGrpSpPr>
          <p:grpSpPr>
            <a:xfrm>
              <a:off x="891335" y="4656247"/>
              <a:ext cx="5622707" cy="6583617"/>
              <a:chOff x="0" y="0"/>
              <a:chExt cx="20298745" cy="10860342"/>
            </a:xfrm>
          </p:grpSpPr>
          <p:grpSp>
            <p:nvGrpSpPr>
              <p:cNvPr id="15" name="Group 15">
                <a:extLst>
                  <a:ext uri="{FF2B5EF4-FFF2-40B4-BE49-F238E27FC236}">
                    <a16:creationId xmlns:a16="http://schemas.microsoft.com/office/drawing/2014/main" xmlns="" id="{43FD44C5-B003-50A4-A7CA-0FD5AA499776}"/>
                  </a:ext>
                </a:extLst>
              </p:cNvPr>
              <p:cNvGrpSpPr/>
              <p:nvPr/>
            </p:nvGrpSpPr>
            <p:grpSpPr>
              <a:xfrm>
                <a:off x="0" y="0"/>
                <a:ext cx="10250221" cy="10860342"/>
                <a:chOff x="0" y="0"/>
                <a:chExt cx="9178315" cy="9724634"/>
              </a:xfrm>
            </p:grpSpPr>
            <p:sp>
              <p:nvSpPr>
                <p:cNvPr id="16" name="Freeform 16">
                  <a:extLst>
                    <a:ext uri="{FF2B5EF4-FFF2-40B4-BE49-F238E27FC236}">
                      <a16:creationId xmlns:a16="http://schemas.microsoft.com/office/drawing/2014/main" xmlns="" id="{3D8DE6F4-C1FD-CD77-DD9F-5E94F0EA4A66}"/>
                    </a:ext>
                  </a:extLst>
                </p:cNvPr>
                <p:cNvSpPr/>
                <p:nvPr/>
              </p:nvSpPr>
              <p:spPr>
                <a:xfrm>
                  <a:off x="-1" y="0"/>
                  <a:ext cx="9185974" cy="9724634"/>
                </a:xfrm>
                <a:custGeom>
                  <a:avLst/>
                  <a:gdLst/>
                  <a:ahLst/>
                  <a:cxnLst/>
                  <a:rect l="l" t="t" r="r" b="b"/>
                  <a:pathLst>
                    <a:path w="9185974" h="9724634">
                      <a:moveTo>
                        <a:pt x="8679536" y="9707714"/>
                      </a:moveTo>
                      <a:cubicBezTo>
                        <a:pt x="8679536" y="9707714"/>
                        <a:pt x="8442539" y="9697745"/>
                        <a:pt x="8080400" y="9711189"/>
                      </a:cubicBezTo>
                      <a:cubicBezTo>
                        <a:pt x="7718262" y="9724634"/>
                        <a:pt x="490924" y="9724634"/>
                        <a:pt x="490924" y="9724634"/>
                      </a:cubicBezTo>
                      <a:cubicBezTo>
                        <a:pt x="245502" y="9724634"/>
                        <a:pt x="32509" y="9627366"/>
                        <a:pt x="31032" y="9467252"/>
                      </a:cubicBezTo>
                      <a:cubicBezTo>
                        <a:pt x="31032" y="9467252"/>
                        <a:pt x="0" y="67640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216162"/>
                        <a:pt x="9177219" y="8767665"/>
                      </a:cubicBezTo>
                      <a:cubicBezTo>
                        <a:pt x="9185974" y="9060966"/>
                        <a:pt x="9139426" y="9394037"/>
                        <a:pt x="9139426" y="9394037"/>
                      </a:cubicBezTo>
                      <a:cubicBezTo>
                        <a:pt x="9136461" y="9574062"/>
                        <a:pt x="8924958" y="9707714"/>
                        <a:pt x="8679536" y="9707714"/>
                      </a:cubicBezTo>
                      <a:close/>
                    </a:path>
                  </a:pathLst>
                </a:custGeom>
                <a:solidFill>
                  <a:srgbClr val="F3FCFF"/>
                </a:solidFill>
              </p:spPr>
            </p:sp>
          </p:grpSp>
          <p:grpSp>
            <p:nvGrpSpPr>
              <p:cNvPr id="17" name="Group 17">
                <a:extLst>
                  <a:ext uri="{FF2B5EF4-FFF2-40B4-BE49-F238E27FC236}">
                    <a16:creationId xmlns:a16="http://schemas.microsoft.com/office/drawing/2014/main" xmlns="" id="{3C868045-3406-E4B2-E7E5-FBB8DABBA6B2}"/>
                  </a:ext>
                </a:extLst>
              </p:cNvPr>
              <p:cNvGrpSpPr/>
              <p:nvPr/>
            </p:nvGrpSpPr>
            <p:grpSpPr>
              <a:xfrm>
                <a:off x="10048523" y="0"/>
                <a:ext cx="10250221" cy="10860342"/>
                <a:chOff x="0" y="0"/>
                <a:chExt cx="9178315" cy="9724634"/>
              </a:xfrm>
            </p:grpSpPr>
            <p:sp>
              <p:nvSpPr>
                <p:cNvPr id="18" name="Freeform 18">
                  <a:extLst>
                    <a:ext uri="{FF2B5EF4-FFF2-40B4-BE49-F238E27FC236}">
                      <a16:creationId xmlns:a16="http://schemas.microsoft.com/office/drawing/2014/main" xmlns="" id="{AE249069-A5F7-4DAF-E5C6-BA4000F40C8B}"/>
                    </a:ext>
                  </a:extLst>
                </p:cNvPr>
                <p:cNvSpPr/>
                <p:nvPr/>
              </p:nvSpPr>
              <p:spPr>
                <a:xfrm>
                  <a:off x="-1" y="0"/>
                  <a:ext cx="9185974" cy="9724634"/>
                </a:xfrm>
                <a:custGeom>
                  <a:avLst/>
                  <a:gdLst/>
                  <a:ahLst/>
                  <a:cxnLst/>
                  <a:rect l="l" t="t" r="r" b="b"/>
                  <a:pathLst>
                    <a:path w="9185974" h="9724634">
                      <a:moveTo>
                        <a:pt x="8679536" y="9707714"/>
                      </a:moveTo>
                      <a:cubicBezTo>
                        <a:pt x="8679536" y="9707714"/>
                        <a:pt x="8442539" y="9697745"/>
                        <a:pt x="8080400" y="9711189"/>
                      </a:cubicBezTo>
                      <a:cubicBezTo>
                        <a:pt x="7718262" y="9724634"/>
                        <a:pt x="490924" y="9724634"/>
                        <a:pt x="490924" y="9724634"/>
                      </a:cubicBezTo>
                      <a:cubicBezTo>
                        <a:pt x="245502" y="9724634"/>
                        <a:pt x="32509" y="9627366"/>
                        <a:pt x="31032" y="9467252"/>
                      </a:cubicBezTo>
                      <a:cubicBezTo>
                        <a:pt x="31032" y="9467252"/>
                        <a:pt x="0" y="67640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216162"/>
                        <a:pt x="9177219" y="8767665"/>
                      </a:cubicBezTo>
                      <a:cubicBezTo>
                        <a:pt x="9185974" y="9060966"/>
                        <a:pt x="9139426" y="9394037"/>
                        <a:pt x="9139426" y="9394037"/>
                      </a:cubicBezTo>
                      <a:cubicBezTo>
                        <a:pt x="9136461" y="9574062"/>
                        <a:pt x="8924958" y="9707714"/>
                        <a:pt x="8679536" y="9707714"/>
                      </a:cubicBezTo>
                      <a:close/>
                    </a:path>
                  </a:pathLst>
                </a:custGeom>
                <a:solidFill>
                  <a:srgbClr val="F3FCFF"/>
                </a:solidFill>
              </p:spPr>
            </p:sp>
          </p:grpSp>
        </p:grpSp>
        <p:sp>
          <p:nvSpPr>
            <p:cNvPr id="34" name="Freeform 34">
              <a:extLst>
                <a:ext uri="{FF2B5EF4-FFF2-40B4-BE49-F238E27FC236}">
                  <a16:creationId xmlns:a16="http://schemas.microsoft.com/office/drawing/2014/main" xmlns="" id="{AA59884A-9FEC-39B4-10C1-C96EFBDCB48D}"/>
                </a:ext>
              </a:extLst>
            </p:cNvPr>
            <p:cNvSpPr/>
            <p:nvPr/>
          </p:nvSpPr>
          <p:spPr>
            <a:xfrm>
              <a:off x="5496452" y="5795039"/>
              <a:ext cx="905096" cy="906228"/>
            </a:xfrm>
            <a:custGeom>
              <a:avLst/>
              <a:gdLst/>
              <a:ahLst/>
              <a:cxnLst/>
              <a:rect l="l" t="t" r="r" b="b"/>
              <a:pathLst>
                <a:path w="905096" h="906228">
                  <a:moveTo>
                    <a:pt x="0" y="0"/>
                  </a:moveTo>
                  <a:lnTo>
                    <a:pt x="905095" y="0"/>
                  </a:lnTo>
                  <a:lnTo>
                    <a:pt x="905095" y="906229"/>
                  </a:lnTo>
                  <a:lnTo>
                    <a:pt x="0" y="90622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dirty="0"/>
            </a:p>
          </p:txBody>
        </p:sp>
        <p:sp>
          <p:nvSpPr>
            <p:cNvPr id="39" name="TextBox 39">
              <a:extLst>
                <a:ext uri="{FF2B5EF4-FFF2-40B4-BE49-F238E27FC236}">
                  <a16:creationId xmlns:a16="http://schemas.microsoft.com/office/drawing/2014/main" xmlns="" id="{1DBEDE72-0284-46F4-584C-746ADB93423F}"/>
                </a:ext>
              </a:extLst>
            </p:cNvPr>
            <p:cNvSpPr txBox="1"/>
            <p:nvPr/>
          </p:nvSpPr>
          <p:spPr>
            <a:xfrm>
              <a:off x="1033739" y="4877324"/>
              <a:ext cx="5092201" cy="1370829"/>
            </a:xfrm>
            <a:prstGeom prst="rect">
              <a:avLst/>
            </a:prstGeom>
          </p:spPr>
          <p:txBody>
            <a:bodyPr wrap="square" lIns="0" tIns="0" rIns="0" bIns="0" rtlCol="0" anchor="t">
              <a:spAutoFit/>
            </a:bodyPr>
            <a:lstStyle/>
            <a:p>
              <a:pPr marL="0" lvl="0" indent="0" algn="ctr"/>
              <a:r>
                <a:rPr lang="en-US" sz="3600" b="1" spc="-30" dirty="0">
                  <a:solidFill>
                    <a:schemeClr val="accent6">
                      <a:lumMod val="75000"/>
                    </a:schemeClr>
                  </a:solidFill>
                  <a:latin typeface="Muli"/>
                  <a:ea typeface="Muli"/>
                  <a:cs typeface="Muli"/>
                  <a:sym typeface="Muli"/>
                </a:rPr>
                <a:t>L</a:t>
              </a:r>
              <a:r>
                <a:rPr lang="en-US" sz="3600" b="1" strike="noStrike" spc="-30" dirty="0">
                  <a:solidFill>
                    <a:schemeClr val="accent6">
                      <a:lumMod val="75000"/>
                    </a:schemeClr>
                  </a:solidFill>
                  <a:latin typeface="Muli"/>
                  <a:ea typeface="Muli"/>
                  <a:cs typeface="Muli"/>
                  <a:sym typeface="Muli"/>
                </a:rPr>
                <a:t>ao </a:t>
              </a:r>
              <a:r>
                <a:rPr lang="en-US" sz="3600" b="1" strike="noStrike" spc="-30" dirty="0" err="1">
                  <a:solidFill>
                    <a:schemeClr val="accent6">
                      <a:lumMod val="75000"/>
                    </a:schemeClr>
                  </a:solidFill>
                  <a:latin typeface="Muli"/>
                  <a:ea typeface="Muli"/>
                  <a:cs typeface="Muli"/>
                  <a:sym typeface="Muli"/>
                </a:rPr>
                <a:t>động</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thuê</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ngoài</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phải</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trả</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công</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trả</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lương</a:t>
              </a:r>
              <a:r>
                <a:rPr lang="en-US" sz="3600" b="1" strike="noStrike" spc="-30" dirty="0">
                  <a:solidFill>
                    <a:schemeClr val="accent6">
                      <a:lumMod val="75000"/>
                    </a:schemeClr>
                  </a:solidFill>
                  <a:latin typeface="Muli"/>
                  <a:ea typeface="Muli"/>
                  <a:cs typeface="Muli"/>
                  <a:sym typeface="Muli"/>
                </a:rPr>
                <a:t> </a:t>
              </a:r>
            </a:p>
          </p:txBody>
        </p:sp>
        <p:sp>
          <p:nvSpPr>
            <p:cNvPr id="40" name="TextBox 40">
              <a:extLst>
                <a:ext uri="{FF2B5EF4-FFF2-40B4-BE49-F238E27FC236}">
                  <a16:creationId xmlns:a16="http://schemas.microsoft.com/office/drawing/2014/main" xmlns="" id="{CF01D73E-27E9-E53E-7E8E-D1B238EA54FC}"/>
                </a:ext>
              </a:extLst>
            </p:cNvPr>
            <p:cNvSpPr txBox="1"/>
            <p:nvPr/>
          </p:nvSpPr>
          <p:spPr>
            <a:xfrm>
              <a:off x="1224353" y="7095007"/>
              <a:ext cx="5057060" cy="2371356"/>
            </a:xfrm>
            <a:prstGeom prst="rect">
              <a:avLst/>
            </a:prstGeom>
          </p:spPr>
          <p:txBody>
            <a:bodyPr wrap="square" lIns="0" tIns="0" rIns="0" bIns="0" rtlCol="0" anchor="t">
              <a:spAutoFit/>
            </a:bodyPr>
            <a:lstStyle/>
            <a:p>
              <a:pPr lvl="0"/>
              <a:r>
                <a:rPr lang="en-US" sz="4000" i="1" spc="-25" dirty="0" err="1">
                  <a:solidFill>
                    <a:srgbClr val="000000"/>
                  </a:solidFill>
                  <a:latin typeface="Muli Italics"/>
                  <a:ea typeface="Muli Italics"/>
                  <a:cs typeface="Muli Italics"/>
                  <a:sym typeface="Muli Italics"/>
                </a:rPr>
                <a:t>Người</a:t>
              </a:r>
              <a:r>
                <a:rPr lang="en-US" sz="4000" i="1" spc="-25" dirty="0">
                  <a:solidFill>
                    <a:srgbClr val="000000"/>
                  </a:solidFill>
                  <a:latin typeface="Muli Italics"/>
                  <a:ea typeface="Muli Italics"/>
                  <a:cs typeface="Muli Italics"/>
                  <a:sym typeface="Muli Italics"/>
                </a:rPr>
                <a:t> </a:t>
              </a:r>
              <a:r>
                <a:rPr lang="en-US" sz="4000" i="1" spc="-25" dirty="0" err="1">
                  <a:solidFill>
                    <a:srgbClr val="000000"/>
                  </a:solidFill>
                  <a:latin typeface="Muli Italics"/>
                  <a:ea typeface="Muli Italics"/>
                  <a:cs typeface="Muli Italics"/>
                  <a:sym typeface="Muli Italics"/>
                </a:rPr>
                <a:t>được</a:t>
              </a:r>
              <a:r>
                <a:rPr lang="en-US" sz="4000" i="1" spc="-25" dirty="0">
                  <a:solidFill>
                    <a:srgbClr val="000000"/>
                  </a:solidFill>
                  <a:latin typeface="Muli Italics"/>
                  <a:ea typeface="Muli Italics"/>
                  <a:cs typeface="Muli Italics"/>
                  <a:sym typeface="Muli Italics"/>
                </a:rPr>
                <a:t> </a:t>
              </a:r>
              <a:r>
                <a:rPr lang="en-US" sz="4000" i="1" spc="-25" dirty="0" err="1">
                  <a:solidFill>
                    <a:srgbClr val="000000"/>
                  </a:solidFill>
                  <a:latin typeface="Muli Italics"/>
                  <a:ea typeface="Muli Italics"/>
                  <a:cs typeface="Muli Italics"/>
                  <a:sym typeface="Muli Italics"/>
                </a:rPr>
                <a:t>chủ</a:t>
              </a:r>
              <a:r>
                <a:rPr lang="en-US" sz="4000" i="1" spc="-25" dirty="0">
                  <a:solidFill>
                    <a:srgbClr val="000000"/>
                  </a:solidFill>
                  <a:latin typeface="Muli Italics"/>
                  <a:ea typeface="Muli Italics"/>
                  <a:cs typeface="Muli Italics"/>
                  <a:sym typeface="Muli Italics"/>
                </a:rPr>
                <a:t> </a:t>
              </a:r>
              <a:r>
                <a:rPr lang="en-US" sz="4000" i="1" spc="-25" dirty="0" err="1">
                  <a:solidFill>
                    <a:srgbClr val="000000"/>
                  </a:solidFill>
                  <a:latin typeface="Muli Italics"/>
                  <a:ea typeface="Muli Italics"/>
                  <a:cs typeface="Muli Italics"/>
                  <a:sym typeface="Muli Italics"/>
                </a:rPr>
                <a:t>c</a:t>
              </a:r>
              <a:r>
                <a:rPr lang="en-US" sz="4000" i="1" strike="noStrike" spc="-25" dirty="0" err="1">
                  <a:solidFill>
                    <a:srgbClr val="000000"/>
                  </a:solidFill>
                  <a:latin typeface="Muli Italics"/>
                  <a:ea typeface="Muli Italics"/>
                  <a:cs typeface="Muli Italics"/>
                  <a:sym typeface="Muli Italics"/>
                </a:rPr>
                <a:t>ơ</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sở</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thuê</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để</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làm</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việc</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tại</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cơ</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sở</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được</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trả</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công</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trả</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lương</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theo</a:t>
              </a:r>
              <a:r>
                <a:rPr lang="en-US" sz="4000" i="1" spc="-25" dirty="0">
                  <a:solidFill>
                    <a:srgbClr val="000000"/>
                  </a:solidFill>
                  <a:latin typeface="Muli Italics"/>
                  <a:ea typeface="Muli Italics"/>
                  <a:cs typeface="Muli Italics"/>
                  <a:sym typeface="Muli Italics"/>
                </a:rPr>
                <a:t> </a:t>
              </a:r>
              <a:r>
                <a:rPr lang="en-US" sz="4000" i="1" spc="-25" dirty="0" err="1">
                  <a:solidFill>
                    <a:srgbClr val="000000"/>
                  </a:solidFill>
                  <a:latin typeface="Muli Italics"/>
                  <a:ea typeface="Muli Italics"/>
                  <a:cs typeface="Muli Italics"/>
                  <a:sym typeface="Muli Italics"/>
                </a:rPr>
                <a:t>tháng</a:t>
              </a:r>
              <a:r>
                <a:rPr lang="en-US" sz="4000" i="1" spc="-25" dirty="0">
                  <a:solidFill>
                    <a:srgbClr val="000000"/>
                  </a:solidFill>
                  <a:latin typeface="Muli Italics"/>
                  <a:ea typeface="Muli Italics"/>
                  <a:cs typeface="Muli Italics"/>
                  <a:sym typeface="Muli Italics"/>
                </a:rPr>
                <a:t>/</a:t>
              </a:r>
              <a:r>
                <a:rPr lang="en-US" sz="4000" i="1" strike="noStrike" spc="-25" dirty="0" err="1">
                  <a:solidFill>
                    <a:srgbClr val="000000"/>
                  </a:solidFill>
                  <a:latin typeface="Muli Italics"/>
                  <a:ea typeface="Muli Italics"/>
                  <a:cs typeface="Muli Italics"/>
                  <a:sym typeface="Muli Italics"/>
                </a:rPr>
                <a:t>tuần</a:t>
              </a:r>
              <a:r>
                <a:rPr lang="en-US" sz="4000" i="1" strike="noStrike" spc="-25" dirty="0">
                  <a:solidFill>
                    <a:srgbClr val="000000"/>
                  </a:solidFill>
                  <a:latin typeface="Muli Italics"/>
                  <a:ea typeface="Muli Italics"/>
                  <a:cs typeface="Muli Italics"/>
                  <a:sym typeface="Muli Italics"/>
                </a:rPr>
                <a:t>/</a:t>
              </a:r>
              <a:r>
                <a:rPr lang="en-US" sz="4000" i="1" spc="-25" dirty="0" err="1">
                  <a:solidFill>
                    <a:srgbClr val="000000"/>
                  </a:solidFill>
                  <a:latin typeface="Muli Italics"/>
                  <a:ea typeface="Muli Italics"/>
                  <a:cs typeface="Muli Italics"/>
                  <a:sym typeface="Muli Italics"/>
                </a:rPr>
                <a:t>ngày</a:t>
              </a:r>
              <a:r>
                <a:rPr lang="en-US" sz="4000" i="1" spc="-25" dirty="0">
                  <a:solidFill>
                    <a:srgbClr val="000000"/>
                  </a:solidFill>
                  <a:latin typeface="Muli Italics"/>
                  <a:ea typeface="Muli Italics"/>
                  <a:cs typeface="Muli Italics"/>
                  <a:sym typeface="Muli Italics"/>
                </a:rPr>
                <a:t>/</a:t>
              </a:r>
              <a:r>
                <a:rPr lang="en-US" sz="4000" i="1" strike="noStrike" spc="-25" dirty="0" err="1">
                  <a:solidFill>
                    <a:srgbClr val="000000"/>
                  </a:solidFill>
                  <a:latin typeface="Muli Italics"/>
                  <a:ea typeface="Muli Italics"/>
                  <a:cs typeface="Muli Italics"/>
                  <a:sym typeface="Muli Italics"/>
                </a:rPr>
                <a:t>sản</a:t>
              </a:r>
              <a:r>
                <a:rPr lang="en-US" sz="4000" i="1" strike="noStrike" spc="-25" dirty="0">
                  <a:solidFill>
                    <a:srgbClr val="000000"/>
                  </a:solidFill>
                  <a:latin typeface="Muli Italics"/>
                  <a:ea typeface="Muli Italics"/>
                  <a:cs typeface="Muli Italics"/>
                  <a:sym typeface="Muli Italics"/>
                </a:rPr>
                <a:t> </a:t>
              </a:r>
              <a:r>
                <a:rPr lang="en-US" sz="4000" i="1" strike="noStrike" spc="-25" dirty="0" err="1">
                  <a:solidFill>
                    <a:srgbClr val="000000"/>
                  </a:solidFill>
                  <a:latin typeface="Muli Italics"/>
                  <a:ea typeface="Muli Italics"/>
                  <a:cs typeface="Muli Italics"/>
                  <a:sym typeface="Muli Italics"/>
                </a:rPr>
                <a:t>phẩm</a:t>
              </a:r>
              <a:endParaRPr lang="en-US" sz="4000" i="1" strike="noStrike" spc="-25" dirty="0">
                <a:solidFill>
                  <a:srgbClr val="000000"/>
                </a:solidFill>
                <a:latin typeface="Muli Italics"/>
                <a:ea typeface="Muli Italics"/>
                <a:cs typeface="Muli Italics"/>
                <a:sym typeface="Muli Italics"/>
              </a:endParaRPr>
            </a:p>
          </p:txBody>
        </p:sp>
      </p:grpSp>
      <p:grpSp>
        <p:nvGrpSpPr>
          <p:cNvPr id="59" name="Group 58">
            <a:extLst>
              <a:ext uri="{FF2B5EF4-FFF2-40B4-BE49-F238E27FC236}">
                <a16:creationId xmlns:a16="http://schemas.microsoft.com/office/drawing/2014/main" xmlns="" id="{FA9F2894-A1AB-751F-3813-4BC0067FD729}"/>
              </a:ext>
            </a:extLst>
          </p:cNvPr>
          <p:cNvGrpSpPr/>
          <p:nvPr/>
        </p:nvGrpSpPr>
        <p:grpSpPr>
          <a:xfrm>
            <a:off x="8763000" y="3590540"/>
            <a:ext cx="9203302" cy="7039360"/>
            <a:chOff x="11015463" y="3793144"/>
            <a:chExt cx="6129664" cy="6779603"/>
          </a:xfrm>
        </p:grpSpPr>
        <p:grpSp>
          <p:nvGrpSpPr>
            <p:cNvPr id="49" name="Group 14">
              <a:extLst>
                <a:ext uri="{FF2B5EF4-FFF2-40B4-BE49-F238E27FC236}">
                  <a16:creationId xmlns:a16="http://schemas.microsoft.com/office/drawing/2014/main" xmlns="" id="{5810AFFE-D849-3C04-FD87-B7AABC30D51C}"/>
                </a:ext>
              </a:extLst>
            </p:cNvPr>
            <p:cNvGrpSpPr/>
            <p:nvPr/>
          </p:nvGrpSpPr>
          <p:grpSpPr>
            <a:xfrm>
              <a:off x="11015463" y="3793144"/>
              <a:ext cx="6129664" cy="6583617"/>
              <a:chOff x="-1254649" y="0"/>
              <a:chExt cx="22128930" cy="10860342"/>
            </a:xfrm>
          </p:grpSpPr>
          <p:grpSp>
            <p:nvGrpSpPr>
              <p:cNvPr id="50" name="Group 15">
                <a:extLst>
                  <a:ext uri="{FF2B5EF4-FFF2-40B4-BE49-F238E27FC236}">
                    <a16:creationId xmlns:a16="http://schemas.microsoft.com/office/drawing/2014/main" xmlns="" id="{C3A54F7B-4366-93E3-B031-1E39CAA0DFB4}"/>
                  </a:ext>
                </a:extLst>
              </p:cNvPr>
              <p:cNvGrpSpPr/>
              <p:nvPr/>
            </p:nvGrpSpPr>
            <p:grpSpPr>
              <a:xfrm>
                <a:off x="-1254649" y="0"/>
                <a:ext cx="11513422" cy="10860342"/>
                <a:chOff x="-1123445" y="0"/>
                <a:chExt cx="10309418" cy="9724634"/>
              </a:xfrm>
            </p:grpSpPr>
            <p:sp>
              <p:nvSpPr>
                <p:cNvPr id="53" name="Freeform 16">
                  <a:extLst>
                    <a:ext uri="{FF2B5EF4-FFF2-40B4-BE49-F238E27FC236}">
                      <a16:creationId xmlns:a16="http://schemas.microsoft.com/office/drawing/2014/main" xmlns="" id="{47AE20B6-698A-973B-2321-1B86980E6024}"/>
                    </a:ext>
                  </a:extLst>
                </p:cNvPr>
                <p:cNvSpPr/>
                <p:nvPr/>
              </p:nvSpPr>
              <p:spPr>
                <a:xfrm>
                  <a:off x="-1123445" y="0"/>
                  <a:ext cx="10309418" cy="9724634"/>
                </a:xfrm>
                <a:custGeom>
                  <a:avLst/>
                  <a:gdLst/>
                  <a:ahLst/>
                  <a:cxnLst/>
                  <a:rect l="l" t="t" r="r" b="b"/>
                  <a:pathLst>
                    <a:path w="9185974" h="9724634">
                      <a:moveTo>
                        <a:pt x="8679536" y="9707714"/>
                      </a:moveTo>
                      <a:cubicBezTo>
                        <a:pt x="8679536" y="9707714"/>
                        <a:pt x="8442539" y="9697745"/>
                        <a:pt x="8080400" y="9711189"/>
                      </a:cubicBezTo>
                      <a:cubicBezTo>
                        <a:pt x="7718262" y="9724634"/>
                        <a:pt x="490924" y="9724634"/>
                        <a:pt x="490924" y="9724634"/>
                      </a:cubicBezTo>
                      <a:cubicBezTo>
                        <a:pt x="245502" y="9724634"/>
                        <a:pt x="32509" y="9627366"/>
                        <a:pt x="31032" y="9467252"/>
                      </a:cubicBezTo>
                      <a:cubicBezTo>
                        <a:pt x="31032" y="9467252"/>
                        <a:pt x="0" y="67640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216162"/>
                        <a:pt x="9177219" y="8767665"/>
                      </a:cubicBezTo>
                      <a:cubicBezTo>
                        <a:pt x="9185974" y="9060966"/>
                        <a:pt x="9139426" y="9394037"/>
                        <a:pt x="9139426" y="9394037"/>
                      </a:cubicBezTo>
                      <a:cubicBezTo>
                        <a:pt x="9136461" y="9574062"/>
                        <a:pt x="8924958" y="9707714"/>
                        <a:pt x="8679536" y="9707714"/>
                      </a:cubicBezTo>
                      <a:close/>
                    </a:path>
                  </a:pathLst>
                </a:custGeom>
                <a:solidFill>
                  <a:srgbClr val="F3FCFF"/>
                </a:solidFill>
              </p:spPr>
            </p:sp>
          </p:grpSp>
          <p:grpSp>
            <p:nvGrpSpPr>
              <p:cNvPr id="51" name="Group 17">
                <a:extLst>
                  <a:ext uri="{FF2B5EF4-FFF2-40B4-BE49-F238E27FC236}">
                    <a16:creationId xmlns:a16="http://schemas.microsoft.com/office/drawing/2014/main" xmlns="" id="{04B6651D-C539-0797-BC4F-1619B5C40EB1}"/>
                  </a:ext>
                </a:extLst>
              </p:cNvPr>
              <p:cNvGrpSpPr/>
              <p:nvPr/>
            </p:nvGrpSpPr>
            <p:grpSpPr>
              <a:xfrm>
                <a:off x="10048523" y="0"/>
                <a:ext cx="10825758" cy="10860342"/>
                <a:chOff x="0" y="0"/>
                <a:chExt cx="9693666" cy="9724634"/>
              </a:xfrm>
            </p:grpSpPr>
            <p:sp>
              <p:nvSpPr>
                <p:cNvPr id="52" name="Freeform 18">
                  <a:extLst>
                    <a:ext uri="{FF2B5EF4-FFF2-40B4-BE49-F238E27FC236}">
                      <a16:creationId xmlns:a16="http://schemas.microsoft.com/office/drawing/2014/main" xmlns="" id="{E247EAAC-AC58-CBBC-1329-EB1C4B459D99}"/>
                    </a:ext>
                  </a:extLst>
                </p:cNvPr>
                <p:cNvSpPr/>
                <p:nvPr/>
              </p:nvSpPr>
              <p:spPr>
                <a:xfrm>
                  <a:off x="0" y="0"/>
                  <a:ext cx="9693666" cy="9724634"/>
                </a:xfrm>
                <a:custGeom>
                  <a:avLst/>
                  <a:gdLst/>
                  <a:ahLst/>
                  <a:cxnLst/>
                  <a:rect l="l" t="t" r="r" b="b"/>
                  <a:pathLst>
                    <a:path w="9185974" h="9724634">
                      <a:moveTo>
                        <a:pt x="8679536" y="9707714"/>
                      </a:moveTo>
                      <a:cubicBezTo>
                        <a:pt x="8679536" y="9707714"/>
                        <a:pt x="8442539" y="9697745"/>
                        <a:pt x="8080400" y="9711189"/>
                      </a:cubicBezTo>
                      <a:cubicBezTo>
                        <a:pt x="7718262" y="9724634"/>
                        <a:pt x="490924" y="9724634"/>
                        <a:pt x="490924" y="9724634"/>
                      </a:cubicBezTo>
                      <a:cubicBezTo>
                        <a:pt x="245502" y="9724634"/>
                        <a:pt x="32509" y="9627366"/>
                        <a:pt x="31032" y="9467252"/>
                      </a:cubicBezTo>
                      <a:cubicBezTo>
                        <a:pt x="31032" y="9467252"/>
                        <a:pt x="0" y="67640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216162"/>
                        <a:pt x="9177219" y="8767665"/>
                      </a:cubicBezTo>
                      <a:cubicBezTo>
                        <a:pt x="9185974" y="9060966"/>
                        <a:pt x="9139426" y="9394037"/>
                        <a:pt x="9139426" y="9394037"/>
                      </a:cubicBezTo>
                      <a:cubicBezTo>
                        <a:pt x="9136461" y="9574062"/>
                        <a:pt x="8924958" y="9707714"/>
                        <a:pt x="8679536" y="9707714"/>
                      </a:cubicBezTo>
                      <a:close/>
                    </a:path>
                  </a:pathLst>
                </a:custGeom>
                <a:solidFill>
                  <a:srgbClr val="F3FCFF"/>
                </a:solidFill>
              </p:spPr>
            </p:sp>
          </p:grpSp>
        </p:grpSp>
        <p:sp>
          <p:nvSpPr>
            <p:cNvPr id="54" name="Freeform 35">
              <a:extLst>
                <a:ext uri="{FF2B5EF4-FFF2-40B4-BE49-F238E27FC236}">
                  <a16:creationId xmlns:a16="http://schemas.microsoft.com/office/drawing/2014/main" xmlns="" id="{64125D4E-2D55-F1F0-9E70-B4B81B2C56DB}"/>
                </a:ext>
              </a:extLst>
            </p:cNvPr>
            <p:cNvSpPr/>
            <p:nvPr/>
          </p:nvSpPr>
          <p:spPr>
            <a:xfrm>
              <a:off x="16537040" y="6753118"/>
              <a:ext cx="535569" cy="905096"/>
            </a:xfrm>
            <a:custGeom>
              <a:avLst/>
              <a:gdLst/>
              <a:ahLst/>
              <a:cxnLst/>
              <a:rect l="l" t="t" r="r" b="b"/>
              <a:pathLst>
                <a:path w="905096" h="905096">
                  <a:moveTo>
                    <a:pt x="0" y="0"/>
                  </a:moveTo>
                  <a:lnTo>
                    <a:pt x="905095" y="0"/>
                  </a:lnTo>
                  <a:lnTo>
                    <a:pt x="905095" y="905096"/>
                  </a:lnTo>
                  <a:lnTo>
                    <a:pt x="0" y="9050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55" name="TextBox 41">
              <a:extLst>
                <a:ext uri="{FF2B5EF4-FFF2-40B4-BE49-F238E27FC236}">
                  <a16:creationId xmlns:a16="http://schemas.microsoft.com/office/drawing/2014/main" xmlns="" id="{9AB2C18C-E01C-C694-31DE-DD72E9AF327C}"/>
                </a:ext>
              </a:extLst>
            </p:cNvPr>
            <p:cNvSpPr txBox="1"/>
            <p:nvPr/>
          </p:nvSpPr>
          <p:spPr>
            <a:xfrm>
              <a:off x="11252224" y="3922875"/>
              <a:ext cx="5781371" cy="1135245"/>
            </a:xfrm>
            <a:prstGeom prst="rect">
              <a:avLst/>
            </a:prstGeom>
          </p:spPr>
          <p:txBody>
            <a:bodyPr wrap="square" lIns="0" tIns="0" rIns="0" bIns="0" rtlCol="0" anchor="t">
              <a:spAutoFit/>
            </a:bodyPr>
            <a:lstStyle/>
            <a:p>
              <a:pPr marL="0" lvl="0" indent="0" algn="ctr"/>
              <a:r>
                <a:rPr lang="en-US" sz="3600" b="1" spc="-30" dirty="0">
                  <a:solidFill>
                    <a:schemeClr val="accent6">
                      <a:lumMod val="75000"/>
                    </a:schemeClr>
                  </a:solidFill>
                  <a:latin typeface="Muli"/>
                  <a:ea typeface="Muli"/>
                  <a:cs typeface="Muli"/>
                  <a:sym typeface="Muli"/>
                </a:rPr>
                <a:t>L</a:t>
              </a:r>
              <a:r>
                <a:rPr lang="en-US" sz="3600" b="1" strike="noStrike" spc="-30" dirty="0">
                  <a:solidFill>
                    <a:schemeClr val="accent6">
                      <a:lumMod val="75000"/>
                    </a:schemeClr>
                  </a:solidFill>
                  <a:latin typeface="Muli"/>
                  <a:ea typeface="Muli"/>
                  <a:cs typeface="Muli"/>
                  <a:sym typeface="Muli"/>
                </a:rPr>
                <a:t>ao </a:t>
              </a:r>
              <a:r>
                <a:rPr lang="en-US" sz="3600" b="1" strike="noStrike" spc="-30" dirty="0" err="1">
                  <a:solidFill>
                    <a:schemeClr val="accent6">
                      <a:lumMod val="75000"/>
                    </a:schemeClr>
                  </a:solidFill>
                  <a:latin typeface="Muli"/>
                  <a:ea typeface="Muli"/>
                  <a:cs typeface="Muli"/>
                  <a:sym typeface="Muli"/>
                </a:rPr>
                <a:t>động</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gia</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đình</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không</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phải</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trả</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công</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trả</a:t>
              </a:r>
              <a:r>
                <a:rPr lang="en-US" sz="3600" b="1" strike="noStrike" spc="-30" dirty="0">
                  <a:solidFill>
                    <a:schemeClr val="accent6">
                      <a:lumMod val="75000"/>
                    </a:schemeClr>
                  </a:solidFill>
                  <a:latin typeface="Muli"/>
                  <a:ea typeface="Muli"/>
                  <a:cs typeface="Muli"/>
                  <a:sym typeface="Muli"/>
                </a:rPr>
                <a:t> </a:t>
              </a:r>
              <a:r>
                <a:rPr lang="en-US" sz="3600" b="1" strike="noStrike" spc="-30" dirty="0" err="1">
                  <a:solidFill>
                    <a:schemeClr val="accent6">
                      <a:lumMod val="75000"/>
                    </a:schemeClr>
                  </a:solidFill>
                  <a:latin typeface="Muli"/>
                  <a:ea typeface="Muli"/>
                  <a:cs typeface="Muli"/>
                  <a:sym typeface="Muli"/>
                </a:rPr>
                <a:t>lương</a:t>
              </a:r>
              <a:r>
                <a:rPr lang="en-US" sz="3600" b="1" strike="noStrike" spc="-30" dirty="0">
                  <a:solidFill>
                    <a:schemeClr val="accent6">
                      <a:lumMod val="75000"/>
                    </a:schemeClr>
                  </a:solidFill>
                  <a:latin typeface="Muli"/>
                  <a:ea typeface="Muli"/>
                  <a:cs typeface="Muli"/>
                  <a:sym typeface="Muli"/>
                </a:rPr>
                <a:t> </a:t>
              </a:r>
            </a:p>
          </p:txBody>
        </p:sp>
        <p:sp>
          <p:nvSpPr>
            <p:cNvPr id="56" name="TextBox 42">
              <a:extLst>
                <a:ext uri="{FF2B5EF4-FFF2-40B4-BE49-F238E27FC236}">
                  <a16:creationId xmlns:a16="http://schemas.microsoft.com/office/drawing/2014/main" xmlns="" id="{219D92F7-1195-F091-2D63-F6E54DE44B97}"/>
                </a:ext>
              </a:extLst>
            </p:cNvPr>
            <p:cNvSpPr txBox="1"/>
            <p:nvPr/>
          </p:nvSpPr>
          <p:spPr>
            <a:xfrm>
              <a:off x="11116965" y="5182116"/>
              <a:ext cx="6020982" cy="5390631"/>
            </a:xfrm>
            <a:prstGeom prst="rect">
              <a:avLst/>
            </a:prstGeom>
          </p:spPr>
          <p:txBody>
            <a:bodyPr wrap="square" lIns="0" tIns="0" rIns="0" bIns="0" rtlCol="0" anchor="t">
              <a:spAutoFit/>
            </a:bodyPr>
            <a:lstStyle/>
            <a:p>
              <a:pPr marL="0" lvl="0" indent="0" algn="l">
                <a:spcAft>
                  <a:spcPts val="600"/>
                </a:spcAft>
              </a:pPr>
              <a:r>
                <a:rPr lang="en-US" sz="3800" i="1" spc="-25" dirty="0" err="1">
                  <a:solidFill>
                    <a:srgbClr val="000000"/>
                  </a:solidFill>
                  <a:latin typeface="Muli Italics"/>
                  <a:ea typeface="Muli Italics"/>
                  <a:cs typeface="Muli Italics"/>
                  <a:sym typeface="Muli Italics"/>
                </a:rPr>
                <a:t>Người</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là</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thành</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viên</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gia</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đình</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làm</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việc</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cho</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cơ</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sở</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và</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không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nhận</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tiền</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công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tiền</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lương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thường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gồm</a:t>
              </a:r>
              <a:r>
                <a:rPr lang="en-US" sz="3800" i="1" spc="-25" dirty="0">
                  <a:solidFill>
                    <a:srgbClr val="000000"/>
                  </a:solidFill>
                  <a:latin typeface="Muli Italics"/>
                  <a:ea typeface="Muli Italics"/>
                  <a:cs typeface="Muli Italics"/>
                  <a:sym typeface="Muli Italics"/>
                </a:rPr>
                <a:t>:</a:t>
              </a:r>
            </a:p>
            <a:p>
              <a:pPr marL="0" lvl="0" indent="0" algn="l">
                <a:spcAft>
                  <a:spcPts val="600"/>
                </a:spcAft>
              </a:pPr>
              <a:r>
                <a:rPr lang="en-US" sz="3800" i="1" spc="-25" dirty="0">
                  <a:solidFill>
                    <a:srgbClr val="000000"/>
                  </a:solidFill>
                  <a:latin typeface="Muli Italics"/>
                  <a:ea typeface="Muli Italics"/>
                  <a:cs typeface="Muli Italics"/>
                  <a:sym typeface="Wingdings" panose="05000000000000000000" pitchFamily="2" charset="2"/>
                </a:rPr>
                <a:t></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Chủ</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cơ</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sở</a:t>
              </a:r>
              <a:endParaRPr lang="en-US" sz="3800" i="1" spc="-25" dirty="0">
                <a:solidFill>
                  <a:srgbClr val="000000"/>
                </a:solidFill>
                <a:latin typeface="Muli Italics"/>
                <a:ea typeface="Muli Italics"/>
                <a:cs typeface="Muli Italics"/>
                <a:sym typeface="Muli Italics"/>
              </a:endParaRPr>
            </a:p>
            <a:p>
              <a:pPr lvl="0" algn="l">
                <a:spcBef>
                  <a:spcPts val="1200"/>
                </a:spcBef>
              </a:pPr>
              <a:r>
                <a:rPr lang="en-US" sz="3800" i="1" spc="-25" dirty="0">
                  <a:solidFill>
                    <a:srgbClr val="000000"/>
                  </a:solidFill>
                  <a:latin typeface="Muli Italics"/>
                  <a:ea typeface="Muli Italics"/>
                  <a:cs typeface="Muli Italics"/>
                  <a:sym typeface="Wingdings" panose="05000000000000000000" pitchFamily="2" charset="2"/>
                </a:rPr>
                <a:t> </a:t>
              </a:r>
              <a:r>
                <a:rPr lang="en-US" sz="3800" i="1" spc="-25" dirty="0">
                  <a:solidFill>
                    <a:srgbClr val="000000"/>
                  </a:solidFill>
                  <a:latin typeface="Muli Italics"/>
                  <a:ea typeface="Muli Italics"/>
                  <a:cs typeface="Muli Italics"/>
                  <a:sym typeface="Muli Italics"/>
                </a:rPr>
                <a:t>Lao </a:t>
              </a:r>
              <a:r>
                <a:rPr lang="en-US" sz="3800" i="1" spc="-25" dirty="0" err="1">
                  <a:solidFill>
                    <a:srgbClr val="000000"/>
                  </a:solidFill>
                  <a:latin typeface="Muli Italics"/>
                  <a:ea typeface="Muli Italics"/>
                  <a:cs typeface="Muli Italics"/>
                  <a:sym typeface="Muli Italics"/>
                </a:rPr>
                <a:t>động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là</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thành</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viên</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trong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gia</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đình</a:t>
              </a:r>
              <a:endParaRPr lang="en-US" sz="3800" i="1" spc="-25" dirty="0">
                <a:solidFill>
                  <a:srgbClr val="000000"/>
                </a:solidFill>
                <a:latin typeface="Muli Italics"/>
                <a:ea typeface="Muli Italics"/>
                <a:cs typeface="Muli Italics"/>
                <a:sym typeface="Muli Italics"/>
              </a:endParaRPr>
            </a:p>
            <a:p>
              <a:pPr marL="571500" lvl="0" indent="-571500" algn="l">
                <a:spcBef>
                  <a:spcPts val="1200"/>
                </a:spcBef>
                <a:buFont typeface="Wingdings" panose="05000000000000000000" pitchFamily="2" charset="2"/>
                <a:buChar char="è"/>
              </a:pPr>
              <a:r>
                <a:rPr lang="en-US" sz="3800" i="1" spc="-25" dirty="0">
                  <a:solidFill>
                    <a:srgbClr val="000000"/>
                  </a:solidFill>
                  <a:latin typeface="Muli Italics"/>
                  <a:ea typeface="Muli Italics"/>
                  <a:cs typeface="Muli Italics"/>
                  <a:sym typeface="Muli Italics"/>
                </a:rPr>
                <a:t>Lao </a:t>
              </a:r>
              <a:r>
                <a:rPr lang="en-US" sz="3800" i="1" spc="-25" dirty="0" err="1">
                  <a:solidFill>
                    <a:srgbClr val="000000"/>
                  </a:solidFill>
                  <a:latin typeface="Muli Italics"/>
                  <a:ea typeface="Muli Italics"/>
                  <a:cs typeface="Muli Italics"/>
                  <a:sym typeface="Muli Italics"/>
                </a:rPr>
                <a:t>động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không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phải</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thành</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viên</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gia</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đình</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mà</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cơ</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sở</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không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phải</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trả</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công</a:t>
              </a:r>
              <a:r>
                <a:rPr lang="en-US" sz="3800" i="1" spc="-25" dirty="0">
                  <a:solidFill>
                    <a:srgbClr val="000000"/>
                  </a:solidFill>
                  <a:latin typeface="Muli Italics"/>
                  <a:ea typeface="Muli Italics"/>
                  <a:cs typeface="Muli Italics"/>
                  <a:sym typeface="Muli Italics"/>
                </a:rPr>
                <a:t>, l</a:t>
              </a:r>
              <a:r>
                <a:rPr lang="vi-VN" sz="3800" i="1" spc="-25" dirty="0">
                  <a:solidFill>
                    <a:srgbClr val="000000"/>
                  </a:solidFill>
                  <a:latin typeface="Muli Italics"/>
                  <a:ea typeface="Muli Italics"/>
                  <a:cs typeface="Muli Italics"/>
                  <a:sym typeface="Muli Italics"/>
                </a:rPr>
                <a:t>ư</a:t>
              </a:r>
              <a:r>
                <a:rPr lang="en-US" sz="3800" i="1" spc="-25" dirty="0" err="1">
                  <a:solidFill>
                    <a:srgbClr val="000000"/>
                  </a:solidFill>
                  <a:latin typeface="Muli Italics"/>
                  <a:ea typeface="Muli Italics"/>
                  <a:cs typeface="Muli Italics"/>
                  <a:sym typeface="Muli Italics"/>
                </a:rPr>
                <a:t>ơng</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học</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nghề</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học</a:t>
              </a:r>
              <a:r>
                <a:rPr lang="en-US" sz="3800" i="1" spc="-25" dirty="0">
                  <a:solidFill>
                    <a:srgbClr val="000000"/>
                  </a:solidFill>
                  <a:latin typeface="Muli Italics"/>
                  <a:ea typeface="Muli Italics"/>
                  <a:cs typeface="Muli Italics"/>
                  <a:sym typeface="Muli Italics"/>
                </a:rPr>
                <a:t> </a:t>
              </a:r>
              <a:r>
                <a:rPr lang="en-US" sz="3800" i="1" spc="-25" dirty="0" err="1">
                  <a:solidFill>
                    <a:srgbClr val="000000"/>
                  </a:solidFill>
                  <a:latin typeface="Muli Italics"/>
                  <a:ea typeface="Muli Italics"/>
                  <a:cs typeface="Muli Italics"/>
                  <a:sym typeface="Muli Italics"/>
                </a:rPr>
                <a:t>việc</a:t>
              </a:r>
              <a:r>
                <a:rPr lang="en-US" sz="3800" i="1" spc="-25" dirty="0">
                  <a:solidFill>
                    <a:srgbClr val="000000"/>
                  </a:solidFill>
                  <a:latin typeface="Muli Italics"/>
                  <a:ea typeface="Muli Italics"/>
                  <a:cs typeface="Muli Italics"/>
                  <a:sym typeface="Muli Italics"/>
                </a:rPr>
                <a:t>…)</a:t>
              </a:r>
            </a:p>
          </p:txBody>
        </p:sp>
      </p:grpSp>
      <p:sp>
        <p:nvSpPr>
          <p:cNvPr id="36" name="TextBox 35">
            <a:extLst>
              <a:ext uri="{FF2B5EF4-FFF2-40B4-BE49-F238E27FC236}">
                <a16:creationId xmlns:a16="http://schemas.microsoft.com/office/drawing/2014/main" xmlns="" id="{BC2EE30C-8661-B92A-F537-7E294F5F0DB9}"/>
              </a:ext>
            </a:extLst>
          </p:cNvPr>
          <p:cNvSpPr txBox="1"/>
          <p:nvPr/>
        </p:nvSpPr>
        <p:spPr>
          <a:xfrm>
            <a:off x="9677831" y="320576"/>
            <a:ext cx="7137901" cy="2862322"/>
          </a:xfrm>
          <a:prstGeom prst="rect">
            <a:avLst/>
          </a:prstGeom>
          <a:noFill/>
        </p:spPr>
        <p:txBody>
          <a:bodyPr wrap="square">
            <a:spAutoFit/>
          </a:bodyPr>
          <a:lstStyle/>
          <a:p>
            <a:pPr algn="ctr"/>
            <a:r>
              <a:rPr lang="en-US" sz="3600" dirty="0">
                <a:latin typeface="Muli Bold" panose="020B0604020202020204" charset="0"/>
              </a:rPr>
              <a:t>2.2. </a:t>
            </a:r>
            <a:r>
              <a:rPr lang="en-US" sz="3600" dirty="0" err="1">
                <a:latin typeface="Muli Bold" panose="020B0604020202020204" charset="0"/>
              </a:rPr>
              <a:t>Tại</a:t>
            </a:r>
            <a:r>
              <a:rPr lang="en-US" sz="3600" dirty="0">
                <a:latin typeface="Muli Bold" panose="020B0604020202020204" charset="0"/>
              </a:rPr>
              <a:t> </a:t>
            </a:r>
            <a:r>
              <a:rPr lang="en-US" sz="3600" dirty="0" err="1">
                <a:latin typeface="Muli Bold" panose="020B0604020202020204" charset="0"/>
              </a:rPr>
              <a:t>thời</a:t>
            </a:r>
            <a:r>
              <a:rPr lang="en-US" sz="3600" dirty="0">
                <a:latin typeface="Muli Bold" panose="020B0604020202020204" charset="0"/>
              </a:rPr>
              <a:t> </a:t>
            </a:r>
            <a:r>
              <a:rPr lang="en-US" sz="3600" dirty="0" err="1">
                <a:latin typeface="Muli Bold" panose="020B0604020202020204" charset="0"/>
              </a:rPr>
              <a:t>điểm</a:t>
            </a:r>
            <a:r>
              <a:rPr lang="en-US" sz="3600" dirty="0">
                <a:latin typeface="Muli Bold" panose="020B0604020202020204" charset="0"/>
              </a:rPr>
              <a:t> </a:t>
            </a:r>
            <a:r>
              <a:rPr lang="en-US" sz="3600" dirty="0" err="1">
                <a:latin typeface="Muli Bold" panose="020B0604020202020204" charset="0"/>
              </a:rPr>
              <a:t>ngày</a:t>
            </a:r>
            <a:r>
              <a:rPr lang="en-US" sz="3600" dirty="0">
                <a:latin typeface="Muli Bold" panose="020B0604020202020204" charset="0"/>
              </a:rPr>
              <a:t> 31/12/2025, </a:t>
            </a:r>
            <a:r>
              <a:rPr lang="en-US" sz="3600" dirty="0" err="1">
                <a:latin typeface="Muli Bold" panose="020B0604020202020204" charset="0"/>
              </a:rPr>
              <a:t>số</a:t>
            </a:r>
            <a:r>
              <a:rPr lang="en-US" sz="3600" dirty="0">
                <a:latin typeface="Muli Bold" panose="020B0604020202020204" charset="0"/>
              </a:rPr>
              <a:t> </a:t>
            </a:r>
            <a:r>
              <a:rPr lang="en-US" sz="3600" dirty="0" err="1">
                <a:latin typeface="Muli Bold" panose="020B0604020202020204" charset="0"/>
              </a:rPr>
              <a:t>lao</a:t>
            </a:r>
            <a:r>
              <a:rPr lang="en-US" sz="3600" dirty="0">
                <a:latin typeface="Muli Bold" panose="020B0604020202020204" charset="0"/>
              </a:rPr>
              <a:t> </a:t>
            </a:r>
            <a:r>
              <a:rPr lang="en-US" sz="3600" dirty="0" err="1">
                <a:latin typeface="Muli Bold" panose="020B0604020202020204" charset="0"/>
              </a:rPr>
              <a:t>động</a:t>
            </a:r>
            <a:r>
              <a:rPr lang="en-US" sz="3600" dirty="0">
                <a:latin typeface="Muli Bold" panose="020B0604020202020204" charset="0"/>
              </a:rPr>
              <a:t> </a:t>
            </a:r>
            <a:r>
              <a:rPr lang="en-US" sz="3600" dirty="0" err="1">
                <a:latin typeface="Muli Bold" panose="020B0604020202020204" charset="0"/>
              </a:rPr>
              <a:t>gia</a:t>
            </a:r>
            <a:r>
              <a:rPr lang="en-US" sz="3600" dirty="0">
                <a:latin typeface="Muli Bold" panose="020B0604020202020204" charset="0"/>
              </a:rPr>
              <a:t> </a:t>
            </a:r>
            <a:r>
              <a:rPr lang="en-US" sz="3600" dirty="0" err="1">
                <a:latin typeface="Muli Bold" panose="020B0604020202020204" charset="0"/>
              </a:rPr>
              <a:t>đình</a:t>
            </a:r>
            <a:r>
              <a:rPr lang="en-US" sz="3600" dirty="0">
                <a:latin typeface="Muli Bold" panose="020B0604020202020204" charset="0"/>
              </a:rPr>
              <a:t>  </a:t>
            </a:r>
            <a:r>
              <a:rPr lang="en-US" sz="3600" dirty="0" err="1">
                <a:latin typeface="Muli Bold" panose="020B0604020202020204" charset="0"/>
              </a:rPr>
              <a:t>từ</a:t>
            </a:r>
            <a:r>
              <a:rPr lang="en-US" sz="3600" dirty="0">
                <a:latin typeface="Muli Bold" panose="020B0604020202020204" charset="0"/>
              </a:rPr>
              <a:t> 15 </a:t>
            </a:r>
            <a:r>
              <a:rPr lang="en-US" sz="3600" dirty="0" err="1">
                <a:latin typeface="Muli Bold" panose="020B0604020202020204" charset="0"/>
              </a:rPr>
              <a:t>tuổi</a:t>
            </a:r>
            <a:r>
              <a:rPr lang="en-US" sz="3600" dirty="0">
                <a:latin typeface="Muli Bold" panose="020B0604020202020204" charset="0"/>
              </a:rPr>
              <a:t> </a:t>
            </a:r>
            <a:r>
              <a:rPr lang="en-US" sz="3600" dirty="0" err="1">
                <a:latin typeface="Muli Bold" panose="020B0604020202020204" charset="0"/>
              </a:rPr>
              <a:t>trở</a:t>
            </a:r>
            <a:r>
              <a:rPr lang="en-US" sz="3600" dirty="0">
                <a:latin typeface="Muli Bold" panose="020B0604020202020204" charset="0"/>
              </a:rPr>
              <a:t> </a:t>
            </a:r>
            <a:r>
              <a:rPr lang="en-US" sz="3600" dirty="0" err="1">
                <a:latin typeface="Muli Bold" panose="020B0604020202020204" charset="0"/>
              </a:rPr>
              <a:t>lên</a:t>
            </a:r>
            <a:r>
              <a:rPr lang="en-US" sz="3600" dirty="0">
                <a:latin typeface="Muli Bold" panose="020B0604020202020204" charset="0"/>
              </a:rPr>
              <a:t> </a:t>
            </a:r>
            <a:r>
              <a:rPr lang="en-US" sz="3600" dirty="0" err="1">
                <a:latin typeface="Muli Bold" panose="020B0604020202020204" charset="0"/>
              </a:rPr>
              <a:t>không</a:t>
            </a:r>
            <a:r>
              <a:rPr lang="en-US" sz="3600" dirty="0">
                <a:latin typeface="Muli Bold" panose="020B0604020202020204" charset="0"/>
              </a:rPr>
              <a:t> </a:t>
            </a:r>
            <a:r>
              <a:rPr lang="en-US" sz="3600" dirty="0" err="1">
                <a:latin typeface="Muli Bold" panose="020B0604020202020204" charset="0"/>
              </a:rPr>
              <a:t>phải</a:t>
            </a:r>
            <a:r>
              <a:rPr lang="en-US" sz="3600" dirty="0">
                <a:latin typeface="Muli Bold" panose="020B0604020202020204" charset="0"/>
              </a:rPr>
              <a:t> </a:t>
            </a:r>
            <a:r>
              <a:rPr lang="en-US" sz="3600" dirty="0" err="1">
                <a:latin typeface="Muli Bold" panose="020B0604020202020204" charset="0"/>
              </a:rPr>
              <a:t>trả</a:t>
            </a:r>
            <a:r>
              <a:rPr lang="en-US" sz="3600" dirty="0">
                <a:latin typeface="Muli Bold" panose="020B0604020202020204" charset="0"/>
              </a:rPr>
              <a:t> </a:t>
            </a:r>
            <a:r>
              <a:rPr lang="en-US" sz="3600" dirty="0" err="1">
                <a:latin typeface="Muli Bold" panose="020B0604020202020204" charset="0"/>
              </a:rPr>
              <a:t>công</a:t>
            </a:r>
            <a:r>
              <a:rPr lang="en-US" sz="3600" dirty="0">
                <a:latin typeface="Muli Bold" panose="020B0604020202020204" charset="0"/>
              </a:rPr>
              <a:t>, </a:t>
            </a:r>
            <a:r>
              <a:rPr lang="en-US" sz="3600" dirty="0" err="1">
                <a:latin typeface="Muli Bold" panose="020B0604020202020204" charset="0"/>
              </a:rPr>
              <a:t>lương</a:t>
            </a:r>
            <a:r>
              <a:rPr lang="en-US" sz="3600" dirty="0">
                <a:latin typeface="Muli Bold" panose="020B0604020202020204" charset="0"/>
              </a:rPr>
              <a:t> </a:t>
            </a:r>
            <a:r>
              <a:rPr lang="en-US" sz="3600" dirty="0" err="1">
                <a:latin typeface="Muli Bold" panose="020B0604020202020204" charset="0"/>
              </a:rPr>
              <a:t>cơ</a:t>
            </a:r>
            <a:r>
              <a:rPr lang="en-US" sz="3600" dirty="0">
                <a:latin typeface="Muli Bold" panose="020B0604020202020204" charset="0"/>
              </a:rPr>
              <a:t> </a:t>
            </a:r>
            <a:r>
              <a:rPr lang="en-US" sz="3600" dirty="0" err="1">
                <a:latin typeface="Muli Bold" panose="020B0604020202020204" charset="0"/>
              </a:rPr>
              <a:t>sở</a:t>
            </a:r>
            <a:r>
              <a:rPr lang="en-US" sz="3600" dirty="0">
                <a:latin typeface="Muli Bold" panose="020B0604020202020204" charset="0"/>
              </a:rPr>
              <a:t> </a:t>
            </a:r>
            <a:r>
              <a:rPr lang="en-US" sz="3600" dirty="0" err="1">
                <a:latin typeface="Muli Bold" panose="020B0604020202020204" charset="0"/>
              </a:rPr>
              <a:t>là</a:t>
            </a:r>
            <a:r>
              <a:rPr lang="en-US" sz="3600" dirty="0">
                <a:latin typeface="Muli Bold" panose="020B0604020202020204" charset="0"/>
              </a:rPr>
              <a:t> bao </a:t>
            </a:r>
            <a:r>
              <a:rPr lang="en-US" sz="3600" dirty="0" err="1">
                <a:latin typeface="Muli Bold" panose="020B0604020202020204" charset="0"/>
              </a:rPr>
              <a:t>nhiêu</a:t>
            </a:r>
            <a:r>
              <a:rPr lang="en-US" sz="3600" dirty="0">
                <a:latin typeface="Muli Bold" panose="020B0604020202020204" charset="0"/>
              </a:rPr>
              <a:t>?</a:t>
            </a:r>
          </a:p>
        </p:txBody>
      </p:sp>
      <p:sp>
        <p:nvSpPr>
          <p:cNvPr id="42" name="Arrow: Down 41">
            <a:extLst>
              <a:ext uri="{FF2B5EF4-FFF2-40B4-BE49-F238E27FC236}">
                <a16:creationId xmlns:a16="http://schemas.microsoft.com/office/drawing/2014/main" xmlns="" id="{5C84A9E0-D880-DBB5-6AB8-8C1351C3C0CE}"/>
              </a:ext>
            </a:extLst>
          </p:cNvPr>
          <p:cNvSpPr/>
          <p:nvPr/>
        </p:nvSpPr>
        <p:spPr>
          <a:xfrm>
            <a:off x="6122613" y="2967917"/>
            <a:ext cx="1081460" cy="90261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xmlns="" id="{09309BA8-89F3-7225-A1AE-AFF6091D5CCF}"/>
              </a:ext>
            </a:extLst>
          </p:cNvPr>
          <p:cNvSpPr/>
          <p:nvPr/>
        </p:nvSpPr>
        <p:spPr>
          <a:xfrm>
            <a:off x="15049071" y="2778887"/>
            <a:ext cx="1081460" cy="941915"/>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6638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16" presetClass="entr" presetSubtype="21"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barn(inVertical)">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4197179" y="114300"/>
            <a:ext cx="2419869" cy="6161703"/>
          </a:xfrm>
          <a:custGeom>
            <a:avLst/>
            <a:gdLst/>
            <a:ahLst/>
            <a:cxnLst/>
            <a:rect l="l" t="t" r="r" b="b"/>
            <a:pathLst>
              <a:path w="2419869" h="6161703">
                <a:moveTo>
                  <a:pt x="0" y="0"/>
                </a:moveTo>
                <a:lnTo>
                  <a:pt x="2419869" y="0"/>
                </a:lnTo>
                <a:lnTo>
                  <a:pt x="2419869" y="6161704"/>
                </a:lnTo>
                <a:lnTo>
                  <a:pt x="0" y="61617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flipH="1">
            <a:off x="1520419" y="114300"/>
            <a:ext cx="2569880" cy="6172200"/>
          </a:xfrm>
          <a:custGeom>
            <a:avLst/>
            <a:gdLst/>
            <a:ahLst/>
            <a:cxnLst/>
            <a:rect l="l" t="t" r="r" b="b"/>
            <a:pathLst>
              <a:path w="2569880" h="6172200">
                <a:moveTo>
                  <a:pt x="2569880" y="0"/>
                </a:moveTo>
                <a:lnTo>
                  <a:pt x="0" y="0"/>
                </a:lnTo>
                <a:lnTo>
                  <a:pt x="0" y="6172200"/>
                </a:lnTo>
                <a:lnTo>
                  <a:pt x="2569880" y="6172200"/>
                </a:lnTo>
                <a:lnTo>
                  <a:pt x="256988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238462" y="1682688"/>
            <a:ext cx="17828753" cy="9618935"/>
            <a:chOff x="0" y="0"/>
            <a:chExt cx="21640800" cy="10728245"/>
          </a:xfrm>
        </p:grpSpPr>
        <p:grpSp>
          <p:nvGrpSpPr>
            <p:cNvPr id="5" name="Group 5"/>
            <p:cNvGrpSpPr/>
            <p:nvPr/>
          </p:nvGrpSpPr>
          <p:grpSpPr>
            <a:xfrm>
              <a:off x="0" y="0"/>
              <a:ext cx="10927916" cy="10728245"/>
              <a:chOff x="0" y="0"/>
              <a:chExt cx="9178315" cy="9010612"/>
            </a:xfrm>
          </p:grpSpPr>
          <p:sp>
            <p:nvSpPr>
              <p:cNvPr id="6" name="Freeform 6"/>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7" name="Group 7"/>
            <p:cNvGrpSpPr/>
            <p:nvPr/>
          </p:nvGrpSpPr>
          <p:grpSpPr>
            <a:xfrm>
              <a:off x="10712884" y="0"/>
              <a:ext cx="10927916" cy="10728245"/>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sp>
        <p:nvSpPr>
          <p:cNvPr id="19" name="AutoShape 19"/>
          <p:cNvSpPr/>
          <p:nvPr/>
        </p:nvSpPr>
        <p:spPr>
          <a:xfrm flipH="1" flipV="1">
            <a:off x="6705600" y="3255439"/>
            <a:ext cx="0" cy="10177505"/>
          </a:xfrm>
          <a:prstGeom prst="line">
            <a:avLst/>
          </a:prstGeom>
          <a:ln w="38100" cap="rnd">
            <a:solidFill>
              <a:srgbClr val="8FB7C6"/>
            </a:solidFill>
            <a:prstDash val="solid"/>
            <a:headEnd type="none" w="sm" len="sm"/>
            <a:tailEnd type="none" w="sm" len="sm"/>
          </a:ln>
        </p:spPr>
        <p:txBody>
          <a:bodyPr/>
          <a:lstStyle/>
          <a:p>
            <a:endParaRPr lang="en-US" dirty="0"/>
          </a:p>
        </p:txBody>
      </p:sp>
      <p:sp>
        <p:nvSpPr>
          <p:cNvPr id="20" name="Freeform 20"/>
          <p:cNvSpPr/>
          <p:nvPr/>
        </p:nvSpPr>
        <p:spPr>
          <a:xfrm>
            <a:off x="238463" y="310113"/>
            <a:ext cx="1903739" cy="1696059"/>
          </a:xfrm>
          <a:custGeom>
            <a:avLst/>
            <a:gdLst/>
            <a:ahLst/>
            <a:cxnLst/>
            <a:rect l="l" t="t" r="r" b="b"/>
            <a:pathLst>
              <a:path w="1903739" h="1696059">
                <a:moveTo>
                  <a:pt x="0" y="0"/>
                </a:moveTo>
                <a:lnTo>
                  <a:pt x="1903739" y="0"/>
                </a:lnTo>
                <a:lnTo>
                  <a:pt x="1903739" y="1696059"/>
                </a:lnTo>
                <a:lnTo>
                  <a:pt x="0" y="16960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a:off x="15906905" y="310113"/>
            <a:ext cx="2160317" cy="1661480"/>
          </a:xfrm>
          <a:custGeom>
            <a:avLst/>
            <a:gdLst/>
            <a:ahLst/>
            <a:cxnLst/>
            <a:rect l="l" t="t" r="r" b="b"/>
            <a:pathLst>
              <a:path w="2160317" h="1661480">
                <a:moveTo>
                  <a:pt x="0" y="0"/>
                </a:moveTo>
                <a:lnTo>
                  <a:pt x="2160317" y="0"/>
                </a:lnTo>
                <a:lnTo>
                  <a:pt x="2160317" y="1661481"/>
                </a:lnTo>
                <a:lnTo>
                  <a:pt x="0" y="16614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AutoShape 22"/>
          <p:cNvSpPr/>
          <p:nvPr/>
        </p:nvSpPr>
        <p:spPr>
          <a:xfrm>
            <a:off x="16192850" y="754200"/>
            <a:ext cx="1588427" cy="0"/>
          </a:xfrm>
          <a:prstGeom prst="line">
            <a:avLst/>
          </a:prstGeom>
          <a:ln w="38100" cap="rnd">
            <a:solidFill>
              <a:srgbClr val="476A76"/>
            </a:solidFill>
            <a:prstDash val="solid"/>
            <a:headEnd type="none" w="sm" len="sm"/>
            <a:tailEnd type="none" w="sm" len="sm"/>
          </a:ln>
        </p:spPr>
      </p:sp>
      <p:sp>
        <p:nvSpPr>
          <p:cNvPr id="23" name="AutoShape 23"/>
          <p:cNvSpPr/>
          <p:nvPr/>
        </p:nvSpPr>
        <p:spPr>
          <a:xfrm flipV="1">
            <a:off x="16441617" y="936073"/>
            <a:ext cx="1339661" cy="0"/>
          </a:xfrm>
          <a:prstGeom prst="line">
            <a:avLst/>
          </a:prstGeom>
          <a:ln w="38100" cap="rnd">
            <a:solidFill>
              <a:srgbClr val="476A76"/>
            </a:solidFill>
            <a:prstDash val="solid"/>
            <a:headEnd type="none" w="sm" len="sm"/>
            <a:tailEnd type="none" w="sm" len="sm"/>
          </a:ln>
        </p:spPr>
      </p:sp>
      <p:sp>
        <p:nvSpPr>
          <p:cNvPr id="24" name="AutoShape 24"/>
          <p:cNvSpPr/>
          <p:nvPr/>
        </p:nvSpPr>
        <p:spPr>
          <a:xfrm>
            <a:off x="16815732" y="1121804"/>
            <a:ext cx="965545" cy="0"/>
          </a:xfrm>
          <a:prstGeom prst="line">
            <a:avLst/>
          </a:prstGeom>
          <a:ln w="38100" cap="rnd">
            <a:solidFill>
              <a:srgbClr val="476A76"/>
            </a:solidFill>
            <a:prstDash val="solid"/>
            <a:headEnd type="none" w="sm" len="sm"/>
            <a:tailEnd type="none" w="sm" len="sm"/>
          </a:ln>
        </p:spPr>
      </p:sp>
      <p:grpSp>
        <p:nvGrpSpPr>
          <p:cNvPr id="25" name="Group 25"/>
          <p:cNvGrpSpPr/>
          <p:nvPr/>
        </p:nvGrpSpPr>
        <p:grpSpPr>
          <a:xfrm>
            <a:off x="753444" y="853517"/>
            <a:ext cx="203211" cy="203211"/>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A76"/>
            </a:solidFill>
          </p:spPr>
        </p:sp>
        <p:sp>
          <p:nvSpPr>
            <p:cNvPr id="27" name="TextBox 27"/>
            <p:cNvSpPr txBox="1"/>
            <p:nvPr/>
          </p:nvSpPr>
          <p:spPr>
            <a:xfrm>
              <a:off x="76200" y="114300"/>
              <a:ext cx="660400" cy="622300"/>
            </a:xfrm>
            <a:prstGeom prst="rect">
              <a:avLst/>
            </a:prstGeom>
          </p:spPr>
          <p:txBody>
            <a:bodyPr lIns="50800" tIns="50800" rIns="50800" bIns="50800" rtlCol="0" anchor="ctr"/>
            <a:lstStyle/>
            <a:p>
              <a:pPr algn="ctr">
                <a:lnSpc>
                  <a:spcPts val="2694"/>
                </a:lnSpc>
              </a:pPr>
              <a:endParaRPr/>
            </a:p>
          </p:txBody>
        </p:sp>
      </p:grpSp>
      <p:grpSp>
        <p:nvGrpSpPr>
          <p:cNvPr id="28" name="Group 28"/>
          <p:cNvGrpSpPr/>
          <p:nvPr/>
        </p:nvGrpSpPr>
        <p:grpSpPr>
          <a:xfrm>
            <a:off x="1088727" y="853517"/>
            <a:ext cx="203211" cy="20321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A76"/>
            </a:solidFill>
          </p:spPr>
        </p:sp>
        <p:sp>
          <p:nvSpPr>
            <p:cNvPr id="30" name="TextBox 30"/>
            <p:cNvSpPr txBox="1"/>
            <p:nvPr/>
          </p:nvSpPr>
          <p:spPr>
            <a:xfrm>
              <a:off x="76200" y="114300"/>
              <a:ext cx="660400" cy="622300"/>
            </a:xfrm>
            <a:prstGeom prst="rect">
              <a:avLst/>
            </a:prstGeom>
          </p:spPr>
          <p:txBody>
            <a:bodyPr lIns="50800" tIns="50800" rIns="50800" bIns="50800" rtlCol="0" anchor="ctr"/>
            <a:lstStyle/>
            <a:p>
              <a:pPr algn="ctr">
                <a:lnSpc>
                  <a:spcPts val="2694"/>
                </a:lnSpc>
              </a:pPr>
              <a:endParaRPr/>
            </a:p>
          </p:txBody>
        </p:sp>
      </p:grpSp>
      <p:grpSp>
        <p:nvGrpSpPr>
          <p:cNvPr id="31" name="Group 31"/>
          <p:cNvGrpSpPr/>
          <p:nvPr/>
        </p:nvGrpSpPr>
        <p:grpSpPr>
          <a:xfrm>
            <a:off x="1424010" y="853517"/>
            <a:ext cx="203211" cy="203211"/>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6A76"/>
            </a:solidFill>
          </p:spPr>
        </p:sp>
        <p:sp>
          <p:nvSpPr>
            <p:cNvPr id="33" name="TextBox 33"/>
            <p:cNvSpPr txBox="1"/>
            <p:nvPr/>
          </p:nvSpPr>
          <p:spPr>
            <a:xfrm>
              <a:off x="76200" y="114300"/>
              <a:ext cx="660400" cy="622300"/>
            </a:xfrm>
            <a:prstGeom prst="rect">
              <a:avLst/>
            </a:prstGeom>
          </p:spPr>
          <p:txBody>
            <a:bodyPr lIns="50800" tIns="50800" rIns="50800" bIns="50800" rtlCol="0" anchor="ctr"/>
            <a:lstStyle/>
            <a:p>
              <a:pPr algn="ctr">
                <a:lnSpc>
                  <a:spcPts val="2694"/>
                </a:lnSpc>
              </a:pPr>
              <a:endParaRPr/>
            </a:p>
          </p:txBody>
        </p:sp>
      </p:grpSp>
      <p:sp>
        <p:nvSpPr>
          <p:cNvPr id="38" name="TextBox 38"/>
          <p:cNvSpPr txBox="1"/>
          <p:nvPr/>
        </p:nvSpPr>
        <p:spPr>
          <a:xfrm>
            <a:off x="588267" y="6134100"/>
            <a:ext cx="16719202" cy="615553"/>
          </a:xfrm>
          <a:prstGeom prst="rect">
            <a:avLst/>
          </a:prstGeom>
        </p:spPr>
        <p:txBody>
          <a:bodyPr wrap="square" lIns="0" tIns="0" rIns="0" bIns="0" rtlCol="0" anchor="t">
            <a:spAutoFit/>
          </a:bodyPr>
          <a:lstStyle/>
          <a:p>
            <a:pPr marL="0" lvl="1" indent="0" algn="ctr">
              <a:lnSpc>
                <a:spcPts val="4800"/>
              </a:lnSpc>
              <a:spcBef>
                <a:spcPct val="0"/>
              </a:spcBef>
            </a:pPr>
            <a:r>
              <a:rPr lang="en-US" sz="4000" b="1" dirty="0">
                <a:solidFill>
                  <a:srgbClr val="1D2B74"/>
                </a:solidFill>
                <a:latin typeface="Muli Bold"/>
                <a:ea typeface="Muli Bold"/>
                <a:cs typeface="Muli Bold"/>
                <a:sym typeface="Muli Bold"/>
              </a:rPr>
              <a:t> 2.3.1.Trong </a:t>
            </a:r>
            <a:r>
              <a:rPr lang="en-US" sz="4000" b="1" dirty="0" err="1">
                <a:solidFill>
                  <a:srgbClr val="1D2B74"/>
                </a:solidFill>
                <a:latin typeface="Muli Bold"/>
                <a:ea typeface="Muli Bold"/>
                <a:cs typeface="Muli Bold"/>
                <a:sym typeface="Muli Bold"/>
              </a:rPr>
              <a:t>tổng</a:t>
            </a:r>
            <a:r>
              <a:rPr lang="en-US" sz="4000" b="1" dirty="0">
                <a:solidFill>
                  <a:srgbClr val="1D2B74"/>
                </a:solidFill>
                <a:latin typeface="Muli Bold"/>
                <a:ea typeface="Muli Bold"/>
                <a:cs typeface="Muli Bold"/>
                <a:sym typeface="Muli Bold"/>
              </a:rPr>
              <a:t> </a:t>
            </a:r>
            <a:r>
              <a:rPr lang="en-US" sz="4000" b="1" dirty="0" err="1">
                <a:solidFill>
                  <a:srgbClr val="1D2B74"/>
                </a:solidFill>
                <a:latin typeface="Muli Bold"/>
                <a:ea typeface="Muli Bold"/>
                <a:cs typeface="Muli Bold"/>
                <a:sym typeface="Muli Bold"/>
              </a:rPr>
              <a:t>số</a:t>
            </a:r>
            <a:r>
              <a:rPr lang="en-US" sz="4000" b="1" dirty="0">
                <a:solidFill>
                  <a:srgbClr val="1D2B74"/>
                </a:solidFill>
                <a:latin typeface="Muli Bold"/>
                <a:ea typeface="Muli Bold"/>
                <a:cs typeface="Muli Bold"/>
                <a:sym typeface="Muli Bold"/>
              </a:rPr>
              <a:t> [2.1+2.2] </a:t>
            </a:r>
            <a:r>
              <a:rPr lang="en-US" sz="4000" b="1" dirty="0" err="1">
                <a:solidFill>
                  <a:srgbClr val="1D2B74"/>
                </a:solidFill>
                <a:latin typeface="Muli Bold"/>
                <a:ea typeface="Muli Bold"/>
                <a:cs typeface="Muli Bold"/>
                <a:sym typeface="Muli Bold"/>
              </a:rPr>
              <a:t>lao</a:t>
            </a:r>
            <a:r>
              <a:rPr lang="en-US" sz="4000" b="1" dirty="0">
                <a:solidFill>
                  <a:srgbClr val="1D2B74"/>
                </a:solidFill>
                <a:latin typeface="Muli Bold"/>
                <a:ea typeface="Muli Bold"/>
                <a:cs typeface="Muli Bold"/>
                <a:sym typeface="Muli Bold"/>
              </a:rPr>
              <a:t> </a:t>
            </a:r>
            <a:r>
              <a:rPr lang="en-US" sz="4000" b="1" dirty="0" err="1">
                <a:solidFill>
                  <a:srgbClr val="1D2B74"/>
                </a:solidFill>
                <a:latin typeface="Muli Bold"/>
                <a:ea typeface="Muli Bold"/>
                <a:cs typeface="Muli Bold"/>
                <a:sym typeface="Muli Bold"/>
              </a:rPr>
              <a:t>động</a:t>
            </a:r>
            <a:r>
              <a:rPr lang="en-US" sz="4000" b="1" dirty="0">
                <a:solidFill>
                  <a:srgbClr val="1D2B74"/>
                </a:solidFill>
                <a:latin typeface="Muli Bold"/>
                <a:ea typeface="Muli Bold"/>
                <a:cs typeface="Muli Bold"/>
                <a:sym typeface="Muli Bold"/>
              </a:rPr>
              <a:t>, </a:t>
            </a:r>
            <a:r>
              <a:rPr lang="en-US" sz="4000" b="1" dirty="0" err="1">
                <a:solidFill>
                  <a:srgbClr val="1D2B74"/>
                </a:solidFill>
                <a:latin typeface="Muli Bold"/>
                <a:ea typeface="Muli Bold"/>
                <a:cs typeface="Muli Bold"/>
                <a:sym typeface="Muli Bold"/>
              </a:rPr>
              <a:t>có</a:t>
            </a:r>
            <a:r>
              <a:rPr lang="en-US" sz="4000" b="1" dirty="0">
                <a:solidFill>
                  <a:srgbClr val="1D2B74"/>
                </a:solidFill>
                <a:latin typeface="Muli Bold"/>
                <a:ea typeface="Muli Bold"/>
                <a:cs typeface="Muli Bold"/>
                <a:sym typeface="Muli Bold"/>
              </a:rPr>
              <a:t> bao </a:t>
            </a:r>
            <a:r>
              <a:rPr lang="en-US" sz="4000" b="1" dirty="0" err="1">
                <a:solidFill>
                  <a:srgbClr val="1D2B74"/>
                </a:solidFill>
                <a:latin typeface="Muli Bold"/>
                <a:ea typeface="Muli Bold"/>
                <a:cs typeface="Muli Bold"/>
                <a:sym typeface="Muli Bold"/>
              </a:rPr>
              <a:t>nhiêu</a:t>
            </a:r>
            <a:r>
              <a:rPr lang="en-US" sz="4000" b="1" dirty="0">
                <a:solidFill>
                  <a:srgbClr val="1D2B74"/>
                </a:solidFill>
                <a:latin typeface="Muli Bold"/>
                <a:ea typeface="Muli Bold"/>
                <a:cs typeface="Muli Bold"/>
                <a:sym typeface="Muli Bold"/>
              </a:rPr>
              <a:t> </a:t>
            </a:r>
            <a:r>
              <a:rPr lang="en-US" sz="4000" b="1" dirty="0" err="1">
                <a:solidFill>
                  <a:srgbClr val="1D2B74"/>
                </a:solidFill>
                <a:latin typeface="Muli Bold"/>
                <a:ea typeface="Muli Bold"/>
                <a:cs typeface="Muli Bold"/>
                <a:sym typeface="Muli Bold"/>
              </a:rPr>
              <a:t>lao</a:t>
            </a:r>
            <a:r>
              <a:rPr lang="en-US" sz="4000" b="1" dirty="0">
                <a:solidFill>
                  <a:srgbClr val="1D2B74"/>
                </a:solidFill>
                <a:latin typeface="Muli Bold"/>
                <a:ea typeface="Muli Bold"/>
                <a:cs typeface="Muli Bold"/>
                <a:sym typeface="Muli Bold"/>
              </a:rPr>
              <a:t> </a:t>
            </a:r>
            <a:r>
              <a:rPr lang="en-US" sz="4000" b="1" dirty="0" err="1">
                <a:solidFill>
                  <a:srgbClr val="1D2B74"/>
                </a:solidFill>
                <a:latin typeface="Muli Bold"/>
                <a:ea typeface="Muli Bold"/>
                <a:cs typeface="Muli Bold"/>
                <a:sym typeface="Muli Bold"/>
              </a:rPr>
              <a:t>động</a:t>
            </a:r>
            <a:r>
              <a:rPr lang="en-US" sz="4000" b="1" dirty="0">
                <a:solidFill>
                  <a:srgbClr val="1D2B74"/>
                </a:solidFill>
                <a:latin typeface="Muli Bold"/>
                <a:ea typeface="Muli Bold"/>
                <a:cs typeface="Muli Bold"/>
                <a:sym typeface="Muli Bold"/>
              </a:rPr>
              <a:t> </a:t>
            </a:r>
            <a:r>
              <a:rPr lang="en-US" sz="4000" b="1" dirty="0" err="1">
                <a:solidFill>
                  <a:srgbClr val="1D2B74"/>
                </a:solidFill>
                <a:latin typeface="Muli Bold"/>
                <a:ea typeface="Muli Bold"/>
                <a:cs typeface="Muli Bold"/>
                <a:sym typeface="Muli Bold"/>
              </a:rPr>
              <a:t>là</a:t>
            </a:r>
            <a:r>
              <a:rPr lang="en-US" sz="4000" b="1" dirty="0">
                <a:solidFill>
                  <a:srgbClr val="1D2B74"/>
                </a:solidFill>
                <a:latin typeface="Muli Bold"/>
                <a:ea typeface="Muli Bold"/>
                <a:cs typeface="Muli Bold"/>
                <a:sym typeface="Muli Bold"/>
              </a:rPr>
              <a:t> </a:t>
            </a:r>
            <a:r>
              <a:rPr lang="en-US" sz="4000" b="1" dirty="0" err="1">
                <a:solidFill>
                  <a:srgbClr val="1D2B74"/>
                </a:solidFill>
                <a:latin typeface="Muli Bold"/>
                <a:ea typeface="Muli Bold"/>
                <a:cs typeface="Muli Bold"/>
                <a:sym typeface="Muli Bold"/>
              </a:rPr>
              <a:t>nữ</a:t>
            </a:r>
            <a:r>
              <a:rPr lang="en-US" sz="4000" b="1" dirty="0">
                <a:solidFill>
                  <a:srgbClr val="1D2B74"/>
                </a:solidFill>
                <a:latin typeface="Muli Bold"/>
                <a:ea typeface="Muli Bold"/>
                <a:cs typeface="Muli Bold"/>
                <a:sym typeface="Muli Bold"/>
              </a:rPr>
              <a:t>?</a:t>
            </a:r>
          </a:p>
        </p:txBody>
      </p:sp>
      <p:grpSp>
        <p:nvGrpSpPr>
          <p:cNvPr id="70" name="Group 69">
            <a:extLst>
              <a:ext uri="{FF2B5EF4-FFF2-40B4-BE49-F238E27FC236}">
                <a16:creationId xmlns:a16="http://schemas.microsoft.com/office/drawing/2014/main" xmlns="" id="{0E89C658-723F-544F-7DA1-F17F781F3FF9}"/>
              </a:ext>
            </a:extLst>
          </p:cNvPr>
          <p:cNvGrpSpPr/>
          <p:nvPr/>
        </p:nvGrpSpPr>
        <p:grpSpPr>
          <a:xfrm>
            <a:off x="24160" y="2531657"/>
            <a:ext cx="18239680" cy="2333325"/>
            <a:chOff x="68349" y="8572500"/>
            <a:chExt cx="18239680" cy="1510144"/>
          </a:xfrm>
        </p:grpSpPr>
        <p:sp>
          <p:nvSpPr>
            <p:cNvPr id="45" name="Rectangle: Rounded Corners 44">
              <a:extLst>
                <a:ext uri="{FF2B5EF4-FFF2-40B4-BE49-F238E27FC236}">
                  <a16:creationId xmlns:a16="http://schemas.microsoft.com/office/drawing/2014/main" xmlns="" id="{91D1DD35-D325-5F3D-7D78-BFF620F23781}"/>
                </a:ext>
              </a:extLst>
            </p:cNvPr>
            <p:cNvSpPr/>
            <p:nvPr/>
          </p:nvSpPr>
          <p:spPr>
            <a:xfrm>
              <a:off x="68349" y="8572500"/>
              <a:ext cx="18202966" cy="1510144"/>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63" name="TextBox 62">
              <a:extLst>
                <a:ext uri="{FF2B5EF4-FFF2-40B4-BE49-F238E27FC236}">
                  <a16:creationId xmlns:a16="http://schemas.microsoft.com/office/drawing/2014/main" xmlns="" id="{CF4A6739-EAA7-01B7-EC15-B58FFCAC7697}"/>
                </a:ext>
              </a:extLst>
            </p:cNvPr>
            <p:cNvSpPr txBox="1"/>
            <p:nvPr/>
          </p:nvSpPr>
          <p:spPr>
            <a:xfrm>
              <a:off x="10439400" y="8648700"/>
              <a:ext cx="1317155" cy="418310"/>
            </a:xfrm>
            <a:prstGeom prst="rect">
              <a:avLst/>
            </a:prstGeom>
            <a:noFill/>
          </p:spPr>
          <p:txBody>
            <a:bodyPr wrap="none" rtlCol="0">
              <a:spAutoFit/>
            </a:bodyPr>
            <a:lstStyle/>
            <a:p>
              <a:r>
                <a:rPr lang="en-US" sz="3600" dirty="0"/>
                <a:t>1. CÓ</a:t>
              </a:r>
              <a:r>
                <a:rPr lang="vi-VN" sz="3600" dirty="0"/>
                <a:t> </a:t>
              </a:r>
              <a:endParaRPr lang="en-US" sz="3600" dirty="0"/>
            </a:p>
          </p:txBody>
        </p:sp>
        <p:sp>
          <p:nvSpPr>
            <p:cNvPr id="64" name="TextBox 63">
              <a:extLst>
                <a:ext uri="{FF2B5EF4-FFF2-40B4-BE49-F238E27FC236}">
                  <a16:creationId xmlns:a16="http://schemas.microsoft.com/office/drawing/2014/main" xmlns="" id="{632F757F-E685-8060-05D3-AC301A34ACF5}"/>
                </a:ext>
              </a:extLst>
            </p:cNvPr>
            <p:cNvSpPr txBox="1"/>
            <p:nvPr/>
          </p:nvSpPr>
          <p:spPr>
            <a:xfrm>
              <a:off x="10439400" y="9287300"/>
              <a:ext cx="7868629" cy="418310"/>
            </a:xfrm>
            <a:prstGeom prst="rect">
              <a:avLst/>
            </a:prstGeom>
            <a:noFill/>
          </p:spPr>
          <p:txBody>
            <a:bodyPr wrap="none" rtlCol="0">
              <a:spAutoFit/>
            </a:bodyPr>
            <a:lstStyle/>
            <a:p>
              <a:r>
                <a:rPr lang="en-US" sz="3600" dirty="0"/>
                <a:t>2. KHÔNG</a:t>
              </a:r>
              <a:r>
                <a:rPr lang="vi-VN" sz="3600" dirty="0"/>
                <a:t>     </a:t>
              </a:r>
              <a:r>
                <a:rPr lang="en-US" sz="3600" dirty="0"/>
                <a:t> </a:t>
              </a:r>
              <a:r>
                <a:rPr lang="it-IT" sz="3600" dirty="0"/>
                <a:t>=&gt; KIỂM TRA LẠI 2.1 VÀ 2.2</a:t>
              </a:r>
              <a:endParaRPr lang="en-US" sz="3600" dirty="0"/>
            </a:p>
          </p:txBody>
        </p:sp>
        <p:sp>
          <p:nvSpPr>
            <p:cNvPr id="66" name="TextBox 65">
              <a:extLst>
                <a:ext uri="{FF2B5EF4-FFF2-40B4-BE49-F238E27FC236}">
                  <a16:creationId xmlns:a16="http://schemas.microsoft.com/office/drawing/2014/main" xmlns="" id="{F8777854-F427-E940-A141-8EA1C8ADFBA4}"/>
                </a:ext>
              </a:extLst>
            </p:cNvPr>
            <p:cNvSpPr txBox="1"/>
            <p:nvPr/>
          </p:nvSpPr>
          <p:spPr>
            <a:xfrm>
              <a:off x="482581" y="8721035"/>
              <a:ext cx="9956819" cy="856539"/>
            </a:xfrm>
            <a:prstGeom prst="rect">
              <a:avLst/>
            </a:prstGeom>
            <a:noFill/>
          </p:spPr>
          <p:txBody>
            <a:bodyPr wrap="square" rtlCol="0">
              <a:spAutoFit/>
            </a:bodyPr>
            <a:lstStyle/>
            <a:p>
              <a:r>
                <a:rPr lang="vi-VN" sz="4000" dirty="0"/>
                <a:t>2.3. Cở sở có tổng số [2.1+2.2] người tham gia hoạt động SXKD có đúng không?</a:t>
              </a:r>
              <a:endParaRPr lang="en-US" sz="4000" dirty="0"/>
            </a:p>
          </p:txBody>
        </p:sp>
        <p:cxnSp>
          <p:nvCxnSpPr>
            <p:cNvPr id="68" name="Straight Connector 67">
              <a:extLst>
                <a:ext uri="{FF2B5EF4-FFF2-40B4-BE49-F238E27FC236}">
                  <a16:creationId xmlns:a16="http://schemas.microsoft.com/office/drawing/2014/main" xmlns="" id="{81D6F721-782B-4472-B37E-74320604858C}"/>
                </a:ext>
              </a:extLst>
            </p:cNvPr>
            <p:cNvCxnSpPr/>
            <p:nvPr/>
          </p:nvCxnSpPr>
          <p:spPr>
            <a:xfrm>
              <a:off x="10287000" y="8721035"/>
              <a:ext cx="0" cy="1212596"/>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xmlns="" id="{87FCE152-052B-485E-0232-178B0718B5F9}"/>
              </a:ext>
            </a:extLst>
          </p:cNvPr>
          <p:cNvSpPr/>
          <p:nvPr/>
        </p:nvSpPr>
        <p:spPr>
          <a:xfrm>
            <a:off x="6096000" y="7306688"/>
            <a:ext cx="3048000" cy="8155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xmlns="" id="{98D582CE-53BC-7E32-C153-B189F18BFA45}"/>
              </a:ext>
            </a:extLst>
          </p:cNvPr>
          <p:cNvSpPr txBox="1"/>
          <p:nvPr/>
        </p:nvSpPr>
        <p:spPr>
          <a:xfrm>
            <a:off x="9732008" y="7455783"/>
            <a:ext cx="1536190" cy="646331"/>
          </a:xfrm>
          <a:prstGeom prst="rect">
            <a:avLst/>
          </a:prstGeom>
          <a:noFill/>
        </p:spPr>
        <p:txBody>
          <a:bodyPr wrap="none" rtlCol="0">
            <a:spAutoFit/>
          </a:bodyPr>
          <a:lstStyle/>
          <a:p>
            <a:r>
              <a:rPr lang="en-US" sz="3600" dirty="0"/>
              <a:t>NGƯỜI</a:t>
            </a:r>
          </a:p>
        </p:txBody>
      </p:sp>
      <p:sp>
        <p:nvSpPr>
          <p:cNvPr id="9" name="TextBox 8">
            <a:extLst>
              <a:ext uri="{FF2B5EF4-FFF2-40B4-BE49-F238E27FC236}">
                <a16:creationId xmlns:a16="http://schemas.microsoft.com/office/drawing/2014/main" xmlns="" id="{E9348C9F-6E6A-4168-9BA8-1A79E44D1D92}"/>
              </a:ext>
            </a:extLst>
          </p:cNvPr>
          <p:cNvSpPr txBox="1"/>
          <p:nvPr/>
        </p:nvSpPr>
        <p:spPr>
          <a:xfrm>
            <a:off x="2142202" y="8778895"/>
            <a:ext cx="11911979" cy="1508105"/>
          </a:xfrm>
          <a:prstGeom prst="rect">
            <a:avLst/>
          </a:prstGeom>
          <a:noFill/>
        </p:spPr>
        <p:txBody>
          <a:bodyPr wrap="none" rtlCol="0">
            <a:spAutoFit/>
          </a:bodyPr>
          <a:lstStyle/>
          <a:p>
            <a:r>
              <a:rPr lang="en-US" sz="4800" b="1" dirty="0">
                <a:solidFill>
                  <a:srgbClr val="FF0000"/>
                </a:solidFill>
                <a:latin typeface="Calibri (Body)"/>
              </a:rPr>
              <a:t>L</a:t>
            </a:r>
            <a:r>
              <a:rPr lang="vi-VN" sz="4800" b="1" dirty="0">
                <a:solidFill>
                  <a:srgbClr val="FF0000"/>
                </a:solidFill>
                <a:latin typeface="Calibri (Body)"/>
              </a:rPr>
              <a:t>ư</a:t>
            </a:r>
            <a:r>
              <a:rPr lang="en-US" sz="4800" b="1" dirty="0">
                <a:solidFill>
                  <a:srgbClr val="FF0000"/>
                </a:solidFill>
                <a:latin typeface="Calibri (Body)"/>
              </a:rPr>
              <a:t>u ý </a:t>
            </a:r>
            <a:r>
              <a:rPr lang="en-US" sz="4800" b="1" dirty="0" err="1">
                <a:solidFill>
                  <a:srgbClr val="FF0000"/>
                </a:solidFill>
                <a:latin typeface="Calibri (Body)"/>
              </a:rPr>
              <a:t>lỗi</a:t>
            </a:r>
            <a:r>
              <a:rPr lang="en-US" sz="4400" dirty="0">
                <a:solidFill>
                  <a:srgbClr val="FF0000"/>
                </a:solidFill>
                <a:latin typeface="Calibri (Body)"/>
              </a:rPr>
              <a:t>: C1.3.1_Giới </a:t>
            </a:r>
            <a:r>
              <a:rPr lang="en-US" sz="4400" dirty="0" err="1">
                <a:solidFill>
                  <a:srgbClr val="FF0000"/>
                </a:solidFill>
                <a:latin typeface="Calibri (Body)"/>
              </a:rPr>
              <a:t>tính</a:t>
            </a:r>
            <a:r>
              <a:rPr lang="en-US" sz="4400" dirty="0">
                <a:solidFill>
                  <a:srgbClr val="FF0000"/>
                </a:solidFill>
                <a:latin typeface="Calibri (Body)"/>
              </a:rPr>
              <a:t>= 2</a:t>
            </a:r>
            <a:r>
              <a:rPr lang="vi-VN" sz="4400" dirty="0">
                <a:solidFill>
                  <a:srgbClr val="FF0000"/>
                </a:solidFill>
                <a:latin typeface="Calibri (Body)"/>
              </a:rPr>
              <a:t> &amp;</a:t>
            </a:r>
            <a:r>
              <a:rPr lang="en-US" sz="4400" dirty="0">
                <a:solidFill>
                  <a:srgbClr val="FF0000"/>
                </a:solidFill>
                <a:latin typeface="Calibri (Body)"/>
              </a:rPr>
              <a:t> C2.3.</a:t>
            </a:r>
            <a:r>
              <a:rPr lang="vi-VN" sz="4400" dirty="0">
                <a:solidFill>
                  <a:srgbClr val="FF0000"/>
                </a:solidFill>
                <a:latin typeface="Calibri (Body)"/>
              </a:rPr>
              <a:t>1=</a:t>
            </a:r>
            <a:r>
              <a:rPr lang="en-US" sz="4400" dirty="0">
                <a:solidFill>
                  <a:srgbClr val="FF0000"/>
                </a:solidFill>
                <a:latin typeface="Calibri (Body)"/>
              </a:rPr>
              <a:t>0;</a:t>
            </a:r>
          </a:p>
          <a:p>
            <a:r>
              <a:rPr lang="vi-VN" sz="4400" dirty="0">
                <a:solidFill>
                  <a:srgbClr val="FF0000"/>
                </a:solidFill>
                <a:latin typeface="Calibri (Body)"/>
              </a:rPr>
              <a:t>                   </a:t>
            </a:r>
            <a:r>
              <a:rPr lang="en-US" sz="4400" dirty="0">
                <a:solidFill>
                  <a:srgbClr val="FF0000"/>
                </a:solidFill>
                <a:latin typeface="Calibri (Body)"/>
              </a:rPr>
              <a:t>C1.3.1_Giới </a:t>
            </a:r>
            <a:r>
              <a:rPr lang="en-US" sz="4400" dirty="0" err="1">
                <a:solidFill>
                  <a:srgbClr val="FF0000"/>
                </a:solidFill>
                <a:latin typeface="Calibri (Body)"/>
              </a:rPr>
              <a:t>tính</a:t>
            </a:r>
            <a:r>
              <a:rPr lang="en-US" sz="4400" dirty="0">
                <a:solidFill>
                  <a:srgbClr val="FF0000"/>
                </a:solidFill>
                <a:latin typeface="Calibri (Body)"/>
              </a:rPr>
              <a:t>= 1 </a:t>
            </a:r>
            <a:r>
              <a:rPr lang="vi-VN" sz="4400" dirty="0">
                <a:solidFill>
                  <a:srgbClr val="FF0000"/>
                </a:solidFill>
                <a:latin typeface="Calibri (Body)"/>
              </a:rPr>
              <a:t>&amp; </a:t>
            </a:r>
            <a:r>
              <a:rPr lang="en-US" sz="4400" dirty="0">
                <a:solidFill>
                  <a:srgbClr val="FF0000"/>
                </a:solidFill>
                <a:latin typeface="Calibri (Body)"/>
              </a:rPr>
              <a:t>C2.3=1 </a:t>
            </a:r>
            <a:r>
              <a:rPr lang="vi-VN" sz="4400" dirty="0">
                <a:solidFill>
                  <a:srgbClr val="FF0000"/>
                </a:solidFill>
                <a:latin typeface="Calibri (Body)"/>
              </a:rPr>
              <a:t>&amp;</a:t>
            </a:r>
            <a:r>
              <a:rPr lang="en-US" sz="4400" dirty="0">
                <a:solidFill>
                  <a:srgbClr val="FF0000"/>
                </a:solidFill>
                <a:latin typeface="Calibri (Body)"/>
                <a:sym typeface="Wingdings" panose="05000000000000000000" pitchFamily="2" charset="2"/>
              </a:rPr>
              <a:t> C2.3.1&gt;0</a:t>
            </a:r>
          </a:p>
        </p:txBody>
      </p:sp>
      <p:sp>
        <p:nvSpPr>
          <p:cNvPr id="10" name="Rectangle 9">
            <a:extLst>
              <a:ext uri="{FF2B5EF4-FFF2-40B4-BE49-F238E27FC236}">
                <a16:creationId xmlns:a16="http://schemas.microsoft.com/office/drawing/2014/main" xmlns="" id="{C126B4B8-388E-702D-71E3-427A0553F08D}"/>
              </a:ext>
            </a:extLst>
          </p:cNvPr>
          <p:cNvSpPr/>
          <p:nvPr/>
        </p:nvSpPr>
        <p:spPr>
          <a:xfrm>
            <a:off x="12496800" y="2761159"/>
            <a:ext cx="533400" cy="4942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0221976-43BC-EC34-FB55-CAD9AD44B280}"/>
              </a:ext>
            </a:extLst>
          </p:cNvPr>
          <p:cNvSpPr/>
          <p:nvPr/>
        </p:nvSpPr>
        <p:spPr>
          <a:xfrm>
            <a:off x="12496800" y="3695700"/>
            <a:ext cx="533400" cy="4942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055145" y="1573749"/>
            <a:ext cx="1084526" cy="1310966"/>
          </a:xfrm>
          <a:custGeom>
            <a:avLst/>
            <a:gdLst/>
            <a:ahLst/>
            <a:cxnLst/>
            <a:rect l="l" t="t" r="r" b="b"/>
            <a:pathLst>
              <a:path w="1084526" h="1310966">
                <a:moveTo>
                  <a:pt x="0" y="0"/>
                </a:moveTo>
                <a:lnTo>
                  <a:pt x="1084526" y="0"/>
                </a:lnTo>
                <a:lnTo>
                  <a:pt x="1084526" y="1310966"/>
                </a:lnTo>
                <a:lnTo>
                  <a:pt x="0" y="1310966"/>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a:off x="8149618" y="5579260"/>
            <a:ext cx="1988764" cy="1988764"/>
          </a:xfrm>
          <a:custGeom>
            <a:avLst/>
            <a:gdLst/>
            <a:ahLst/>
            <a:cxnLst/>
            <a:rect l="l" t="t" r="r" b="b"/>
            <a:pathLst>
              <a:path w="1988764" h="1988764">
                <a:moveTo>
                  <a:pt x="0" y="0"/>
                </a:moveTo>
                <a:lnTo>
                  <a:pt x="1988764" y="0"/>
                </a:lnTo>
                <a:lnTo>
                  <a:pt x="1988764" y="1988764"/>
                </a:lnTo>
                <a:lnTo>
                  <a:pt x="0" y="1988764"/>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TextBox 34"/>
          <p:cNvSpPr txBox="1"/>
          <p:nvPr/>
        </p:nvSpPr>
        <p:spPr>
          <a:xfrm>
            <a:off x="3217993" y="4457978"/>
            <a:ext cx="11991343" cy="719428"/>
          </a:xfrm>
          <a:prstGeom prst="rect">
            <a:avLst/>
          </a:prstGeom>
        </p:spPr>
        <p:txBody>
          <a:bodyPr lIns="0" tIns="0" rIns="0" bIns="0" rtlCol="0" anchor="t">
            <a:spAutoFit/>
          </a:bodyPr>
          <a:lstStyle/>
          <a:p>
            <a:pPr algn="ctr">
              <a:lnSpc>
                <a:spcPts val="5999"/>
              </a:lnSpc>
            </a:pPr>
            <a:r>
              <a:rPr lang="en-US" sz="4999" i="1" spc="-49" dirty="0" err="1">
                <a:solidFill>
                  <a:srgbClr val="000000"/>
                </a:solidFill>
                <a:latin typeface="Asap Italics"/>
                <a:ea typeface="Asap Italics"/>
                <a:cs typeface="Asap Italics"/>
                <a:sym typeface="Asap Italics"/>
              </a:rPr>
              <a:t>Gồm</a:t>
            </a:r>
            <a:r>
              <a:rPr lang="en-US" sz="4999" i="1" spc="-49" dirty="0">
                <a:solidFill>
                  <a:srgbClr val="000000"/>
                </a:solidFill>
                <a:latin typeface="Asap Italics"/>
                <a:ea typeface="Asap Italics"/>
                <a:cs typeface="Asap Italics"/>
                <a:sym typeface="Asap Italics"/>
              </a:rPr>
              <a:t> 01 </a:t>
            </a:r>
            <a:r>
              <a:rPr lang="en-US" sz="4999" i="1" spc="-49" dirty="0" err="1">
                <a:solidFill>
                  <a:srgbClr val="000000"/>
                </a:solidFill>
                <a:latin typeface="Asap Italics"/>
                <a:ea typeface="Asap Italics"/>
                <a:cs typeface="Asap Italics"/>
                <a:sym typeface="Asap Italics"/>
              </a:rPr>
              <a:t>câu</a:t>
            </a:r>
            <a:r>
              <a:rPr lang="en-US" sz="4999" i="1" spc="-49" dirty="0">
                <a:solidFill>
                  <a:srgbClr val="000000"/>
                </a:solidFill>
                <a:latin typeface="Asap Italics"/>
                <a:ea typeface="Asap Italics"/>
                <a:cs typeface="Asap Italics"/>
                <a:sym typeface="Asap Italics"/>
              </a:rPr>
              <a:t> </a:t>
            </a:r>
            <a:r>
              <a:rPr lang="en-US" sz="4999" i="1" spc="-49" dirty="0" err="1">
                <a:solidFill>
                  <a:srgbClr val="000000"/>
                </a:solidFill>
                <a:latin typeface="Asap Italics"/>
                <a:ea typeface="Asap Italics"/>
                <a:cs typeface="Asap Italics"/>
                <a:sym typeface="Asap Italics"/>
              </a:rPr>
              <a:t>hỏi</a:t>
            </a:r>
            <a:endParaRPr lang="en-US" sz="4999" i="1" spc="-49" dirty="0">
              <a:solidFill>
                <a:srgbClr val="000000"/>
              </a:solidFill>
              <a:latin typeface="Asap Italics"/>
              <a:ea typeface="Asap Italics"/>
              <a:cs typeface="Asap Italics"/>
              <a:sym typeface="Asap Italics"/>
            </a:endParaRPr>
          </a:p>
        </p:txBody>
      </p:sp>
      <p:sp>
        <p:nvSpPr>
          <p:cNvPr id="35" name="TextBox 35"/>
          <p:cNvSpPr txBox="1"/>
          <p:nvPr/>
        </p:nvSpPr>
        <p:spPr>
          <a:xfrm>
            <a:off x="3203693" y="3182307"/>
            <a:ext cx="11991343" cy="1085850"/>
          </a:xfrm>
          <a:prstGeom prst="rect">
            <a:avLst/>
          </a:prstGeom>
        </p:spPr>
        <p:txBody>
          <a:bodyPr lIns="0" tIns="0" rIns="0" bIns="0" rtlCol="0" anchor="t">
            <a:spAutoFit/>
          </a:bodyPr>
          <a:lstStyle/>
          <a:p>
            <a:pPr marL="0" lvl="0" indent="0" algn="ctr">
              <a:lnSpc>
                <a:spcPts val="8640"/>
              </a:lnSpc>
            </a:pPr>
            <a:r>
              <a:rPr lang="en-US" sz="7200" b="1">
                <a:solidFill>
                  <a:srgbClr val="1D2B74"/>
                </a:solidFill>
                <a:latin typeface="Muli Bold"/>
                <a:ea typeface="Muli Bold"/>
                <a:cs typeface="Muli Bold"/>
                <a:sym typeface="Muli Bold"/>
              </a:rPr>
              <a:t>THÔNG TIN VỀ TÀI SẢN </a:t>
            </a:r>
          </a:p>
        </p:txBody>
      </p:sp>
    </p:spTree>
  </p:cSld>
  <p:clrMapOvr>
    <a:masterClrMapping/>
  </p:clrMapOvr>
  <p:transition spd="slow">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xmlns="" id="{E01EFC6D-0983-F4F8-AE33-58DFF0F8C763}"/>
              </a:ext>
            </a:extLst>
          </p:cNvPr>
          <p:cNvGrpSpPr/>
          <p:nvPr/>
        </p:nvGrpSpPr>
        <p:grpSpPr>
          <a:xfrm>
            <a:off x="692673" y="4491703"/>
            <a:ext cx="3417752" cy="2429155"/>
            <a:chOff x="692673" y="2907658"/>
            <a:chExt cx="3417752" cy="2429155"/>
          </a:xfrm>
        </p:grpSpPr>
        <p:grpSp>
          <p:nvGrpSpPr>
            <p:cNvPr id="2" name="Group 2"/>
            <p:cNvGrpSpPr/>
            <p:nvPr/>
          </p:nvGrpSpPr>
          <p:grpSpPr>
            <a:xfrm>
              <a:off x="692673" y="3390900"/>
              <a:ext cx="3146407" cy="1543050"/>
              <a:chOff x="0" y="0"/>
              <a:chExt cx="644142" cy="406400"/>
            </a:xfrm>
          </p:grpSpPr>
          <p:sp>
            <p:nvSpPr>
              <p:cNvPr id="3" name="Freeform 3"/>
              <p:cNvSpPr/>
              <p:nvPr/>
            </p:nvSpPr>
            <p:spPr>
              <a:xfrm>
                <a:off x="0" y="0"/>
                <a:ext cx="644142" cy="406400"/>
              </a:xfrm>
              <a:custGeom>
                <a:avLst/>
                <a:gdLst/>
                <a:ahLst/>
                <a:cxnLst/>
                <a:rect l="l" t="t" r="r" b="b"/>
                <a:pathLst>
                  <a:path w="644142" h="406400">
                    <a:moveTo>
                      <a:pt x="440942" y="0"/>
                    </a:moveTo>
                    <a:lnTo>
                      <a:pt x="0" y="0"/>
                    </a:lnTo>
                    <a:lnTo>
                      <a:pt x="0" y="406400"/>
                    </a:lnTo>
                    <a:lnTo>
                      <a:pt x="440942" y="406400"/>
                    </a:lnTo>
                    <a:lnTo>
                      <a:pt x="644142" y="203200"/>
                    </a:lnTo>
                    <a:lnTo>
                      <a:pt x="440942" y="0"/>
                    </a:lnTo>
                    <a:close/>
                  </a:path>
                </a:pathLst>
              </a:custGeom>
              <a:solidFill>
                <a:srgbClr val="4DA1F7"/>
              </a:solidFill>
            </p:spPr>
          </p:sp>
          <p:sp>
            <p:nvSpPr>
              <p:cNvPr id="4" name="TextBox 4"/>
              <p:cNvSpPr txBox="1"/>
              <p:nvPr/>
            </p:nvSpPr>
            <p:spPr>
              <a:xfrm>
                <a:off x="0" y="-38100"/>
                <a:ext cx="529842" cy="444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2627628" y="2907658"/>
              <a:ext cx="1482797" cy="2429155"/>
            </a:xfrm>
            <a:custGeom>
              <a:avLst/>
              <a:gdLst/>
              <a:ahLst/>
              <a:cxnLst/>
              <a:rect l="l" t="t" r="r" b="b"/>
              <a:pathLst>
                <a:path w="1482797" h="2429155">
                  <a:moveTo>
                    <a:pt x="0" y="0"/>
                  </a:moveTo>
                  <a:lnTo>
                    <a:pt x="1482797" y="0"/>
                  </a:lnTo>
                  <a:lnTo>
                    <a:pt x="1482797" y="2429155"/>
                  </a:lnTo>
                  <a:lnTo>
                    <a:pt x="0" y="24291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53" name="Group 52">
            <a:extLst>
              <a:ext uri="{FF2B5EF4-FFF2-40B4-BE49-F238E27FC236}">
                <a16:creationId xmlns:a16="http://schemas.microsoft.com/office/drawing/2014/main" xmlns="" id="{632A602B-2D91-F5D4-6CCC-5768F12B8FDB}"/>
              </a:ext>
            </a:extLst>
          </p:cNvPr>
          <p:cNvGrpSpPr/>
          <p:nvPr/>
        </p:nvGrpSpPr>
        <p:grpSpPr>
          <a:xfrm>
            <a:off x="4136806" y="4466945"/>
            <a:ext cx="3169674" cy="2429155"/>
            <a:chOff x="4136806" y="2907658"/>
            <a:chExt cx="3169674" cy="2429155"/>
          </a:xfrm>
        </p:grpSpPr>
        <p:grpSp>
          <p:nvGrpSpPr>
            <p:cNvPr id="5" name="Group 5"/>
            <p:cNvGrpSpPr/>
            <p:nvPr/>
          </p:nvGrpSpPr>
          <p:grpSpPr>
            <a:xfrm>
              <a:off x="4136806" y="3350710"/>
              <a:ext cx="2898329" cy="1543050"/>
              <a:chOff x="0" y="0"/>
              <a:chExt cx="644142" cy="406400"/>
            </a:xfrm>
          </p:grpSpPr>
          <p:sp>
            <p:nvSpPr>
              <p:cNvPr id="6" name="Freeform 6"/>
              <p:cNvSpPr/>
              <p:nvPr/>
            </p:nvSpPr>
            <p:spPr>
              <a:xfrm>
                <a:off x="0" y="0"/>
                <a:ext cx="644142" cy="406400"/>
              </a:xfrm>
              <a:custGeom>
                <a:avLst/>
                <a:gdLst/>
                <a:ahLst/>
                <a:cxnLst/>
                <a:rect l="l" t="t" r="r" b="b"/>
                <a:pathLst>
                  <a:path w="644142" h="406400">
                    <a:moveTo>
                      <a:pt x="440942" y="0"/>
                    </a:moveTo>
                    <a:lnTo>
                      <a:pt x="0" y="0"/>
                    </a:lnTo>
                    <a:lnTo>
                      <a:pt x="0" y="406400"/>
                    </a:lnTo>
                    <a:lnTo>
                      <a:pt x="440942" y="406400"/>
                    </a:lnTo>
                    <a:lnTo>
                      <a:pt x="644142" y="203200"/>
                    </a:lnTo>
                    <a:lnTo>
                      <a:pt x="440942" y="0"/>
                    </a:lnTo>
                    <a:close/>
                  </a:path>
                </a:pathLst>
              </a:custGeom>
              <a:solidFill>
                <a:srgbClr val="9C91F3"/>
              </a:solidFill>
            </p:spPr>
          </p:sp>
          <p:sp>
            <p:nvSpPr>
              <p:cNvPr id="7" name="TextBox 7"/>
              <p:cNvSpPr txBox="1"/>
              <p:nvPr/>
            </p:nvSpPr>
            <p:spPr>
              <a:xfrm>
                <a:off x="0" y="-38100"/>
                <a:ext cx="529842" cy="444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823683" y="2907658"/>
              <a:ext cx="1482797" cy="2429155"/>
            </a:xfrm>
            <a:custGeom>
              <a:avLst/>
              <a:gdLst/>
              <a:ahLst/>
              <a:cxnLst/>
              <a:rect l="l" t="t" r="r" b="b"/>
              <a:pathLst>
                <a:path w="1482797" h="2429155">
                  <a:moveTo>
                    <a:pt x="0" y="0"/>
                  </a:moveTo>
                  <a:lnTo>
                    <a:pt x="1482797" y="0"/>
                  </a:lnTo>
                  <a:lnTo>
                    <a:pt x="1482797" y="2429155"/>
                  </a:lnTo>
                  <a:lnTo>
                    <a:pt x="0" y="242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54" name="Group 53">
            <a:extLst>
              <a:ext uri="{FF2B5EF4-FFF2-40B4-BE49-F238E27FC236}">
                <a16:creationId xmlns:a16="http://schemas.microsoft.com/office/drawing/2014/main" xmlns="" id="{CC58B094-4461-9BA1-2202-CB262B3117F5}"/>
              </a:ext>
            </a:extLst>
          </p:cNvPr>
          <p:cNvGrpSpPr/>
          <p:nvPr/>
        </p:nvGrpSpPr>
        <p:grpSpPr>
          <a:xfrm>
            <a:off x="7365999" y="4491703"/>
            <a:ext cx="3136536" cy="2429155"/>
            <a:chOff x="7365999" y="2907658"/>
            <a:chExt cx="3136536" cy="2429155"/>
          </a:xfrm>
        </p:grpSpPr>
        <p:grpSp>
          <p:nvGrpSpPr>
            <p:cNvPr id="10" name="Group 10"/>
            <p:cNvGrpSpPr/>
            <p:nvPr/>
          </p:nvGrpSpPr>
          <p:grpSpPr>
            <a:xfrm>
              <a:off x="7365999" y="3350710"/>
              <a:ext cx="2865192" cy="1543050"/>
              <a:chOff x="0" y="0"/>
              <a:chExt cx="644142" cy="406400"/>
            </a:xfrm>
          </p:grpSpPr>
          <p:sp>
            <p:nvSpPr>
              <p:cNvPr id="11" name="Freeform 11"/>
              <p:cNvSpPr/>
              <p:nvPr/>
            </p:nvSpPr>
            <p:spPr>
              <a:xfrm>
                <a:off x="0" y="0"/>
                <a:ext cx="644142" cy="406400"/>
              </a:xfrm>
              <a:custGeom>
                <a:avLst/>
                <a:gdLst/>
                <a:ahLst/>
                <a:cxnLst/>
                <a:rect l="l" t="t" r="r" b="b"/>
                <a:pathLst>
                  <a:path w="644142" h="406400">
                    <a:moveTo>
                      <a:pt x="440942" y="0"/>
                    </a:moveTo>
                    <a:lnTo>
                      <a:pt x="0" y="0"/>
                    </a:lnTo>
                    <a:lnTo>
                      <a:pt x="0" y="406400"/>
                    </a:lnTo>
                    <a:lnTo>
                      <a:pt x="440942" y="406400"/>
                    </a:lnTo>
                    <a:lnTo>
                      <a:pt x="644142" y="203200"/>
                    </a:lnTo>
                    <a:lnTo>
                      <a:pt x="440942" y="0"/>
                    </a:lnTo>
                    <a:close/>
                  </a:path>
                </a:pathLst>
              </a:custGeom>
              <a:solidFill>
                <a:srgbClr val="D87CDA"/>
              </a:solidFill>
            </p:spPr>
          </p:sp>
          <p:sp>
            <p:nvSpPr>
              <p:cNvPr id="12" name="TextBox 12"/>
              <p:cNvSpPr txBox="1"/>
              <p:nvPr/>
            </p:nvSpPr>
            <p:spPr>
              <a:xfrm>
                <a:off x="0" y="-38100"/>
                <a:ext cx="529842" cy="444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9019738" y="2907658"/>
              <a:ext cx="1482797" cy="2429155"/>
            </a:xfrm>
            <a:custGeom>
              <a:avLst/>
              <a:gdLst/>
              <a:ahLst/>
              <a:cxnLst/>
              <a:rect l="l" t="t" r="r" b="b"/>
              <a:pathLst>
                <a:path w="1482797" h="2429155">
                  <a:moveTo>
                    <a:pt x="0" y="0"/>
                  </a:moveTo>
                  <a:lnTo>
                    <a:pt x="1482797" y="0"/>
                  </a:lnTo>
                  <a:lnTo>
                    <a:pt x="1482797" y="2429155"/>
                  </a:lnTo>
                  <a:lnTo>
                    <a:pt x="0" y="242915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55" name="Group 54">
            <a:extLst>
              <a:ext uri="{FF2B5EF4-FFF2-40B4-BE49-F238E27FC236}">
                <a16:creationId xmlns:a16="http://schemas.microsoft.com/office/drawing/2014/main" xmlns="" id="{D626248C-CF11-363F-3C60-0FB9DEEE3F6E}"/>
              </a:ext>
            </a:extLst>
          </p:cNvPr>
          <p:cNvGrpSpPr/>
          <p:nvPr/>
        </p:nvGrpSpPr>
        <p:grpSpPr>
          <a:xfrm>
            <a:off x="10653016" y="4487413"/>
            <a:ext cx="3520358" cy="2429155"/>
            <a:chOff x="10653016" y="2903368"/>
            <a:chExt cx="3520358" cy="2429155"/>
          </a:xfrm>
        </p:grpSpPr>
        <p:grpSp>
          <p:nvGrpSpPr>
            <p:cNvPr id="14" name="Group 14"/>
            <p:cNvGrpSpPr/>
            <p:nvPr/>
          </p:nvGrpSpPr>
          <p:grpSpPr>
            <a:xfrm>
              <a:off x="10653016" y="3350710"/>
              <a:ext cx="3256808" cy="1543050"/>
              <a:chOff x="0" y="0"/>
              <a:chExt cx="644142" cy="406400"/>
            </a:xfrm>
          </p:grpSpPr>
          <p:sp>
            <p:nvSpPr>
              <p:cNvPr id="15" name="Freeform 15"/>
              <p:cNvSpPr/>
              <p:nvPr/>
            </p:nvSpPr>
            <p:spPr>
              <a:xfrm>
                <a:off x="0" y="0"/>
                <a:ext cx="644142" cy="406400"/>
              </a:xfrm>
              <a:custGeom>
                <a:avLst/>
                <a:gdLst/>
                <a:ahLst/>
                <a:cxnLst/>
                <a:rect l="l" t="t" r="r" b="b"/>
                <a:pathLst>
                  <a:path w="644142" h="406400">
                    <a:moveTo>
                      <a:pt x="440942" y="0"/>
                    </a:moveTo>
                    <a:lnTo>
                      <a:pt x="0" y="0"/>
                    </a:lnTo>
                    <a:lnTo>
                      <a:pt x="0" y="406400"/>
                    </a:lnTo>
                    <a:lnTo>
                      <a:pt x="440942" y="406400"/>
                    </a:lnTo>
                    <a:lnTo>
                      <a:pt x="644142" y="203200"/>
                    </a:lnTo>
                    <a:lnTo>
                      <a:pt x="440942" y="0"/>
                    </a:lnTo>
                    <a:close/>
                  </a:path>
                </a:pathLst>
              </a:custGeom>
              <a:solidFill>
                <a:srgbClr val="FE69AE"/>
              </a:solidFill>
            </p:spPr>
          </p:sp>
          <p:sp>
            <p:nvSpPr>
              <p:cNvPr id="16" name="TextBox 16"/>
              <p:cNvSpPr txBox="1"/>
              <p:nvPr/>
            </p:nvSpPr>
            <p:spPr>
              <a:xfrm>
                <a:off x="0" y="-38100"/>
                <a:ext cx="529842" cy="444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2690577" y="2903368"/>
              <a:ext cx="1482797" cy="2429155"/>
            </a:xfrm>
            <a:custGeom>
              <a:avLst/>
              <a:gdLst/>
              <a:ahLst/>
              <a:cxnLst/>
              <a:rect l="l" t="t" r="r" b="b"/>
              <a:pathLst>
                <a:path w="1482797" h="2429155">
                  <a:moveTo>
                    <a:pt x="0" y="0"/>
                  </a:moveTo>
                  <a:lnTo>
                    <a:pt x="1482797" y="0"/>
                  </a:lnTo>
                  <a:lnTo>
                    <a:pt x="1482797" y="2429155"/>
                  </a:lnTo>
                  <a:lnTo>
                    <a:pt x="0" y="242915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2" name="Freeform 22"/>
          <p:cNvSpPr/>
          <p:nvPr/>
        </p:nvSpPr>
        <p:spPr>
          <a:xfrm>
            <a:off x="12204382" y="5256353"/>
            <a:ext cx="708482" cy="649147"/>
          </a:xfrm>
          <a:custGeom>
            <a:avLst/>
            <a:gdLst/>
            <a:ahLst/>
            <a:cxnLst/>
            <a:rect l="l" t="t" r="r" b="b"/>
            <a:pathLst>
              <a:path w="708482" h="649147">
                <a:moveTo>
                  <a:pt x="0" y="0"/>
                </a:moveTo>
                <a:lnTo>
                  <a:pt x="708482" y="0"/>
                </a:lnTo>
                <a:lnTo>
                  <a:pt x="708482" y="649147"/>
                </a:lnTo>
                <a:lnTo>
                  <a:pt x="0" y="6491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3" name="Freeform 23"/>
          <p:cNvSpPr/>
          <p:nvPr/>
        </p:nvSpPr>
        <p:spPr>
          <a:xfrm>
            <a:off x="2486025" y="5662499"/>
            <a:ext cx="560466" cy="624001"/>
          </a:xfrm>
          <a:custGeom>
            <a:avLst/>
            <a:gdLst/>
            <a:ahLst/>
            <a:cxnLst/>
            <a:rect l="l" t="t" r="r" b="b"/>
            <a:pathLst>
              <a:path w="560466" h="624001">
                <a:moveTo>
                  <a:pt x="0" y="0"/>
                </a:moveTo>
                <a:lnTo>
                  <a:pt x="560466" y="0"/>
                </a:lnTo>
                <a:lnTo>
                  <a:pt x="560466" y="624001"/>
                </a:lnTo>
                <a:lnTo>
                  <a:pt x="0" y="6240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5679121" y="5346042"/>
            <a:ext cx="802084" cy="407058"/>
          </a:xfrm>
          <a:custGeom>
            <a:avLst/>
            <a:gdLst/>
            <a:ahLst/>
            <a:cxnLst/>
            <a:rect l="l" t="t" r="r" b="b"/>
            <a:pathLst>
              <a:path w="802084" h="407058">
                <a:moveTo>
                  <a:pt x="0" y="0"/>
                </a:moveTo>
                <a:lnTo>
                  <a:pt x="802084" y="0"/>
                </a:lnTo>
                <a:lnTo>
                  <a:pt x="802084" y="407058"/>
                </a:lnTo>
                <a:lnTo>
                  <a:pt x="0" y="40705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5" name="Freeform 25"/>
          <p:cNvSpPr/>
          <p:nvPr/>
        </p:nvSpPr>
        <p:spPr>
          <a:xfrm>
            <a:off x="8849530" y="5392834"/>
            <a:ext cx="665066" cy="665066"/>
          </a:xfrm>
          <a:custGeom>
            <a:avLst/>
            <a:gdLst/>
            <a:ahLst/>
            <a:cxnLst/>
            <a:rect l="l" t="t" r="r" b="b"/>
            <a:pathLst>
              <a:path w="665066" h="665066">
                <a:moveTo>
                  <a:pt x="0" y="0"/>
                </a:moveTo>
                <a:lnTo>
                  <a:pt x="665066" y="0"/>
                </a:lnTo>
                <a:lnTo>
                  <a:pt x="665066" y="665066"/>
                </a:lnTo>
                <a:lnTo>
                  <a:pt x="0" y="66506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3" name="TextBox 33"/>
          <p:cNvSpPr txBox="1"/>
          <p:nvPr/>
        </p:nvSpPr>
        <p:spPr>
          <a:xfrm>
            <a:off x="3006019" y="292088"/>
            <a:ext cx="14993031" cy="1206501"/>
          </a:xfrm>
          <a:prstGeom prst="rect">
            <a:avLst/>
          </a:prstGeom>
        </p:spPr>
        <p:txBody>
          <a:bodyPr wrap="square" lIns="0" tIns="0" rIns="0" bIns="0" rtlCol="0" anchor="t">
            <a:spAutoFit/>
          </a:bodyPr>
          <a:lstStyle/>
          <a:p>
            <a:pPr algn="ctr">
              <a:lnSpc>
                <a:spcPts val="4899"/>
              </a:lnSpc>
              <a:spcBef>
                <a:spcPct val="0"/>
              </a:spcBef>
            </a:pPr>
            <a:r>
              <a:rPr lang="en-US" sz="3499" b="1" dirty="0">
                <a:solidFill>
                  <a:srgbClr val="000000"/>
                </a:solidFill>
                <a:latin typeface="Muli Bold"/>
                <a:ea typeface="Muli Bold"/>
                <a:cs typeface="Muli Bold"/>
                <a:sym typeface="Muli Bold"/>
              </a:rPr>
              <a:t>3.1. </a:t>
            </a:r>
            <a:r>
              <a:rPr lang="en-US" sz="3499" b="1" dirty="0" err="1">
                <a:solidFill>
                  <a:srgbClr val="000000"/>
                </a:solidFill>
                <a:latin typeface="Muli Bold"/>
                <a:ea typeface="Muli Bold"/>
                <a:cs typeface="Muli Bold"/>
                <a:sym typeface="Muli Bold"/>
              </a:rPr>
              <a:t>Tại</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thời</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điểm</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ngày</a:t>
            </a:r>
            <a:r>
              <a:rPr lang="en-US" sz="3499" b="1" dirty="0">
                <a:solidFill>
                  <a:srgbClr val="000000"/>
                </a:solidFill>
                <a:latin typeface="Muli Bold"/>
                <a:ea typeface="Muli Bold"/>
                <a:cs typeface="Muli Bold"/>
                <a:sym typeface="Muli Bold"/>
              </a:rPr>
              <a:t> 31/12/2025, </a:t>
            </a:r>
            <a:r>
              <a:rPr lang="en-US" sz="3499" b="1" dirty="0" err="1">
                <a:solidFill>
                  <a:srgbClr val="000000"/>
                </a:solidFill>
                <a:latin typeface="Muli Bold"/>
                <a:ea typeface="Muli Bold"/>
                <a:cs typeface="Muli Bold"/>
                <a:sym typeface="Muli Bold"/>
              </a:rPr>
              <a:t>cơ</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sở</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ông</a:t>
            </a:r>
            <a:r>
              <a:rPr lang="en-US" sz="3499" b="1" dirty="0">
                <a:solidFill>
                  <a:srgbClr val="000000"/>
                </a:solidFill>
                <a:latin typeface="Muli Bold"/>
                <a:ea typeface="Muli Bold"/>
                <a:cs typeface="Muli Bold"/>
                <a:sym typeface="Muli Bold"/>
              </a:rPr>
              <a:t>/</a:t>
            </a:r>
            <a:r>
              <a:rPr lang="en-US" sz="3499" b="1" dirty="0" err="1">
                <a:solidFill>
                  <a:srgbClr val="000000"/>
                </a:solidFill>
                <a:latin typeface="Muli Bold"/>
                <a:ea typeface="Muli Bold"/>
                <a:cs typeface="Muli Bold"/>
                <a:sym typeface="Muli Bold"/>
              </a:rPr>
              <a:t>bà</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sở</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hữu</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những</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loại</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tài</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sản</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cố</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định</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nào</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dưới</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đây</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phục</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vụ</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cho</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quá</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trình</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sản</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xuất</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kinh</a:t>
            </a:r>
            <a:r>
              <a:rPr lang="en-US" sz="3499" b="1" dirty="0">
                <a:solidFill>
                  <a:srgbClr val="000000"/>
                </a:solidFill>
                <a:latin typeface="Muli Bold"/>
                <a:ea typeface="Muli Bold"/>
                <a:cs typeface="Muli Bold"/>
                <a:sym typeface="Muli Bold"/>
              </a:rPr>
              <a:t> </a:t>
            </a:r>
            <a:r>
              <a:rPr lang="en-US" sz="3499" b="1" dirty="0" err="1">
                <a:solidFill>
                  <a:srgbClr val="000000"/>
                </a:solidFill>
                <a:latin typeface="Muli Bold"/>
                <a:ea typeface="Muli Bold"/>
                <a:cs typeface="Muli Bold"/>
                <a:sym typeface="Muli Bold"/>
              </a:rPr>
              <a:t>doanh</a:t>
            </a:r>
            <a:r>
              <a:rPr lang="en-US" sz="3499" b="1" dirty="0">
                <a:solidFill>
                  <a:srgbClr val="000000"/>
                </a:solidFill>
                <a:latin typeface="Muli Bold"/>
                <a:ea typeface="Muli Bold"/>
                <a:cs typeface="Muli Bold"/>
                <a:sym typeface="Muli Bold"/>
              </a:rPr>
              <a:t>? </a:t>
            </a:r>
          </a:p>
        </p:txBody>
      </p:sp>
      <p:sp>
        <p:nvSpPr>
          <p:cNvPr id="34" name="TextBox 34"/>
          <p:cNvSpPr txBox="1"/>
          <p:nvPr/>
        </p:nvSpPr>
        <p:spPr>
          <a:xfrm>
            <a:off x="1219200" y="5160645"/>
            <a:ext cx="937311" cy="821055"/>
          </a:xfrm>
          <a:prstGeom prst="rect">
            <a:avLst/>
          </a:prstGeom>
        </p:spPr>
        <p:txBody>
          <a:bodyPr lIns="0" tIns="0" rIns="0" bIns="0" rtlCol="0" anchor="t">
            <a:spAutoFit/>
          </a:bodyPr>
          <a:lstStyle/>
          <a:p>
            <a:pPr algn="l">
              <a:lnSpc>
                <a:spcPts val="6719"/>
              </a:lnSpc>
              <a:spcBef>
                <a:spcPct val="0"/>
              </a:spcBef>
            </a:pPr>
            <a:r>
              <a:rPr lang="en-US" sz="4800" b="1" dirty="0">
                <a:solidFill>
                  <a:srgbClr val="FFFFFF"/>
                </a:solidFill>
                <a:latin typeface="Barlow Condensed Semi-Bold"/>
                <a:ea typeface="Barlow Condensed Semi-Bold"/>
                <a:cs typeface="Barlow Condensed Semi-Bold"/>
                <a:sym typeface="Barlow Condensed Semi-Bold"/>
              </a:rPr>
              <a:t>01</a:t>
            </a:r>
          </a:p>
        </p:txBody>
      </p:sp>
      <p:sp>
        <p:nvSpPr>
          <p:cNvPr id="35" name="TextBox 35"/>
          <p:cNvSpPr txBox="1"/>
          <p:nvPr/>
        </p:nvSpPr>
        <p:spPr>
          <a:xfrm>
            <a:off x="4741810" y="5084445"/>
            <a:ext cx="937311" cy="821055"/>
          </a:xfrm>
          <a:prstGeom prst="rect">
            <a:avLst/>
          </a:prstGeom>
        </p:spPr>
        <p:txBody>
          <a:bodyPr lIns="0" tIns="0" rIns="0" bIns="0" rtlCol="0" anchor="t">
            <a:spAutoFit/>
          </a:bodyPr>
          <a:lstStyle/>
          <a:p>
            <a:pPr algn="l">
              <a:lnSpc>
                <a:spcPts val="6719"/>
              </a:lnSpc>
              <a:spcBef>
                <a:spcPct val="0"/>
              </a:spcBef>
            </a:pPr>
            <a:r>
              <a:rPr lang="en-US" sz="4800" b="1" dirty="0">
                <a:solidFill>
                  <a:srgbClr val="FFFFFF"/>
                </a:solidFill>
                <a:latin typeface="Barlow Condensed Semi-Bold"/>
                <a:ea typeface="Barlow Condensed Semi-Bold"/>
                <a:cs typeface="Barlow Condensed Semi-Bold"/>
                <a:sym typeface="Barlow Condensed Semi-Bold"/>
              </a:rPr>
              <a:t>02</a:t>
            </a:r>
          </a:p>
        </p:txBody>
      </p:sp>
      <p:sp>
        <p:nvSpPr>
          <p:cNvPr id="36" name="TextBox 36"/>
          <p:cNvSpPr txBox="1"/>
          <p:nvPr/>
        </p:nvSpPr>
        <p:spPr>
          <a:xfrm>
            <a:off x="7934905" y="5160645"/>
            <a:ext cx="937311" cy="821055"/>
          </a:xfrm>
          <a:prstGeom prst="rect">
            <a:avLst/>
          </a:prstGeom>
        </p:spPr>
        <p:txBody>
          <a:bodyPr lIns="0" tIns="0" rIns="0" bIns="0" rtlCol="0" anchor="t">
            <a:spAutoFit/>
          </a:bodyPr>
          <a:lstStyle/>
          <a:p>
            <a:pPr algn="l">
              <a:lnSpc>
                <a:spcPts val="6719"/>
              </a:lnSpc>
              <a:spcBef>
                <a:spcPct val="0"/>
              </a:spcBef>
            </a:pPr>
            <a:r>
              <a:rPr lang="en-US" sz="4800" b="1" dirty="0">
                <a:solidFill>
                  <a:srgbClr val="FFFFFF"/>
                </a:solidFill>
                <a:latin typeface="Barlow Condensed Semi-Bold"/>
                <a:ea typeface="Barlow Condensed Semi-Bold"/>
                <a:cs typeface="Barlow Condensed Semi-Bold"/>
                <a:sym typeface="Barlow Condensed Semi-Bold"/>
              </a:rPr>
              <a:t>03</a:t>
            </a:r>
          </a:p>
        </p:txBody>
      </p:sp>
      <p:sp>
        <p:nvSpPr>
          <p:cNvPr id="37" name="TextBox 37"/>
          <p:cNvSpPr txBox="1"/>
          <p:nvPr/>
        </p:nvSpPr>
        <p:spPr>
          <a:xfrm>
            <a:off x="11128001" y="5160645"/>
            <a:ext cx="937311" cy="821055"/>
          </a:xfrm>
          <a:prstGeom prst="rect">
            <a:avLst/>
          </a:prstGeom>
        </p:spPr>
        <p:txBody>
          <a:bodyPr lIns="0" tIns="0" rIns="0" bIns="0" rtlCol="0" anchor="t">
            <a:spAutoFit/>
          </a:bodyPr>
          <a:lstStyle/>
          <a:p>
            <a:pPr algn="l">
              <a:lnSpc>
                <a:spcPts val="6719"/>
              </a:lnSpc>
              <a:spcBef>
                <a:spcPct val="0"/>
              </a:spcBef>
            </a:pPr>
            <a:r>
              <a:rPr lang="en-US" sz="4800" b="1" dirty="0">
                <a:solidFill>
                  <a:srgbClr val="FFFFFF"/>
                </a:solidFill>
                <a:latin typeface="Barlow Condensed Semi-Bold"/>
                <a:ea typeface="Barlow Condensed Semi-Bold"/>
                <a:cs typeface="Barlow Condensed Semi-Bold"/>
                <a:sym typeface="Barlow Condensed Semi-Bold"/>
              </a:rPr>
              <a:t>04</a:t>
            </a:r>
          </a:p>
        </p:txBody>
      </p:sp>
      <p:grpSp>
        <p:nvGrpSpPr>
          <p:cNvPr id="56" name="Group 55">
            <a:extLst>
              <a:ext uri="{FF2B5EF4-FFF2-40B4-BE49-F238E27FC236}">
                <a16:creationId xmlns:a16="http://schemas.microsoft.com/office/drawing/2014/main" xmlns="" id="{AA871DCA-4E5A-0C4A-89BD-EC5598491F4F}"/>
              </a:ext>
            </a:extLst>
          </p:cNvPr>
          <p:cNvGrpSpPr/>
          <p:nvPr/>
        </p:nvGrpSpPr>
        <p:grpSpPr>
          <a:xfrm>
            <a:off x="14402098" y="4487413"/>
            <a:ext cx="3028347" cy="2429155"/>
            <a:chOff x="14402098" y="2903368"/>
            <a:chExt cx="3028347" cy="2429155"/>
          </a:xfrm>
        </p:grpSpPr>
        <p:sp>
          <p:nvSpPr>
            <p:cNvPr id="21" name="Freeform 21"/>
            <p:cNvSpPr/>
            <p:nvPr/>
          </p:nvSpPr>
          <p:spPr>
            <a:xfrm>
              <a:off x="15947648" y="2903368"/>
              <a:ext cx="1482797" cy="2429155"/>
            </a:xfrm>
            <a:custGeom>
              <a:avLst/>
              <a:gdLst/>
              <a:ahLst/>
              <a:cxnLst/>
              <a:rect l="l" t="t" r="r" b="b"/>
              <a:pathLst>
                <a:path w="1482797" h="2429155">
                  <a:moveTo>
                    <a:pt x="0" y="0"/>
                  </a:moveTo>
                  <a:lnTo>
                    <a:pt x="1482796" y="0"/>
                  </a:lnTo>
                  <a:lnTo>
                    <a:pt x="1482796" y="2429155"/>
                  </a:lnTo>
                  <a:lnTo>
                    <a:pt x="0" y="242915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49" name="Group 48">
              <a:extLst>
                <a:ext uri="{FF2B5EF4-FFF2-40B4-BE49-F238E27FC236}">
                  <a16:creationId xmlns:a16="http://schemas.microsoft.com/office/drawing/2014/main" xmlns="" id="{63D88A76-4744-4802-B2DA-3E414F4E946D}"/>
                </a:ext>
              </a:extLst>
            </p:cNvPr>
            <p:cNvGrpSpPr/>
            <p:nvPr/>
          </p:nvGrpSpPr>
          <p:grpSpPr>
            <a:xfrm>
              <a:off x="14402098" y="3317364"/>
              <a:ext cx="2774229" cy="1615349"/>
              <a:chOff x="14384870" y="3274121"/>
              <a:chExt cx="2774229" cy="1615349"/>
            </a:xfrm>
          </p:grpSpPr>
          <p:grpSp>
            <p:nvGrpSpPr>
              <p:cNvPr id="18" name="Group 18"/>
              <p:cNvGrpSpPr/>
              <p:nvPr/>
            </p:nvGrpSpPr>
            <p:grpSpPr>
              <a:xfrm>
                <a:off x="14384870" y="3346420"/>
                <a:ext cx="2774229" cy="1543050"/>
                <a:chOff x="0" y="0"/>
                <a:chExt cx="644142" cy="406400"/>
              </a:xfrm>
            </p:grpSpPr>
            <p:sp>
              <p:nvSpPr>
                <p:cNvPr id="19" name="Freeform 19"/>
                <p:cNvSpPr/>
                <p:nvPr/>
              </p:nvSpPr>
              <p:spPr>
                <a:xfrm>
                  <a:off x="0" y="0"/>
                  <a:ext cx="644142" cy="406400"/>
                </a:xfrm>
                <a:custGeom>
                  <a:avLst/>
                  <a:gdLst/>
                  <a:ahLst/>
                  <a:cxnLst/>
                  <a:rect l="l" t="t" r="r" b="b"/>
                  <a:pathLst>
                    <a:path w="644142" h="406400">
                      <a:moveTo>
                        <a:pt x="440942" y="0"/>
                      </a:moveTo>
                      <a:lnTo>
                        <a:pt x="0" y="0"/>
                      </a:lnTo>
                      <a:lnTo>
                        <a:pt x="0" y="406400"/>
                      </a:lnTo>
                      <a:lnTo>
                        <a:pt x="440942" y="406400"/>
                      </a:lnTo>
                      <a:lnTo>
                        <a:pt x="644142" y="203200"/>
                      </a:lnTo>
                      <a:lnTo>
                        <a:pt x="440942" y="0"/>
                      </a:lnTo>
                      <a:close/>
                    </a:path>
                  </a:pathLst>
                </a:custGeom>
                <a:solidFill>
                  <a:srgbClr val="FF6678"/>
                </a:solidFill>
              </p:spPr>
            </p:sp>
            <p:sp>
              <p:nvSpPr>
                <p:cNvPr id="20" name="TextBox 20"/>
                <p:cNvSpPr txBox="1"/>
                <p:nvPr/>
              </p:nvSpPr>
              <p:spPr>
                <a:xfrm>
                  <a:off x="0" y="-38100"/>
                  <a:ext cx="529842" cy="444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5212342" y="3899632"/>
                <a:ext cx="781063" cy="222603"/>
              </a:xfrm>
              <a:custGeom>
                <a:avLst/>
                <a:gdLst/>
                <a:ahLst/>
                <a:cxnLst/>
                <a:rect l="l" t="t" r="r" b="b"/>
                <a:pathLst>
                  <a:path w="781063" h="222603">
                    <a:moveTo>
                      <a:pt x="0" y="0"/>
                    </a:moveTo>
                    <a:lnTo>
                      <a:pt x="781063" y="0"/>
                    </a:lnTo>
                    <a:lnTo>
                      <a:pt x="781063" y="222603"/>
                    </a:lnTo>
                    <a:lnTo>
                      <a:pt x="0" y="22260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8" name="TextBox 38"/>
              <p:cNvSpPr txBox="1"/>
              <p:nvPr/>
            </p:nvSpPr>
            <p:spPr>
              <a:xfrm>
                <a:off x="14521366" y="3274121"/>
                <a:ext cx="937311" cy="821055"/>
              </a:xfrm>
              <a:prstGeom prst="rect">
                <a:avLst/>
              </a:prstGeom>
            </p:spPr>
            <p:txBody>
              <a:bodyPr lIns="0" tIns="0" rIns="0" bIns="0" rtlCol="0" anchor="t">
                <a:spAutoFit/>
              </a:bodyPr>
              <a:lstStyle/>
              <a:p>
                <a:pPr algn="l">
                  <a:lnSpc>
                    <a:spcPts val="6719"/>
                  </a:lnSpc>
                  <a:spcBef>
                    <a:spcPct val="0"/>
                  </a:spcBef>
                </a:pPr>
                <a:r>
                  <a:rPr lang="en-US" sz="4800" b="1" dirty="0">
                    <a:solidFill>
                      <a:srgbClr val="FFFFFF"/>
                    </a:solidFill>
                    <a:latin typeface="Barlow Condensed Semi-Bold"/>
                    <a:ea typeface="Barlow Condensed Semi-Bold"/>
                    <a:cs typeface="Barlow Condensed Semi-Bold"/>
                    <a:sym typeface="Barlow Condensed Semi-Bold"/>
                  </a:rPr>
                  <a:t>05</a:t>
                </a:r>
              </a:p>
            </p:txBody>
          </p:sp>
        </p:grpSp>
      </p:grpSp>
      <p:sp>
        <p:nvSpPr>
          <p:cNvPr id="39" name="TextBox 39"/>
          <p:cNvSpPr txBox="1"/>
          <p:nvPr/>
        </p:nvSpPr>
        <p:spPr>
          <a:xfrm>
            <a:off x="274173" y="6869748"/>
            <a:ext cx="3146408" cy="1477328"/>
          </a:xfrm>
          <a:prstGeom prst="rect">
            <a:avLst/>
          </a:prstGeom>
        </p:spPr>
        <p:txBody>
          <a:bodyPr wrap="square" lIns="0" tIns="0" rIns="0" bIns="0" rtlCol="0" anchor="t">
            <a:spAutoFit/>
          </a:bodyPr>
          <a:lstStyle/>
          <a:p>
            <a:pPr algn="ctr"/>
            <a:r>
              <a:rPr lang="en-US" sz="3200" b="1" dirty="0">
                <a:solidFill>
                  <a:srgbClr val="000000"/>
                </a:solidFill>
                <a:latin typeface="Muli Bold"/>
                <a:ea typeface="Muli Bold"/>
                <a:cs typeface="Muli Bold"/>
                <a:sym typeface="Muli Bold"/>
              </a:rPr>
              <a:t>3.1.1. </a:t>
            </a:r>
            <a:r>
              <a:rPr lang="en-US" sz="3200" b="1" dirty="0" err="1">
                <a:solidFill>
                  <a:srgbClr val="000000"/>
                </a:solidFill>
                <a:latin typeface="Muli Bold"/>
                <a:ea typeface="Muli Bold"/>
                <a:cs typeface="Muli Bold"/>
                <a:sym typeface="Muli Bold"/>
              </a:rPr>
              <a:t>Nhà</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xưởng</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cửa</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hàng</a:t>
            </a:r>
            <a:endParaRPr lang="en-US" sz="3200" b="1" dirty="0">
              <a:solidFill>
                <a:srgbClr val="000000"/>
              </a:solidFill>
              <a:latin typeface="Muli Bold"/>
              <a:ea typeface="Muli Bold"/>
              <a:cs typeface="Muli Bold"/>
              <a:sym typeface="Muli Bold"/>
            </a:endParaRPr>
          </a:p>
        </p:txBody>
      </p:sp>
      <p:sp>
        <p:nvSpPr>
          <p:cNvPr id="40" name="TextBox 40"/>
          <p:cNvSpPr txBox="1"/>
          <p:nvPr/>
        </p:nvSpPr>
        <p:spPr>
          <a:xfrm>
            <a:off x="3951022" y="6754260"/>
            <a:ext cx="3057995" cy="2215991"/>
          </a:xfrm>
          <a:prstGeom prst="rect">
            <a:avLst/>
          </a:prstGeom>
        </p:spPr>
        <p:txBody>
          <a:bodyPr wrap="square" lIns="0" tIns="0" rIns="0" bIns="0" rtlCol="0" anchor="t">
            <a:spAutoFit/>
          </a:bodyPr>
          <a:lstStyle/>
          <a:p>
            <a:pPr algn="ctr"/>
            <a:r>
              <a:rPr lang="en-US" sz="3600" b="1" dirty="0">
                <a:solidFill>
                  <a:srgbClr val="000000"/>
                </a:solidFill>
                <a:latin typeface="Muli Bold"/>
                <a:ea typeface="Muli Bold"/>
                <a:cs typeface="Muli Bold"/>
                <a:sym typeface="Muli Bold"/>
              </a:rPr>
              <a:t>3.1.2. </a:t>
            </a:r>
            <a:r>
              <a:rPr lang="en-US" sz="3600" b="1" dirty="0" err="1">
                <a:solidFill>
                  <a:srgbClr val="000000"/>
                </a:solidFill>
                <a:latin typeface="Muli Bold"/>
                <a:ea typeface="Muli Bold"/>
                <a:cs typeface="Muli Bold"/>
                <a:sym typeface="Muli Bold"/>
              </a:rPr>
              <a:t>Phương</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tiện</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vận</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tải</a:t>
            </a:r>
            <a:r>
              <a:rPr lang="en-US" sz="3600" b="1" dirty="0">
                <a:solidFill>
                  <a:srgbClr val="000000"/>
                </a:solidFill>
                <a:latin typeface="Muli Bold"/>
                <a:ea typeface="Muli Bold"/>
                <a:cs typeface="Muli Bold"/>
                <a:sym typeface="Muli Bold"/>
              </a:rPr>
              <a:t> (ô </a:t>
            </a:r>
            <a:r>
              <a:rPr lang="en-US" sz="3600" b="1" dirty="0" err="1">
                <a:solidFill>
                  <a:srgbClr val="000000"/>
                </a:solidFill>
                <a:latin typeface="Muli Bold"/>
                <a:ea typeface="Muli Bold"/>
                <a:cs typeface="Muli Bold"/>
                <a:sym typeface="Muli Bold"/>
              </a:rPr>
              <a:t>tô</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mô</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tô</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xe</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gắn</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máy</a:t>
            </a:r>
            <a:r>
              <a:rPr lang="en-US" sz="3600" b="1" dirty="0">
                <a:solidFill>
                  <a:srgbClr val="000000"/>
                </a:solidFill>
                <a:latin typeface="Muli Bold"/>
                <a:ea typeface="Muli Bold"/>
                <a:cs typeface="Muli Bold"/>
                <a:sym typeface="Muli Bold"/>
              </a:rPr>
              <a:t>,...)</a:t>
            </a:r>
          </a:p>
        </p:txBody>
      </p:sp>
      <p:sp>
        <p:nvSpPr>
          <p:cNvPr id="41" name="TextBox 41"/>
          <p:cNvSpPr txBox="1"/>
          <p:nvPr/>
        </p:nvSpPr>
        <p:spPr>
          <a:xfrm>
            <a:off x="7381735" y="6883854"/>
            <a:ext cx="2650742" cy="1169551"/>
          </a:xfrm>
          <a:prstGeom prst="rect">
            <a:avLst/>
          </a:prstGeom>
        </p:spPr>
        <p:txBody>
          <a:bodyPr wrap="square" lIns="0" tIns="0" rIns="0" bIns="0" rtlCol="0" anchor="t">
            <a:spAutoFit/>
          </a:bodyPr>
          <a:lstStyle/>
          <a:p>
            <a:pPr algn="ctr"/>
            <a:r>
              <a:rPr lang="en-US" sz="3600" b="1" dirty="0">
                <a:solidFill>
                  <a:srgbClr val="000000"/>
                </a:solidFill>
                <a:latin typeface="Muli Bold"/>
                <a:ea typeface="Muli Bold"/>
                <a:cs typeface="Muli Bold"/>
                <a:sym typeface="Muli Bold"/>
              </a:rPr>
              <a:t>3.1.3. </a:t>
            </a:r>
            <a:r>
              <a:rPr lang="en-US" sz="4000" b="1" dirty="0" err="1">
                <a:solidFill>
                  <a:srgbClr val="000000"/>
                </a:solidFill>
                <a:latin typeface="Muli Bold"/>
                <a:ea typeface="Muli Bold"/>
                <a:cs typeface="Muli Bold"/>
                <a:sym typeface="Muli Bold"/>
              </a:rPr>
              <a:t>Máy</a:t>
            </a:r>
            <a:r>
              <a:rPr lang="en-US" sz="3600" b="1" dirty="0">
                <a:solidFill>
                  <a:srgbClr val="000000"/>
                </a:solidFill>
                <a:latin typeface="Muli Bold"/>
                <a:ea typeface="Muli Bold"/>
                <a:cs typeface="Muli Bold"/>
                <a:sym typeface="Muli Bold"/>
              </a:rPr>
              <a:t> </a:t>
            </a:r>
            <a:r>
              <a:rPr lang="en-US" sz="3600" b="1" dirty="0" err="1">
                <a:solidFill>
                  <a:srgbClr val="000000"/>
                </a:solidFill>
                <a:latin typeface="Muli Bold"/>
                <a:ea typeface="Muli Bold"/>
                <a:cs typeface="Muli Bold"/>
                <a:sym typeface="Muli Bold"/>
              </a:rPr>
              <a:t>móc</a:t>
            </a:r>
            <a:endParaRPr lang="en-US" sz="3600" b="1" dirty="0">
              <a:solidFill>
                <a:srgbClr val="000000"/>
              </a:solidFill>
              <a:latin typeface="Muli Bold"/>
              <a:ea typeface="Muli Bold"/>
              <a:cs typeface="Muli Bold"/>
              <a:sym typeface="Muli Bold"/>
            </a:endParaRPr>
          </a:p>
        </p:txBody>
      </p:sp>
      <p:sp>
        <p:nvSpPr>
          <p:cNvPr id="42" name="TextBox 42"/>
          <p:cNvSpPr txBox="1"/>
          <p:nvPr/>
        </p:nvSpPr>
        <p:spPr>
          <a:xfrm>
            <a:off x="10353768" y="6822638"/>
            <a:ext cx="3579311" cy="1969770"/>
          </a:xfrm>
          <a:prstGeom prst="rect">
            <a:avLst/>
          </a:prstGeom>
        </p:spPr>
        <p:txBody>
          <a:bodyPr wrap="square" lIns="0" tIns="0" rIns="0" bIns="0" rtlCol="0" anchor="t">
            <a:spAutoFit/>
          </a:bodyPr>
          <a:lstStyle/>
          <a:p>
            <a:pPr algn="ctr"/>
            <a:r>
              <a:rPr lang="en-US" sz="3200" b="1" dirty="0">
                <a:solidFill>
                  <a:srgbClr val="000000"/>
                </a:solidFill>
                <a:latin typeface="Muli Bold"/>
                <a:ea typeface="Muli Bold"/>
                <a:cs typeface="Muli Bold"/>
                <a:sym typeface="Muli Bold"/>
              </a:rPr>
              <a:t>3.1.4. </a:t>
            </a:r>
            <a:r>
              <a:rPr lang="en-US" sz="3200" b="1" dirty="0" err="1">
                <a:solidFill>
                  <a:srgbClr val="000000"/>
                </a:solidFill>
                <a:latin typeface="Muli Bold"/>
                <a:ea typeface="Muli Bold"/>
                <a:cs typeface="Muli Bold"/>
                <a:sym typeface="Muli Bold"/>
              </a:rPr>
              <a:t>Thiết</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bị</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dụng</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cụ</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quản</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lý</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Máy</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tính</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máy</a:t>
            </a:r>
            <a:r>
              <a:rPr lang="en-US" sz="3200" b="1" dirty="0">
                <a:solidFill>
                  <a:srgbClr val="000000"/>
                </a:solidFill>
                <a:latin typeface="Muli Bold"/>
                <a:ea typeface="Muli Bold"/>
                <a:cs typeface="Muli Bold"/>
                <a:sym typeface="Muli Bold"/>
              </a:rPr>
              <a:t> in,...)</a:t>
            </a:r>
          </a:p>
        </p:txBody>
      </p:sp>
      <p:sp>
        <p:nvSpPr>
          <p:cNvPr id="43" name="TextBox 43"/>
          <p:cNvSpPr txBox="1"/>
          <p:nvPr/>
        </p:nvSpPr>
        <p:spPr>
          <a:xfrm>
            <a:off x="14266583" y="6844392"/>
            <a:ext cx="2899398" cy="984885"/>
          </a:xfrm>
          <a:prstGeom prst="rect">
            <a:avLst/>
          </a:prstGeom>
        </p:spPr>
        <p:txBody>
          <a:bodyPr lIns="0" tIns="0" rIns="0" bIns="0" rtlCol="0" anchor="t">
            <a:spAutoFit/>
          </a:bodyPr>
          <a:lstStyle/>
          <a:p>
            <a:pPr algn="ctr"/>
            <a:r>
              <a:rPr lang="en-US" sz="3200" b="1" dirty="0">
                <a:solidFill>
                  <a:srgbClr val="000000"/>
                </a:solidFill>
                <a:latin typeface="Muli Bold"/>
                <a:ea typeface="Muli Bold"/>
                <a:cs typeface="Muli Bold"/>
                <a:sym typeface="Muli Bold"/>
              </a:rPr>
              <a:t>3.1.5. </a:t>
            </a:r>
            <a:r>
              <a:rPr lang="en-US" sz="3200" b="1" dirty="0" err="1">
                <a:solidFill>
                  <a:srgbClr val="000000"/>
                </a:solidFill>
                <a:latin typeface="Muli Bold"/>
                <a:ea typeface="Muli Bold"/>
                <a:cs typeface="Muli Bold"/>
                <a:sym typeface="Muli Bold"/>
              </a:rPr>
              <a:t>Tài</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sản</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cố</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định</a:t>
            </a:r>
            <a:r>
              <a:rPr lang="en-US" sz="3200" b="1" dirty="0">
                <a:solidFill>
                  <a:srgbClr val="000000"/>
                </a:solidFill>
                <a:latin typeface="Muli Bold"/>
                <a:ea typeface="Muli Bold"/>
                <a:cs typeface="Muli Bold"/>
                <a:sym typeface="Muli Bold"/>
              </a:rPr>
              <a:t> </a:t>
            </a:r>
            <a:r>
              <a:rPr lang="en-US" sz="3200" b="1" dirty="0" err="1">
                <a:solidFill>
                  <a:srgbClr val="000000"/>
                </a:solidFill>
                <a:latin typeface="Muli Bold"/>
                <a:ea typeface="Muli Bold"/>
                <a:cs typeface="Muli Bold"/>
                <a:sym typeface="Muli Bold"/>
              </a:rPr>
              <a:t>khác</a:t>
            </a:r>
            <a:endParaRPr lang="en-US" sz="3200" b="1" dirty="0">
              <a:solidFill>
                <a:srgbClr val="000000"/>
              </a:solidFill>
              <a:latin typeface="Muli Bold"/>
              <a:ea typeface="Muli Bold"/>
              <a:cs typeface="Muli Bold"/>
              <a:sym typeface="Muli Bold"/>
            </a:endParaRPr>
          </a:p>
        </p:txBody>
      </p:sp>
      <p:sp>
        <p:nvSpPr>
          <p:cNvPr id="44" name="TextBox 44"/>
          <p:cNvSpPr txBox="1"/>
          <p:nvPr/>
        </p:nvSpPr>
        <p:spPr>
          <a:xfrm>
            <a:off x="4316993" y="2253180"/>
            <a:ext cx="13361407" cy="1615827"/>
          </a:xfrm>
          <a:prstGeom prst="rect">
            <a:avLst/>
          </a:prstGeom>
        </p:spPr>
        <p:txBody>
          <a:bodyPr wrap="square" lIns="0" tIns="0" rIns="0" bIns="0" rtlCol="0" anchor="t">
            <a:spAutoFit/>
          </a:bodyPr>
          <a:lstStyle/>
          <a:p>
            <a:pPr algn="ctr">
              <a:lnSpc>
                <a:spcPts val="4199"/>
              </a:lnSpc>
              <a:spcBef>
                <a:spcPct val="0"/>
              </a:spcBef>
            </a:pPr>
            <a:r>
              <a:rPr lang="en-US" sz="3600" i="1" dirty="0" err="1">
                <a:solidFill>
                  <a:srgbClr val="000000"/>
                </a:solidFill>
                <a:latin typeface="Muli Italics"/>
                <a:ea typeface="Muli Italics"/>
                <a:cs typeface="Muli Italics"/>
                <a:sym typeface="Muli Italics"/>
              </a:rPr>
              <a:t>Tài</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sản</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cố</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định</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là</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tài</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sản</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có</a:t>
            </a:r>
            <a:r>
              <a:rPr lang="en-US" sz="3600" i="1" dirty="0">
                <a:solidFill>
                  <a:srgbClr val="00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giá</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trị</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từ</a:t>
            </a:r>
            <a:r>
              <a:rPr lang="en-US" sz="3600" i="1" dirty="0">
                <a:solidFill>
                  <a:srgbClr val="FF0000"/>
                </a:solidFill>
                <a:latin typeface="Muli Italics"/>
                <a:ea typeface="Muli Italics"/>
                <a:cs typeface="Muli Italics"/>
                <a:sym typeface="Muli Italics"/>
              </a:rPr>
              <a:t> 10 </a:t>
            </a:r>
            <a:r>
              <a:rPr lang="en-US" sz="3600" i="1" dirty="0" err="1">
                <a:solidFill>
                  <a:srgbClr val="FF0000"/>
                </a:solidFill>
                <a:latin typeface="Muli Italics"/>
                <a:ea typeface="Muli Italics"/>
                <a:cs typeface="Muli Italics"/>
                <a:sym typeface="Muli Italics"/>
              </a:rPr>
              <a:t>triệu</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đồng</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trở</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lên</a:t>
            </a:r>
            <a:r>
              <a:rPr lang="en-US" sz="3600" i="1" dirty="0">
                <a:solidFill>
                  <a:srgbClr val="FF0000"/>
                </a:solidFill>
                <a:latin typeface="Muli Italics"/>
                <a:ea typeface="Muli Italics"/>
                <a:cs typeface="Muli Italics"/>
                <a:sym typeface="Muli Italics"/>
              </a:rPr>
              <a:t> </a:t>
            </a:r>
            <a:r>
              <a:rPr lang="en-US" sz="3600" i="1" dirty="0">
                <a:solidFill>
                  <a:srgbClr val="000000"/>
                </a:solidFill>
                <a:latin typeface="Muli Italics"/>
                <a:ea typeface="Muli Italics"/>
                <a:cs typeface="Muli Italics"/>
                <a:sym typeface="Muli Italics"/>
              </a:rPr>
              <a:t>(</a:t>
            </a:r>
            <a:r>
              <a:rPr lang="en-US" sz="3600" i="1" dirty="0" err="1">
                <a:solidFill>
                  <a:srgbClr val="000000"/>
                </a:solidFill>
                <a:latin typeface="Muli Italics"/>
                <a:ea typeface="Muli Italics"/>
                <a:cs typeface="Muli Italics"/>
                <a:sym typeface="Muli Italics"/>
              </a:rPr>
              <a:t>tính</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cho</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từng</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tài</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sản</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không</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tính</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gộp</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các</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loại</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tài</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sản</a:t>
            </a:r>
            <a:r>
              <a:rPr lang="en-US" sz="3600" i="1" dirty="0">
                <a:solidFill>
                  <a:srgbClr val="000000"/>
                </a:solidFill>
                <a:latin typeface="Muli Italics"/>
                <a:ea typeface="Muli Italics"/>
                <a:cs typeface="Muli Italics"/>
                <a:sym typeface="Muli Italics"/>
              </a:rPr>
              <a:t>) </a:t>
            </a:r>
            <a:r>
              <a:rPr lang="en-US" sz="3600" i="1" dirty="0" err="1">
                <a:solidFill>
                  <a:srgbClr val="000000"/>
                </a:solidFill>
                <a:latin typeface="Muli Italics"/>
                <a:ea typeface="Muli Italics"/>
                <a:cs typeface="Muli Italics"/>
                <a:sym typeface="Muli Italics"/>
              </a:rPr>
              <a:t>và</a:t>
            </a:r>
            <a:r>
              <a:rPr lang="en-US" sz="3600" i="1" dirty="0">
                <a:solidFill>
                  <a:srgbClr val="00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thời</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gian</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sử</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dụng</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từ</a:t>
            </a:r>
            <a:r>
              <a:rPr lang="en-US" sz="3600" i="1" dirty="0">
                <a:solidFill>
                  <a:srgbClr val="FF0000"/>
                </a:solidFill>
                <a:latin typeface="Muli Italics"/>
                <a:ea typeface="Muli Italics"/>
                <a:cs typeface="Muli Italics"/>
                <a:sym typeface="Muli Italics"/>
              </a:rPr>
              <a:t> 01 </a:t>
            </a:r>
            <a:r>
              <a:rPr lang="en-US" sz="3600" i="1" dirty="0" err="1">
                <a:solidFill>
                  <a:srgbClr val="FF0000"/>
                </a:solidFill>
                <a:latin typeface="Muli Italics"/>
                <a:ea typeface="Muli Italics"/>
                <a:cs typeface="Muli Italics"/>
                <a:sym typeface="Muli Italics"/>
              </a:rPr>
              <a:t>năm</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trở</a:t>
            </a:r>
            <a:r>
              <a:rPr lang="en-US" sz="3600" i="1" dirty="0">
                <a:solidFill>
                  <a:srgbClr val="FF0000"/>
                </a:solidFill>
                <a:latin typeface="Muli Italics"/>
                <a:ea typeface="Muli Italics"/>
                <a:cs typeface="Muli Italics"/>
                <a:sym typeface="Muli Italics"/>
              </a:rPr>
              <a:t> </a:t>
            </a:r>
            <a:r>
              <a:rPr lang="en-US" sz="3600" i="1" dirty="0" err="1">
                <a:solidFill>
                  <a:srgbClr val="FF0000"/>
                </a:solidFill>
                <a:latin typeface="Muli Italics"/>
                <a:ea typeface="Muli Italics"/>
                <a:cs typeface="Muli Italics"/>
                <a:sym typeface="Muli Italics"/>
              </a:rPr>
              <a:t>lên</a:t>
            </a:r>
            <a:endParaRPr lang="en-US" sz="3600" i="1" dirty="0">
              <a:solidFill>
                <a:srgbClr val="FF0000"/>
              </a:solidFill>
              <a:latin typeface="Muli Italics"/>
              <a:ea typeface="Muli Italics"/>
              <a:cs typeface="Muli Italics"/>
              <a:sym typeface="Muli Italics"/>
            </a:endParaRPr>
          </a:p>
        </p:txBody>
      </p:sp>
      <p:sp>
        <p:nvSpPr>
          <p:cNvPr id="50" name="Oval 49">
            <a:extLst>
              <a:ext uri="{FF2B5EF4-FFF2-40B4-BE49-F238E27FC236}">
                <a16:creationId xmlns:a16="http://schemas.microsoft.com/office/drawing/2014/main" xmlns="" id="{314775F0-48CD-4639-A745-7C2E82DAD288}"/>
              </a:ext>
            </a:extLst>
          </p:cNvPr>
          <p:cNvSpPr/>
          <p:nvPr/>
        </p:nvSpPr>
        <p:spPr>
          <a:xfrm>
            <a:off x="66595" y="379599"/>
            <a:ext cx="3214170" cy="400190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rPr>
              <a:t>Thông tư số 23/2023/TT-BTC ngày 25/04/2023 của Bộ Tài chính</a:t>
            </a:r>
            <a:endParaRPr lang="en-US" sz="3200" b="1" dirty="0">
              <a:solidFill>
                <a:schemeClr val="bg1"/>
              </a:solidFill>
            </a:endParaRPr>
          </a:p>
        </p:txBody>
      </p:sp>
      <p:sp>
        <p:nvSpPr>
          <p:cNvPr id="51" name="Arrow: Left 50">
            <a:extLst>
              <a:ext uri="{FF2B5EF4-FFF2-40B4-BE49-F238E27FC236}">
                <a16:creationId xmlns:a16="http://schemas.microsoft.com/office/drawing/2014/main" xmlns="" id="{2EE95A5D-AB72-4953-B80B-2F78F3AE2E77}"/>
              </a:ext>
            </a:extLst>
          </p:cNvPr>
          <p:cNvSpPr/>
          <p:nvPr/>
        </p:nvSpPr>
        <p:spPr>
          <a:xfrm>
            <a:off x="3119084" y="2424744"/>
            <a:ext cx="995716" cy="811309"/>
          </a:xfrm>
          <a:prstGeom prst="lef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down)">
                                      <p:cBhvr>
                                        <p:cTn id="30" dur="500"/>
                                        <p:tgtEl>
                                          <p:spTgt spid="4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down)">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50"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4527" y="-252072"/>
            <a:ext cx="10706309" cy="10791145"/>
            <a:chOff x="0" y="0"/>
            <a:chExt cx="2448171" cy="2467570"/>
          </a:xfrm>
        </p:grpSpPr>
        <p:sp>
          <p:nvSpPr>
            <p:cNvPr id="4" name="Freeform 4"/>
            <p:cNvSpPr/>
            <p:nvPr/>
          </p:nvSpPr>
          <p:spPr>
            <a:xfrm>
              <a:off x="0" y="0"/>
              <a:ext cx="2448171" cy="2467570"/>
            </a:xfrm>
            <a:custGeom>
              <a:avLst/>
              <a:gdLst/>
              <a:ahLst/>
              <a:cxnLst/>
              <a:rect l="l" t="t" r="r" b="b"/>
              <a:pathLst>
                <a:path w="2448171" h="2467570">
                  <a:moveTo>
                    <a:pt x="1224086" y="0"/>
                  </a:moveTo>
                  <a:lnTo>
                    <a:pt x="2448171" y="2467570"/>
                  </a:lnTo>
                  <a:lnTo>
                    <a:pt x="0" y="2467570"/>
                  </a:lnTo>
                  <a:lnTo>
                    <a:pt x="1224086" y="0"/>
                  </a:lnTo>
                  <a:close/>
                </a:path>
              </a:pathLst>
            </a:custGeom>
            <a:solidFill>
              <a:srgbClr val="E4EFF8"/>
            </a:solidFill>
          </p:spPr>
        </p:sp>
        <p:sp>
          <p:nvSpPr>
            <p:cNvPr id="5" name="TextBox 5"/>
            <p:cNvSpPr txBox="1"/>
            <p:nvPr/>
          </p:nvSpPr>
          <p:spPr>
            <a:xfrm>
              <a:off x="382527" y="1098033"/>
              <a:ext cx="1683118" cy="1193283"/>
            </a:xfrm>
            <a:prstGeom prst="rect">
              <a:avLst/>
            </a:prstGeom>
          </p:spPr>
          <p:txBody>
            <a:bodyPr lIns="50800" tIns="50800" rIns="50800" bIns="50800" rtlCol="0" anchor="ctr"/>
            <a:lstStyle/>
            <a:p>
              <a:pPr algn="ctr">
                <a:lnSpc>
                  <a:spcPts val="2488"/>
                </a:lnSpc>
              </a:pPr>
              <a:endParaRPr/>
            </a:p>
          </p:txBody>
        </p:sp>
      </p:grpSp>
      <p:sp>
        <p:nvSpPr>
          <p:cNvPr id="20" name="Freeform 20"/>
          <p:cNvSpPr/>
          <p:nvPr/>
        </p:nvSpPr>
        <p:spPr>
          <a:xfrm>
            <a:off x="3048000" y="23385"/>
            <a:ext cx="1168734" cy="1056111"/>
          </a:xfrm>
          <a:custGeom>
            <a:avLst/>
            <a:gdLst/>
            <a:ahLst/>
            <a:cxnLst/>
            <a:rect l="l" t="t" r="r" b="b"/>
            <a:pathLst>
              <a:path w="1168734" h="1056111">
                <a:moveTo>
                  <a:pt x="0" y="0"/>
                </a:moveTo>
                <a:lnTo>
                  <a:pt x="1168735" y="0"/>
                </a:lnTo>
                <a:lnTo>
                  <a:pt x="1168735" y="1056110"/>
                </a:lnTo>
                <a:lnTo>
                  <a:pt x="0" y="10561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Freeform 21"/>
          <p:cNvSpPr/>
          <p:nvPr/>
        </p:nvSpPr>
        <p:spPr>
          <a:xfrm>
            <a:off x="1815772" y="1080"/>
            <a:ext cx="933338" cy="1056111"/>
          </a:xfrm>
          <a:custGeom>
            <a:avLst/>
            <a:gdLst/>
            <a:ahLst/>
            <a:cxnLst/>
            <a:rect l="l" t="t" r="r" b="b"/>
            <a:pathLst>
              <a:path w="933338" h="1056111">
                <a:moveTo>
                  <a:pt x="0" y="0"/>
                </a:moveTo>
                <a:lnTo>
                  <a:pt x="933338" y="0"/>
                </a:lnTo>
                <a:lnTo>
                  <a:pt x="933338" y="1056111"/>
                </a:lnTo>
                <a:lnTo>
                  <a:pt x="0" y="10561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602461" y="77892"/>
            <a:ext cx="914421" cy="979299"/>
          </a:xfrm>
          <a:custGeom>
            <a:avLst/>
            <a:gdLst/>
            <a:ahLst/>
            <a:cxnLst/>
            <a:rect l="l" t="t" r="r" b="b"/>
            <a:pathLst>
              <a:path w="914421" h="979299">
                <a:moveTo>
                  <a:pt x="0" y="0"/>
                </a:moveTo>
                <a:lnTo>
                  <a:pt x="914421" y="0"/>
                </a:lnTo>
                <a:lnTo>
                  <a:pt x="914421" y="979299"/>
                </a:lnTo>
                <a:lnTo>
                  <a:pt x="0" y="97929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TextBox 29"/>
          <p:cNvSpPr txBox="1"/>
          <p:nvPr/>
        </p:nvSpPr>
        <p:spPr>
          <a:xfrm>
            <a:off x="331935" y="110537"/>
            <a:ext cx="5769975" cy="4194762"/>
          </a:xfrm>
          <a:prstGeom prst="rect">
            <a:avLst/>
          </a:prstGeom>
        </p:spPr>
        <p:txBody>
          <a:bodyPr lIns="50800" tIns="50800" rIns="50800" bIns="50800" rtlCol="0" anchor="ctr"/>
          <a:lstStyle/>
          <a:p>
            <a:pPr algn="ctr">
              <a:lnSpc>
                <a:spcPts val="2659"/>
              </a:lnSpc>
            </a:pPr>
            <a:endParaRPr/>
          </a:p>
        </p:txBody>
      </p:sp>
      <p:sp>
        <p:nvSpPr>
          <p:cNvPr id="46" name="TextBox 46"/>
          <p:cNvSpPr txBox="1"/>
          <p:nvPr/>
        </p:nvSpPr>
        <p:spPr>
          <a:xfrm>
            <a:off x="12576505" y="615936"/>
            <a:ext cx="5326990" cy="4308872"/>
          </a:xfrm>
          <a:prstGeom prst="rect">
            <a:avLst/>
          </a:prstGeom>
        </p:spPr>
        <p:txBody>
          <a:bodyPr wrap="square" lIns="0" tIns="0" rIns="0" bIns="0" rtlCol="0" anchor="t">
            <a:spAutoFit/>
          </a:bodyPr>
          <a:lstStyle/>
          <a:p>
            <a:pPr algn="ctr">
              <a:spcBef>
                <a:spcPct val="0"/>
              </a:spcBef>
            </a:pPr>
            <a:r>
              <a:rPr lang="en-US" sz="4000" i="1" dirty="0" err="1">
                <a:solidFill>
                  <a:srgbClr val="FF0000"/>
                </a:solidFill>
                <a:latin typeface="Muli Italics"/>
                <a:ea typeface="Muli Italics"/>
                <a:cs typeface="Muli Italics"/>
                <a:sym typeface="Muli Italics"/>
              </a:rPr>
              <a:t>Gồm</a:t>
            </a:r>
            <a:r>
              <a:rPr lang="en-US" sz="4000"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tổng</a:t>
            </a:r>
            <a:r>
              <a:rPr lang="en-US" sz="4000" b="1" i="1" dirty="0">
                <a:solidFill>
                  <a:srgbClr val="FF0000"/>
                </a:solidFill>
                <a:latin typeface="Muli Italics"/>
                <a:ea typeface="Muli Italics"/>
                <a:cs typeface="Muli Italics"/>
                <a:sym typeface="Muli Italics"/>
              </a:rPr>
              <a:t> chi </a:t>
            </a:r>
            <a:r>
              <a:rPr lang="en-US" sz="4000" b="1" i="1" dirty="0" err="1">
                <a:solidFill>
                  <a:srgbClr val="FF0000"/>
                </a:solidFill>
                <a:latin typeface="Muli Italics"/>
                <a:ea typeface="Muli Italics"/>
                <a:cs typeface="Muli Italics"/>
                <a:sym typeface="Muli Italics"/>
              </a:rPr>
              <a:t>phí</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mua</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và</a:t>
            </a:r>
            <a:r>
              <a:rPr lang="en-US" sz="4000" b="1" i="1" dirty="0">
                <a:solidFill>
                  <a:srgbClr val="FF0000"/>
                </a:solidFill>
                <a:latin typeface="Muli Italics"/>
                <a:ea typeface="Muli Italics"/>
                <a:cs typeface="Muli Italics"/>
                <a:sym typeface="Muli Italics"/>
              </a:rPr>
              <a:t> chi </a:t>
            </a:r>
            <a:r>
              <a:rPr lang="en-US" sz="4000" b="1" i="1" dirty="0" err="1">
                <a:solidFill>
                  <a:srgbClr val="FF0000"/>
                </a:solidFill>
                <a:latin typeface="Muli Italics"/>
                <a:ea typeface="Muli Italics"/>
                <a:cs typeface="Muli Italics"/>
                <a:sym typeface="Muli Italics"/>
              </a:rPr>
              <a:t>phí</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vận</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chuyển</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lắp</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đặt</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chạy</a:t>
            </a:r>
            <a:r>
              <a:rPr lang="en-US" sz="4000" b="1" i="1" dirty="0">
                <a:solidFill>
                  <a:srgbClr val="FF0000"/>
                </a:solidFill>
                <a:latin typeface="Muli Italics"/>
                <a:ea typeface="Muli Italics"/>
                <a:cs typeface="Muli Italics"/>
                <a:sym typeface="Muli Italics"/>
              </a:rPr>
              <a:t> </a:t>
            </a:r>
            <a:r>
              <a:rPr lang="en-US" sz="4000" b="1" i="1" dirty="0" err="1">
                <a:solidFill>
                  <a:srgbClr val="FF0000"/>
                </a:solidFill>
                <a:latin typeface="Muli Italics"/>
                <a:ea typeface="Muli Italics"/>
                <a:cs typeface="Muli Italics"/>
                <a:sym typeface="Muli Italics"/>
              </a:rPr>
              <a:t>thử</a:t>
            </a:r>
            <a:r>
              <a:rPr lang="en-US" sz="4000" b="1" i="1" dirty="0">
                <a:solidFill>
                  <a:srgbClr val="FF0000"/>
                </a:solidFill>
                <a:latin typeface="Muli Italics"/>
                <a:ea typeface="Muli Italics"/>
                <a:cs typeface="Muli Italics"/>
                <a:sym typeface="Muli Italics"/>
              </a:rPr>
              <a:t>,... </a:t>
            </a:r>
            <a:r>
              <a:rPr lang="en-US" sz="4000" i="1" dirty="0">
                <a:solidFill>
                  <a:srgbClr val="FF0000"/>
                </a:solidFill>
                <a:latin typeface="Muli Italics"/>
                <a:ea typeface="Muli Italics"/>
                <a:cs typeface="Muli Italics"/>
                <a:sym typeface="Muli Italics"/>
              </a:rPr>
              <a:t>(</a:t>
            </a:r>
            <a:r>
              <a:rPr lang="en-US" sz="4000" i="1" dirty="0" err="1">
                <a:solidFill>
                  <a:srgbClr val="FF0000"/>
                </a:solidFill>
                <a:latin typeface="Muli Italics"/>
                <a:ea typeface="Muli Italics"/>
                <a:cs typeface="Muli Italics"/>
                <a:sym typeface="Muli Italics"/>
              </a:rPr>
              <a:t>nếu</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có</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của</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tất</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cả</a:t>
            </a:r>
            <a:r>
              <a:rPr lang="en-US" sz="4000" i="1" dirty="0">
                <a:solidFill>
                  <a:srgbClr val="FF0000"/>
                </a:solidFill>
                <a:latin typeface="Muli Italics"/>
                <a:ea typeface="Muli Italics"/>
                <a:cs typeface="Muli Italics"/>
                <a:sym typeface="Muli Italics"/>
              </a:rPr>
              <a:t> TSCĐ </a:t>
            </a:r>
            <a:r>
              <a:rPr lang="en-US" sz="4000" i="1" dirty="0" err="1">
                <a:solidFill>
                  <a:srgbClr val="FF0000"/>
                </a:solidFill>
                <a:latin typeface="Muli Italics"/>
                <a:ea typeface="Muli Italics"/>
                <a:cs typeface="Muli Italics"/>
                <a:sym typeface="Muli Italics"/>
              </a:rPr>
              <a:t>hiện</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có</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đang</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được</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sử</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dụng</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cho</a:t>
            </a:r>
            <a:r>
              <a:rPr lang="en-US" sz="4000" i="1" dirty="0">
                <a:solidFill>
                  <a:srgbClr val="FF0000"/>
                </a:solidFill>
                <a:latin typeface="Muli Italics"/>
                <a:ea typeface="Muli Italics"/>
                <a:cs typeface="Muli Italics"/>
                <a:sym typeface="Muli Italics"/>
              </a:rPr>
              <a:t> SXKD </a:t>
            </a:r>
            <a:r>
              <a:rPr lang="en-US" sz="4000" i="1" dirty="0" err="1">
                <a:solidFill>
                  <a:srgbClr val="FF0000"/>
                </a:solidFill>
                <a:latin typeface="Muli Italics"/>
                <a:ea typeface="Muli Italics"/>
                <a:cs typeface="Muli Italics"/>
                <a:sym typeface="Muli Italics"/>
              </a:rPr>
              <a:t>của</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cơ</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sở</a:t>
            </a:r>
            <a:endParaRPr lang="en-US" sz="4000" i="1" dirty="0">
              <a:solidFill>
                <a:srgbClr val="FF0000"/>
              </a:solidFill>
              <a:latin typeface="Muli Italics"/>
              <a:ea typeface="Muli Italics"/>
              <a:cs typeface="Muli Italics"/>
              <a:sym typeface="Muli Italics"/>
            </a:endParaRPr>
          </a:p>
        </p:txBody>
      </p:sp>
      <p:sp>
        <p:nvSpPr>
          <p:cNvPr id="48" name="TextBox 48"/>
          <p:cNvSpPr txBox="1"/>
          <p:nvPr/>
        </p:nvSpPr>
        <p:spPr>
          <a:xfrm>
            <a:off x="13004132" y="5055631"/>
            <a:ext cx="4580446" cy="4308872"/>
          </a:xfrm>
          <a:prstGeom prst="rect">
            <a:avLst/>
          </a:prstGeom>
        </p:spPr>
        <p:txBody>
          <a:bodyPr wrap="square" lIns="0" tIns="0" rIns="0" bIns="0" rtlCol="0" anchor="t">
            <a:spAutoFit/>
          </a:bodyPr>
          <a:lstStyle/>
          <a:p>
            <a:pPr algn="ctr">
              <a:spcBef>
                <a:spcPct val="0"/>
              </a:spcBef>
            </a:pPr>
            <a:r>
              <a:rPr lang="en-US" sz="4000" i="1" dirty="0" err="1">
                <a:solidFill>
                  <a:srgbClr val="7030A0"/>
                </a:solidFill>
                <a:latin typeface="Muli Italics"/>
                <a:ea typeface="Muli Italics"/>
                <a:cs typeface="Muli Italics"/>
                <a:sym typeface="Muli Italics"/>
              </a:rPr>
              <a:t>Gồm</a:t>
            </a:r>
            <a:r>
              <a:rPr lang="en-US" sz="4000" i="1" dirty="0">
                <a:solidFill>
                  <a:srgbClr val="7030A0"/>
                </a:solidFill>
                <a:latin typeface="Muli Italics"/>
                <a:ea typeface="Muli Italics"/>
                <a:cs typeface="Muli Italics"/>
                <a:sym typeface="Muli Italics"/>
              </a:rPr>
              <a:t> </a:t>
            </a:r>
            <a:r>
              <a:rPr lang="en-US" sz="4000" b="1" i="1" dirty="0">
                <a:solidFill>
                  <a:srgbClr val="7030A0"/>
                </a:solidFill>
                <a:latin typeface="Muli Italics"/>
                <a:ea typeface="Muli Italics"/>
                <a:cs typeface="Muli Italics"/>
                <a:sym typeface="Muli Italics"/>
              </a:rPr>
              <a:t>chi </a:t>
            </a:r>
            <a:r>
              <a:rPr lang="en-US" sz="4000" b="1" i="1" dirty="0" err="1">
                <a:solidFill>
                  <a:srgbClr val="7030A0"/>
                </a:solidFill>
                <a:latin typeface="Muli Italics"/>
                <a:ea typeface="Muli Italics"/>
                <a:cs typeface="Muli Italics"/>
                <a:sym typeface="Muli Italics"/>
              </a:rPr>
              <a:t>phí</a:t>
            </a:r>
            <a:r>
              <a:rPr lang="en-US" sz="4000" b="1" i="1" dirty="0">
                <a:solidFill>
                  <a:srgbClr val="7030A0"/>
                </a:solidFill>
                <a:latin typeface="Muli Italics"/>
                <a:ea typeface="Muli Italics"/>
                <a:cs typeface="Muli Italics"/>
                <a:sym typeface="Muli Italics"/>
              </a:rPr>
              <a:t> </a:t>
            </a:r>
            <a:r>
              <a:rPr lang="en-US" sz="4000" b="1" i="1" dirty="0" err="1">
                <a:solidFill>
                  <a:srgbClr val="7030A0"/>
                </a:solidFill>
                <a:latin typeface="Muli Italics"/>
                <a:ea typeface="Muli Italics"/>
                <a:cs typeface="Muli Italics"/>
                <a:sym typeface="Muli Italics"/>
              </a:rPr>
              <a:t>mua</a:t>
            </a:r>
            <a:r>
              <a:rPr lang="en-US" sz="4000" b="1"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của</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tất</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cả</a:t>
            </a:r>
            <a:r>
              <a:rPr lang="en-US" sz="4000" i="1" dirty="0">
                <a:solidFill>
                  <a:srgbClr val="7030A0"/>
                </a:solidFill>
                <a:latin typeface="Muli Italics"/>
                <a:ea typeface="Muli Italics"/>
                <a:cs typeface="Muli Italics"/>
                <a:sym typeface="Muli Italics"/>
              </a:rPr>
              <a:t> TSCĐ </a:t>
            </a:r>
            <a:r>
              <a:rPr lang="en-US" sz="4000" i="1" dirty="0" err="1">
                <a:solidFill>
                  <a:srgbClr val="7030A0"/>
                </a:solidFill>
                <a:latin typeface="Muli Italics"/>
                <a:ea typeface="Muli Italics"/>
                <a:cs typeface="Muli Italics"/>
                <a:sym typeface="Muli Italics"/>
              </a:rPr>
              <a:t>và</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các</a:t>
            </a:r>
            <a:r>
              <a:rPr lang="en-US" sz="4000" i="1" dirty="0">
                <a:solidFill>
                  <a:srgbClr val="7030A0"/>
                </a:solidFill>
                <a:latin typeface="Muli Italics"/>
                <a:ea typeface="Muli Italics"/>
                <a:cs typeface="Muli Italics"/>
                <a:sym typeface="Muli Italics"/>
              </a:rPr>
              <a:t> </a:t>
            </a:r>
            <a:r>
              <a:rPr lang="en-US" sz="4000" b="1" i="1" dirty="0">
                <a:solidFill>
                  <a:srgbClr val="7030A0"/>
                </a:solidFill>
                <a:latin typeface="Muli Italics"/>
                <a:ea typeface="Muli Italics"/>
                <a:cs typeface="Muli Italics"/>
                <a:sym typeface="Muli Italics"/>
              </a:rPr>
              <a:t>chi </a:t>
            </a:r>
            <a:r>
              <a:rPr lang="en-US" sz="4000" b="1" i="1" dirty="0" err="1">
                <a:solidFill>
                  <a:srgbClr val="7030A0"/>
                </a:solidFill>
                <a:latin typeface="Muli Italics"/>
                <a:ea typeface="Muli Italics"/>
                <a:cs typeface="Muli Italics"/>
                <a:sym typeface="Muli Italics"/>
              </a:rPr>
              <a:t>phí</a:t>
            </a:r>
            <a:r>
              <a:rPr lang="en-US" sz="4000" b="1" i="1" dirty="0">
                <a:solidFill>
                  <a:srgbClr val="7030A0"/>
                </a:solidFill>
                <a:latin typeface="Muli Italics"/>
                <a:ea typeface="Muli Italics"/>
                <a:cs typeface="Muli Italics"/>
                <a:sym typeface="Muli Italics"/>
              </a:rPr>
              <a:t> </a:t>
            </a:r>
            <a:r>
              <a:rPr lang="en-US" sz="4000" b="1" i="1" dirty="0" err="1">
                <a:solidFill>
                  <a:srgbClr val="7030A0"/>
                </a:solidFill>
                <a:latin typeface="Muli Italics"/>
                <a:ea typeface="Muli Italics"/>
                <a:cs typeface="Muli Italics"/>
                <a:sym typeface="Muli Italics"/>
              </a:rPr>
              <a:t>vận</a:t>
            </a:r>
            <a:r>
              <a:rPr lang="en-US" sz="4000" b="1" i="1" dirty="0">
                <a:solidFill>
                  <a:srgbClr val="7030A0"/>
                </a:solidFill>
                <a:latin typeface="Muli Italics"/>
                <a:ea typeface="Muli Italics"/>
                <a:cs typeface="Muli Italics"/>
                <a:sym typeface="Muli Italics"/>
              </a:rPr>
              <a:t> </a:t>
            </a:r>
            <a:r>
              <a:rPr lang="en-US" sz="4000" b="1" i="1" dirty="0" err="1">
                <a:solidFill>
                  <a:srgbClr val="7030A0"/>
                </a:solidFill>
                <a:latin typeface="Muli Italics"/>
                <a:ea typeface="Muli Italics"/>
                <a:cs typeface="Muli Italics"/>
                <a:sym typeface="Muli Italics"/>
              </a:rPr>
              <a:t>chuyển</a:t>
            </a:r>
            <a:r>
              <a:rPr lang="en-US" sz="4000" b="1" i="1" dirty="0">
                <a:solidFill>
                  <a:srgbClr val="7030A0"/>
                </a:solidFill>
                <a:latin typeface="Muli Italics"/>
                <a:ea typeface="Muli Italics"/>
                <a:cs typeface="Muli Italics"/>
                <a:sym typeface="Muli Italics"/>
              </a:rPr>
              <a:t>, </a:t>
            </a:r>
            <a:r>
              <a:rPr lang="en-US" sz="4000" b="1" i="1" dirty="0" err="1">
                <a:solidFill>
                  <a:srgbClr val="7030A0"/>
                </a:solidFill>
                <a:latin typeface="Muli Italics"/>
                <a:ea typeface="Muli Italics"/>
                <a:cs typeface="Muli Italics"/>
                <a:sym typeface="Muli Italics"/>
              </a:rPr>
              <a:t>lắp</a:t>
            </a:r>
            <a:r>
              <a:rPr lang="en-US" sz="4000" b="1" i="1" dirty="0">
                <a:solidFill>
                  <a:srgbClr val="7030A0"/>
                </a:solidFill>
                <a:latin typeface="Muli Italics"/>
                <a:ea typeface="Muli Italics"/>
                <a:cs typeface="Muli Italics"/>
                <a:sym typeface="Muli Italics"/>
              </a:rPr>
              <a:t> </a:t>
            </a:r>
            <a:r>
              <a:rPr lang="en-US" sz="4000" b="1" i="1" dirty="0" err="1">
                <a:solidFill>
                  <a:srgbClr val="7030A0"/>
                </a:solidFill>
                <a:latin typeface="Muli Italics"/>
                <a:ea typeface="Muli Italics"/>
                <a:cs typeface="Muli Italics"/>
                <a:sym typeface="Muli Italics"/>
              </a:rPr>
              <a:t>đặt</a:t>
            </a:r>
            <a:r>
              <a:rPr lang="en-US" sz="4000" b="1" i="1" dirty="0">
                <a:solidFill>
                  <a:srgbClr val="7030A0"/>
                </a:solidFill>
                <a:latin typeface="Muli Italics"/>
                <a:ea typeface="Muli Italics"/>
                <a:cs typeface="Muli Italics"/>
                <a:sym typeface="Muli Italics"/>
              </a:rPr>
              <a:t>, </a:t>
            </a:r>
            <a:r>
              <a:rPr lang="en-US" sz="4000" b="1" i="1" dirty="0" err="1">
                <a:solidFill>
                  <a:srgbClr val="7030A0"/>
                </a:solidFill>
                <a:latin typeface="Muli Italics"/>
                <a:ea typeface="Muli Italics"/>
                <a:cs typeface="Muli Italics"/>
                <a:sym typeface="Muli Italics"/>
              </a:rPr>
              <a:t>chạy</a:t>
            </a:r>
            <a:r>
              <a:rPr lang="en-US" sz="4000" b="1" i="1" dirty="0">
                <a:solidFill>
                  <a:srgbClr val="7030A0"/>
                </a:solidFill>
                <a:latin typeface="Muli Italics"/>
                <a:ea typeface="Muli Italics"/>
                <a:cs typeface="Muli Italics"/>
                <a:sym typeface="Muli Italics"/>
              </a:rPr>
              <a:t> </a:t>
            </a:r>
            <a:r>
              <a:rPr lang="en-US" sz="4000" b="1" i="1" dirty="0" err="1">
                <a:solidFill>
                  <a:srgbClr val="7030A0"/>
                </a:solidFill>
                <a:latin typeface="Muli Italics"/>
                <a:ea typeface="Muli Italics"/>
                <a:cs typeface="Muli Italics"/>
                <a:sym typeface="Muli Italics"/>
              </a:rPr>
              <a:t>thử</a:t>
            </a:r>
            <a:r>
              <a:rPr lang="en-US" sz="4000" b="1" i="1" dirty="0">
                <a:solidFill>
                  <a:srgbClr val="7030A0"/>
                </a:solidFill>
                <a:latin typeface="Muli Italics"/>
                <a:ea typeface="Muli Italics"/>
                <a:cs typeface="Muli Italics"/>
                <a:sym typeface="Muli Italics"/>
              </a:rPr>
              <a:t>,... </a:t>
            </a:r>
            <a:r>
              <a:rPr lang="en-US" sz="4000" i="1" dirty="0">
                <a:solidFill>
                  <a:srgbClr val="7030A0"/>
                </a:solidFill>
                <a:latin typeface="Muli Italics"/>
                <a:ea typeface="Muli Italics"/>
                <a:cs typeface="Muli Italics"/>
                <a:sym typeface="Muli Italics"/>
              </a:rPr>
              <a:t>(</a:t>
            </a:r>
            <a:r>
              <a:rPr lang="en-US" sz="4000" i="1" dirty="0" err="1">
                <a:solidFill>
                  <a:srgbClr val="7030A0"/>
                </a:solidFill>
                <a:latin typeface="Muli Italics"/>
                <a:ea typeface="Muli Italics"/>
                <a:cs typeface="Muli Italics"/>
                <a:sym typeface="Muli Italics"/>
              </a:rPr>
              <a:t>nếu</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có</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phát</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sinh</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trong</a:t>
            </a:r>
            <a:r>
              <a:rPr lang="en-US" sz="4000" i="1" dirty="0">
                <a:solidFill>
                  <a:srgbClr val="7030A0"/>
                </a:solidFill>
                <a:latin typeface="Muli Italics"/>
                <a:ea typeface="Muli Italics"/>
                <a:cs typeface="Muli Italics"/>
                <a:sym typeface="Muli Italics"/>
              </a:rPr>
              <a:t> </a:t>
            </a:r>
            <a:r>
              <a:rPr lang="en-US" sz="4000" i="1" dirty="0" err="1">
                <a:solidFill>
                  <a:srgbClr val="7030A0"/>
                </a:solidFill>
                <a:latin typeface="Muli Italics"/>
                <a:ea typeface="Muli Italics"/>
                <a:cs typeface="Muli Italics"/>
                <a:sym typeface="Muli Italics"/>
              </a:rPr>
              <a:t>năm</a:t>
            </a:r>
            <a:r>
              <a:rPr lang="en-US" sz="4000" i="1" dirty="0">
                <a:solidFill>
                  <a:srgbClr val="7030A0"/>
                </a:solidFill>
                <a:latin typeface="Muli Italics"/>
                <a:ea typeface="Muli Italics"/>
                <a:cs typeface="Muli Italics"/>
                <a:sym typeface="Muli Italics"/>
              </a:rPr>
              <a:t> 2025</a:t>
            </a:r>
          </a:p>
        </p:txBody>
      </p:sp>
      <p:grpSp>
        <p:nvGrpSpPr>
          <p:cNvPr id="10" name="Group 9">
            <a:extLst>
              <a:ext uri="{FF2B5EF4-FFF2-40B4-BE49-F238E27FC236}">
                <a16:creationId xmlns:a16="http://schemas.microsoft.com/office/drawing/2014/main" xmlns="" id="{27821ADD-2FC1-843E-902B-DF943ACC6FCF}"/>
              </a:ext>
            </a:extLst>
          </p:cNvPr>
          <p:cNvGrpSpPr/>
          <p:nvPr/>
        </p:nvGrpSpPr>
        <p:grpSpPr>
          <a:xfrm>
            <a:off x="9144000" y="2326720"/>
            <a:ext cx="3882647" cy="3882240"/>
            <a:chOff x="6600261" y="2628900"/>
            <a:chExt cx="3882647" cy="2438400"/>
          </a:xfrm>
        </p:grpSpPr>
        <p:sp>
          <p:nvSpPr>
            <p:cNvPr id="7" name="Oval 6">
              <a:extLst>
                <a:ext uri="{FF2B5EF4-FFF2-40B4-BE49-F238E27FC236}">
                  <a16:creationId xmlns:a16="http://schemas.microsoft.com/office/drawing/2014/main" xmlns="" id="{9707D954-E7ED-806F-8606-5C07829A66A0}"/>
                </a:ext>
              </a:extLst>
            </p:cNvPr>
            <p:cNvSpPr/>
            <p:nvPr/>
          </p:nvSpPr>
          <p:spPr>
            <a:xfrm>
              <a:off x="6600261" y="2628900"/>
              <a:ext cx="2086539" cy="2438400"/>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xmlns="" id="{BB2215F5-27AE-8684-30DE-B0DF7594DED8}"/>
                </a:ext>
              </a:extLst>
            </p:cNvPr>
            <p:cNvCxnSpPr/>
            <p:nvPr/>
          </p:nvCxnSpPr>
          <p:spPr>
            <a:xfrm>
              <a:off x="8332263" y="4685257"/>
              <a:ext cx="2150645" cy="0"/>
            </a:xfrm>
            <a:prstGeom prst="straightConnector1">
              <a:avLst/>
            </a:prstGeom>
            <a:ln w="76200">
              <a:solidFill>
                <a:srgbClr val="00B05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xmlns="" id="{6A3F27E9-39D1-31D2-8658-D0F565CE184A}"/>
              </a:ext>
            </a:extLst>
          </p:cNvPr>
          <p:cNvGrpSpPr/>
          <p:nvPr/>
        </p:nvGrpSpPr>
        <p:grpSpPr>
          <a:xfrm>
            <a:off x="6752661" y="2781300"/>
            <a:ext cx="5820339" cy="2438400"/>
            <a:chOff x="6600261" y="2628900"/>
            <a:chExt cx="5820339" cy="2438400"/>
          </a:xfrm>
        </p:grpSpPr>
        <p:sp>
          <p:nvSpPr>
            <p:cNvPr id="14" name="Oval 13">
              <a:extLst>
                <a:ext uri="{FF2B5EF4-FFF2-40B4-BE49-F238E27FC236}">
                  <a16:creationId xmlns:a16="http://schemas.microsoft.com/office/drawing/2014/main" xmlns="" id="{6B5E4C0A-5ECF-CF7C-9AB6-DA4FD4CF0FED}"/>
                </a:ext>
              </a:extLst>
            </p:cNvPr>
            <p:cNvSpPr/>
            <p:nvPr/>
          </p:nvSpPr>
          <p:spPr>
            <a:xfrm>
              <a:off x="6600261" y="2628900"/>
              <a:ext cx="2086539" cy="2438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xmlns="" id="{8AEB65D2-F623-D146-4A13-9DBC04E24673}"/>
                </a:ext>
              </a:extLst>
            </p:cNvPr>
            <p:cNvCxnSpPr/>
            <p:nvPr/>
          </p:nvCxnSpPr>
          <p:spPr>
            <a:xfrm>
              <a:off x="8229600" y="2857500"/>
              <a:ext cx="4191000" cy="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6" name="Group 5">
            <a:extLst>
              <a:ext uri="{FF2B5EF4-FFF2-40B4-BE49-F238E27FC236}">
                <a16:creationId xmlns:a16="http://schemas.microsoft.com/office/drawing/2014/main" xmlns="" id="{D2641BCE-CCC1-B84F-1D0D-28EA80972C77}"/>
              </a:ext>
            </a:extLst>
          </p:cNvPr>
          <p:cNvGrpSpPr/>
          <p:nvPr/>
        </p:nvGrpSpPr>
        <p:grpSpPr>
          <a:xfrm>
            <a:off x="225495" y="1250745"/>
            <a:ext cx="11752829" cy="8547572"/>
            <a:chOff x="225495" y="1250745"/>
            <a:chExt cx="11752829" cy="8547572"/>
          </a:xfrm>
        </p:grpSpPr>
        <p:pic>
          <p:nvPicPr>
            <p:cNvPr id="33" name="Picture 32">
              <a:extLst>
                <a:ext uri="{FF2B5EF4-FFF2-40B4-BE49-F238E27FC236}">
                  <a16:creationId xmlns:a16="http://schemas.microsoft.com/office/drawing/2014/main" xmlns="" id="{E3491F01-6863-485E-9826-BEBAF0A6B586}"/>
                </a:ext>
              </a:extLst>
            </p:cNvPr>
            <p:cNvPicPr>
              <a:picLocks noChangeAspect="1" noChangeArrowheads="1"/>
              <a:extLst>
                <a:ext uri="{84589F7E-364E-4C9E-8A38-B11213B215E9}">
                  <a14:cameraTool xmlns:a14="http://schemas.microsoft.com/office/drawing/2010/main" cellRange="$A$154:$Z$172"/>
                </a:ext>
              </a:extLst>
            </p:cNvPicPr>
            <p:nvPr/>
          </p:nvPicPr>
          <p:blipFill>
            <a:blip r:embed="rId9"/>
            <a:srcRect/>
            <a:stretch>
              <a:fillRect/>
            </a:stretch>
          </p:blipFill>
          <p:spPr bwMode="auto">
            <a:xfrm>
              <a:off x="225495" y="1250745"/>
              <a:ext cx="11752829" cy="8547572"/>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
          <p:nvSpPr>
            <p:cNvPr id="2" name="TextBox 1">
              <a:extLst>
                <a:ext uri="{FF2B5EF4-FFF2-40B4-BE49-F238E27FC236}">
                  <a16:creationId xmlns:a16="http://schemas.microsoft.com/office/drawing/2014/main" xmlns="" id="{2F588872-3980-2963-EE28-8DD9543420E6}"/>
                </a:ext>
              </a:extLst>
            </p:cNvPr>
            <p:cNvSpPr txBox="1"/>
            <p:nvPr/>
          </p:nvSpPr>
          <p:spPr>
            <a:xfrm>
              <a:off x="990600" y="2628900"/>
              <a:ext cx="450082" cy="400110"/>
            </a:xfrm>
            <a:prstGeom prst="rect">
              <a:avLst/>
            </a:prstGeom>
            <a:solidFill>
              <a:schemeClr val="bg1"/>
            </a:solidFill>
          </p:spPr>
          <p:txBody>
            <a:bodyPr wrap="square" rtlCol="0">
              <a:spAutoFit/>
            </a:bodyPr>
            <a:lstStyle/>
            <a:p>
              <a:r>
                <a:rPr lang="vi-VN" sz="2000" dirty="0"/>
                <a:t>từ</a:t>
              </a:r>
              <a:endParaRPr lang="en-US" sz="2000" dirty="0"/>
            </a:p>
          </p:txBody>
        </p:sp>
      </p:grpSp>
    </p:spTree>
    <p:extLst>
      <p:ext uri="{BB962C8B-B14F-4D97-AF65-F5344CB8AC3E}">
        <p14:creationId xmlns:p14="http://schemas.microsoft.com/office/powerpoint/2010/main" val="324251979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down)">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5128012" y="3471652"/>
            <a:ext cx="3841198" cy="6168482"/>
            <a:chOff x="0" y="0"/>
            <a:chExt cx="1494590" cy="2400124"/>
          </a:xfrm>
        </p:grpSpPr>
        <p:sp>
          <p:nvSpPr>
            <p:cNvPr id="3" name="Freeform 3"/>
            <p:cNvSpPr/>
            <p:nvPr/>
          </p:nvSpPr>
          <p:spPr>
            <a:xfrm>
              <a:off x="0" y="0"/>
              <a:ext cx="1494590" cy="2400124"/>
            </a:xfrm>
            <a:custGeom>
              <a:avLst/>
              <a:gdLst/>
              <a:ahLst/>
              <a:cxnLst/>
              <a:rect l="l" t="t" r="r" b="b"/>
              <a:pathLst>
                <a:path w="1494590" h="2400124">
                  <a:moveTo>
                    <a:pt x="74573" y="0"/>
                  </a:moveTo>
                  <a:lnTo>
                    <a:pt x="1420017" y="0"/>
                  </a:lnTo>
                  <a:cubicBezTo>
                    <a:pt x="1439795" y="0"/>
                    <a:pt x="1458763" y="7857"/>
                    <a:pt x="1472748" y="21842"/>
                  </a:cubicBezTo>
                  <a:cubicBezTo>
                    <a:pt x="1486733" y="35827"/>
                    <a:pt x="1494590" y="54795"/>
                    <a:pt x="1494590" y="74573"/>
                  </a:cubicBezTo>
                  <a:lnTo>
                    <a:pt x="1494590" y="2325550"/>
                  </a:lnTo>
                  <a:cubicBezTo>
                    <a:pt x="1494590" y="2366736"/>
                    <a:pt x="1461202" y="2400124"/>
                    <a:pt x="1420017" y="2400124"/>
                  </a:cubicBezTo>
                  <a:lnTo>
                    <a:pt x="74573" y="2400124"/>
                  </a:lnTo>
                  <a:cubicBezTo>
                    <a:pt x="54795" y="2400124"/>
                    <a:pt x="35827" y="2392267"/>
                    <a:pt x="21842" y="2378282"/>
                  </a:cubicBezTo>
                  <a:cubicBezTo>
                    <a:pt x="7857" y="2364297"/>
                    <a:pt x="0" y="2345329"/>
                    <a:pt x="0" y="2325550"/>
                  </a:cubicBezTo>
                  <a:lnTo>
                    <a:pt x="0" y="74573"/>
                  </a:lnTo>
                  <a:cubicBezTo>
                    <a:pt x="0" y="33388"/>
                    <a:pt x="33388" y="0"/>
                    <a:pt x="74573" y="0"/>
                  </a:cubicBezTo>
                  <a:close/>
                </a:path>
              </a:pathLst>
            </a:custGeom>
            <a:solidFill>
              <a:srgbClr val="FFFFFF"/>
            </a:solidFill>
            <a:ln cap="rnd">
              <a:noFill/>
              <a:prstDash val="solid"/>
              <a:round/>
            </a:ln>
          </p:spPr>
        </p:sp>
        <p:sp>
          <p:nvSpPr>
            <p:cNvPr id="4" name="TextBox 4"/>
            <p:cNvSpPr txBox="1"/>
            <p:nvPr/>
          </p:nvSpPr>
          <p:spPr>
            <a:xfrm>
              <a:off x="0" y="-38100"/>
              <a:ext cx="1494590" cy="243822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8" name="Group 8"/>
          <p:cNvGrpSpPr/>
          <p:nvPr/>
        </p:nvGrpSpPr>
        <p:grpSpPr>
          <a:xfrm>
            <a:off x="6175432" y="2630735"/>
            <a:ext cx="1681833" cy="16818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10" name="TextBox 10"/>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nvGrpSpPr>
          <p:cNvPr id="15" name="Group 15"/>
          <p:cNvGrpSpPr/>
          <p:nvPr/>
        </p:nvGrpSpPr>
        <p:grpSpPr>
          <a:xfrm>
            <a:off x="13972555" y="2550424"/>
            <a:ext cx="4072510" cy="7009399"/>
            <a:chOff x="0" y="0"/>
            <a:chExt cx="1494590" cy="2400124"/>
          </a:xfrm>
        </p:grpSpPr>
        <p:sp>
          <p:nvSpPr>
            <p:cNvPr id="16" name="Freeform 16"/>
            <p:cNvSpPr/>
            <p:nvPr/>
          </p:nvSpPr>
          <p:spPr>
            <a:xfrm>
              <a:off x="0" y="0"/>
              <a:ext cx="1494590" cy="2400124"/>
            </a:xfrm>
            <a:custGeom>
              <a:avLst/>
              <a:gdLst/>
              <a:ahLst/>
              <a:cxnLst/>
              <a:rect l="l" t="t" r="r" b="b"/>
              <a:pathLst>
                <a:path w="1494590" h="2400124">
                  <a:moveTo>
                    <a:pt x="74573" y="0"/>
                  </a:moveTo>
                  <a:lnTo>
                    <a:pt x="1420017" y="0"/>
                  </a:lnTo>
                  <a:cubicBezTo>
                    <a:pt x="1439795" y="0"/>
                    <a:pt x="1458763" y="7857"/>
                    <a:pt x="1472748" y="21842"/>
                  </a:cubicBezTo>
                  <a:cubicBezTo>
                    <a:pt x="1486733" y="35827"/>
                    <a:pt x="1494590" y="54795"/>
                    <a:pt x="1494590" y="74573"/>
                  </a:cubicBezTo>
                  <a:lnTo>
                    <a:pt x="1494590" y="2325550"/>
                  </a:lnTo>
                  <a:cubicBezTo>
                    <a:pt x="1494590" y="2366736"/>
                    <a:pt x="1461202" y="2400124"/>
                    <a:pt x="1420017" y="2400124"/>
                  </a:cubicBezTo>
                  <a:lnTo>
                    <a:pt x="74573" y="2400124"/>
                  </a:lnTo>
                  <a:cubicBezTo>
                    <a:pt x="54795" y="2400124"/>
                    <a:pt x="35827" y="2392267"/>
                    <a:pt x="21842" y="2378282"/>
                  </a:cubicBezTo>
                  <a:cubicBezTo>
                    <a:pt x="7857" y="2364297"/>
                    <a:pt x="0" y="2345329"/>
                    <a:pt x="0" y="2325550"/>
                  </a:cubicBezTo>
                  <a:lnTo>
                    <a:pt x="0" y="74573"/>
                  </a:lnTo>
                  <a:cubicBezTo>
                    <a:pt x="0" y="33388"/>
                    <a:pt x="33388" y="0"/>
                    <a:pt x="74573" y="0"/>
                  </a:cubicBezTo>
                  <a:close/>
                </a:path>
              </a:pathLst>
            </a:custGeom>
            <a:solidFill>
              <a:srgbClr val="FFFFFF"/>
            </a:solidFill>
            <a:ln cap="rnd">
              <a:noFill/>
              <a:prstDash val="solid"/>
              <a:round/>
            </a:ln>
          </p:spPr>
        </p:sp>
        <p:sp>
          <p:nvSpPr>
            <p:cNvPr id="17" name="TextBox 17"/>
            <p:cNvSpPr txBox="1"/>
            <p:nvPr/>
          </p:nvSpPr>
          <p:spPr>
            <a:xfrm>
              <a:off x="0" y="-38100"/>
              <a:ext cx="1494590" cy="243822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1" name="Group 21"/>
          <p:cNvGrpSpPr/>
          <p:nvPr/>
        </p:nvGrpSpPr>
        <p:grpSpPr>
          <a:xfrm>
            <a:off x="15338858" y="1577005"/>
            <a:ext cx="1681833" cy="168183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23" name="TextBox 23"/>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nvGrpSpPr>
          <p:cNvPr id="28" name="Group 28"/>
          <p:cNvGrpSpPr/>
          <p:nvPr/>
        </p:nvGrpSpPr>
        <p:grpSpPr>
          <a:xfrm>
            <a:off x="9827329" y="2768094"/>
            <a:ext cx="3869880" cy="6932154"/>
            <a:chOff x="0" y="0"/>
            <a:chExt cx="1494590" cy="2400124"/>
          </a:xfrm>
        </p:grpSpPr>
        <p:sp>
          <p:nvSpPr>
            <p:cNvPr id="29" name="Freeform 29"/>
            <p:cNvSpPr/>
            <p:nvPr/>
          </p:nvSpPr>
          <p:spPr>
            <a:xfrm>
              <a:off x="0" y="0"/>
              <a:ext cx="1494590" cy="2400124"/>
            </a:xfrm>
            <a:custGeom>
              <a:avLst/>
              <a:gdLst/>
              <a:ahLst/>
              <a:cxnLst/>
              <a:rect l="l" t="t" r="r" b="b"/>
              <a:pathLst>
                <a:path w="1494590" h="2400124">
                  <a:moveTo>
                    <a:pt x="74573" y="0"/>
                  </a:moveTo>
                  <a:lnTo>
                    <a:pt x="1420017" y="0"/>
                  </a:lnTo>
                  <a:cubicBezTo>
                    <a:pt x="1439795" y="0"/>
                    <a:pt x="1458763" y="7857"/>
                    <a:pt x="1472748" y="21842"/>
                  </a:cubicBezTo>
                  <a:cubicBezTo>
                    <a:pt x="1486733" y="35827"/>
                    <a:pt x="1494590" y="54795"/>
                    <a:pt x="1494590" y="74573"/>
                  </a:cubicBezTo>
                  <a:lnTo>
                    <a:pt x="1494590" y="2325550"/>
                  </a:lnTo>
                  <a:cubicBezTo>
                    <a:pt x="1494590" y="2366736"/>
                    <a:pt x="1461202" y="2400124"/>
                    <a:pt x="1420017" y="2400124"/>
                  </a:cubicBezTo>
                  <a:lnTo>
                    <a:pt x="74573" y="2400124"/>
                  </a:lnTo>
                  <a:cubicBezTo>
                    <a:pt x="54795" y="2400124"/>
                    <a:pt x="35827" y="2392267"/>
                    <a:pt x="21842" y="2378282"/>
                  </a:cubicBezTo>
                  <a:cubicBezTo>
                    <a:pt x="7857" y="2364297"/>
                    <a:pt x="0" y="2345329"/>
                    <a:pt x="0" y="2325550"/>
                  </a:cubicBezTo>
                  <a:lnTo>
                    <a:pt x="0" y="74573"/>
                  </a:lnTo>
                  <a:cubicBezTo>
                    <a:pt x="0" y="33388"/>
                    <a:pt x="33388" y="0"/>
                    <a:pt x="74573" y="0"/>
                  </a:cubicBezTo>
                  <a:close/>
                </a:path>
              </a:pathLst>
            </a:custGeom>
            <a:solidFill>
              <a:srgbClr val="FFFFFF"/>
            </a:solidFill>
            <a:ln cap="rnd">
              <a:noFill/>
              <a:prstDash val="solid"/>
              <a:round/>
            </a:ln>
          </p:spPr>
        </p:sp>
        <p:sp>
          <p:nvSpPr>
            <p:cNvPr id="30" name="TextBox 30"/>
            <p:cNvSpPr txBox="1"/>
            <p:nvPr/>
          </p:nvSpPr>
          <p:spPr>
            <a:xfrm>
              <a:off x="0" y="-38100"/>
              <a:ext cx="1494590" cy="243822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4" name="Group 34"/>
          <p:cNvGrpSpPr/>
          <p:nvPr/>
        </p:nvGrpSpPr>
        <p:grpSpPr>
          <a:xfrm>
            <a:off x="10400310" y="2630735"/>
            <a:ext cx="1681833" cy="168183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36" name="TextBox 36"/>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nvGrpSpPr>
          <p:cNvPr id="41" name="Group 41"/>
          <p:cNvGrpSpPr/>
          <p:nvPr/>
        </p:nvGrpSpPr>
        <p:grpSpPr>
          <a:xfrm>
            <a:off x="632402" y="2816303"/>
            <a:ext cx="4111929" cy="6823831"/>
            <a:chOff x="0" y="0"/>
            <a:chExt cx="1494590" cy="2400124"/>
          </a:xfrm>
        </p:grpSpPr>
        <p:sp>
          <p:nvSpPr>
            <p:cNvPr id="42" name="Freeform 42"/>
            <p:cNvSpPr/>
            <p:nvPr/>
          </p:nvSpPr>
          <p:spPr>
            <a:xfrm>
              <a:off x="0" y="0"/>
              <a:ext cx="1494590" cy="2400124"/>
            </a:xfrm>
            <a:custGeom>
              <a:avLst/>
              <a:gdLst/>
              <a:ahLst/>
              <a:cxnLst/>
              <a:rect l="l" t="t" r="r" b="b"/>
              <a:pathLst>
                <a:path w="1494590" h="2400124">
                  <a:moveTo>
                    <a:pt x="74573" y="0"/>
                  </a:moveTo>
                  <a:lnTo>
                    <a:pt x="1420017" y="0"/>
                  </a:lnTo>
                  <a:cubicBezTo>
                    <a:pt x="1439795" y="0"/>
                    <a:pt x="1458763" y="7857"/>
                    <a:pt x="1472748" y="21842"/>
                  </a:cubicBezTo>
                  <a:cubicBezTo>
                    <a:pt x="1486733" y="35827"/>
                    <a:pt x="1494590" y="54795"/>
                    <a:pt x="1494590" y="74573"/>
                  </a:cubicBezTo>
                  <a:lnTo>
                    <a:pt x="1494590" y="2325550"/>
                  </a:lnTo>
                  <a:cubicBezTo>
                    <a:pt x="1494590" y="2366736"/>
                    <a:pt x="1461202" y="2400124"/>
                    <a:pt x="1420017" y="2400124"/>
                  </a:cubicBezTo>
                  <a:lnTo>
                    <a:pt x="74573" y="2400124"/>
                  </a:lnTo>
                  <a:cubicBezTo>
                    <a:pt x="54795" y="2400124"/>
                    <a:pt x="35827" y="2392267"/>
                    <a:pt x="21842" y="2378282"/>
                  </a:cubicBezTo>
                  <a:cubicBezTo>
                    <a:pt x="7857" y="2364297"/>
                    <a:pt x="0" y="2345329"/>
                    <a:pt x="0" y="2325550"/>
                  </a:cubicBezTo>
                  <a:lnTo>
                    <a:pt x="0" y="74573"/>
                  </a:lnTo>
                  <a:cubicBezTo>
                    <a:pt x="0" y="33388"/>
                    <a:pt x="33388" y="0"/>
                    <a:pt x="74573" y="0"/>
                  </a:cubicBezTo>
                  <a:close/>
                </a:path>
              </a:pathLst>
            </a:custGeom>
            <a:solidFill>
              <a:srgbClr val="FFFFFF"/>
            </a:solidFill>
            <a:ln cap="rnd">
              <a:noFill/>
              <a:prstDash val="solid"/>
              <a:round/>
            </a:ln>
          </p:spPr>
        </p:sp>
        <p:sp>
          <p:nvSpPr>
            <p:cNvPr id="43" name="TextBox 43"/>
            <p:cNvSpPr txBox="1"/>
            <p:nvPr/>
          </p:nvSpPr>
          <p:spPr>
            <a:xfrm>
              <a:off x="0" y="-38100"/>
              <a:ext cx="1494590" cy="243822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7" name="Group 47"/>
          <p:cNvGrpSpPr/>
          <p:nvPr/>
        </p:nvGrpSpPr>
        <p:grpSpPr>
          <a:xfrm>
            <a:off x="1950553" y="2630735"/>
            <a:ext cx="1681833" cy="168183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49" name="TextBox 49"/>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nvGrpSpPr>
          <p:cNvPr id="73" name="Group 72">
            <a:extLst>
              <a:ext uri="{FF2B5EF4-FFF2-40B4-BE49-F238E27FC236}">
                <a16:creationId xmlns:a16="http://schemas.microsoft.com/office/drawing/2014/main" xmlns="" id="{2BB9A44B-168D-48ED-965F-887B0936EE6D}"/>
              </a:ext>
            </a:extLst>
          </p:cNvPr>
          <p:cNvGrpSpPr/>
          <p:nvPr/>
        </p:nvGrpSpPr>
        <p:grpSpPr>
          <a:xfrm>
            <a:off x="291444" y="1569624"/>
            <a:ext cx="4382660" cy="8047475"/>
            <a:chOff x="1016084" y="2816303"/>
            <a:chExt cx="3615297" cy="6684533"/>
          </a:xfrm>
        </p:grpSpPr>
        <p:grpSp>
          <p:nvGrpSpPr>
            <p:cNvPr id="44" name="Group 44"/>
            <p:cNvGrpSpPr/>
            <p:nvPr/>
          </p:nvGrpSpPr>
          <p:grpSpPr>
            <a:xfrm>
              <a:off x="1016084" y="3621421"/>
              <a:ext cx="3615297" cy="5879415"/>
              <a:chOff x="0" y="0"/>
              <a:chExt cx="1406693" cy="2287650"/>
            </a:xfrm>
          </p:grpSpPr>
          <p:sp>
            <p:nvSpPr>
              <p:cNvPr id="45" name="Freeform 45"/>
              <p:cNvSpPr/>
              <p:nvPr/>
            </p:nvSpPr>
            <p:spPr>
              <a:xfrm>
                <a:off x="0" y="0"/>
                <a:ext cx="1406693" cy="2287650"/>
              </a:xfrm>
              <a:custGeom>
                <a:avLst/>
                <a:gdLst/>
                <a:ahLst/>
                <a:cxnLst/>
                <a:rect l="l" t="t" r="r" b="b"/>
                <a:pathLst>
                  <a:path w="1406693" h="2287650">
                    <a:moveTo>
                      <a:pt x="64243" y="0"/>
                    </a:moveTo>
                    <a:lnTo>
                      <a:pt x="1342450" y="0"/>
                    </a:lnTo>
                    <a:cubicBezTo>
                      <a:pt x="1359488" y="0"/>
                      <a:pt x="1375829" y="6768"/>
                      <a:pt x="1387877" y="18816"/>
                    </a:cubicBezTo>
                    <a:cubicBezTo>
                      <a:pt x="1399925" y="30864"/>
                      <a:pt x="1406693" y="47205"/>
                      <a:pt x="1406693" y="64243"/>
                    </a:cubicBezTo>
                    <a:lnTo>
                      <a:pt x="1406693" y="2223407"/>
                    </a:lnTo>
                    <a:cubicBezTo>
                      <a:pt x="1406693" y="2258887"/>
                      <a:pt x="1377931" y="2287650"/>
                      <a:pt x="1342450" y="2287650"/>
                    </a:cubicBezTo>
                    <a:lnTo>
                      <a:pt x="64243" y="2287650"/>
                    </a:lnTo>
                    <a:cubicBezTo>
                      <a:pt x="47205" y="2287650"/>
                      <a:pt x="30864" y="2280881"/>
                      <a:pt x="18816" y="2268833"/>
                    </a:cubicBezTo>
                    <a:cubicBezTo>
                      <a:pt x="6768" y="2256785"/>
                      <a:pt x="0" y="2240445"/>
                      <a:pt x="0" y="2223407"/>
                    </a:cubicBezTo>
                    <a:lnTo>
                      <a:pt x="0" y="64243"/>
                    </a:lnTo>
                    <a:cubicBezTo>
                      <a:pt x="0" y="47205"/>
                      <a:pt x="6768" y="30864"/>
                      <a:pt x="18816" y="18816"/>
                    </a:cubicBezTo>
                    <a:cubicBezTo>
                      <a:pt x="30864" y="6768"/>
                      <a:pt x="47205" y="0"/>
                      <a:pt x="64243" y="0"/>
                    </a:cubicBezTo>
                    <a:close/>
                  </a:path>
                </a:pathLst>
              </a:custGeom>
              <a:solidFill>
                <a:srgbClr val="93D8FF"/>
              </a:solidFill>
              <a:ln w="47625" cap="rnd">
                <a:solidFill>
                  <a:srgbClr val="1A1E2D"/>
                </a:solidFill>
                <a:prstDash val="solid"/>
                <a:round/>
              </a:ln>
            </p:spPr>
          </p:sp>
          <p:sp>
            <p:nvSpPr>
              <p:cNvPr id="46" name="TextBox 46"/>
              <p:cNvSpPr txBox="1"/>
              <p:nvPr/>
            </p:nvSpPr>
            <p:spPr>
              <a:xfrm>
                <a:off x="0" y="-38100"/>
                <a:ext cx="1406693" cy="2325750"/>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50" name="Group 50"/>
            <p:cNvGrpSpPr/>
            <p:nvPr/>
          </p:nvGrpSpPr>
          <p:grpSpPr>
            <a:xfrm>
              <a:off x="2088694" y="2816303"/>
              <a:ext cx="1425919" cy="1378493"/>
              <a:chOff x="11447" y="38100"/>
              <a:chExt cx="801353" cy="774700"/>
            </a:xfrm>
          </p:grpSpPr>
          <p:sp>
            <p:nvSpPr>
              <p:cNvPr id="51" name="Freeform 51"/>
              <p:cNvSpPr/>
              <p:nvPr/>
            </p:nvSpPr>
            <p:spPr>
              <a:xfrm>
                <a:off x="11447" y="100166"/>
                <a:ext cx="801353" cy="71263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3D8FF"/>
              </a:solidFill>
              <a:ln w="47625" cap="rnd">
                <a:solidFill>
                  <a:srgbClr val="19274F"/>
                </a:solidFill>
                <a:prstDash val="solid"/>
                <a:round/>
              </a:ln>
            </p:spPr>
          </p:sp>
          <p:sp>
            <p:nvSpPr>
              <p:cNvPr id="52" name="TextBox 52"/>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sp>
          <p:nvSpPr>
            <p:cNvPr id="53" name="Freeform 53"/>
            <p:cNvSpPr/>
            <p:nvPr/>
          </p:nvSpPr>
          <p:spPr>
            <a:xfrm>
              <a:off x="2387026" y="3075754"/>
              <a:ext cx="830898" cy="859920"/>
            </a:xfrm>
            <a:custGeom>
              <a:avLst/>
              <a:gdLst/>
              <a:ahLst/>
              <a:cxnLst/>
              <a:rect l="l" t="t" r="r" b="b"/>
              <a:pathLst>
                <a:path w="830898" h="859920">
                  <a:moveTo>
                    <a:pt x="0" y="0"/>
                  </a:moveTo>
                  <a:lnTo>
                    <a:pt x="830898" y="0"/>
                  </a:lnTo>
                  <a:lnTo>
                    <a:pt x="830898" y="859920"/>
                  </a:lnTo>
                  <a:lnTo>
                    <a:pt x="0" y="859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grpSp>
        <p:nvGrpSpPr>
          <p:cNvPr id="74" name="Group 73">
            <a:extLst>
              <a:ext uri="{FF2B5EF4-FFF2-40B4-BE49-F238E27FC236}">
                <a16:creationId xmlns:a16="http://schemas.microsoft.com/office/drawing/2014/main" xmlns="" id="{2A0F599E-CC20-4E90-A042-D911A6948B0A}"/>
              </a:ext>
            </a:extLst>
          </p:cNvPr>
          <p:cNvGrpSpPr/>
          <p:nvPr/>
        </p:nvGrpSpPr>
        <p:grpSpPr>
          <a:xfrm>
            <a:off x="365257" y="3233577"/>
            <a:ext cx="4013358" cy="5986382"/>
            <a:chOff x="759572" y="4228308"/>
            <a:chExt cx="4013358" cy="5986382"/>
          </a:xfrm>
        </p:grpSpPr>
        <p:sp>
          <p:nvSpPr>
            <p:cNvPr id="54" name="Freeform 54"/>
            <p:cNvSpPr/>
            <p:nvPr/>
          </p:nvSpPr>
          <p:spPr>
            <a:xfrm rot="5400000">
              <a:off x="2491390" y="7257939"/>
              <a:ext cx="693173" cy="772034"/>
            </a:xfrm>
            <a:custGeom>
              <a:avLst/>
              <a:gdLst/>
              <a:ahLst/>
              <a:cxnLst/>
              <a:rect l="l" t="t" r="r" b="b"/>
              <a:pathLst>
                <a:path w="693173" h="502550">
                  <a:moveTo>
                    <a:pt x="0" y="0"/>
                  </a:moveTo>
                  <a:lnTo>
                    <a:pt x="693173" y="0"/>
                  </a:lnTo>
                  <a:lnTo>
                    <a:pt x="693173" y="502550"/>
                  </a:lnTo>
                  <a:lnTo>
                    <a:pt x="0" y="5025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7" name="TextBox 57"/>
            <p:cNvSpPr txBox="1"/>
            <p:nvPr/>
          </p:nvSpPr>
          <p:spPr>
            <a:xfrm>
              <a:off x="759572" y="4228308"/>
              <a:ext cx="4013358" cy="2769989"/>
            </a:xfrm>
            <a:prstGeom prst="rect">
              <a:avLst/>
            </a:prstGeom>
          </p:spPr>
          <p:txBody>
            <a:bodyPr wrap="square" lIns="0" tIns="0" rIns="0" bIns="0" rtlCol="0" anchor="t">
              <a:spAutoFit/>
            </a:bodyPr>
            <a:lstStyle/>
            <a:p>
              <a:pPr marL="0" lvl="1" indent="0" algn="ctr">
                <a:spcBef>
                  <a:spcPct val="0"/>
                </a:spcBef>
              </a:pPr>
              <a:r>
                <a:rPr lang="en-US" sz="3600" spc="-75" dirty="0" err="1">
                  <a:solidFill>
                    <a:srgbClr val="19274F"/>
                  </a:solidFill>
                  <a:latin typeface="Muli"/>
                  <a:ea typeface="Muli"/>
                  <a:cs typeface="Muli"/>
                  <a:sym typeface="Muli"/>
                </a:rPr>
                <a:t>Đối</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với</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tài</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sản</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vừa</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phục</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vụ</a:t>
              </a:r>
              <a:r>
                <a:rPr lang="en-US" sz="3600" spc="-75" dirty="0">
                  <a:solidFill>
                    <a:srgbClr val="19274F"/>
                  </a:solidFill>
                  <a:latin typeface="Muli"/>
                  <a:ea typeface="Muli"/>
                  <a:cs typeface="Muli"/>
                  <a:sym typeface="Muli"/>
                </a:rPr>
                <a:t> SXKD </a:t>
              </a:r>
              <a:r>
                <a:rPr lang="en-US" sz="3600" spc="-75" dirty="0" err="1">
                  <a:solidFill>
                    <a:srgbClr val="19274F"/>
                  </a:solidFill>
                  <a:latin typeface="Muli"/>
                  <a:ea typeface="Muli"/>
                  <a:cs typeface="Muli"/>
                  <a:sym typeface="Muli"/>
                </a:rPr>
                <a:t>vừa</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sử</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dụng</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trong</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đời</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sống</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sinh</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hoạt</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hàng</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ngày</a:t>
              </a:r>
              <a:endParaRPr lang="en-US" sz="3600" spc="-75" dirty="0">
                <a:solidFill>
                  <a:srgbClr val="19274F"/>
                </a:solidFill>
                <a:latin typeface="Muli"/>
                <a:ea typeface="Muli"/>
                <a:cs typeface="Muli"/>
                <a:sym typeface="Muli"/>
              </a:endParaRPr>
            </a:p>
          </p:txBody>
        </p:sp>
        <p:sp>
          <p:nvSpPr>
            <p:cNvPr id="58" name="TextBox 58"/>
            <p:cNvSpPr txBox="1"/>
            <p:nvPr/>
          </p:nvSpPr>
          <p:spPr>
            <a:xfrm>
              <a:off x="1017071" y="7998699"/>
              <a:ext cx="3604664" cy="2215991"/>
            </a:xfrm>
            <a:prstGeom prst="rect">
              <a:avLst/>
            </a:prstGeom>
          </p:spPr>
          <p:txBody>
            <a:bodyPr wrap="square" lIns="0" tIns="0" rIns="0" bIns="0" rtlCol="0" anchor="t">
              <a:spAutoFit/>
            </a:bodyPr>
            <a:lstStyle/>
            <a:p>
              <a:pPr marL="0" lvl="1" indent="0" algn="ctr">
                <a:spcBef>
                  <a:spcPct val="0"/>
                </a:spcBef>
              </a:pPr>
              <a:r>
                <a:rPr lang="en-US" sz="3600" spc="-75" dirty="0">
                  <a:solidFill>
                    <a:srgbClr val="19274F"/>
                  </a:solidFill>
                  <a:latin typeface="Muli"/>
                  <a:ea typeface="Muli"/>
                  <a:cs typeface="Muli"/>
                  <a:sym typeface="Muli"/>
                </a:rPr>
                <a:t>ĐTV </a:t>
              </a:r>
              <a:r>
                <a:rPr lang="en-US" sz="3600" spc="-75" dirty="0" err="1">
                  <a:solidFill>
                    <a:srgbClr val="19274F"/>
                  </a:solidFill>
                  <a:latin typeface="Muli"/>
                  <a:ea typeface="Muli"/>
                  <a:cs typeface="Muli"/>
                  <a:sym typeface="Muli"/>
                </a:rPr>
                <a:t>cần</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hỏi</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kỹ</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để</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bóc</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tách</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giá</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trị</a:t>
              </a:r>
              <a:r>
                <a:rPr lang="en-US" sz="3600" spc="-75" dirty="0">
                  <a:solidFill>
                    <a:srgbClr val="19274F"/>
                  </a:solidFill>
                  <a:latin typeface="Muli"/>
                  <a:ea typeface="Muli"/>
                  <a:cs typeface="Muli"/>
                  <a:sym typeface="Muli"/>
                </a:rPr>
                <a:t> TSCĐ </a:t>
              </a:r>
              <a:r>
                <a:rPr lang="en-US" sz="3600" spc="-75" dirty="0" err="1">
                  <a:solidFill>
                    <a:srgbClr val="19274F"/>
                  </a:solidFill>
                  <a:latin typeface="Muli"/>
                  <a:ea typeface="Muli"/>
                  <a:cs typeface="Muli"/>
                  <a:sym typeface="Muli"/>
                </a:rPr>
                <a:t>phục</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vụ</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hoạt</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động</a:t>
              </a:r>
              <a:r>
                <a:rPr lang="en-US" sz="3600" spc="-75" dirty="0">
                  <a:solidFill>
                    <a:srgbClr val="19274F"/>
                  </a:solidFill>
                  <a:latin typeface="Muli"/>
                  <a:ea typeface="Muli"/>
                  <a:cs typeface="Muli"/>
                  <a:sym typeface="Muli"/>
                </a:rPr>
                <a:t> SXKD</a:t>
              </a:r>
            </a:p>
          </p:txBody>
        </p:sp>
      </p:grpSp>
      <p:grpSp>
        <p:nvGrpSpPr>
          <p:cNvPr id="75" name="Group 74">
            <a:extLst>
              <a:ext uri="{FF2B5EF4-FFF2-40B4-BE49-F238E27FC236}">
                <a16:creationId xmlns:a16="http://schemas.microsoft.com/office/drawing/2014/main" xmlns="" id="{38DECD86-F2DE-494D-94ED-14B3C858ED0E}"/>
              </a:ext>
            </a:extLst>
          </p:cNvPr>
          <p:cNvGrpSpPr/>
          <p:nvPr/>
        </p:nvGrpSpPr>
        <p:grpSpPr>
          <a:xfrm>
            <a:off x="4724400" y="1684727"/>
            <a:ext cx="4588110" cy="7932372"/>
            <a:chOff x="4896381" y="2816303"/>
            <a:chExt cx="4142696" cy="6684533"/>
          </a:xfrm>
        </p:grpSpPr>
        <p:grpSp>
          <p:nvGrpSpPr>
            <p:cNvPr id="5" name="Group 5"/>
            <p:cNvGrpSpPr/>
            <p:nvPr/>
          </p:nvGrpSpPr>
          <p:grpSpPr>
            <a:xfrm>
              <a:off x="5240963" y="3523501"/>
              <a:ext cx="3798114" cy="5977335"/>
              <a:chOff x="0" y="-38100"/>
              <a:chExt cx="1477826" cy="2325750"/>
            </a:xfrm>
          </p:grpSpPr>
          <p:sp>
            <p:nvSpPr>
              <p:cNvPr id="6" name="Freeform 6"/>
              <p:cNvSpPr/>
              <p:nvPr/>
            </p:nvSpPr>
            <p:spPr>
              <a:xfrm>
                <a:off x="0" y="0"/>
                <a:ext cx="1477826" cy="2287650"/>
              </a:xfrm>
              <a:custGeom>
                <a:avLst/>
                <a:gdLst/>
                <a:ahLst/>
                <a:cxnLst/>
                <a:rect l="l" t="t" r="r" b="b"/>
                <a:pathLst>
                  <a:path w="1406693" h="2287650">
                    <a:moveTo>
                      <a:pt x="64243" y="0"/>
                    </a:moveTo>
                    <a:lnTo>
                      <a:pt x="1342450" y="0"/>
                    </a:lnTo>
                    <a:cubicBezTo>
                      <a:pt x="1359488" y="0"/>
                      <a:pt x="1375829" y="6768"/>
                      <a:pt x="1387877" y="18816"/>
                    </a:cubicBezTo>
                    <a:cubicBezTo>
                      <a:pt x="1399925" y="30864"/>
                      <a:pt x="1406693" y="47205"/>
                      <a:pt x="1406693" y="64243"/>
                    </a:cubicBezTo>
                    <a:lnTo>
                      <a:pt x="1406693" y="2223407"/>
                    </a:lnTo>
                    <a:cubicBezTo>
                      <a:pt x="1406693" y="2258887"/>
                      <a:pt x="1377931" y="2287650"/>
                      <a:pt x="1342450" y="2287650"/>
                    </a:cubicBezTo>
                    <a:lnTo>
                      <a:pt x="64243" y="2287650"/>
                    </a:lnTo>
                    <a:cubicBezTo>
                      <a:pt x="47205" y="2287650"/>
                      <a:pt x="30864" y="2280881"/>
                      <a:pt x="18816" y="2268833"/>
                    </a:cubicBezTo>
                    <a:cubicBezTo>
                      <a:pt x="6768" y="2256785"/>
                      <a:pt x="0" y="2240445"/>
                      <a:pt x="0" y="2223407"/>
                    </a:cubicBezTo>
                    <a:lnTo>
                      <a:pt x="0" y="64243"/>
                    </a:lnTo>
                    <a:cubicBezTo>
                      <a:pt x="0" y="47205"/>
                      <a:pt x="6768" y="30864"/>
                      <a:pt x="18816" y="18816"/>
                    </a:cubicBezTo>
                    <a:cubicBezTo>
                      <a:pt x="30864" y="6768"/>
                      <a:pt x="47205" y="0"/>
                      <a:pt x="64243" y="0"/>
                    </a:cubicBezTo>
                    <a:close/>
                  </a:path>
                </a:pathLst>
              </a:custGeom>
              <a:solidFill>
                <a:srgbClr val="FF9DC6"/>
              </a:solidFill>
              <a:ln w="47625" cap="rnd">
                <a:solidFill>
                  <a:srgbClr val="1A1E2D"/>
                </a:solidFill>
                <a:prstDash val="solid"/>
                <a:round/>
              </a:ln>
            </p:spPr>
          </p:sp>
          <p:sp>
            <p:nvSpPr>
              <p:cNvPr id="7" name="TextBox 7"/>
              <p:cNvSpPr txBox="1"/>
              <p:nvPr/>
            </p:nvSpPr>
            <p:spPr>
              <a:xfrm>
                <a:off x="0" y="-38100"/>
                <a:ext cx="1406693" cy="2325750"/>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11" name="Group 11"/>
            <p:cNvGrpSpPr/>
            <p:nvPr/>
          </p:nvGrpSpPr>
          <p:grpSpPr>
            <a:xfrm>
              <a:off x="6376360" y="2816303"/>
              <a:ext cx="1363132" cy="1378493"/>
              <a:chOff x="46733" y="38100"/>
              <a:chExt cx="766067" cy="774700"/>
            </a:xfrm>
          </p:grpSpPr>
          <p:sp>
            <p:nvSpPr>
              <p:cNvPr id="12" name="Freeform 12"/>
              <p:cNvSpPr/>
              <p:nvPr/>
            </p:nvSpPr>
            <p:spPr>
              <a:xfrm>
                <a:off x="46733" y="128318"/>
                <a:ext cx="766067" cy="68448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9DC6"/>
              </a:solidFill>
              <a:ln w="47625" cap="rnd">
                <a:solidFill>
                  <a:srgbClr val="19274F"/>
                </a:solidFill>
                <a:prstDash val="solid"/>
                <a:round/>
              </a:ln>
            </p:spPr>
          </p:sp>
          <p:sp>
            <p:nvSpPr>
              <p:cNvPr id="13" name="TextBox 13"/>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sp>
          <p:nvSpPr>
            <p:cNvPr id="14" name="Freeform 14"/>
            <p:cNvSpPr/>
            <p:nvPr/>
          </p:nvSpPr>
          <p:spPr>
            <a:xfrm>
              <a:off x="6613912" y="3175004"/>
              <a:ext cx="817885" cy="710212"/>
            </a:xfrm>
            <a:custGeom>
              <a:avLst/>
              <a:gdLst/>
              <a:ahLst/>
              <a:cxnLst/>
              <a:rect l="l" t="t" r="r" b="b"/>
              <a:pathLst>
                <a:path w="830898" h="859920">
                  <a:moveTo>
                    <a:pt x="0" y="0"/>
                  </a:moveTo>
                  <a:lnTo>
                    <a:pt x="830898" y="0"/>
                  </a:lnTo>
                  <a:lnTo>
                    <a:pt x="830898" y="859920"/>
                  </a:lnTo>
                  <a:lnTo>
                    <a:pt x="0" y="859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5" name="TextBox 55"/>
            <p:cNvSpPr txBox="1"/>
            <p:nvPr/>
          </p:nvSpPr>
          <p:spPr>
            <a:xfrm>
              <a:off x="4896381" y="4318291"/>
              <a:ext cx="3999776" cy="4668486"/>
            </a:xfrm>
            <a:prstGeom prst="rect">
              <a:avLst/>
            </a:prstGeom>
          </p:spPr>
          <p:txBody>
            <a:bodyPr wrap="square" lIns="0" tIns="0" rIns="0" bIns="0" rtlCol="0" anchor="t">
              <a:spAutoFit/>
            </a:bodyPr>
            <a:lstStyle/>
            <a:p>
              <a:pPr marL="852171" lvl="1" indent="-571500" algn="ctr">
                <a:buFont typeface="Wingdings" panose="05000000000000000000" pitchFamily="2" charset="2"/>
                <a:buChar char="à"/>
              </a:pPr>
              <a:r>
                <a:rPr lang="en-US" sz="4000" spc="-78" dirty="0" err="1">
                  <a:solidFill>
                    <a:srgbClr val="19274F"/>
                  </a:solidFill>
                  <a:latin typeface="Muli"/>
                  <a:ea typeface="Muli"/>
                  <a:cs typeface="Muli"/>
                  <a:sym typeface="Muli"/>
                </a:rPr>
                <a:t>Tính</a:t>
              </a:r>
              <a:r>
                <a:rPr lang="en-US" sz="4000" spc="-78" dirty="0">
                  <a:solidFill>
                    <a:srgbClr val="19274F"/>
                  </a:solidFill>
                  <a:latin typeface="Muli"/>
                  <a:ea typeface="Muli"/>
                  <a:cs typeface="Muli"/>
                  <a:sym typeface="Muli"/>
                </a:rPr>
                <a:t> TSCĐ </a:t>
              </a:r>
              <a:r>
                <a:rPr lang="en-US" sz="4000" spc="-78" dirty="0" err="1">
                  <a:solidFill>
                    <a:srgbClr val="19274F"/>
                  </a:solidFill>
                  <a:latin typeface="Muli"/>
                  <a:ea typeface="Muli"/>
                  <a:cs typeface="Muli"/>
                  <a:sym typeface="Muli"/>
                </a:rPr>
                <a:t>thuộc</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sở</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hữu</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của</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cơ</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sở</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tài</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sản</a:t>
              </a:r>
              <a:r>
                <a:rPr lang="en-US" sz="4000" spc="-78" dirty="0">
                  <a:solidFill>
                    <a:srgbClr val="19274F"/>
                  </a:solidFill>
                  <a:latin typeface="Muli"/>
                  <a:ea typeface="Muli"/>
                  <a:cs typeface="Muli"/>
                  <a:sym typeface="Muli"/>
                </a:rPr>
                <a:t> do </a:t>
              </a:r>
              <a:r>
                <a:rPr lang="en-US" sz="4000" spc="-78" dirty="0" err="1">
                  <a:solidFill>
                    <a:srgbClr val="19274F"/>
                  </a:solidFill>
                  <a:latin typeface="Muli"/>
                  <a:ea typeface="Muli"/>
                  <a:cs typeface="Muli"/>
                  <a:sym typeface="Muli"/>
                </a:rPr>
                <a:t>cơ</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sở</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mua</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trả</a:t>
              </a:r>
              <a:r>
                <a:rPr lang="en-US" sz="4000" spc="-78" dirty="0">
                  <a:solidFill>
                    <a:srgbClr val="19274F"/>
                  </a:solidFill>
                  <a:latin typeface="Muli"/>
                  <a:ea typeface="Muli"/>
                  <a:cs typeface="Muli"/>
                  <a:sym typeface="Muli"/>
                </a:rPr>
                <a:t> </a:t>
              </a:r>
              <a:r>
                <a:rPr lang="en-US" sz="4000" spc="-78" dirty="0" err="1">
                  <a:solidFill>
                    <a:srgbClr val="19274F"/>
                  </a:solidFill>
                  <a:latin typeface="Muli"/>
                  <a:ea typeface="Muli"/>
                  <a:cs typeface="Muli"/>
                  <a:sym typeface="Muli"/>
                </a:rPr>
                <a:t>góp</a:t>
              </a:r>
              <a:endParaRPr lang="en-US" sz="4000" spc="-78" dirty="0">
                <a:solidFill>
                  <a:srgbClr val="19274F"/>
                </a:solidFill>
                <a:latin typeface="Muli"/>
                <a:ea typeface="Muli"/>
                <a:cs typeface="Muli"/>
                <a:sym typeface="Muli"/>
              </a:endParaRPr>
            </a:p>
            <a:p>
              <a:pPr marL="280671" lvl="1" algn="ctr"/>
              <a:endParaRPr lang="en-US" sz="4000" spc="-78" dirty="0">
                <a:solidFill>
                  <a:srgbClr val="19274F"/>
                </a:solidFill>
                <a:latin typeface="Muli"/>
                <a:ea typeface="Muli"/>
                <a:cs typeface="Muli"/>
                <a:sym typeface="Muli"/>
              </a:endParaRPr>
            </a:p>
            <a:p>
              <a:pPr marL="852171" lvl="1" indent="-571500" algn="ctr">
                <a:buFont typeface="Wingdings" panose="05000000000000000000" pitchFamily="2" charset="2"/>
                <a:buChar char="à"/>
              </a:pPr>
              <a:r>
                <a:rPr lang="en-US" sz="4000" spc="-78" dirty="0">
                  <a:solidFill>
                    <a:srgbClr val="19274F"/>
                  </a:solidFill>
                  <a:latin typeface="Muli"/>
                  <a:ea typeface="Muli"/>
                  <a:cs typeface="Muli"/>
                  <a:sym typeface="Muli"/>
                </a:rPr>
                <a:t> </a:t>
              </a:r>
              <a:r>
                <a:rPr lang="en-US" sz="4000" b="1" spc="-78" dirty="0" err="1">
                  <a:solidFill>
                    <a:srgbClr val="FF0000"/>
                  </a:solidFill>
                  <a:latin typeface="Muli"/>
                  <a:ea typeface="Muli"/>
                  <a:cs typeface="Muli"/>
                  <a:sym typeface="Muli"/>
                </a:rPr>
                <a:t>Không</a:t>
              </a:r>
              <a:r>
                <a:rPr lang="en-US" sz="4000" b="1" spc="-78" dirty="0">
                  <a:solidFill>
                    <a:srgbClr val="FF0000"/>
                  </a:solidFill>
                  <a:latin typeface="Muli"/>
                  <a:ea typeface="Muli"/>
                  <a:cs typeface="Muli"/>
                  <a:sym typeface="Muli"/>
                </a:rPr>
                <a:t> </a:t>
              </a:r>
              <a:r>
                <a:rPr lang="en-US" sz="4000" b="1" spc="-78" dirty="0" err="1">
                  <a:solidFill>
                    <a:srgbClr val="FF0000"/>
                  </a:solidFill>
                  <a:latin typeface="Muli"/>
                  <a:ea typeface="Muli"/>
                  <a:cs typeface="Muli"/>
                  <a:sym typeface="Muli"/>
                </a:rPr>
                <a:t>tính</a:t>
              </a:r>
              <a:r>
                <a:rPr lang="en-US" sz="4000" b="1" spc="-78" dirty="0">
                  <a:solidFill>
                    <a:srgbClr val="FF0000"/>
                  </a:solidFill>
                  <a:latin typeface="Muli"/>
                  <a:ea typeface="Muli"/>
                  <a:cs typeface="Muli"/>
                  <a:sym typeface="Muli"/>
                </a:rPr>
                <a:t> </a:t>
              </a:r>
              <a:r>
                <a:rPr lang="en-US" sz="4000" spc="-78" dirty="0" err="1">
                  <a:solidFill>
                    <a:srgbClr val="19274F"/>
                  </a:solidFill>
                  <a:latin typeface="Muli"/>
                  <a:ea typeface="Muli"/>
                  <a:cs typeface="Muli"/>
                  <a:sym typeface="Muli"/>
                </a:rPr>
                <a:t>những</a:t>
              </a:r>
              <a:r>
                <a:rPr lang="en-US" sz="4000" spc="-78" dirty="0">
                  <a:solidFill>
                    <a:srgbClr val="19274F"/>
                  </a:solidFill>
                  <a:latin typeface="Muli"/>
                  <a:ea typeface="Muli"/>
                  <a:cs typeface="Muli"/>
                  <a:sym typeface="Muli"/>
                </a:rPr>
                <a:t> TSCĐ </a:t>
              </a:r>
              <a:r>
                <a:rPr lang="en-US" sz="4000" spc="-78" dirty="0" err="1">
                  <a:solidFill>
                    <a:srgbClr val="19274F"/>
                  </a:solidFill>
                  <a:latin typeface="Muli"/>
                  <a:ea typeface="Muli"/>
                  <a:cs typeface="Muli"/>
                  <a:sym typeface="Muli"/>
                </a:rPr>
                <a:t>đi</a:t>
              </a:r>
              <a:r>
                <a:rPr lang="en-US" sz="4000" spc="-78" dirty="0">
                  <a:solidFill>
                    <a:srgbClr val="19274F"/>
                  </a:solidFill>
                  <a:latin typeface="Muli"/>
                  <a:ea typeface="Muli"/>
                  <a:cs typeface="Muli"/>
                  <a:sym typeface="Muli"/>
                </a:rPr>
                <a:t> </a:t>
              </a:r>
              <a:r>
                <a:rPr lang="en-US" sz="4000" b="1" spc="-78" dirty="0" err="1">
                  <a:solidFill>
                    <a:srgbClr val="FF0000"/>
                  </a:solidFill>
                  <a:latin typeface="Muli"/>
                  <a:ea typeface="Muli"/>
                  <a:cs typeface="Muli"/>
                  <a:sym typeface="Muli"/>
                </a:rPr>
                <a:t>thuê</a:t>
              </a:r>
              <a:r>
                <a:rPr lang="en-US" sz="4000" b="1" spc="-78" dirty="0">
                  <a:solidFill>
                    <a:srgbClr val="FF0000"/>
                  </a:solidFill>
                  <a:latin typeface="Muli"/>
                  <a:ea typeface="Muli"/>
                  <a:cs typeface="Muli"/>
                  <a:sym typeface="Muli"/>
                </a:rPr>
                <a:t>/</a:t>
              </a:r>
              <a:r>
                <a:rPr lang="en-US" sz="4000" b="1" spc="-78" dirty="0" err="1">
                  <a:solidFill>
                    <a:srgbClr val="FF0000"/>
                  </a:solidFill>
                  <a:latin typeface="Muli"/>
                  <a:ea typeface="Muli"/>
                  <a:cs typeface="Muli"/>
                  <a:sym typeface="Muli"/>
                </a:rPr>
                <a:t>mượn</a:t>
              </a:r>
              <a:endParaRPr lang="en-US" sz="4000" b="1" spc="-78" dirty="0">
                <a:solidFill>
                  <a:srgbClr val="FF0000"/>
                </a:solidFill>
                <a:latin typeface="Muli"/>
                <a:ea typeface="Muli"/>
                <a:cs typeface="Muli"/>
                <a:sym typeface="Muli"/>
              </a:endParaRPr>
            </a:p>
          </p:txBody>
        </p:sp>
      </p:grpSp>
      <p:grpSp>
        <p:nvGrpSpPr>
          <p:cNvPr id="76" name="Group 75">
            <a:extLst>
              <a:ext uri="{FF2B5EF4-FFF2-40B4-BE49-F238E27FC236}">
                <a16:creationId xmlns:a16="http://schemas.microsoft.com/office/drawing/2014/main" xmlns="" id="{11986F65-F5F1-4AFF-8585-52C62D1B56A3}"/>
              </a:ext>
            </a:extLst>
          </p:cNvPr>
          <p:cNvGrpSpPr/>
          <p:nvPr/>
        </p:nvGrpSpPr>
        <p:grpSpPr>
          <a:xfrm>
            <a:off x="9764112" y="1606099"/>
            <a:ext cx="3893391" cy="8047475"/>
            <a:chOff x="9465841" y="2816303"/>
            <a:chExt cx="3615297" cy="6684533"/>
          </a:xfrm>
        </p:grpSpPr>
        <p:grpSp>
          <p:nvGrpSpPr>
            <p:cNvPr id="31" name="Group 31"/>
            <p:cNvGrpSpPr/>
            <p:nvPr/>
          </p:nvGrpSpPr>
          <p:grpSpPr>
            <a:xfrm>
              <a:off x="9465841" y="3621421"/>
              <a:ext cx="3615297" cy="5879415"/>
              <a:chOff x="0" y="0"/>
              <a:chExt cx="1406693" cy="2287650"/>
            </a:xfrm>
          </p:grpSpPr>
          <p:sp>
            <p:nvSpPr>
              <p:cNvPr id="32" name="Freeform 32"/>
              <p:cNvSpPr/>
              <p:nvPr/>
            </p:nvSpPr>
            <p:spPr>
              <a:xfrm>
                <a:off x="0" y="0"/>
                <a:ext cx="1406693" cy="2287650"/>
              </a:xfrm>
              <a:custGeom>
                <a:avLst/>
                <a:gdLst/>
                <a:ahLst/>
                <a:cxnLst/>
                <a:rect l="l" t="t" r="r" b="b"/>
                <a:pathLst>
                  <a:path w="1406693" h="2287650">
                    <a:moveTo>
                      <a:pt x="64243" y="0"/>
                    </a:moveTo>
                    <a:lnTo>
                      <a:pt x="1342450" y="0"/>
                    </a:lnTo>
                    <a:cubicBezTo>
                      <a:pt x="1359488" y="0"/>
                      <a:pt x="1375829" y="6768"/>
                      <a:pt x="1387877" y="18816"/>
                    </a:cubicBezTo>
                    <a:cubicBezTo>
                      <a:pt x="1399925" y="30864"/>
                      <a:pt x="1406693" y="47205"/>
                      <a:pt x="1406693" y="64243"/>
                    </a:cubicBezTo>
                    <a:lnTo>
                      <a:pt x="1406693" y="2223407"/>
                    </a:lnTo>
                    <a:cubicBezTo>
                      <a:pt x="1406693" y="2258887"/>
                      <a:pt x="1377931" y="2287650"/>
                      <a:pt x="1342450" y="2287650"/>
                    </a:cubicBezTo>
                    <a:lnTo>
                      <a:pt x="64243" y="2287650"/>
                    </a:lnTo>
                    <a:cubicBezTo>
                      <a:pt x="47205" y="2287650"/>
                      <a:pt x="30864" y="2280881"/>
                      <a:pt x="18816" y="2268833"/>
                    </a:cubicBezTo>
                    <a:cubicBezTo>
                      <a:pt x="6768" y="2256785"/>
                      <a:pt x="0" y="2240445"/>
                      <a:pt x="0" y="2223407"/>
                    </a:cubicBezTo>
                    <a:lnTo>
                      <a:pt x="0" y="64243"/>
                    </a:lnTo>
                    <a:cubicBezTo>
                      <a:pt x="0" y="47205"/>
                      <a:pt x="6768" y="30864"/>
                      <a:pt x="18816" y="18816"/>
                    </a:cubicBezTo>
                    <a:cubicBezTo>
                      <a:pt x="30864" y="6768"/>
                      <a:pt x="47205" y="0"/>
                      <a:pt x="64243" y="0"/>
                    </a:cubicBezTo>
                    <a:close/>
                  </a:path>
                </a:pathLst>
              </a:custGeom>
              <a:solidFill>
                <a:srgbClr val="FBD86A"/>
              </a:solidFill>
              <a:ln w="47625" cap="rnd">
                <a:solidFill>
                  <a:srgbClr val="1A1E2D"/>
                </a:solidFill>
                <a:prstDash val="solid"/>
                <a:round/>
              </a:ln>
            </p:spPr>
          </p:sp>
          <p:sp>
            <p:nvSpPr>
              <p:cNvPr id="33" name="TextBox 33"/>
              <p:cNvSpPr txBox="1"/>
              <p:nvPr/>
            </p:nvSpPr>
            <p:spPr>
              <a:xfrm>
                <a:off x="0" y="-38100"/>
                <a:ext cx="1406693" cy="2325750"/>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7" name="Group 37"/>
            <p:cNvGrpSpPr/>
            <p:nvPr/>
          </p:nvGrpSpPr>
          <p:grpSpPr>
            <a:xfrm>
              <a:off x="10456233" y="2816303"/>
              <a:ext cx="1508138" cy="1378493"/>
              <a:chOff x="-34759" y="38100"/>
              <a:chExt cx="847559" cy="774700"/>
            </a:xfrm>
          </p:grpSpPr>
          <p:sp>
            <p:nvSpPr>
              <p:cNvPr id="38" name="Freeform 38"/>
              <p:cNvSpPr/>
              <p:nvPr/>
            </p:nvSpPr>
            <p:spPr>
              <a:xfrm>
                <a:off x="-34759" y="99986"/>
                <a:ext cx="847559" cy="71281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BD86A"/>
              </a:solidFill>
              <a:ln w="47625" cap="rnd">
                <a:solidFill>
                  <a:srgbClr val="19274F"/>
                </a:solidFill>
                <a:prstDash val="solid"/>
                <a:round/>
              </a:ln>
            </p:spPr>
          </p:sp>
          <p:sp>
            <p:nvSpPr>
              <p:cNvPr id="39" name="TextBox 39"/>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sp>
          <p:nvSpPr>
            <p:cNvPr id="40" name="Freeform 40"/>
            <p:cNvSpPr/>
            <p:nvPr/>
          </p:nvSpPr>
          <p:spPr>
            <a:xfrm>
              <a:off x="10809066" y="3107548"/>
              <a:ext cx="830898" cy="859920"/>
            </a:xfrm>
            <a:custGeom>
              <a:avLst/>
              <a:gdLst/>
              <a:ahLst/>
              <a:cxnLst/>
              <a:rect l="l" t="t" r="r" b="b"/>
              <a:pathLst>
                <a:path w="830898" h="859920">
                  <a:moveTo>
                    <a:pt x="0" y="0"/>
                  </a:moveTo>
                  <a:lnTo>
                    <a:pt x="830898" y="0"/>
                  </a:lnTo>
                  <a:lnTo>
                    <a:pt x="830898" y="859920"/>
                  </a:lnTo>
                  <a:lnTo>
                    <a:pt x="0" y="859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6" name="TextBox 56"/>
            <p:cNvSpPr txBox="1"/>
            <p:nvPr/>
          </p:nvSpPr>
          <p:spPr>
            <a:xfrm>
              <a:off x="9633751" y="4172236"/>
              <a:ext cx="3209270" cy="2300856"/>
            </a:xfrm>
            <a:prstGeom prst="rect">
              <a:avLst/>
            </a:prstGeom>
          </p:spPr>
          <p:txBody>
            <a:bodyPr wrap="square" lIns="0" tIns="0" rIns="0" bIns="0" rtlCol="0" anchor="t">
              <a:spAutoFit/>
            </a:bodyPr>
            <a:lstStyle/>
            <a:p>
              <a:pPr marL="0" lvl="1" indent="0" algn="ctr">
                <a:spcBef>
                  <a:spcPct val="0"/>
                </a:spcBef>
              </a:pPr>
              <a:r>
                <a:rPr lang="en-US" sz="3600" spc="-78" dirty="0">
                  <a:solidFill>
                    <a:srgbClr val="19274F"/>
                  </a:solidFill>
                  <a:latin typeface="Muli"/>
                  <a:ea typeface="Muli"/>
                  <a:cs typeface="Muli"/>
                  <a:sym typeface="Muli"/>
                </a:rPr>
                <a:t>TSCĐ </a:t>
              </a:r>
              <a:r>
                <a:rPr lang="en-US" sz="3600" spc="-78" dirty="0" err="1">
                  <a:solidFill>
                    <a:srgbClr val="19274F"/>
                  </a:solidFill>
                  <a:latin typeface="Muli"/>
                  <a:ea typeface="Muli"/>
                  <a:cs typeface="Muli"/>
                  <a:sym typeface="Muli"/>
                </a:rPr>
                <a:t>đã</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hết</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khấu</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hao</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đảm</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bảo</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tiêu</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chuẩn</a:t>
              </a:r>
              <a:r>
                <a:rPr lang="en-US" sz="3600" spc="-78" dirty="0">
                  <a:solidFill>
                    <a:srgbClr val="19274F"/>
                  </a:solidFill>
                  <a:latin typeface="Muli"/>
                  <a:ea typeface="Muli"/>
                  <a:cs typeface="Muli"/>
                  <a:sym typeface="Muli"/>
                </a:rPr>
                <a:t> TSCĐ </a:t>
              </a:r>
              <a:r>
                <a:rPr lang="en-US" sz="3600" spc="-78" dirty="0" err="1">
                  <a:solidFill>
                    <a:srgbClr val="19274F"/>
                  </a:solidFill>
                  <a:latin typeface="Muli"/>
                  <a:ea typeface="Muli"/>
                  <a:cs typeface="Muli"/>
                  <a:sym typeface="Muli"/>
                </a:rPr>
                <a:t>và</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đưa</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vào</a:t>
              </a:r>
              <a:r>
                <a:rPr lang="en-US" sz="3600" spc="-78" dirty="0">
                  <a:solidFill>
                    <a:srgbClr val="19274F"/>
                  </a:solidFill>
                  <a:latin typeface="Muli"/>
                  <a:ea typeface="Muli"/>
                  <a:cs typeface="Muli"/>
                  <a:sym typeface="Muli"/>
                </a:rPr>
                <a:t> SXKD</a:t>
              </a:r>
            </a:p>
          </p:txBody>
        </p:sp>
        <p:sp>
          <p:nvSpPr>
            <p:cNvPr id="60" name="Freeform 60"/>
            <p:cNvSpPr/>
            <p:nvPr/>
          </p:nvSpPr>
          <p:spPr>
            <a:xfrm rot="5400000">
              <a:off x="10891799" y="6554914"/>
              <a:ext cx="693173" cy="617749"/>
            </a:xfrm>
            <a:custGeom>
              <a:avLst/>
              <a:gdLst/>
              <a:ahLst/>
              <a:cxnLst/>
              <a:rect l="l" t="t" r="r" b="b"/>
              <a:pathLst>
                <a:path w="693173" h="502550">
                  <a:moveTo>
                    <a:pt x="0" y="0"/>
                  </a:moveTo>
                  <a:lnTo>
                    <a:pt x="693172" y="0"/>
                  </a:lnTo>
                  <a:lnTo>
                    <a:pt x="693172" y="502550"/>
                  </a:lnTo>
                  <a:lnTo>
                    <a:pt x="0" y="5025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1" name="TextBox 61"/>
            <p:cNvSpPr txBox="1"/>
            <p:nvPr/>
          </p:nvSpPr>
          <p:spPr>
            <a:xfrm>
              <a:off x="9506872" y="7309813"/>
              <a:ext cx="3278081" cy="1840685"/>
            </a:xfrm>
            <a:prstGeom prst="rect">
              <a:avLst/>
            </a:prstGeom>
          </p:spPr>
          <p:txBody>
            <a:bodyPr lIns="0" tIns="0" rIns="0" bIns="0" rtlCol="0" anchor="t">
              <a:spAutoFit/>
            </a:bodyPr>
            <a:lstStyle/>
            <a:p>
              <a:pPr marL="0" lvl="1" indent="0" algn="ctr">
                <a:spcBef>
                  <a:spcPct val="0"/>
                </a:spcBef>
              </a:pPr>
              <a:r>
                <a:rPr lang="en-US" sz="3600" b="1" spc="-75" dirty="0" err="1">
                  <a:solidFill>
                    <a:srgbClr val="FF0000"/>
                  </a:solidFill>
                  <a:latin typeface="Muli"/>
                  <a:ea typeface="Muli"/>
                  <a:cs typeface="Muli"/>
                  <a:sym typeface="Muli"/>
                </a:rPr>
                <a:t>Xác</a:t>
              </a:r>
              <a:r>
                <a:rPr lang="en-US" sz="3600" b="1" spc="-75" dirty="0">
                  <a:solidFill>
                    <a:srgbClr val="FF0000"/>
                  </a:solidFill>
                  <a:latin typeface="Muli"/>
                  <a:ea typeface="Muli"/>
                  <a:cs typeface="Muli"/>
                  <a:sym typeface="Muli"/>
                </a:rPr>
                <a:t> </a:t>
              </a:r>
              <a:r>
                <a:rPr lang="en-US" sz="3600" b="1" spc="-75" dirty="0" err="1">
                  <a:solidFill>
                    <a:srgbClr val="FF0000"/>
                  </a:solidFill>
                  <a:latin typeface="Muli"/>
                  <a:ea typeface="Muli"/>
                  <a:cs typeface="Muli"/>
                  <a:sym typeface="Muli"/>
                </a:rPr>
                <a:t>định</a:t>
              </a:r>
              <a:r>
                <a:rPr lang="en-US" sz="3600" b="1" spc="-75" dirty="0">
                  <a:solidFill>
                    <a:srgbClr val="FF0000"/>
                  </a:solidFill>
                  <a:latin typeface="Muli"/>
                  <a:ea typeface="Muli"/>
                  <a:cs typeface="Muli"/>
                  <a:sym typeface="Muli"/>
                </a:rPr>
                <a:t> </a:t>
              </a:r>
              <a:r>
                <a:rPr lang="en-US" sz="3600" spc="-75" dirty="0" err="1">
                  <a:solidFill>
                    <a:srgbClr val="19274F"/>
                  </a:solidFill>
                  <a:latin typeface="Muli"/>
                  <a:ea typeface="Muli"/>
                  <a:cs typeface="Muli"/>
                  <a:sym typeface="Muli"/>
                </a:rPr>
                <a:t>là</a:t>
              </a:r>
              <a:r>
                <a:rPr lang="en-US" sz="3600" spc="-75" dirty="0">
                  <a:solidFill>
                    <a:srgbClr val="19274F"/>
                  </a:solidFill>
                  <a:latin typeface="Muli"/>
                  <a:ea typeface="Muli"/>
                  <a:cs typeface="Muli"/>
                  <a:sym typeface="Muli"/>
                </a:rPr>
                <a:t> TSCĐ </a:t>
              </a:r>
              <a:r>
                <a:rPr lang="en-US" sz="3600" spc="-75" dirty="0" err="1">
                  <a:solidFill>
                    <a:srgbClr val="19274F"/>
                  </a:solidFill>
                  <a:latin typeface="Muli"/>
                  <a:ea typeface="Muli"/>
                  <a:cs typeface="Muli"/>
                  <a:sym typeface="Muli"/>
                </a:rPr>
                <a:t>của</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cơ</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sở</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và</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ghi</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thông</a:t>
              </a:r>
              <a:r>
                <a:rPr lang="en-US" sz="3600" spc="-75" dirty="0">
                  <a:solidFill>
                    <a:srgbClr val="19274F"/>
                  </a:solidFill>
                  <a:latin typeface="Muli"/>
                  <a:ea typeface="Muli"/>
                  <a:cs typeface="Muli"/>
                  <a:sym typeface="Muli"/>
                </a:rPr>
                <a:t> tin </a:t>
              </a:r>
              <a:r>
                <a:rPr lang="en-US" sz="3600" spc="-75" dirty="0" err="1">
                  <a:solidFill>
                    <a:srgbClr val="19274F"/>
                  </a:solidFill>
                  <a:latin typeface="Muli"/>
                  <a:ea typeface="Muli"/>
                  <a:cs typeface="Muli"/>
                  <a:sym typeface="Muli"/>
                </a:rPr>
                <a:t>vào</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phiếu</a:t>
              </a:r>
              <a:endParaRPr lang="en-US" sz="3600" spc="-75" dirty="0">
                <a:solidFill>
                  <a:srgbClr val="19274F"/>
                </a:solidFill>
                <a:latin typeface="Muli"/>
                <a:ea typeface="Muli"/>
                <a:cs typeface="Muli"/>
                <a:sym typeface="Muli"/>
              </a:endParaRPr>
            </a:p>
          </p:txBody>
        </p:sp>
      </p:grpSp>
      <p:grpSp>
        <p:nvGrpSpPr>
          <p:cNvPr id="78" name="Group 77">
            <a:extLst>
              <a:ext uri="{FF2B5EF4-FFF2-40B4-BE49-F238E27FC236}">
                <a16:creationId xmlns:a16="http://schemas.microsoft.com/office/drawing/2014/main" xmlns="" id="{19E8AF09-AA88-4562-B64D-804D5E20DB80}"/>
              </a:ext>
            </a:extLst>
          </p:cNvPr>
          <p:cNvGrpSpPr/>
          <p:nvPr/>
        </p:nvGrpSpPr>
        <p:grpSpPr>
          <a:xfrm>
            <a:off x="14129819" y="2481626"/>
            <a:ext cx="3892036" cy="7078197"/>
            <a:chOff x="13662806" y="2422639"/>
            <a:chExt cx="3892036" cy="7078197"/>
          </a:xfrm>
        </p:grpSpPr>
        <p:sp>
          <p:nvSpPr>
            <p:cNvPr id="26" name="TextBox 26"/>
            <p:cNvSpPr txBox="1"/>
            <p:nvPr/>
          </p:nvSpPr>
          <p:spPr>
            <a:xfrm>
              <a:off x="14918451" y="2776884"/>
              <a:ext cx="1175109" cy="1242904"/>
            </a:xfrm>
            <a:prstGeom prst="rect">
              <a:avLst/>
            </a:prstGeom>
          </p:spPr>
          <p:txBody>
            <a:bodyPr lIns="37953" tIns="37953" rIns="37953" bIns="37953" rtlCol="0" anchor="ctr"/>
            <a:lstStyle/>
            <a:p>
              <a:pPr marL="0" lvl="0" indent="0" algn="ctr">
                <a:lnSpc>
                  <a:spcPts val="2520"/>
                </a:lnSpc>
                <a:spcBef>
                  <a:spcPct val="0"/>
                </a:spcBef>
              </a:pPr>
              <a:endParaRPr/>
            </a:p>
          </p:txBody>
        </p:sp>
        <p:grpSp>
          <p:nvGrpSpPr>
            <p:cNvPr id="77" name="Group 76">
              <a:extLst>
                <a:ext uri="{FF2B5EF4-FFF2-40B4-BE49-F238E27FC236}">
                  <a16:creationId xmlns:a16="http://schemas.microsoft.com/office/drawing/2014/main" xmlns="" id="{CA423848-188B-48C8-AEC7-679DE7772F59}"/>
                </a:ext>
              </a:extLst>
            </p:cNvPr>
            <p:cNvGrpSpPr/>
            <p:nvPr/>
          </p:nvGrpSpPr>
          <p:grpSpPr>
            <a:xfrm>
              <a:off x="13662806" y="2422639"/>
              <a:ext cx="3892036" cy="7078197"/>
              <a:chOff x="13662806" y="2422639"/>
              <a:chExt cx="3892036" cy="7078197"/>
            </a:xfrm>
          </p:grpSpPr>
          <p:grpSp>
            <p:nvGrpSpPr>
              <p:cNvPr id="18" name="Group 18"/>
              <p:cNvGrpSpPr/>
              <p:nvPr/>
            </p:nvGrpSpPr>
            <p:grpSpPr>
              <a:xfrm>
                <a:off x="13690720" y="2422639"/>
                <a:ext cx="3824115" cy="7078197"/>
                <a:chOff x="0" y="-466440"/>
                <a:chExt cx="1487943" cy="2754090"/>
              </a:xfrm>
            </p:grpSpPr>
            <p:sp>
              <p:nvSpPr>
                <p:cNvPr id="19" name="Freeform 19"/>
                <p:cNvSpPr/>
                <p:nvPr/>
              </p:nvSpPr>
              <p:spPr>
                <a:xfrm>
                  <a:off x="0" y="-466440"/>
                  <a:ext cx="1487943" cy="2754090"/>
                </a:xfrm>
                <a:custGeom>
                  <a:avLst/>
                  <a:gdLst/>
                  <a:ahLst/>
                  <a:cxnLst/>
                  <a:rect l="l" t="t" r="r" b="b"/>
                  <a:pathLst>
                    <a:path w="1406693" h="2287650">
                      <a:moveTo>
                        <a:pt x="64243" y="0"/>
                      </a:moveTo>
                      <a:lnTo>
                        <a:pt x="1342450" y="0"/>
                      </a:lnTo>
                      <a:cubicBezTo>
                        <a:pt x="1359488" y="0"/>
                        <a:pt x="1375829" y="6768"/>
                        <a:pt x="1387877" y="18816"/>
                      </a:cubicBezTo>
                      <a:cubicBezTo>
                        <a:pt x="1399925" y="30864"/>
                        <a:pt x="1406693" y="47205"/>
                        <a:pt x="1406693" y="64243"/>
                      </a:cubicBezTo>
                      <a:lnTo>
                        <a:pt x="1406693" y="2223407"/>
                      </a:lnTo>
                      <a:cubicBezTo>
                        <a:pt x="1406693" y="2258887"/>
                        <a:pt x="1377931" y="2287650"/>
                        <a:pt x="1342450" y="2287650"/>
                      </a:cubicBezTo>
                      <a:lnTo>
                        <a:pt x="64243" y="2287650"/>
                      </a:lnTo>
                      <a:cubicBezTo>
                        <a:pt x="47205" y="2287650"/>
                        <a:pt x="30864" y="2280881"/>
                        <a:pt x="18816" y="2268833"/>
                      </a:cubicBezTo>
                      <a:cubicBezTo>
                        <a:pt x="6768" y="2256785"/>
                        <a:pt x="0" y="2240445"/>
                        <a:pt x="0" y="2223407"/>
                      </a:cubicBezTo>
                      <a:lnTo>
                        <a:pt x="0" y="64243"/>
                      </a:lnTo>
                      <a:cubicBezTo>
                        <a:pt x="0" y="47205"/>
                        <a:pt x="6768" y="30864"/>
                        <a:pt x="18816" y="18816"/>
                      </a:cubicBezTo>
                      <a:cubicBezTo>
                        <a:pt x="30864" y="6768"/>
                        <a:pt x="47205" y="0"/>
                        <a:pt x="64243" y="0"/>
                      </a:cubicBezTo>
                      <a:close/>
                    </a:path>
                  </a:pathLst>
                </a:custGeom>
                <a:solidFill>
                  <a:srgbClr val="7DD6B0"/>
                </a:solidFill>
                <a:ln w="47625" cap="rnd">
                  <a:solidFill>
                    <a:srgbClr val="1A1E2D"/>
                  </a:solidFill>
                  <a:prstDash val="solid"/>
                  <a:round/>
                </a:ln>
              </p:spPr>
            </p:sp>
            <p:sp>
              <p:nvSpPr>
                <p:cNvPr id="20" name="TextBox 20"/>
                <p:cNvSpPr txBox="1"/>
                <p:nvPr/>
              </p:nvSpPr>
              <p:spPr>
                <a:xfrm>
                  <a:off x="0" y="-38100"/>
                  <a:ext cx="1406693" cy="2325750"/>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62" name="TextBox 62"/>
              <p:cNvSpPr txBox="1"/>
              <p:nvPr/>
            </p:nvSpPr>
            <p:spPr>
              <a:xfrm>
                <a:off x="13662806" y="3261564"/>
                <a:ext cx="3892036" cy="1661993"/>
              </a:xfrm>
              <a:prstGeom prst="rect">
                <a:avLst/>
              </a:prstGeom>
            </p:spPr>
            <p:txBody>
              <a:bodyPr wrap="square" lIns="0" tIns="0" rIns="0" bIns="0" rtlCol="0" anchor="t">
                <a:spAutoFit/>
              </a:bodyPr>
              <a:lstStyle/>
              <a:p>
                <a:pPr marL="0" lvl="1" indent="0" algn="ctr">
                  <a:spcBef>
                    <a:spcPct val="0"/>
                  </a:spcBef>
                </a:pPr>
                <a:r>
                  <a:rPr lang="en-US" sz="3600" spc="-78" dirty="0">
                    <a:solidFill>
                      <a:srgbClr val="19274F"/>
                    </a:solidFill>
                    <a:latin typeface="Muli"/>
                    <a:ea typeface="Muli"/>
                    <a:cs typeface="Muli"/>
                    <a:sym typeface="Muli"/>
                  </a:rPr>
                  <a:t>TSCĐ </a:t>
                </a:r>
                <a:r>
                  <a:rPr lang="en-US" sz="3600" spc="-78" dirty="0" err="1">
                    <a:solidFill>
                      <a:srgbClr val="19274F"/>
                    </a:solidFill>
                    <a:latin typeface="Muli"/>
                    <a:ea typeface="Muli"/>
                    <a:cs typeface="Muli"/>
                    <a:sym typeface="Muli"/>
                  </a:rPr>
                  <a:t>là</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nhà</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xưởng</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văn</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phòng</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cửa</a:t>
                </a:r>
                <a:r>
                  <a:rPr lang="en-US" sz="3600" spc="-78" dirty="0">
                    <a:solidFill>
                      <a:srgbClr val="19274F"/>
                    </a:solidFill>
                    <a:latin typeface="Muli"/>
                    <a:ea typeface="Muli"/>
                    <a:cs typeface="Muli"/>
                    <a:sym typeface="Muli"/>
                  </a:rPr>
                  <a:t> </a:t>
                </a:r>
                <a:r>
                  <a:rPr lang="en-US" sz="3600" spc="-78" dirty="0" err="1">
                    <a:solidFill>
                      <a:srgbClr val="19274F"/>
                    </a:solidFill>
                    <a:latin typeface="Muli"/>
                    <a:ea typeface="Muli"/>
                    <a:cs typeface="Muli"/>
                    <a:sym typeface="Muli"/>
                  </a:rPr>
                  <a:t>hàng</a:t>
                </a:r>
                <a:r>
                  <a:rPr lang="en-US" sz="3600" spc="-78" dirty="0">
                    <a:solidFill>
                      <a:srgbClr val="19274F"/>
                    </a:solidFill>
                    <a:latin typeface="Muli"/>
                    <a:ea typeface="Muli"/>
                    <a:cs typeface="Muli"/>
                    <a:sym typeface="Muli"/>
                  </a:rPr>
                  <a:t>,...</a:t>
                </a:r>
              </a:p>
            </p:txBody>
          </p:sp>
          <p:sp>
            <p:nvSpPr>
              <p:cNvPr id="63" name="Freeform 63"/>
              <p:cNvSpPr/>
              <p:nvPr/>
            </p:nvSpPr>
            <p:spPr>
              <a:xfrm rot="5400000">
                <a:off x="15319906" y="5264591"/>
                <a:ext cx="918093" cy="941645"/>
              </a:xfrm>
              <a:custGeom>
                <a:avLst/>
                <a:gdLst/>
                <a:ahLst/>
                <a:cxnLst/>
                <a:rect l="l" t="t" r="r" b="b"/>
                <a:pathLst>
                  <a:path w="693173" h="502550">
                    <a:moveTo>
                      <a:pt x="0" y="0"/>
                    </a:moveTo>
                    <a:lnTo>
                      <a:pt x="693173" y="0"/>
                    </a:lnTo>
                    <a:lnTo>
                      <a:pt x="693173" y="502551"/>
                    </a:lnTo>
                    <a:lnTo>
                      <a:pt x="0" y="5025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4" name="TextBox 64"/>
              <p:cNvSpPr txBox="1"/>
              <p:nvPr/>
            </p:nvSpPr>
            <p:spPr>
              <a:xfrm>
                <a:off x="13927739" y="6440966"/>
                <a:ext cx="3278081" cy="1785104"/>
              </a:xfrm>
              <a:prstGeom prst="rect">
                <a:avLst/>
              </a:prstGeom>
            </p:spPr>
            <p:txBody>
              <a:bodyPr lIns="0" tIns="0" rIns="0" bIns="0" rtlCol="0" anchor="t">
                <a:spAutoFit/>
              </a:bodyPr>
              <a:lstStyle/>
              <a:p>
                <a:pPr marL="0" lvl="1" indent="0" algn="ctr">
                  <a:spcBef>
                    <a:spcPct val="0"/>
                  </a:spcBef>
                </a:pPr>
                <a:r>
                  <a:rPr lang="en-US" sz="3600" spc="-75" dirty="0" err="1">
                    <a:solidFill>
                      <a:srgbClr val="19274F"/>
                    </a:solidFill>
                    <a:latin typeface="Muli"/>
                    <a:ea typeface="Muli"/>
                    <a:cs typeface="Muli"/>
                    <a:sym typeface="Muli"/>
                  </a:rPr>
                  <a:t>Tính</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giá</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trị</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công</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trình</a:t>
                </a:r>
                <a:r>
                  <a:rPr lang="en-US" sz="3600" spc="-75" dirty="0">
                    <a:solidFill>
                      <a:srgbClr val="19274F"/>
                    </a:solidFill>
                    <a:latin typeface="Muli"/>
                    <a:ea typeface="Muli"/>
                    <a:cs typeface="Muli"/>
                    <a:sym typeface="Muli"/>
                  </a:rPr>
                  <a:t>, </a:t>
                </a:r>
                <a:r>
                  <a:rPr lang="en-US" sz="4000" b="1" spc="-75" dirty="0" err="1">
                    <a:solidFill>
                      <a:srgbClr val="FF0000"/>
                    </a:solidFill>
                    <a:latin typeface="Muli"/>
                    <a:ea typeface="Muli"/>
                    <a:cs typeface="Muli"/>
                    <a:sym typeface="Muli"/>
                  </a:rPr>
                  <a:t>không</a:t>
                </a:r>
                <a:r>
                  <a:rPr lang="en-US" sz="4000" b="1" spc="-75" dirty="0">
                    <a:solidFill>
                      <a:srgbClr val="FF0000"/>
                    </a:solidFill>
                    <a:latin typeface="Muli"/>
                    <a:ea typeface="Muli"/>
                    <a:cs typeface="Muli"/>
                    <a:sym typeface="Muli"/>
                  </a:rPr>
                  <a:t> </a:t>
                </a:r>
                <a:r>
                  <a:rPr lang="en-US" sz="4000" b="1" spc="-75" dirty="0" err="1">
                    <a:solidFill>
                      <a:srgbClr val="FF0000"/>
                    </a:solidFill>
                    <a:latin typeface="Muli"/>
                    <a:ea typeface="Muli"/>
                    <a:cs typeface="Muli"/>
                    <a:sym typeface="Muli"/>
                  </a:rPr>
                  <a:t>tính</a:t>
                </a:r>
                <a:r>
                  <a:rPr lang="en-US" sz="4000" b="1" spc="-75" dirty="0">
                    <a:solidFill>
                      <a:srgbClr val="FF0000"/>
                    </a:solidFill>
                    <a:latin typeface="Muli"/>
                    <a:ea typeface="Muli"/>
                    <a:cs typeface="Muli"/>
                    <a:sym typeface="Muli"/>
                  </a:rPr>
                  <a:t> </a:t>
                </a:r>
                <a:r>
                  <a:rPr lang="en-US" sz="4000" b="1" spc="-75" dirty="0" err="1">
                    <a:solidFill>
                      <a:srgbClr val="FF0000"/>
                    </a:solidFill>
                    <a:latin typeface="Muli"/>
                    <a:ea typeface="Muli"/>
                    <a:cs typeface="Muli"/>
                    <a:sym typeface="Muli"/>
                  </a:rPr>
                  <a:t>giá</a:t>
                </a:r>
                <a:r>
                  <a:rPr lang="en-US" sz="4000" b="1" spc="-75" dirty="0">
                    <a:solidFill>
                      <a:srgbClr val="FF0000"/>
                    </a:solidFill>
                    <a:latin typeface="Muli"/>
                    <a:ea typeface="Muli"/>
                    <a:cs typeface="Muli"/>
                    <a:sym typeface="Muli"/>
                  </a:rPr>
                  <a:t> </a:t>
                </a:r>
                <a:r>
                  <a:rPr lang="en-US" sz="4000" b="1" spc="-75" dirty="0" err="1">
                    <a:solidFill>
                      <a:srgbClr val="FF0000"/>
                    </a:solidFill>
                    <a:latin typeface="Muli"/>
                    <a:ea typeface="Muli"/>
                    <a:cs typeface="Muli"/>
                    <a:sym typeface="Muli"/>
                  </a:rPr>
                  <a:t>trị</a:t>
                </a:r>
                <a:r>
                  <a:rPr lang="en-US" sz="4000" b="1" spc="-75" dirty="0">
                    <a:solidFill>
                      <a:srgbClr val="FF0000"/>
                    </a:solidFill>
                    <a:latin typeface="Muli"/>
                    <a:ea typeface="Muli"/>
                    <a:cs typeface="Muli"/>
                    <a:sym typeface="Muli"/>
                  </a:rPr>
                  <a:t> </a:t>
                </a:r>
                <a:r>
                  <a:rPr lang="en-US" sz="4000" b="1" spc="-75" dirty="0" err="1">
                    <a:solidFill>
                      <a:srgbClr val="FF0000"/>
                    </a:solidFill>
                    <a:latin typeface="Muli"/>
                    <a:ea typeface="Muli"/>
                    <a:cs typeface="Muli"/>
                    <a:sym typeface="Muli"/>
                  </a:rPr>
                  <a:t>đất</a:t>
                </a:r>
                <a:endParaRPr lang="en-US" sz="3600" b="1" spc="-75" dirty="0">
                  <a:solidFill>
                    <a:srgbClr val="FF0000"/>
                  </a:solidFill>
                  <a:latin typeface="Muli"/>
                  <a:ea typeface="Muli"/>
                  <a:cs typeface="Muli"/>
                  <a:sym typeface="Muli"/>
                </a:endParaRPr>
              </a:p>
            </p:txBody>
          </p:sp>
        </p:grpSp>
      </p:grpSp>
      <p:grpSp>
        <p:nvGrpSpPr>
          <p:cNvPr id="65" name="Group 65"/>
          <p:cNvGrpSpPr/>
          <p:nvPr/>
        </p:nvGrpSpPr>
        <p:grpSpPr>
          <a:xfrm>
            <a:off x="1570428" y="149369"/>
            <a:ext cx="14978422" cy="1360151"/>
            <a:chOff x="0" y="0"/>
            <a:chExt cx="21808222" cy="2146729"/>
          </a:xfrm>
        </p:grpSpPr>
        <p:grpSp>
          <p:nvGrpSpPr>
            <p:cNvPr id="66" name="Group 66"/>
            <p:cNvGrpSpPr/>
            <p:nvPr/>
          </p:nvGrpSpPr>
          <p:grpSpPr>
            <a:xfrm>
              <a:off x="0" y="0"/>
              <a:ext cx="21808222" cy="2146729"/>
              <a:chOff x="0" y="0"/>
              <a:chExt cx="6364098" cy="626461"/>
            </a:xfrm>
          </p:grpSpPr>
          <p:sp>
            <p:nvSpPr>
              <p:cNvPr id="67" name="Freeform 67"/>
              <p:cNvSpPr/>
              <p:nvPr/>
            </p:nvSpPr>
            <p:spPr>
              <a:xfrm>
                <a:off x="0" y="0"/>
                <a:ext cx="6364098" cy="626461"/>
              </a:xfrm>
              <a:custGeom>
                <a:avLst/>
                <a:gdLst/>
                <a:ahLst/>
                <a:cxnLst/>
                <a:rect l="l" t="t" r="r" b="b"/>
                <a:pathLst>
                  <a:path w="6364098" h="626461">
                    <a:moveTo>
                      <a:pt x="17513" y="0"/>
                    </a:moveTo>
                    <a:lnTo>
                      <a:pt x="6346585" y="0"/>
                    </a:lnTo>
                    <a:cubicBezTo>
                      <a:pt x="6356257" y="0"/>
                      <a:pt x="6364098" y="7841"/>
                      <a:pt x="6364098" y="17513"/>
                    </a:cubicBezTo>
                    <a:lnTo>
                      <a:pt x="6364098" y="608947"/>
                    </a:lnTo>
                    <a:cubicBezTo>
                      <a:pt x="6364098" y="618620"/>
                      <a:pt x="6356257" y="626461"/>
                      <a:pt x="6346585" y="626461"/>
                    </a:cubicBezTo>
                    <a:lnTo>
                      <a:pt x="17513" y="626461"/>
                    </a:lnTo>
                    <a:cubicBezTo>
                      <a:pt x="7841" y="626461"/>
                      <a:pt x="0" y="618620"/>
                      <a:pt x="0" y="608947"/>
                    </a:cubicBezTo>
                    <a:lnTo>
                      <a:pt x="0" y="17513"/>
                    </a:lnTo>
                    <a:cubicBezTo>
                      <a:pt x="0" y="7841"/>
                      <a:pt x="7841" y="0"/>
                      <a:pt x="17513" y="0"/>
                    </a:cubicBezTo>
                    <a:close/>
                  </a:path>
                </a:pathLst>
              </a:custGeom>
              <a:solidFill>
                <a:srgbClr val="FFFFFF"/>
              </a:solidFill>
              <a:ln cap="rnd">
                <a:noFill/>
                <a:prstDash val="solid"/>
                <a:round/>
              </a:ln>
            </p:spPr>
          </p:sp>
          <p:sp>
            <p:nvSpPr>
              <p:cNvPr id="68" name="TextBox 68"/>
              <p:cNvSpPr txBox="1"/>
              <p:nvPr/>
            </p:nvSpPr>
            <p:spPr>
              <a:xfrm>
                <a:off x="0" y="-28575"/>
                <a:ext cx="6364098" cy="655036"/>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9" name="Group 69"/>
            <p:cNvGrpSpPr/>
            <p:nvPr/>
          </p:nvGrpSpPr>
          <p:grpSpPr>
            <a:xfrm>
              <a:off x="184321" y="87138"/>
              <a:ext cx="21439580" cy="1849744"/>
              <a:chOff x="0" y="-28575"/>
              <a:chExt cx="6256521" cy="539794"/>
            </a:xfrm>
          </p:grpSpPr>
          <p:sp>
            <p:nvSpPr>
              <p:cNvPr id="70" name="Freeform 70"/>
              <p:cNvSpPr/>
              <p:nvPr/>
            </p:nvSpPr>
            <p:spPr>
              <a:xfrm>
                <a:off x="0" y="0"/>
                <a:ext cx="6256521" cy="511219"/>
              </a:xfrm>
              <a:custGeom>
                <a:avLst/>
                <a:gdLst/>
                <a:ahLst/>
                <a:cxnLst/>
                <a:rect l="l" t="t" r="r" b="b"/>
                <a:pathLst>
                  <a:path w="6256521" h="511219">
                    <a:moveTo>
                      <a:pt x="14444" y="0"/>
                    </a:moveTo>
                    <a:lnTo>
                      <a:pt x="6242077" y="0"/>
                    </a:lnTo>
                    <a:cubicBezTo>
                      <a:pt x="6250054" y="0"/>
                      <a:pt x="6256521" y="6467"/>
                      <a:pt x="6256521" y="14444"/>
                    </a:cubicBezTo>
                    <a:lnTo>
                      <a:pt x="6256521" y="496775"/>
                    </a:lnTo>
                    <a:cubicBezTo>
                      <a:pt x="6256521" y="504752"/>
                      <a:pt x="6250054" y="511219"/>
                      <a:pt x="6242077" y="511219"/>
                    </a:cubicBezTo>
                    <a:lnTo>
                      <a:pt x="14444" y="511219"/>
                    </a:lnTo>
                    <a:cubicBezTo>
                      <a:pt x="10613" y="511219"/>
                      <a:pt x="6939" y="509697"/>
                      <a:pt x="4231" y="506988"/>
                    </a:cubicBezTo>
                    <a:cubicBezTo>
                      <a:pt x="1522" y="504280"/>
                      <a:pt x="0" y="500606"/>
                      <a:pt x="0" y="496775"/>
                    </a:cubicBezTo>
                    <a:lnTo>
                      <a:pt x="0" y="14444"/>
                    </a:lnTo>
                    <a:cubicBezTo>
                      <a:pt x="0" y="6467"/>
                      <a:pt x="6467" y="0"/>
                      <a:pt x="14444" y="0"/>
                    </a:cubicBezTo>
                    <a:close/>
                  </a:path>
                </a:pathLst>
              </a:custGeom>
              <a:solidFill>
                <a:srgbClr val="BCBEFA"/>
              </a:solidFill>
              <a:ln w="47625" cap="rnd">
                <a:solidFill>
                  <a:srgbClr val="1A1E2D"/>
                </a:solidFill>
                <a:prstDash val="lgDash"/>
                <a:round/>
              </a:ln>
            </p:spPr>
          </p:sp>
          <p:sp>
            <p:nvSpPr>
              <p:cNvPr id="71" name="TextBox 71"/>
              <p:cNvSpPr txBox="1"/>
              <p:nvPr/>
            </p:nvSpPr>
            <p:spPr>
              <a:xfrm>
                <a:off x="0" y="-28575"/>
                <a:ext cx="5878434" cy="493476"/>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72" name="TextBox 72"/>
            <p:cNvSpPr txBox="1"/>
            <p:nvPr/>
          </p:nvSpPr>
          <p:spPr>
            <a:xfrm>
              <a:off x="661371" y="485779"/>
              <a:ext cx="20485481" cy="1118425"/>
            </a:xfrm>
            <a:prstGeom prst="rect">
              <a:avLst/>
            </a:prstGeom>
          </p:spPr>
          <p:txBody>
            <a:bodyPr lIns="0" tIns="0" rIns="0" bIns="0" rtlCol="0" anchor="t">
              <a:spAutoFit/>
            </a:bodyPr>
            <a:lstStyle/>
            <a:p>
              <a:pPr marL="0" lvl="0" indent="0" algn="ctr">
                <a:lnSpc>
                  <a:spcPts val="7039"/>
                </a:lnSpc>
                <a:spcBef>
                  <a:spcPct val="0"/>
                </a:spcBef>
              </a:pPr>
              <a:r>
                <a:rPr lang="en-US" sz="5400" b="1" dirty="0">
                  <a:solidFill>
                    <a:srgbClr val="19274F"/>
                  </a:solidFill>
                  <a:latin typeface="Muli Bold"/>
                  <a:ea typeface="Muli Bold"/>
                  <a:cs typeface="Muli Bold"/>
                  <a:sym typeface="Muli Bold"/>
                </a:rPr>
                <a:t>LƯU Ý THU THẬP THÔNG TIN VỀ TSCĐ</a:t>
              </a:r>
            </a:p>
          </p:txBody>
        </p:sp>
      </p:grpSp>
      <p:grpSp>
        <p:nvGrpSpPr>
          <p:cNvPr id="91" name="Group 90">
            <a:extLst>
              <a:ext uri="{FF2B5EF4-FFF2-40B4-BE49-F238E27FC236}">
                <a16:creationId xmlns:a16="http://schemas.microsoft.com/office/drawing/2014/main" xmlns="" id="{941F43C9-3BB7-4DA4-ACEB-C2DB1154F268}"/>
              </a:ext>
            </a:extLst>
          </p:cNvPr>
          <p:cNvGrpSpPr/>
          <p:nvPr/>
        </p:nvGrpSpPr>
        <p:grpSpPr>
          <a:xfrm>
            <a:off x="15455327" y="1645813"/>
            <a:ext cx="1446288" cy="1446288"/>
            <a:chOff x="15600257" y="3656158"/>
            <a:chExt cx="1446288" cy="1446288"/>
          </a:xfrm>
        </p:grpSpPr>
        <p:sp>
          <p:nvSpPr>
            <p:cNvPr id="89" name="Freeform 25">
              <a:extLst>
                <a:ext uri="{FF2B5EF4-FFF2-40B4-BE49-F238E27FC236}">
                  <a16:creationId xmlns:a16="http://schemas.microsoft.com/office/drawing/2014/main" xmlns="" id="{AE5018E4-D759-44D7-9EBB-1686D0083BD4}"/>
                </a:ext>
              </a:extLst>
            </p:cNvPr>
            <p:cNvSpPr/>
            <p:nvPr/>
          </p:nvSpPr>
          <p:spPr>
            <a:xfrm>
              <a:off x="15600257" y="3656158"/>
              <a:ext cx="1446288" cy="14462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7DD6B0"/>
            </a:solidFill>
            <a:ln w="47625" cap="rnd">
              <a:solidFill>
                <a:srgbClr val="19274F"/>
              </a:solidFill>
              <a:prstDash val="solid"/>
              <a:round/>
            </a:ln>
          </p:spPr>
        </p:sp>
        <p:sp>
          <p:nvSpPr>
            <p:cNvPr id="90" name="Freeform 27">
              <a:extLst>
                <a:ext uri="{FF2B5EF4-FFF2-40B4-BE49-F238E27FC236}">
                  <a16:creationId xmlns:a16="http://schemas.microsoft.com/office/drawing/2014/main" xmlns="" id="{DE5EF984-1638-4B9A-B29B-B74C67FA3DFA}"/>
                </a:ext>
              </a:extLst>
            </p:cNvPr>
            <p:cNvSpPr/>
            <p:nvPr/>
          </p:nvSpPr>
          <p:spPr>
            <a:xfrm>
              <a:off x="15933904" y="3943891"/>
              <a:ext cx="830898" cy="859920"/>
            </a:xfrm>
            <a:custGeom>
              <a:avLst/>
              <a:gdLst/>
              <a:ahLst/>
              <a:cxnLst/>
              <a:rect l="l" t="t" r="r" b="b"/>
              <a:pathLst>
                <a:path w="830898" h="859920">
                  <a:moveTo>
                    <a:pt x="0" y="0"/>
                  </a:moveTo>
                  <a:lnTo>
                    <a:pt x="830898" y="0"/>
                  </a:lnTo>
                  <a:lnTo>
                    <a:pt x="830898" y="859920"/>
                  </a:lnTo>
                  <a:lnTo>
                    <a:pt x="0" y="859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barn(inVertical)">
                                      <p:cBhvr>
                                        <p:cTn id="12" dur="5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wipe(down)">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down)">
                                      <p:cBhvr>
                                        <p:cTn id="2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a:extLst>
            <a:ext uri="{FF2B5EF4-FFF2-40B4-BE49-F238E27FC236}">
              <a16:creationId xmlns:a16="http://schemas.microsoft.com/office/drawing/2014/main" xmlns="" id="{423FC9C1-1A7D-0041-2043-C6F5B56CC57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xmlns="" id="{00E71429-002A-5411-FA49-53626418FE96}"/>
              </a:ext>
            </a:extLst>
          </p:cNvPr>
          <p:cNvGrpSpPr/>
          <p:nvPr/>
        </p:nvGrpSpPr>
        <p:grpSpPr>
          <a:xfrm rot="5400000">
            <a:off x="-4527" y="-252072"/>
            <a:ext cx="10706309" cy="10791145"/>
            <a:chOff x="0" y="0"/>
            <a:chExt cx="2448171" cy="2467570"/>
          </a:xfrm>
        </p:grpSpPr>
        <p:sp>
          <p:nvSpPr>
            <p:cNvPr id="4" name="Freeform 4">
              <a:extLst>
                <a:ext uri="{FF2B5EF4-FFF2-40B4-BE49-F238E27FC236}">
                  <a16:creationId xmlns:a16="http://schemas.microsoft.com/office/drawing/2014/main" xmlns="" id="{7DB2CD68-7DF8-2886-6BF2-69C43AEE7D12}"/>
                </a:ext>
              </a:extLst>
            </p:cNvPr>
            <p:cNvSpPr/>
            <p:nvPr/>
          </p:nvSpPr>
          <p:spPr>
            <a:xfrm>
              <a:off x="0" y="0"/>
              <a:ext cx="2448171" cy="2467570"/>
            </a:xfrm>
            <a:custGeom>
              <a:avLst/>
              <a:gdLst/>
              <a:ahLst/>
              <a:cxnLst/>
              <a:rect l="l" t="t" r="r" b="b"/>
              <a:pathLst>
                <a:path w="2448171" h="2467570">
                  <a:moveTo>
                    <a:pt x="1224086" y="0"/>
                  </a:moveTo>
                  <a:lnTo>
                    <a:pt x="2448171" y="2467570"/>
                  </a:lnTo>
                  <a:lnTo>
                    <a:pt x="0" y="2467570"/>
                  </a:lnTo>
                  <a:lnTo>
                    <a:pt x="1224086" y="0"/>
                  </a:lnTo>
                  <a:close/>
                </a:path>
              </a:pathLst>
            </a:custGeom>
            <a:solidFill>
              <a:srgbClr val="E4EFF8"/>
            </a:solidFill>
          </p:spPr>
        </p:sp>
        <p:sp>
          <p:nvSpPr>
            <p:cNvPr id="5" name="TextBox 5">
              <a:extLst>
                <a:ext uri="{FF2B5EF4-FFF2-40B4-BE49-F238E27FC236}">
                  <a16:creationId xmlns:a16="http://schemas.microsoft.com/office/drawing/2014/main" xmlns="" id="{A9E9F0E0-8C42-8247-648D-99F6F2CD510D}"/>
                </a:ext>
              </a:extLst>
            </p:cNvPr>
            <p:cNvSpPr txBox="1"/>
            <p:nvPr/>
          </p:nvSpPr>
          <p:spPr>
            <a:xfrm>
              <a:off x="382527" y="1098033"/>
              <a:ext cx="1683118" cy="1193283"/>
            </a:xfrm>
            <a:prstGeom prst="rect">
              <a:avLst/>
            </a:prstGeom>
          </p:spPr>
          <p:txBody>
            <a:bodyPr lIns="50800" tIns="50800" rIns="50800" bIns="50800" rtlCol="0" anchor="ctr"/>
            <a:lstStyle/>
            <a:p>
              <a:pPr algn="ctr">
                <a:lnSpc>
                  <a:spcPts val="2488"/>
                </a:lnSpc>
              </a:pPr>
              <a:endParaRPr/>
            </a:p>
          </p:txBody>
        </p:sp>
      </p:grpSp>
      <p:sp>
        <p:nvSpPr>
          <p:cNvPr id="20" name="Freeform 20">
            <a:extLst>
              <a:ext uri="{FF2B5EF4-FFF2-40B4-BE49-F238E27FC236}">
                <a16:creationId xmlns:a16="http://schemas.microsoft.com/office/drawing/2014/main" xmlns="" id="{E8B853E9-5972-77D7-BF7D-595702CEF2ED}"/>
              </a:ext>
            </a:extLst>
          </p:cNvPr>
          <p:cNvSpPr/>
          <p:nvPr/>
        </p:nvSpPr>
        <p:spPr>
          <a:xfrm>
            <a:off x="17027772" y="37173"/>
            <a:ext cx="1168734" cy="1056111"/>
          </a:xfrm>
          <a:custGeom>
            <a:avLst/>
            <a:gdLst/>
            <a:ahLst/>
            <a:cxnLst/>
            <a:rect l="l" t="t" r="r" b="b"/>
            <a:pathLst>
              <a:path w="1168734" h="1056111">
                <a:moveTo>
                  <a:pt x="0" y="0"/>
                </a:moveTo>
                <a:lnTo>
                  <a:pt x="1168735" y="0"/>
                </a:lnTo>
                <a:lnTo>
                  <a:pt x="1168735" y="1056110"/>
                </a:lnTo>
                <a:lnTo>
                  <a:pt x="0" y="10561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a:extLst>
              <a:ext uri="{FF2B5EF4-FFF2-40B4-BE49-F238E27FC236}">
                <a16:creationId xmlns:a16="http://schemas.microsoft.com/office/drawing/2014/main" xmlns="" id="{009D8F14-A3D8-7F7B-FDEC-80B10BE2044B}"/>
              </a:ext>
            </a:extLst>
          </p:cNvPr>
          <p:cNvSpPr/>
          <p:nvPr/>
        </p:nvSpPr>
        <p:spPr>
          <a:xfrm>
            <a:off x="15795544" y="14868"/>
            <a:ext cx="933338" cy="1056111"/>
          </a:xfrm>
          <a:custGeom>
            <a:avLst/>
            <a:gdLst/>
            <a:ahLst/>
            <a:cxnLst/>
            <a:rect l="l" t="t" r="r" b="b"/>
            <a:pathLst>
              <a:path w="933338" h="1056111">
                <a:moveTo>
                  <a:pt x="0" y="0"/>
                </a:moveTo>
                <a:lnTo>
                  <a:pt x="933338" y="0"/>
                </a:lnTo>
                <a:lnTo>
                  <a:pt x="933338" y="1056111"/>
                </a:lnTo>
                <a:lnTo>
                  <a:pt x="0" y="10561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a:extLst>
              <a:ext uri="{FF2B5EF4-FFF2-40B4-BE49-F238E27FC236}">
                <a16:creationId xmlns:a16="http://schemas.microsoft.com/office/drawing/2014/main" xmlns="" id="{BC5C1BE8-1FFB-2BAF-DB93-AF1CA1ACDDE0}"/>
              </a:ext>
            </a:extLst>
          </p:cNvPr>
          <p:cNvSpPr/>
          <p:nvPr/>
        </p:nvSpPr>
        <p:spPr>
          <a:xfrm>
            <a:off x="14582233" y="91680"/>
            <a:ext cx="914421" cy="979299"/>
          </a:xfrm>
          <a:custGeom>
            <a:avLst/>
            <a:gdLst/>
            <a:ahLst/>
            <a:cxnLst/>
            <a:rect l="l" t="t" r="r" b="b"/>
            <a:pathLst>
              <a:path w="914421" h="979299">
                <a:moveTo>
                  <a:pt x="0" y="0"/>
                </a:moveTo>
                <a:lnTo>
                  <a:pt x="914421" y="0"/>
                </a:lnTo>
                <a:lnTo>
                  <a:pt x="914421" y="979299"/>
                </a:lnTo>
                <a:lnTo>
                  <a:pt x="0" y="9792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33" name="Picture 32">
            <a:extLst>
              <a:ext uri="{FF2B5EF4-FFF2-40B4-BE49-F238E27FC236}">
                <a16:creationId xmlns:a16="http://schemas.microsoft.com/office/drawing/2014/main" xmlns="" id="{732A9E35-44A6-C418-069D-5C7D28AF313F}"/>
              </a:ext>
            </a:extLst>
          </p:cNvPr>
          <p:cNvPicPr>
            <a:picLocks noChangeAspect="1" noChangeArrowheads="1"/>
            <a:extLst>
              <a:ext uri="{84589F7E-364E-4C9E-8A38-B11213B215E9}">
                <a14:cameraTool xmlns:a14="http://schemas.microsoft.com/office/drawing/2010/main" cellRange="$A$154:$Z$172"/>
              </a:ext>
            </a:extLst>
          </p:cNvPicPr>
          <p:nvPr/>
        </p:nvPicPr>
        <p:blipFill>
          <a:blip r:embed="rId8"/>
          <a:srcRect/>
          <a:stretch>
            <a:fillRect/>
          </a:stretch>
        </p:blipFill>
        <p:spPr bwMode="auto">
          <a:xfrm>
            <a:off x="5927766" y="1463208"/>
            <a:ext cx="12225863" cy="7887863"/>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
        <p:nvSpPr>
          <p:cNvPr id="11" name="TextBox 23">
            <a:extLst>
              <a:ext uri="{FF2B5EF4-FFF2-40B4-BE49-F238E27FC236}">
                <a16:creationId xmlns:a16="http://schemas.microsoft.com/office/drawing/2014/main" xmlns="" id="{BBFADC29-91CC-AED0-BEC7-7E41A32A36F0}"/>
              </a:ext>
            </a:extLst>
          </p:cNvPr>
          <p:cNvSpPr txBox="1"/>
          <p:nvPr/>
        </p:nvSpPr>
        <p:spPr>
          <a:xfrm>
            <a:off x="498300" y="1114888"/>
            <a:ext cx="4997341" cy="1846659"/>
          </a:xfrm>
          <a:prstGeom prst="rect">
            <a:avLst/>
          </a:prstGeom>
        </p:spPr>
        <p:txBody>
          <a:bodyPr wrap="square" lIns="0" tIns="0" rIns="0" bIns="0" rtlCol="0" anchor="t">
            <a:spAutoFit/>
          </a:bodyPr>
          <a:lstStyle/>
          <a:p>
            <a:pPr algn="l"/>
            <a:r>
              <a:rPr lang="en-US" sz="4000" b="1" dirty="0">
                <a:solidFill>
                  <a:srgbClr val="041F60"/>
                </a:solidFill>
                <a:latin typeface="Muli Bold"/>
                <a:ea typeface="Muli Bold"/>
                <a:cs typeface="Muli Bold"/>
                <a:sym typeface="Muli Bold"/>
              </a:rPr>
              <a:t>3.1T. TỔNG GIÁ TRỊ TÀI SẢN CỐ ĐỊNH THEO NGUYÊN GIÁ</a:t>
            </a:r>
          </a:p>
        </p:txBody>
      </p:sp>
      <p:sp>
        <p:nvSpPr>
          <p:cNvPr id="12" name="TextBox 24">
            <a:extLst>
              <a:ext uri="{FF2B5EF4-FFF2-40B4-BE49-F238E27FC236}">
                <a16:creationId xmlns:a16="http://schemas.microsoft.com/office/drawing/2014/main" xmlns="" id="{E23D7681-BF94-C662-9F68-3AD54E62E6E4}"/>
              </a:ext>
            </a:extLst>
          </p:cNvPr>
          <p:cNvSpPr txBox="1"/>
          <p:nvPr/>
        </p:nvSpPr>
        <p:spPr>
          <a:xfrm>
            <a:off x="711489" y="5407139"/>
            <a:ext cx="4064694" cy="3077766"/>
          </a:xfrm>
          <a:prstGeom prst="rect">
            <a:avLst/>
          </a:prstGeom>
        </p:spPr>
        <p:txBody>
          <a:bodyPr wrap="square" lIns="0" tIns="0" rIns="0" bIns="0" rtlCol="0" anchor="t">
            <a:spAutoFit/>
          </a:bodyPr>
          <a:lstStyle/>
          <a:p>
            <a:pPr algn="ctr">
              <a:spcBef>
                <a:spcPct val="0"/>
              </a:spcBef>
            </a:pPr>
            <a:r>
              <a:rPr lang="en-US" sz="4000" b="1" dirty="0">
                <a:solidFill>
                  <a:srgbClr val="C00000"/>
                </a:solidFill>
                <a:latin typeface="Muli"/>
                <a:ea typeface="Muli"/>
                <a:cs typeface="Muli"/>
                <a:sym typeface="Muli"/>
              </a:rPr>
              <a:t>CHƯƠNG TRÌNH TỰ ĐỘNG TÍNH VÀ HIỂN THỊ TRÊN MÀN HÌNH CAPI</a:t>
            </a:r>
          </a:p>
        </p:txBody>
      </p:sp>
      <p:sp>
        <p:nvSpPr>
          <p:cNvPr id="2" name="Arrow: Down 1">
            <a:extLst>
              <a:ext uri="{FF2B5EF4-FFF2-40B4-BE49-F238E27FC236}">
                <a16:creationId xmlns:a16="http://schemas.microsoft.com/office/drawing/2014/main" xmlns="" id="{0C2731ED-3D43-0290-9920-B89478989BD9}"/>
              </a:ext>
            </a:extLst>
          </p:cNvPr>
          <p:cNvSpPr/>
          <p:nvPr/>
        </p:nvSpPr>
        <p:spPr>
          <a:xfrm rot="6460754">
            <a:off x="4870865" y="7058671"/>
            <a:ext cx="853406" cy="193399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1074D52-2833-4648-B772-27E423EE8CE8}"/>
              </a:ext>
            </a:extLst>
          </p:cNvPr>
          <p:cNvSpPr/>
          <p:nvPr/>
        </p:nvSpPr>
        <p:spPr>
          <a:xfrm>
            <a:off x="5638800" y="8267700"/>
            <a:ext cx="4648200" cy="1475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50483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421280" y="0"/>
            <a:ext cx="17866720" cy="10287000"/>
            <a:chOff x="0" y="0"/>
            <a:chExt cx="1149350" cy="1149350"/>
          </a:xfrm>
        </p:grpSpPr>
        <p:sp>
          <p:nvSpPr>
            <p:cNvPr id="3" name="Freeform 3"/>
            <p:cNvSpPr/>
            <p:nvPr/>
          </p:nvSpPr>
          <p:spPr>
            <a:xfrm>
              <a:off x="0" y="0"/>
              <a:ext cx="12550180" cy="7225932"/>
            </a:xfrm>
            <a:custGeom>
              <a:avLst/>
              <a:gdLst/>
              <a:ahLst/>
              <a:cxnLst/>
              <a:rect l="l" t="t" r="r" b="b"/>
              <a:pathLst>
                <a:path w="12550180" h="7225932">
                  <a:moveTo>
                    <a:pt x="12550180" y="79845"/>
                  </a:moveTo>
                  <a:lnTo>
                    <a:pt x="12550180" y="0"/>
                  </a:lnTo>
                  <a:lnTo>
                    <a:pt x="69338" y="0"/>
                  </a:lnTo>
                  <a:lnTo>
                    <a:pt x="69338" y="39922"/>
                  </a:lnTo>
                  <a:lnTo>
                    <a:pt x="0" y="39922"/>
                  </a:lnTo>
                  <a:lnTo>
                    <a:pt x="0" y="7225932"/>
                  </a:lnTo>
                  <a:lnTo>
                    <a:pt x="138676" y="7225932"/>
                  </a:lnTo>
                  <a:lnTo>
                    <a:pt x="138676" y="5828652"/>
                  </a:lnTo>
                  <a:lnTo>
                    <a:pt x="2496168" y="5828652"/>
                  </a:lnTo>
                  <a:lnTo>
                    <a:pt x="2496168" y="7225932"/>
                  </a:lnTo>
                  <a:lnTo>
                    <a:pt x="2634844" y="7225932"/>
                  </a:lnTo>
                  <a:lnTo>
                    <a:pt x="2634844" y="5828652"/>
                  </a:lnTo>
                  <a:lnTo>
                    <a:pt x="4992337" y="5828652"/>
                  </a:lnTo>
                  <a:lnTo>
                    <a:pt x="4992337" y="7225932"/>
                  </a:lnTo>
                  <a:lnTo>
                    <a:pt x="5131013" y="7225932"/>
                  </a:lnTo>
                  <a:lnTo>
                    <a:pt x="5131013" y="5828652"/>
                  </a:lnTo>
                  <a:lnTo>
                    <a:pt x="7488505" y="5828652"/>
                  </a:lnTo>
                  <a:lnTo>
                    <a:pt x="7488505" y="7225932"/>
                  </a:lnTo>
                  <a:lnTo>
                    <a:pt x="7627181" y="7225932"/>
                  </a:lnTo>
                  <a:lnTo>
                    <a:pt x="7627181" y="5828652"/>
                  </a:lnTo>
                  <a:lnTo>
                    <a:pt x="9984673" y="5828652"/>
                  </a:lnTo>
                  <a:lnTo>
                    <a:pt x="9984673" y="7225932"/>
                  </a:lnTo>
                  <a:lnTo>
                    <a:pt x="10123350" y="7225932"/>
                  </a:lnTo>
                  <a:lnTo>
                    <a:pt x="10123350" y="5828652"/>
                  </a:lnTo>
                  <a:lnTo>
                    <a:pt x="12550180" y="5828652"/>
                  </a:lnTo>
                  <a:lnTo>
                    <a:pt x="12550180" y="5748808"/>
                  </a:lnTo>
                  <a:lnTo>
                    <a:pt x="10123350" y="5748808"/>
                  </a:lnTo>
                  <a:lnTo>
                    <a:pt x="10123350" y="4391450"/>
                  </a:lnTo>
                  <a:lnTo>
                    <a:pt x="12550180" y="4391450"/>
                  </a:lnTo>
                  <a:lnTo>
                    <a:pt x="12550180" y="4311606"/>
                  </a:lnTo>
                  <a:lnTo>
                    <a:pt x="10123350" y="4311606"/>
                  </a:lnTo>
                  <a:lnTo>
                    <a:pt x="10123350" y="2954248"/>
                  </a:lnTo>
                  <a:lnTo>
                    <a:pt x="12550180" y="2954248"/>
                  </a:lnTo>
                  <a:lnTo>
                    <a:pt x="12550180" y="2874404"/>
                  </a:lnTo>
                  <a:lnTo>
                    <a:pt x="10123350" y="2874404"/>
                  </a:lnTo>
                  <a:lnTo>
                    <a:pt x="10123350" y="1517046"/>
                  </a:lnTo>
                  <a:lnTo>
                    <a:pt x="12550180" y="1517046"/>
                  </a:lnTo>
                  <a:lnTo>
                    <a:pt x="12550180" y="1437202"/>
                  </a:lnTo>
                  <a:lnTo>
                    <a:pt x="10123350" y="1437202"/>
                  </a:lnTo>
                  <a:lnTo>
                    <a:pt x="10123350" y="79845"/>
                  </a:lnTo>
                  <a:lnTo>
                    <a:pt x="12550180" y="79845"/>
                  </a:lnTo>
                  <a:close/>
                  <a:moveTo>
                    <a:pt x="2634844" y="1437202"/>
                  </a:moveTo>
                  <a:lnTo>
                    <a:pt x="2634844" y="79845"/>
                  </a:lnTo>
                  <a:lnTo>
                    <a:pt x="4992337" y="79845"/>
                  </a:lnTo>
                  <a:lnTo>
                    <a:pt x="4992337" y="1437202"/>
                  </a:lnTo>
                  <a:lnTo>
                    <a:pt x="2634844" y="1437202"/>
                  </a:lnTo>
                  <a:close/>
                  <a:moveTo>
                    <a:pt x="4992337" y="1517046"/>
                  </a:moveTo>
                  <a:lnTo>
                    <a:pt x="4992337" y="2874404"/>
                  </a:lnTo>
                  <a:lnTo>
                    <a:pt x="2634844" y="2874404"/>
                  </a:lnTo>
                  <a:lnTo>
                    <a:pt x="2634844" y="1517046"/>
                  </a:lnTo>
                  <a:lnTo>
                    <a:pt x="4992337" y="1517046"/>
                  </a:lnTo>
                  <a:close/>
                  <a:moveTo>
                    <a:pt x="2496168" y="1437202"/>
                  </a:moveTo>
                  <a:lnTo>
                    <a:pt x="138676" y="1437202"/>
                  </a:lnTo>
                  <a:lnTo>
                    <a:pt x="138676" y="79845"/>
                  </a:lnTo>
                  <a:lnTo>
                    <a:pt x="2496168" y="79845"/>
                  </a:lnTo>
                  <a:lnTo>
                    <a:pt x="2496168" y="1437202"/>
                  </a:lnTo>
                  <a:close/>
                  <a:moveTo>
                    <a:pt x="2496168" y="1517046"/>
                  </a:moveTo>
                  <a:lnTo>
                    <a:pt x="2496168" y="2874404"/>
                  </a:lnTo>
                  <a:lnTo>
                    <a:pt x="138676" y="2874404"/>
                  </a:lnTo>
                  <a:lnTo>
                    <a:pt x="138676" y="1517046"/>
                  </a:lnTo>
                  <a:lnTo>
                    <a:pt x="2496168" y="1517046"/>
                  </a:lnTo>
                  <a:close/>
                  <a:moveTo>
                    <a:pt x="2496168" y="2954248"/>
                  </a:moveTo>
                  <a:lnTo>
                    <a:pt x="2496168" y="4311606"/>
                  </a:lnTo>
                  <a:lnTo>
                    <a:pt x="138676" y="4311606"/>
                  </a:lnTo>
                  <a:lnTo>
                    <a:pt x="138676" y="2954248"/>
                  </a:lnTo>
                  <a:lnTo>
                    <a:pt x="2496168" y="2954248"/>
                  </a:lnTo>
                  <a:close/>
                  <a:moveTo>
                    <a:pt x="2634844" y="2954248"/>
                  </a:moveTo>
                  <a:lnTo>
                    <a:pt x="4992337" y="2954248"/>
                  </a:lnTo>
                  <a:lnTo>
                    <a:pt x="4992337" y="4311606"/>
                  </a:lnTo>
                  <a:lnTo>
                    <a:pt x="2634844" y="4311606"/>
                  </a:lnTo>
                  <a:lnTo>
                    <a:pt x="2634844" y="2954248"/>
                  </a:lnTo>
                  <a:close/>
                  <a:moveTo>
                    <a:pt x="5131013" y="2954248"/>
                  </a:moveTo>
                  <a:lnTo>
                    <a:pt x="7488505" y="2954248"/>
                  </a:lnTo>
                  <a:lnTo>
                    <a:pt x="7488505" y="4311606"/>
                  </a:lnTo>
                  <a:lnTo>
                    <a:pt x="5131013" y="4311606"/>
                  </a:lnTo>
                  <a:lnTo>
                    <a:pt x="5131013" y="2954248"/>
                  </a:lnTo>
                  <a:close/>
                  <a:moveTo>
                    <a:pt x="5131013" y="2874404"/>
                  </a:moveTo>
                  <a:lnTo>
                    <a:pt x="5131013" y="1517046"/>
                  </a:lnTo>
                  <a:lnTo>
                    <a:pt x="7488505" y="1517046"/>
                  </a:lnTo>
                  <a:lnTo>
                    <a:pt x="7488505" y="2874404"/>
                  </a:lnTo>
                  <a:lnTo>
                    <a:pt x="5131013" y="2874404"/>
                  </a:lnTo>
                  <a:close/>
                  <a:moveTo>
                    <a:pt x="5131013" y="1437202"/>
                  </a:moveTo>
                  <a:lnTo>
                    <a:pt x="5131013" y="79845"/>
                  </a:lnTo>
                  <a:lnTo>
                    <a:pt x="7488505" y="79845"/>
                  </a:lnTo>
                  <a:lnTo>
                    <a:pt x="7488505" y="1437202"/>
                  </a:lnTo>
                  <a:lnTo>
                    <a:pt x="5131013" y="1437202"/>
                  </a:lnTo>
                  <a:close/>
                  <a:moveTo>
                    <a:pt x="138676" y="5748808"/>
                  </a:moveTo>
                  <a:lnTo>
                    <a:pt x="138676" y="4391450"/>
                  </a:lnTo>
                  <a:lnTo>
                    <a:pt x="2496168" y="4391450"/>
                  </a:lnTo>
                  <a:lnTo>
                    <a:pt x="2496168" y="5748808"/>
                  </a:lnTo>
                  <a:lnTo>
                    <a:pt x="138676" y="5748808"/>
                  </a:lnTo>
                  <a:close/>
                  <a:moveTo>
                    <a:pt x="2634844" y="5748808"/>
                  </a:moveTo>
                  <a:lnTo>
                    <a:pt x="2634844" y="4391450"/>
                  </a:lnTo>
                  <a:lnTo>
                    <a:pt x="4992337" y="4391450"/>
                  </a:lnTo>
                  <a:lnTo>
                    <a:pt x="4992337" y="5748808"/>
                  </a:lnTo>
                  <a:lnTo>
                    <a:pt x="2634844" y="5748808"/>
                  </a:lnTo>
                  <a:close/>
                  <a:moveTo>
                    <a:pt x="5131013" y="5748808"/>
                  </a:moveTo>
                  <a:lnTo>
                    <a:pt x="5131013" y="4391450"/>
                  </a:lnTo>
                  <a:lnTo>
                    <a:pt x="7488505" y="4391450"/>
                  </a:lnTo>
                  <a:lnTo>
                    <a:pt x="7488505" y="5748808"/>
                  </a:lnTo>
                  <a:lnTo>
                    <a:pt x="5131013" y="5748808"/>
                  </a:lnTo>
                  <a:close/>
                  <a:moveTo>
                    <a:pt x="9984673" y="5748808"/>
                  </a:moveTo>
                  <a:lnTo>
                    <a:pt x="7627181" y="5748808"/>
                  </a:lnTo>
                  <a:lnTo>
                    <a:pt x="7627181" y="4391450"/>
                  </a:lnTo>
                  <a:lnTo>
                    <a:pt x="9984673" y="4391450"/>
                  </a:lnTo>
                  <a:lnTo>
                    <a:pt x="9984673" y="5748808"/>
                  </a:lnTo>
                  <a:close/>
                  <a:moveTo>
                    <a:pt x="9984673" y="4311606"/>
                  </a:moveTo>
                  <a:lnTo>
                    <a:pt x="7627181" y="4311606"/>
                  </a:lnTo>
                  <a:lnTo>
                    <a:pt x="7627181" y="2954248"/>
                  </a:lnTo>
                  <a:lnTo>
                    <a:pt x="9984673" y="2954248"/>
                  </a:lnTo>
                  <a:lnTo>
                    <a:pt x="9984673" y="4311606"/>
                  </a:lnTo>
                  <a:close/>
                  <a:moveTo>
                    <a:pt x="9984673" y="2874404"/>
                  </a:moveTo>
                  <a:lnTo>
                    <a:pt x="7627181" y="2874404"/>
                  </a:lnTo>
                  <a:lnTo>
                    <a:pt x="7627181" y="1517046"/>
                  </a:lnTo>
                  <a:lnTo>
                    <a:pt x="9984673" y="1517046"/>
                  </a:lnTo>
                  <a:lnTo>
                    <a:pt x="9984673" y="2874404"/>
                  </a:lnTo>
                  <a:close/>
                  <a:moveTo>
                    <a:pt x="9984673" y="1437202"/>
                  </a:moveTo>
                  <a:lnTo>
                    <a:pt x="7627181" y="1437202"/>
                  </a:lnTo>
                  <a:lnTo>
                    <a:pt x="7627181" y="79845"/>
                  </a:lnTo>
                  <a:lnTo>
                    <a:pt x="9984673" y="79845"/>
                  </a:lnTo>
                  <a:lnTo>
                    <a:pt x="9984673" y="1437202"/>
                  </a:lnTo>
                  <a:close/>
                </a:path>
              </a:pathLst>
            </a:custGeom>
            <a:solidFill>
              <a:srgbClr val="F4F8FF">
                <a:alpha val="17647"/>
              </a:srgbClr>
            </a:solidFill>
          </p:spPr>
        </p:sp>
      </p:grpSp>
      <p:sp>
        <p:nvSpPr>
          <p:cNvPr id="4" name="TextBox 4"/>
          <p:cNvSpPr txBox="1"/>
          <p:nvPr/>
        </p:nvSpPr>
        <p:spPr>
          <a:xfrm>
            <a:off x="7455533" y="7530107"/>
            <a:ext cx="3688239" cy="493395"/>
          </a:xfrm>
          <a:prstGeom prst="rect">
            <a:avLst/>
          </a:prstGeom>
        </p:spPr>
        <p:txBody>
          <a:bodyPr lIns="0" tIns="0" rIns="0" bIns="0" rtlCol="0" anchor="t">
            <a:spAutoFit/>
          </a:bodyPr>
          <a:lstStyle/>
          <a:p>
            <a:pPr algn="ctr">
              <a:lnSpc>
                <a:spcPts val="3919"/>
              </a:lnSpc>
            </a:pPr>
            <a:r>
              <a:rPr lang="en-US" sz="2800" b="1">
                <a:solidFill>
                  <a:srgbClr val="000000"/>
                </a:solidFill>
                <a:latin typeface="Public Sans Bold"/>
                <a:ea typeface="Public Sans Bold"/>
                <a:cs typeface="Public Sans Bold"/>
                <a:sym typeface="Public Sans Bold"/>
              </a:rPr>
              <a:t>Giáo viên Thế Phương</a:t>
            </a:r>
          </a:p>
        </p:txBody>
      </p:sp>
      <p:grpSp>
        <p:nvGrpSpPr>
          <p:cNvPr id="5" name="Group 5"/>
          <p:cNvGrpSpPr/>
          <p:nvPr/>
        </p:nvGrpSpPr>
        <p:grpSpPr>
          <a:xfrm>
            <a:off x="1339082" y="1362447"/>
            <a:ext cx="16192204" cy="8143690"/>
            <a:chOff x="0" y="0"/>
            <a:chExt cx="145869385" cy="73363395"/>
          </a:xfrm>
        </p:grpSpPr>
        <p:sp>
          <p:nvSpPr>
            <p:cNvPr id="6" name="Freeform 6"/>
            <p:cNvSpPr/>
            <p:nvPr/>
          </p:nvSpPr>
          <p:spPr>
            <a:xfrm>
              <a:off x="72390" y="72390"/>
              <a:ext cx="145724602" cy="73218615"/>
            </a:xfrm>
            <a:custGeom>
              <a:avLst/>
              <a:gdLst/>
              <a:ahLst/>
              <a:cxnLst/>
              <a:rect l="l" t="t" r="r" b="b"/>
              <a:pathLst>
                <a:path w="145724602" h="73218615">
                  <a:moveTo>
                    <a:pt x="0" y="0"/>
                  </a:moveTo>
                  <a:lnTo>
                    <a:pt x="145724602" y="0"/>
                  </a:lnTo>
                  <a:lnTo>
                    <a:pt x="145724602" y="73218615"/>
                  </a:lnTo>
                  <a:lnTo>
                    <a:pt x="0" y="73218615"/>
                  </a:lnTo>
                  <a:lnTo>
                    <a:pt x="0" y="0"/>
                  </a:lnTo>
                  <a:close/>
                </a:path>
              </a:pathLst>
            </a:custGeom>
            <a:solidFill>
              <a:srgbClr val="3E3970"/>
            </a:solidFill>
          </p:spPr>
        </p:sp>
        <p:sp>
          <p:nvSpPr>
            <p:cNvPr id="7" name="Freeform 7"/>
            <p:cNvSpPr/>
            <p:nvPr/>
          </p:nvSpPr>
          <p:spPr>
            <a:xfrm>
              <a:off x="0" y="0"/>
              <a:ext cx="145869385" cy="73363398"/>
            </a:xfrm>
            <a:custGeom>
              <a:avLst/>
              <a:gdLst/>
              <a:ahLst/>
              <a:cxnLst/>
              <a:rect l="l" t="t" r="r" b="b"/>
              <a:pathLst>
                <a:path w="145869385" h="73363398">
                  <a:moveTo>
                    <a:pt x="145724600" y="73218613"/>
                  </a:moveTo>
                  <a:lnTo>
                    <a:pt x="145869385" y="73218613"/>
                  </a:lnTo>
                  <a:lnTo>
                    <a:pt x="145869385" y="73363398"/>
                  </a:lnTo>
                  <a:lnTo>
                    <a:pt x="145724600" y="73363398"/>
                  </a:lnTo>
                  <a:lnTo>
                    <a:pt x="14572460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45724600" y="144780"/>
                  </a:moveTo>
                  <a:lnTo>
                    <a:pt x="145869385" y="144780"/>
                  </a:lnTo>
                  <a:lnTo>
                    <a:pt x="145869385" y="73218613"/>
                  </a:lnTo>
                  <a:lnTo>
                    <a:pt x="145724600" y="73218613"/>
                  </a:lnTo>
                  <a:lnTo>
                    <a:pt x="145724600" y="144780"/>
                  </a:lnTo>
                  <a:close/>
                  <a:moveTo>
                    <a:pt x="144780" y="73218613"/>
                  </a:moveTo>
                  <a:lnTo>
                    <a:pt x="145724600" y="73218613"/>
                  </a:lnTo>
                  <a:lnTo>
                    <a:pt x="145724600" y="73363398"/>
                  </a:lnTo>
                  <a:lnTo>
                    <a:pt x="144780" y="73363398"/>
                  </a:lnTo>
                  <a:lnTo>
                    <a:pt x="144780" y="73218613"/>
                  </a:lnTo>
                  <a:close/>
                  <a:moveTo>
                    <a:pt x="145724600" y="0"/>
                  </a:moveTo>
                  <a:lnTo>
                    <a:pt x="145869385" y="0"/>
                  </a:lnTo>
                  <a:lnTo>
                    <a:pt x="145869385" y="144780"/>
                  </a:lnTo>
                  <a:lnTo>
                    <a:pt x="145724600" y="144780"/>
                  </a:lnTo>
                  <a:lnTo>
                    <a:pt x="145724600" y="0"/>
                  </a:lnTo>
                  <a:close/>
                  <a:moveTo>
                    <a:pt x="0" y="0"/>
                  </a:moveTo>
                  <a:lnTo>
                    <a:pt x="144780" y="0"/>
                  </a:lnTo>
                  <a:lnTo>
                    <a:pt x="144780" y="144780"/>
                  </a:lnTo>
                  <a:lnTo>
                    <a:pt x="0" y="144780"/>
                  </a:lnTo>
                  <a:lnTo>
                    <a:pt x="0" y="0"/>
                  </a:lnTo>
                  <a:close/>
                  <a:moveTo>
                    <a:pt x="144780" y="0"/>
                  </a:moveTo>
                  <a:lnTo>
                    <a:pt x="145724600" y="0"/>
                  </a:lnTo>
                  <a:lnTo>
                    <a:pt x="145724600" y="144780"/>
                  </a:lnTo>
                  <a:lnTo>
                    <a:pt x="144780" y="144780"/>
                  </a:lnTo>
                  <a:lnTo>
                    <a:pt x="144780" y="0"/>
                  </a:lnTo>
                  <a:close/>
                </a:path>
              </a:pathLst>
            </a:custGeom>
            <a:solidFill>
              <a:srgbClr val="3E3970"/>
            </a:solidFill>
          </p:spPr>
        </p:sp>
      </p:grpSp>
      <p:grpSp>
        <p:nvGrpSpPr>
          <p:cNvPr id="8" name="Group 8"/>
          <p:cNvGrpSpPr/>
          <p:nvPr/>
        </p:nvGrpSpPr>
        <p:grpSpPr>
          <a:xfrm>
            <a:off x="948867" y="1425022"/>
            <a:ext cx="16390266" cy="7867492"/>
            <a:chOff x="0" y="0"/>
            <a:chExt cx="74353681" cy="35690515"/>
          </a:xfrm>
        </p:grpSpPr>
        <p:sp>
          <p:nvSpPr>
            <p:cNvPr id="9" name="Freeform 9"/>
            <p:cNvSpPr/>
            <p:nvPr/>
          </p:nvSpPr>
          <p:spPr>
            <a:xfrm>
              <a:off x="72390" y="72390"/>
              <a:ext cx="74208899" cy="35545737"/>
            </a:xfrm>
            <a:custGeom>
              <a:avLst/>
              <a:gdLst/>
              <a:ahLst/>
              <a:cxnLst/>
              <a:rect l="l" t="t" r="r" b="b"/>
              <a:pathLst>
                <a:path w="74208899" h="35545737">
                  <a:moveTo>
                    <a:pt x="0" y="0"/>
                  </a:moveTo>
                  <a:lnTo>
                    <a:pt x="74208899" y="0"/>
                  </a:lnTo>
                  <a:lnTo>
                    <a:pt x="74208899" y="35545737"/>
                  </a:lnTo>
                  <a:lnTo>
                    <a:pt x="0" y="35545737"/>
                  </a:lnTo>
                  <a:lnTo>
                    <a:pt x="0" y="0"/>
                  </a:lnTo>
                  <a:close/>
                </a:path>
              </a:pathLst>
            </a:custGeom>
            <a:solidFill>
              <a:srgbClr val="FFFFFF"/>
            </a:solidFill>
          </p:spPr>
        </p:sp>
        <p:sp>
          <p:nvSpPr>
            <p:cNvPr id="10" name="Freeform 10"/>
            <p:cNvSpPr/>
            <p:nvPr/>
          </p:nvSpPr>
          <p:spPr>
            <a:xfrm>
              <a:off x="0" y="0"/>
              <a:ext cx="74353682" cy="35690516"/>
            </a:xfrm>
            <a:custGeom>
              <a:avLst/>
              <a:gdLst/>
              <a:ahLst/>
              <a:cxnLst/>
              <a:rect l="l" t="t" r="r" b="b"/>
              <a:pathLst>
                <a:path w="74353682" h="35690516">
                  <a:moveTo>
                    <a:pt x="74208903" y="35545734"/>
                  </a:moveTo>
                  <a:lnTo>
                    <a:pt x="74353682" y="35545734"/>
                  </a:lnTo>
                  <a:lnTo>
                    <a:pt x="74353682" y="35690516"/>
                  </a:lnTo>
                  <a:lnTo>
                    <a:pt x="74208903" y="35690516"/>
                  </a:lnTo>
                  <a:lnTo>
                    <a:pt x="74208903"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74208903" y="144780"/>
                  </a:moveTo>
                  <a:lnTo>
                    <a:pt x="74353682" y="144780"/>
                  </a:lnTo>
                  <a:lnTo>
                    <a:pt x="74353682" y="35545734"/>
                  </a:lnTo>
                  <a:lnTo>
                    <a:pt x="74208903" y="35545734"/>
                  </a:lnTo>
                  <a:lnTo>
                    <a:pt x="74208903" y="144780"/>
                  </a:lnTo>
                  <a:close/>
                  <a:moveTo>
                    <a:pt x="144780" y="35545734"/>
                  </a:moveTo>
                  <a:lnTo>
                    <a:pt x="74208903" y="35545734"/>
                  </a:lnTo>
                  <a:lnTo>
                    <a:pt x="74208903" y="35690516"/>
                  </a:lnTo>
                  <a:lnTo>
                    <a:pt x="144780" y="35690516"/>
                  </a:lnTo>
                  <a:lnTo>
                    <a:pt x="144780" y="35545734"/>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grpSp>
        <p:nvGrpSpPr>
          <p:cNvPr id="11" name="Group 11"/>
          <p:cNvGrpSpPr/>
          <p:nvPr/>
        </p:nvGrpSpPr>
        <p:grpSpPr>
          <a:xfrm>
            <a:off x="1936716" y="6529750"/>
            <a:ext cx="6140484" cy="1493753"/>
            <a:chOff x="0" y="0"/>
            <a:chExt cx="7350288" cy="1175181"/>
          </a:xfrm>
        </p:grpSpPr>
        <p:grpSp>
          <p:nvGrpSpPr>
            <p:cNvPr id="12" name="Group 12"/>
            <p:cNvGrpSpPr/>
            <p:nvPr/>
          </p:nvGrpSpPr>
          <p:grpSpPr>
            <a:xfrm>
              <a:off x="0" y="0"/>
              <a:ext cx="7350288" cy="1175181"/>
              <a:chOff x="0" y="0"/>
              <a:chExt cx="25008179" cy="3998365"/>
            </a:xfrm>
          </p:grpSpPr>
          <p:sp>
            <p:nvSpPr>
              <p:cNvPr id="13" name="Freeform 13"/>
              <p:cNvSpPr/>
              <p:nvPr/>
            </p:nvSpPr>
            <p:spPr>
              <a:xfrm>
                <a:off x="72390" y="72390"/>
                <a:ext cx="24863400" cy="3853586"/>
              </a:xfrm>
              <a:custGeom>
                <a:avLst/>
                <a:gdLst/>
                <a:ahLst/>
                <a:cxnLst/>
                <a:rect l="l" t="t" r="r" b="b"/>
                <a:pathLst>
                  <a:path w="24863400" h="3853586">
                    <a:moveTo>
                      <a:pt x="0" y="0"/>
                    </a:moveTo>
                    <a:lnTo>
                      <a:pt x="24863400" y="0"/>
                    </a:lnTo>
                    <a:lnTo>
                      <a:pt x="24863400" y="3853586"/>
                    </a:lnTo>
                    <a:lnTo>
                      <a:pt x="0" y="3853586"/>
                    </a:lnTo>
                    <a:lnTo>
                      <a:pt x="0" y="0"/>
                    </a:lnTo>
                    <a:close/>
                  </a:path>
                </a:pathLst>
              </a:custGeom>
              <a:solidFill>
                <a:srgbClr val="FFD4E6"/>
              </a:solidFill>
            </p:spPr>
          </p:sp>
          <p:sp>
            <p:nvSpPr>
              <p:cNvPr id="14" name="Freeform 14"/>
              <p:cNvSpPr/>
              <p:nvPr/>
            </p:nvSpPr>
            <p:spPr>
              <a:xfrm>
                <a:off x="0" y="0"/>
                <a:ext cx="25008179" cy="3998366"/>
              </a:xfrm>
              <a:custGeom>
                <a:avLst/>
                <a:gdLst/>
                <a:ahLst/>
                <a:cxnLst/>
                <a:rect l="l" t="t" r="r" b="b"/>
                <a:pathLst>
                  <a:path w="25008179" h="3998366">
                    <a:moveTo>
                      <a:pt x="24863400" y="3853586"/>
                    </a:moveTo>
                    <a:lnTo>
                      <a:pt x="25008179" y="3853586"/>
                    </a:lnTo>
                    <a:lnTo>
                      <a:pt x="25008179" y="3998366"/>
                    </a:lnTo>
                    <a:lnTo>
                      <a:pt x="24863400" y="3998366"/>
                    </a:lnTo>
                    <a:lnTo>
                      <a:pt x="24863400" y="3853586"/>
                    </a:lnTo>
                    <a:close/>
                    <a:moveTo>
                      <a:pt x="0" y="144780"/>
                    </a:moveTo>
                    <a:lnTo>
                      <a:pt x="144780" y="144780"/>
                    </a:lnTo>
                    <a:lnTo>
                      <a:pt x="144780" y="3853586"/>
                    </a:lnTo>
                    <a:lnTo>
                      <a:pt x="0" y="3853586"/>
                    </a:lnTo>
                    <a:lnTo>
                      <a:pt x="0" y="144780"/>
                    </a:lnTo>
                    <a:close/>
                    <a:moveTo>
                      <a:pt x="0" y="3853586"/>
                    </a:moveTo>
                    <a:lnTo>
                      <a:pt x="144780" y="3853586"/>
                    </a:lnTo>
                    <a:lnTo>
                      <a:pt x="144780" y="3998366"/>
                    </a:lnTo>
                    <a:lnTo>
                      <a:pt x="0" y="3998366"/>
                    </a:lnTo>
                    <a:lnTo>
                      <a:pt x="0" y="3853586"/>
                    </a:lnTo>
                    <a:close/>
                    <a:moveTo>
                      <a:pt x="24863400" y="144780"/>
                    </a:moveTo>
                    <a:lnTo>
                      <a:pt x="25008179" y="144780"/>
                    </a:lnTo>
                    <a:lnTo>
                      <a:pt x="25008179" y="3853586"/>
                    </a:lnTo>
                    <a:lnTo>
                      <a:pt x="24863400" y="3853586"/>
                    </a:lnTo>
                    <a:lnTo>
                      <a:pt x="24863400" y="144780"/>
                    </a:lnTo>
                    <a:close/>
                    <a:moveTo>
                      <a:pt x="144780" y="3853586"/>
                    </a:moveTo>
                    <a:lnTo>
                      <a:pt x="24863400" y="3853586"/>
                    </a:lnTo>
                    <a:lnTo>
                      <a:pt x="24863400" y="3998366"/>
                    </a:lnTo>
                    <a:lnTo>
                      <a:pt x="144780" y="3998366"/>
                    </a:lnTo>
                    <a:lnTo>
                      <a:pt x="144780" y="3853586"/>
                    </a:lnTo>
                    <a:close/>
                    <a:moveTo>
                      <a:pt x="24863400" y="0"/>
                    </a:moveTo>
                    <a:lnTo>
                      <a:pt x="25008179" y="0"/>
                    </a:lnTo>
                    <a:lnTo>
                      <a:pt x="25008179" y="144780"/>
                    </a:lnTo>
                    <a:lnTo>
                      <a:pt x="24863400" y="144780"/>
                    </a:lnTo>
                    <a:lnTo>
                      <a:pt x="24863400" y="0"/>
                    </a:lnTo>
                    <a:close/>
                    <a:moveTo>
                      <a:pt x="0" y="0"/>
                    </a:moveTo>
                    <a:lnTo>
                      <a:pt x="144780" y="0"/>
                    </a:lnTo>
                    <a:lnTo>
                      <a:pt x="144780" y="144780"/>
                    </a:lnTo>
                    <a:lnTo>
                      <a:pt x="0" y="144780"/>
                    </a:lnTo>
                    <a:lnTo>
                      <a:pt x="0" y="0"/>
                    </a:lnTo>
                    <a:close/>
                    <a:moveTo>
                      <a:pt x="144780" y="0"/>
                    </a:moveTo>
                    <a:lnTo>
                      <a:pt x="24863400" y="0"/>
                    </a:lnTo>
                    <a:lnTo>
                      <a:pt x="24863400" y="144780"/>
                    </a:lnTo>
                    <a:lnTo>
                      <a:pt x="144780" y="144780"/>
                    </a:lnTo>
                    <a:lnTo>
                      <a:pt x="144780" y="0"/>
                    </a:lnTo>
                    <a:close/>
                  </a:path>
                </a:pathLst>
              </a:custGeom>
              <a:solidFill>
                <a:srgbClr val="201139"/>
              </a:solidFill>
            </p:spPr>
          </p:sp>
        </p:grpSp>
        <p:sp>
          <p:nvSpPr>
            <p:cNvPr id="15" name="TextBox 15"/>
            <p:cNvSpPr txBox="1"/>
            <p:nvPr/>
          </p:nvSpPr>
          <p:spPr>
            <a:xfrm>
              <a:off x="552214" y="280250"/>
              <a:ext cx="6245860" cy="576580"/>
            </a:xfrm>
            <a:prstGeom prst="rect">
              <a:avLst/>
            </a:prstGeom>
          </p:spPr>
          <p:txBody>
            <a:bodyPr lIns="0" tIns="0" rIns="0" bIns="0" rtlCol="0" anchor="t">
              <a:spAutoFit/>
            </a:bodyPr>
            <a:lstStyle/>
            <a:p>
              <a:pPr algn="ctr">
                <a:lnSpc>
                  <a:spcPts val="3510"/>
                </a:lnSpc>
              </a:pPr>
              <a:endParaRPr/>
            </a:p>
          </p:txBody>
        </p:sp>
      </p:grpSp>
      <p:grpSp>
        <p:nvGrpSpPr>
          <p:cNvPr id="16" name="Group 16"/>
          <p:cNvGrpSpPr/>
          <p:nvPr/>
        </p:nvGrpSpPr>
        <p:grpSpPr>
          <a:xfrm>
            <a:off x="948867" y="994486"/>
            <a:ext cx="16390266" cy="499116"/>
            <a:chOff x="0" y="0"/>
            <a:chExt cx="21853688" cy="665488"/>
          </a:xfrm>
        </p:grpSpPr>
        <p:grpSp>
          <p:nvGrpSpPr>
            <p:cNvPr id="17" name="Group 17"/>
            <p:cNvGrpSpPr/>
            <p:nvPr/>
          </p:nvGrpSpPr>
          <p:grpSpPr>
            <a:xfrm>
              <a:off x="0" y="0"/>
              <a:ext cx="21853688" cy="665488"/>
              <a:chOff x="0" y="0"/>
              <a:chExt cx="74353681" cy="2264215"/>
            </a:xfrm>
          </p:grpSpPr>
          <p:sp>
            <p:nvSpPr>
              <p:cNvPr id="18" name="Freeform 18"/>
              <p:cNvSpPr/>
              <p:nvPr/>
            </p:nvSpPr>
            <p:spPr>
              <a:xfrm>
                <a:off x="72390" y="72390"/>
                <a:ext cx="74208899" cy="2119436"/>
              </a:xfrm>
              <a:custGeom>
                <a:avLst/>
                <a:gdLst/>
                <a:ahLst/>
                <a:cxnLst/>
                <a:rect l="l" t="t" r="r" b="b"/>
                <a:pathLst>
                  <a:path w="74208899" h="2119436">
                    <a:moveTo>
                      <a:pt x="0" y="0"/>
                    </a:moveTo>
                    <a:lnTo>
                      <a:pt x="74208899" y="0"/>
                    </a:lnTo>
                    <a:lnTo>
                      <a:pt x="74208899" y="2119436"/>
                    </a:lnTo>
                    <a:lnTo>
                      <a:pt x="0" y="2119436"/>
                    </a:lnTo>
                    <a:lnTo>
                      <a:pt x="0" y="0"/>
                    </a:lnTo>
                    <a:close/>
                  </a:path>
                </a:pathLst>
              </a:custGeom>
              <a:solidFill>
                <a:srgbClr val="FFD880"/>
              </a:solidFill>
            </p:spPr>
          </p:sp>
          <p:sp>
            <p:nvSpPr>
              <p:cNvPr id="19" name="Freeform 19"/>
              <p:cNvSpPr/>
              <p:nvPr/>
            </p:nvSpPr>
            <p:spPr>
              <a:xfrm>
                <a:off x="0" y="0"/>
                <a:ext cx="74353682" cy="2264215"/>
              </a:xfrm>
              <a:custGeom>
                <a:avLst/>
                <a:gdLst/>
                <a:ahLst/>
                <a:cxnLst/>
                <a:rect l="l" t="t" r="r" b="b"/>
                <a:pathLst>
                  <a:path w="74353682" h="2264215">
                    <a:moveTo>
                      <a:pt x="74208903" y="2119436"/>
                    </a:moveTo>
                    <a:lnTo>
                      <a:pt x="74353682" y="2119436"/>
                    </a:lnTo>
                    <a:lnTo>
                      <a:pt x="74353682" y="2264215"/>
                    </a:lnTo>
                    <a:lnTo>
                      <a:pt x="74208903" y="2264215"/>
                    </a:lnTo>
                    <a:lnTo>
                      <a:pt x="74208903" y="2119436"/>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6"/>
                    </a:lnTo>
                    <a:close/>
                    <a:moveTo>
                      <a:pt x="74208903" y="144780"/>
                    </a:moveTo>
                    <a:lnTo>
                      <a:pt x="74353682" y="144780"/>
                    </a:lnTo>
                    <a:lnTo>
                      <a:pt x="74353682" y="2119436"/>
                    </a:lnTo>
                    <a:lnTo>
                      <a:pt x="74208903" y="2119436"/>
                    </a:lnTo>
                    <a:lnTo>
                      <a:pt x="74208903" y="144780"/>
                    </a:lnTo>
                    <a:close/>
                    <a:moveTo>
                      <a:pt x="144780" y="2119436"/>
                    </a:moveTo>
                    <a:lnTo>
                      <a:pt x="74208903" y="2119436"/>
                    </a:lnTo>
                    <a:lnTo>
                      <a:pt x="74208903" y="2264215"/>
                    </a:lnTo>
                    <a:lnTo>
                      <a:pt x="144780" y="2264215"/>
                    </a:lnTo>
                    <a:lnTo>
                      <a:pt x="144780" y="2119436"/>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sp>
          <p:nvSpPr>
            <p:cNvPr id="20" name="Freeform 20"/>
            <p:cNvSpPr/>
            <p:nvPr/>
          </p:nvSpPr>
          <p:spPr>
            <a:xfrm>
              <a:off x="21312654" y="210506"/>
              <a:ext cx="244475" cy="244475"/>
            </a:xfrm>
            <a:custGeom>
              <a:avLst/>
              <a:gdLst/>
              <a:ahLst/>
              <a:cxnLst/>
              <a:rect l="l" t="t" r="r" b="b"/>
              <a:pathLst>
                <a:path w="244475" h="244475">
                  <a:moveTo>
                    <a:pt x="0" y="0"/>
                  </a:moveTo>
                  <a:lnTo>
                    <a:pt x="244475" y="0"/>
                  </a:lnTo>
                  <a:lnTo>
                    <a:pt x="244475" y="244475"/>
                  </a:lnTo>
                  <a:lnTo>
                    <a:pt x="0" y="2444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1" name="Group 21"/>
            <p:cNvGrpSpPr/>
            <p:nvPr/>
          </p:nvGrpSpPr>
          <p:grpSpPr>
            <a:xfrm>
              <a:off x="20765158" y="241312"/>
              <a:ext cx="259969" cy="213669"/>
              <a:chOff x="0" y="0"/>
              <a:chExt cx="553256" cy="454724"/>
            </a:xfrm>
          </p:grpSpPr>
          <p:sp>
            <p:nvSpPr>
              <p:cNvPr id="22" name="Freeform 22"/>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solidFill>
                <a:srgbClr val="100F0D"/>
              </a:solidFill>
            </p:spPr>
          </p:sp>
        </p:grpSp>
        <p:sp>
          <p:nvSpPr>
            <p:cNvPr id="23" name="AutoShape 23"/>
            <p:cNvSpPr/>
            <p:nvPr/>
          </p:nvSpPr>
          <p:spPr>
            <a:xfrm>
              <a:off x="20233154" y="407829"/>
              <a:ext cx="244476" cy="0"/>
            </a:xfrm>
            <a:prstGeom prst="line">
              <a:avLst/>
            </a:prstGeom>
            <a:ln w="38100" cap="rnd">
              <a:solidFill>
                <a:srgbClr val="000000"/>
              </a:solidFill>
              <a:prstDash val="solid"/>
              <a:headEnd type="none" w="sm" len="sm"/>
              <a:tailEnd type="none" w="sm" len="sm"/>
            </a:ln>
          </p:spPr>
        </p:sp>
      </p:grpSp>
      <p:sp>
        <p:nvSpPr>
          <p:cNvPr id="24" name="Freeform 24"/>
          <p:cNvSpPr/>
          <p:nvPr/>
        </p:nvSpPr>
        <p:spPr>
          <a:xfrm>
            <a:off x="10454457" y="2991930"/>
            <a:ext cx="6416715" cy="4884725"/>
          </a:xfrm>
          <a:custGeom>
            <a:avLst/>
            <a:gdLst/>
            <a:ahLst/>
            <a:cxnLst/>
            <a:rect l="l" t="t" r="r" b="b"/>
            <a:pathLst>
              <a:path w="6416715" h="4884725">
                <a:moveTo>
                  <a:pt x="0" y="0"/>
                </a:moveTo>
                <a:lnTo>
                  <a:pt x="6416716" y="0"/>
                </a:lnTo>
                <a:lnTo>
                  <a:pt x="6416716" y="4884724"/>
                </a:lnTo>
                <a:lnTo>
                  <a:pt x="0" y="4884724"/>
                </a:lnTo>
                <a:lnTo>
                  <a:pt x="0" y="0"/>
                </a:lnTo>
                <a:close/>
              </a:path>
            </a:pathLst>
          </a:custGeom>
          <a:blipFill>
            <a:blip r:embed="rId5"/>
            <a:stretch>
              <a:fillRect/>
            </a:stretch>
          </a:blipFill>
        </p:spPr>
      </p:sp>
      <p:sp>
        <p:nvSpPr>
          <p:cNvPr id="25" name="TextBox 25"/>
          <p:cNvSpPr txBox="1"/>
          <p:nvPr/>
        </p:nvSpPr>
        <p:spPr>
          <a:xfrm>
            <a:off x="1936716" y="2546522"/>
            <a:ext cx="7840873" cy="3945952"/>
          </a:xfrm>
          <a:prstGeom prst="rect">
            <a:avLst/>
          </a:prstGeom>
        </p:spPr>
        <p:txBody>
          <a:bodyPr lIns="0" tIns="0" rIns="0" bIns="0" rtlCol="0" anchor="t">
            <a:spAutoFit/>
          </a:bodyPr>
          <a:lstStyle/>
          <a:p>
            <a:pPr algn="l">
              <a:lnSpc>
                <a:spcPts val="11696"/>
              </a:lnSpc>
            </a:pPr>
            <a:r>
              <a:rPr lang="en-US" sz="8997" b="1" dirty="0" err="1">
                <a:solidFill>
                  <a:srgbClr val="3E3970"/>
                </a:solidFill>
                <a:latin typeface="Muli Semi-Bold"/>
                <a:ea typeface="Muli Semi-Bold"/>
                <a:cs typeface="Muli Semi-Bold"/>
                <a:sym typeface="Muli Semi-Bold"/>
              </a:rPr>
              <a:t>Phiếu</a:t>
            </a:r>
            <a:r>
              <a:rPr lang="en-US" sz="8997" b="1" dirty="0">
                <a:solidFill>
                  <a:srgbClr val="3E3970"/>
                </a:solidFill>
                <a:latin typeface="Muli Semi-Bold"/>
                <a:ea typeface="Muli Semi-Bold"/>
                <a:cs typeface="Muli Semi-Bold"/>
                <a:sym typeface="Muli Semi-Bold"/>
              </a:rPr>
              <a:t> 7/CT-TB</a:t>
            </a:r>
          </a:p>
          <a:p>
            <a:pPr algn="l">
              <a:lnSpc>
                <a:spcPts val="6500"/>
              </a:lnSpc>
            </a:pPr>
            <a:r>
              <a:rPr lang="en-US" sz="5000" b="1" dirty="0" err="1">
                <a:solidFill>
                  <a:srgbClr val="3E3970"/>
                </a:solidFill>
                <a:latin typeface="Muli Semi-Bold"/>
                <a:ea typeface="Muli Semi-Bold"/>
                <a:cs typeface="Muli Semi-Bold"/>
                <a:sym typeface="Muli Semi-Bold"/>
              </a:rPr>
              <a:t>Phiếu</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thu</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thập</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thông</a:t>
            </a:r>
            <a:r>
              <a:rPr lang="en-US" sz="5000" b="1" dirty="0">
                <a:solidFill>
                  <a:srgbClr val="3E3970"/>
                </a:solidFill>
                <a:latin typeface="Muli Semi-Bold"/>
                <a:ea typeface="Muli Semi-Bold"/>
                <a:cs typeface="Muli Semi-Bold"/>
                <a:sym typeface="Muli Semi-Bold"/>
              </a:rPr>
              <a:t> tin </a:t>
            </a:r>
            <a:r>
              <a:rPr lang="en-US" sz="5000" b="1" dirty="0" err="1">
                <a:solidFill>
                  <a:srgbClr val="3E3970"/>
                </a:solidFill>
                <a:latin typeface="Muli Semi-Bold"/>
                <a:ea typeface="Muli Semi-Bold"/>
                <a:cs typeface="Muli Semi-Bold"/>
                <a:sym typeface="Muli Semi-Bold"/>
              </a:rPr>
              <a:t>đối</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với</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toàn</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bộ</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cơ</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sở</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sản</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xuất</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kinh</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doanh</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cá</a:t>
            </a:r>
            <a:r>
              <a:rPr lang="en-US" sz="5000" b="1" dirty="0">
                <a:solidFill>
                  <a:srgbClr val="3E3970"/>
                </a:solidFill>
                <a:latin typeface="Muli Semi-Bold"/>
                <a:ea typeface="Muli Semi-Bold"/>
                <a:cs typeface="Muli Semi-Bold"/>
                <a:sym typeface="Muli Semi-Bold"/>
              </a:rPr>
              <a:t> </a:t>
            </a:r>
            <a:r>
              <a:rPr lang="en-US" sz="5000" b="1" dirty="0" err="1">
                <a:solidFill>
                  <a:srgbClr val="3E3970"/>
                </a:solidFill>
                <a:latin typeface="Muli Semi-Bold"/>
                <a:ea typeface="Muli Semi-Bold"/>
                <a:cs typeface="Muli Semi-Bold"/>
                <a:sym typeface="Muli Semi-Bold"/>
              </a:rPr>
              <a:t>thể</a:t>
            </a:r>
            <a:r>
              <a:rPr lang="en-US" sz="5000" b="1" dirty="0">
                <a:solidFill>
                  <a:srgbClr val="3E3970"/>
                </a:solidFill>
                <a:latin typeface="Muli Semi-Bold"/>
                <a:ea typeface="Muli Semi-Bold"/>
                <a:cs typeface="Muli Semi-Bold"/>
                <a:sym typeface="Muli Semi-Bold"/>
              </a:rPr>
              <a:t> </a:t>
            </a:r>
          </a:p>
        </p:txBody>
      </p:sp>
      <p:sp>
        <p:nvSpPr>
          <p:cNvPr id="26" name="Rectangle 25">
            <a:extLst>
              <a:ext uri="{FF2B5EF4-FFF2-40B4-BE49-F238E27FC236}">
                <a16:creationId xmlns:a16="http://schemas.microsoft.com/office/drawing/2014/main" xmlns="" id="{864DEA1E-8F52-4C17-9153-170AD073BD27}"/>
              </a:ext>
            </a:extLst>
          </p:cNvPr>
          <p:cNvSpPr/>
          <p:nvPr/>
        </p:nvSpPr>
        <p:spPr>
          <a:xfrm>
            <a:off x="2294677" y="6675111"/>
            <a:ext cx="5734359" cy="1179810"/>
          </a:xfrm>
          <a:prstGeom prst="rect">
            <a:avLst/>
          </a:prstGeom>
        </p:spPr>
        <p:txBody>
          <a:bodyPr wrap="square">
            <a:spAutoFit/>
          </a:bodyPr>
          <a:lstStyle/>
          <a:p>
            <a:pPr algn="just">
              <a:spcBef>
                <a:spcPts val="400"/>
              </a:spcBef>
              <a:spcAft>
                <a:spcPts val="400"/>
              </a:spcAft>
            </a:pPr>
            <a:r>
              <a:rPr lang="de-DE" sz="3200" dirty="0">
                <a:solidFill>
                  <a:srgbClr val="FF0000"/>
                </a:solidFill>
                <a:latin typeface="Times New Roman" panose="02020603050405020304" pitchFamily="18" charset="0"/>
                <a:ea typeface="Times New Roman" panose="02020603050405020304" pitchFamily="18" charset="0"/>
              </a:rPr>
              <a:t>Trừ cơ sở SXKD cá thể ngành </a:t>
            </a:r>
          </a:p>
          <a:p>
            <a:pPr algn="just">
              <a:spcBef>
                <a:spcPts val="400"/>
              </a:spcBef>
              <a:spcAft>
                <a:spcPts val="400"/>
              </a:spcAft>
            </a:pPr>
            <a:r>
              <a:rPr lang="de-DE" sz="3200" dirty="0">
                <a:solidFill>
                  <a:srgbClr val="FF0000"/>
                </a:solidFill>
                <a:latin typeface="Times New Roman" panose="02020603050405020304" pitchFamily="18" charset="0"/>
                <a:ea typeface="Times New Roman" panose="02020603050405020304" pitchFamily="18" charset="0"/>
              </a:rPr>
              <a:t>F. Xây dựng </a:t>
            </a:r>
            <a:endParaRPr lang="en-US"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1" name="Freeform 21"/>
          <p:cNvSpPr/>
          <p:nvPr/>
        </p:nvSpPr>
        <p:spPr>
          <a:xfrm>
            <a:off x="16098616" y="9045395"/>
            <a:ext cx="933338" cy="1056111"/>
          </a:xfrm>
          <a:custGeom>
            <a:avLst/>
            <a:gdLst/>
            <a:ahLst/>
            <a:cxnLst/>
            <a:rect l="l" t="t" r="r" b="b"/>
            <a:pathLst>
              <a:path w="933338" h="1056111">
                <a:moveTo>
                  <a:pt x="0" y="0"/>
                </a:moveTo>
                <a:lnTo>
                  <a:pt x="933338" y="0"/>
                </a:lnTo>
                <a:lnTo>
                  <a:pt x="933338" y="1056111"/>
                </a:lnTo>
                <a:lnTo>
                  <a:pt x="0" y="10561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Freeform 22"/>
          <p:cNvSpPr/>
          <p:nvPr/>
        </p:nvSpPr>
        <p:spPr>
          <a:xfrm>
            <a:off x="17356533" y="8914074"/>
            <a:ext cx="914421" cy="979299"/>
          </a:xfrm>
          <a:custGeom>
            <a:avLst/>
            <a:gdLst/>
            <a:ahLst/>
            <a:cxnLst/>
            <a:rect l="l" t="t" r="r" b="b"/>
            <a:pathLst>
              <a:path w="914421" h="979299">
                <a:moveTo>
                  <a:pt x="0" y="0"/>
                </a:moveTo>
                <a:lnTo>
                  <a:pt x="914421" y="0"/>
                </a:lnTo>
                <a:lnTo>
                  <a:pt x="914421" y="979299"/>
                </a:lnTo>
                <a:lnTo>
                  <a:pt x="0" y="9792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3" name="TextBox 23"/>
          <p:cNvSpPr txBox="1"/>
          <p:nvPr/>
        </p:nvSpPr>
        <p:spPr>
          <a:xfrm>
            <a:off x="0" y="420378"/>
            <a:ext cx="1602958" cy="1205458"/>
          </a:xfrm>
          <a:prstGeom prst="rect">
            <a:avLst/>
          </a:prstGeom>
        </p:spPr>
        <p:txBody>
          <a:bodyPr wrap="square" lIns="0" tIns="0" rIns="0" bIns="0" rtlCol="0" anchor="t">
            <a:spAutoFit/>
          </a:bodyPr>
          <a:lstStyle/>
          <a:p>
            <a:pPr algn="ctr">
              <a:lnSpc>
                <a:spcPts val="4687"/>
              </a:lnSpc>
            </a:pPr>
            <a:r>
              <a:rPr lang="en-US" sz="4000" b="1" dirty="0">
                <a:solidFill>
                  <a:srgbClr val="041F60"/>
                </a:solidFill>
                <a:latin typeface="Muli Bold"/>
                <a:ea typeface="Muli Bold"/>
                <a:cs typeface="Muli Bold"/>
                <a:sym typeface="Muli Bold"/>
              </a:rPr>
              <a:t>BÌNH LUẬN</a:t>
            </a:r>
          </a:p>
        </p:txBody>
      </p:sp>
      <p:sp>
        <p:nvSpPr>
          <p:cNvPr id="29" name="TextBox 29"/>
          <p:cNvSpPr txBox="1"/>
          <p:nvPr/>
        </p:nvSpPr>
        <p:spPr>
          <a:xfrm>
            <a:off x="1905000" y="108146"/>
            <a:ext cx="16329790" cy="2462213"/>
          </a:xfrm>
          <a:prstGeom prst="rect">
            <a:avLst/>
          </a:prstGeom>
        </p:spPr>
        <p:txBody>
          <a:bodyPr wrap="square" lIns="0" tIns="0" rIns="0" bIns="0" rtlCol="0" anchor="t">
            <a:spAutoFit/>
          </a:bodyPr>
          <a:lstStyle/>
          <a:p>
            <a:pPr>
              <a:spcAft>
                <a:spcPts val="1800"/>
              </a:spcAft>
            </a:pP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vi-VN" sz="4000" dirty="0">
                <a:solidFill>
                  <a:schemeClr val="accent6">
                    <a:lumMod val="50000"/>
                  </a:schemeClr>
                </a:solidFill>
                <a:latin typeface="Arial" panose="020B0604020202020204" pitchFamily="34" charset="0"/>
                <a:ea typeface="Muli"/>
                <a:cs typeface="Arial" panose="020B0604020202020204" pitchFamily="34" charset="0"/>
                <a:sym typeface="Muli"/>
              </a:rPr>
              <a:t>Cơ sở kinh doanh dịch vụ ăn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uống</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nhà</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b</a:t>
            </a:r>
            <a:r>
              <a:rPr lang="vi-VN" sz="4000" dirty="0">
                <a:solidFill>
                  <a:schemeClr val="accent6">
                    <a:lumMod val="50000"/>
                  </a:schemeClr>
                </a:solidFill>
                <a:latin typeface="Arial" panose="020B0604020202020204" pitchFamily="34" charset="0"/>
                <a:ea typeface="Muli"/>
                <a:cs typeface="Arial" panose="020B0604020202020204" pitchFamily="34" charset="0"/>
                <a:sym typeface="Muli"/>
              </a:rPr>
              <a:t>à Mai</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có</a:t>
            </a:r>
            <a:r>
              <a:rPr lang="vi-VN"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lắp</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đặt</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hệ</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thống</a:t>
            </a:r>
            <a:r>
              <a:rPr lang="en-US" sz="4000" dirty="0">
                <a:solidFill>
                  <a:schemeClr val="accent6">
                    <a:lumMod val="50000"/>
                  </a:schemeClr>
                </a:solidFill>
                <a:latin typeface="Arial" panose="020B0604020202020204" pitchFamily="34" charset="0"/>
                <a:cs typeface="Arial" panose="020B0604020202020204" pitchFamily="34" charset="0"/>
              </a:rPr>
              <a:t> đ</a:t>
            </a:r>
            <a:r>
              <a:rPr lang="vi-VN" sz="4000" dirty="0">
                <a:solidFill>
                  <a:schemeClr val="accent6">
                    <a:lumMod val="50000"/>
                  </a:schemeClr>
                </a:solidFill>
                <a:latin typeface="Arial" panose="020B0604020202020204" pitchFamily="34" charset="0"/>
                <a:cs typeface="Arial" panose="020B0604020202020204" pitchFamily="34" charset="0"/>
              </a:rPr>
              <a:t>iện năng lượng mặt trời</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từ</a:t>
            </a:r>
            <a:r>
              <a:rPr lang="vi-VN" sz="4000" dirty="0">
                <a:solidFill>
                  <a:schemeClr val="accent6">
                    <a:lumMod val="50000"/>
                  </a:schemeClr>
                </a:solidFill>
                <a:latin typeface="Arial" panose="020B0604020202020204" pitchFamily="34" charset="0"/>
                <a:cs typeface="Arial" panose="020B0604020202020204" pitchFamily="34" charset="0"/>
              </a:rPr>
              <a:t> năm 202</a:t>
            </a:r>
            <a:r>
              <a:rPr lang="en-US" sz="4000" dirty="0">
                <a:solidFill>
                  <a:schemeClr val="accent6">
                    <a:lumMod val="50000"/>
                  </a:schemeClr>
                </a:solidFill>
                <a:latin typeface="Arial" panose="020B0604020202020204" pitchFamily="34" charset="0"/>
                <a:cs typeface="Arial" panose="020B0604020202020204" pitchFamily="34" charset="0"/>
              </a:rPr>
              <a:t>3 </a:t>
            </a:r>
            <a:r>
              <a:rPr lang="en-US" sz="4000" dirty="0" err="1">
                <a:solidFill>
                  <a:schemeClr val="accent6">
                    <a:lumMod val="50000"/>
                  </a:schemeClr>
                </a:solidFill>
                <a:latin typeface="Arial" panose="020B0604020202020204" pitchFamily="34" charset="0"/>
                <a:cs typeface="Arial" panose="020B0604020202020204" pitchFamily="34" charset="0"/>
              </a:rPr>
              <a:t>với</a:t>
            </a:r>
            <a:r>
              <a:rPr lang="en-US" sz="4000" dirty="0">
                <a:solidFill>
                  <a:schemeClr val="accent6">
                    <a:lumMod val="50000"/>
                  </a:schemeClr>
                </a:solidFill>
                <a:latin typeface="Arial" panose="020B0604020202020204" pitchFamily="34" charset="0"/>
                <a:cs typeface="Arial" panose="020B0604020202020204" pitchFamily="34" charset="0"/>
              </a:rPr>
              <a:t> </a:t>
            </a:r>
            <a:r>
              <a:rPr lang="vi-VN" sz="4000" dirty="0">
                <a:solidFill>
                  <a:schemeClr val="accent6">
                    <a:lumMod val="50000"/>
                  </a:schemeClr>
                </a:solidFill>
                <a:latin typeface="Arial" panose="020B0604020202020204" pitchFamily="34" charset="0"/>
                <a:cs typeface="Arial" panose="020B0604020202020204" pitchFamily="34" charset="0"/>
              </a:rPr>
              <a:t>tổng chi phí là 120 triệu đồng</a:t>
            </a:r>
            <a:r>
              <a:rPr lang="en-US" sz="4000" dirty="0">
                <a:solidFill>
                  <a:schemeClr val="accent6">
                    <a:lumMod val="50000"/>
                  </a:schemeClr>
                </a:solidFill>
                <a:latin typeface="Arial" panose="020B0604020202020204" pitchFamily="34" charset="0"/>
                <a:cs typeface="Arial" panose="020B0604020202020204" pitchFamily="34" charset="0"/>
              </a:rPr>
              <a:t>. T</a:t>
            </a:r>
            <a:r>
              <a:rPr lang="vi-VN" sz="4000" dirty="0">
                <a:solidFill>
                  <a:schemeClr val="accent6">
                    <a:lumMod val="50000"/>
                  </a:schemeClr>
                </a:solidFill>
                <a:latin typeface="Arial" panose="020B0604020202020204" pitchFamily="34" charset="0"/>
                <a:cs typeface="Arial" panose="020B0604020202020204" pitchFamily="34" charset="0"/>
              </a:rPr>
              <a:t>ỷ lệ điện dùng cho kinh doanh </a:t>
            </a:r>
            <a:r>
              <a:rPr lang="en-US" sz="4000" dirty="0" err="1">
                <a:solidFill>
                  <a:schemeClr val="accent6">
                    <a:lumMod val="50000"/>
                  </a:schemeClr>
                </a:solidFill>
                <a:latin typeface="Arial" panose="020B0604020202020204" pitchFamily="34" charset="0"/>
                <a:cs typeface="Arial" panose="020B0604020202020204" pitchFamily="34" charset="0"/>
              </a:rPr>
              <a:t>dịch</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vụ</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ăn</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uống</a:t>
            </a:r>
            <a:r>
              <a:rPr lang="en-US" sz="4000" dirty="0">
                <a:solidFill>
                  <a:schemeClr val="accent6">
                    <a:lumMod val="50000"/>
                  </a:schemeClr>
                </a:solidFill>
                <a:latin typeface="Arial" panose="020B0604020202020204" pitchFamily="34" charset="0"/>
                <a:cs typeface="Arial" panose="020B0604020202020204" pitchFamily="34" charset="0"/>
              </a:rPr>
              <a:t> </a:t>
            </a:r>
            <a:r>
              <a:rPr lang="vi-VN" sz="4000" dirty="0">
                <a:solidFill>
                  <a:schemeClr val="accent6">
                    <a:lumMod val="50000"/>
                  </a:schemeClr>
                </a:solidFill>
                <a:latin typeface="Arial" panose="020B0604020202020204" pitchFamily="34" charset="0"/>
                <a:cs typeface="Arial" panose="020B0604020202020204" pitchFamily="34" charset="0"/>
              </a:rPr>
              <a:t>là 75%, còn lại cho sinh hoạt</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gia</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đình</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Hỏi</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Hệ</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thống</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điện</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này</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có</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là</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tài</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sản</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cố</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định</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không</a:t>
            </a:r>
            <a:r>
              <a:rPr lang="en-US" sz="4000" dirty="0">
                <a:solidFill>
                  <a:schemeClr val="accent6">
                    <a:lumMod val="50000"/>
                  </a:schemeClr>
                </a:solidFill>
                <a:latin typeface="Arial" panose="020B0604020202020204" pitchFamily="34" charset="0"/>
                <a:cs typeface="Arial" panose="020B0604020202020204" pitchFamily="34" charset="0"/>
              </a:rPr>
              <a:t>?</a:t>
            </a:r>
          </a:p>
        </p:txBody>
      </p:sp>
      <p:sp>
        <p:nvSpPr>
          <p:cNvPr id="42" name="Rectangle 8">
            <a:extLst>
              <a:ext uri="{FF2B5EF4-FFF2-40B4-BE49-F238E27FC236}">
                <a16:creationId xmlns:a16="http://schemas.microsoft.com/office/drawing/2014/main" xmlns="" id="{D1641388-ABFA-49CE-A0FB-C612DABAB9A1}"/>
              </a:ext>
            </a:extLst>
          </p:cNvPr>
          <p:cNvSpPr>
            <a:spLocks noChangeArrowheads="1"/>
          </p:cNvSpPr>
          <p:nvPr/>
        </p:nvSpPr>
        <p:spPr bwMode="auto">
          <a:xfrm>
            <a:off x="3333071" y="6560654"/>
            <a:ext cx="24237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29">
            <a:extLst>
              <a:ext uri="{FF2B5EF4-FFF2-40B4-BE49-F238E27FC236}">
                <a16:creationId xmlns:a16="http://schemas.microsoft.com/office/drawing/2014/main" xmlns="" id="{E7B3FB13-5901-4EC1-9644-381C5AEA3D31}"/>
              </a:ext>
            </a:extLst>
          </p:cNvPr>
          <p:cNvSpPr txBox="1"/>
          <p:nvPr/>
        </p:nvSpPr>
        <p:spPr>
          <a:xfrm>
            <a:off x="2712280" y="3458192"/>
            <a:ext cx="1919187" cy="615553"/>
          </a:xfrm>
          <a:prstGeom prst="rect">
            <a:avLst/>
          </a:prstGeom>
        </p:spPr>
        <p:txBody>
          <a:bodyPr wrap="square" lIns="0" tIns="0" rIns="0" bIns="0" rtlCol="0" anchor="t">
            <a:spAutoFit/>
          </a:bodyPr>
          <a:lstStyle/>
          <a:p>
            <a:pPr>
              <a:spcAft>
                <a:spcPts val="1800"/>
              </a:spcAft>
            </a:pP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1.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Có</a:t>
            </a:r>
            <a:endParaRPr lang="en-US" sz="4000" dirty="0">
              <a:solidFill>
                <a:schemeClr val="accent6">
                  <a:lumMod val="50000"/>
                </a:schemeClr>
              </a:solidFill>
              <a:latin typeface="Arial" panose="020B0604020202020204" pitchFamily="34" charset="0"/>
              <a:cs typeface="Arial" panose="020B0604020202020204" pitchFamily="34" charset="0"/>
            </a:endParaRPr>
          </a:p>
        </p:txBody>
      </p:sp>
      <p:sp>
        <p:nvSpPr>
          <p:cNvPr id="12" name="TextBox 29">
            <a:extLst>
              <a:ext uri="{FF2B5EF4-FFF2-40B4-BE49-F238E27FC236}">
                <a16:creationId xmlns:a16="http://schemas.microsoft.com/office/drawing/2014/main" xmlns="" id="{67CFB92B-F5D7-49B3-BC86-7084B383B9D3}"/>
              </a:ext>
            </a:extLst>
          </p:cNvPr>
          <p:cNvSpPr txBox="1"/>
          <p:nvPr/>
        </p:nvSpPr>
        <p:spPr>
          <a:xfrm>
            <a:off x="2712280" y="4544367"/>
            <a:ext cx="3429000" cy="615553"/>
          </a:xfrm>
          <a:prstGeom prst="rect">
            <a:avLst/>
          </a:prstGeom>
        </p:spPr>
        <p:txBody>
          <a:bodyPr wrap="square" lIns="0" tIns="0" rIns="0" bIns="0" rtlCol="0" anchor="t">
            <a:spAutoFit/>
          </a:bodyPr>
          <a:lstStyle/>
          <a:p>
            <a:pPr>
              <a:spcAft>
                <a:spcPts val="1800"/>
              </a:spcAft>
            </a:pP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2.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Không</a:t>
            </a:r>
            <a:endParaRPr lang="en-US" sz="4000" dirty="0">
              <a:solidFill>
                <a:schemeClr val="accent6">
                  <a:lumMod val="50000"/>
                </a:schemeClr>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xmlns="" id="{F19CE7F4-5340-49D0-97AD-6648921D4F15}"/>
              </a:ext>
            </a:extLst>
          </p:cNvPr>
          <p:cNvSpPr/>
          <p:nvPr/>
        </p:nvSpPr>
        <p:spPr>
          <a:xfrm>
            <a:off x="1752600" y="187943"/>
            <a:ext cx="685800" cy="6121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5" name="Oval 14">
            <a:extLst>
              <a:ext uri="{FF2B5EF4-FFF2-40B4-BE49-F238E27FC236}">
                <a16:creationId xmlns:a16="http://schemas.microsoft.com/office/drawing/2014/main" xmlns="" id="{B6D63141-BC64-44B9-AB56-5FC53B1A8F21}"/>
              </a:ext>
            </a:extLst>
          </p:cNvPr>
          <p:cNvSpPr/>
          <p:nvPr/>
        </p:nvSpPr>
        <p:spPr>
          <a:xfrm>
            <a:off x="0" y="6722236"/>
            <a:ext cx="685800" cy="612157"/>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8" name="Arrow: Right 7">
            <a:extLst>
              <a:ext uri="{FF2B5EF4-FFF2-40B4-BE49-F238E27FC236}">
                <a16:creationId xmlns:a16="http://schemas.microsoft.com/office/drawing/2014/main" xmlns="" id="{26085306-2C8C-4666-93A0-59128B60A9FB}"/>
              </a:ext>
            </a:extLst>
          </p:cNvPr>
          <p:cNvSpPr/>
          <p:nvPr/>
        </p:nvSpPr>
        <p:spPr>
          <a:xfrm>
            <a:off x="5072940" y="3500913"/>
            <a:ext cx="990600" cy="61555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44">
            <a:extLst>
              <a:ext uri="{FF2B5EF4-FFF2-40B4-BE49-F238E27FC236}">
                <a16:creationId xmlns:a16="http://schemas.microsoft.com/office/drawing/2014/main" xmlns="" id="{D178878D-4976-49A4-9D2C-BA7A9A99E4D7}"/>
              </a:ext>
            </a:extLst>
          </p:cNvPr>
          <p:cNvSpPr txBox="1"/>
          <p:nvPr/>
        </p:nvSpPr>
        <p:spPr>
          <a:xfrm>
            <a:off x="11134445" y="3458192"/>
            <a:ext cx="6679299" cy="538609"/>
          </a:xfrm>
          <a:prstGeom prst="rect">
            <a:avLst/>
          </a:prstGeom>
        </p:spPr>
        <p:txBody>
          <a:bodyPr wrap="square" lIns="0" tIns="0" rIns="0" bIns="0" rtlCol="0" anchor="t">
            <a:spAutoFit/>
          </a:bodyPr>
          <a:lstStyle/>
          <a:p>
            <a:pPr algn="ctr">
              <a:lnSpc>
                <a:spcPts val="4199"/>
              </a:lnSpc>
              <a:spcBef>
                <a:spcPct val="0"/>
              </a:spcBef>
            </a:pPr>
            <a:r>
              <a:rPr lang="en-US" sz="3600" b="1" i="1" dirty="0" err="1">
                <a:solidFill>
                  <a:srgbClr val="0070C0"/>
                </a:solidFill>
                <a:latin typeface="Muli Italics"/>
                <a:ea typeface="Muli Italics"/>
                <a:cs typeface="Muli Italics"/>
                <a:sym typeface="Muli Italics"/>
              </a:rPr>
              <a:t>Giá</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trị</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từ</a:t>
            </a:r>
            <a:r>
              <a:rPr lang="en-US" sz="3600" b="1" i="1" dirty="0">
                <a:solidFill>
                  <a:srgbClr val="0070C0"/>
                </a:solidFill>
                <a:latin typeface="Muli Italics"/>
                <a:ea typeface="Muli Italics"/>
                <a:cs typeface="Muli Italics"/>
                <a:sym typeface="Muli Italics"/>
              </a:rPr>
              <a:t> 10 </a:t>
            </a:r>
            <a:r>
              <a:rPr lang="en-US" sz="3600" b="1" i="1" dirty="0" err="1">
                <a:solidFill>
                  <a:srgbClr val="0070C0"/>
                </a:solidFill>
                <a:latin typeface="Muli Italics"/>
                <a:ea typeface="Muli Italics"/>
                <a:cs typeface="Muli Italics"/>
                <a:sym typeface="Muli Italics"/>
              </a:rPr>
              <a:t>triệu</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đồng</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trở</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lên</a:t>
            </a:r>
            <a:r>
              <a:rPr lang="en-US" sz="3600" b="1" i="1" dirty="0">
                <a:solidFill>
                  <a:srgbClr val="0070C0"/>
                </a:solidFill>
                <a:latin typeface="Muli Italics"/>
                <a:ea typeface="Muli Italics"/>
                <a:cs typeface="Muli Italics"/>
                <a:sym typeface="Muli Italics"/>
              </a:rPr>
              <a:t> </a:t>
            </a:r>
          </a:p>
        </p:txBody>
      </p:sp>
      <p:sp>
        <p:nvSpPr>
          <p:cNvPr id="24" name="TextBox 44">
            <a:extLst>
              <a:ext uri="{FF2B5EF4-FFF2-40B4-BE49-F238E27FC236}">
                <a16:creationId xmlns:a16="http://schemas.microsoft.com/office/drawing/2014/main" xmlns="" id="{F4FC7CC3-5878-4F5C-A49B-23BFA8D6D176}"/>
              </a:ext>
            </a:extLst>
          </p:cNvPr>
          <p:cNvSpPr txBox="1"/>
          <p:nvPr/>
        </p:nvSpPr>
        <p:spPr>
          <a:xfrm>
            <a:off x="11171041" y="5112736"/>
            <a:ext cx="6429779" cy="1077218"/>
          </a:xfrm>
          <a:prstGeom prst="rect">
            <a:avLst/>
          </a:prstGeom>
        </p:spPr>
        <p:txBody>
          <a:bodyPr wrap="square" lIns="0" tIns="0" rIns="0" bIns="0" rtlCol="0" anchor="t">
            <a:spAutoFit/>
          </a:bodyPr>
          <a:lstStyle/>
          <a:p>
            <a:pPr algn="ctr">
              <a:lnSpc>
                <a:spcPts val="4199"/>
              </a:lnSpc>
              <a:spcBef>
                <a:spcPct val="0"/>
              </a:spcBef>
            </a:pPr>
            <a:r>
              <a:rPr lang="en-US" sz="3600" b="1" i="1" dirty="0" err="1">
                <a:solidFill>
                  <a:srgbClr val="0070C0"/>
                </a:solidFill>
                <a:latin typeface="Muli Italics"/>
                <a:ea typeface="Muli Italics"/>
                <a:cs typeface="Muli Italics"/>
                <a:sym typeface="Muli Italics"/>
              </a:rPr>
              <a:t>Thời</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gian</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sử</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dụng</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từ</a:t>
            </a:r>
            <a:r>
              <a:rPr lang="en-US" sz="3600" b="1" i="1" dirty="0">
                <a:solidFill>
                  <a:srgbClr val="0070C0"/>
                </a:solidFill>
                <a:latin typeface="Muli Italics"/>
                <a:ea typeface="Muli Italics"/>
                <a:cs typeface="Muli Italics"/>
                <a:sym typeface="Muli Italics"/>
              </a:rPr>
              <a:t> 01 </a:t>
            </a:r>
            <a:r>
              <a:rPr lang="en-US" sz="3600" b="1" i="1" dirty="0" err="1">
                <a:solidFill>
                  <a:srgbClr val="0070C0"/>
                </a:solidFill>
                <a:latin typeface="Muli Italics"/>
                <a:ea typeface="Muli Italics"/>
                <a:cs typeface="Muli Italics"/>
                <a:sym typeface="Muli Italics"/>
              </a:rPr>
              <a:t>năm</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trở</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lên</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sử</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dụng</a:t>
            </a:r>
            <a:r>
              <a:rPr lang="en-US" sz="3600" b="1" i="1" dirty="0">
                <a:solidFill>
                  <a:srgbClr val="0070C0"/>
                </a:solidFill>
                <a:latin typeface="Muli Italics"/>
                <a:ea typeface="Muli Italics"/>
                <a:cs typeface="Muli Italics"/>
                <a:sym typeface="Muli Italics"/>
              </a:rPr>
              <a:t> </a:t>
            </a:r>
            <a:r>
              <a:rPr lang="en-US" sz="3600" b="1" i="1" dirty="0" err="1">
                <a:solidFill>
                  <a:srgbClr val="0070C0"/>
                </a:solidFill>
                <a:latin typeface="Muli Italics"/>
                <a:ea typeface="Muli Italics"/>
                <a:cs typeface="Muli Italics"/>
                <a:sym typeface="Muli Italics"/>
              </a:rPr>
              <a:t>từ</a:t>
            </a:r>
            <a:r>
              <a:rPr lang="en-US" sz="3600" b="1" i="1" dirty="0">
                <a:solidFill>
                  <a:srgbClr val="0070C0"/>
                </a:solidFill>
                <a:latin typeface="Muli Italics"/>
                <a:ea typeface="Muli Italics"/>
                <a:cs typeface="Muli Italics"/>
                <a:sym typeface="Muli Italics"/>
              </a:rPr>
              <a:t> 2023)</a:t>
            </a:r>
          </a:p>
        </p:txBody>
      </p:sp>
      <p:sp>
        <p:nvSpPr>
          <p:cNvPr id="10" name="Half Frame 9">
            <a:extLst>
              <a:ext uri="{FF2B5EF4-FFF2-40B4-BE49-F238E27FC236}">
                <a16:creationId xmlns:a16="http://schemas.microsoft.com/office/drawing/2014/main" xmlns="" id="{F0406468-E5D4-493F-A9B7-7768303209FD}"/>
              </a:ext>
            </a:extLst>
          </p:cNvPr>
          <p:cNvSpPr/>
          <p:nvPr/>
        </p:nvSpPr>
        <p:spPr>
          <a:xfrm rot="19425536">
            <a:off x="10477093" y="3791450"/>
            <a:ext cx="1545103" cy="1717981"/>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a:extLst>
              <a:ext uri="{FF2B5EF4-FFF2-40B4-BE49-F238E27FC236}">
                <a16:creationId xmlns:a16="http://schemas.microsoft.com/office/drawing/2014/main" xmlns="" id="{2D6440DA-AE05-4B92-BC05-2B0EF8C624F8}"/>
              </a:ext>
            </a:extLst>
          </p:cNvPr>
          <p:cNvSpPr/>
          <p:nvPr/>
        </p:nvSpPr>
        <p:spPr>
          <a:xfrm>
            <a:off x="6065080" y="3009900"/>
            <a:ext cx="4343400" cy="2754600"/>
          </a:xfrm>
          <a:prstGeom prst="rect">
            <a:avLst/>
          </a:prstGeom>
          <a:solidFill>
            <a:schemeClr val="accent2">
              <a:lumMod val="40000"/>
              <a:lumOff val="60000"/>
            </a:schemeClr>
          </a:solidFill>
          <a:ln w="38100">
            <a:solidFill>
              <a:schemeClr val="tx2">
                <a:lumMod val="60000"/>
                <a:lumOff val="40000"/>
              </a:schemeClr>
            </a:solidFill>
          </a:ln>
        </p:spPr>
        <p:txBody>
          <a:bodyPr wrap="square">
            <a:spAutoFit/>
          </a:bodyPr>
          <a:lstStyle/>
          <a:p>
            <a:pPr algn="ctr">
              <a:spcAft>
                <a:spcPts val="600"/>
              </a:spcAft>
            </a:pPr>
            <a:r>
              <a:rPr lang="en-US" sz="4000" b="1" dirty="0">
                <a:solidFill>
                  <a:schemeClr val="tx1">
                    <a:lumMod val="75000"/>
                    <a:lumOff val="25000"/>
                  </a:schemeClr>
                </a:solidFill>
              </a:rPr>
              <a:t>TSCĐ </a:t>
            </a:r>
            <a:r>
              <a:rPr lang="en-US" sz="4000" b="1" dirty="0" err="1">
                <a:solidFill>
                  <a:schemeClr val="tx1">
                    <a:lumMod val="75000"/>
                    <a:lumOff val="25000"/>
                  </a:schemeClr>
                </a:solidFill>
              </a:rPr>
              <a:t>là</a:t>
            </a:r>
            <a:r>
              <a:rPr lang="en-US" sz="4000" b="1" dirty="0">
                <a:solidFill>
                  <a:schemeClr val="tx1">
                    <a:lumMod val="75000"/>
                    <a:lumOff val="25000"/>
                  </a:schemeClr>
                </a:solidFill>
              </a:rPr>
              <a:t> </a:t>
            </a:r>
            <a:r>
              <a:rPr lang="en-US" sz="4000" b="1" dirty="0" err="1">
                <a:solidFill>
                  <a:schemeClr val="tx1">
                    <a:lumMod val="75000"/>
                    <a:lumOff val="25000"/>
                  </a:schemeClr>
                </a:solidFill>
              </a:rPr>
              <a:t>Máy</a:t>
            </a:r>
            <a:r>
              <a:rPr lang="en-US" sz="4000" b="1" dirty="0">
                <a:solidFill>
                  <a:schemeClr val="tx1">
                    <a:lumMod val="75000"/>
                    <a:lumOff val="25000"/>
                  </a:schemeClr>
                </a:solidFill>
              </a:rPr>
              <a:t> </a:t>
            </a:r>
            <a:r>
              <a:rPr lang="en-US" sz="4000" b="1" dirty="0" err="1">
                <a:solidFill>
                  <a:schemeClr val="tx1">
                    <a:lumMod val="75000"/>
                    <a:lumOff val="25000"/>
                  </a:schemeClr>
                </a:solidFill>
              </a:rPr>
              <a:t>móc</a:t>
            </a:r>
            <a:r>
              <a:rPr lang="en-US" sz="4000" b="1" dirty="0">
                <a:solidFill>
                  <a:schemeClr val="tx1">
                    <a:lumMod val="75000"/>
                    <a:lumOff val="25000"/>
                  </a:schemeClr>
                </a:solidFill>
              </a:rPr>
              <a:t> (</a:t>
            </a:r>
            <a:r>
              <a:rPr lang="en-US" sz="4000" b="1" dirty="0" err="1">
                <a:solidFill>
                  <a:schemeClr val="tx1">
                    <a:lumMod val="75000"/>
                    <a:lumOff val="25000"/>
                  </a:schemeClr>
                </a:solidFill>
              </a:rPr>
              <a:t>Câu</a:t>
            </a:r>
            <a:r>
              <a:rPr lang="en-US" sz="4000" b="1" dirty="0">
                <a:solidFill>
                  <a:schemeClr val="tx1">
                    <a:lumMod val="75000"/>
                    <a:lumOff val="25000"/>
                  </a:schemeClr>
                </a:solidFill>
              </a:rPr>
              <a:t> 3.1.3): </a:t>
            </a:r>
            <a:r>
              <a:rPr lang="en-US" sz="4000" b="1" dirty="0" err="1">
                <a:solidFill>
                  <a:schemeClr val="tx1">
                    <a:lumMod val="75000"/>
                    <a:lumOff val="25000"/>
                  </a:schemeClr>
                </a:solidFill>
              </a:rPr>
              <a:t>Giá</a:t>
            </a:r>
            <a:r>
              <a:rPr lang="en-US" sz="4000" b="1" dirty="0">
                <a:solidFill>
                  <a:schemeClr val="tx1">
                    <a:lumMod val="75000"/>
                    <a:lumOff val="25000"/>
                  </a:schemeClr>
                </a:solidFill>
              </a:rPr>
              <a:t> </a:t>
            </a:r>
            <a:r>
              <a:rPr lang="en-US" sz="4000" b="1" dirty="0" err="1">
                <a:solidFill>
                  <a:schemeClr val="tx1">
                    <a:lumMod val="75000"/>
                    <a:lumOff val="25000"/>
                  </a:schemeClr>
                </a:solidFill>
              </a:rPr>
              <a:t>trị</a:t>
            </a:r>
            <a:endParaRPr lang="en-US" sz="4000" b="1" dirty="0">
              <a:solidFill>
                <a:schemeClr val="tx1">
                  <a:lumMod val="75000"/>
                  <a:lumOff val="25000"/>
                </a:schemeClr>
              </a:solidFill>
            </a:endParaRPr>
          </a:p>
          <a:p>
            <a:pPr algn="ctr"/>
            <a:r>
              <a:rPr lang="en-US" sz="4400" b="1" dirty="0">
                <a:solidFill>
                  <a:schemeClr val="tx1">
                    <a:lumMod val="75000"/>
                    <a:lumOff val="25000"/>
                  </a:schemeClr>
                </a:solidFill>
              </a:rPr>
              <a:t>120 *75%= 90 </a:t>
            </a:r>
            <a:r>
              <a:rPr lang="en-US" sz="4400" b="1" dirty="0" err="1">
                <a:solidFill>
                  <a:schemeClr val="tx1">
                    <a:lumMod val="75000"/>
                    <a:lumOff val="25000"/>
                  </a:schemeClr>
                </a:solidFill>
              </a:rPr>
              <a:t>triệu</a:t>
            </a:r>
            <a:r>
              <a:rPr lang="en-US" sz="4400" b="1" dirty="0">
                <a:solidFill>
                  <a:schemeClr val="tx1">
                    <a:lumMod val="75000"/>
                    <a:lumOff val="25000"/>
                  </a:schemeClr>
                </a:solidFill>
              </a:rPr>
              <a:t> </a:t>
            </a:r>
            <a:r>
              <a:rPr lang="en-US" sz="4400" b="1" dirty="0" err="1">
                <a:solidFill>
                  <a:schemeClr val="tx1">
                    <a:lumMod val="75000"/>
                    <a:lumOff val="25000"/>
                  </a:schemeClr>
                </a:solidFill>
              </a:rPr>
              <a:t>đồng</a:t>
            </a:r>
            <a:endParaRPr lang="en-US" sz="4400" b="1" dirty="0">
              <a:solidFill>
                <a:schemeClr val="tx1">
                  <a:lumMod val="75000"/>
                  <a:lumOff val="25000"/>
                </a:schemeClr>
              </a:solidFill>
            </a:endParaRPr>
          </a:p>
        </p:txBody>
      </p:sp>
      <p:cxnSp>
        <p:nvCxnSpPr>
          <p:cNvPr id="26" name="Straight Arrow Connector 25">
            <a:extLst>
              <a:ext uri="{FF2B5EF4-FFF2-40B4-BE49-F238E27FC236}">
                <a16:creationId xmlns:a16="http://schemas.microsoft.com/office/drawing/2014/main" xmlns="" id="{7E8E0982-060C-4808-A96F-788A84ABA251}"/>
              </a:ext>
            </a:extLst>
          </p:cNvPr>
          <p:cNvCxnSpPr>
            <a:cxnSpLocks/>
          </p:cNvCxnSpPr>
          <p:nvPr/>
        </p:nvCxnSpPr>
        <p:spPr>
          <a:xfrm flipV="1">
            <a:off x="5334000" y="6883819"/>
            <a:ext cx="2221821" cy="123148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7" name="TextBox 44">
            <a:extLst>
              <a:ext uri="{FF2B5EF4-FFF2-40B4-BE49-F238E27FC236}">
                <a16:creationId xmlns:a16="http://schemas.microsoft.com/office/drawing/2014/main" xmlns="" id="{E168D0A5-9DC5-4F51-B844-24EF8F09D1FA}"/>
              </a:ext>
            </a:extLst>
          </p:cNvPr>
          <p:cNvSpPr txBox="1"/>
          <p:nvPr/>
        </p:nvSpPr>
        <p:spPr>
          <a:xfrm>
            <a:off x="7143159" y="6515100"/>
            <a:ext cx="9915579" cy="538609"/>
          </a:xfrm>
          <a:prstGeom prst="rect">
            <a:avLst/>
          </a:prstGeom>
        </p:spPr>
        <p:txBody>
          <a:bodyPr wrap="square" lIns="0" tIns="0" rIns="0" bIns="0" rtlCol="0" anchor="t">
            <a:spAutoFit/>
          </a:bodyPr>
          <a:lstStyle/>
          <a:p>
            <a:pPr algn="ctr">
              <a:lnSpc>
                <a:spcPts val="4199"/>
              </a:lnSpc>
              <a:spcBef>
                <a:spcPct val="0"/>
              </a:spcBef>
            </a:pPr>
            <a:r>
              <a:rPr lang="en-US" sz="3600" b="1" i="1" dirty="0" err="1">
                <a:solidFill>
                  <a:schemeClr val="accent6">
                    <a:lumMod val="75000"/>
                  </a:schemeClr>
                </a:solidFill>
                <a:latin typeface="Muli Italics"/>
                <a:ea typeface="Muli Italics"/>
                <a:cs typeface="Muli Italics"/>
                <a:sym typeface="Muli Italics"/>
              </a:rPr>
              <a:t>Hệ</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thống</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điện</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này</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có</a:t>
            </a:r>
            <a:r>
              <a:rPr lang="en-US" sz="3600" b="1" i="1" dirty="0">
                <a:solidFill>
                  <a:schemeClr val="accent6">
                    <a:lumMod val="75000"/>
                  </a:schemeClr>
                </a:solidFill>
                <a:latin typeface="Muli Italics"/>
                <a:ea typeface="Muli Italics"/>
                <a:cs typeface="Muli Italics"/>
                <a:sym typeface="Muli Italics"/>
              </a:rPr>
              <a:t> chi </a:t>
            </a:r>
            <a:r>
              <a:rPr lang="en-US" sz="3600" b="1" i="1" dirty="0" err="1">
                <a:solidFill>
                  <a:schemeClr val="accent6">
                    <a:lumMod val="75000"/>
                  </a:schemeClr>
                </a:solidFill>
                <a:latin typeface="Muli Italics"/>
                <a:ea typeface="Muli Italics"/>
                <a:cs typeface="Muli Italics"/>
                <a:sym typeface="Muli Italics"/>
              </a:rPr>
              <a:t>phí</a:t>
            </a:r>
            <a:r>
              <a:rPr lang="en-US" sz="3600" b="1" i="1" dirty="0">
                <a:solidFill>
                  <a:schemeClr val="accent6">
                    <a:lumMod val="75000"/>
                  </a:schemeClr>
                </a:solidFill>
                <a:latin typeface="Muli Italics"/>
                <a:ea typeface="Muli Italics"/>
                <a:cs typeface="Muli Italics"/>
                <a:sym typeface="Muli Italics"/>
              </a:rPr>
              <a:t> d</a:t>
            </a:r>
            <a:r>
              <a:rPr lang="vi-VN" sz="3600" b="1" i="1" dirty="0">
                <a:solidFill>
                  <a:schemeClr val="accent6">
                    <a:lumMod val="75000"/>
                  </a:schemeClr>
                </a:solidFill>
                <a:latin typeface="Muli Italics"/>
                <a:ea typeface="Muli Italics"/>
                <a:cs typeface="Muli Italics"/>
                <a:sym typeface="Muli Italics"/>
              </a:rPr>
              <a:t>ư</a:t>
            </a:r>
            <a:r>
              <a:rPr lang="en-US" sz="3600" b="1" i="1" dirty="0" err="1">
                <a:solidFill>
                  <a:schemeClr val="accent6">
                    <a:lumMod val="75000"/>
                  </a:schemeClr>
                </a:solidFill>
                <a:latin typeface="Muli Italics"/>
                <a:ea typeface="Muli Italics"/>
                <a:cs typeface="Muli Italics"/>
                <a:sym typeface="Muli Italics"/>
              </a:rPr>
              <a:t>ới</a:t>
            </a:r>
            <a:r>
              <a:rPr lang="en-US" sz="3600" b="1" i="1" dirty="0">
                <a:solidFill>
                  <a:schemeClr val="accent6">
                    <a:lumMod val="75000"/>
                  </a:schemeClr>
                </a:solidFill>
                <a:latin typeface="Muli Italics"/>
                <a:ea typeface="Muli Italics"/>
                <a:cs typeface="Muli Italics"/>
                <a:sym typeface="Muli Italics"/>
              </a:rPr>
              <a:t> 10 </a:t>
            </a:r>
            <a:r>
              <a:rPr lang="en-US" sz="3600" b="1" i="1" dirty="0" err="1">
                <a:solidFill>
                  <a:schemeClr val="accent6">
                    <a:lumMod val="75000"/>
                  </a:schemeClr>
                </a:solidFill>
                <a:latin typeface="Muli Italics"/>
                <a:ea typeface="Muli Italics"/>
                <a:cs typeface="Muli Italics"/>
                <a:sym typeface="Muli Italics"/>
              </a:rPr>
              <a:t>triệu</a:t>
            </a:r>
            <a:endParaRPr lang="en-US" sz="3600" b="1" i="1" dirty="0">
              <a:solidFill>
                <a:schemeClr val="accent6">
                  <a:lumMod val="75000"/>
                </a:schemeClr>
              </a:solidFill>
              <a:latin typeface="Muli Italics"/>
              <a:ea typeface="Muli Italics"/>
              <a:cs typeface="Muli Italics"/>
              <a:sym typeface="Muli Italics"/>
            </a:endParaRPr>
          </a:p>
        </p:txBody>
      </p:sp>
      <p:sp>
        <p:nvSpPr>
          <p:cNvPr id="28" name="TextBox 44">
            <a:extLst>
              <a:ext uri="{FF2B5EF4-FFF2-40B4-BE49-F238E27FC236}">
                <a16:creationId xmlns:a16="http://schemas.microsoft.com/office/drawing/2014/main" xmlns="" id="{FB864F0D-DC7F-47AC-8B87-145289F05638}"/>
              </a:ext>
            </a:extLst>
          </p:cNvPr>
          <p:cNvSpPr txBox="1"/>
          <p:nvPr/>
        </p:nvSpPr>
        <p:spPr>
          <a:xfrm>
            <a:off x="7555821" y="7601939"/>
            <a:ext cx="10044999" cy="1046761"/>
          </a:xfrm>
          <a:prstGeom prst="rect">
            <a:avLst/>
          </a:prstGeom>
        </p:spPr>
        <p:txBody>
          <a:bodyPr wrap="square" lIns="0" tIns="0" rIns="0" bIns="0" rtlCol="0" anchor="t">
            <a:spAutoFit/>
          </a:bodyPr>
          <a:lstStyle/>
          <a:p>
            <a:pPr algn="ctr">
              <a:lnSpc>
                <a:spcPts val="4199"/>
              </a:lnSpc>
              <a:spcBef>
                <a:spcPct val="0"/>
              </a:spcBef>
            </a:pPr>
            <a:r>
              <a:rPr lang="en-US" sz="3400" b="1" i="1" dirty="0" err="1">
                <a:solidFill>
                  <a:schemeClr val="accent6">
                    <a:lumMod val="75000"/>
                  </a:schemeClr>
                </a:solidFill>
                <a:latin typeface="Muli Italics"/>
                <a:ea typeface="Muli Italics"/>
                <a:cs typeface="Muli Italics"/>
                <a:sym typeface="Muli Italics"/>
              </a:rPr>
              <a:t>Hệ</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thống</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này</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có</a:t>
            </a:r>
            <a:r>
              <a:rPr lang="en-US" sz="3400" b="1" i="1" dirty="0">
                <a:solidFill>
                  <a:schemeClr val="accent6">
                    <a:lumMod val="75000"/>
                  </a:schemeClr>
                </a:solidFill>
                <a:latin typeface="Muli Italics"/>
                <a:ea typeface="Muli Italics"/>
                <a:cs typeface="Muli Italics"/>
                <a:sym typeface="Muli Italics"/>
              </a:rPr>
              <a:t> </a:t>
            </a:r>
            <a:r>
              <a:rPr lang="vi-VN" sz="3400" b="1" i="1" dirty="0">
                <a:solidFill>
                  <a:schemeClr val="accent6">
                    <a:lumMod val="75000"/>
                  </a:schemeClr>
                </a:solidFill>
                <a:latin typeface="Muli Italics"/>
                <a:ea typeface="Muli Italics"/>
                <a:cs typeface="Muli Italics"/>
                <a:sym typeface="Muli Italics"/>
              </a:rPr>
              <a:t>thời </a:t>
            </a:r>
            <a:r>
              <a:rPr lang="en-US" sz="3400" b="1" i="1" dirty="0" err="1">
                <a:solidFill>
                  <a:schemeClr val="accent6">
                    <a:lumMod val="75000"/>
                  </a:schemeClr>
                </a:solidFill>
                <a:latin typeface="Muli Italics"/>
                <a:ea typeface="Muli Italics"/>
                <a:cs typeface="Muli Italics"/>
                <a:sym typeface="Muli Italics"/>
              </a:rPr>
              <a:t>gian</a:t>
            </a:r>
            <a:r>
              <a:rPr lang="vi-VN" sz="3400" b="1" i="1" dirty="0">
                <a:solidFill>
                  <a:schemeClr val="accent6">
                    <a:lumMod val="75000"/>
                  </a:schemeClr>
                </a:solidFill>
                <a:latin typeface="Muli Italics"/>
                <a:ea typeface="Muli Italics"/>
                <a:cs typeface="Muli Italics"/>
                <a:sym typeface="Muli Italics"/>
              </a:rPr>
              <a:t> sử dụng dưới 1 năm</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không</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được</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sử</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dụng</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cho</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các</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năm</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tiếp</a:t>
            </a:r>
            <a:r>
              <a:rPr lang="en-US" sz="3400" b="1" i="1" dirty="0">
                <a:solidFill>
                  <a:schemeClr val="accent6">
                    <a:lumMod val="75000"/>
                  </a:schemeClr>
                </a:solidFill>
                <a:latin typeface="Muli Italics"/>
                <a:ea typeface="Muli Italics"/>
                <a:cs typeface="Muli Italics"/>
                <a:sym typeface="Muli Italics"/>
              </a:rPr>
              <a:t> </a:t>
            </a:r>
            <a:r>
              <a:rPr lang="en-US" sz="3400" b="1" i="1" dirty="0" err="1">
                <a:solidFill>
                  <a:schemeClr val="accent6">
                    <a:lumMod val="75000"/>
                  </a:schemeClr>
                </a:solidFill>
                <a:latin typeface="Muli Italics"/>
                <a:ea typeface="Muli Italics"/>
                <a:cs typeface="Muli Italics"/>
                <a:sym typeface="Muli Italics"/>
              </a:rPr>
              <a:t>theo</a:t>
            </a:r>
            <a:r>
              <a:rPr lang="en-US" sz="3400" b="1" i="1" dirty="0">
                <a:solidFill>
                  <a:schemeClr val="accent6">
                    <a:lumMod val="75000"/>
                  </a:schemeClr>
                </a:solidFill>
                <a:latin typeface="Muli Italics"/>
                <a:ea typeface="Muli Italics"/>
                <a:cs typeface="Muli Italics"/>
                <a:sym typeface="Muli Italics"/>
              </a:rPr>
              <a:t> </a:t>
            </a:r>
          </a:p>
        </p:txBody>
      </p:sp>
      <p:cxnSp>
        <p:nvCxnSpPr>
          <p:cNvPr id="30" name="Straight Arrow Connector 29">
            <a:extLst>
              <a:ext uri="{FF2B5EF4-FFF2-40B4-BE49-F238E27FC236}">
                <a16:creationId xmlns:a16="http://schemas.microsoft.com/office/drawing/2014/main" xmlns="" id="{0F53677B-71AC-4A61-9146-2ED0368B0C63}"/>
              </a:ext>
            </a:extLst>
          </p:cNvPr>
          <p:cNvCxnSpPr>
            <a:cxnSpLocks/>
          </p:cNvCxnSpPr>
          <p:nvPr/>
        </p:nvCxnSpPr>
        <p:spPr>
          <a:xfrm>
            <a:off x="5367901" y="8147316"/>
            <a:ext cx="2099699"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xmlns="" id="{57882333-2677-45E7-9925-BFBC4E178A86}"/>
              </a:ext>
            </a:extLst>
          </p:cNvPr>
          <p:cNvCxnSpPr>
            <a:cxnSpLocks/>
          </p:cNvCxnSpPr>
          <p:nvPr/>
        </p:nvCxnSpPr>
        <p:spPr>
          <a:xfrm>
            <a:off x="5334000" y="8143258"/>
            <a:ext cx="1509149" cy="107721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6" name="TextBox 44">
            <a:extLst>
              <a:ext uri="{FF2B5EF4-FFF2-40B4-BE49-F238E27FC236}">
                <a16:creationId xmlns:a16="http://schemas.microsoft.com/office/drawing/2014/main" xmlns="" id="{165F55C3-E3BE-4AED-9470-31B2909B467E}"/>
              </a:ext>
            </a:extLst>
          </p:cNvPr>
          <p:cNvSpPr txBox="1"/>
          <p:nvPr/>
        </p:nvSpPr>
        <p:spPr>
          <a:xfrm>
            <a:off x="6843149" y="8945713"/>
            <a:ext cx="8550186" cy="1077218"/>
          </a:xfrm>
          <a:prstGeom prst="rect">
            <a:avLst/>
          </a:prstGeom>
        </p:spPr>
        <p:txBody>
          <a:bodyPr wrap="square" lIns="0" tIns="0" rIns="0" bIns="0" rtlCol="0" anchor="t">
            <a:spAutoFit/>
          </a:bodyPr>
          <a:lstStyle/>
          <a:p>
            <a:pPr algn="ctr">
              <a:lnSpc>
                <a:spcPts val="4199"/>
              </a:lnSpc>
              <a:spcBef>
                <a:spcPct val="0"/>
              </a:spcBef>
            </a:pPr>
            <a:r>
              <a:rPr lang="en-US" sz="3600" b="1" i="1" dirty="0" err="1">
                <a:solidFill>
                  <a:schemeClr val="accent6">
                    <a:lumMod val="75000"/>
                  </a:schemeClr>
                </a:solidFill>
                <a:latin typeface="Muli Italics"/>
                <a:ea typeface="Muli Italics"/>
                <a:cs typeface="Muli Italics"/>
                <a:sym typeface="Muli Italics"/>
              </a:rPr>
              <a:t>Hệ</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thống</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điện</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này</a:t>
            </a:r>
            <a:r>
              <a:rPr lang="en-US" sz="3600" b="1" i="1" dirty="0">
                <a:solidFill>
                  <a:schemeClr val="accent6">
                    <a:lumMod val="75000"/>
                  </a:schemeClr>
                </a:solidFill>
                <a:latin typeface="Muli Italics"/>
                <a:ea typeface="Muli Italics"/>
                <a:cs typeface="Muli Italics"/>
                <a:sym typeface="Muli Italics"/>
              </a:rPr>
              <a:t> đ</a:t>
            </a:r>
            <a:r>
              <a:rPr lang="vi-VN" sz="3600" b="1" i="1" dirty="0">
                <a:solidFill>
                  <a:schemeClr val="accent6">
                    <a:lumMod val="75000"/>
                  </a:schemeClr>
                </a:solidFill>
                <a:latin typeface="Muli Italics"/>
                <a:ea typeface="Muli Italics"/>
                <a:cs typeface="Muli Italics"/>
                <a:sym typeface="Muli Italics"/>
              </a:rPr>
              <a:t>ư</a:t>
            </a:r>
            <a:r>
              <a:rPr lang="en-US" sz="3600" b="1" i="1" dirty="0" err="1">
                <a:solidFill>
                  <a:schemeClr val="accent6">
                    <a:lumMod val="75000"/>
                  </a:schemeClr>
                </a:solidFill>
                <a:latin typeface="Muli Italics"/>
                <a:ea typeface="Muli Italics"/>
                <a:cs typeface="Muli Italics"/>
                <a:sym typeface="Muli Italics"/>
              </a:rPr>
              <a:t>ợc</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sử</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dụng</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toàn</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bộ</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cho</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sinh</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hoạt</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gia</a:t>
            </a:r>
            <a:r>
              <a:rPr lang="en-US" sz="3600" b="1" i="1" dirty="0">
                <a:solidFill>
                  <a:schemeClr val="accent6">
                    <a:lumMod val="75000"/>
                  </a:schemeClr>
                </a:solidFill>
                <a:latin typeface="Muli Italics"/>
                <a:ea typeface="Muli Italics"/>
                <a:cs typeface="Muli Italics"/>
                <a:sym typeface="Muli Italics"/>
              </a:rPr>
              <a:t> </a:t>
            </a:r>
            <a:r>
              <a:rPr lang="en-US" sz="3600" b="1" i="1" dirty="0" err="1">
                <a:solidFill>
                  <a:schemeClr val="accent6">
                    <a:lumMod val="75000"/>
                  </a:schemeClr>
                </a:solidFill>
                <a:latin typeface="Muli Italics"/>
                <a:ea typeface="Muli Italics"/>
                <a:cs typeface="Muli Italics"/>
                <a:sym typeface="Muli Italics"/>
              </a:rPr>
              <a:t>đình</a:t>
            </a:r>
            <a:endParaRPr lang="en-US" sz="3600" b="1" i="1" dirty="0">
              <a:solidFill>
                <a:schemeClr val="accent6">
                  <a:lumMod val="75000"/>
                </a:schemeClr>
              </a:solidFill>
              <a:latin typeface="Muli Italics"/>
              <a:ea typeface="Muli Italics"/>
              <a:cs typeface="Muli Italics"/>
              <a:sym typeface="Muli Italics"/>
            </a:endParaRPr>
          </a:p>
        </p:txBody>
      </p:sp>
      <p:sp>
        <p:nvSpPr>
          <p:cNvPr id="31" name="TextBox 29">
            <a:extLst>
              <a:ext uri="{FF2B5EF4-FFF2-40B4-BE49-F238E27FC236}">
                <a16:creationId xmlns:a16="http://schemas.microsoft.com/office/drawing/2014/main" xmlns="" id="{36B48DC4-700E-4439-B65F-15E0C2C06EFD}"/>
              </a:ext>
            </a:extLst>
          </p:cNvPr>
          <p:cNvSpPr txBox="1"/>
          <p:nvPr/>
        </p:nvSpPr>
        <p:spPr>
          <a:xfrm>
            <a:off x="609600" y="6438900"/>
            <a:ext cx="4755461" cy="3077766"/>
          </a:xfrm>
          <a:prstGeom prst="rect">
            <a:avLst/>
          </a:prstGeom>
          <a:ln w="38100">
            <a:solidFill>
              <a:schemeClr val="accent6">
                <a:lumMod val="75000"/>
              </a:schemeClr>
            </a:solidFill>
          </a:ln>
        </p:spPr>
        <p:txBody>
          <a:bodyPr wrap="square" lIns="0" tIns="0" rIns="0" bIns="0" rtlCol="0" anchor="t">
            <a:spAutoFit/>
          </a:bodyPr>
          <a:lstStyle/>
          <a:p>
            <a:pPr algn="ctr">
              <a:spcAft>
                <a:spcPts val="1800"/>
              </a:spcAft>
            </a:pP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Với</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dữ</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kiện</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trên</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trong</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tr</a:t>
            </a:r>
            <a:r>
              <a:rPr lang="vi-VN" sz="4000" dirty="0">
                <a:solidFill>
                  <a:schemeClr val="accent6">
                    <a:lumMod val="50000"/>
                  </a:schemeClr>
                </a:solidFill>
                <a:latin typeface="Arial" panose="020B0604020202020204" pitchFamily="34" charset="0"/>
                <a:ea typeface="Muli"/>
                <a:cs typeface="Arial" panose="020B0604020202020204" pitchFamily="34" charset="0"/>
                <a:sym typeface="Muli"/>
              </a:rPr>
              <a:t>ư</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ờng</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hợp</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nào</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tài</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sản</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6">
                    <a:lumMod val="50000"/>
                  </a:schemeClr>
                </a:solidFill>
                <a:latin typeface="Arial" panose="020B0604020202020204" pitchFamily="34" charset="0"/>
                <a:ea typeface="Muli"/>
                <a:cs typeface="Arial" panose="020B0604020202020204" pitchFamily="34" charset="0"/>
                <a:sym typeface="Muli"/>
              </a:rPr>
              <a:t>này</a:t>
            </a:r>
            <a:r>
              <a:rPr lang="en-US" sz="4000" dirty="0">
                <a:solidFill>
                  <a:schemeClr val="accent6">
                    <a:lumMod val="50000"/>
                  </a:schemeClr>
                </a:solidFill>
                <a:latin typeface="Arial" panose="020B0604020202020204" pitchFamily="34" charset="0"/>
                <a:ea typeface="Muli"/>
                <a:cs typeface="Arial" panose="020B0604020202020204" pitchFamily="34" charset="0"/>
                <a:sym typeface="Muli"/>
              </a:rPr>
              <a:t> </a:t>
            </a:r>
            <a:r>
              <a:rPr lang="en-US" sz="4000" dirty="0" err="1">
                <a:solidFill>
                  <a:srgbClr val="FF0000"/>
                </a:solidFill>
                <a:latin typeface="Arial" panose="020B0604020202020204" pitchFamily="34" charset="0"/>
                <a:ea typeface="Muli"/>
                <a:cs typeface="Arial" panose="020B0604020202020204" pitchFamily="34" charset="0"/>
                <a:sym typeface="Muli"/>
              </a:rPr>
              <a:t>không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phải</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là</a:t>
            </a:r>
            <a:r>
              <a:rPr lang="en-US" sz="4000" dirty="0">
                <a:solidFill>
                  <a:schemeClr val="accent6">
                    <a:lumMod val="50000"/>
                  </a:schemeClr>
                </a:solidFill>
                <a:latin typeface="Arial" panose="020B0604020202020204" pitchFamily="34" charset="0"/>
                <a:cs typeface="Arial" panose="020B0604020202020204" pitchFamily="34" charset="0"/>
              </a:rPr>
              <a:t> TSCĐ </a:t>
            </a:r>
            <a:r>
              <a:rPr lang="en-US" sz="4000" dirty="0" err="1">
                <a:solidFill>
                  <a:schemeClr val="accent6">
                    <a:lumMod val="50000"/>
                  </a:schemeClr>
                </a:solidFill>
                <a:latin typeface="Arial" panose="020B0604020202020204" pitchFamily="34" charset="0"/>
                <a:cs typeface="Arial" panose="020B0604020202020204" pitchFamily="34" charset="0"/>
              </a:rPr>
              <a:t>của</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cơ</a:t>
            </a:r>
            <a:r>
              <a:rPr lang="en-US" sz="4000" dirty="0">
                <a:solidFill>
                  <a:schemeClr val="accent6">
                    <a:lumMod val="50000"/>
                  </a:schemeClr>
                </a:solidFill>
                <a:latin typeface="Arial" panose="020B0604020202020204" pitchFamily="34" charset="0"/>
                <a:cs typeface="Arial" panose="020B0604020202020204" pitchFamily="34" charset="0"/>
              </a:rPr>
              <a:t> </a:t>
            </a:r>
            <a:r>
              <a:rPr lang="en-US" sz="4000" dirty="0" err="1">
                <a:solidFill>
                  <a:schemeClr val="accent6">
                    <a:lumMod val="50000"/>
                  </a:schemeClr>
                </a:solidFill>
                <a:latin typeface="Arial" panose="020B0604020202020204" pitchFamily="34" charset="0"/>
                <a:cs typeface="Arial" panose="020B0604020202020204" pitchFamily="34" charset="0"/>
              </a:rPr>
              <a:t>sở</a:t>
            </a:r>
            <a:r>
              <a:rPr lang="en-US" sz="4000" dirty="0">
                <a:solidFill>
                  <a:schemeClr val="accent6">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017948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heel(1)">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P spid="8" grpId="0" animBg="1"/>
      <p:bldP spid="19" grpId="0"/>
      <p:bldP spid="24" grpId="0"/>
      <p:bldP spid="10" grpId="0" animBg="1"/>
      <p:bldP spid="25" grpId="0" animBg="1"/>
      <p:bldP spid="27" grpId="0"/>
      <p:bldP spid="28" grpId="0"/>
      <p:bldP spid="36"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3" name="Group 3"/>
          <p:cNvGrpSpPr/>
          <p:nvPr/>
        </p:nvGrpSpPr>
        <p:grpSpPr>
          <a:xfrm rot="5400000">
            <a:off x="-4527" y="-252072"/>
            <a:ext cx="10706309" cy="10791145"/>
            <a:chOff x="0" y="0"/>
            <a:chExt cx="2448171" cy="2467570"/>
          </a:xfrm>
        </p:grpSpPr>
        <p:sp>
          <p:nvSpPr>
            <p:cNvPr id="4" name="Freeform 4"/>
            <p:cNvSpPr/>
            <p:nvPr/>
          </p:nvSpPr>
          <p:spPr>
            <a:xfrm>
              <a:off x="0" y="0"/>
              <a:ext cx="2448171" cy="2467570"/>
            </a:xfrm>
            <a:custGeom>
              <a:avLst/>
              <a:gdLst/>
              <a:ahLst/>
              <a:cxnLst/>
              <a:rect l="l" t="t" r="r" b="b"/>
              <a:pathLst>
                <a:path w="2448171" h="2467570">
                  <a:moveTo>
                    <a:pt x="1224086" y="0"/>
                  </a:moveTo>
                  <a:lnTo>
                    <a:pt x="2448171" y="2467570"/>
                  </a:lnTo>
                  <a:lnTo>
                    <a:pt x="0" y="2467570"/>
                  </a:lnTo>
                  <a:lnTo>
                    <a:pt x="1224086" y="0"/>
                  </a:lnTo>
                  <a:close/>
                </a:path>
              </a:pathLst>
            </a:custGeom>
            <a:solidFill>
              <a:srgbClr val="E4EFF8"/>
            </a:solidFill>
          </p:spPr>
        </p:sp>
        <p:sp>
          <p:nvSpPr>
            <p:cNvPr id="5" name="TextBox 5"/>
            <p:cNvSpPr txBox="1"/>
            <p:nvPr/>
          </p:nvSpPr>
          <p:spPr>
            <a:xfrm>
              <a:off x="382527" y="1098033"/>
              <a:ext cx="1683118" cy="1193283"/>
            </a:xfrm>
            <a:prstGeom prst="rect">
              <a:avLst/>
            </a:prstGeom>
          </p:spPr>
          <p:txBody>
            <a:bodyPr lIns="50800" tIns="50800" rIns="50800" bIns="50800" rtlCol="0" anchor="ctr"/>
            <a:lstStyle/>
            <a:p>
              <a:pPr algn="ctr">
                <a:lnSpc>
                  <a:spcPts val="2488"/>
                </a:lnSpc>
              </a:pPr>
              <a:endParaRPr/>
            </a:p>
          </p:txBody>
        </p:sp>
      </p:grpSp>
      <p:sp>
        <p:nvSpPr>
          <p:cNvPr id="20" name="Freeform 20"/>
          <p:cNvSpPr/>
          <p:nvPr/>
        </p:nvSpPr>
        <p:spPr>
          <a:xfrm>
            <a:off x="16179441" y="8994669"/>
            <a:ext cx="1168734" cy="1056111"/>
          </a:xfrm>
          <a:custGeom>
            <a:avLst/>
            <a:gdLst/>
            <a:ahLst/>
            <a:cxnLst/>
            <a:rect l="l" t="t" r="r" b="b"/>
            <a:pathLst>
              <a:path w="1168734" h="1056111">
                <a:moveTo>
                  <a:pt x="0" y="0"/>
                </a:moveTo>
                <a:lnTo>
                  <a:pt x="1168735" y="0"/>
                </a:lnTo>
                <a:lnTo>
                  <a:pt x="1168735" y="1056110"/>
                </a:lnTo>
                <a:lnTo>
                  <a:pt x="0" y="10561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a:off x="17348175" y="8994669"/>
            <a:ext cx="933338" cy="1056111"/>
          </a:xfrm>
          <a:custGeom>
            <a:avLst/>
            <a:gdLst/>
            <a:ahLst/>
            <a:cxnLst/>
            <a:rect l="l" t="t" r="r" b="b"/>
            <a:pathLst>
              <a:path w="933338" h="1056111">
                <a:moveTo>
                  <a:pt x="0" y="0"/>
                </a:moveTo>
                <a:lnTo>
                  <a:pt x="933338" y="0"/>
                </a:lnTo>
                <a:lnTo>
                  <a:pt x="933338" y="1056111"/>
                </a:lnTo>
                <a:lnTo>
                  <a:pt x="0" y="10561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a:off x="17564154" y="7844499"/>
            <a:ext cx="914421" cy="979299"/>
          </a:xfrm>
          <a:custGeom>
            <a:avLst/>
            <a:gdLst/>
            <a:ahLst/>
            <a:cxnLst/>
            <a:rect l="l" t="t" r="r" b="b"/>
            <a:pathLst>
              <a:path w="914421" h="979299">
                <a:moveTo>
                  <a:pt x="0" y="0"/>
                </a:moveTo>
                <a:lnTo>
                  <a:pt x="914421" y="0"/>
                </a:lnTo>
                <a:lnTo>
                  <a:pt x="914421" y="979299"/>
                </a:lnTo>
                <a:lnTo>
                  <a:pt x="0" y="9792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TextBox 23"/>
          <p:cNvSpPr txBox="1"/>
          <p:nvPr/>
        </p:nvSpPr>
        <p:spPr>
          <a:xfrm>
            <a:off x="-62291" y="71558"/>
            <a:ext cx="3872291" cy="602729"/>
          </a:xfrm>
          <a:prstGeom prst="rect">
            <a:avLst/>
          </a:prstGeom>
        </p:spPr>
        <p:txBody>
          <a:bodyPr wrap="square" lIns="0" tIns="0" rIns="0" bIns="0" rtlCol="0" anchor="t">
            <a:spAutoFit/>
          </a:bodyPr>
          <a:lstStyle/>
          <a:p>
            <a:pPr algn="ctr">
              <a:lnSpc>
                <a:spcPts val="4687"/>
              </a:lnSpc>
            </a:pPr>
            <a:r>
              <a:rPr lang="en-US" sz="4000" b="1" dirty="0">
                <a:solidFill>
                  <a:srgbClr val="041F60"/>
                </a:solidFill>
                <a:latin typeface="Muli Bold"/>
                <a:ea typeface="Muli Bold"/>
                <a:cs typeface="Muli Bold"/>
                <a:sym typeface="Muli Bold"/>
              </a:rPr>
              <a:t>THẢO LUẬN</a:t>
            </a:r>
          </a:p>
        </p:txBody>
      </p:sp>
      <p:sp>
        <p:nvSpPr>
          <p:cNvPr id="29" name="TextBox 29"/>
          <p:cNvSpPr txBox="1"/>
          <p:nvPr/>
        </p:nvSpPr>
        <p:spPr>
          <a:xfrm>
            <a:off x="381000" y="721965"/>
            <a:ext cx="17716564" cy="8233023"/>
          </a:xfrm>
          <a:prstGeom prst="rect">
            <a:avLst/>
          </a:prstGeom>
        </p:spPr>
        <p:txBody>
          <a:bodyPr wrap="square" lIns="0" tIns="0" rIns="0" bIns="0" rtlCol="0" anchor="t">
            <a:spAutoFit/>
          </a:bodyPr>
          <a:lstStyle/>
          <a:p>
            <a:pPr>
              <a:spcAft>
                <a:spcPts val="1800"/>
              </a:spcAft>
            </a:pPr>
            <a:r>
              <a:rPr lang="en-US" sz="4000" dirty="0" err="1">
                <a:solidFill>
                  <a:schemeClr val="accent1">
                    <a:lumMod val="50000"/>
                  </a:schemeClr>
                </a:solidFill>
                <a:latin typeface="Arial" panose="020B0604020202020204" pitchFamily="34" charset="0"/>
                <a:ea typeface="Muli"/>
                <a:cs typeface="Arial" panose="020B0604020202020204" pitchFamily="34" charset="0"/>
                <a:sym typeface="Muli"/>
              </a:rPr>
              <a:t>Tại</a:t>
            </a:r>
            <a:r>
              <a:rPr lang="en-US" sz="4000" dirty="0">
                <a:solidFill>
                  <a:schemeClr val="accent1">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1">
                    <a:lumMod val="50000"/>
                  </a:schemeClr>
                </a:solidFill>
                <a:latin typeface="Arial" panose="020B0604020202020204" pitchFamily="34" charset="0"/>
                <a:ea typeface="Muli"/>
                <a:cs typeface="Arial" panose="020B0604020202020204" pitchFamily="34" charset="0"/>
                <a:sym typeface="Muli"/>
              </a:rPr>
              <a:t>thời</a:t>
            </a:r>
            <a:r>
              <a:rPr lang="en-US" sz="4000" dirty="0">
                <a:solidFill>
                  <a:schemeClr val="accent1">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1">
                    <a:lumMod val="50000"/>
                  </a:schemeClr>
                </a:solidFill>
                <a:latin typeface="Arial" panose="020B0604020202020204" pitchFamily="34" charset="0"/>
                <a:ea typeface="Muli"/>
                <a:cs typeface="Arial" panose="020B0604020202020204" pitchFamily="34" charset="0"/>
                <a:sym typeface="Muli"/>
              </a:rPr>
              <a:t>điểm</a:t>
            </a:r>
            <a:r>
              <a:rPr lang="en-US" sz="4000" dirty="0">
                <a:solidFill>
                  <a:schemeClr val="accent1">
                    <a:lumMod val="50000"/>
                  </a:schemeClr>
                </a:solidFill>
                <a:latin typeface="Arial" panose="020B0604020202020204" pitchFamily="34" charset="0"/>
                <a:ea typeface="Muli"/>
                <a:cs typeface="Arial" panose="020B0604020202020204" pitchFamily="34" charset="0"/>
                <a:sym typeface="Muli"/>
              </a:rPr>
              <a:t> 31/12/2025, c</a:t>
            </a:r>
            <a:r>
              <a:rPr lang="vi-VN" sz="4000" dirty="0">
                <a:solidFill>
                  <a:schemeClr val="accent1">
                    <a:lumMod val="50000"/>
                  </a:schemeClr>
                </a:solidFill>
                <a:latin typeface="Arial" panose="020B0604020202020204" pitchFamily="34" charset="0"/>
                <a:ea typeface="Muli"/>
                <a:cs typeface="Arial" panose="020B0604020202020204" pitchFamily="34" charset="0"/>
                <a:sym typeface="Muli"/>
              </a:rPr>
              <a:t>ơ sở </a:t>
            </a:r>
            <a:r>
              <a:rPr lang="en-US" sz="4000" dirty="0" err="1">
                <a:solidFill>
                  <a:schemeClr val="accent1">
                    <a:lumMod val="50000"/>
                  </a:schemeClr>
                </a:solidFill>
                <a:latin typeface="Arial" panose="020B0604020202020204" pitchFamily="34" charset="0"/>
                <a:ea typeface="Muli"/>
                <a:cs typeface="Arial" panose="020B0604020202020204" pitchFamily="34" charset="0"/>
                <a:sym typeface="Muli"/>
              </a:rPr>
              <a:t>làm</a:t>
            </a:r>
            <a:r>
              <a:rPr lang="en-US" sz="4000" dirty="0">
                <a:solidFill>
                  <a:schemeClr val="accent1">
                    <a:lumMod val="50000"/>
                  </a:schemeClr>
                </a:solidFill>
                <a:latin typeface="Arial" panose="020B0604020202020204" pitchFamily="34" charset="0"/>
                <a:ea typeface="Muli"/>
                <a:cs typeface="Arial" panose="020B0604020202020204" pitchFamily="34" charset="0"/>
                <a:sym typeface="Muli"/>
              </a:rPr>
              <a:t> </a:t>
            </a:r>
            <a:r>
              <a:rPr lang="en-US" sz="4000" dirty="0" err="1">
                <a:solidFill>
                  <a:schemeClr val="accent1">
                    <a:lumMod val="50000"/>
                  </a:schemeClr>
                </a:solidFill>
                <a:latin typeface="Arial" panose="020B0604020202020204" pitchFamily="34" charset="0"/>
                <a:ea typeface="Muli"/>
                <a:cs typeface="Arial" panose="020B0604020202020204" pitchFamily="34" charset="0"/>
                <a:sym typeface="Muli"/>
              </a:rPr>
              <a:t>bánh</a:t>
            </a:r>
            <a:r>
              <a:rPr lang="en-US" sz="4000" dirty="0">
                <a:solidFill>
                  <a:schemeClr val="accent1">
                    <a:lumMod val="50000"/>
                  </a:schemeClr>
                </a:solidFill>
                <a:latin typeface="Arial" panose="020B0604020202020204" pitchFamily="34" charset="0"/>
                <a:ea typeface="Muli"/>
                <a:cs typeface="Arial" panose="020B0604020202020204" pitchFamily="34" charset="0"/>
                <a:sym typeface="Muli"/>
              </a:rPr>
              <a:t> </a:t>
            </a:r>
            <a:r>
              <a:rPr lang="vi-VN" sz="4000" dirty="0">
                <a:solidFill>
                  <a:schemeClr val="accent1">
                    <a:lumMod val="50000"/>
                  </a:schemeClr>
                </a:solidFill>
                <a:latin typeface="Arial" panose="020B0604020202020204" pitchFamily="34" charset="0"/>
                <a:ea typeface="Muli"/>
                <a:cs typeface="Arial" panose="020B0604020202020204" pitchFamily="34" charset="0"/>
                <a:sym typeface="Muli"/>
              </a:rPr>
              <a:t>của Bà </a:t>
            </a:r>
            <a:r>
              <a:rPr lang="en-US" sz="4000" dirty="0">
                <a:solidFill>
                  <a:schemeClr val="accent1">
                    <a:lumMod val="50000"/>
                  </a:schemeClr>
                </a:solidFill>
                <a:latin typeface="Arial" panose="020B0604020202020204" pitchFamily="34" charset="0"/>
                <a:ea typeface="Muli"/>
                <a:cs typeface="Arial" panose="020B0604020202020204" pitchFamily="34" charset="0"/>
                <a:sym typeface="Muli"/>
              </a:rPr>
              <a:t>An </a:t>
            </a:r>
            <a:r>
              <a:rPr lang="en-US" sz="4000" dirty="0" err="1">
                <a:solidFill>
                  <a:schemeClr val="accent1">
                    <a:lumMod val="50000"/>
                  </a:schemeClr>
                </a:solidFill>
                <a:latin typeface="Arial" panose="020B0604020202020204" pitchFamily="34" charset="0"/>
                <a:ea typeface="Muli"/>
                <a:cs typeface="Arial" panose="020B0604020202020204" pitchFamily="34" charset="0"/>
                <a:sym typeface="Muli"/>
              </a:rPr>
              <a:t>có</a:t>
            </a:r>
            <a:r>
              <a:rPr lang="vi-VN" sz="4000" dirty="0">
                <a:solidFill>
                  <a:schemeClr val="accent1">
                    <a:lumMod val="50000"/>
                  </a:schemeClr>
                </a:solidFill>
                <a:latin typeface="Arial" panose="020B0604020202020204" pitchFamily="34" charset="0"/>
                <a:cs typeface="Arial" panose="020B0604020202020204" pitchFamily="34" charset="0"/>
              </a:rPr>
              <a:t> các tài sản </a:t>
            </a:r>
            <a:r>
              <a:rPr lang="en-US" sz="4000" dirty="0" err="1">
                <a:solidFill>
                  <a:schemeClr val="accent1">
                    <a:lumMod val="50000"/>
                  </a:schemeClr>
                </a:solidFill>
                <a:latin typeface="Arial" panose="020B0604020202020204" pitchFamily="34" charset="0"/>
                <a:cs typeface="Arial" panose="020B0604020202020204" pitchFamily="34" charset="0"/>
              </a:rPr>
              <a:t>cho</a:t>
            </a:r>
            <a:r>
              <a:rPr lang="en-US" sz="4000" dirty="0">
                <a:solidFill>
                  <a:schemeClr val="accent1">
                    <a:lumMod val="50000"/>
                  </a:schemeClr>
                </a:solidFill>
                <a:latin typeface="Arial" panose="020B0604020202020204" pitchFamily="34" charset="0"/>
                <a:cs typeface="Arial" panose="020B0604020202020204" pitchFamily="34" charset="0"/>
              </a:rPr>
              <a:t> </a:t>
            </a:r>
            <a:r>
              <a:rPr lang="vi-VN" sz="4000" dirty="0">
                <a:solidFill>
                  <a:schemeClr val="accent1">
                    <a:lumMod val="50000"/>
                  </a:schemeClr>
                </a:solidFill>
                <a:latin typeface="Arial" panose="020B0604020202020204" pitchFamily="34" charset="0"/>
                <a:cs typeface="Arial" panose="020B0604020202020204" pitchFamily="34" charset="0"/>
              </a:rPr>
              <a:t>sản xuất kinh doanh (SXKD) như sau:</a:t>
            </a:r>
            <a:endParaRPr lang="en-US" sz="4000" dirty="0">
              <a:solidFill>
                <a:schemeClr val="accent1">
                  <a:lumMod val="50000"/>
                </a:schemeClr>
              </a:solidFill>
              <a:latin typeface="Arial" panose="020B0604020202020204" pitchFamily="34" charset="0"/>
              <a:cs typeface="Arial" panose="020B0604020202020204" pitchFamily="34" charset="0"/>
            </a:endParaRPr>
          </a:p>
          <a:p>
            <a:pPr marL="457200" indent="-457200">
              <a:spcAft>
                <a:spcPts val="1200"/>
              </a:spcAft>
              <a:buFontTx/>
              <a:buAutoNum type="arabicPeriod"/>
            </a:pPr>
            <a:r>
              <a:rPr lang="en-US" altLang="en-US" sz="4000" dirty="0" err="1">
                <a:solidFill>
                  <a:schemeClr val="accent1">
                    <a:lumMod val="50000"/>
                  </a:schemeClr>
                </a:solidFill>
                <a:latin typeface="Muli" panose="020B0604020202020204" charset="0"/>
              </a:rPr>
              <a:t>Máy</a:t>
            </a:r>
            <a:r>
              <a:rPr lang="en-US" altLang="en-US" sz="4000" dirty="0">
                <a:solidFill>
                  <a:schemeClr val="accent1">
                    <a:lumMod val="50000"/>
                  </a:schemeClr>
                </a:solidFill>
                <a:latin typeface="Muli" panose="020B0604020202020204" charset="0"/>
              </a:rPr>
              <a:t> photo </a:t>
            </a:r>
            <a:r>
              <a:rPr lang="en-US" altLang="en-US" sz="4000" dirty="0" err="1">
                <a:solidFill>
                  <a:schemeClr val="accent1">
                    <a:lumMod val="50000"/>
                  </a:schemeClr>
                </a:solidFill>
                <a:latin typeface="Muli" panose="020B0604020202020204" charset="0"/>
              </a:rPr>
              <a:t>đã</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hết</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khấu</a:t>
            </a:r>
            <a:r>
              <a:rPr lang="en-US" altLang="en-US" sz="4000" dirty="0">
                <a:solidFill>
                  <a:schemeClr val="accent1">
                    <a:lumMod val="50000"/>
                  </a:schemeClr>
                </a:solidFill>
                <a:latin typeface="Muli" panose="020B0604020202020204" charset="0"/>
              </a:rPr>
              <a:t> hao (</a:t>
            </a:r>
            <a:r>
              <a:rPr lang="en-US" altLang="en-US" sz="4000" dirty="0" err="1">
                <a:solidFill>
                  <a:schemeClr val="accent1">
                    <a:lumMod val="50000"/>
                  </a:schemeClr>
                </a:solidFill>
                <a:latin typeface="Muli" panose="020B0604020202020204" charset="0"/>
              </a:rPr>
              <a:t>nguyên</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giá</a:t>
            </a:r>
            <a:r>
              <a:rPr lang="en-US" altLang="en-US" sz="4000" dirty="0">
                <a:solidFill>
                  <a:schemeClr val="accent1">
                    <a:lumMod val="50000"/>
                  </a:schemeClr>
                </a:solidFill>
                <a:latin typeface="Muli" panose="020B0604020202020204" charset="0"/>
              </a:rPr>
              <a:t> 15 </a:t>
            </a:r>
            <a:r>
              <a:rPr lang="en-US" altLang="en-US" sz="4000" dirty="0" err="1">
                <a:solidFill>
                  <a:schemeClr val="accent1">
                    <a:lumMod val="50000"/>
                  </a:schemeClr>
                </a:solidFill>
                <a:latin typeface="Muli" panose="020B0604020202020204" charset="0"/>
              </a:rPr>
              <a:t>triệu</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đồng</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mua</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năm</a:t>
            </a:r>
            <a:r>
              <a:rPr lang="en-US" altLang="en-US" sz="4000" dirty="0">
                <a:solidFill>
                  <a:schemeClr val="accent1">
                    <a:lumMod val="50000"/>
                  </a:schemeClr>
                </a:solidFill>
                <a:latin typeface="Muli" panose="020B0604020202020204" charset="0"/>
              </a:rPr>
              <a:t> 2017) </a:t>
            </a:r>
            <a:r>
              <a:rPr lang="en-US" altLang="en-US" sz="4000" dirty="0" err="1">
                <a:solidFill>
                  <a:schemeClr val="accent1">
                    <a:lumMod val="50000"/>
                  </a:schemeClr>
                </a:solidFill>
                <a:latin typeface="Muli" panose="020B0604020202020204" charset="0"/>
              </a:rPr>
              <a:t>vẫn</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đang</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được</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sử</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dụng</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tốt</a:t>
            </a:r>
            <a:r>
              <a:rPr lang="en-US" altLang="en-US" sz="4000" dirty="0">
                <a:solidFill>
                  <a:schemeClr val="accent1">
                    <a:lumMod val="50000"/>
                  </a:schemeClr>
                </a:solidFill>
                <a:latin typeface="Muli" panose="020B0604020202020204" charset="0"/>
              </a:rPr>
              <a:t> </a:t>
            </a:r>
            <a:r>
              <a:rPr lang="en-US" altLang="en-US" sz="4000" dirty="0" err="1">
                <a:solidFill>
                  <a:schemeClr val="accent1">
                    <a:lumMod val="50000"/>
                  </a:schemeClr>
                </a:solidFill>
                <a:latin typeface="Muli" panose="020B0604020202020204" charset="0"/>
              </a:rPr>
              <a:t>cho</a:t>
            </a:r>
            <a:r>
              <a:rPr lang="en-US" altLang="en-US" sz="4000" dirty="0">
                <a:solidFill>
                  <a:schemeClr val="accent1">
                    <a:lumMod val="50000"/>
                  </a:schemeClr>
                </a:solidFill>
                <a:latin typeface="Muli" panose="020B0604020202020204" charset="0"/>
              </a:rPr>
              <a:t> </a:t>
            </a:r>
            <a:r>
              <a:rPr lang="vi-VN" altLang="en-US" sz="4000" dirty="0">
                <a:solidFill>
                  <a:schemeClr val="accent1">
                    <a:lumMod val="50000"/>
                  </a:schemeClr>
                </a:solidFill>
                <a:latin typeface="Muli" panose="020B0604020202020204" charset="0"/>
              </a:rPr>
              <a:t>SXKD</a:t>
            </a:r>
            <a:endParaRPr lang="en-US" altLang="en-US" sz="4000" dirty="0">
              <a:solidFill>
                <a:schemeClr val="accent1">
                  <a:lumMod val="50000"/>
                </a:schemeClr>
              </a:solidFill>
              <a:latin typeface="Muli" panose="020B0604020202020204" charset="0"/>
            </a:endParaRPr>
          </a:p>
          <a:p>
            <a:pPr marL="457200" indent="-457200">
              <a:spcAft>
                <a:spcPts val="1200"/>
              </a:spcAft>
              <a:buFontTx/>
              <a:buAutoNum type="arabicPeriod"/>
            </a:pPr>
            <a:r>
              <a:rPr lang="en-US" altLang="en-US" sz="4400" dirty="0">
                <a:solidFill>
                  <a:schemeClr val="accent1">
                    <a:lumMod val="50000"/>
                  </a:schemeClr>
                </a:solidFill>
                <a:cs typeface="Arial" panose="020B0604020202020204" pitchFamily="34" charset="0"/>
              </a:rPr>
              <a:t>K</a:t>
            </a:r>
            <a:r>
              <a:rPr lang="vi-VN" altLang="en-US" sz="4000" dirty="0">
                <a:solidFill>
                  <a:schemeClr val="accent1">
                    <a:lumMod val="50000"/>
                  </a:schemeClr>
                </a:solidFill>
                <a:cs typeface="Arial" panose="020B0604020202020204" pitchFamily="34" charset="0"/>
              </a:rPr>
              <a:t>huôn mẫu để làm bánh trung thu giá 15 triệu đồng, khuôn này chỉ sử dụng được trong 03 tháng mùa trung thu năm 2025, không sử dụng được trong năm sau</a:t>
            </a:r>
            <a:r>
              <a:rPr lang="en-US" altLang="en-US" sz="4000" dirty="0">
                <a:solidFill>
                  <a:schemeClr val="accent1">
                    <a:lumMod val="50000"/>
                  </a:schemeClr>
                </a:solidFill>
                <a:cs typeface="Arial" panose="020B0604020202020204" pitchFamily="34" charset="0"/>
              </a:rPr>
              <a:t>.</a:t>
            </a:r>
          </a:p>
          <a:p>
            <a:pPr marL="457200" indent="-457200">
              <a:spcAft>
                <a:spcPts val="1200"/>
              </a:spcAft>
              <a:buFontTx/>
              <a:buAutoNum type="arabicPeriod"/>
            </a:pPr>
            <a:r>
              <a:rPr lang="en-US" altLang="en-US" sz="4200" dirty="0">
                <a:solidFill>
                  <a:schemeClr val="accent1">
                    <a:lumMod val="50000"/>
                  </a:schemeClr>
                </a:solidFill>
                <a:latin typeface="Google Sans Text"/>
              </a:rPr>
              <a:t>P</a:t>
            </a:r>
            <a:r>
              <a:rPr lang="vi-VN" altLang="en-US" sz="4200" dirty="0">
                <a:solidFill>
                  <a:schemeClr val="accent1">
                    <a:lumMod val="50000"/>
                  </a:schemeClr>
                </a:solidFill>
                <a:latin typeface="Google Sans Text"/>
              </a:rPr>
              <a:t>hần mềm tính tiền từ tháng 9/2024 với giá trị 9 triệu đồng, thời hạn sử dụng trong 01 năm. Đến tháng 9/2025</a:t>
            </a:r>
            <a:r>
              <a:rPr lang="en-US" altLang="en-US" sz="4200" dirty="0">
                <a:solidFill>
                  <a:schemeClr val="accent1">
                    <a:lumMod val="50000"/>
                  </a:schemeClr>
                </a:solidFill>
                <a:latin typeface="Google Sans Text"/>
              </a:rPr>
              <a:t>,</a:t>
            </a:r>
            <a:r>
              <a:rPr lang="vi-VN" altLang="en-US" sz="4200" dirty="0">
                <a:solidFill>
                  <a:schemeClr val="accent1">
                    <a:lumMod val="50000"/>
                  </a:schemeClr>
                </a:solidFill>
                <a:latin typeface="Google Sans Text"/>
              </a:rPr>
              <a:t> cơ sở gia hạn phần mềm và trả thêm 7 triệu đồng để sử dụng </a:t>
            </a:r>
            <a:r>
              <a:rPr lang="en-US" altLang="en-US" sz="4200" dirty="0" err="1">
                <a:solidFill>
                  <a:schemeClr val="accent1">
                    <a:lumMod val="50000"/>
                  </a:schemeClr>
                </a:solidFill>
                <a:latin typeface="Google Sans Text"/>
              </a:rPr>
              <a:t>trong</a:t>
            </a:r>
            <a:r>
              <a:rPr lang="vi-VN" altLang="en-US" sz="4200" dirty="0">
                <a:solidFill>
                  <a:schemeClr val="accent1">
                    <a:lumMod val="50000"/>
                  </a:schemeClr>
                </a:solidFill>
                <a:latin typeface="Google Sans Text"/>
              </a:rPr>
              <a:t> 01 năm tiếp theo</a:t>
            </a:r>
            <a:endParaRPr lang="en-US" altLang="en-US" sz="4200" dirty="0">
              <a:solidFill>
                <a:schemeClr val="accent1">
                  <a:lumMod val="50000"/>
                </a:schemeClr>
              </a:solidFill>
              <a:latin typeface="Google Sans Text"/>
            </a:endParaRPr>
          </a:p>
          <a:p>
            <a:pPr marL="457200" indent="-457200">
              <a:spcAft>
                <a:spcPts val="1200"/>
              </a:spcAft>
              <a:buFontTx/>
              <a:buAutoNum type="arabicPeriod"/>
            </a:pPr>
            <a:r>
              <a:rPr lang="en-US" altLang="en-US" sz="4000" dirty="0">
                <a:solidFill>
                  <a:schemeClr val="accent1">
                    <a:lumMod val="50000"/>
                  </a:schemeClr>
                </a:solidFill>
                <a:latin typeface="Arial" panose="020B0604020202020204" pitchFamily="34" charset="0"/>
                <a:cs typeface="Arial" panose="020B0604020202020204" pitchFamily="34" charset="0"/>
              </a:rPr>
              <a:t>Xe </a:t>
            </a:r>
            <a:r>
              <a:rPr lang="en-US" altLang="en-US" sz="4000" dirty="0" err="1">
                <a:solidFill>
                  <a:schemeClr val="accent1">
                    <a:lumMod val="50000"/>
                  </a:schemeClr>
                </a:solidFill>
                <a:latin typeface="Arial" panose="020B0604020202020204" pitchFamily="34" charset="0"/>
                <a:cs typeface="Arial" panose="020B0604020202020204" pitchFamily="34" charset="0"/>
              </a:rPr>
              <a:t>tải</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đi</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thuê</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trong</a:t>
            </a:r>
            <a:r>
              <a:rPr lang="en-US" altLang="en-US" sz="4000" dirty="0">
                <a:solidFill>
                  <a:schemeClr val="accent1">
                    <a:lumMod val="50000"/>
                  </a:schemeClr>
                </a:solidFill>
                <a:latin typeface="Arial" panose="020B0604020202020204" pitchFamily="34" charset="0"/>
                <a:cs typeface="Arial" panose="020B0604020202020204" pitchFamily="34" charset="0"/>
              </a:rPr>
              <a:t> 3 </a:t>
            </a:r>
            <a:r>
              <a:rPr lang="en-US" altLang="en-US" sz="4000" dirty="0" err="1">
                <a:solidFill>
                  <a:schemeClr val="accent1">
                    <a:lumMod val="50000"/>
                  </a:schemeClr>
                </a:solidFill>
                <a:latin typeface="Arial" panose="020B0604020202020204" pitchFamily="34" charset="0"/>
                <a:cs typeface="Arial" panose="020B0604020202020204" pitchFamily="34" charset="0"/>
              </a:rPr>
              <a:t>năm</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bắt</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đầu</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vi-VN" altLang="en-US" sz="4000" dirty="0">
                <a:solidFill>
                  <a:schemeClr val="accent1">
                    <a:lumMod val="50000"/>
                  </a:schemeClr>
                </a:solidFill>
                <a:latin typeface="Arial" panose="020B0604020202020204" pitchFamily="34" charset="0"/>
                <a:cs typeface="Arial" panose="020B0604020202020204" pitchFamily="34" charset="0"/>
              </a:rPr>
              <a:t>thuê </a:t>
            </a:r>
            <a:r>
              <a:rPr lang="en-US" altLang="en-US" sz="4000" dirty="0" err="1">
                <a:solidFill>
                  <a:schemeClr val="accent1">
                    <a:lumMod val="50000"/>
                  </a:schemeClr>
                </a:solidFill>
                <a:latin typeface="Arial" panose="020B0604020202020204" pitchFamily="34" charset="0"/>
                <a:cs typeface="Arial" panose="020B0604020202020204" pitchFamily="34" charset="0"/>
              </a:rPr>
              <a:t>từ</a:t>
            </a:r>
            <a:r>
              <a:rPr lang="en-US" altLang="en-US" sz="4000" dirty="0">
                <a:solidFill>
                  <a:schemeClr val="accent1">
                    <a:lumMod val="50000"/>
                  </a:schemeClr>
                </a:solidFill>
                <a:latin typeface="Arial" panose="020B0604020202020204" pitchFamily="34" charset="0"/>
                <a:cs typeface="Arial" panose="020B0604020202020204" pitchFamily="34" charset="0"/>
              </a:rPr>
              <a:t> 2024) </a:t>
            </a:r>
            <a:r>
              <a:rPr lang="en-US" altLang="en-US" sz="4000" dirty="0" err="1">
                <a:solidFill>
                  <a:schemeClr val="accent1">
                    <a:lumMod val="50000"/>
                  </a:schemeClr>
                </a:solidFill>
                <a:latin typeface="Arial" panose="020B0604020202020204" pitchFamily="34" charset="0"/>
                <a:cs typeface="Arial" panose="020B0604020202020204" pitchFamily="34" charset="0"/>
              </a:rPr>
              <a:t>với</a:t>
            </a:r>
            <a:r>
              <a:rPr lang="en-US" altLang="en-US" sz="4000" dirty="0">
                <a:solidFill>
                  <a:schemeClr val="accent1">
                    <a:lumMod val="50000"/>
                  </a:schemeClr>
                </a:solidFill>
                <a:latin typeface="Arial" panose="020B0604020202020204" pitchFamily="34" charset="0"/>
                <a:cs typeface="Arial" panose="020B0604020202020204" pitchFamily="34" charset="0"/>
              </a:rPr>
              <a:t> chi </a:t>
            </a:r>
            <a:r>
              <a:rPr lang="en-US" altLang="en-US" sz="4000" dirty="0" err="1">
                <a:solidFill>
                  <a:schemeClr val="accent1">
                    <a:lumMod val="50000"/>
                  </a:schemeClr>
                </a:solidFill>
                <a:latin typeface="Arial" panose="020B0604020202020204" pitchFamily="34" charset="0"/>
                <a:cs typeface="Arial" panose="020B0604020202020204" pitchFamily="34" charset="0"/>
              </a:rPr>
              <a:t>phí</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là</a:t>
            </a:r>
            <a:r>
              <a:rPr lang="en-US" altLang="en-US" sz="4000" dirty="0">
                <a:solidFill>
                  <a:schemeClr val="accent1">
                    <a:lumMod val="50000"/>
                  </a:schemeClr>
                </a:solidFill>
                <a:latin typeface="Arial" panose="020B0604020202020204" pitchFamily="34" charset="0"/>
                <a:cs typeface="Arial" panose="020B0604020202020204" pitchFamily="34" charset="0"/>
              </a:rPr>
              <a:t> 100 </a:t>
            </a:r>
            <a:r>
              <a:rPr lang="en-US" altLang="en-US" sz="4000" dirty="0" err="1">
                <a:solidFill>
                  <a:schemeClr val="accent1">
                    <a:lumMod val="50000"/>
                  </a:schemeClr>
                </a:solidFill>
                <a:latin typeface="Arial" panose="020B0604020202020204" pitchFamily="34" charset="0"/>
                <a:cs typeface="Arial" panose="020B0604020202020204" pitchFamily="34" charset="0"/>
              </a:rPr>
              <a:t>triệu</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đã</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trả</a:t>
            </a:r>
            <a:r>
              <a:rPr lang="en-US" altLang="en-US" sz="4000" dirty="0">
                <a:solidFill>
                  <a:schemeClr val="accent1">
                    <a:lumMod val="50000"/>
                  </a:schemeClr>
                </a:solidFill>
                <a:latin typeface="Arial" panose="020B0604020202020204" pitchFamily="34" charset="0"/>
                <a:cs typeface="Arial" panose="020B0604020202020204" pitchFamily="34" charset="0"/>
              </a:rPr>
              <a:t> </a:t>
            </a:r>
            <a:r>
              <a:rPr lang="en-US" altLang="en-US" sz="4000" dirty="0" err="1">
                <a:solidFill>
                  <a:schemeClr val="accent1">
                    <a:lumMod val="50000"/>
                  </a:schemeClr>
                </a:solidFill>
                <a:latin typeface="Arial" panose="020B0604020202020204" pitchFamily="34" charset="0"/>
                <a:cs typeface="Arial" panose="020B0604020202020204" pitchFamily="34" charset="0"/>
              </a:rPr>
              <a:t>hết</a:t>
            </a:r>
            <a:endParaRPr lang="en-US" altLang="en-US" sz="4000" dirty="0">
              <a:solidFill>
                <a:schemeClr val="accent1">
                  <a:lumMod val="50000"/>
                </a:schemeClr>
              </a:solidFill>
              <a:latin typeface="Arial" panose="020B0604020202020204" pitchFamily="34" charset="0"/>
              <a:cs typeface="Arial" panose="020B0604020202020204" pitchFamily="34" charset="0"/>
            </a:endParaRPr>
          </a:p>
        </p:txBody>
      </p:sp>
      <p:sp>
        <p:nvSpPr>
          <p:cNvPr id="42" name="Rectangle 8">
            <a:extLst>
              <a:ext uri="{FF2B5EF4-FFF2-40B4-BE49-F238E27FC236}">
                <a16:creationId xmlns:a16="http://schemas.microsoft.com/office/drawing/2014/main" xmlns="" id="{D1641388-ABFA-49CE-A0FB-C612DABAB9A1}"/>
              </a:ext>
            </a:extLst>
          </p:cNvPr>
          <p:cNvSpPr>
            <a:spLocks noChangeArrowheads="1"/>
          </p:cNvSpPr>
          <p:nvPr/>
        </p:nvSpPr>
        <p:spPr bwMode="auto">
          <a:xfrm>
            <a:off x="3333071" y="6560654"/>
            <a:ext cx="24237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47">
            <a:extLst>
              <a:ext uri="{FF2B5EF4-FFF2-40B4-BE49-F238E27FC236}">
                <a16:creationId xmlns:a16="http://schemas.microsoft.com/office/drawing/2014/main" xmlns="" id="{3B5F9E7F-DE56-422A-9618-D144E01D08C2}"/>
              </a:ext>
            </a:extLst>
          </p:cNvPr>
          <p:cNvSpPr/>
          <p:nvPr/>
        </p:nvSpPr>
        <p:spPr>
          <a:xfrm>
            <a:off x="381000" y="8896171"/>
            <a:ext cx="16150811" cy="1200329"/>
          </a:xfrm>
          <a:prstGeom prst="rect">
            <a:avLst/>
          </a:prstGeom>
        </p:spPr>
        <p:txBody>
          <a:bodyPr wrap="square">
            <a:spAutoFit/>
          </a:bodyPr>
          <a:lstStyle/>
          <a:p>
            <a:r>
              <a:rPr lang="en-US" sz="3600" dirty="0" err="1">
                <a:solidFill>
                  <a:schemeClr val="accent1">
                    <a:lumMod val="50000"/>
                  </a:schemeClr>
                </a:solidFill>
                <a:latin typeface="Arial" panose="020B0604020202020204" pitchFamily="34" charset="0"/>
                <a:cs typeface="Arial" panose="020B0604020202020204" pitchFamily="34" charset="0"/>
              </a:rPr>
              <a:t>Hãy</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cho</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biết</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trong</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các</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loại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tài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sản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trên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có</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phải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tất</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cả</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tài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sản</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đều</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là</a:t>
            </a:r>
            <a:r>
              <a:rPr lang="en-US" sz="3600" dirty="0">
                <a:solidFill>
                  <a:schemeClr val="accent1">
                    <a:lumMod val="50000"/>
                  </a:schemeClr>
                </a:solidFill>
                <a:latin typeface="Arial" panose="020B0604020202020204" pitchFamily="34" charset="0"/>
                <a:cs typeface="Arial" panose="020B0604020202020204" pitchFamily="34" charset="0"/>
              </a:rPr>
              <a:t> TSCĐ </a:t>
            </a:r>
            <a:r>
              <a:rPr lang="en-US" sz="3600" dirty="0" err="1">
                <a:solidFill>
                  <a:schemeClr val="accent1">
                    <a:lumMod val="50000"/>
                  </a:schemeClr>
                </a:solidFill>
                <a:latin typeface="Arial" panose="020B0604020202020204" pitchFamily="34" charset="0"/>
                <a:cs typeface="Arial" panose="020B0604020202020204" pitchFamily="34" charset="0"/>
              </a:rPr>
              <a:t>của</a:t>
            </a:r>
            <a:r>
              <a:rPr lang="en-US" sz="3600" dirty="0">
                <a:solidFill>
                  <a:schemeClr val="accent1">
                    <a:lumMod val="50000"/>
                  </a:schemeClr>
                </a:solidFill>
                <a:latin typeface="Arial" panose="020B0604020202020204" pitchFamily="34" charset="0"/>
                <a:cs typeface="Arial" panose="020B0604020202020204" pitchFamily="34" charset="0"/>
              </a:rPr>
              <a:t> c</a:t>
            </a:r>
            <a:r>
              <a:rPr lang="vi-VN" sz="3600" dirty="0">
                <a:solidFill>
                  <a:schemeClr val="accent1">
                    <a:lumMod val="50000"/>
                  </a:schemeClr>
                </a:solidFill>
                <a:latin typeface="Arial" panose="020B0604020202020204" pitchFamily="34" charset="0"/>
                <a:cs typeface="Arial" panose="020B0604020202020204" pitchFamily="34" charset="0"/>
              </a:rPr>
              <a:t>ơ</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sở</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không</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Nếu</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không</a:t>
            </a:r>
            <a:r>
              <a:rPr lang="en-US" sz="3600" dirty="0">
                <a:solidFill>
                  <a:schemeClr val="accent1">
                    <a:lumMod val="50000"/>
                  </a:schemeClr>
                </a:solidFill>
                <a:latin typeface="Arial" panose="020B0604020202020204" pitchFamily="34" charset="0"/>
                <a:cs typeface="Arial" panose="020B0604020202020204" pitchFamily="34" charset="0"/>
              </a:rPr>
              <a:t>, TSCĐ </a:t>
            </a:r>
            <a:r>
              <a:rPr lang="en-US" sz="3600" dirty="0" err="1">
                <a:solidFill>
                  <a:schemeClr val="accent1">
                    <a:lumMod val="50000"/>
                  </a:schemeClr>
                </a:solidFill>
                <a:latin typeface="Arial" panose="020B0604020202020204" pitchFamily="34" charset="0"/>
                <a:cs typeface="Arial" panose="020B0604020202020204" pitchFamily="34" charset="0"/>
              </a:rPr>
              <a:t>là</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những</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loại</a:t>
            </a:r>
            <a:r>
              <a:rPr lang="en-US" sz="3600" dirty="0">
                <a:solidFill>
                  <a:schemeClr val="accent1">
                    <a:lumMod val="50000"/>
                  </a:schemeClr>
                </a:solidFill>
                <a:latin typeface="Arial" panose="020B0604020202020204" pitchFamily="34" charset="0"/>
                <a:cs typeface="Arial" panose="020B0604020202020204" pitchFamily="34" charset="0"/>
              </a:rPr>
              <a:t> </a:t>
            </a:r>
            <a:r>
              <a:rPr lang="en-US" sz="3600" dirty="0" err="1">
                <a:solidFill>
                  <a:schemeClr val="accent1">
                    <a:lumMod val="50000"/>
                  </a:schemeClr>
                </a:solidFill>
                <a:latin typeface="Arial" panose="020B0604020202020204" pitchFamily="34" charset="0"/>
                <a:cs typeface="Arial" panose="020B0604020202020204" pitchFamily="34" charset="0"/>
              </a:rPr>
              <a:t>nào</a:t>
            </a:r>
            <a:r>
              <a:rPr lang="en-US" sz="3600" dirty="0">
                <a:solidFill>
                  <a:schemeClr val="accent1">
                    <a:lumMod val="50000"/>
                  </a:schemeClr>
                </a:solidFill>
                <a:latin typeface="Arial" panose="020B0604020202020204" pitchFamily="34" charset="0"/>
                <a:cs typeface="Arial" panose="020B0604020202020204" pitchFamily="34" charset="0"/>
              </a:rPr>
              <a:t>?</a:t>
            </a:r>
            <a:endParaRPr lang="en-US" sz="3600" dirty="0">
              <a:solidFill>
                <a:schemeClr val="accent1">
                  <a:lumMod val="50000"/>
                </a:schemeClr>
              </a:solidFill>
            </a:endParaRPr>
          </a:p>
        </p:txBody>
      </p:sp>
      <p:sp>
        <p:nvSpPr>
          <p:cNvPr id="49" name="Rectangle: Rounded Corners 48">
            <a:extLst>
              <a:ext uri="{FF2B5EF4-FFF2-40B4-BE49-F238E27FC236}">
                <a16:creationId xmlns:a16="http://schemas.microsoft.com/office/drawing/2014/main" xmlns="" id="{7254E68C-73D9-4C34-B958-07A4BFD6E647}"/>
              </a:ext>
            </a:extLst>
          </p:cNvPr>
          <p:cNvSpPr/>
          <p:nvPr/>
        </p:nvSpPr>
        <p:spPr>
          <a:xfrm>
            <a:off x="10977050" y="1446964"/>
            <a:ext cx="7131186" cy="1715336"/>
          </a:xfrm>
          <a:prstGeom prst="roundRect">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1. </a:t>
            </a:r>
            <a:r>
              <a:rPr lang="en-US" sz="3600" dirty="0" err="1">
                <a:solidFill>
                  <a:schemeClr val="bg1"/>
                </a:solidFill>
              </a:rPr>
              <a:t>Giá</a:t>
            </a:r>
            <a:r>
              <a:rPr lang="en-US" sz="3600" dirty="0">
                <a:solidFill>
                  <a:schemeClr val="bg1"/>
                </a:solidFill>
              </a:rPr>
              <a:t> </a:t>
            </a:r>
            <a:r>
              <a:rPr lang="en-US" sz="3600" dirty="0" err="1">
                <a:solidFill>
                  <a:schemeClr val="bg1"/>
                </a:solidFill>
              </a:rPr>
              <a:t>trị</a:t>
            </a:r>
            <a:r>
              <a:rPr lang="en-US" sz="3600" dirty="0">
                <a:solidFill>
                  <a:schemeClr val="bg1"/>
                </a:solidFill>
              </a:rPr>
              <a:t>= 15 </a:t>
            </a:r>
            <a:r>
              <a:rPr lang="en-US" sz="3600" dirty="0" err="1">
                <a:solidFill>
                  <a:schemeClr val="bg1"/>
                </a:solidFill>
              </a:rPr>
              <a:t>triệu</a:t>
            </a:r>
            <a:r>
              <a:rPr lang="en-US" sz="3600" dirty="0">
                <a:solidFill>
                  <a:schemeClr val="bg1"/>
                </a:solidFill>
              </a:rPr>
              <a:t> &gt; 10 </a:t>
            </a:r>
            <a:r>
              <a:rPr lang="en-US" sz="3600" dirty="0" err="1">
                <a:solidFill>
                  <a:schemeClr val="bg1"/>
                </a:solidFill>
              </a:rPr>
              <a:t>triệu</a:t>
            </a:r>
            <a:r>
              <a:rPr lang="en-US" sz="3600" dirty="0">
                <a:solidFill>
                  <a:schemeClr val="bg1"/>
                </a:solidFill>
              </a:rPr>
              <a:t> </a:t>
            </a:r>
          </a:p>
          <a:p>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Là</a:t>
            </a:r>
            <a:r>
              <a:rPr lang="en-US" sz="3600" dirty="0">
                <a:solidFill>
                  <a:schemeClr val="bg1"/>
                </a:solidFill>
                <a:sym typeface="Wingdings" panose="05000000000000000000" pitchFamily="2" charset="2"/>
              </a:rPr>
              <a:t> TSCĐ do </a:t>
            </a:r>
            <a:r>
              <a:rPr lang="en-US" sz="3600" dirty="0" err="1">
                <a:solidFill>
                  <a:schemeClr val="bg1"/>
                </a:solidFill>
                <a:sym typeface="Wingdings" panose="05000000000000000000" pitchFamily="2" charset="2"/>
              </a:rPr>
              <a:t>vẫn</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đang</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sử</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dụng</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cho</a:t>
            </a:r>
            <a:r>
              <a:rPr lang="en-US" sz="3600" dirty="0">
                <a:solidFill>
                  <a:schemeClr val="bg1"/>
                </a:solidFill>
                <a:sym typeface="Wingdings" panose="05000000000000000000" pitchFamily="2" charset="2"/>
              </a:rPr>
              <a:t> HĐ SXKD</a:t>
            </a:r>
            <a:r>
              <a:rPr lang="en-US" sz="4000" dirty="0">
                <a:solidFill>
                  <a:schemeClr val="bg1"/>
                </a:solidFill>
              </a:rPr>
              <a:t> </a:t>
            </a:r>
          </a:p>
        </p:txBody>
      </p:sp>
      <p:sp>
        <p:nvSpPr>
          <p:cNvPr id="50" name="Rectangle: Rounded Corners 49">
            <a:extLst>
              <a:ext uri="{FF2B5EF4-FFF2-40B4-BE49-F238E27FC236}">
                <a16:creationId xmlns:a16="http://schemas.microsoft.com/office/drawing/2014/main" xmlns="" id="{127EA6C9-19AC-4A33-9B80-976391D5ADC1}"/>
              </a:ext>
            </a:extLst>
          </p:cNvPr>
          <p:cNvSpPr/>
          <p:nvPr/>
        </p:nvSpPr>
        <p:spPr>
          <a:xfrm>
            <a:off x="10977050" y="3079951"/>
            <a:ext cx="7158550" cy="1682549"/>
          </a:xfrm>
          <a:prstGeom prst="roundRect">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bg1"/>
                </a:solidFill>
              </a:rPr>
              <a:t>2. </a:t>
            </a:r>
            <a:r>
              <a:rPr lang="en-US" sz="4000" dirty="0" err="1">
                <a:solidFill>
                  <a:schemeClr val="bg1"/>
                </a:solidFill>
              </a:rPr>
              <a:t>Giá</a:t>
            </a:r>
            <a:r>
              <a:rPr lang="en-US" sz="4000" dirty="0">
                <a:solidFill>
                  <a:schemeClr val="bg1"/>
                </a:solidFill>
              </a:rPr>
              <a:t> </a:t>
            </a:r>
            <a:r>
              <a:rPr lang="en-US" sz="4000" dirty="0" err="1">
                <a:solidFill>
                  <a:schemeClr val="bg1"/>
                </a:solidFill>
              </a:rPr>
              <a:t>trị</a:t>
            </a:r>
            <a:r>
              <a:rPr lang="en-US" sz="4000" dirty="0">
                <a:solidFill>
                  <a:schemeClr val="bg1"/>
                </a:solidFill>
              </a:rPr>
              <a:t>= 15&gt; 10 </a:t>
            </a:r>
            <a:r>
              <a:rPr lang="en-US" sz="4000" dirty="0" err="1">
                <a:solidFill>
                  <a:schemeClr val="bg1"/>
                </a:solidFill>
              </a:rPr>
              <a:t>triệu</a:t>
            </a:r>
            <a:r>
              <a:rPr lang="en-US" sz="4000" dirty="0">
                <a:solidFill>
                  <a:schemeClr val="bg1"/>
                </a:solidFill>
              </a:rPr>
              <a:t>, </a:t>
            </a:r>
            <a:r>
              <a:rPr lang="en-US" sz="4000" dirty="0" err="1">
                <a:solidFill>
                  <a:schemeClr val="bg1"/>
                </a:solidFill>
              </a:rPr>
              <a:t>thời</a:t>
            </a:r>
            <a:r>
              <a:rPr lang="en-US" sz="4000" dirty="0">
                <a:solidFill>
                  <a:schemeClr val="bg1"/>
                </a:solidFill>
              </a:rPr>
              <a:t> </a:t>
            </a:r>
            <a:r>
              <a:rPr lang="en-US" sz="4000" dirty="0" err="1">
                <a:solidFill>
                  <a:schemeClr val="bg1"/>
                </a:solidFill>
              </a:rPr>
              <a:t>gian</a:t>
            </a:r>
            <a:r>
              <a:rPr lang="en-US" sz="4000" dirty="0">
                <a:solidFill>
                  <a:schemeClr val="bg1"/>
                </a:solidFill>
              </a:rPr>
              <a:t> </a:t>
            </a:r>
            <a:r>
              <a:rPr lang="en-US" sz="4000" dirty="0" err="1">
                <a:solidFill>
                  <a:schemeClr val="bg1"/>
                </a:solidFill>
              </a:rPr>
              <a:t>chỉ</a:t>
            </a:r>
            <a:r>
              <a:rPr lang="en-US" sz="4000" dirty="0">
                <a:solidFill>
                  <a:schemeClr val="bg1"/>
                </a:solidFill>
              </a:rPr>
              <a:t> </a:t>
            </a:r>
            <a:r>
              <a:rPr lang="en-US" sz="4000" dirty="0" err="1">
                <a:solidFill>
                  <a:schemeClr val="bg1"/>
                </a:solidFill>
              </a:rPr>
              <a:t>sử</a:t>
            </a:r>
            <a:r>
              <a:rPr lang="en-US" sz="4000" dirty="0">
                <a:solidFill>
                  <a:schemeClr val="bg1"/>
                </a:solidFill>
              </a:rPr>
              <a:t> </a:t>
            </a:r>
            <a:r>
              <a:rPr lang="en-US" sz="4000" dirty="0" err="1">
                <a:solidFill>
                  <a:schemeClr val="bg1"/>
                </a:solidFill>
              </a:rPr>
              <a:t>dụng</a:t>
            </a:r>
            <a:r>
              <a:rPr lang="en-US" sz="4000" dirty="0">
                <a:solidFill>
                  <a:schemeClr val="bg1"/>
                </a:solidFill>
              </a:rPr>
              <a:t> 3 </a:t>
            </a:r>
            <a:r>
              <a:rPr lang="en-US" sz="4000" dirty="0" err="1">
                <a:solidFill>
                  <a:schemeClr val="bg1"/>
                </a:solidFill>
              </a:rPr>
              <a:t>tháng</a:t>
            </a:r>
            <a:endParaRPr lang="en-US" sz="4000" dirty="0">
              <a:solidFill>
                <a:schemeClr val="bg1"/>
              </a:solidFill>
            </a:endParaRPr>
          </a:p>
          <a:p>
            <a:r>
              <a:rPr lang="en-US" sz="4000" dirty="0">
                <a:solidFill>
                  <a:schemeClr val="bg1"/>
                </a:solidFill>
              </a:rPr>
              <a:t> </a:t>
            </a:r>
            <a:r>
              <a:rPr lang="en-US" sz="4000" dirty="0">
                <a:solidFill>
                  <a:schemeClr val="bg1"/>
                </a:solidFill>
                <a:sym typeface="Wingdings" panose="05000000000000000000" pitchFamily="2" charset="2"/>
              </a:rPr>
              <a:t> </a:t>
            </a:r>
            <a:r>
              <a:rPr lang="en-US" sz="4000" dirty="0" err="1">
                <a:solidFill>
                  <a:schemeClr val="bg1"/>
                </a:solidFill>
                <a:sym typeface="Wingdings" panose="05000000000000000000" pitchFamily="2" charset="2"/>
              </a:rPr>
              <a:t>Không</a:t>
            </a:r>
            <a:r>
              <a:rPr lang="en-US" sz="4000" dirty="0">
                <a:solidFill>
                  <a:schemeClr val="bg1"/>
                </a:solidFill>
                <a:sym typeface="Wingdings" panose="05000000000000000000" pitchFamily="2" charset="2"/>
              </a:rPr>
              <a:t> </a:t>
            </a:r>
            <a:r>
              <a:rPr lang="en-US" sz="4000" dirty="0" err="1">
                <a:solidFill>
                  <a:schemeClr val="bg1"/>
                </a:solidFill>
                <a:sym typeface="Wingdings" panose="05000000000000000000" pitchFamily="2" charset="2"/>
              </a:rPr>
              <a:t>là</a:t>
            </a:r>
            <a:r>
              <a:rPr lang="en-US" sz="4000" dirty="0">
                <a:solidFill>
                  <a:schemeClr val="bg1"/>
                </a:solidFill>
                <a:sym typeface="Wingdings" panose="05000000000000000000" pitchFamily="2" charset="2"/>
              </a:rPr>
              <a:t> TSCĐ</a:t>
            </a:r>
            <a:r>
              <a:rPr lang="en-US" sz="4000" dirty="0">
                <a:solidFill>
                  <a:schemeClr val="bg1"/>
                </a:solidFill>
              </a:rPr>
              <a:t> </a:t>
            </a:r>
          </a:p>
        </p:txBody>
      </p:sp>
      <p:sp>
        <p:nvSpPr>
          <p:cNvPr id="51" name="Rectangle: Rounded Corners 50">
            <a:extLst>
              <a:ext uri="{FF2B5EF4-FFF2-40B4-BE49-F238E27FC236}">
                <a16:creationId xmlns:a16="http://schemas.microsoft.com/office/drawing/2014/main" xmlns="" id="{D3B31B5A-D287-46B0-9B0D-9F80E11C3BD2}"/>
              </a:ext>
            </a:extLst>
          </p:cNvPr>
          <p:cNvSpPr/>
          <p:nvPr/>
        </p:nvSpPr>
        <p:spPr>
          <a:xfrm>
            <a:off x="11004414" y="4774215"/>
            <a:ext cx="7131186" cy="2198085"/>
          </a:xfrm>
          <a:prstGeom prst="roundRect">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3. </a:t>
            </a:r>
            <a:r>
              <a:rPr lang="en-US" sz="3600" dirty="0" err="1">
                <a:solidFill>
                  <a:schemeClr val="bg1"/>
                </a:solidFill>
              </a:rPr>
              <a:t>Giá</a:t>
            </a:r>
            <a:r>
              <a:rPr lang="en-US" sz="3600" dirty="0">
                <a:solidFill>
                  <a:schemeClr val="bg1"/>
                </a:solidFill>
              </a:rPr>
              <a:t> </a:t>
            </a:r>
            <a:r>
              <a:rPr lang="en-US" sz="3600" dirty="0" err="1">
                <a:solidFill>
                  <a:schemeClr val="bg1"/>
                </a:solidFill>
              </a:rPr>
              <a:t>trị</a:t>
            </a:r>
            <a:r>
              <a:rPr lang="en-US" sz="3600" dirty="0">
                <a:solidFill>
                  <a:schemeClr val="bg1"/>
                </a:solidFill>
              </a:rPr>
              <a:t> ban </a:t>
            </a:r>
            <a:r>
              <a:rPr lang="en-US" sz="3600" dirty="0" err="1">
                <a:solidFill>
                  <a:schemeClr val="bg1"/>
                </a:solidFill>
              </a:rPr>
              <a:t>đầu</a:t>
            </a:r>
            <a:r>
              <a:rPr lang="en-US" sz="3600" dirty="0">
                <a:solidFill>
                  <a:schemeClr val="bg1"/>
                </a:solidFill>
              </a:rPr>
              <a:t> = 9 </a:t>
            </a:r>
            <a:r>
              <a:rPr lang="en-US" sz="3600" dirty="0" err="1">
                <a:solidFill>
                  <a:schemeClr val="bg1"/>
                </a:solidFill>
              </a:rPr>
              <a:t>triệu</a:t>
            </a:r>
            <a:r>
              <a:rPr lang="en-US" sz="3600" dirty="0">
                <a:solidFill>
                  <a:schemeClr val="bg1"/>
                </a:solidFill>
              </a:rPr>
              <a:t> &lt; 10 </a:t>
            </a:r>
            <a:r>
              <a:rPr lang="en-US" sz="3600" dirty="0" err="1">
                <a:solidFill>
                  <a:schemeClr val="bg1"/>
                </a:solidFill>
              </a:rPr>
              <a:t>triệu</a:t>
            </a:r>
            <a:r>
              <a:rPr lang="en-US" sz="3600" dirty="0">
                <a:solidFill>
                  <a:schemeClr val="bg1"/>
                </a:solidFill>
              </a:rPr>
              <a:t> </a:t>
            </a:r>
          </a:p>
          <a:p>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Không</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là</a:t>
            </a:r>
            <a:r>
              <a:rPr lang="en-US" sz="3600" dirty="0">
                <a:solidFill>
                  <a:schemeClr val="bg1"/>
                </a:solidFill>
                <a:sym typeface="Wingdings" panose="05000000000000000000" pitchFamily="2" charset="2"/>
              </a:rPr>
              <a:t> TSCĐ do </a:t>
            </a:r>
            <a:r>
              <a:rPr lang="en-US" sz="3600" dirty="0" err="1">
                <a:solidFill>
                  <a:schemeClr val="bg1"/>
                </a:solidFill>
                <a:sym typeface="Wingdings" panose="05000000000000000000" pitchFamily="2" charset="2"/>
              </a:rPr>
              <a:t>xác</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định</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giá</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trị</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tại</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thời</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điểm</a:t>
            </a:r>
            <a:r>
              <a:rPr lang="en-US" sz="3600" dirty="0">
                <a:solidFill>
                  <a:schemeClr val="bg1"/>
                </a:solidFill>
                <a:sym typeface="Wingdings" panose="05000000000000000000" pitchFamily="2" charset="2"/>
              </a:rPr>
              <a:t> </a:t>
            </a:r>
            <a:r>
              <a:rPr lang="en-US" sz="3600" dirty="0" err="1">
                <a:solidFill>
                  <a:schemeClr val="bg1"/>
                </a:solidFill>
                <a:sym typeface="Wingdings" panose="05000000000000000000" pitchFamily="2" charset="2"/>
              </a:rPr>
              <a:t>mua</a:t>
            </a:r>
            <a:r>
              <a:rPr lang="en-US" sz="3600" dirty="0">
                <a:solidFill>
                  <a:schemeClr val="bg1"/>
                </a:solidFill>
                <a:sym typeface="Wingdings" panose="05000000000000000000" pitchFamily="2" charset="2"/>
              </a:rPr>
              <a:t> ban </a:t>
            </a:r>
            <a:r>
              <a:rPr lang="en-US" sz="3600" dirty="0" err="1">
                <a:solidFill>
                  <a:schemeClr val="bg1"/>
                </a:solidFill>
                <a:sym typeface="Wingdings" panose="05000000000000000000" pitchFamily="2" charset="2"/>
              </a:rPr>
              <a:t>đầu</a:t>
            </a:r>
            <a:endParaRPr lang="en-US" sz="3600" dirty="0">
              <a:solidFill>
                <a:schemeClr val="bg1"/>
              </a:solidFill>
            </a:endParaRPr>
          </a:p>
        </p:txBody>
      </p:sp>
      <p:sp>
        <p:nvSpPr>
          <p:cNvPr id="53" name="Rectangle: Rounded Corners 52">
            <a:extLst>
              <a:ext uri="{FF2B5EF4-FFF2-40B4-BE49-F238E27FC236}">
                <a16:creationId xmlns:a16="http://schemas.microsoft.com/office/drawing/2014/main" xmlns="" id="{8083410B-7C67-40FB-A278-842C260C752E}"/>
              </a:ext>
            </a:extLst>
          </p:cNvPr>
          <p:cNvSpPr/>
          <p:nvPr/>
        </p:nvSpPr>
        <p:spPr>
          <a:xfrm>
            <a:off x="11052784" y="6972300"/>
            <a:ext cx="7131186" cy="1904033"/>
          </a:xfrm>
          <a:prstGeom prst="roundRect">
            <a:avLst/>
          </a:prstGeom>
          <a:solidFill>
            <a:schemeClr val="accent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bg1"/>
                </a:solidFill>
              </a:rPr>
              <a:t>4</a:t>
            </a:r>
            <a:r>
              <a:rPr lang="en-US" sz="4000" dirty="0">
                <a:solidFill>
                  <a:schemeClr val="bg1"/>
                </a:solidFill>
              </a:rPr>
              <a:t>. </a:t>
            </a:r>
            <a:r>
              <a:rPr lang="en-US" sz="4000" dirty="0" err="1">
                <a:solidFill>
                  <a:schemeClr val="bg1"/>
                </a:solidFill>
              </a:rPr>
              <a:t>Xe</a:t>
            </a:r>
            <a:r>
              <a:rPr lang="en-US" sz="4000" dirty="0">
                <a:solidFill>
                  <a:schemeClr val="bg1"/>
                </a:solidFill>
              </a:rPr>
              <a:t> </a:t>
            </a:r>
            <a:r>
              <a:rPr lang="en-US" sz="4000" dirty="0" err="1">
                <a:solidFill>
                  <a:schemeClr val="bg1"/>
                </a:solidFill>
              </a:rPr>
              <a:t>tải</a:t>
            </a:r>
            <a:r>
              <a:rPr lang="en-US" sz="4000" dirty="0">
                <a:solidFill>
                  <a:schemeClr val="bg1"/>
                </a:solidFill>
              </a:rPr>
              <a:t>: 100 </a:t>
            </a:r>
            <a:r>
              <a:rPr lang="en-US" sz="4000" dirty="0" err="1">
                <a:solidFill>
                  <a:schemeClr val="bg1"/>
                </a:solidFill>
              </a:rPr>
              <a:t>triệu</a:t>
            </a:r>
            <a:r>
              <a:rPr lang="en-US" sz="4000" dirty="0">
                <a:solidFill>
                  <a:schemeClr val="bg1"/>
                </a:solidFill>
              </a:rPr>
              <a:t>, </a:t>
            </a:r>
            <a:r>
              <a:rPr lang="en-US" sz="4000" dirty="0" err="1">
                <a:solidFill>
                  <a:schemeClr val="bg1"/>
                </a:solidFill>
              </a:rPr>
              <a:t>đi</a:t>
            </a:r>
            <a:r>
              <a:rPr lang="en-US" sz="4000" dirty="0">
                <a:solidFill>
                  <a:schemeClr val="bg1"/>
                </a:solidFill>
              </a:rPr>
              <a:t> </a:t>
            </a:r>
            <a:r>
              <a:rPr lang="en-US" sz="4000" dirty="0" err="1">
                <a:solidFill>
                  <a:schemeClr val="bg1"/>
                </a:solidFill>
              </a:rPr>
              <a:t>thuê</a:t>
            </a:r>
            <a:endParaRPr lang="en-US" sz="4000" dirty="0">
              <a:solidFill>
                <a:schemeClr val="bg1"/>
              </a:solidFill>
            </a:endParaRPr>
          </a:p>
          <a:p>
            <a:r>
              <a:rPr lang="en-US" sz="4000" dirty="0">
                <a:solidFill>
                  <a:schemeClr val="bg1"/>
                </a:solidFill>
                <a:sym typeface="Wingdings" panose="05000000000000000000" pitchFamily="2" charset="2"/>
              </a:rPr>
              <a:t> </a:t>
            </a:r>
            <a:r>
              <a:rPr lang="en-US" sz="4000" dirty="0" err="1">
                <a:solidFill>
                  <a:schemeClr val="bg1"/>
                </a:solidFill>
                <a:sym typeface="Wingdings" panose="05000000000000000000" pitchFamily="2" charset="2"/>
              </a:rPr>
              <a:t>Không</a:t>
            </a:r>
            <a:r>
              <a:rPr lang="en-US" sz="4000" dirty="0">
                <a:solidFill>
                  <a:schemeClr val="bg1"/>
                </a:solidFill>
                <a:sym typeface="Wingdings" panose="05000000000000000000" pitchFamily="2" charset="2"/>
              </a:rPr>
              <a:t> </a:t>
            </a:r>
            <a:r>
              <a:rPr lang="en-US" sz="4000" dirty="0" err="1">
                <a:solidFill>
                  <a:schemeClr val="bg1"/>
                </a:solidFill>
                <a:sym typeface="Wingdings" panose="05000000000000000000" pitchFamily="2" charset="2"/>
              </a:rPr>
              <a:t>là</a:t>
            </a:r>
            <a:r>
              <a:rPr lang="en-US" sz="4000" dirty="0">
                <a:solidFill>
                  <a:schemeClr val="bg1"/>
                </a:solidFill>
                <a:sym typeface="Wingdings" panose="05000000000000000000" pitchFamily="2" charset="2"/>
              </a:rPr>
              <a:t> TSCĐ</a:t>
            </a:r>
            <a:r>
              <a:rPr lang="en-US" sz="4000" dirty="0">
                <a:solidFill>
                  <a:schemeClr val="bg1"/>
                </a:solidFill>
              </a:rPr>
              <a:t> do </a:t>
            </a:r>
            <a:r>
              <a:rPr lang="en-US" sz="4000" dirty="0" err="1">
                <a:solidFill>
                  <a:schemeClr val="bg1"/>
                </a:solidFill>
              </a:rPr>
              <a:t>không</a:t>
            </a:r>
            <a:r>
              <a:rPr lang="en-US" sz="4000" dirty="0">
                <a:solidFill>
                  <a:schemeClr val="bg1"/>
                </a:solidFill>
              </a:rPr>
              <a:t> </a:t>
            </a:r>
            <a:r>
              <a:rPr lang="en-US" sz="4000" dirty="0" err="1">
                <a:solidFill>
                  <a:schemeClr val="bg1"/>
                </a:solidFill>
              </a:rPr>
              <a:t>tính</a:t>
            </a:r>
            <a:r>
              <a:rPr lang="en-US" sz="4000" dirty="0">
                <a:solidFill>
                  <a:schemeClr val="bg1"/>
                </a:solidFill>
              </a:rPr>
              <a:t> TSCĐ </a:t>
            </a:r>
            <a:r>
              <a:rPr lang="en-US" sz="4000" dirty="0" err="1">
                <a:solidFill>
                  <a:schemeClr val="bg1"/>
                </a:solidFill>
              </a:rPr>
              <a:t>đi</a:t>
            </a:r>
            <a:r>
              <a:rPr lang="en-US" sz="4000" dirty="0">
                <a:solidFill>
                  <a:schemeClr val="bg1"/>
                </a:solidFill>
              </a:rPr>
              <a:t> </a:t>
            </a:r>
            <a:r>
              <a:rPr lang="en-US" sz="4000" dirty="0" err="1">
                <a:solidFill>
                  <a:schemeClr val="bg1"/>
                </a:solidFill>
              </a:rPr>
              <a:t>thuê</a:t>
            </a:r>
            <a:endParaRPr lang="en-US" sz="4000" dirty="0">
              <a:solidFill>
                <a:schemeClr val="bg1"/>
              </a:solidFill>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8" grpId="0"/>
      <p:bldP spid="49" grpId="0" animBg="1"/>
      <p:bldP spid="50" grpId="0" animBg="1"/>
      <p:bldP spid="51"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2424826" y="-2654744"/>
            <a:ext cx="10706309" cy="15677192"/>
          </a:xfrm>
          <a:custGeom>
            <a:avLst/>
            <a:gdLst/>
            <a:ahLst/>
            <a:cxnLst/>
            <a:rect l="l" t="t" r="r" b="b"/>
            <a:pathLst>
              <a:path w="2448171" h="2467570">
                <a:moveTo>
                  <a:pt x="1224086" y="0"/>
                </a:moveTo>
                <a:lnTo>
                  <a:pt x="2448171" y="2467570"/>
                </a:lnTo>
                <a:lnTo>
                  <a:pt x="0" y="2467570"/>
                </a:lnTo>
                <a:lnTo>
                  <a:pt x="1224086" y="0"/>
                </a:lnTo>
                <a:close/>
              </a:path>
            </a:pathLst>
          </a:custGeom>
          <a:solidFill>
            <a:srgbClr val="E4EFF8"/>
          </a:solidFill>
        </p:spPr>
      </p:sp>
      <p:sp>
        <p:nvSpPr>
          <p:cNvPr id="5" name="TextBox 5"/>
          <p:cNvSpPr txBox="1"/>
          <p:nvPr/>
        </p:nvSpPr>
        <p:spPr>
          <a:xfrm rot="5400000">
            <a:off x="-187038" y="2502659"/>
            <a:ext cx="7360589" cy="5362387"/>
          </a:xfrm>
          <a:prstGeom prst="rect">
            <a:avLst/>
          </a:prstGeom>
        </p:spPr>
        <p:txBody>
          <a:bodyPr lIns="50800" tIns="50800" rIns="50800" bIns="50800" rtlCol="0" anchor="ctr"/>
          <a:lstStyle/>
          <a:p>
            <a:pPr algn="ctr">
              <a:lnSpc>
                <a:spcPts val="2488"/>
              </a:lnSpc>
            </a:pPr>
            <a:endParaRPr/>
          </a:p>
        </p:txBody>
      </p:sp>
      <p:sp>
        <p:nvSpPr>
          <p:cNvPr id="9" name="Freeform 9"/>
          <p:cNvSpPr/>
          <p:nvPr/>
        </p:nvSpPr>
        <p:spPr>
          <a:xfrm>
            <a:off x="169970" y="1040782"/>
            <a:ext cx="4168502" cy="7876497"/>
          </a:xfrm>
          <a:custGeom>
            <a:avLst/>
            <a:gdLst/>
            <a:ahLst/>
            <a:cxnLst/>
            <a:rect l="l" t="t" r="r" b="b"/>
            <a:pathLst>
              <a:path w="3938248" h="7876497">
                <a:moveTo>
                  <a:pt x="0" y="0"/>
                </a:moveTo>
                <a:lnTo>
                  <a:pt x="3938248" y="0"/>
                </a:lnTo>
                <a:lnTo>
                  <a:pt x="3938248" y="7876497"/>
                </a:lnTo>
                <a:lnTo>
                  <a:pt x="0" y="78764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4" name="Group 14"/>
          <p:cNvGrpSpPr/>
          <p:nvPr/>
        </p:nvGrpSpPr>
        <p:grpSpPr>
          <a:xfrm>
            <a:off x="1715966" y="1685986"/>
            <a:ext cx="1642285" cy="1276677"/>
            <a:chOff x="0" y="0"/>
            <a:chExt cx="264494" cy="205612"/>
          </a:xfrm>
        </p:grpSpPr>
        <p:sp>
          <p:nvSpPr>
            <p:cNvPr id="15" name="Freeform 15"/>
            <p:cNvSpPr/>
            <p:nvPr/>
          </p:nvSpPr>
          <p:spPr>
            <a:xfrm>
              <a:off x="0" y="0"/>
              <a:ext cx="264494" cy="205612"/>
            </a:xfrm>
            <a:custGeom>
              <a:avLst/>
              <a:gdLst/>
              <a:ahLst/>
              <a:cxnLst/>
              <a:rect l="l" t="t" r="r" b="b"/>
              <a:pathLst>
                <a:path w="264494" h="205612">
                  <a:moveTo>
                    <a:pt x="0" y="0"/>
                  </a:moveTo>
                  <a:lnTo>
                    <a:pt x="264494" y="0"/>
                  </a:lnTo>
                  <a:lnTo>
                    <a:pt x="264494" y="205612"/>
                  </a:lnTo>
                  <a:lnTo>
                    <a:pt x="0" y="205612"/>
                  </a:lnTo>
                  <a:close/>
                </a:path>
              </a:pathLst>
            </a:custGeom>
            <a:gradFill rotWithShape="1">
              <a:gsLst>
                <a:gs pos="0">
                  <a:srgbClr val="FFFFFF">
                    <a:alpha val="0"/>
                  </a:srgbClr>
                </a:gs>
                <a:gs pos="50000">
                  <a:srgbClr val="FCFDFE">
                    <a:alpha val="100000"/>
                  </a:srgbClr>
                </a:gs>
                <a:gs pos="100000">
                  <a:srgbClr val="FCFDFE">
                    <a:alpha val="100000"/>
                  </a:srgbClr>
                </a:gs>
              </a:gsLst>
              <a:lin ang="5400000"/>
            </a:gradFill>
          </p:spPr>
        </p:sp>
        <p:sp>
          <p:nvSpPr>
            <p:cNvPr id="16" name="TextBox 16"/>
            <p:cNvSpPr txBox="1"/>
            <p:nvPr/>
          </p:nvSpPr>
          <p:spPr>
            <a:xfrm>
              <a:off x="0" y="-47625"/>
              <a:ext cx="264494" cy="253237"/>
            </a:xfrm>
            <a:prstGeom prst="rect">
              <a:avLst/>
            </a:prstGeom>
          </p:spPr>
          <p:txBody>
            <a:bodyPr lIns="50800" tIns="50800" rIns="50800" bIns="50800" rtlCol="0" anchor="ctr"/>
            <a:lstStyle/>
            <a:p>
              <a:pPr algn="ctr">
                <a:lnSpc>
                  <a:spcPts val="2488"/>
                </a:lnSpc>
              </a:pPr>
              <a:endParaRPr/>
            </a:p>
          </p:txBody>
        </p:sp>
      </p:grpSp>
      <p:sp>
        <p:nvSpPr>
          <p:cNvPr id="22" name="Freeform 22"/>
          <p:cNvSpPr/>
          <p:nvPr/>
        </p:nvSpPr>
        <p:spPr>
          <a:xfrm>
            <a:off x="16677786" y="166649"/>
            <a:ext cx="914421" cy="979299"/>
          </a:xfrm>
          <a:custGeom>
            <a:avLst/>
            <a:gdLst/>
            <a:ahLst/>
            <a:cxnLst/>
            <a:rect l="l" t="t" r="r" b="b"/>
            <a:pathLst>
              <a:path w="914421" h="979299">
                <a:moveTo>
                  <a:pt x="0" y="0"/>
                </a:moveTo>
                <a:lnTo>
                  <a:pt x="914421" y="0"/>
                </a:lnTo>
                <a:lnTo>
                  <a:pt x="914421" y="979299"/>
                </a:lnTo>
                <a:lnTo>
                  <a:pt x="0" y="9792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3" name="Group 62">
            <a:extLst>
              <a:ext uri="{FF2B5EF4-FFF2-40B4-BE49-F238E27FC236}">
                <a16:creationId xmlns:a16="http://schemas.microsoft.com/office/drawing/2014/main" xmlns="" id="{3473E666-52C5-41F9-818C-EDA1ADC9CB6B}"/>
              </a:ext>
            </a:extLst>
          </p:cNvPr>
          <p:cNvGrpSpPr/>
          <p:nvPr/>
        </p:nvGrpSpPr>
        <p:grpSpPr>
          <a:xfrm>
            <a:off x="218966" y="571500"/>
            <a:ext cx="18054596" cy="9383597"/>
            <a:chOff x="161346" y="893542"/>
            <a:chExt cx="16666236" cy="8126545"/>
          </a:xfrm>
        </p:grpSpPr>
        <p:sp>
          <p:nvSpPr>
            <p:cNvPr id="43" name="Rectangle: Rounded Corners 42">
              <a:extLst>
                <a:ext uri="{FF2B5EF4-FFF2-40B4-BE49-F238E27FC236}">
                  <a16:creationId xmlns:a16="http://schemas.microsoft.com/office/drawing/2014/main" xmlns="" id="{82294750-B4A1-4A90-8406-A9B1DE1E648B}"/>
                </a:ext>
              </a:extLst>
            </p:cNvPr>
            <p:cNvSpPr/>
            <p:nvPr/>
          </p:nvSpPr>
          <p:spPr>
            <a:xfrm>
              <a:off x="161346" y="893542"/>
              <a:ext cx="4158976" cy="767703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41F60"/>
                  </a:solidFill>
                  <a:latin typeface="Muli Bold"/>
                  <a:ea typeface="Muli Bold"/>
                  <a:cs typeface="Muli Bold"/>
                  <a:sym typeface="Muli Bold"/>
                </a:rPr>
                <a:t>3.2. </a:t>
              </a:r>
              <a:r>
                <a:rPr lang="en-US" sz="3600" b="1" dirty="0" err="1">
                  <a:solidFill>
                    <a:srgbClr val="041F60"/>
                  </a:solidFill>
                  <a:latin typeface="Muli Bold"/>
                  <a:ea typeface="Muli Bold"/>
                  <a:cs typeface="Muli Bold"/>
                  <a:sym typeface="Muli Bold"/>
                </a:rPr>
                <a:t>Tại</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thời</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điểm</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ngày</a:t>
              </a:r>
              <a:r>
                <a:rPr lang="en-US" sz="3600" b="1" dirty="0">
                  <a:solidFill>
                    <a:srgbClr val="041F60"/>
                  </a:solidFill>
                  <a:latin typeface="Muli Bold"/>
                  <a:ea typeface="Muli Bold"/>
                  <a:cs typeface="Muli Bold"/>
                  <a:sym typeface="Muli Bold"/>
                </a:rPr>
                <a:t> 31/12/2025, </a:t>
              </a:r>
            </a:p>
            <a:p>
              <a:pPr algn="ctr"/>
              <a:r>
                <a:rPr lang="en-US" sz="3600" b="1" dirty="0" err="1">
                  <a:solidFill>
                    <a:srgbClr val="041F60"/>
                  </a:solidFill>
                  <a:latin typeface="Muli Bold"/>
                  <a:ea typeface="Muli Bold"/>
                  <a:cs typeface="Muli Bold"/>
                  <a:sym typeface="Muli Bold"/>
                </a:rPr>
                <a:t>giá</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trị</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hàng</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hóa</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nguyên</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vật</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liệu</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tiền</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mặt</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tiền</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gửi</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ngân</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hàng</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mà</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ông</a:t>
              </a:r>
              <a:r>
                <a:rPr lang="en-US" sz="3600" b="1" dirty="0">
                  <a:solidFill>
                    <a:srgbClr val="041F60"/>
                  </a:solidFill>
                  <a:latin typeface="Muli Bold"/>
                  <a:ea typeface="Muli Bold"/>
                  <a:cs typeface="Muli Bold"/>
                  <a:sym typeface="Muli Bold"/>
                </a:rPr>
                <a:t>/</a:t>
              </a:r>
              <a:r>
                <a:rPr lang="en-US" sz="3600" b="1" dirty="0" err="1">
                  <a:solidFill>
                    <a:srgbClr val="041F60"/>
                  </a:solidFill>
                  <a:latin typeface="Muli Bold"/>
                  <a:ea typeface="Muli Bold"/>
                  <a:cs typeface="Muli Bold"/>
                  <a:sym typeface="Muli Bold"/>
                </a:rPr>
                <a:t>bà</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đã</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bỏ</a:t>
              </a:r>
              <a:r>
                <a:rPr lang="en-US" sz="3600" b="1" dirty="0">
                  <a:solidFill>
                    <a:srgbClr val="041F60"/>
                  </a:solidFill>
                  <a:latin typeface="Muli Bold"/>
                  <a:ea typeface="Muli Bold"/>
                  <a:cs typeface="Muli Bold"/>
                  <a:sym typeface="Muli Bold"/>
                </a:rPr>
                <a:t> ra </a:t>
              </a:r>
              <a:r>
                <a:rPr lang="en-US" sz="3600" b="1" dirty="0" err="1">
                  <a:solidFill>
                    <a:srgbClr val="041F60"/>
                  </a:solidFill>
                  <a:latin typeface="Muli Bold"/>
                  <a:ea typeface="Muli Bold"/>
                  <a:cs typeface="Muli Bold"/>
                  <a:sym typeface="Muli Bold"/>
                </a:rPr>
                <a:t>để</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sản</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xuất</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kinh</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doanh</a:t>
              </a:r>
              <a:r>
                <a:rPr lang="en-US" sz="3600" b="1" dirty="0">
                  <a:solidFill>
                    <a:srgbClr val="041F60"/>
                  </a:solidFill>
                  <a:latin typeface="Muli Bold"/>
                  <a:ea typeface="Muli Bold"/>
                  <a:cs typeface="Muli Bold"/>
                  <a:sym typeface="Muli Bold"/>
                </a:rPr>
                <a:t> </a:t>
              </a:r>
              <a:r>
                <a:rPr lang="en-US" sz="3600" b="1" dirty="0" err="1">
                  <a:solidFill>
                    <a:srgbClr val="041F60"/>
                  </a:solidFill>
                  <a:latin typeface="Muli Bold"/>
                  <a:ea typeface="Muli Bold"/>
                  <a:cs typeface="Muli Bold"/>
                  <a:sym typeface="Muli Bold"/>
                </a:rPr>
                <a:t>là</a:t>
              </a:r>
              <a:r>
                <a:rPr lang="en-US" sz="3600" b="1" dirty="0">
                  <a:solidFill>
                    <a:srgbClr val="041F60"/>
                  </a:solidFill>
                  <a:latin typeface="Muli Bold"/>
                  <a:ea typeface="Muli Bold"/>
                  <a:cs typeface="Muli Bold"/>
                  <a:sym typeface="Muli Bold"/>
                </a:rPr>
                <a:t> bao </a:t>
              </a:r>
              <a:r>
                <a:rPr lang="en-US" sz="3600" b="1" dirty="0" err="1">
                  <a:solidFill>
                    <a:srgbClr val="041F60"/>
                  </a:solidFill>
                  <a:latin typeface="Muli Bold"/>
                  <a:ea typeface="Muli Bold"/>
                  <a:cs typeface="Muli Bold"/>
                  <a:sym typeface="Muli Bold"/>
                </a:rPr>
                <a:t>nhiêu</a:t>
              </a:r>
              <a:r>
                <a:rPr lang="en-US" sz="3600" b="1" dirty="0">
                  <a:solidFill>
                    <a:srgbClr val="041F60"/>
                  </a:solidFill>
                  <a:latin typeface="Muli Bold"/>
                  <a:ea typeface="Muli Bold"/>
                  <a:cs typeface="Muli Bold"/>
                  <a:sym typeface="Muli Bold"/>
                </a:rPr>
                <a:t>? </a:t>
              </a:r>
            </a:p>
            <a:p>
              <a:pPr algn="ctr"/>
              <a:r>
                <a:rPr lang="en-US" sz="3200" b="1" dirty="0">
                  <a:solidFill>
                    <a:srgbClr val="FF0000"/>
                  </a:solidFill>
                  <a:latin typeface="Muli Bold"/>
                  <a:ea typeface="Muli Bold"/>
                  <a:cs typeface="Muli Bold"/>
                  <a:sym typeface="Muli Bold"/>
                </a:rPr>
                <a:t>(</a:t>
              </a:r>
              <a:r>
                <a:rPr lang="en-US" sz="3200" b="1" dirty="0" err="1">
                  <a:solidFill>
                    <a:srgbClr val="FF0000"/>
                  </a:solidFill>
                  <a:latin typeface="Muli Bold"/>
                  <a:ea typeface="Muli Bold"/>
                  <a:cs typeface="Muli Bold"/>
                  <a:sym typeface="Muli Bold"/>
                </a:rPr>
                <a:t>Không</a:t>
              </a:r>
              <a:r>
                <a:rPr lang="en-US" sz="3200" b="1" dirty="0">
                  <a:solidFill>
                    <a:srgbClr val="FF0000"/>
                  </a:solidFill>
                  <a:latin typeface="Muli Bold"/>
                  <a:ea typeface="Muli Bold"/>
                  <a:cs typeface="Muli Bold"/>
                  <a:sym typeface="Muli Bold"/>
                </a:rPr>
                <a:t> bao </a:t>
              </a:r>
              <a:r>
                <a:rPr lang="en-US" sz="3200" b="1" dirty="0" err="1">
                  <a:solidFill>
                    <a:srgbClr val="FF0000"/>
                  </a:solidFill>
                  <a:latin typeface="Muli Bold"/>
                  <a:ea typeface="Muli Bold"/>
                  <a:cs typeface="Muli Bold"/>
                  <a:sym typeface="Muli Bold"/>
                </a:rPr>
                <a:t>gồm</a:t>
              </a:r>
              <a:r>
                <a:rPr lang="en-US" sz="3200" b="1" dirty="0">
                  <a:solidFill>
                    <a:srgbClr val="FF0000"/>
                  </a:solidFill>
                  <a:latin typeface="Muli Bold"/>
                  <a:ea typeface="Muli Bold"/>
                  <a:cs typeface="Muli Bold"/>
                  <a:sym typeface="Muli Bold"/>
                </a:rPr>
                <a:t> TSCĐ) </a:t>
              </a:r>
            </a:p>
          </p:txBody>
        </p:sp>
        <p:sp>
          <p:nvSpPr>
            <p:cNvPr id="44" name="Freeform 20">
              <a:extLst>
                <a:ext uri="{FF2B5EF4-FFF2-40B4-BE49-F238E27FC236}">
                  <a16:creationId xmlns:a16="http://schemas.microsoft.com/office/drawing/2014/main" xmlns="" id="{84560C43-C2CB-4A7E-9C49-16A77E7F8727}"/>
                </a:ext>
              </a:extLst>
            </p:cNvPr>
            <p:cNvSpPr/>
            <p:nvPr/>
          </p:nvSpPr>
          <p:spPr>
            <a:xfrm>
              <a:off x="15569662" y="8187843"/>
              <a:ext cx="1257920" cy="832244"/>
            </a:xfrm>
            <a:custGeom>
              <a:avLst/>
              <a:gdLst/>
              <a:ahLst/>
              <a:cxnLst/>
              <a:rect l="l" t="t" r="r" b="b"/>
              <a:pathLst>
                <a:path w="1168734" h="1056111">
                  <a:moveTo>
                    <a:pt x="0" y="0"/>
                  </a:moveTo>
                  <a:lnTo>
                    <a:pt x="1168735" y="0"/>
                  </a:lnTo>
                  <a:lnTo>
                    <a:pt x="1168735" y="1056110"/>
                  </a:lnTo>
                  <a:lnTo>
                    <a:pt x="0" y="10561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sp>
          <p:nvSpPr>
            <p:cNvPr id="45" name="TextBox 25">
              <a:extLst>
                <a:ext uri="{FF2B5EF4-FFF2-40B4-BE49-F238E27FC236}">
                  <a16:creationId xmlns:a16="http://schemas.microsoft.com/office/drawing/2014/main" xmlns="" id="{41B6CF04-7E4C-4062-BF54-2A284FD90FDE}"/>
                </a:ext>
              </a:extLst>
            </p:cNvPr>
            <p:cNvSpPr txBox="1"/>
            <p:nvPr/>
          </p:nvSpPr>
          <p:spPr>
            <a:xfrm>
              <a:off x="708835" y="7762673"/>
              <a:ext cx="2713708" cy="344289"/>
            </a:xfrm>
            <a:prstGeom prst="rect">
              <a:avLst/>
            </a:prstGeom>
          </p:spPr>
          <p:txBody>
            <a:bodyPr wrap="square" lIns="0" tIns="0" rIns="0" bIns="0" rtlCol="0" anchor="t">
              <a:spAutoFit/>
            </a:bodyPr>
            <a:lstStyle/>
            <a:p>
              <a:pPr algn="ctr">
                <a:lnSpc>
                  <a:spcPts val="3109"/>
                </a:lnSpc>
              </a:pPr>
              <a:r>
                <a:rPr lang="en-US" sz="3200" i="1" dirty="0" err="1">
                  <a:solidFill>
                    <a:srgbClr val="000000"/>
                  </a:solidFill>
                  <a:latin typeface="Muli Italics"/>
                  <a:ea typeface="Muli Italics"/>
                  <a:cs typeface="Muli Italics"/>
                  <a:sym typeface="Muli Italics"/>
                </a:rPr>
                <a:t>Triệu</a:t>
              </a:r>
              <a:r>
                <a:rPr lang="en-US" sz="3200" i="1" dirty="0">
                  <a:solidFill>
                    <a:srgbClr val="000000"/>
                  </a:solidFill>
                  <a:latin typeface="Muli Italics"/>
                  <a:ea typeface="Muli Italics"/>
                  <a:cs typeface="Muli Italics"/>
                  <a:sym typeface="Muli Italics"/>
                </a:rPr>
                <a:t> </a:t>
              </a:r>
              <a:r>
                <a:rPr lang="en-US" sz="3200" i="1" dirty="0" err="1">
                  <a:solidFill>
                    <a:srgbClr val="000000"/>
                  </a:solidFill>
                  <a:latin typeface="Muli Italics"/>
                  <a:ea typeface="Muli Italics"/>
                  <a:cs typeface="Muli Italics"/>
                  <a:sym typeface="Muli Italics"/>
                </a:rPr>
                <a:t>đồng</a:t>
              </a:r>
              <a:endParaRPr lang="en-US" sz="3200" i="1" dirty="0">
                <a:solidFill>
                  <a:srgbClr val="000000"/>
                </a:solidFill>
                <a:latin typeface="Muli Italics"/>
                <a:ea typeface="Muli Italics"/>
                <a:cs typeface="Muli Italics"/>
                <a:sym typeface="Muli Italics"/>
              </a:endParaRPr>
            </a:p>
          </p:txBody>
        </p:sp>
      </p:grpSp>
      <p:sp>
        <p:nvSpPr>
          <p:cNvPr id="56" name="Rectangle: Rounded Corners 55">
            <a:extLst>
              <a:ext uri="{FF2B5EF4-FFF2-40B4-BE49-F238E27FC236}">
                <a16:creationId xmlns:a16="http://schemas.microsoft.com/office/drawing/2014/main" xmlns="" id="{04DB4E31-8DEB-4829-BE03-77E47D7834AC}"/>
              </a:ext>
            </a:extLst>
          </p:cNvPr>
          <p:cNvSpPr/>
          <p:nvPr/>
        </p:nvSpPr>
        <p:spPr>
          <a:xfrm>
            <a:off x="6401229" y="495300"/>
            <a:ext cx="11716801" cy="914400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marL="571500" indent="-571500">
              <a:buFont typeface="Wingdings" panose="05000000000000000000" pitchFamily="2" charset="2"/>
              <a:buChar char="à"/>
            </a:pPr>
            <a:r>
              <a:rPr lang="vi-VN" sz="4000" dirty="0">
                <a:solidFill>
                  <a:schemeClr val="accent5">
                    <a:lumMod val="50000"/>
                  </a:schemeClr>
                </a:solidFill>
                <a:latin typeface="Muli"/>
                <a:ea typeface="Muli"/>
                <a:cs typeface="Muli"/>
                <a:sym typeface="Muli"/>
              </a:rPr>
              <a:t>Giá trị hàng hóa,</a:t>
            </a:r>
            <a:r>
              <a:rPr lang="en-US" sz="4000" dirty="0">
                <a:solidFill>
                  <a:schemeClr val="accent5">
                    <a:lumMod val="50000"/>
                  </a:schemeClr>
                </a:solidFill>
                <a:latin typeface="Muli"/>
                <a:ea typeface="Muli"/>
                <a:cs typeface="Muli"/>
                <a:sym typeface="Muli"/>
              </a:rPr>
              <a:t> n</a:t>
            </a:r>
            <a:r>
              <a:rPr lang="vi-VN" sz="4000" dirty="0">
                <a:solidFill>
                  <a:schemeClr val="accent5">
                    <a:lumMod val="50000"/>
                  </a:schemeClr>
                </a:solidFill>
                <a:latin typeface="Muli"/>
                <a:ea typeface="Muli"/>
                <a:cs typeface="Muli"/>
                <a:sym typeface="Muli"/>
              </a:rPr>
              <a:t>guyên vật liệu</a:t>
            </a:r>
            <a:r>
              <a:rPr lang="en-US" sz="4000" dirty="0">
                <a:solidFill>
                  <a:schemeClr val="accent5">
                    <a:lumMod val="50000"/>
                  </a:schemeClr>
                </a:solidFill>
                <a:latin typeface="Muli"/>
                <a:ea typeface="Muli"/>
                <a:cs typeface="Muli"/>
                <a:sym typeface="Muli"/>
              </a:rPr>
              <a:t>,</a:t>
            </a:r>
            <a:r>
              <a:rPr lang="vi-VN" sz="4000" dirty="0">
                <a:solidFill>
                  <a:schemeClr val="accent5">
                    <a:lumMod val="50000"/>
                  </a:schemeClr>
                </a:solidFill>
                <a:latin typeface="Muli"/>
                <a:ea typeface="Muli"/>
                <a:cs typeface="Muli"/>
                <a:sym typeface="Muli"/>
              </a:rPr>
              <a:t>…</a:t>
            </a:r>
            <a:r>
              <a:rPr lang="en-US" sz="4000" dirty="0">
                <a:solidFill>
                  <a:schemeClr val="accent5">
                    <a:lumMod val="50000"/>
                  </a:schemeClr>
                </a:solidFill>
                <a:latin typeface="Muli"/>
                <a:ea typeface="Muli"/>
                <a:cs typeface="Muli"/>
                <a:sym typeface="Muli"/>
              </a:rPr>
              <a:t> </a:t>
            </a:r>
          </a:p>
          <a:p>
            <a:pPr>
              <a:spcAft>
                <a:spcPts val="1200"/>
              </a:spcAft>
            </a:pPr>
            <a:r>
              <a:rPr lang="vi-VN" sz="4000" dirty="0">
                <a:solidFill>
                  <a:schemeClr val="accent5">
                    <a:lumMod val="50000"/>
                  </a:schemeClr>
                </a:solidFill>
                <a:latin typeface="Muli"/>
                <a:ea typeface="Muli"/>
                <a:cs typeface="Muli"/>
                <a:sym typeface="Muli"/>
              </a:rPr>
              <a:t>hiện đang còn trong kho hoặc tại cơ sở, thời điểm 31/12/2025</a:t>
            </a:r>
            <a:r>
              <a:rPr lang="en-US" sz="4000" dirty="0">
                <a:solidFill>
                  <a:schemeClr val="accent5">
                    <a:lumMod val="50000"/>
                  </a:schemeClr>
                </a:solidFill>
                <a:latin typeface="Muli"/>
                <a:ea typeface="Muli"/>
                <a:cs typeface="Muli"/>
                <a:sym typeface="Muli"/>
              </a:rPr>
              <a:t>;</a:t>
            </a:r>
          </a:p>
          <a:p>
            <a:pPr marL="571500" indent="-571500">
              <a:spcAft>
                <a:spcPts val="1200"/>
              </a:spcAft>
              <a:buFont typeface="Wingdings" panose="05000000000000000000" pitchFamily="2" charset="2"/>
              <a:buChar char="à"/>
            </a:pPr>
            <a:r>
              <a:rPr lang="vi-VN" sz="4000" dirty="0">
                <a:solidFill>
                  <a:schemeClr val="accent5">
                    <a:lumMod val="50000"/>
                  </a:schemeClr>
                </a:solidFill>
                <a:latin typeface="Muli"/>
                <a:ea typeface="Muli"/>
                <a:cs typeface="Muli"/>
                <a:sym typeface="Muli"/>
              </a:rPr>
              <a:t>Các chi phí đi thuê đã trả trước;</a:t>
            </a:r>
          </a:p>
          <a:p>
            <a:pPr marL="571500" indent="-571500">
              <a:spcAft>
                <a:spcPts val="1200"/>
              </a:spcAft>
              <a:buFont typeface="Wingdings" panose="05000000000000000000" pitchFamily="2" charset="2"/>
              <a:buChar char="à"/>
            </a:pPr>
            <a:r>
              <a:rPr lang="vi-VN" sz="4000" dirty="0">
                <a:solidFill>
                  <a:schemeClr val="accent5">
                    <a:lumMod val="50000"/>
                  </a:schemeClr>
                </a:solidFill>
                <a:latin typeface="Muli"/>
                <a:ea typeface="Muli"/>
                <a:cs typeface="Muli"/>
                <a:sym typeface="Muli"/>
              </a:rPr>
              <a:t>Các khoản đặt cọc/trả trước cho người bán; </a:t>
            </a:r>
            <a:endParaRPr lang="en-US" sz="4000" dirty="0">
              <a:solidFill>
                <a:schemeClr val="accent5">
                  <a:lumMod val="50000"/>
                </a:schemeClr>
              </a:solidFill>
              <a:latin typeface="Muli"/>
              <a:ea typeface="Muli"/>
              <a:cs typeface="Muli"/>
              <a:sym typeface="Muli"/>
            </a:endParaRPr>
          </a:p>
          <a:p>
            <a:pPr marL="571500" indent="-571500">
              <a:spcAft>
                <a:spcPts val="1200"/>
              </a:spcAft>
              <a:buFont typeface="Wingdings" panose="05000000000000000000" pitchFamily="2" charset="2"/>
              <a:buChar char="à"/>
            </a:pPr>
            <a:r>
              <a:rPr lang="vi-VN" sz="4000" dirty="0">
                <a:solidFill>
                  <a:schemeClr val="accent5">
                    <a:lumMod val="50000"/>
                  </a:schemeClr>
                </a:solidFill>
                <a:latin typeface="Muli"/>
                <a:ea typeface="Muli"/>
                <a:cs typeface="Muli"/>
                <a:sym typeface="Muli"/>
              </a:rPr>
              <a:t>Tiền mặt, tiền gửi ngân hàng,</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sẵn</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sàng</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phục</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vụ</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cho</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hoạt</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động</a:t>
            </a:r>
            <a:r>
              <a:rPr lang="en-US" sz="4000" dirty="0">
                <a:solidFill>
                  <a:schemeClr val="accent5">
                    <a:lumMod val="50000"/>
                  </a:schemeClr>
                </a:solidFill>
                <a:latin typeface="Muli"/>
                <a:ea typeface="Muli"/>
                <a:cs typeface="Muli"/>
                <a:sym typeface="Muli"/>
              </a:rPr>
              <a:t> SXKD</a:t>
            </a:r>
            <a:r>
              <a:rPr lang="vi-VN" sz="4000" dirty="0">
                <a:solidFill>
                  <a:schemeClr val="accent5">
                    <a:lumMod val="50000"/>
                  </a:schemeClr>
                </a:solidFill>
                <a:latin typeface="Muli"/>
                <a:ea typeface="Muli"/>
                <a:cs typeface="Muli"/>
                <a:sym typeface="Muli"/>
              </a:rPr>
              <a:t> tại thời điểm 31/12/2025;</a:t>
            </a:r>
            <a:endParaRPr lang="en-US" sz="4000" dirty="0">
              <a:solidFill>
                <a:schemeClr val="accent5">
                  <a:lumMod val="50000"/>
                </a:schemeClr>
              </a:solidFill>
              <a:latin typeface="Muli"/>
              <a:ea typeface="Muli"/>
              <a:cs typeface="Muli"/>
              <a:sym typeface="Muli"/>
            </a:endParaRPr>
          </a:p>
          <a:p>
            <a:pPr marL="571500" indent="-571500">
              <a:spcAft>
                <a:spcPts val="1200"/>
              </a:spcAft>
              <a:buFont typeface="Wingdings" panose="05000000000000000000" pitchFamily="2" charset="2"/>
              <a:buChar char="à"/>
            </a:pPr>
            <a:r>
              <a:rPr lang="vi-VN" sz="4000" dirty="0">
                <a:solidFill>
                  <a:schemeClr val="accent5">
                    <a:lumMod val="50000"/>
                  </a:schemeClr>
                </a:solidFill>
                <a:latin typeface="Muli"/>
                <a:ea typeface="Muli"/>
                <a:cs typeface="Muli"/>
                <a:sym typeface="Muli"/>
              </a:rPr>
              <a:t>Các khoản người bán hoặc khách hàng đang nợ cơ sở tại thời điểm 31/12/2025;</a:t>
            </a:r>
            <a:endParaRPr lang="en-US" sz="4000" dirty="0">
              <a:solidFill>
                <a:schemeClr val="accent5">
                  <a:lumMod val="50000"/>
                </a:schemeClr>
              </a:solidFill>
              <a:latin typeface="Muli"/>
              <a:ea typeface="Muli"/>
              <a:cs typeface="Muli"/>
              <a:sym typeface="Muli"/>
            </a:endParaRPr>
          </a:p>
          <a:p>
            <a:pPr marL="571500" indent="-571500">
              <a:buFont typeface="Wingdings" panose="05000000000000000000" pitchFamily="2" charset="2"/>
              <a:buChar char="à"/>
            </a:pPr>
            <a:r>
              <a:rPr lang="vi-VN" sz="4000" dirty="0">
                <a:solidFill>
                  <a:schemeClr val="accent5">
                    <a:lumMod val="50000"/>
                  </a:schemeClr>
                </a:solidFill>
                <a:latin typeface="Muli"/>
                <a:ea typeface="Muli"/>
                <a:cs typeface="Muli"/>
                <a:sym typeface="Muli"/>
              </a:rPr>
              <a:t>Các khoản đã chi để mua các đồ đùng lâu bền </a:t>
            </a:r>
            <a:r>
              <a:rPr lang="en-US" sz="4000" dirty="0">
                <a:solidFill>
                  <a:schemeClr val="accent5">
                    <a:lumMod val="50000"/>
                  </a:schemeClr>
                </a:solidFill>
                <a:latin typeface="Muli"/>
                <a:ea typeface="Muli"/>
                <a:cs typeface="Muli"/>
                <a:sym typeface="Muli"/>
              </a:rPr>
              <a:t>(</a:t>
            </a:r>
            <a:r>
              <a:rPr lang="en-US" sz="4000" dirty="0" err="1">
                <a:solidFill>
                  <a:schemeClr val="accent5">
                    <a:lumMod val="50000"/>
                  </a:schemeClr>
                </a:solidFill>
                <a:latin typeface="Muli"/>
                <a:ea typeface="Muli"/>
                <a:cs typeface="Muli"/>
                <a:sym typeface="Muli"/>
              </a:rPr>
              <a:t>không</a:t>
            </a:r>
            <a:r>
              <a:rPr lang="en-US" sz="4000" dirty="0">
                <a:solidFill>
                  <a:schemeClr val="accent5">
                    <a:lumMod val="50000"/>
                  </a:schemeClr>
                </a:solidFill>
                <a:latin typeface="Muli"/>
                <a:ea typeface="Muli"/>
                <a:cs typeface="Muli"/>
                <a:sym typeface="Muli"/>
              </a:rPr>
              <a:t> </a:t>
            </a:r>
            <a:r>
              <a:rPr lang="en-US" sz="4000" dirty="0" err="1">
                <a:solidFill>
                  <a:schemeClr val="accent5">
                    <a:lumMod val="50000"/>
                  </a:schemeClr>
                </a:solidFill>
                <a:latin typeface="Muli"/>
                <a:ea typeface="Muli"/>
                <a:cs typeface="Muli"/>
                <a:sym typeface="Muli"/>
              </a:rPr>
              <a:t>phải</a:t>
            </a:r>
            <a:r>
              <a:rPr lang="en-US" sz="4000" dirty="0">
                <a:solidFill>
                  <a:schemeClr val="accent5">
                    <a:lumMod val="50000"/>
                  </a:schemeClr>
                </a:solidFill>
                <a:latin typeface="Muli"/>
                <a:ea typeface="Muli"/>
                <a:cs typeface="Muli"/>
                <a:sym typeface="Muli"/>
              </a:rPr>
              <a:t> TSCĐ) </a:t>
            </a:r>
            <a:r>
              <a:rPr lang="vi-VN" sz="4000" dirty="0">
                <a:solidFill>
                  <a:schemeClr val="accent5">
                    <a:lumMod val="50000"/>
                  </a:schemeClr>
                </a:solidFill>
                <a:latin typeface="Muli"/>
                <a:ea typeface="Muli"/>
                <a:cs typeface="Muli"/>
                <a:sym typeface="Muli"/>
              </a:rPr>
              <a:t>như: Giá để hàng, bàn, ghế, kệ trưng bày, …</a:t>
            </a:r>
            <a:endParaRPr lang="en-US" sz="4000" dirty="0">
              <a:solidFill>
                <a:schemeClr val="accent5">
                  <a:lumMod val="50000"/>
                </a:schemeClr>
              </a:solidFill>
              <a:latin typeface="Muli"/>
              <a:ea typeface="Muli"/>
              <a:cs typeface="Muli"/>
              <a:sym typeface="Muli"/>
            </a:endParaRPr>
          </a:p>
        </p:txBody>
      </p:sp>
      <p:grpSp>
        <p:nvGrpSpPr>
          <p:cNvPr id="66" name="Group 65">
            <a:extLst>
              <a:ext uri="{FF2B5EF4-FFF2-40B4-BE49-F238E27FC236}">
                <a16:creationId xmlns:a16="http://schemas.microsoft.com/office/drawing/2014/main" xmlns="" id="{83482A69-76AB-488B-9F4C-CC1FBE822EA1}"/>
              </a:ext>
            </a:extLst>
          </p:cNvPr>
          <p:cNvGrpSpPr/>
          <p:nvPr/>
        </p:nvGrpSpPr>
        <p:grpSpPr>
          <a:xfrm>
            <a:off x="3461459" y="2628900"/>
            <a:ext cx="5025999" cy="3350178"/>
            <a:chOff x="2608934" y="1718725"/>
            <a:chExt cx="6547238" cy="3062177"/>
          </a:xfrm>
        </p:grpSpPr>
        <p:sp>
          <p:nvSpPr>
            <p:cNvPr id="40" name="Freeform 7">
              <a:extLst>
                <a:ext uri="{FF2B5EF4-FFF2-40B4-BE49-F238E27FC236}">
                  <a16:creationId xmlns:a16="http://schemas.microsoft.com/office/drawing/2014/main" xmlns="" id="{E9553505-C3A8-43DF-9B35-BAD016B78B04}"/>
                </a:ext>
              </a:extLst>
            </p:cNvPr>
            <p:cNvSpPr/>
            <p:nvPr/>
          </p:nvSpPr>
          <p:spPr>
            <a:xfrm rot="10800000">
              <a:off x="2608934" y="1718725"/>
              <a:ext cx="6547238" cy="3062177"/>
            </a:xfrm>
            <a:custGeom>
              <a:avLst/>
              <a:gdLst/>
              <a:ahLst/>
              <a:cxnLst/>
              <a:rect l="l" t="t" r="r" b="b"/>
              <a:pathLst>
                <a:path w="5075695" h="10151390">
                  <a:moveTo>
                    <a:pt x="0" y="0"/>
                  </a:moveTo>
                  <a:lnTo>
                    <a:pt x="5075695" y="0"/>
                  </a:lnTo>
                  <a:lnTo>
                    <a:pt x="5075695" y="10151390"/>
                  </a:lnTo>
                  <a:lnTo>
                    <a:pt x="0" y="10151390"/>
                  </a:lnTo>
                  <a:lnTo>
                    <a:pt x="0" y="0"/>
                  </a:lnTo>
                  <a:close/>
                </a:path>
              </a:pathLst>
            </a:custGeom>
            <a:blipFill>
              <a:blip r:embed="rId9">
                <a:alphaModFix amt="24000"/>
              </a:blip>
              <a:stretch>
                <a:fillRect/>
              </a:stretch>
            </a:blipFill>
            <a:ln cap="sq">
              <a:noFill/>
              <a:prstDash val="solid"/>
              <a:miter/>
            </a:ln>
          </p:spPr>
        </p:sp>
        <p:sp>
          <p:nvSpPr>
            <p:cNvPr id="57" name="Isosceles Triangle 56">
              <a:extLst>
                <a:ext uri="{FF2B5EF4-FFF2-40B4-BE49-F238E27FC236}">
                  <a16:creationId xmlns:a16="http://schemas.microsoft.com/office/drawing/2014/main" xmlns="" id="{5A7FBB8D-A52E-46C7-A849-0F5E8F228EC9}"/>
                </a:ext>
              </a:extLst>
            </p:cNvPr>
            <p:cNvSpPr/>
            <p:nvPr/>
          </p:nvSpPr>
          <p:spPr>
            <a:xfrm rot="5400000">
              <a:off x="5654304" y="2556184"/>
              <a:ext cx="738869" cy="1553932"/>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21">
              <a:extLst>
                <a:ext uri="{FF2B5EF4-FFF2-40B4-BE49-F238E27FC236}">
                  <a16:creationId xmlns:a16="http://schemas.microsoft.com/office/drawing/2014/main" xmlns="" id="{D3455B68-9331-4240-8A1B-C7F5D3220B80}"/>
                </a:ext>
              </a:extLst>
            </p:cNvPr>
            <p:cNvSpPr/>
            <p:nvPr/>
          </p:nvSpPr>
          <p:spPr>
            <a:xfrm>
              <a:off x="4055607" y="2646473"/>
              <a:ext cx="1187787" cy="1056111"/>
            </a:xfrm>
            <a:custGeom>
              <a:avLst/>
              <a:gdLst/>
              <a:ahLst/>
              <a:cxnLst/>
              <a:rect l="l" t="t" r="r" b="b"/>
              <a:pathLst>
                <a:path w="933338" h="1056111">
                  <a:moveTo>
                    <a:pt x="0" y="0"/>
                  </a:moveTo>
                  <a:lnTo>
                    <a:pt x="933338" y="0"/>
                  </a:lnTo>
                  <a:lnTo>
                    <a:pt x="933338" y="1056111"/>
                  </a:lnTo>
                  <a:lnTo>
                    <a:pt x="0" y="105611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gr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39639" y="-1943100"/>
            <a:ext cx="9650431" cy="15011400"/>
          </a:xfrm>
          <a:custGeom>
            <a:avLst/>
            <a:gdLst/>
            <a:ahLst/>
            <a:cxnLst/>
            <a:rect l="l" t="t" r="r" b="b"/>
            <a:pathLst>
              <a:path w="4060556" h="10151390">
                <a:moveTo>
                  <a:pt x="0" y="0"/>
                </a:moveTo>
                <a:lnTo>
                  <a:pt x="4060556" y="0"/>
                </a:lnTo>
                <a:lnTo>
                  <a:pt x="4060556" y="10151390"/>
                </a:lnTo>
                <a:lnTo>
                  <a:pt x="0" y="10151390"/>
                </a:lnTo>
                <a:lnTo>
                  <a:pt x="0" y="0"/>
                </a:lnTo>
                <a:close/>
              </a:path>
            </a:pathLst>
          </a:custGeom>
          <a:blipFill>
            <a:blip r:embed="rId2">
              <a:alphaModFix amt="24000"/>
            </a:blip>
            <a:stretch>
              <a:fillRect/>
            </a:stretch>
          </a:blipFill>
          <a:ln cap="sq">
            <a:noFill/>
            <a:prstDash val="solid"/>
            <a:miter/>
          </a:ln>
        </p:spPr>
      </p:sp>
      <p:grpSp>
        <p:nvGrpSpPr>
          <p:cNvPr id="3" name="Group 3"/>
          <p:cNvGrpSpPr/>
          <p:nvPr/>
        </p:nvGrpSpPr>
        <p:grpSpPr>
          <a:xfrm rot="5400000">
            <a:off x="-4527" y="-252072"/>
            <a:ext cx="10706309" cy="10791145"/>
            <a:chOff x="0" y="0"/>
            <a:chExt cx="2448171" cy="2467570"/>
          </a:xfrm>
        </p:grpSpPr>
        <p:sp>
          <p:nvSpPr>
            <p:cNvPr id="4" name="Freeform 4"/>
            <p:cNvSpPr/>
            <p:nvPr/>
          </p:nvSpPr>
          <p:spPr>
            <a:xfrm>
              <a:off x="0" y="0"/>
              <a:ext cx="2448171" cy="2467570"/>
            </a:xfrm>
            <a:custGeom>
              <a:avLst/>
              <a:gdLst/>
              <a:ahLst/>
              <a:cxnLst/>
              <a:rect l="l" t="t" r="r" b="b"/>
              <a:pathLst>
                <a:path w="2448171" h="2467570">
                  <a:moveTo>
                    <a:pt x="1224086" y="0"/>
                  </a:moveTo>
                  <a:lnTo>
                    <a:pt x="2448171" y="2467570"/>
                  </a:lnTo>
                  <a:lnTo>
                    <a:pt x="0" y="2467570"/>
                  </a:lnTo>
                  <a:lnTo>
                    <a:pt x="1224086" y="0"/>
                  </a:lnTo>
                  <a:close/>
                </a:path>
              </a:pathLst>
            </a:custGeom>
            <a:solidFill>
              <a:srgbClr val="E4EFF8"/>
            </a:solidFill>
          </p:spPr>
        </p:sp>
        <p:sp>
          <p:nvSpPr>
            <p:cNvPr id="5" name="TextBox 5"/>
            <p:cNvSpPr txBox="1"/>
            <p:nvPr/>
          </p:nvSpPr>
          <p:spPr>
            <a:xfrm>
              <a:off x="382527" y="1098033"/>
              <a:ext cx="1683118" cy="1193283"/>
            </a:xfrm>
            <a:prstGeom prst="rect">
              <a:avLst/>
            </a:prstGeom>
          </p:spPr>
          <p:txBody>
            <a:bodyPr lIns="50800" tIns="50800" rIns="50800" bIns="50800" rtlCol="0" anchor="ctr"/>
            <a:lstStyle/>
            <a:p>
              <a:pPr algn="ctr">
                <a:lnSpc>
                  <a:spcPts val="2488"/>
                </a:lnSpc>
              </a:pPr>
              <a:endParaRPr/>
            </a:p>
          </p:txBody>
        </p:sp>
      </p:grpSp>
      <p:sp>
        <p:nvSpPr>
          <p:cNvPr id="7" name="Freeform 7"/>
          <p:cNvSpPr/>
          <p:nvPr/>
        </p:nvSpPr>
        <p:spPr>
          <a:xfrm>
            <a:off x="5942109" y="177681"/>
            <a:ext cx="7406519" cy="10151390"/>
          </a:xfrm>
          <a:custGeom>
            <a:avLst/>
            <a:gdLst/>
            <a:ahLst/>
            <a:cxnLst/>
            <a:rect l="l" t="t" r="r" b="b"/>
            <a:pathLst>
              <a:path w="5075695" h="10151390">
                <a:moveTo>
                  <a:pt x="0" y="0"/>
                </a:moveTo>
                <a:lnTo>
                  <a:pt x="5075695" y="0"/>
                </a:lnTo>
                <a:lnTo>
                  <a:pt x="5075695" y="10151390"/>
                </a:lnTo>
                <a:lnTo>
                  <a:pt x="0" y="10151390"/>
                </a:lnTo>
                <a:lnTo>
                  <a:pt x="0" y="0"/>
                </a:lnTo>
                <a:close/>
              </a:path>
            </a:pathLst>
          </a:custGeom>
          <a:blipFill>
            <a:blip r:embed="rId3">
              <a:alphaModFix amt="24000"/>
            </a:blip>
            <a:stretch>
              <a:fillRect/>
            </a:stretch>
          </a:blipFill>
          <a:ln cap="sq">
            <a:noFill/>
            <a:prstDash val="solid"/>
            <a:miter/>
          </a:ln>
        </p:spPr>
      </p:sp>
      <p:sp>
        <p:nvSpPr>
          <p:cNvPr id="8" name="Freeform 8"/>
          <p:cNvSpPr/>
          <p:nvPr/>
        </p:nvSpPr>
        <p:spPr>
          <a:xfrm>
            <a:off x="9682138" y="442860"/>
            <a:ext cx="8064020" cy="9634307"/>
          </a:xfrm>
          <a:custGeom>
            <a:avLst/>
            <a:gdLst/>
            <a:ahLst/>
            <a:cxnLst/>
            <a:rect l="l" t="t" r="r" b="b"/>
            <a:pathLst>
              <a:path w="3150599" h="7876497">
                <a:moveTo>
                  <a:pt x="0" y="0"/>
                </a:moveTo>
                <a:lnTo>
                  <a:pt x="3150599" y="0"/>
                </a:lnTo>
                <a:lnTo>
                  <a:pt x="3150599" y="7876497"/>
                </a:lnTo>
                <a:lnTo>
                  <a:pt x="0" y="78764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2217662" y="1895006"/>
            <a:ext cx="3938248" cy="7876497"/>
          </a:xfrm>
          <a:custGeom>
            <a:avLst/>
            <a:gdLst/>
            <a:ahLst/>
            <a:cxnLst/>
            <a:rect l="l" t="t" r="r" b="b"/>
            <a:pathLst>
              <a:path w="3938248" h="7876497">
                <a:moveTo>
                  <a:pt x="0" y="0"/>
                </a:moveTo>
                <a:lnTo>
                  <a:pt x="3938248" y="0"/>
                </a:lnTo>
                <a:lnTo>
                  <a:pt x="3938248" y="7876497"/>
                </a:lnTo>
                <a:lnTo>
                  <a:pt x="0" y="787649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5285372" y="1760734"/>
            <a:ext cx="5364074" cy="7087212"/>
          </a:xfrm>
          <a:custGeom>
            <a:avLst/>
            <a:gdLst/>
            <a:ahLst/>
            <a:cxnLst/>
            <a:rect l="l" t="t" r="r" b="b"/>
            <a:pathLst>
              <a:path w="3938248" h="7876497">
                <a:moveTo>
                  <a:pt x="0" y="0"/>
                </a:moveTo>
                <a:lnTo>
                  <a:pt x="3938248" y="0"/>
                </a:lnTo>
                <a:lnTo>
                  <a:pt x="3938248" y="7876497"/>
                </a:lnTo>
                <a:lnTo>
                  <a:pt x="0" y="78764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304800" y="1181100"/>
            <a:ext cx="4940365" cy="8357033"/>
          </a:xfrm>
          <a:custGeom>
            <a:avLst/>
            <a:gdLst/>
            <a:ahLst/>
            <a:cxnLst/>
            <a:rect l="l" t="t" r="r" b="b"/>
            <a:pathLst>
              <a:path w="3150599" h="7876497">
                <a:moveTo>
                  <a:pt x="0" y="0"/>
                </a:moveTo>
                <a:lnTo>
                  <a:pt x="3150599" y="0"/>
                </a:lnTo>
                <a:lnTo>
                  <a:pt x="3150599" y="7876497"/>
                </a:lnTo>
                <a:lnTo>
                  <a:pt x="0" y="78764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2" name="Freeform 22"/>
          <p:cNvSpPr/>
          <p:nvPr/>
        </p:nvSpPr>
        <p:spPr>
          <a:xfrm>
            <a:off x="98054" y="248401"/>
            <a:ext cx="1431020" cy="1733512"/>
          </a:xfrm>
          <a:custGeom>
            <a:avLst/>
            <a:gdLst/>
            <a:ahLst/>
            <a:cxnLst/>
            <a:rect l="l" t="t" r="r" b="b"/>
            <a:pathLst>
              <a:path w="914421" h="979299">
                <a:moveTo>
                  <a:pt x="0" y="0"/>
                </a:moveTo>
                <a:lnTo>
                  <a:pt x="914421" y="0"/>
                </a:lnTo>
                <a:lnTo>
                  <a:pt x="914421" y="979299"/>
                </a:lnTo>
                <a:lnTo>
                  <a:pt x="0" y="9792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TextBox 25"/>
          <p:cNvSpPr txBox="1"/>
          <p:nvPr/>
        </p:nvSpPr>
        <p:spPr>
          <a:xfrm>
            <a:off x="1173156" y="8489774"/>
            <a:ext cx="3824785" cy="492443"/>
          </a:xfrm>
          <a:prstGeom prst="rect">
            <a:avLst/>
          </a:prstGeom>
        </p:spPr>
        <p:txBody>
          <a:bodyPr wrap="square" lIns="0" tIns="0" rIns="0" bIns="0" rtlCol="0" anchor="t">
            <a:spAutoFit/>
          </a:bodyPr>
          <a:lstStyle/>
          <a:p>
            <a:pPr algn="ctr"/>
            <a:r>
              <a:rPr lang="en-US" sz="3200" i="1" dirty="0" err="1">
                <a:solidFill>
                  <a:srgbClr val="002060"/>
                </a:solidFill>
                <a:latin typeface="Muli Italics"/>
                <a:ea typeface="Muli Italics"/>
                <a:cs typeface="Muli Italics"/>
                <a:sym typeface="Muli Italics"/>
              </a:rPr>
              <a:t>Đơn</a:t>
            </a:r>
            <a:r>
              <a:rPr lang="en-US" sz="3200" i="1" dirty="0">
                <a:solidFill>
                  <a:srgbClr val="002060"/>
                </a:solidFill>
                <a:latin typeface="Muli Italics"/>
                <a:ea typeface="Muli Italics"/>
                <a:cs typeface="Muli Italics"/>
                <a:sym typeface="Muli Italics"/>
              </a:rPr>
              <a:t> </a:t>
            </a:r>
            <a:r>
              <a:rPr lang="en-US" sz="3200" i="1" dirty="0" err="1">
                <a:solidFill>
                  <a:srgbClr val="002060"/>
                </a:solidFill>
                <a:latin typeface="Muli Italics"/>
                <a:ea typeface="Muli Italics"/>
                <a:cs typeface="Muli Italics"/>
                <a:sym typeface="Muli Italics"/>
              </a:rPr>
              <a:t>vị</a:t>
            </a:r>
            <a:r>
              <a:rPr lang="en-US" sz="3200" i="1" dirty="0">
                <a:solidFill>
                  <a:srgbClr val="002060"/>
                </a:solidFill>
                <a:latin typeface="Muli Italics"/>
                <a:ea typeface="Muli Italics"/>
                <a:cs typeface="Muli Italics"/>
                <a:sym typeface="Muli Italics"/>
              </a:rPr>
              <a:t>: </a:t>
            </a:r>
            <a:r>
              <a:rPr lang="en-US" sz="3200" i="1" dirty="0" err="1">
                <a:solidFill>
                  <a:srgbClr val="002060"/>
                </a:solidFill>
                <a:latin typeface="Muli Italics"/>
                <a:ea typeface="Muli Italics"/>
                <a:cs typeface="Muli Italics"/>
                <a:sym typeface="Muli Italics"/>
              </a:rPr>
              <a:t>Triệu</a:t>
            </a:r>
            <a:r>
              <a:rPr lang="en-US" sz="3200" i="1" dirty="0">
                <a:solidFill>
                  <a:srgbClr val="002060"/>
                </a:solidFill>
                <a:latin typeface="Muli Italics"/>
                <a:ea typeface="Muli Italics"/>
                <a:cs typeface="Muli Italics"/>
                <a:sym typeface="Muli Italics"/>
              </a:rPr>
              <a:t> </a:t>
            </a:r>
            <a:r>
              <a:rPr lang="en-US" sz="3200" i="1" dirty="0" err="1">
                <a:solidFill>
                  <a:srgbClr val="002060"/>
                </a:solidFill>
                <a:latin typeface="Muli Italics"/>
                <a:ea typeface="Muli Italics"/>
                <a:cs typeface="Muli Italics"/>
                <a:sym typeface="Muli Italics"/>
              </a:rPr>
              <a:t>đồng</a:t>
            </a:r>
            <a:endParaRPr lang="en-US" sz="3200" i="1" dirty="0">
              <a:solidFill>
                <a:srgbClr val="002060"/>
              </a:solidFill>
              <a:latin typeface="Muli Italics"/>
              <a:ea typeface="Muli Italics"/>
              <a:cs typeface="Muli Italics"/>
              <a:sym typeface="Muli Italics"/>
            </a:endParaRPr>
          </a:p>
        </p:txBody>
      </p:sp>
      <p:sp>
        <p:nvSpPr>
          <p:cNvPr id="32" name="TextBox 32"/>
          <p:cNvSpPr txBox="1"/>
          <p:nvPr/>
        </p:nvSpPr>
        <p:spPr>
          <a:xfrm>
            <a:off x="1097628" y="1558450"/>
            <a:ext cx="3773754" cy="6771084"/>
          </a:xfrm>
          <a:prstGeom prst="rect">
            <a:avLst/>
          </a:prstGeom>
        </p:spPr>
        <p:txBody>
          <a:bodyPr wrap="square" lIns="0" tIns="0" rIns="0" bIns="0" rtlCol="0" anchor="t">
            <a:spAutoFit/>
          </a:bodyPr>
          <a:lstStyle/>
          <a:p>
            <a:pPr algn="ctr"/>
            <a:r>
              <a:rPr lang="en-US" sz="4400" b="1" dirty="0">
                <a:solidFill>
                  <a:srgbClr val="041F60"/>
                </a:solidFill>
                <a:latin typeface="Muli Bold"/>
                <a:ea typeface="Muli Bold"/>
                <a:cs typeface="Muli Bold"/>
                <a:sym typeface="Muli Bold"/>
              </a:rPr>
              <a:t>3.3. </a:t>
            </a:r>
            <a:r>
              <a:rPr lang="vi-VN" sz="4400" b="1" dirty="0">
                <a:solidFill>
                  <a:srgbClr val="041F60"/>
                </a:solidFill>
                <a:latin typeface="Muli Bold"/>
                <a:ea typeface="Muli Bold"/>
                <a:cs typeface="Muli Bold"/>
                <a:sym typeface="Muli Bold"/>
              </a:rPr>
              <a:t>Tại thời điểm</a:t>
            </a:r>
            <a:r>
              <a:rPr lang="en-US" sz="4400" b="1" dirty="0">
                <a:solidFill>
                  <a:srgbClr val="041F60"/>
                </a:solidFill>
                <a:latin typeface="Muli Bold"/>
                <a:ea typeface="Muli Bold"/>
                <a:cs typeface="Muli Bold"/>
                <a:sym typeface="Muli Bold"/>
              </a:rPr>
              <a:t> </a:t>
            </a:r>
            <a:r>
              <a:rPr lang="en-US" sz="4400" b="1" dirty="0" err="1">
                <a:solidFill>
                  <a:srgbClr val="041F60"/>
                </a:solidFill>
                <a:latin typeface="Muli Bold"/>
                <a:ea typeface="Muli Bold"/>
                <a:cs typeface="Muli Bold"/>
                <a:sym typeface="Muli Bold"/>
              </a:rPr>
              <a:t>ngày</a:t>
            </a:r>
            <a:r>
              <a:rPr lang="vi-VN" sz="4400" b="1" dirty="0">
                <a:solidFill>
                  <a:srgbClr val="041F60"/>
                </a:solidFill>
                <a:latin typeface="Muli Bold"/>
                <a:ea typeface="Muli Bold"/>
                <a:cs typeface="Muli Bold"/>
                <a:sym typeface="Muli Bold"/>
              </a:rPr>
              <a:t> 31/12/2025, cơ sở ông/bà đang vay, nợ bao nhiêu tiền cho hoạt động sản xuất kinh doanh? </a:t>
            </a:r>
            <a:endParaRPr lang="en-US" sz="4400" b="1" dirty="0">
              <a:solidFill>
                <a:srgbClr val="041F60"/>
              </a:solidFill>
              <a:latin typeface="Muli Bold"/>
              <a:ea typeface="Muli Bold"/>
              <a:cs typeface="Muli Bold"/>
              <a:sym typeface="Muli Bold"/>
            </a:endParaRPr>
          </a:p>
        </p:txBody>
      </p:sp>
      <p:sp>
        <p:nvSpPr>
          <p:cNvPr id="33" name="TextBox 29">
            <a:extLst>
              <a:ext uri="{FF2B5EF4-FFF2-40B4-BE49-F238E27FC236}">
                <a16:creationId xmlns:a16="http://schemas.microsoft.com/office/drawing/2014/main" xmlns="" id="{D62CCBF4-C35F-4358-B26C-ECFA1F7E062A}"/>
              </a:ext>
            </a:extLst>
          </p:cNvPr>
          <p:cNvSpPr txBox="1"/>
          <p:nvPr/>
        </p:nvSpPr>
        <p:spPr>
          <a:xfrm>
            <a:off x="5473958" y="2507275"/>
            <a:ext cx="3968333" cy="5416868"/>
          </a:xfrm>
          <a:prstGeom prst="rect">
            <a:avLst/>
          </a:prstGeom>
        </p:spPr>
        <p:txBody>
          <a:bodyPr wrap="square" lIns="0" tIns="0" rIns="0" bIns="0" rtlCol="0" anchor="t">
            <a:spAutoFit/>
          </a:bodyPr>
          <a:lstStyle/>
          <a:p>
            <a:pPr algn="ctr"/>
            <a:r>
              <a:rPr lang="en-US" sz="4400" dirty="0" err="1">
                <a:solidFill>
                  <a:srgbClr val="000000"/>
                </a:solidFill>
                <a:latin typeface="Muli"/>
                <a:ea typeface="Muli"/>
                <a:cs typeface="Muli"/>
                <a:sym typeface="Muli"/>
              </a:rPr>
              <a:t>Là</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toàn</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bộ</a:t>
            </a:r>
            <a:r>
              <a:rPr lang="en-US" sz="4400" dirty="0">
                <a:solidFill>
                  <a:srgbClr val="000000"/>
                </a:solidFill>
                <a:latin typeface="Muli"/>
                <a:ea typeface="Muli"/>
                <a:cs typeface="Muli"/>
                <a:sym typeface="Muli"/>
              </a:rPr>
              <a:t> </a:t>
            </a:r>
          </a:p>
          <a:p>
            <a:pPr algn="ctr"/>
            <a:r>
              <a:rPr lang="en-US" sz="4400" dirty="0" err="1">
                <a:solidFill>
                  <a:srgbClr val="000000"/>
                </a:solidFill>
                <a:latin typeface="Muli"/>
                <a:ea typeface="Muli"/>
                <a:cs typeface="Muli"/>
                <a:sym typeface="Muli"/>
              </a:rPr>
              <a:t>các</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khoản</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nợ</a:t>
            </a:r>
            <a:r>
              <a:rPr lang="en-US" sz="4400" dirty="0">
                <a:solidFill>
                  <a:srgbClr val="000000"/>
                </a:solidFill>
                <a:latin typeface="Muli"/>
                <a:ea typeface="Muli"/>
                <a:cs typeface="Muli"/>
                <a:sym typeface="Muli"/>
              </a:rPr>
              <a:t>/</a:t>
            </a:r>
            <a:r>
              <a:rPr lang="en-US" sz="4400" dirty="0" err="1">
                <a:solidFill>
                  <a:srgbClr val="000000"/>
                </a:solidFill>
                <a:latin typeface="Muli"/>
                <a:ea typeface="Muli"/>
                <a:cs typeface="Muli"/>
                <a:sym typeface="Muli"/>
              </a:rPr>
              <a:t>khoản</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phải</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trả</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phục</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vụ</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cho</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mục</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đích</a:t>
            </a:r>
            <a:r>
              <a:rPr lang="en-US" sz="4400" dirty="0">
                <a:solidFill>
                  <a:srgbClr val="000000"/>
                </a:solidFill>
                <a:latin typeface="Muli"/>
                <a:ea typeface="Muli"/>
                <a:cs typeface="Muli"/>
                <a:sym typeface="Muli"/>
              </a:rPr>
              <a:t> SXKD </a:t>
            </a:r>
            <a:r>
              <a:rPr lang="en-US" sz="4400" dirty="0" err="1">
                <a:solidFill>
                  <a:srgbClr val="000000"/>
                </a:solidFill>
                <a:latin typeface="Muli"/>
                <a:ea typeface="Muli"/>
                <a:cs typeface="Muli"/>
                <a:sym typeface="Muli"/>
              </a:rPr>
              <a:t>của</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cơ</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sở</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tại</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thời</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điểm</a:t>
            </a:r>
            <a:r>
              <a:rPr lang="en-US" sz="4400" dirty="0">
                <a:solidFill>
                  <a:srgbClr val="000000"/>
                </a:solidFill>
                <a:latin typeface="Muli"/>
                <a:ea typeface="Muli"/>
                <a:cs typeface="Muli"/>
                <a:sym typeface="Muli"/>
              </a:rPr>
              <a:t> 31/12/2025</a:t>
            </a:r>
          </a:p>
        </p:txBody>
      </p:sp>
      <p:sp>
        <p:nvSpPr>
          <p:cNvPr id="34" name="TextBox 33">
            <a:extLst>
              <a:ext uri="{FF2B5EF4-FFF2-40B4-BE49-F238E27FC236}">
                <a16:creationId xmlns:a16="http://schemas.microsoft.com/office/drawing/2014/main" xmlns="" id="{70FF1AE8-0417-4889-8E8E-50D068408DDB}"/>
              </a:ext>
            </a:extLst>
          </p:cNvPr>
          <p:cNvSpPr txBox="1"/>
          <p:nvPr/>
        </p:nvSpPr>
        <p:spPr>
          <a:xfrm>
            <a:off x="10287631" y="1289007"/>
            <a:ext cx="7365072" cy="8710077"/>
          </a:xfrm>
          <a:prstGeom prst="rect">
            <a:avLst/>
          </a:prstGeom>
          <a:noFill/>
        </p:spPr>
        <p:txBody>
          <a:bodyPr wrap="square" rtlCol="0">
            <a:spAutoFit/>
          </a:bodyPr>
          <a:lstStyle/>
          <a:p>
            <a:pPr marL="571500" indent="-571500">
              <a:spcBef>
                <a:spcPts val="600"/>
              </a:spcBef>
              <a:spcAft>
                <a:spcPts val="1200"/>
              </a:spcAft>
              <a:buFont typeface="Wingdings" panose="05000000000000000000" pitchFamily="2" charset="2"/>
              <a:buChar char="ü"/>
            </a:pPr>
            <a:r>
              <a:rPr lang="vi-VN" sz="4000" dirty="0">
                <a:latin typeface="Muli" panose="020B0604020202020204" charset="0"/>
              </a:rPr>
              <a:t>Các khoản vay chưa trả của </a:t>
            </a:r>
            <a:r>
              <a:rPr lang="en-US" sz="4000" dirty="0" err="1">
                <a:latin typeface="Muli" panose="020B0604020202020204" charset="0"/>
              </a:rPr>
              <a:t>ngân</a:t>
            </a:r>
            <a:r>
              <a:rPr lang="en-US" sz="4000" dirty="0">
                <a:latin typeface="Muli" panose="020B0604020202020204" charset="0"/>
              </a:rPr>
              <a:t> </a:t>
            </a:r>
            <a:r>
              <a:rPr lang="en-US" sz="4000" dirty="0" err="1">
                <a:latin typeface="Muli" panose="020B0604020202020204" charset="0"/>
              </a:rPr>
              <a:t>hàng</a:t>
            </a:r>
            <a:r>
              <a:rPr lang="en-US" sz="4000" dirty="0">
                <a:latin typeface="Muli" panose="020B0604020202020204" charset="0"/>
              </a:rPr>
              <a:t>/</a:t>
            </a:r>
            <a:r>
              <a:rPr lang="vi-VN" sz="4000" dirty="0">
                <a:latin typeface="Muli" panose="020B0604020202020204" charset="0"/>
              </a:rPr>
              <a:t>tổ chức/cá nhân.</a:t>
            </a:r>
            <a:endParaRPr lang="en-US" sz="4000" dirty="0">
              <a:latin typeface="Muli" panose="020B0604020202020204" charset="0"/>
            </a:endParaRPr>
          </a:p>
          <a:p>
            <a:pPr marL="571500" indent="-571500">
              <a:spcBef>
                <a:spcPts val="600"/>
              </a:spcBef>
              <a:spcAft>
                <a:spcPts val="1200"/>
              </a:spcAft>
              <a:buFont typeface="Wingdings" panose="05000000000000000000" pitchFamily="2" charset="2"/>
              <a:buChar char="ü"/>
            </a:pPr>
            <a:r>
              <a:rPr lang="vi-VN" sz="4000" dirty="0">
                <a:latin typeface="Muli" panose="020B0604020202020204" charset="0"/>
              </a:rPr>
              <a:t>Các khoản nợ người bán.</a:t>
            </a:r>
            <a:endParaRPr lang="en-US" sz="4000" dirty="0">
              <a:latin typeface="Muli" panose="020B0604020202020204" charset="0"/>
            </a:endParaRPr>
          </a:p>
          <a:p>
            <a:pPr marL="571500" indent="-571500">
              <a:spcBef>
                <a:spcPts val="600"/>
              </a:spcBef>
              <a:spcAft>
                <a:spcPts val="1200"/>
              </a:spcAft>
              <a:buFont typeface="Wingdings" panose="05000000000000000000" pitchFamily="2" charset="2"/>
              <a:buChar char="ü"/>
            </a:pPr>
            <a:r>
              <a:rPr lang="vi-VN" sz="4000" dirty="0">
                <a:latin typeface="Muli" panose="020B0604020202020204" charset="0"/>
              </a:rPr>
              <a:t> Các khoản phải thanh toán cho người bán theo tiến độ hợp đồng.</a:t>
            </a:r>
            <a:endParaRPr lang="en-US" sz="4000" dirty="0">
              <a:latin typeface="Muli" panose="020B0604020202020204" charset="0"/>
            </a:endParaRPr>
          </a:p>
          <a:p>
            <a:pPr marL="571500" indent="-571500">
              <a:spcBef>
                <a:spcPts val="600"/>
              </a:spcBef>
              <a:spcAft>
                <a:spcPts val="1200"/>
              </a:spcAft>
              <a:buFont typeface="Wingdings" panose="05000000000000000000" pitchFamily="2" charset="2"/>
              <a:buChar char="ü"/>
            </a:pPr>
            <a:r>
              <a:rPr lang="vi-VN" sz="4000" dirty="0">
                <a:latin typeface="Muli" panose="020B0604020202020204" charset="0"/>
              </a:rPr>
              <a:t> Các khoản nợ nhà nước (thuế, phí...).</a:t>
            </a:r>
            <a:endParaRPr lang="en-US" sz="4000" dirty="0">
              <a:latin typeface="Muli" panose="020B0604020202020204" charset="0"/>
            </a:endParaRPr>
          </a:p>
          <a:p>
            <a:pPr marL="571500" indent="-571500">
              <a:spcBef>
                <a:spcPts val="600"/>
              </a:spcBef>
              <a:spcAft>
                <a:spcPts val="1200"/>
              </a:spcAft>
              <a:buFont typeface="Wingdings" panose="05000000000000000000" pitchFamily="2" charset="2"/>
              <a:buChar char="ü"/>
            </a:pPr>
            <a:r>
              <a:rPr lang="vi-VN" sz="4000" dirty="0">
                <a:latin typeface="Muli" panose="020B0604020202020204" charset="0"/>
              </a:rPr>
              <a:t> Các khoản nợ phải trả người lao động.</a:t>
            </a:r>
            <a:endParaRPr lang="en-US" sz="4000" dirty="0">
              <a:latin typeface="Muli" panose="020B0604020202020204" charset="0"/>
            </a:endParaRPr>
          </a:p>
          <a:p>
            <a:pPr marL="571500" indent="-571500">
              <a:spcBef>
                <a:spcPts val="600"/>
              </a:spcBef>
              <a:spcAft>
                <a:spcPts val="600"/>
              </a:spcAft>
              <a:buFont typeface="Wingdings" panose="05000000000000000000" pitchFamily="2" charset="2"/>
              <a:buChar char="ü"/>
            </a:pPr>
            <a:r>
              <a:rPr lang="vi-VN" sz="4000" dirty="0">
                <a:latin typeface="Muli" panose="020B0604020202020204" charset="0"/>
              </a:rPr>
              <a:t> Các khoản nợ khác.</a:t>
            </a:r>
          </a:p>
          <a:p>
            <a:pPr>
              <a:spcBef>
                <a:spcPts val="600"/>
              </a:spcBef>
              <a:spcAft>
                <a:spcPts val="600"/>
              </a:spcAft>
            </a:pPr>
            <a:endParaRPr lang="en-US" sz="4000" dirty="0">
              <a:latin typeface="Muli" panose="020B0604020202020204" charset="0"/>
            </a:endParaRPr>
          </a:p>
        </p:txBody>
      </p:sp>
      <p:pic>
        <p:nvPicPr>
          <p:cNvPr id="35" name="Picture 34">
            <a:extLst>
              <a:ext uri="{FF2B5EF4-FFF2-40B4-BE49-F238E27FC236}">
                <a16:creationId xmlns:a16="http://schemas.microsoft.com/office/drawing/2014/main" xmlns="" id="{3C916FCC-A0E0-43D1-9FD1-2B6F0250E21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853944" y="-395578"/>
            <a:ext cx="4130161" cy="2460387"/>
          </a:xfrm>
          <a:prstGeom prst="rect">
            <a:avLst/>
          </a:prstGeom>
        </p:spPr>
      </p:pic>
      <p:pic>
        <p:nvPicPr>
          <p:cNvPr id="36" name="Picture 35">
            <a:extLst>
              <a:ext uri="{FF2B5EF4-FFF2-40B4-BE49-F238E27FC236}">
                <a16:creationId xmlns:a16="http://schemas.microsoft.com/office/drawing/2014/main" xmlns="" id="{86DC310A-E5A7-4574-9DED-22CADD461CE6}"/>
              </a:ext>
            </a:extLst>
          </p:cNvPr>
          <p:cNvPicPr>
            <a:picLocks noChangeAspect="1"/>
          </p:cNvPicPr>
          <p:nvPr/>
        </p:nvPicPr>
        <p:blipFill>
          <a:blip r:embed="rId16"/>
          <a:stretch>
            <a:fillRect/>
          </a:stretch>
        </p:blipFill>
        <p:spPr>
          <a:xfrm>
            <a:off x="5285371" y="2477"/>
            <a:ext cx="1856621" cy="1758257"/>
          </a:xfrm>
          <a:prstGeom prst="rect">
            <a:avLst/>
          </a:prstGeom>
        </p:spPr>
      </p:pic>
    </p:spTree>
  </p:cSld>
  <p:clrMapOvr>
    <a:masterClrMapping/>
  </p:clrMapOvr>
  <p:transition spd="slow">
    <p:push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055145" y="1573749"/>
            <a:ext cx="1084526" cy="1310966"/>
          </a:xfrm>
          <a:custGeom>
            <a:avLst/>
            <a:gdLst/>
            <a:ahLst/>
            <a:cxnLst/>
            <a:rect l="l" t="t" r="r" b="b"/>
            <a:pathLst>
              <a:path w="1084526" h="1310966">
                <a:moveTo>
                  <a:pt x="0" y="0"/>
                </a:moveTo>
                <a:lnTo>
                  <a:pt x="1084526" y="0"/>
                </a:lnTo>
                <a:lnTo>
                  <a:pt x="1084526" y="1310966"/>
                </a:lnTo>
                <a:lnTo>
                  <a:pt x="0" y="1310966"/>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a:off x="7608397" y="5662813"/>
            <a:ext cx="3247386" cy="1989024"/>
          </a:xfrm>
          <a:custGeom>
            <a:avLst/>
            <a:gdLst/>
            <a:ahLst/>
            <a:cxnLst/>
            <a:rect l="l" t="t" r="r" b="b"/>
            <a:pathLst>
              <a:path w="3247386" h="1989024">
                <a:moveTo>
                  <a:pt x="0" y="0"/>
                </a:moveTo>
                <a:lnTo>
                  <a:pt x="3247386" y="0"/>
                </a:lnTo>
                <a:lnTo>
                  <a:pt x="3247386" y="1989024"/>
                </a:lnTo>
                <a:lnTo>
                  <a:pt x="0" y="1989024"/>
                </a:lnTo>
                <a:lnTo>
                  <a:pt x="0" y="0"/>
                </a:lnTo>
                <a:close/>
              </a:path>
            </a:pathLst>
          </a:custGeom>
          <a:blipFill>
            <a:blip r:embed="rId36"/>
            <a:stretch>
              <a:fillRect/>
            </a:stretch>
          </a:blipFill>
        </p:spPr>
      </p:sp>
      <p:sp>
        <p:nvSpPr>
          <p:cNvPr id="34" name="TextBox 34"/>
          <p:cNvSpPr txBox="1"/>
          <p:nvPr/>
        </p:nvSpPr>
        <p:spPr>
          <a:xfrm>
            <a:off x="3209234" y="5043680"/>
            <a:ext cx="11991343" cy="647485"/>
          </a:xfrm>
          <a:prstGeom prst="rect">
            <a:avLst/>
          </a:prstGeom>
        </p:spPr>
        <p:txBody>
          <a:bodyPr lIns="0" tIns="0" rIns="0" bIns="0" rtlCol="0" anchor="t">
            <a:spAutoFit/>
          </a:bodyPr>
          <a:lstStyle/>
          <a:p>
            <a:pPr algn="ctr">
              <a:lnSpc>
                <a:spcPts val="5399"/>
              </a:lnSpc>
            </a:pPr>
            <a:r>
              <a:rPr lang="en-US" sz="4499" i="1" spc="-44" dirty="0" err="1">
                <a:solidFill>
                  <a:srgbClr val="000000"/>
                </a:solidFill>
                <a:latin typeface="Asap Italics"/>
                <a:ea typeface="Asap Italics"/>
                <a:cs typeface="Asap Italics"/>
                <a:sym typeface="Asap Italics"/>
              </a:rPr>
              <a:t>Gồm</a:t>
            </a:r>
            <a:r>
              <a:rPr lang="en-US" sz="4499" i="1" spc="-44" dirty="0">
                <a:solidFill>
                  <a:srgbClr val="000000"/>
                </a:solidFill>
                <a:latin typeface="Asap Italics"/>
                <a:ea typeface="Asap Italics"/>
                <a:cs typeface="Asap Italics"/>
                <a:sym typeface="Asap Italics"/>
              </a:rPr>
              <a:t> 01 </a:t>
            </a:r>
            <a:r>
              <a:rPr lang="en-US" sz="4499" i="1" spc="-44" dirty="0" err="1">
                <a:solidFill>
                  <a:srgbClr val="000000"/>
                </a:solidFill>
                <a:latin typeface="Asap Italics"/>
                <a:ea typeface="Asap Italics"/>
                <a:cs typeface="Asap Italics"/>
                <a:sym typeface="Asap Italics"/>
              </a:rPr>
              <a:t>câu</a:t>
            </a:r>
            <a:r>
              <a:rPr lang="en-US" sz="4499" i="1" spc="-44" dirty="0">
                <a:solidFill>
                  <a:srgbClr val="000000"/>
                </a:solidFill>
                <a:latin typeface="Asap Italics"/>
                <a:ea typeface="Asap Italics"/>
                <a:cs typeface="Asap Italics"/>
                <a:sym typeface="Asap Italics"/>
              </a:rPr>
              <a:t> </a:t>
            </a:r>
            <a:r>
              <a:rPr lang="en-US" sz="4499" i="1" spc="-44" dirty="0" err="1">
                <a:solidFill>
                  <a:srgbClr val="000000"/>
                </a:solidFill>
                <a:latin typeface="Asap Italics"/>
                <a:ea typeface="Asap Italics"/>
                <a:cs typeface="Asap Italics"/>
                <a:sym typeface="Asap Italics"/>
              </a:rPr>
              <a:t>hỏi</a:t>
            </a:r>
            <a:endParaRPr lang="en-US" sz="4499" i="1" spc="-44" dirty="0">
              <a:solidFill>
                <a:srgbClr val="000000"/>
              </a:solidFill>
              <a:latin typeface="Asap Italics"/>
              <a:ea typeface="Asap Italics"/>
              <a:cs typeface="Asap Italics"/>
              <a:sym typeface="Asap Italics"/>
            </a:endParaRPr>
          </a:p>
        </p:txBody>
      </p:sp>
      <p:sp>
        <p:nvSpPr>
          <p:cNvPr id="35" name="TextBox 35"/>
          <p:cNvSpPr txBox="1"/>
          <p:nvPr/>
        </p:nvSpPr>
        <p:spPr>
          <a:xfrm>
            <a:off x="3018190" y="1971733"/>
            <a:ext cx="11991343" cy="3000821"/>
          </a:xfrm>
          <a:prstGeom prst="rect">
            <a:avLst/>
          </a:prstGeom>
        </p:spPr>
        <p:txBody>
          <a:bodyPr lIns="0" tIns="0" rIns="0" bIns="0" rtlCol="0" anchor="t">
            <a:spAutoFit/>
          </a:bodyPr>
          <a:lstStyle/>
          <a:p>
            <a:pPr lvl="0" algn="ctr">
              <a:lnSpc>
                <a:spcPts val="7800"/>
              </a:lnSpc>
            </a:pPr>
            <a:r>
              <a:rPr lang="en-US" sz="6500" b="1" dirty="0">
                <a:solidFill>
                  <a:srgbClr val="1D2B74"/>
                </a:solidFill>
                <a:latin typeface="Muli Bold"/>
                <a:ea typeface="Muli Bold"/>
                <a:cs typeface="Muli Bold"/>
                <a:sym typeface="Muli Bold"/>
              </a:rPr>
              <a:t>IV. THÔNG TIN VỀ THỜI GIAN HOẠT ĐỘNG SẢN XUẤT KINH DOANH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762001" y="342900"/>
            <a:ext cx="15392400" cy="8305800"/>
            <a:chOff x="0" y="0"/>
            <a:chExt cx="21830956" cy="11663780"/>
          </a:xfrm>
        </p:grpSpPr>
        <p:grpSp>
          <p:nvGrpSpPr>
            <p:cNvPr id="3" name="Group 3"/>
            <p:cNvGrpSpPr/>
            <p:nvPr/>
          </p:nvGrpSpPr>
          <p:grpSpPr>
            <a:xfrm>
              <a:off x="0" y="0"/>
              <a:ext cx="21830956" cy="11663780"/>
              <a:chOff x="0" y="0"/>
              <a:chExt cx="6370733" cy="3403737"/>
            </a:xfrm>
          </p:grpSpPr>
          <p:sp>
            <p:nvSpPr>
              <p:cNvPr id="4" name="Freeform 4"/>
              <p:cNvSpPr/>
              <p:nvPr/>
            </p:nvSpPr>
            <p:spPr>
              <a:xfrm>
                <a:off x="0" y="0"/>
                <a:ext cx="6370733" cy="34037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5" name="TextBox 5"/>
              <p:cNvSpPr txBox="1"/>
              <p:nvPr/>
            </p:nvSpPr>
            <p:spPr>
              <a:xfrm>
                <a:off x="0" y="-38100"/>
                <a:ext cx="6370733" cy="344183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95688" y="476460"/>
              <a:ext cx="21439580" cy="10996102"/>
              <a:chOff x="0" y="-397078"/>
              <a:chExt cx="6256521" cy="3208895"/>
            </a:xfrm>
          </p:grpSpPr>
          <p:sp>
            <p:nvSpPr>
              <p:cNvPr id="7" name="Freeform 7"/>
              <p:cNvSpPr/>
              <p:nvPr/>
            </p:nvSpPr>
            <p:spPr>
              <a:xfrm>
                <a:off x="0" y="-397078"/>
                <a:ext cx="6256521" cy="3208895"/>
              </a:xfrm>
              <a:custGeom>
                <a:avLst/>
                <a:gdLst/>
                <a:ahLst/>
                <a:cxnLst/>
                <a:rect l="l" t="t" r="r" b="b"/>
                <a:pathLst>
                  <a:path w="6256521" h="2811817">
                    <a:moveTo>
                      <a:pt x="14444" y="0"/>
                    </a:moveTo>
                    <a:lnTo>
                      <a:pt x="6242077" y="0"/>
                    </a:lnTo>
                    <a:cubicBezTo>
                      <a:pt x="6250054" y="0"/>
                      <a:pt x="6256521" y="6467"/>
                      <a:pt x="6256521" y="14444"/>
                    </a:cubicBezTo>
                    <a:lnTo>
                      <a:pt x="6256521" y="2797372"/>
                    </a:lnTo>
                    <a:cubicBezTo>
                      <a:pt x="6256521" y="2801203"/>
                      <a:pt x="6254999" y="2804877"/>
                      <a:pt x="6252290" y="2807586"/>
                    </a:cubicBezTo>
                    <a:cubicBezTo>
                      <a:pt x="6249581" y="2810295"/>
                      <a:pt x="6245908" y="2811817"/>
                      <a:pt x="6242077" y="2811817"/>
                    </a:cubicBezTo>
                    <a:lnTo>
                      <a:pt x="14444" y="2811817"/>
                    </a:lnTo>
                    <a:cubicBezTo>
                      <a:pt x="6467" y="2811817"/>
                      <a:pt x="0" y="2805350"/>
                      <a:pt x="0" y="2797372"/>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8" name="TextBox 8"/>
              <p:cNvSpPr txBox="1"/>
              <p:nvPr/>
            </p:nvSpPr>
            <p:spPr>
              <a:xfrm>
                <a:off x="0" y="-38100"/>
                <a:ext cx="6256521" cy="2849917"/>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10" name="Freeform 10"/>
          <p:cNvSpPr/>
          <p:nvPr/>
        </p:nvSpPr>
        <p:spPr>
          <a:xfrm>
            <a:off x="13556823" y="6057900"/>
            <a:ext cx="2163725" cy="1905000"/>
          </a:xfrm>
          <a:custGeom>
            <a:avLst/>
            <a:gdLst/>
            <a:ahLst/>
            <a:cxnLst/>
            <a:rect l="l" t="t" r="r" b="b"/>
            <a:pathLst>
              <a:path w="1905181" h="1569176">
                <a:moveTo>
                  <a:pt x="0" y="0"/>
                </a:moveTo>
                <a:lnTo>
                  <a:pt x="1905180" y="0"/>
                </a:lnTo>
                <a:lnTo>
                  <a:pt x="1905180" y="1569176"/>
                </a:lnTo>
                <a:lnTo>
                  <a:pt x="0" y="1569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2"/>
          <p:cNvSpPr txBox="1"/>
          <p:nvPr/>
        </p:nvSpPr>
        <p:spPr>
          <a:xfrm>
            <a:off x="1148622" y="757565"/>
            <a:ext cx="9443178" cy="2215991"/>
          </a:xfrm>
          <a:prstGeom prst="rect">
            <a:avLst/>
          </a:prstGeom>
        </p:spPr>
        <p:txBody>
          <a:bodyPr wrap="square" lIns="0" tIns="0" rIns="0" bIns="0" rtlCol="0" anchor="t">
            <a:spAutoFit/>
          </a:bodyPr>
          <a:lstStyle/>
          <a:p>
            <a:pPr marL="0" lvl="0" indent="0" algn="ctr"/>
            <a:r>
              <a:rPr lang="en-US" sz="4800" b="1" spc="-105" dirty="0">
                <a:solidFill>
                  <a:srgbClr val="19274F"/>
                </a:solidFill>
                <a:latin typeface="Muli Bold"/>
                <a:ea typeface="Muli Bold"/>
                <a:cs typeface="Muli Bold"/>
                <a:sym typeface="Muli Bold"/>
              </a:rPr>
              <a:t>4.1. </a:t>
            </a:r>
            <a:r>
              <a:rPr lang="en-US" sz="4800" b="1" u="none" strike="noStrike" spc="-105" dirty="0">
                <a:solidFill>
                  <a:srgbClr val="19274F"/>
                </a:solidFill>
                <a:latin typeface="Muli Bold"/>
                <a:ea typeface="Muli Bold"/>
                <a:cs typeface="Muli Bold"/>
                <a:sym typeface="Muli Bold"/>
              </a:rPr>
              <a:t>Trong </a:t>
            </a:r>
            <a:r>
              <a:rPr lang="en-US" sz="4800" b="1" u="none" strike="noStrike" spc="-105" dirty="0" err="1">
                <a:solidFill>
                  <a:srgbClr val="19274F"/>
                </a:solidFill>
                <a:latin typeface="Muli Bold"/>
                <a:ea typeface="Muli Bold"/>
                <a:cs typeface="Muli Bold"/>
                <a:sym typeface="Muli Bold"/>
              </a:rPr>
              <a:t>năm</a:t>
            </a:r>
            <a:r>
              <a:rPr lang="en-US" sz="4800" b="1" u="none" strike="noStrike" spc="-105" dirty="0">
                <a:solidFill>
                  <a:srgbClr val="19274F"/>
                </a:solidFill>
                <a:latin typeface="Muli Bold"/>
                <a:ea typeface="Muli Bold"/>
                <a:cs typeface="Muli Bold"/>
                <a:sym typeface="Muli Bold"/>
              </a:rPr>
              <a:t> 2025, </a:t>
            </a:r>
            <a:endParaRPr lang="vi-VN" sz="4800" b="1" u="none" strike="noStrike" spc="-105" dirty="0">
              <a:solidFill>
                <a:srgbClr val="19274F"/>
              </a:solidFill>
              <a:latin typeface="Muli Bold"/>
              <a:ea typeface="Muli Bold"/>
              <a:cs typeface="Muli Bold"/>
              <a:sym typeface="Muli Bold"/>
            </a:endParaRPr>
          </a:p>
          <a:p>
            <a:pPr lvl="0" algn="ctr"/>
            <a:r>
              <a:rPr lang="en-US" sz="4800" b="1" u="none" strike="noStrike" spc="-105" dirty="0" err="1">
                <a:solidFill>
                  <a:srgbClr val="19274F"/>
                </a:solidFill>
                <a:latin typeface="Muli Bold"/>
                <a:ea typeface="Muli Bold"/>
                <a:cs typeface="Muli Bold"/>
                <a:sym typeface="Muli Bold"/>
              </a:rPr>
              <a:t>số</a:t>
            </a:r>
            <a:r>
              <a:rPr lang="en-US" sz="4800" b="1" u="none" strike="noStrike" spc="-105" dirty="0">
                <a:solidFill>
                  <a:srgbClr val="19274F"/>
                </a:solidFill>
                <a:latin typeface="Muli Bold"/>
                <a:ea typeface="Muli Bold"/>
                <a:cs typeface="Muli Bold"/>
                <a:sym typeface="Muli Bold"/>
              </a:rPr>
              <a:t> </a:t>
            </a:r>
            <a:r>
              <a:rPr lang="en-US" sz="4800" b="1" u="none" strike="noStrike" spc="-105" dirty="0" err="1">
                <a:solidFill>
                  <a:srgbClr val="19274F"/>
                </a:solidFill>
                <a:latin typeface="Muli Bold"/>
                <a:ea typeface="Muli Bold"/>
                <a:cs typeface="Muli Bold"/>
                <a:sym typeface="Muli Bold"/>
              </a:rPr>
              <a:t>tháng</a:t>
            </a:r>
            <a:r>
              <a:rPr lang="en-US" sz="4800" b="1" u="none" strike="noStrike" spc="-105" dirty="0">
                <a:solidFill>
                  <a:srgbClr val="19274F"/>
                </a:solidFill>
                <a:latin typeface="Muli Bold"/>
                <a:ea typeface="Muli Bold"/>
                <a:cs typeface="Muli Bold"/>
                <a:sym typeface="Muli Bold"/>
              </a:rPr>
              <a:t> </a:t>
            </a:r>
            <a:r>
              <a:rPr lang="en-US" sz="4800" b="1" u="none" strike="noStrike" spc="-105" dirty="0" err="1">
                <a:solidFill>
                  <a:srgbClr val="19274F"/>
                </a:solidFill>
                <a:latin typeface="Muli Bold"/>
                <a:ea typeface="Muli Bold"/>
                <a:cs typeface="Muli Bold"/>
                <a:sym typeface="Muli Bold"/>
              </a:rPr>
              <a:t>hoạt</a:t>
            </a:r>
            <a:r>
              <a:rPr lang="en-US" sz="4800" b="1" u="none" strike="noStrike" spc="-105" dirty="0">
                <a:solidFill>
                  <a:srgbClr val="19274F"/>
                </a:solidFill>
                <a:latin typeface="Muli Bold"/>
                <a:ea typeface="Muli Bold"/>
                <a:cs typeface="Muli Bold"/>
                <a:sym typeface="Muli Bold"/>
              </a:rPr>
              <a:t> </a:t>
            </a:r>
            <a:r>
              <a:rPr lang="en-US" sz="4800" b="1" u="none" strike="noStrike" spc="-105" dirty="0" err="1">
                <a:solidFill>
                  <a:srgbClr val="19274F"/>
                </a:solidFill>
                <a:latin typeface="Muli Bold"/>
                <a:ea typeface="Muli Bold"/>
                <a:cs typeface="Muli Bold"/>
                <a:sym typeface="Muli Bold"/>
              </a:rPr>
              <a:t>động</a:t>
            </a:r>
            <a:r>
              <a:rPr lang="en-US" sz="4800" b="1" u="none" strike="noStrike" spc="-105" dirty="0">
                <a:solidFill>
                  <a:srgbClr val="19274F"/>
                </a:solidFill>
                <a:latin typeface="Muli Bold"/>
                <a:ea typeface="Muli Bold"/>
                <a:cs typeface="Muli Bold"/>
                <a:sym typeface="Muli Bold"/>
              </a:rPr>
              <a:t> </a:t>
            </a:r>
            <a:r>
              <a:rPr lang="en-US" sz="4800" b="1" u="none" strike="noStrike" spc="-105" dirty="0" err="1">
                <a:solidFill>
                  <a:srgbClr val="19274F"/>
                </a:solidFill>
                <a:latin typeface="Muli Bold"/>
                <a:ea typeface="Muli Bold"/>
                <a:cs typeface="Muli Bold"/>
                <a:sym typeface="Muli Bold"/>
              </a:rPr>
              <a:t>sản</a:t>
            </a:r>
            <a:r>
              <a:rPr lang="en-US" sz="4800" b="1" u="none" strike="noStrike" spc="-105" dirty="0">
                <a:solidFill>
                  <a:srgbClr val="19274F"/>
                </a:solidFill>
                <a:latin typeface="Muli Bold"/>
                <a:ea typeface="Muli Bold"/>
                <a:cs typeface="Muli Bold"/>
                <a:sym typeface="Muli Bold"/>
              </a:rPr>
              <a:t> </a:t>
            </a:r>
            <a:r>
              <a:rPr lang="en-US" sz="4800" b="1" u="none" strike="noStrike" spc="-105" dirty="0" err="1">
                <a:solidFill>
                  <a:srgbClr val="19274F"/>
                </a:solidFill>
                <a:latin typeface="Muli Bold"/>
                <a:ea typeface="Muli Bold"/>
                <a:cs typeface="Muli Bold"/>
                <a:sym typeface="Muli Bold"/>
              </a:rPr>
              <a:t>xuất</a:t>
            </a:r>
            <a:r>
              <a:rPr lang="en-US" sz="4800" b="1" u="none" strike="noStrike" spc="-105" dirty="0">
                <a:solidFill>
                  <a:srgbClr val="19274F"/>
                </a:solidFill>
                <a:latin typeface="Muli Bold"/>
                <a:ea typeface="Muli Bold"/>
                <a:cs typeface="Muli Bold"/>
                <a:sym typeface="Muli Bold"/>
              </a:rPr>
              <a:t> </a:t>
            </a:r>
            <a:r>
              <a:rPr lang="en-US" sz="4800" b="1" u="none" strike="noStrike" spc="-105" dirty="0" err="1">
                <a:solidFill>
                  <a:srgbClr val="19274F"/>
                </a:solidFill>
                <a:latin typeface="Muli Bold"/>
                <a:ea typeface="Muli Bold"/>
                <a:cs typeface="Muli Bold"/>
                <a:sym typeface="Muli Bold"/>
              </a:rPr>
              <a:t>kinh</a:t>
            </a:r>
            <a:r>
              <a:rPr lang="en-US" sz="4800" b="1" u="none" strike="noStrike" spc="-105" dirty="0">
                <a:solidFill>
                  <a:srgbClr val="19274F"/>
                </a:solidFill>
                <a:latin typeface="Muli Bold"/>
                <a:ea typeface="Muli Bold"/>
                <a:cs typeface="Muli Bold"/>
                <a:sym typeface="Muli Bold"/>
              </a:rPr>
              <a:t> </a:t>
            </a:r>
            <a:r>
              <a:rPr lang="en-US" sz="4800" b="1" u="none" strike="noStrike" spc="-105" dirty="0" err="1">
                <a:solidFill>
                  <a:srgbClr val="19274F"/>
                </a:solidFill>
                <a:latin typeface="Muli Bold"/>
                <a:ea typeface="Muli Bold"/>
                <a:cs typeface="Muli Bold"/>
                <a:sym typeface="Muli Bold"/>
              </a:rPr>
              <a:t>doanh</a:t>
            </a:r>
            <a:r>
              <a:rPr lang="en-US" sz="4800" b="1" spc="-105" dirty="0">
                <a:solidFill>
                  <a:srgbClr val="19274F"/>
                </a:solidFill>
                <a:latin typeface="Muli Bold"/>
                <a:ea typeface="Muli Bold"/>
                <a:cs typeface="Muli Bold"/>
                <a:sym typeface="Muli Bold"/>
              </a:rPr>
              <a:t> </a:t>
            </a:r>
            <a:r>
              <a:rPr lang="en-US" sz="4800" b="1" spc="-105" dirty="0" err="1">
                <a:solidFill>
                  <a:srgbClr val="19274F"/>
                </a:solidFill>
                <a:latin typeface="Muli Bold"/>
                <a:ea typeface="Muli Bold"/>
                <a:cs typeface="Muli Bold"/>
                <a:sym typeface="Muli Bold"/>
              </a:rPr>
              <a:t>của</a:t>
            </a:r>
            <a:r>
              <a:rPr lang="en-US" sz="4800" b="1" spc="-105" dirty="0">
                <a:solidFill>
                  <a:srgbClr val="19274F"/>
                </a:solidFill>
                <a:latin typeface="Muli Bold"/>
                <a:ea typeface="Muli Bold"/>
                <a:cs typeface="Muli Bold"/>
                <a:sym typeface="Muli Bold"/>
              </a:rPr>
              <a:t> </a:t>
            </a:r>
            <a:r>
              <a:rPr lang="en-US" sz="4800" b="1" spc="-105" dirty="0" err="1">
                <a:solidFill>
                  <a:srgbClr val="19274F"/>
                </a:solidFill>
                <a:latin typeface="Muli Bold"/>
                <a:ea typeface="Muli Bold"/>
                <a:cs typeface="Muli Bold"/>
                <a:sym typeface="Muli Bold"/>
              </a:rPr>
              <a:t>cơ</a:t>
            </a:r>
            <a:r>
              <a:rPr lang="en-US" sz="4800" b="1" spc="-105" dirty="0">
                <a:solidFill>
                  <a:srgbClr val="19274F"/>
                </a:solidFill>
                <a:latin typeface="Muli Bold"/>
                <a:ea typeface="Muli Bold"/>
                <a:cs typeface="Muli Bold"/>
                <a:sym typeface="Muli Bold"/>
              </a:rPr>
              <a:t> </a:t>
            </a:r>
            <a:r>
              <a:rPr lang="en-US" sz="4800" b="1" spc="-105" dirty="0" err="1">
                <a:solidFill>
                  <a:srgbClr val="19274F"/>
                </a:solidFill>
                <a:latin typeface="Muli Bold"/>
                <a:ea typeface="Muli Bold"/>
                <a:cs typeface="Muli Bold"/>
                <a:sym typeface="Muli Bold"/>
              </a:rPr>
              <a:t>sở</a:t>
            </a:r>
            <a:r>
              <a:rPr lang="en-US" sz="4800" b="1" spc="-105" dirty="0">
                <a:solidFill>
                  <a:srgbClr val="19274F"/>
                </a:solidFill>
                <a:latin typeface="Muli Bold"/>
                <a:ea typeface="Muli Bold"/>
                <a:cs typeface="Muli Bold"/>
                <a:sym typeface="Muli Bold"/>
              </a:rPr>
              <a:t> </a:t>
            </a:r>
            <a:r>
              <a:rPr lang="en-US" sz="4800" b="1" spc="-105" dirty="0" err="1">
                <a:solidFill>
                  <a:srgbClr val="19274F"/>
                </a:solidFill>
                <a:latin typeface="Muli Bold"/>
                <a:ea typeface="Muli Bold"/>
                <a:cs typeface="Muli Bold"/>
                <a:sym typeface="Muli Bold"/>
              </a:rPr>
              <a:t>là</a:t>
            </a:r>
            <a:r>
              <a:rPr lang="en-US" sz="4800" b="1" spc="-105" dirty="0">
                <a:solidFill>
                  <a:srgbClr val="19274F"/>
                </a:solidFill>
                <a:latin typeface="Muli Bold"/>
                <a:ea typeface="Muli Bold"/>
                <a:cs typeface="Muli Bold"/>
                <a:sym typeface="Muli Bold"/>
              </a:rPr>
              <a:t> bao </a:t>
            </a:r>
            <a:r>
              <a:rPr lang="en-US" sz="4800" b="1" spc="-105" dirty="0" err="1">
                <a:solidFill>
                  <a:srgbClr val="19274F"/>
                </a:solidFill>
                <a:latin typeface="Muli Bold"/>
                <a:ea typeface="Muli Bold"/>
                <a:cs typeface="Muli Bold"/>
                <a:sym typeface="Muli Bold"/>
              </a:rPr>
              <a:t>nhiêu</a:t>
            </a:r>
            <a:r>
              <a:rPr lang="en-US" sz="4800" b="1" u="none" strike="noStrike" spc="-105" dirty="0">
                <a:solidFill>
                  <a:srgbClr val="19274F"/>
                </a:solidFill>
                <a:latin typeface="Muli Bold"/>
                <a:ea typeface="Muli Bold"/>
                <a:cs typeface="Muli Bold"/>
                <a:sym typeface="Muli Bold"/>
              </a:rPr>
              <a:t>?</a:t>
            </a:r>
          </a:p>
        </p:txBody>
      </p:sp>
      <p:sp>
        <p:nvSpPr>
          <p:cNvPr id="13" name="TextBox 13"/>
          <p:cNvSpPr txBox="1"/>
          <p:nvPr/>
        </p:nvSpPr>
        <p:spPr>
          <a:xfrm>
            <a:off x="2133601" y="4064970"/>
            <a:ext cx="9829800" cy="2492990"/>
          </a:xfrm>
          <a:prstGeom prst="rect">
            <a:avLst/>
          </a:prstGeom>
        </p:spPr>
        <p:txBody>
          <a:bodyPr wrap="square" lIns="0" tIns="0" rIns="0" bIns="0" rtlCol="0" anchor="t">
            <a:spAutoFit/>
          </a:bodyPr>
          <a:lstStyle/>
          <a:p>
            <a:pPr marL="323851" lvl="1" algn="l"/>
            <a:r>
              <a:rPr lang="en-US" sz="5400" spc="-90" dirty="0">
                <a:solidFill>
                  <a:srgbClr val="19274F"/>
                </a:solidFill>
                <a:latin typeface="Muli"/>
                <a:ea typeface="Muli"/>
                <a:cs typeface="Muli"/>
                <a:sym typeface="Wingdings" panose="05000000000000000000" pitchFamily="2" charset="2"/>
              </a:rPr>
              <a:t> </a:t>
            </a:r>
            <a:r>
              <a:rPr lang="en-US" sz="5400" spc="-90" dirty="0" err="1">
                <a:solidFill>
                  <a:srgbClr val="19274F"/>
                </a:solidFill>
                <a:latin typeface="Muli"/>
                <a:ea typeface="Muli"/>
                <a:cs typeface="Muli"/>
                <a:sym typeface="Muli"/>
              </a:rPr>
              <a:t>Nếu</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trong</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tháng</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cơ</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sở</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hoạt</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động</a:t>
            </a:r>
            <a:r>
              <a:rPr lang="en-US" sz="5400" spc="-90" dirty="0">
                <a:solidFill>
                  <a:srgbClr val="19274F"/>
                </a:solidFill>
                <a:latin typeface="Muli"/>
                <a:ea typeface="Muli"/>
                <a:cs typeface="Muli"/>
                <a:sym typeface="Muli"/>
              </a:rPr>
              <a:t> SXKD </a:t>
            </a:r>
            <a:r>
              <a:rPr lang="en-US" sz="5400" spc="-90" dirty="0" err="1">
                <a:solidFill>
                  <a:srgbClr val="19274F"/>
                </a:solidFill>
                <a:latin typeface="Muli"/>
                <a:ea typeface="Muli"/>
                <a:cs typeface="Muli"/>
                <a:sym typeface="Muli"/>
              </a:rPr>
              <a:t>từ</a:t>
            </a:r>
            <a:r>
              <a:rPr lang="en-US" sz="5400" spc="-90" dirty="0">
                <a:solidFill>
                  <a:srgbClr val="19274F"/>
                </a:solidFill>
                <a:latin typeface="Muli"/>
                <a:ea typeface="Muli"/>
                <a:cs typeface="Muli"/>
                <a:sym typeface="Muli"/>
              </a:rPr>
              <a:t> 15 </a:t>
            </a:r>
            <a:r>
              <a:rPr lang="en-US" sz="5400" spc="-90" dirty="0" err="1">
                <a:solidFill>
                  <a:srgbClr val="19274F"/>
                </a:solidFill>
                <a:latin typeface="Muli"/>
                <a:ea typeface="Muli"/>
                <a:cs typeface="Muli"/>
                <a:sym typeface="Muli"/>
              </a:rPr>
              <a:t>ngày</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trở</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lên</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được</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tính</a:t>
            </a:r>
            <a:r>
              <a:rPr lang="en-US" sz="5400" spc="-90" dirty="0">
                <a:solidFill>
                  <a:srgbClr val="19274F"/>
                </a:solidFill>
                <a:latin typeface="Muli"/>
                <a:ea typeface="Muli"/>
                <a:cs typeface="Muli"/>
                <a:sym typeface="Muli"/>
              </a:rPr>
              <a:t> </a:t>
            </a:r>
            <a:r>
              <a:rPr lang="en-US" sz="5400" spc="-90" dirty="0" err="1">
                <a:solidFill>
                  <a:srgbClr val="19274F"/>
                </a:solidFill>
                <a:latin typeface="Muli"/>
                <a:ea typeface="Muli"/>
                <a:cs typeface="Muli"/>
                <a:sym typeface="Muli"/>
              </a:rPr>
              <a:t>là</a:t>
            </a:r>
            <a:r>
              <a:rPr lang="en-US" sz="5400" spc="-90" dirty="0">
                <a:solidFill>
                  <a:srgbClr val="19274F"/>
                </a:solidFill>
                <a:latin typeface="Muli"/>
                <a:ea typeface="Muli"/>
                <a:cs typeface="Muli"/>
                <a:sym typeface="Muli"/>
              </a:rPr>
              <a:t> 01 </a:t>
            </a:r>
            <a:r>
              <a:rPr lang="en-US" sz="5400" spc="-90" dirty="0" err="1">
                <a:solidFill>
                  <a:srgbClr val="19274F"/>
                </a:solidFill>
                <a:latin typeface="Muli"/>
                <a:ea typeface="Muli"/>
                <a:cs typeface="Muli"/>
                <a:sym typeface="Muli"/>
              </a:rPr>
              <a:t>tháng</a:t>
            </a:r>
            <a:r>
              <a:rPr lang="en-US" sz="5400" spc="-90" dirty="0">
                <a:solidFill>
                  <a:srgbClr val="19274F"/>
                </a:solidFill>
                <a:latin typeface="Muli"/>
                <a:ea typeface="Muli"/>
                <a:cs typeface="Muli"/>
                <a:sym typeface="Muli"/>
              </a:rPr>
              <a:t>.</a:t>
            </a:r>
          </a:p>
        </p:txBody>
      </p:sp>
      <p:sp>
        <p:nvSpPr>
          <p:cNvPr id="17" name="Rectangle 16">
            <a:extLst>
              <a:ext uri="{FF2B5EF4-FFF2-40B4-BE49-F238E27FC236}">
                <a16:creationId xmlns:a16="http://schemas.microsoft.com/office/drawing/2014/main" xmlns="" id="{3FBED7B1-631A-4F0B-9847-3128467423E0}"/>
              </a:ext>
            </a:extLst>
          </p:cNvPr>
          <p:cNvSpPr/>
          <p:nvPr/>
        </p:nvSpPr>
        <p:spPr>
          <a:xfrm>
            <a:off x="10835710" y="1439232"/>
            <a:ext cx="3048000" cy="8155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0BB8ECB8-0F96-451A-8ADA-40B95913D4AA}"/>
              </a:ext>
            </a:extLst>
          </p:cNvPr>
          <p:cNvSpPr txBox="1"/>
          <p:nvPr/>
        </p:nvSpPr>
        <p:spPr>
          <a:xfrm>
            <a:off x="14166918" y="1588327"/>
            <a:ext cx="1553630" cy="646331"/>
          </a:xfrm>
          <a:prstGeom prst="rect">
            <a:avLst/>
          </a:prstGeom>
          <a:noFill/>
        </p:spPr>
        <p:txBody>
          <a:bodyPr wrap="none" rtlCol="0">
            <a:spAutoFit/>
          </a:bodyPr>
          <a:lstStyle/>
          <a:p>
            <a:r>
              <a:rPr lang="en-US" sz="3600" dirty="0"/>
              <a:t>THÁNG</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a:extLst>
            <a:ext uri="{FF2B5EF4-FFF2-40B4-BE49-F238E27FC236}">
              <a16:creationId xmlns:a16="http://schemas.microsoft.com/office/drawing/2014/main" xmlns="" id="{A5374640-04E0-DA2F-C288-63D42777CF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xmlns="" id="{D372B555-4305-7E49-60FB-F67571000188}"/>
              </a:ext>
            </a:extLst>
          </p:cNvPr>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a:extLst>
              <a:ext uri="{FF2B5EF4-FFF2-40B4-BE49-F238E27FC236}">
                <a16:creationId xmlns:a16="http://schemas.microsoft.com/office/drawing/2014/main" xmlns="" id="{8686D007-530E-A4BC-7CCB-EF9F812C9DE5}"/>
              </a:ext>
            </a:extLst>
          </p:cNvPr>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a:extLst>
              <a:ext uri="{FF2B5EF4-FFF2-40B4-BE49-F238E27FC236}">
                <a16:creationId xmlns:a16="http://schemas.microsoft.com/office/drawing/2014/main" xmlns="" id="{1A73FFFC-2A19-6378-7B57-27FE9FCC5CA9}"/>
              </a:ext>
            </a:extLst>
          </p:cNvPr>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xmlns="" id="{C33525D7-42C5-5C34-E52C-D297A077B7D9}"/>
              </a:ext>
            </a:extLst>
          </p:cNvPr>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a:extLst>
              <a:ext uri="{FF2B5EF4-FFF2-40B4-BE49-F238E27FC236}">
                <a16:creationId xmlns:a16="http://schemas.microsoft.com/office/drawing/2014/main" xmlns="" id="{20FDC28A-4FF9-FFDA-07B9-51B3520062F5}"/>
              </a:ext>
            </a:extLst>
          </p:cNvPr>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a:extLst>
              <a:ext uri="{FF2B5EF4-FFF2-40B4-BE49-F238E27FC236}">
                <a16:creationId xmlns:a16="http://schemas.microsoft.com/office/drawing/2014/main" xmlns="" id="{A45B7446-E37F-78DE-A895-F0D672C8DDCB}"/>
              </a:ext>
            </a:extLst>
          </p:cNvPr>
          <p:cNvGrpSpPr/>
          <p:nvPr/>
        </p:nvGrpSpPr>
        <p:grpSpPr>
          <a:xfrm>
            <a:off x="2133026" y="1761988"/>
            <a:ext cx="7080639" cy="6951263"/>
            <a:chOff x="0" y="0"/>
            <a:chExt cx="9178315" cy="9010612"/>
          </a:xfrm>
        </p:grpSpPr>
        <p:sp>
          <p:nvSpPr>
            <p:cNvPr id="8" name="Freeform 8">
              <a:extLst>
                <a:ext uri="{FF2B5EF4-FFF2-40B4-BE49-F238E27FC236}">
                  <a16:creationId xmlns:a16="http://schemas.microsoft.com/office/drawing/2014/main" xmlns="" id="{C1B2EA9D-CA09-F09D-D4D6-091FBB57D269}"/>
                </a:ext>
              </a:extLst>
            </p:cNvPr>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a:extLst>
              <a:ext uri="{FF2B5EF4-FFF2-40B4-BE49-F238E27FC236}">
                <a16:creationId xmlns:a16="http://schemas.microsoft.com/office/drawing/2014/main" xmlns="" id="{4734861C-49B0-D2C0-F34C-A8EC21713FF5}"/>
              </a:ext>
            </a:extLst>
          </p:cNvPr>
          <p:cNvGrpSpPr/>
          <p:nvPr/>
        </p:nvGrpSpPr>
        <p:grpSpPr>
          <a:xfrm>
            <a:off x="9074336" y="1761988"/>
            <a:ext cx="7080639" cy="6951263"/>
            <a:chOff x="0" y="0"/>
            <a:chExt cx="9178315" cy="9010612"/>
          </a:xfrm>
        </p:grpSpPr>
        <p:sp>
          <p:nvSpPr>
            <p:cNvPr id="10" name="Freeform 10">
              <a:extLst>
                <a:ext uri="{FF2B5EF4-FFF2-40B4-BE49-F238E27FC236}">
                  <a16:creationId xmlns:a16="http://schemas.microsoft.com/office/drawing/2014/main" xmlns="" id="{7C4884F0-73F9-B009-F1A8-4AC5BB64B950}"/>
                </a:ext>
              </a:extLst>
            </p:cNvPr>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a:extLst>
              <a:ext uri="{FF2B5EF4-FFF2-40B4-BE49-F238E27FC236}">
                <a16:creationId xmlns:a16="http://schemas.microsoft.com/office/drawing/2014/main" xmlns="" id="{6F47A001-918D-3652-435C-5B209F0427CC}"/>
              </a:ext>
            </a:extLst>
          </p:cNvPr>
          <p:cNvGrpSpPr/>
          <p:nvPr/>
        </p:nvGrpSpPr>
        <p:grpSpPr>
          <a:xfrm>
            <a:off x="2236555" y="1829352"/>
            <a:ext cx="6976081" cy="6781251"/>
            <a:chOff x="0" y="0"/>
            <a:chExt cx="9178315" cy="8921981"/>
          </a:xfrm>
        </p:grpSpPr>
        <p:sp>
          <p:nvSpPr>
            <p:cNvPr id="12" name="Freeform 12">
              <a:extLst>
                <a:ext uri="{FF2B5EF4-FFF2-40B4-BE49-F238E27FC236}">
                  <a16:creationId xmlns:a16="http://schemas.microsoft.com/office/drawing/2014/main" xmlns="" id="{138AFD59-2FEB-5DAB-6062-E589F986A90C}"/>
                </a:ext>
              </a:extLst>
            </p:cNvPr>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a:extLst>
              <a:ext uri="{FF2B5EF4-FFF2-40B4-BE49-F238E27FC236}">
                <a16:creationId xmlns:a16="http://schemas.microsoft.com/office/drawing/2014/main" xmlns="" id="{E692098A-0E19-1403-521D-2A125D0D0A78}"/>
              </a:ext>
            </a:extLst>
          </p:cNvPr>
          <p:cNvGrpSpPr/>
          <p:nvPr/>
        </p:nvGrpSpPr>
        <p:grpSpPr>
          <a:xfrm>
            <a:off x="9075364" y="1829352"/>
            <a:ext cx="6976081" cy="6781251"/>
            <a:chOff x="0" y="0"/>
            <a:chExt cx="9178315" cy="8921981"/>
          </a:xfrm>
        </p:grpSpPr>
        <p:sp>
          <p:nvSpPr>
            <p:cNvPr id="14" name="Freeform 14">
              <a:extLst>
                <a:ext uri="{FF2B5EF4-FFF2-40B4-BE49-F238E27FC236}">
                  <a16:creationId xmlns:a16="http://schemas.microsoft.com/office/drawing/2014/main" xmlns="" id="{DEA0A272-ACFA-E378-575B-E0906292D118}"/>
                </a:ext>
              </a:extLst>
            </p:cNvPr>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a:extLst>
              <a:ext uri="{FF2B5EF4-FFF2-40B4-BE49-F238E27FC236}">
                <a16:creationId xmlns:a16="http://schemas.microsoft.com/office/drawing/2014/main" xmlns="" id="{C8133EFE-E97E-FB21-6FB1-265A6618A57D}"/>
              </a:ext>
            </a:extLst>
          </p:cNvPr>
          <p:cNvGrpSpPr/>
          <p:nvPr/>
        </p:nvGrpSpPr>
        <p:grpSpPr>
          <a:xfrm>
            <a:off x="2557832" y="1573749"/>
            <a:ext cx="6641533" cy="6699392"/>
            <a:chOff x="0" y="0"/>
            <a:chExt cx="9178315" cy="9258274"/>
          </a:xfrm>
        </p:grpSpPr>
        <p:sp>
          <p:nvSpPr>
            <p:cNvPr id="16" name="Freeform 16">
              <a:extLst>
                <a:ext uri="{FF2B5EF4-FFF2-40B4-BE49-F238E27FC236}">
                  <a16:creationId xmlns:a16="http://schemas.microsoft.com/office/drawing/2014/main" xmlns="" id="{A22820A8-029A-7D67-7F06-DF8A56125500}"/>
                </a:ext>
              </a:extLst>
            </p:cNvPr>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a:extLst>
              <a:ext uri="{FF2B5EF4-FFF2-40B4-BE49-F238E27FC236}">
                <a16:creationId xmlns:a16="http://schemas.microsoft.com/office/drawing/2014/main" xmlns="" id="{8FD45364-7C4E-8814-BB43-FACF9AD9B366}"/>
              </a:ext>
            </a:extLst>
          </p:cNvPr>
          <p:cNvGrpSpPr/>
          <p:nvPr/>
        </p:nvGrpSpPr>
        <p:grpSpPr>
          <a:xfrm>
            <a:off x="9068676" y="1573749"/>
            <a:ext cx="6641533" cy="6699392"/>
            <a:chOff x="0" y="0"/>
            <a:chExt cx="9178315" cy="9258274"/>
          </a:xfrm>
        </p:grpSpPr>
        <p:sp>
          <p:nvSpPr>
            <p:cNvPr id="18" name="Freeform 18">
              <a:extLst>
                <a:ext uri="{FF2B5EF4-FFF2-40B4-BE49-F238E27FC236}">
                  <a16:creationId xmlns:a16="http://schemas.microsoft.com/office/drawing/2014/main" xmlns="" id="{96FEEB7E-DAE8-3E68-1642-B499D500BCC3}"/>
                </a:ext>
              </a:extLst>
            </p:cNvPr>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a:extLst>
              <a:ext uri="{FF2B5EF4-FFF2-40B4-BE49-F238E27FC236}">
                <a16:creationId xmlns:a16="http://schemas.microsoft.com/office/drawing/2014/main" xmlns="" id="{0D7F207D-114A-AD0D-6C53-ADCD1FBDB9E4}"/>
              </a:ext>
            </a:extLst>
          </p:cNvPr>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a:extLst>
              <a:ext uri="{FF2B5EF4-FFF2-40B4-BE49-F238E27FC236}">
                <a16:creationId xmlns:a16="http://schemas.microsoft.com/office/drawing/2014/main" xmlns="" id="{40C1A761-F48B-C722-C8D8-D12A2BC11BAB}"/>
              </a:ext>
            </a:extLst>
          </p:cNvPr>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a:extLst>
              <a:ext uri="{FF2B5EF4-FFF2-40B4-BE49-F238E27FC236}">
                <a16:creationId xmlns:a16="http://schemas.microsoft.com/office/drawing/2014/main" xmlns="" id="{BE7073B3-DFDF-4DF5-ABE3-947541F4EA84}"/>
              </a:ext>
            </a:extLst>
          </p:cNvPr>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a:extLst>
              <a:ext uri="{FF2B5EF4-FFF2-40B4-BE49-F238E27FC236}">
                <a16:creationId xmlns:a16="http://schemas.microsoft.com/office/drawing/2014/main" xmlns="" id="{560C762F-565D-0DB2-36EF-C890C0E8C95D}"/>
              </a:ext>
            </a:extLst>
          </p:cNvPr>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a:extLst>
              <a:ext uri="{FF2B5EF4-FFF2-40B4-BE49-F238E27FC236}">
                <a16:creationId xmlns:a16="http://schemas.microsoft.com/office/drawing/2014/main" xmlns="" id="{D7C00304-E7C7-0D55-16F2-C2AC7C36DAF3}"/>
              </a:ext>
            </a:extLst>
          </p:cNvPr>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a:extLst>
              <a:ext uri="{FF2B5EF4-FFF2-40B4-BE49-F238E27FC236}">
                <a16:creationId xmlns:a16="http://schemas.microsoft.com/office/drawing/2014/main" xmlns="" id="{2FC0C795-C087-5171-9E2C-944C06C6AF62}"/>
              </a:ext>
            </a:extLst>
          </p:cNvPr>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a:extLst>
              <a:ext uri="{FF2B5EF4-FFF2-40B4-BE49-F238E27FC236}">
                <a16:creationId xmlns:a16="http://schemas.microsoft.com/office/drawing/2014/main" xmlns="" id="{DBC29C4A-EC85-72C1-168F-91FCCA6A9210}"/>
              </a:ext>
            </a:extLst>
          </p:cNvPr>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a:extLst>
              <a:ext uri="{FF2B5EF4-FFF2-40B4-BE49-F238E27FC236}">
                <a16:creationId xmlns:a16="http://schemas.microsoft.com/office/drawing/2014/main" xmlns="" id="{E7C69AC9-A266-E949-BA76-8A37556B78DF}"/>
              </a:ext>
            </a:extLst>
          </p:cNvPr>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a:extLst>
              <a:ext uri="{FF2B5EF4-FFF2-40B4-BE49-F238E27FC236}">
                <a16:creationId xmlns:a16="http://schemas.microsoft.com/office/drawing/2014/main" xmlns="" id="{079B15C3-6CBB-210B-36CA-D889F74906CB}"/>
              </a:ext>
            </a:extLst>
          </p:cNvPr>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a:extLst>
              <a:ext uri="{FF2B5EF4-FFF2-40B4-BE49-F238E27FC236}">
                <a16:creationId xmlns:a16="http://schemas.microsoft.com/office/drawing/2014/main" xmlns="" id="{A8E7E5B7-1C62-83C6-9F35-96C3FAD9BB62}"/>
              </a:ext>
            </a:extLst>
          </p:cNvPr>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a:extLst>
              <a:ext uri="{FF2B5EF4-FFF2-40B4-BE49-F238E27FC236}">
                <a16:creationId xmlns:a16="http://schemas.microsoft.com/office/drawing/2014/main" xmlns="" id="{7AC6C243-5D8D-BBCC-928B-453F44F09606}"/>
              </a:ext>
            </a:extLst>
          </p:cNvPr>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a:extLst>
              <a:ext uri="{FF2B5EF4-FFF2-40B4-BE49-F238E27FC236}">
                <a16:creationId xmlns:a16="http://schemas.microsoft.com/office/drawing/2014/main" xmlns="" id="{46D39AEC-2B03-92F2-5D12-869394BF5A80}"/>
              </a:ext>
            </a:extLst>
          </p:cNvPr>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a:extLst>
              <a:ext uri="{FF2B5EF4-FFF2-40B4-BE49-F238E27FC236}">
                <a16:creationId xmlns:a16="http://schemas.microsoft.com/office/drawing/2014/main" xmlns="" id="{B170244E-D83E-F132-430C-2EAF66214206}"/>
              </a:ext>
            </a:extLst>
          </p:cNvPr>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a:extLst>
              <a:ext uri="{FF2B5EF4-FFF2-40B4-BE49-F238E27FC236}">
                <a16:creationId xmlns:a16="http://schemas.microsoft.com/office/drawing/2014/main" xmlns="" id="{38116007-6CB1-A7D1-15CF-F46BBA2DB093}"/>
              </a:ext>
            </a:extLst>
          </p:cNvPr>
          <p:cNvSpPr/>
          <p:nvPr/>
        </p:nvSpPr>
        <p:spPr>
          <a:xfrm>
            <a:off x="14238384" y="1573749"/>
            <a:ext cx="708642" cy="856600"/>
          </a:xfrm>
          <a:custGeom>
            <a:avLst/>
            <a:gdLst/>
            <a:ahLst/>
            <a:cxnLst/>
            <a:rect l="l" t="t" r="r" b="b"/>
            <a:pathLst>
              <a:path w="708642" h="856600">
                <a:moveTo>
                  <a:pt x="0" y="0"/>
                </a:moveTo>
                <a:lnTo>
                  <a:pt x="708641" y="0"/>
                </a:lnTo>
                <a:lnTo>
                  <a:pt x="708641" y="856600"/>
                </a:lnTo>
                <a:lnTo>
                  <a:pt x="0" y="85660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a:extLst>
              <a:ext uri="{FF2B5EF4-FFF2-40B4-BE49-F238E27FC236}">
                <a16:creationId xmlns:a16="http://schemas.microsoft.com/office/drawing/2014/main" xmlns="" id="{0E49A01F-533F-AEBB-CC6D-9ABBF663E695}"/>
              </a:ext>
            </a:extLst>
          </p:cNvPr>
          <p:cNvSpPr/>
          <p:nvPr/>
        </p:nvSpPr>
        <p:spPr>
          <a:xfrm>
            <a:off x="4101183" y="4901569"/>
            <a:ext cx="1921120" cy="1977987"/>
          </a:xfrm>
          <a:custGeom>
            <a:avLst/>
            <a:gdLst/>
            <a:ahLst/>
            <a:cxnLst/>
            <a:rect l="l" t="t" r="r" b="b"/>
            <a:pathLst>
              <a:path w="1921120" h="1977987">
                <a:moveTo>
                  <a:pt x="0" y="0"/>
                </a:moveTo>
                <a:lnTo>
                  <a:pt x="1921120" y="0"/>
                </a:lnTo>
                <a:lnTo>
                  <a:pt x="1921120" y="1977987"/>
                </a:lnTo>
                <a:lnTo>
                  <a:pt x="0" y="197798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Freeform 34">
            <a:extLst>
              <a:ext uri="{FF2B5EF4-FFF2-40B4-BE49-F238E27FC236}">
                <a16:creationId xmlns:a16="http://schemas.microsoft.com/office/drawing/2014/main" xmlns="" id="{23D4F47E-434A-5521-C8E4-88990C5D0086}"/>
              </a:ext>
            </a:extLst>
          </p:cNvPr>
          <p:cNvSpPr/>
          <p:nvPr/>
        </p:nvSpPr>
        <p:spPr>
          <a:xfrm>
            <a:off x="7513139" y="5010590"/>
            <a:ext cx="3602294" cy="1977987"/>
          </a:xfrm>
          <a:custGeom>
            <a:avLst/>
            <a:gdLst/>
            <a:ahLst/>
            <a:cxnLst/>
            <a:rect l="l" t="t" r="r" b="b"/>
            <a:pathLst>
              <a:path w="3602294" h="1977987">
                <a:moveTo>
                  <a:pt x="0" y="0"/>
                </a:moveTo>
                <a:lnTo>
                  <a:pt x="3602294" y="0"/>
                </a:lnTo>
                <a:lnTo>
                  <a:pt x="3602294" y="1977987"/>
                </a:lnTo>
                <a:lnTo>
                  <a:pt x="0" y="1977987"/>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5" name="Freeform 35">
            <a:extLst>
              <a:ext uri="{FF2B5EF4-FFF2-40B4-BE49-F238E27FC236}">
                <a16:creationId xmlns:a16="http://schemas.microsoft.com/office/drawing/2014/main" xmlns="" id="{5CDF21B4-81DB-9D34-ADC0-7D232EB417AF}"/>
              </a:ext>
            </a:extLst>
          </p:cNvPr>
          <p:cNvSpPr/>
          <p:nvPr/>
        </p:nvSpPr>
        <p:spPr>
          <a:xfrm>
            <a:off x="12610858" y="5010590"/>
            <a:ext cx="1787606" cy="1977987"/>
          </a:xfrm>
          <a:custGeom>
            <a:avLst/>
            <a:gdLst/>
            <a:ahLst/>
            <a:cxnLst/>
            <a:rect l="l" t="t" r="r" b="b"/>
            <a:pathLst>
              <a:path w="1787606" h="1977987">
                <a:moveTo>
                  <a:pt x="0" y="0"/>
                </a:moveTo>
                <a:lnTo>
                  <a:pt x="1787606" y="0"/>
                </a:lnTo>
                <a:lnTo>
                  <a:pt x="1787606" y="1977987"/>
                </a:lnTo>
                <a:lnTo>
                  <a:pt x="0" y="1977987"/>
                </a:lnTo>
                <a:lnTo>
                  <a:pt x="0" y="0"/>
                </a:lnTo>
                <a:close/>
              </a:path>
            </a:pathLst>
          </a:custGeom>
          <a:blipFill>
            <a:blip r:embed="rId40"/>
            <a:stretch>
              <a:fillRect/>
            </a:stretch>
          </a:blipFill>
        </p:spPr>
      </p:sp>
      <p:sp>
        <p:nvSpPr>
          <p:cNvPr id="36" name="TextBox 36">
            <a:extLst>
              <a:ext uri="{FF2B5EF4-FFF2-40B4-BE49-F238E27FC236}">
                <a16:creationId xmlns:a16="http://schemas.microsoft.com/office/drawing/2014/main" xmlns="" id="{2C96F7E0-A58C-83DA-7631-911D1DBD0429}"/>
              </a:ext>
            </a:extLst>
          </p:cNvPr>
          <p:cNvSpPr txBox="1"/>
          <p:nvPr/>
        </p:nvSpPr>
        <p:spPr>
          <a:xfrm>
            <a:off x="3217993" y="4158619"/>
            <a:ext cx="11991343" cy="575542"/>
          </a:xfrm>
          <a:prstGeom prst="rect">
            <a:avLst/>
          </a:prstGeom>
        </p:spPr>
        <p:txBody>
          <a:bodyPr lIns="0" tIns="0" rIns="0" bIns="0" rtlCol="0" anchor="t">
            <a:spAutoFit/>
          </a:bodyPr>
          <a:lstStyle/>
          <a:p>
            <a:pPr algn="ctr">
              <a:lnSpc>
                <a:spcPts val="4799"/>
              </a:lnSpc>
            </a:pPr>
            <a:r>
              <a:rPr lang="en-US" sz="3999" i="1" spc="-39" dirty="0">
                <a:solidFill>
                  <a:srgbClr val="000000"/>
                </a:solidFill>
                <a:latin typeface="Asap Italics"/>
                <a:ea typeface="Asap Italics"/>
                <a:cs typeface="Asap Italics"/>
                <a:sym typeface="Asap Italics"/>
              </a:rPr>
              <a:t>(</a:t>
            </a:r>
            <a:r>
              <a:rPr lang="en-US" sz="3999" i="1" spc="-39" dirty="0" err="1">
                <a:solidFill>
                  <a:srgbClr val="000000"/>
                </a:solidFill>
                <a:latin typeface="Asap Italics"/>
                <a:ea typeface="Asap Italics"/>
                <a:cs typeface="Asap Italics"/>
                <a:sym typeface="Asap Italics"/>
              </a:rPr>
              <a:t>Gồm</a:t>
            </a:r>
            <a:r>
              <a:rPr lang="en-US" sz="3999" i="1" spc="-39" dirty="0">
                <a:solidFill>
                  <a:srgbClr val="000000"/>
                </a:solidFill>
                <a:latin typeface="Asap Italics"/>
                <a:ea typeface="Asap Italics"/>
                <a:cs typeface="Asap Italics"/>
                <a:sym typeface="Asap Italics"/>
              </a:rPr>
              <a:t> </a:t>
            </a:r>
            <a:r>
              <a:rPr lang="vi-VN" sz="3999" i="1" spc="-39" dirty="0">
                <a:solidFill>
                  <a:srgbClr val="000000"/>
                </a:solidFill>
                <a:latin typeface="Asap Italics"/>
                <a:ea typeface="Asap Italics"/>
                <a:cs typeface="Asap Italics"/>
                <a:sym typeface="Asap Italics"/>
              </a:rPr>
              <a:t>0</a:t>
            </a:r>
            <a:r>
              <a:rPr lang="en-US" sz="3999" i="1" spc="-39" dirty="0">
                <a:solidFill>
                  <a:srgbClr val="000000"/>
                </a:solidFill>
                <a:latin typeface="Asap Italics"/>
                <a:ea typeface="Asap Italics"/>
                <a:cs typeface="Asap Italics"/>
                <a:sym typeface="Asap Italics"/>
              </a:rPr>
              <a:t>2 </a:t>
            </a:r>
            <a:r>
              <a:rPr lang="en-US" sz="3999" i="1" spc="-39" dirty="0" err="1">
                <a:solidFill>
                  <a:srgbClr val="000000"/>
                </a:solidFill>
                <a:latin typeface="Asap Italics"/>
                <a:ea typeface="Asap Italics"/>
                <a:cs typeface="Asap Italics"/>
                <a:sym typeface="Asap Italics"/>
              </a:rPr>
              <a:t>câu</a:t>
            </a:r>
            <a:r>
              <a:rPr lang="en-US" sz="3999" i="1" spc="-39" dirty="0">
                <a:solidFill>
                  <a:srgbClr val="000000"/>
                </a:solidFill>
                <a:latin typeface="Asap Italics"/>
                <a:ea typeface="Asap Italics"/>
                <a:cs typeface="Asap Italics"/>
                <a:sym typeface="Asap Italics"/>
              </a:rPr>
              <a:t> </a:t>
            </a:r>
            <a:r>
              <a:rPr lang="en-US" sz="3999" i="1" spc="-39" dirty="0" err="1">
                <a:solidFill>
                  <a:srgbClr val="000000"/>
                </a:solidFill>
                <a:latin typeface="Asap Italics"/>
                <a:ea typeface="Asap Italics"/>
                <a:cs typeface="Asap Italics"/>
                <a:sym typeface="Asap Italics"/>
              </a:rPr>
              <a:t>hỏi</a:t>
            </a:r>
            <a:r>
              <a:rPr lang="en-US" sz="3999" i="1" spc="-39" dirty="0">
                <a:solidFill>
                  <a:srgbClr val="000000"/>
                </a:solidFill>
                <a:latin typeface="Asap Italics"/>
                <a:ea typeface="Asap Italics"/>
                <a:cs typeface="Asap Italics"/>
                <a:sym typeface="Asap Italics"/>
              </a:rPr>
              <a:t>)</a:t>
            </a:r>
          </a:p>
        </p:txBody>
      </p:sp>
      <p:sp>
        <p:nvSpPr>
          <p:cNvPr id="37" name="TextBox 37">
            <a:extLst>
              <a:ext uri="{FF2B5EF4-FFF2-40B4-BE49-F238E27FC236}">
                <a16:creationId xmlns:a16="http://schemas.microsoft.com/office/drawing/2014/main" xmlns="" id="{5A7EBE3D-BAD2-5263-93B2-8ECC28002D30}"/>
              </a:ext>
            </a:extLst>
          </p:cNvPr>
          <p:cNvSpPr txBox="1"/>
          <p:nvPr/>
        </p:nvSpPr>
        <p:spPr>
          <a:xfrm>
            <a:off x="2648934" y="2177419"/>
            <a:ext cx="12839484" cy="1838325"/>
          </a:xfrm>
          <a:prstGeom prst="rect">
            <a:avLst/>
          </a:prstGeom>
        </p:spPr>
        <p:txBody>
          <a:bodyPr lIns="0" tIns="0" rIns="0" bIns="0" rtlCol="0" anchor="t">
            <a:spAutoFit/>
          </a:bodyPr>
          <a:lstStyle/>
          <a:p>
            <a:pPr marL="0" lvl="0" indent="0" algn="ctr">
              <a:lnSpc>
                <a:spcPts val="7200"/>
              </a:lnSpc>
            </a:pPr>
            <a:r>
              <a:rPr lang="en-US" sz="6000" b="1" dirty="0">
                <a:solidFill>
                  <a:srgbClr val="1D2B74"/>
                </a:solidFill>
                <a:latin typeface="Muli Bold"/>
                <a:ea typeface="Muli Bold"/>
                <a:cs typeface="Muli Bold"/>
                <a:sym typeface="Muli Bold"/>
              </a:rPr>
              <a:t>THÔNG TIN VỀ NHÓM SẢN PHẨM VÀ KẾT QUẢ HOẠT ĐỘNG SXKD</a:t>
            </a:r>
          </a:p>
        </p:txBody>
      </p:sp>
      <p:sp>
        <p:nvSpPr>
          <p:cNvPr id="38" name="TextBox 38">
            <a:extLst>
              <a:ext uri="{FF2B5EF4-FFF2-40B4-BE49-F238E27FC236}">
                <a16:creationId xmlns:a16="http://schemas.microsoft.com/office/drawing/2014/main" xmlns="" id="{C55A3490-AA67-5B05-D189-DBACD48F7F30}"/>
              </a:ext>
            </a:extLst>
          </p:cNvPr>
          <p:cNvSpPr txBox="1"/>
          <p:nvPr/>
        </p:nvSpPr>
        <p:spPr>
          <a:xfrm>
            <a:off x="3353176" y="7341002"/>
            <a:ext cx="11444376" cy="466725"/>
          </a:xfrm>
          <a:prstGeom prst="rect">
            <a:avLst/>
          </a:prstGeom>
        </p:spPr>
        <p:txBody>
          <a:bodyPr lIns="0" tIns="0" rIns="0" bIns="0" rtlCol="0" anchor="t">
            <a:spAutoFit/>
          </a:bodyPr>
          <a:lstStyle/>
          <a:p>
            <a:pPr algn="ctr">
              <a:lnSpc>
                <a:spcPts val="3600"/>
              </a:lnSpc>
            </a:pPr>
            <a:r>
              <a:rPr lang="en-US" sz="3000" i="1" spc="-30">
                <a:solidFill>
                  <a:srgbClr val="000000"/>
                </a:solidFill>
                <a:latin typeface="Asap Italics"/>
                <a:ea typeface="Asap Italics"/>
                <a:cs typeface="Asap Italics"/>
                <a:sym typeface="Asap Italics"/>
              </a:rPr>
              <a:t>Các câu hỏi mục này được lặp lại cho từng nhóm sản phẩm</a:t>
            </a:r>
          </a:p>
        </p:txBody>
      </p:sp>
    </p:spTree>
    <p:extLst>
      <p:ext uri="{BB962C8B-B14F-4D97-AF65-F5344CB8AC3E}">
        <p14:creationId xmlns:p14="http://schemas.microsoft.com/office/powerpoint/2010/main" val="4276718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568670" y="190500"/>
            <a:ext cx="17150661" cy="9474171"/>
            <a:chOff x="0" y="0"/>
            <a:chExt cx="22867548" cy="12056454"/>
          </a:xfrm>
        </p:grpSpPr>
        <p:grpSp>
          <p:nvGrpSpPr>
            <p:cNvPr id="3" name="Group 3"/>
            <p:cNvGrpSpPr/>
            <p:nvPr/>
          </p:nvGrpSpPr>
          <p:grpSpPr>
            <a:xfrm>
              <a:off x="0" y="0"/>
              <a:ext cx="5145403" cy="2188630"/>
              <a:chOff x="0" y="0"/>
              <a:chExt cx="1501537" cy="638688"/>
            </a:xfrm>
          </p:grpSpPr>
          <p:sp>
            <p:nvSpPr>
              <p:cNvPr id="4" name="Freeform 4"/>
              <p:cNvSpPr/>
              <p:nvPr/>
            </p:nvSpPr>
            <p:spPr>
              <a:xfrm>
                <a:off x="0" y="0"/>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rgbClr val="FBD86A"/>
              </a:solidFill>
              <a:ln cap="rnd">
                <a:noFill/>
                <a:prstDash val="solid"/>
                <a:round/>
              </a:ln>
            </p:spPr>
          </p:sp>
          <p:sp>
            <p:nvSpPr>
              <p:cNvPr id="5" name="TextBox 5"/>
              <p:cNvSpPr txBox="1"/>
              <p:nvPr/>
            </p:nvSpPr>
            <p:spPr>
              <a:xfrm>
                <a:off x="0" y="-38100"/>
                <a:ext cx="1501537"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p:cNvSpPr txBox="1"/>
              <p:nvPr/>
            </p:nvSpPr>
            <p:spPr>
              <a:xfrm>
                <a:off x="0" y="-38100"/>
                <a:ext cx="5407522" cy="355642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0" y="-38100"/>
                <a:ext cx="5215384" cy="3390571"/>
              </a:xfrm>
              <a:prstGeom prst="rect">
                <a:avLst/>
              </a:prstGeom>
            </p:spPr>
            <p:txBody>
              <a:bodyPr lIns="46656" tIns="46656" rIns="46656" bIns="46656" rtlCol="0" anchor="ctr"/>
              <a:lstStyle/>
              <a:p>
                <a:pPr algn="ctr">
                  <a:lnSpc>
                    <a:spcPts val="2520"/>
                  </a:lnSpc>
                </a:pPr>
                <a:endParaRPr/>
              </a:p>
            </p:txBody>
          </p:sp>
        </p:grpSp>
        <p:grpSp>
          <p:nvGrpSpPr>
            <p:cNvPr id="12" name="Group 12"/>
            <p:cNvGrpSpPr/>
            <p:nvPr/>
          </p:nvGrpSpPr>
          <p:grpSpPr>
            <a:xfrm>
              <a:off x="107003" y="120955"/>
              <a:ext cx="3314679" cy="1946720"/>
              <a:chOff x="0" y="0"/>
              <a:chExt cx="967293" cy="568094"/>
            </a:xfrm>
          </p:grpSpPr>
          <p:sp>
            <p:nvSpPr>
              <p:cNvPr id="13" name="Freeform 1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18" name="Group 18"/>
          <p:cNvGrpSpPr/>
          <p:nvPr/>
        </p:nvGrpSpPr>
        <p:grpSpPr>
          <a:xfrm>
            <a:off x="568670" y="2472481"/>
            <a:ext cx="2646513" cy="1641473"/>
            <a:chOff x="0" y="0"/>
            <a:chExt cx="1029744" cy="638688"/>
          </a:xfrm>
        </p:grpSpPr>
        <p:sp>
          <p:nvSpPr>
            <p:cNvPr id="19" name="Freeform 1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0" name="TextBox 20"/>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1" name="Group 21"/>
          <p:cNvGrpSpPr/>
          <p:nvPr/>
        </p:nvGrpSpPr>
        <p:grpSpPr>
          <a:xfrm>
            <a:off x="648922" y="2563197"/>
            <a:ext cx="2486009" cy="1460040"/>
            <a:chOff x="0" y="0"/>
            <a:chExt cx="967293" cy="568094"/>
          </a:xfrm>
        </p:grpSpPr>
        <p:sp>
          <p:nvSpPr>
            <p:cNvPr id="22" name="Freeform 2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000000">
                <a:alpha val="0"/>
              </a:srgbClr>
            </a:solidFill>
            <a:ln w="38100" cap="rnd">
              <a:solidFill>
                <a:srgbClr val="FFFFFF"/>
              </a:solidFill>
              <a:prstDash val="lgDash"/>
              <a:round/>
            </a:ln>
          </p:spPr>
        </p:sp>
        <p:sp>
          <p:nvSpPr>
            <p:cNvPr id="23" name="TextBox 23"/>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4" name="Group 24"/>
          <p:cNvGrpSpPr/>
          <p:nvPr/>
        </p:nvGrpSpPr>
        <p:grpSpPr>
          <a:xfrm>
            <a:off x="568670" y="4322720"/>
            <a:ext cx="2646513" cy="1641473"/>
            <a:chOff x="0" y="0"/>
            <a:chExt cx="3528684" cy="2188630"/>
          </a:xfrm>
        </p:grpSpPr>
        <p:grpSp>
          <p:nvGrpSpPr>
            <p:cNvPr id="25" name="Group 25"/>
            <p:cNvGrpSpPr/>
            <p:nvPr/>
          </p:nvGrpSpPr>
          <p:grpSpPr>
            <a:xfrm>
              <a:off x="0" y="0"/>
              <a:ext cx="3528684" cy="2188630"/>
              <a:chOff x="0" y="0"/>
              <a:chExt cx="1029744" cy="638688"/>
            </a:xfrm>
          </p:grpSpPr>
          <p:sp>
            <p:nvSpPr>
              <p:cNvPr id="26" name="Freeform 26"/>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7" name="TextBox 27"/>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8" name="Group 28"/>
            <p:cNvGrpSpPr/>
            <p:nvPr/>
          </p:nvGrpSpPr>
          <p:grpSpPr>
            <a:xfrm>
              <a:off x="107003" y="120955"/>
              <a:ext cx="3314679" cy="1946720"/>
              <a:chOff x="0" y="0"/>
              <a:chExt cx="967293" cy="568094"/>
            </a:xfrm>
          </p:grpSpPr>
          <p:sp>
            <p:nvSpPr>
              <p:cNvPr id="29" name="Freeform 2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0" name="TextBox 30"/>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1" name="Group 31"/>
          <p:cNvGrpSpPr/>
          <p:nvPr/>
        </p:nvGrpSpPr>
        <p:grpSpPr>
          <a:xfrm>
            <a:off x="568670" y="6172959"/>
            <a:ext cx="2646513" cy="1641473"/>
            <a:chOff x="0" y="0"/>
            <a:chExt cx="3528684" cy="2188630"/>
          </a:xfrm>
        </p:grpSpPr>
        <p:grpSp>
          <p:nvGrpSpPr>
            <p:cNvPr id="32" name="Group 32"/>
            <p:cNvGrpSpPr/>
            <p:nvPr/>
          </p:nvGrpSpPr>
          <p:grpSpPr>
            <a:xfrm>
              <a:off x="0" y="0"/>
              <a:ext cx="3528684" cy="2188630"/>
              <a:chOff x="0" y="0"/>
              <a:chExt cx="1029744" cy="638688"/>
            </a:xfrm>
          </p:grpSpPr>
          <p:sp>
            <p:nvSpPr>
              <p:cNvPr id="33" name="Freeform 33"/>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4" name="TextBox 34"/>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5" name="Group 35"/>
            <p:cNvGrpSpPr/>
            <p:nvPr/>
          </p:nvGrpSpPr>
          <p:grpSpPr>
            <a:xfrm>
              <a:off x="107003" y="120955"/>
              <a:ext cx="3314679" cy="1946720"/>
              <a:chOff x="0" y="0"/>
              <a:chExt cx="967293" cy="568094"/>
            </a:xfrm>
          </p:grpSpPr>
          <p:sp>
            <p:nvSpPr>
              <p:cNvPr id="36" name="Freeform 36"/>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7" name="TextBox 37"/>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8" name="Group 38"/>
          <p:cNvGrpSpPr/>
          <p:nvPr/>
        </p:nvGrpSpPr>
        <p:grpSpPr>
          <a:xfrm>
            <a:off x="568670" y="8023198"/>
            <a:ext cx="2646513" cy="1641473"/>
            <a:chOff x="0" y="0"/>
            <a:chExt cx="3528684" cy="2188630"/>
          </a:xfrm>
        </p:grpSpPr>
        <p:grpSp>
          <p:nvGrpSpPr>
            <p:cNvPr id="39" name="Group 39"/>
            <p:cNvGrpSpPr/>
            <p:nvPr/>
          </p:nvGrpSpPr>
          <p:grpSpPr>
            <a:xfrm>
              <a:off x="0" y="0"/>
              <a:ext cx="3528684" cy="2188630"/>
              <a:chOff x="0" y="0"/>
              <a:chExt cx="1029744" cy="638688"/>
            </a:xfrm>
          </p:grpSpPr>
          <p:sp>
            <p:nvSpPr>
              <p:cNvPr id="40" name="Freeform 4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1" name="TextBox 41"/>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2" name="Group 42"/>
            <p:cNvGrpSpPr/>
            <p:nvPr/>
          </p:nvGrpSpPr>
          <p:grpSpPr>
            <a:xfrm>
              <a:off x="107003" y="120955"/>
              <a:ext cx="3314679" cy="1946720"/>
              <a:chOff x="0" y="0"/>
              <a:chExt cx="967293" cy="568094"/>
            </a:xfrm>
          </p:grpSpPr>
          <p:sp>
            <p:nvSpPr>
              <p:cNvPr id="43" name="Freeform 4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4" name="TextBox 44"/>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45" name="Freeform 45"/>
          <p:cNvSpPr/>
          <p:nvPr/>
        </p:nvSpPr>
        <p:spPr>
          <a:xfrm>
            <a:off x="1134760" y="884942"/>
            <a:ext cx="1514333" cy="1027853"/>
          </a:xfrm>
          <a:custGeom>
            <a:avLst/>
            <a:gdLst/>
            <a:ahLst/>
            <a:cxnLst/>
            <a:rect l="l" t="t" r="r" b="b"/>
            <a:pathLst>
              <a:path w="1514333" h="1027853">
                <a:moveTo>
                  <a:pt x="0" y="0"/>
                </a:moveTo>
                <a:lnTo>
                  <a:pt x="1514332" y="0"/>
                </a:lnTo>
                <a:lnTo>
                  <a:pt x="1514332" y="1027853"/>
                </a:lnTo>
                <a:lnTo>
                  <a:pt x="0" y="10278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6" name="Freeform 46"/>
          <p:cNvSpPr/>
          <p:nvPr/>
        </p:nvSpPr>
        <p:spPr>
          <a:xfrm>
            <a:off x="1155511" y="2715287"/>
            <a:ext cx="1472830" cy="1155861"/>
          </a:xfrm>
          <a:custGeom>
            <a:avLst/>
            <a:gdLst/>
            <a:ahLst/>
            <a:cxnLst/>
            <a:rect l="l" t="t" r="r" b="b"/>
            <a:pathLst>
              <a:path w="1472830" h="1155861">
                <a:moveTo>
                  <a:pt x="0" y="0"/>
                </a:moveTo>
                <a:lnTo>
                  <a:pt x="1472830" y="0"/>
                </a:lnTo>
                <a:lnTo>
                  <a:pt x="1472830" y="1155860"/>
                </a:lnTo>
                <a:lnTo>
                  <a:pt x="0" y="11558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7" name="Freeform 47"/>
          <p:cNvSpPr/>
          <p:nvPr/>
        </p:nvSpPr>
        <p:spPr>
          <a:xfrm>
            <a:off x="972602" y="4638664"/>
            <a:ext cx="1838647" cy="1009584"/>
          </a:xfrm>
          <a:custGeom>
            <a:avLst/>
            <a:gdLst/>
            <a:ahLst/>
            <a:cxnLst/>
            <a:rect l="l" t="t" r="r" b="b"/>
            <a:pathLst>
              <a:path w="1838647" h="1009584">
                <a:moveTo>
                  <a:pt x="0" y="0"/>
                </a:moveTo>
                <a:lnTo>
                  <a:pt x="1838648" y="0"/>
                </a:lnTo>
                <a:lnTo>
                  <a:pt x="1838648" y="1009584"/>
                </a:lnTo>
                <a:lnTo>
                  <a:pt x="0" y="100958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8" name="Freeform 48"/>
          <p:cNvSpPr/>
          <p:nvPr/>
        </p:nvSpPr>
        <p:spPr>
          <a:xfrm>
            <a:off x="1323453" y="6442987"/>
            <a:ext cx="1136946" cy="1101417"/>
          </a:xfrm>
          <a:custGeom>
            <a:avLst/>
            <a:gdLst/>
            <a:ahLst/>
            <a:cxnLst/>
            <a:rect l="l" t="t" r="r" b="b"/>
            <a:pathLst>
              <a:path w="1136946" h="1101417">
                <a:moveTo>
                  <a:pt x="0" y="0"/>
                </a:moveTo>
                <a:lnTo>
                  <a:pt x="1136946" y="0"/>
                </a:lnTo>
                <a:lnTo>
                  <a:pt x="1136946" y="1101416"/>
                </a:lnTo>
                <a:lnTo>
                  <a:pt x="0" y="1101416"/>
                </a:lnTo>
                <a:lnTo>
                  <a:pt x="0" y="0"/>
                </a:lnTo>
                <a:close/>
              </a:path>
            </a:pathLst>
          </a:custGeom>
          <a:blipFill>
            <a:blip r:embed="rId9"/>
            <a:stretch>
              <a:fillRect/>
            </a:stretch>
          </a:blipFill>
        </p:spPr>
      </p:sp>
      <p:sp>
        <p:nvSpPr>
          <p:cNvPr id="49" name="Freeform 49"/>
          <p:cNvSpPr/>
          <p:nvPr/>
        </p:nvSpPr>
        <p:spPr>
          <a:xfrm>
            <a:off x="1195017" y="8329963"/>
            <a:ext cx="1393819" cy="1027941"/>
          </a:xfrm>
          <a:custGeom>
            <a:avLst/>
            <a:gdLst/>
            <a:ahLst/>
            <a:cxnLst/>
            <a:rect l="l" t="t" r="r" b="b"/>
            <a:pathLst>
              <a:path w="1393819" h="1027941">
                <a:moveTo>
                  <a:pt x="0" y="0"/>
                </a:moveTo>
                <a:lnTo>
                  <a:pt x="1393818" y="0"/>
                </a:lnTo>
                <a:lnTo>
                  <a:pt x="1393818" y="1027942"/>
                </a:lnTo>
                <a:lnTo>
                  <a:pt x="0" y="1027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1" name="Freeform 61"/>
          <p:cNvSpPr/>
          <p:nvPr/>
        </p:nvSpPr>
        <p:spPr>
          <a:xfrm>
            <a:off x="4191000" y="2309421"/>
            <a:ext cx="589181" cy="589181"/>
          </a:xfrm>
          <a:custGeom>
            <a:avLst/>
            <a:gdLst/>
            <a:ahLst/>
            <a:cxnLst/>
            <a:rect l="l" t="t" r="r" b="b"/>
            <a:pathLst>
              <a:path w="589181" h="589181">
                <a:moveTo>
                  <a:pt x="0" y="0"/>
                </a:moveTo>
                <a:lnTo>
                  <a:pt x="589182" y="0"/>
                </a:lnTo>
                <a:lnTo>
                  <a:pt x="589182" y="589181"/>
                </a:lnTo>
                <a:lnTo>
                  <a:pt x="0" y="58918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62" name="Freeform 62"/>
          <p:cNvSpPr/>
          <p:nvPr/>
        </p:nvSpPr>
        <p:spPr>
          <a:xfrm>
            <a:off x="4183001" y="7221319"/>
            <a:ext cx="589181" cy="589181"/>
          </a:xfrm>
          <a:custGeom>
            <a:avLst/>
            <a:gdLst/>
            <a:ahLst/>
            <a:cxnLst/>
            <a:rect l="l" t="t" r="r" b="b"/>
            <a:pathLst>
              <a:path w="589181" h="589181">
                <a:moveTo>
                  <a:pt x="0" y="0"/>
                </a:moveTo>
                <a:lnTo>
                  <a:pt x="589182" y="0"/>
                </a:lnTo>
                <a:lnTo>
                  <a:pt x="589182" y="589181"/>
                </a:lnTo>
                <a:lnTo>
                  <a:pt x="0" y="58918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dirty="0"/>
          </a:p>
        </p:txBody>
      </p:sp>
      <p:sp>
        <p:nvSpPr>
          <p:cNvPr id="63" name="Freeform 63"/>
          <p:cNvSpPr/>
          <p:nvPr/>
        </p:nvSpPr>
        <p:spPr>
          <a:xfrm>
            <a:off x="4743026" y="8516246"/>
            <a:ext cx="634735" cy="566501"/>
          </a:xfrm>
          <a:custGeom>
            <a:avLst/>
            <a:gdLst/>
            <a:ahLst/>
            <a:cxnLst/>
            <a:rect l="l" t="t" r="r" b="b"/>
            <a:pathLst>
              <a:path w="634735" h="566501">
                <a:moveTo>
                  <a:pt x="0" y="0"/>
                </a:moveTo>
                <a:lnTo>
                  <a:pt x="634736" y="0"/>
                </a:lnTo>
                <a:lnTo>
                  <a:pt x="634736" y="566501"/>
                </a:lnTo>
                <a:lnTo>
                  <a:pt x="0" y="56650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72" name="Group 71">
            <a:extLst>
              <a:ext uri="{FF2B5EF4-FFF2-40B4-BE49-F238E27FC236}">
                <a16:creationId xmlns:a16="http://schemas.microsoft.com/office/drawing/2014/main" xmlns="" id="{43C690E7-BB35-4B97-912B-9EF759A02DB7}"/>
              </a:ext>
            </a:extLst>
          </p:cNvPr>
          <p:cNvGrpSpPr/>
          <p:nvPr/>
        </p:nvGrpSpPr>
        <p:grpSpPr>
          <a:xfrm>
            <a:off x="4343400" y="571500"/>
            <a:ext cx="12829255" cy="1708624"/>
            <a:chOff x="4701209" y="746254"/>
            <a:chExt cx="12318229" cy="2079918"/>
          </a:xfrm>
        </p:grpSpPr>
        <p:grpSp>
          <p:nvGrpSpPr>
            <p:cNvPr id="15" name="Group 15"/>
            <p:cNvGrpSpPr/>
            <p:nvPr/>
          </p:nvGrpSpPr>
          <p:grpSpPr>
            <a:xfrm>
              <a:off x="4701209" y="746254"/>
              <a:ext cx="12318229" cy="2079918"/>
              <a:chOff x="0" y="-169196"/>
              <a:chExt cx="4792958" cy="809285"/>
            </a:xfrm>
          </p:grpSpPr>
          <p:sp>
            <p:nvSpPr>
              <p:cNvPr id="16" name="Freeform 16"/>
              <p:cNvSpPr/>
              <p:nvPr/>
            </p:nvSpPr>
            <p:spPr>
              <a:xfrm>
                <a:off x="0" y="-169196"/>
                <a:ext cx="4792958" cy="640089"/>
              </a:xfrm>
              <a:custGeom>
                <a:avLst/>
                <a:gdLst/>
                <a:ahLst/>
                <a:cxnLst/>
                <a:rect l="l" t="t" r="r" b="b"/>
                <a:pathLst>
                  <a:path w="4792958" h="640089">
                    <a:moveTo>
                      <a:pt x="18855" y="0"/>
                    </a:moveTo>
                    <a:lnTo>
                      <a:pt x="4774104" y="0"/>
                    </a:lnTo>
                    <a:cubicBezTo>
                      <a:pt x="4779104" y="0"/>
                      <a:pt x="4783900" y="1986"/>
                      <a:pt x="4787436" y="5522"/>
                    </a:cubicBezTo>
                    <a:cubicBezTo>
                      <a:pt x="4790972" y="9058"/>
                      <a:pt x="4792958" y="13854"/>
                      <a:pt x="4792958" y="18855"/>
                    </a:cubicBezTo>
                    <a:lnTo>
                      <a:pt x="4792958" y="621234"/>
                    </a:lnTo>
                    <a:cubicBezTo>
                      <a:pt x="4792958" y="631647"/>
                      <a:pt x="4784516" y="640089"/>
                      <a:pt x="4774104" y="640089"/>
                    </a:cubicBezTo>
                    <a:lnTo>
                      <a:pt x="18855" y="640089"/>
                    </a:lnTo>
                    <a:cubicBezTo>
                      <a:pt x="13854" y="640089"/>
                      <a:pt x="9058" y="638103"/>
                      <a:pt x="5522" y="634567"/>
                    </a:cubicBezTo>
                    <a:cubicBezTo>
                      <a:pt x="1986" y="631031"/>
                      <a:pt x="0" y="626235"/>
                      <a:pt x="0" y="621234"/>
                    </a:cubicBezTo>
                    <a:lnTo>
                      <a:pt x="0" y="18855"/>
                    </a:lnTo>
                    <a:cubicBezTo>
                      <a:pt x="0" y="13854"/>
                      <a:pt x="1986" y="9058"/>
                      <a:pt x="5522" y="5522"/>
                    </a:cubicBezTo>
                    <a:cubicBezTo>
                      <a:pt x="9058" y="1986"/>
                      <a:pt x="13854" y="0"/>
                      <a:pt x="18855" y="0"/>
                    </a:cubicBezTo>
                    <a:close/>
                  </a:path>
                </a:pathLst>
              </a:custGeom>
              <a:solidFill>
                <a:srgbClr val="93D8FF"/>
              </a:solidFill>
              <a:ln w="47625" cap="rnd">
                <a:solidFill>
                  <a:srgbClr val="19274F"/>
                </a:solidFill>
                <a:prstDash val="solid"/>
                <a:round/>
              </a:ln>
            </p:spPr>
          </p:sp>
          <p:sp>
            <p:nvSpPr>
              <p:cNvPr id="17" name="TextBox 17"/>
              <p:cNvSpPr txBox="1"/>
              <p:nvPr/>
            </p:nvSpPr>
            <p:spPr>
              <a:xfrm>
                <a:off x="0" y="-28575"/>
                <a:ext cx="4792958" cy="668664"/>
              </a:xfrm>
              <a:prstGeom prst="rect">
                <a:avLst/>
              </a:prstGeom>
            </p:spPr>
            <p:txBody>
              <a:bodyPr lIns="46656" tIns="46656" rIns="46656" bIns="46656" rtlCol="0" anchor="ctr"/>
              <a:lstStyle/>
              <a:p>
                <a:pPr algn="ctr">
                  <a:lnSpc>
                    <a:spcPts val="2520"/>
                  </a:lnSpc>
                </a:pPr>
                <a:endParaRPr/>
              </a:p>
            </p:txBody>
          </p:sp>
        </p:grpSp>
        <p:sp>
          <p:nvSpPr>
            <p:cNvPr id="64" name="TextBox 64"/>
            <p:cNvSpPr txBox="1"/>
            <p:nvPr/>
          </p:nvSpPr>
          <p:spPr>
            <a:xfrm>
              <a:off x="4954024" y="746254"/>
              <a:ext cx="11851509" cy="1379353"/>
            </a:xfrm>
            <a:prstGeom prst="rect">
              <a:avLst/>
            </a:prstGeom>
          </p:spPr>
          <p:txBody>
            <a:bodyPr lIns="0" tIns="0" rIns="0" bIns="0" rtlCol="0" anchor="t">
              <a:spAutoFit/>
            </a:bodyPr>
            <a:lstStyle/>
            <a:p>
              <a:pPr algn="ctr">
                <a:lnSpc>
                  <a:spcPts val="5599"/>
                </a:lnSpc>
                <a:spcBef>
                  <a:spcPct val="0"/>
                </a:spcBef>
              </a:pPr>
              <a:r>
                <a:rPr lang="en-US" sz="3999" b="1" dirty="0">
                  <a:solidFill>
                    <a:srgbClr val="19274F"/>
                  </a:solidFill>
                  <a:latin typeface="Muli Bold"/>
                  <a:ea typeface="Muli Bold"/>
                  <a:cs typeface="Muli Bold"/>
                  <a:sym typeface="Muli Bold"/>
                </a:rPr>
                <a:t>5.1. </a:t>
              </a:r>
              <a:r>
                <a:rPr lang="vi-VN" sz="3999" b="1" dirty="0">
                  <a:solidFill>
                    <a:srgbClr val="19274F"/>
                  </a:solidFill>
                  <a:latin typeface="Muli Bold"/>
                  <a:ea typeface="Muli Bold"/>
                  <a:cs typeface="Muli Bold"/>
                  <a:sym typeface="Muli Bold"/>
                </a:rPr>
                <a:t>Cơ sở ông/bà sản xuất, kinh doanh sản phẩm, dịch vụ gì?</a:t>
              </a:r>
              <a:endParaRPr lang="en-US" sz="3999" b="1" dirty="0">
                <a:solidFill>
                  <a:srgbClr val="19274F"/>
                </a:solidFill>
                <a:latin typeface="Muli Bold"/>
                <a:ea typeface="Muli Bold"/>
                <a:cs typeface="Muli Bold"/>
                <a:sym typeface="Muli Bold"/>
              </a:endParaRPr>
            </a:p>
          </p:txBody>
        </p:sp>
      </p:grpSp>
      <p:sp>
        <p:nvSpPr>
          <p:cNvPr id="65" name="TextBox 65"/>
          <p:cNvSpPr txBox="1"/>
          <p:nvPr/>
        </p:nvSpPr>
        <p:spPr>
          <a:xfrm>
            <a:off x="4953000" y="2095500"/>
            <a:ext cx="12126101" cy="871329"/>
          </a:xfrm>
          <a:prstGeom prst="rect">
            <a:avLst/>
          </a:prstGeom>
        </p:spPr>
        <p:txBody>
          <a:bodyPr wrap="square" lIns="0" tIns="0" rIns="0" bIns="0" rtlCol="0" anchor="t">
            <a:spAutoFit/>
          </a:bodyPr>
          <a:lstStyle/>
          <a:p>
            <a:pPr>
              <a:lnSpc>
                <a:spcPts val="3499"/>
              </a:lnSpc>
            </a:pPr>
            <a:r>
              <a:rPr lang="vi-VN" sz="2800" dirty="0">
                <a:solidFill>
                  <a:srgbClr val="19274F"/>
                </a:solidFill>
                <a:latin typeface="Muli"/>
                <a:ea typeface="Muli"/>
                <a:cs typeface="Muli"/>
                <a:sym typeface="Muli"/>
              </a:rPr>
              <a:t>ĐTV hỏi người cung cấp thông tin và mô tả cụ thể từng nhóm sản phẩm, dịch vụ của cơ sở dang SXKDbao gồm đầy đủ  yếu tố theo thứ tự dưới đây</a:t>
            </a:r>
            <a:r>
              <a:rPr lang="en-US" sz="2800" dirty="0">
                <a:solidFill>
                  <a:srgbClr val="19274F"/>
                </a:solidFill>
                <a:latin typeface="Muli"/>
                <a:ea typeface="Muli"/>
                <a:cs typeface="Muli"/>
                <a:sym typeface="Muli"/>
              </a:rPr>
              <a:t>:</a:t>
            </a:r>
          </a:p>
        </p:txBody>
      </p:sp>
      <p:grpSp>
        <p:nvGrpSpPr>
          <p:cNvPr id="73" name="Group 72">
            <a:extLst>
              <a:ext uri="{FF2B5EF4-FFF2-40B4-BE49-F238E27FC236}">
                <a16:creationId xmlns:a16="http://schemas.microsoft.com/office/drawing/2014/main" xmlns="" id="{74B51ED3-814D-4A4F-A3E6-605F56E4FA8E}"/>
              </a:ext>
            </a:extLst>
          </p:cNvPr>
          <p:cNvGrpSpPr/>
          <p:nvPr/>
        </p:nvGrpSpPr>
        <p:grpSpPr>
          <a:xfrm>
            <a:off x="4569669" y="3238500"/>
            <a:ext cx="12364354" cy="1859316"/>
            <a:chOff x="4631749" y="4051182"/>
            <a:chExt cx="12364354" cy="1859316"/>
          </a:xfrm>
        </p:grpSpPr>
        <p:grpSp>
          <p:nvGrpSpPr>
            <p:cNvPr id="50" name="Group 50"/>
            <p:cNvGrpSpPr/>
            <p:nvPr/>
          </p:nvGrpSpPr>
          <p:grpSpPr>
            <a:xfrm>
              <a:off x="4701209" y="4195843"/>
              <a:ext cx="3086100" cy="1714655"/>
              <a:chOff x="0" y="0"/>
              <a:chExt cx="812800" cy="451596"/>
            </a:xfrm>
          </p:grpSpPr>
          <p:sp>
            <p:nvSpPr>
              <p:cNvPr id="51" name="Freeform 51"/>
              <p:cNvSpPr/>
              <p:nvPr/>
            </p:nvSpPr>
            <p:spPr>
              <a:xfrm>
                <a:off x="0" y="0"/>
                <a:ext cx="812800" cy="451596"/>
              </a:xfrm>
              <a:custGeom>
                <a:avLst/>
                <a:gdLst/>
                <a:ahLst/>
                <a:cxnLst/>
                <a:rect l="l" t="t" r="r" b="b"/>
                <a:pathLst>
                  <a:path w="812800" h="451596">
                    <a:moveTo>
                      <a:pt x="127941" y="0"/>
                    </a:moveTo>
                    <a:lnTo>
                      <a:pt x="684859" y="0"/>
                    </a:lnTo>
                    <a:cubicBezTo>
                      <a:pt x="718791" y="0"/>
                      <a:pt x="751333" y="13479"/>
                      <a:pt x="775327" y="37473"/>
                    </a:cubicBezTo>
                    <a:cubicBezTo>
                      <a:pt x="799321" y="61467"/>
                      <a:pt x="812800" y="94009"/>
                      <a:pt x="812800" y="127941"/>
                    </a:cubicBezTo>
                    <a:lnTo>
                      <a:pt x="812800" y="323656"/>
                    </a:lnTo>
                    <a:cubicBezTo>
                      <a:pt x="812800" y="357588"/>
                      <a:pt x="799321" y="390130"/>
                      <a:pt x="775327" y="414124"/>
                    </a:cubicBezTo>
                    <a:cubicBezTo>
                      <a:pt x="751333" y="438117"/>
                      <a:pt x="718791" y="451596"/>
                      <a:pt x="684859" y="451596"/>
                    </a:cubicBezTo>
                    <a:lnTo>
                      <a:pt x="127941" y="451596"/>
                    </a:lnTo>
                    <a:cubicBezTo>
                      <a:pt x="94009" y="451596"/>
                      <a:pt x="61467" y="438117"/>
                      <a:pt x="37473" y="414124"/>
                    </a:cubicBezTo>
                    <a:cubicBezTo>
                      <a:pt x="13479" y="390130"/>
                      <a:pt x="0" y="357588"/>
                      <a:pt x="0" y="323656"/>
                    </a:cubicBezTo>
                    <a:lnTo>
                      <a:pt x="0" y="127941"/>
                    </a:lnTo>
                    <a:cubicBezTo>
                      <a:pt x="0" y="94009"/>
                      <a:pt x="13479" y="61467"/>
                      <a:pt x="37473" y="37473"/>
                    </a:cubicBezTo>
                    <a:cubicBezTo>
                      <a:pt x="61467" y="13479"/>
                      <a:pt x="94009" y="0"/>
                      <a:pt x="127941" y="0"/>
                    </a:cubicBezTo>
                    <a:close/>
                  </a:path>
                </a:pathLst>
              </a:custGeom>
              <a:solidFill>
                <a:srgbClr val="FFFFFF"/>
              </a:solidFill>
              <a:ln w="38100" cap="rnd">
                <a:solidFill>
                  <a:srgbClr val="FF0068"/>
                </a:solidFill>
                <a:prstDash val="dash"/>
                <a:round/>
              </a:ln>
            </p:spPr>
          </p:sp>
          <p:sp>
            <p:nvSpPr>
              <p:cNvPr id="52" name="TextBox 52"/>
              <p:cNvSpPr txBox="1"/>
              <p:nvPr/>
            </p:nvSpPr>
            <p:spPr>
              <a:xfrm>
                <a:off x="0" y="-38100"/>
                <a:ext cx="812800" cy="489696"/>
              </a:xfrm>
              <a:prstGeom prst="rect">
                <a:avLst/>
              </a:prstGeom>
            </p:spPr>
            <p:txBody>
              <a:bodyPr lIns="50800" tIns="50800" rIns="50800" bIns="50800" rtlCol="0" anchor="ctr"/>
              <a:lstStyle/>
              <a:p>
                <a:pPr algn="ctr">
                  <a:lnSpc>
                    <a:spcPts val="2520"/>
                  </a:lnSpc>
                </a:pPr>
                <a:endParaRPr/>
              </a:p>
            </p:txBody>
          </p:sp>
        </p:grpSp>
        <p:grpSp>
          <p:nvGrpSpPr>
            <p:cNvPr id="53" name="Group 53"/>
            <p:cNvGrpSpPr/>
            <p:nvPr/>
          </p:nvGrpSpPr>
          <p:grpSpPr>
            <a:xfrm>
              <a:off x="9115425" y="4195843"/>
              <a:ext cx="3086100" cy="1714655"/>
              <a:chOff x="0" y="0"/>
              <a:chExt cx="812800" cy="451596"/>
            </a:xfrm>
          </p:grpSpPr>
          <p:sp>
            <p:nvSpPr>
              <p:cNvPr id="54" name="Freeform 54"/>
              <p:cNvSpPr/>
              <p:nvPr/>
            </p:nvSpPr>
            <p:spPr>
              <a:xfrm>
                <a:off x="0" y="0"/>
                <a:ext cx="812800" cy="451596"/>
              </a:xfrm>
              <a:custGeom>
                <a:avLst/>
                <a:gdLst/>
                <a:ahLst/>
                <a:cxnLst/>
                <a:rect l="l" t="t" r="r" b="b"/>
                <a:pathLst>
                  <a:path w="812800" h="451596">
                    <a:moveTo>
                      <a:pt x="127941" y="0"/>
                    </a:moveTo>
                    <a:lnTo>
                      <a:pt x="684859" y="0"/>
                    </a:lnTo>
                    <a:cubicBezTo>
                      <a:pt x="718791" y="0"/>
                      <a:pt x="751333" y="13479"/>
                      <a:pt x="775327" y="37473"/>
                    </a:cubicBezTo>
                    <a:cubicBezTo>
                      <a:pt x="799321" y="61467"/>
                      <a:pt x="812800" y="94009"/>
                      <a:pt x="812800" y="127941"/>
                    </a:cubicBezTo>
                    <a:lnTo>
                      <a:pt x="812800" y="323656"/>
                    </a:lnTo>
                    <a:cubicBezTo>
                      <a:pt x="812800" y="357588"/>
                      <a:pt x="799321" y="390130"/>
                      <a:pt x="775327" y="414124"/>
                    </a:cubicBezTo>
                    <a:cubicBezTo>
                      <a:pt x="751333" y="438117"/>
                      <a:pt x="718791" y="451596"/>
                      <a:pt x="684859" y="451596"/>
                    </a:cubicBezTo>
                    <a:lnTo>
                      <a:pt x="127941" y="451596"/>
                    </a:lnTo>
                    <a:cubicBezTo>
                      <a:pt x="94009" y="451596"/>
                      <a:pt x="61467" y="438117"/>
                      <a:pt x="37473" y="414124"/>
                    </a:cubicBezTo>
                    <a:cubicBezTo>
                      <a:pt x="13479" y="390130"/>
                      <a:pt x="0" y="357588"/>
                      <a:pt x="0" y="323656"/>
                    </a:cubicBezTo>
                    <a:lnTo>
                      <a:pt x="0" y="127941"/>
                    </a:lnTo>
                    <a:cubicBezTo>
                      <a:pt x="0" y="94009"/>
                      <a:pt x="13479" y="61467"/>
                      <a:pt x="37473" y="37473"/>
                    </a:cubicBezTo>
                    <a:cubicBezTo>
                      <a:pt x="61467" y="13479"/>
                      <a:pt x="94009" y="0"/>
                      <a:pt x="127941" y="0"/>
                    </a:cubicBezTo>
                    <a:close/>
                  </a:path>
                </a:pathLst>
              </a:custGeom>
              <a:solidFill>
                <a:srgbClr val="FFFFFF"/>
              </a:solidFill>
              <a:ln w="38100" cap="rnd">
                <a:solidFill>
                  <a:srgbClr val="FF0068"/>
                </a:solidFill>
                <a:prstDash val="dash"/>
                <a:round/>
              </a:ln>
            </p:spPr>
          </p:sp>
          <p:sp>
            <p:nvSpPr>
              <p:cNvPr id="55" name="TextBox 55"/>
              <p:cNvSpPr txBox="1"/>
              <p:nvPr/>
            </p:nvSpPr>
            <p:spPr>
              <a:xfrm>
                <a:off x="0" y="-38100"/>
                <a:ext cx="812800" cy="489696"/>
              </a:xfrm>
              <a:prstGeom prst="rect">
                <a:avLst/>
              </a:prstGeom>
            </p:spPr>
            <p:txBody>
              <a:bodyPr lIns="50800" tIns="50800" rIns="50800" bIns="50800" rtlCol="0" anchor="ctr"/>
              <a:lstStyle/>
              <a:p>
                <a:pPr algn="ctr">
                  <a:lnSpc>
                    <a:spcPts val="2520"/>
                  </a:lnSpc>
                </a:pPr>
                <a:endParaRPr/>
              </a:p>
            </p:txBody>
          </p:sp>
        </p:grpSp>
        <p:grpSp>
          <p:nvGrpSpPr>
            <p:cNvPr id="56" name="Group 56"/>
            <p:cNvGrpSpPr/>
            <p:nvPr/>
          </p:nvGrpSpPr>
          <p:grpSpPr>
            <a:xfrm>
              <a:off x="13557577" y="4051182"/>
              <a:ext cx="3438526" cy="1859316"/>
              <a:chOff x="0" y="-38100"/>
              <a:chExt cx="905620" cy="489696"/>
            </a:xfrm>
          </p:grpSpPr>
          <p:sp>
            <p:nvSpPr>
              <p:cNvPr id="57" name="Freeform 57"/>
              <p:cNvSpPr/>
              <p:nvPr/>
            </p:nvSpPr>
            <p:spPr>
              <a:xfrm>
                <a:off x="0" y="0"/>
                <a:ext cx="905620" cy="451596"/>
              </a:xfrm>
              <a:custGeom>
                <a:avLst/>
                <a:gdLst/>
                <a:ahLst/>
                <a:cxnLst/>
                <a:rect l="l" t="t" r="r" b="b"/>
                <a:pathLst>
                  <a:path w="812800" h="451596">
                    <a:moveTo>
                      <a:pt x="127941" y="0"/>
                    </a:moveTo>
                    <a:lnTo>
                      <a:pt x="684859" y="0"/>
                    </a:lnTo>
                    <a:cubicBezTo>
                      <a:pt x="718791" y="0"/>
                      <a:pt x="751333" y="13479"/>
                      <a:pt x="775327" y="37473"/>
                    </a:cubicBezTo>
                    <a:cubicBezTo>
                      <a:pt x="799321" y="61467"/>
                      <a:pt x="812800" y="94009"/>
                      <a:pt x="812800" y="127941"/>
                    </a:cubicBezTo>
                    <a:lnTo>
                      <a:pt x="812800" y="323656"/>
                    </a:lnTo>
                    <a:cubicBezTo>
                      <a:pt x="812800" y="357588"/>
                      <a:pt x="799321" y="390130"/>
                      <a:pt x="775327" y="414124"/>
                    </a:cubicBezTo>
                    <a:cubicBezTo>
                      <a:pt x="751333" y="438117"/>
                      <a:pt x="718791" y="451596"/>
                      <a:pt x="684859" y="451596"/>
                    </a:cubicBezTo>
                    <a:lnTo>
                      <a:pt x="127941" y="451596"/>
                    </a:lnTo>
                    <a:cubicBezTo>
                      <a:pt x="94009" y="451596"/>
                      <a:pt x="61467" y="438117"/>
                      <a:pt x="37473" y="414124"/>
                    </a:cubicBezTo>
                    <a:cubicBezTo>
                      <a:pt x="13479" y="390130"/>
                      <a:pt x="0" y="357588"/>
                      <a:pt x="0" y="323656"/>
                    </a:cubicBezTo>
                    <a:lnTo>
                      <a:pt x="0" y="127941"/>
                    </a:lnTo>
                    <a:cubicBezTo>
                      <a:pt x="0" y="94009"/>
                      <a:pt x="13479" y="61467"/>
                      <a:pt x="37473" y="37473"/>
                    </a:cubicBezTo>
                    <a:cubicBezTo>
                      <a:pt x="61467" y="13479"/>
                      <a:pt x="94009" y="0"/>
                      <a:pt x="127941" y="0"/>
                    </a:cubicBezTo>
                    <a:close/>
                  </a:path>
                </a:pathLst>
              </a:custGeom>
              <a:solidFill>
                <a:srgbClr val="FFFFFF"/>
              </a:solidFill>
              <a:ln w="38100" cap="rnd">
                <a:solidFill>
                  <a:srgbClr val="FF0068"/>
                </a:solidFill>
                <a:prstDash val="dash"/>
                <a:round/>
              </a:ln>
            </p:spPr>
          </p:sp>
          <p:sp>
            <p:nvSpPr>
              <p:cNvPr id="58" name="TextBox 58"/>
              <p:cNvSpPr txBox="1"/>
              <p:nvPr/>
            </p:nvSpPr>
            <p:spPr>
              <a:xfrm>
                <a:off x="0" y="-38100"/>
                <a:ext cx="812800" cy="489696"/>
              </a:xfrm>
              <a:prstGeom prst="rect">
                <a:avLst/>
              </a:prstGeom>
            </p:spPr>
            <p:txBody>
              <a:bodyPr lIns="50800" tIns="50800" rIns="50800" bIns="50800" rtlCol="0" anchor="ctr"/>
              <a:lstStyle/>
              <a:p>
                <a:pPr algn="ctr">
                  <a:lnSpc>
                    <a:spcPts val="2520"/>
                  </a:lnSpc>
                </a:pPr>
                <a:endParaRPr/>
              </a:p>
            </p:txBody>
          </p:sp>
        </p:grpSp>
        <p:sp>
          <p:nvSpPr>
            <p:cNvPr id="59" name="Freeform 59"/>
            <p:cNvSpPr/>
            <p:nvPr/>
          </p:nvSpPr>
          <p:spPr>
            <a:xfrm>
              <a:off x="8136871" y="4728331"/>
              <a:ext cx="626129" cy="649680"/>
            </a:xfrm>
            <a:custGeom>
              <a:avLst/>
              <a:gdLst/>
              <a:ahLst/>
              <a:cxnLst/>
              <a:rect l="l" t="t" r="r" b="b"/>
              <a:pathLst>
                <a:path w="626129" h="649680">
                  <a:moveTo>
                    <a:pt x="0" y="0"/>
                  </a:moveTo>
                  <a:lnTo>
                    <a:pt x="626129" y="0"/>
                  </a:lnTo>
                  <a:lnTo>
                    <a:pt x="626129" y="649680"/>
                  </a:lnTo>
                  <a:lnTo>
                    <a:pt x="0" y="64968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60" name="Freeform 60"/>
            <p:cNvSpPr/>
            <p:nvPr/>
          </p:nvSpPr>
          <p:spPr>
            <a:xfrm>
              <a:off x="12579023" y="4728331"/>
              <a:ext cx="626129" cy="649680"/>
            </a:xfrm>
            <a:custGeom>
              <a:avLst/>
              <a:gdLst/>
              <a:ahLst/>
              <a:cxnLst/>
              <a:rect l="l" t="t" r="r" b="b"/>
              <a:pathLst>
                <a:path w="626129" h="649680">
                  <a:moveTo>
                    <a:pt x="0" y="0"/>
                  </a:moveTo>
                  <a:lnTo>
                    <a:pt x="626129" y="0"/>
                  </a:lnTo>
                  <a:lnTo>
                    <a:pt x="626129" y="649680"/>
                  </a:lnTo>
                  <a:lnTo>
                    <a:pt x="0" y="64968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66" name="TextBox 66"/>
            <p:cNvSpPr txBox="1"/>
            <p:nvPr/>
          </p:nvSpPr>
          <p:spPr>
            <a:xfrm>
              <a:off x="4631749" y="4401674"/>
              <a:ext cx="3297509" cy="1384995"/>
            </a:xfrm>
            <a:prstGeom prst="rect">
              <a:avLst/>
            </a:prstGeom>
          </p:spPr>
          <p:txBody>
            <a:bodyPr wrap="square" lIns="0" tIns="0" rIns="0" bIns="0" rtlCol="0" anchor="t">
              <a:spAutoFit/>
            </a:bodyPr>
            <a:lstStyle/>
            <a:p>
              <a:pPr algn="ctr">
                <a:spcBef>
                  <a:spcPct val="0"/>
                </a:spcBef>
              </a:pPr>
              <a:r>
                <a:rPr lang="en-US" sz="3000" b="1" i="1" dirty="0" err="1">
                  <a:solidFill>
                    <a:srgbClr val="19274F"/>
                  </a:solidFill>
                  <a:latin typeface="Muli Bold Italics"/>
                  <a:ea typeface="Muli Bold Italics"/>
                  <a:cs typeface="Muli Bold Italics"/>
                  <a:sym typeface="Muli Bold Italics"/>
                </a:rPr>
                <a:t>Sản</a:t>
              </a:r>
              <a:r>
                <a:rPr lang="en-US" sz="3000" b="1" i="1" dirty="0">
                  <a:solidFill>
                    <a:srgbClr val="19274F"/>
                  </a:solidFill>
                  <a:latin typeface="Muli Bold Italics"/>
                  <a:ea typeface="Muli Bold Italics"/>
                  <a:cs typeface="Muli Bold Italics"/>
                  <a:sym typeface="Muli Bold Italics"/>
                </a:rPr>
                <a:t> </a:t>
              </a:r>
              <a:r>
                <a:rPr lang="en-US" sz="3000" b="1" i="1" dirty="0" err="1">
                  <a:solidFill>
                    <a:srgbClr val="19274F"/>
                  </a:solidFill>
                  <a:latin typeface="Muli Bold Italics"/>
                  <a:ea typeface="Muli Bold Italics"/>
                  <a:cs typeface="Muli Bold Italics"/>
                  <a:sym typeface="Muli Bold Italics"/>
                </a:rPr>
                <a:t>xuất</a:t>
              </a:r>
              <a:r>
                <a:rPr lang="en-US" sz="3000" b="1" i="1" dirty="0">
                  <a:solidFill>
                    <a:srgbClr val="19274F"/>
                  </a:solidFill>
                  <a:latin typeface="Muli Bold Italics"/>
                  <a:ea typeface="Muli Bold Italics"/>
                  <a:cs typeface="Muli Bold Italics"/>
                  <a:sym typeface="Muli Bold Italics"/>
                </a:rPr>
                <a:t>/</a:t>
              </a:r>
              <a:r>
                <a:rPr lang="en-US" sz="3000" b="1" i="1" dirty="0" err="1">
                  <a:solidFill>
                    <a:srgbClr val="19274F"/>
                  </a:solidFill>
                  <a:latin typeface="Muli Bold Italics"/>
                  <a:ea typeface="Muli Bold Italics"/>
                  <a:cs typeface="Muli Bold Italics"/>
                  <a:sym typeface="Muli Bold Italics"/>
                </a:rPr>
                <a:t>làm</a:t>
              </a:r>
              <a:r>
                <a:rPr lang="en-US" sz="3000" b="1" i="1" dirty="0">
                  <a:solidFill>
                    <a:srgbClr val="19274F"/>
                  </a:solidFill>
                  <a:latin typeface="Muli Bold Italics"/>
                  <a:ea typeface="Muli Bold Italics"/>
                  <a:cs typeface="Muli Bold Italics"/>
                  <a:sym typeface="Muli Bold Italics"/>
                </a:rPr>
                <a:t>/</a:t>
              </a:r>
            </a:p>
            <a:p>
              <a:pPr algn="ctr">
                <a:spcBef>
                  <a:spcPct val="0"/>
                </a:spcBef>
              </a:pPr>
              <a:r>
                <a:rPr lang="en-US" sz="3000" b="1" i="1" dirty="0" err="1">
                  <a:solidFill>
                    <a:srgbClr val="19274F"/>
                  </a:solidFill>
                  <a:latin typeface="Muli Bold Italics"/>
                  <a:ea typeface="Muli Bold Italics"/>
                  <a:cs typeface="Muli Bold Italics"/>
                  <a:sym typeface="Muli Bold Italics"/>
                </a:rPr>
                <a:t>bán</a:t>
              </a:r>
              <a:r>
                <a:rPr lang="en-US" sz="3000" b="1" i="1" dirty="0">
                  <a:solidFill>
                    <a:srgbClr val="19274F"/>
                  </a:solidFill>
                  <a:latin typeface="Muli Bold Italics"/>
                  <a:ea typeface="Muli Bold Italics"/>
                  <a:cs typeface="Muli Bold Italics"/>
                  <a:sym typeface="Muli Bold Italics"/>
                </a:rPr>
                <a:t> </a:t>
              </a:r>
              <a:r>
                <a:rPr lang="en-US" sz="3000" b="1" i="1" dirty="0" err="1">
                  <a:solidFill>
                    <a:srgbClr val="19274F"/>
                  </a:solidFill>
                  <a:latin typeface="Muli Bold Italics"/>
                  <a:ea typeface="Muli Bold Italics"/>
                  <a:cs typeface="Muli Bold Italics"/>
                  <a:sym typeface="Muli Bold Italics"/>
                </a:rPr>
                <a:t>buôn</a:t>
              </a:r>
              <a:r>
                <a:rPr lang="en-US" sz="3000" b="1" i="1" dirty="0">
                  <a:solidFill>
                    <a:srgbClr val="19274F"/>
                  </a:solidFill>
                  <a:latin typeface="Muli Bold Italics"/>
                  <a:ea typeface="Muli Bold Italics"/>
                  <a:cs typeface="Muli Bold Italics"/>
                  <a:sym typeface="Muli Bold Italics"/>
                </a:rPr>
                <a:t>/</a:t>
              </a:r>
              <a:r>
                <a:rPr lang="en-US" sz="3000" b="1" i="1" dirty="0" err="1">
                  <a:solidFill>
                    <a:srgbClr val="19274F"/>
                  </a:solidFill>
                  <a:latin typeface="Muli Bold Italics"/>
                  <a:ea typeface="Muli Bold Italics"/>
                  <a:cs typeface="Muli Bold Italics"/>
                  <a:sym typeface="Muli Bold Italics"/>
                </a:rPr>
                <a:t>bán</a:t>
              </a:r>
              <a:r>
                <a:rPr lang="en-US" sz="3000" b="1" i="1" dirty="0">
                  <a:solidFill>
                    <a:srgbClr val="19274F"/>
                  </a:solidFill>
                  <a:latin typeface="Muli Bold Italics"/>
                  <a:ea typeface="Muli Bold Italics"/>
                  <a:cs typeface="Muli Bold Italics"/>
                  <a:sym typeface="Muli Bold Italics"/>
                </a:rPr>
                <a:t> </a:t>
              </a:r>
              <a:r>
                <a:rPr lang="en-US" sz="3000" b="1" i="1" dirty="0" err="1">
                  <a:solidFill>
                    <a:srgbClr val="19274F"/>
                  </a:solidFill>
                  <a:latin typeface="Muli Bold Italics"/>
                  <a:ea typeface="Muli Bold Italics"/>
                  <a:cs typeface="Muli Bold Italics"/>
                  <a:sym typeface="Muli Bold Italics"/>
                </a:rPr>
                <a:t>lẻ</a:t>
              </a:r>
              <a:r>
                <a:rPr lang="en-US" sz="3000" b="1" i="1" dirty="0">
                  <a:solidFill>
                    <a:srgbClr val="19274F"/>
                  </a:solidFill>
                  <a:latin typeface="Muli Bold Italics"/>
                  <a:ea typeface="Muli Bold Italics"/>
                  <a:cs typeface="Muli Bold Italics"/>
                  <a:sym typeface="Muli Bold Italics"/>
                </a:rPr>
                <a:t>/</a:t>
              </a:r>
              <a:r>
                <a:rPr lang="en-US" sz="3000" b="1" i="1" dirty="0" err="1">
                  <a:solidFill>
                    <a:srgbClr val="19274F"/>
                  </a:solidFill>
                  <a:latin typeface="Muli Bold Italics"/>
                  <a:ea typeface="Muli Bold Italics"/>
                  <a:cs typeface="Muli Bold Italics"/>
                  <a:sym typeface="Muli Bold Italics"/>
                </a:rPr>
                <a:t>dịch</a:t>
              </a:r>
              <a:r>
                <a:rPr lang="en-US" sz="3000" b="1" i="1" dirty="0">
                  <a:solidFill>
                    <a:srgbClr val="19274F"/>
                  </a:solidFill>
                  <a:latin typeface="Muli Bold Italics"/>
                  <a:ea typeface="Muli Bold Italics"/>
                  <a:cs typeface="Muli Bold Italics"/>
                  <a:sym typeface="Muli Bold Italics"/>
                </a:rPr>
                <a:t> </a:t>
              </a:r>
              <a:r>
                <a:rPr lang="en-US" sz="3000" b="1" i="1" dirty="0" err="1">
                  <a:solidFill>
                    <a:srgbClr val="19274F"/>
                  </a:solidFill>
                  <a:latin typeface="Muli Bold Italics"/>
                  <a:ea typeface="Muli Bold Italics"/>
                  <a:cs typeface="Muli Bold Italics"/>
                  <a:sym typeface="Muli Bold Italics"/>
                </a:rPr>
                <a:t>vụ</a:t>
              </a:r>
              <a:r>
                <a:rPr lang="en-US" sz="3000" b="1" i="1" dirty="0">
                  <a:solidFill>
                    <a:srgbClr val="19274F"/>
                  </a:solidFill>
                  <a:latin typeface="Muli Bold Italics"/>
                  <a:ea typeface="Muli Bold Italics"/>
                  <a:cs typeface="Muli Bold Italics"/>
                  <a:sym typeface="Muli Bold Italics"/>
                </a:rPr>
                <a:t>…</a:t>
              </a:r>
            </a:p>
          </p:txBody>
        </p:sp>
        <p:sp>
          <p:nvSpPr>
            <p:cNvPr id="67" name="TextBox 67"/>
            <p:cNvSpPr txBox="1"/>
            <p:nvPr/>
          </p:nvSpPr>
          <p:spPr>
            <a:xfrm>
              <a:off x="9289347" y="4608671"/>
              <a:ext cx="2738255" cy="871329"/>
            </a:xfrm>
            <a:prstGeom prst="rect">
              <a:avLst/>
            </a:prstGeom>
          </p:spPr>
          <p:txBody>
            <a:bodyPr lIns="0" tIns="0" rIns="0" bIns="0" rtlCol="0" anchor="t">
              <a:spAutoFit/>
            </a:bodyPr>
            <a:lstStyle/>
            <a:p>
              <a:pPr algn="ctr">
                <a:lnSpc>
                  <a:spcPts val="3499"/>
                </a:lnSpc>
                <a:spcBef>
                  <a:spcPct val="0"/>
                </a:spcBef>
              </a:pPr>
              <a:r>
                <a:rPr lang="en-US" sz="2800" b="1" i="1" dirty="0" err="1">
                  <a:solidFill>
                    <a:srgbClr val="19274F"/>
                  </a:solidFill>
                  <a:latin typeface="Muli Bold Italics"/>
                  <a:ea typeface="Muli Bold Italics"/>
                  <a:cs typeface="Muli Bold Italics"/>
                  <a:sym typeface="Muli Bold Italics"/>
                </a:rPr>
                <a:t>Tên</a:t>
              </a:r>
              <a:r>
                <a:rPr lang="en-US" sz="2800" b="1" i="1" dirty="0">
                  <a:solidFill>
                    <a:srgbClr val="19274F"/>
                  </a:solidFill>
                  <a:latin typeface="Muli Bold Italics"/>
                  <a:ea typeface="Muli Bold Italics"/>
                  <a:cs typeface="Muli Bold Italics"/>
                  <a:sym typeface="Muli Bold Italics"/>
                </a:rPr>
                <a:t> </a:t>
              </a:r>
              <a:r>
                <a:rPr lang="en-US" sz="2800" b="1" i="1" dirty="0" err="1">
                  <a:solidFill>
                    <a:srgbClr val="19274F"/>
                  </a:solidFill>
                  <a:latin typeface="Muli Bold Italics"/>
                  <a:ea typeface="Muli Bold Italics"/>
                  <a:cs typeface="Muli Bold Italics"/>
                  <a:sym typeface="Muli Bold Italics"/>
                </a:rPr>
                <a:t>nhóm</a:t>
              </a:r>
              <a:r>
                <a:rPr lang="en-US" sz="2800" b="1" i="1" dirty="0">
                  <a:solidFill>
                    <a:srgbClr val="19274F"/>
                  </a:solidFill>
                  <a:latin typeface="Muli Bold Italics"/>
                  <a:ea typeface="Muli Bold Italics"/>
                  <a:cs typeface="Muli Bold Italics"/>
                  <a:sym typeface="Muli Bold Italics"/>
                </a:rPr>
                <a:t> </a:t>
              </a:r>
              <a:r>
                <a:rPr lang="en-US" sz="2800" b="1" i="1" dirty="0" err="1">
                  <a:solidFill>
                    <a:srgbClr val="19274F"/>
                  </a:solidFill>
                  <a:latin typeface="Muli Bold Italics"/>
                  <a:ea typeface="Muli Bold Italics"/>
                  <a:cs typeface="Muli Bold Italics"/>
                  <a:sym typeface="Muli Bold Italics"/>
                </a:rPr>
                <a:t>sản</a:t>
              </a:r>
              <a:r>
                <a:rPr lang="en-US" sz="2800" b="1" i="1" dirty="0">
                  <a:solidFill>
                    <a:srgbClr val="19274F"/>
                  </a:solidFill>
                  <a:latin typeface="Muli Bold Italics"/>
                  <a:ea typeface="Muli Bold Italics"/>
                  <a:cs typeface="Muli Bold Italics"/>
                  <a:sym typeface="Muli Bold Italics"/>
                </a:rPr>
                <a:t> </a:t>
              </a:r>
              <a:r>
                <a:rPr lang="en-US" sz="2800" b="1" i="1" dirty="0" err="1">
                  <a:solidFill>
                    <a:srgbClr val="19274F"/>
                  </a:solidFill>
                  <a:latin typeface="Muli Bold Italics"/>
                  <a:ea typeface="Muli Bold Italics"/>
                  <a:cs typeface="Muli Bold Italics"/>
                  <a:sym typeface="Muli Bold Italics"/>
                </a:rPr>
                <a:t>phẩm</a:t>
              </a:r>
              <a:r>
                <a:rPr lang="en-US" sz="2800" b="1" i="1" dirty="0">
                  <a:solidFill>
                    <a:srgbClr val="19274F"/>
                  </a:solidFill>
                  <a:latin typeface="Muli Bold Italics"/>
                  <a:ea typeface="Muli Bold Italics"/>
                  <a:cs typeface="Muli Bold Italics"/>
                  <a:sym typeface="Muli Bold Italics"/>
                </a:rPr>
                <a:t>/</a:t>
              </a:r>
              <a:r>
                <a:rPr lang="en-US" sz="2800" b="1" i="1" dirty="0" err="1">
                  <a:solidFill>
                    <a:srgbClr val="19274F"/>
                  </a:solidFill>
                  <a:latin typeface="Muli Bold Italics"/>
                  <a:ea typeface="Muli Bold Italics"/>
                  <a:cs typeface="Muli Bold Italics"/>
                  <a:sym typeface="Muli Bold Italics"/>
                </a:rPr>
                <a:t>dịch</a:t>
              </a:r>
              <a:r>
                <a:rPr lang="en-US" sz="2800" b="1" i="1" dirty="0">
                  <a:solidFill>
                    <a:srgbClr val="19274F"/>
                  </a:solidFill>
                  <a:latin typeface="Muli Bold Italics"/>
                  <a:ea typeface="Muli Bold Italics"/>
                  <a:cs typeface="Muli Bold Italics"/>
                  <a:sym typeface="Muli Bold Italics"/>
                </a:rPr>
                <a:t> </a:t>
              </a:r>
              <a:r>
                <a:rPr lang="en-US" sz="2800" b="1" i="1" dirty="0" err="1">
                  <a:solidFill>
                    <a:srgbClr val="19274F"/>
                  </a:solidFill>
                  <a:latin typeface="Muli Bold Italics"/>
                  <a:ea typeface="Muli Bold Italics"/>
                  <a:cs typeface="Muli Bold Italics"/>
                  <a:sym typeface="Muli Bold Italics"/>
                </a:rPr>
                <a:t>vụ</a:t>
              </a:r>
              <a:endParaRPr lang="en-US" sz="2800" b="1" i="1" dirty="0">
                <a:solidFill>
                  <a:srgbClr val="19274F"/>
                </a:solidFill>
                <a:latin typeface="Muli Bold Italics"/>
                <a:ea typeface="Muli Bold Italics"/>
                <a:cs typeface="Muli Bold Italics"/>
                <a:sym typeface="Muli Bold Italics"/>
              </a:endParaRPr>
            </a:p>
          </p:txBody>
        </p:sp>
        <p:sp>
          <p:nvSpPr>
            <p:cNvPr id="68" name="TextBox 68"/>
            <p:cNvSpPr txBox="1"/>
            <p:nvPr/>
          </p:nvSpPr>
          <p:spPr>
            <a:xfrm>
              <a:off x="13681028" y="4384250"/>
              <a:ext cx="3086100" cy="1310936"/>
            </a:xfrm>
            <a:prstGeom prst="rect">
              <a:avLst/>
            </a:prstGeom>
          </p:spPr>
          <p:txBody>
            <a:bodyPr wrap="square" lIns="0" tIns="0" rIns="0" bIns="0" rtlCol="0" anchor="t">
              <a:spAutoFit/>
            </a:bodyPr>
            <a:lstStyle/>
            <a:p>
              <a:pPr algn="ctr">
                <a:lnSpc>
                  <a:spcPts val="3499"/>
                </a:lnSpc>
                <a:spcBef>
                  <a:spcPct val="0"/>
                </a:spcBef>
              </a:pPr>
              <a:r>
                <a:rPr lang="en-US" sz="2499" b="1" i="1" dirty="0" err="1">
                  <a:solidFill>
                    <a:srgbClr val="19274F"/>
                  </a:solidFill>
                  <a:latin typeface="Muli Bold Italics"/>
                  <a:ea typeface="Muli Bold Italics"/>
                  <a:cs typeface="Muli Bold Italics"/>
                  <a:sym typeface="Muli Bold Italics"/>
                </a:rPr>
                <a:t>Địa</a:t>
              </a:r>
              <a:r>
                <a:rPr lang="en-US" sz="2499" b="1" i="1" dirty="0">
                  <a:solidFill>
                    <a:srgbClr val="19274F"/>
                  </a:solidFill>
                  <a:latin typeface="Muli Bold Italics"/>
                  <a:ea typeface="Muli Bold Italics"/>
                  <a:cs typeface="Muli Bold Italics"/>
                  <a:sym typeface="Muli Bold Italics"/>
                </a:rPr>
                <a:t> </a:t>
              </a:r>
              <a:r>
                <a:rPr lang="en-US" sz="2499" b="1" i="1" dirty="0" err="1">
                  <a:solidFill>
                    <a:srgbClr val="19274F"/>
                  </a:solidFill>
                  <a:latin typeface="Muli Bold Italics"/>
                  <a:ea typeface="Muli Bold Italics"/>
                  <a:cs typeface="Muli Bold Italics"/>
                  <a:sym typeface="Muli Bold Italics"/>
                </a:rPr>
                <a:t>điểm</a:t>
              </a:r>
              <a:r>
                <a:rPr lang="en-US" sz="2499" b="1" i="1" dirty="0">
                  <a:solidFill>
                    <a:srgbClr val="19274F"/>
                  </a:solidFill>
                  <a:latin typeface="Muli Bold Italics"/>
                  <a:ea typeface="Muli Bold Italics"/>
                  <a:cs typeface="Muli Bold Italics"/>
                  <a:sym typeface="Muli Bold Italics"/>
                </a:rPr>
                <a:t>: </a:t>
              </a:r>
              <a:r>
                <a:rPr lang="en-US" sz="2499" b="1" i="1" dirty="0" err="1">
                  <a:solidFill>
                    <a:srgbClr val="19274F"/>
                  </a:solidFill>
                  <a:latin typeface="Muli Bold Italics"/>
                  <a:ea typeface="Muli Bold Italics"/>
                  <a:cs typeface="Muli Bold Italics"/>
                  <a:sym typeface="Muli Bold Italics"/>
                </a:rPr>
                <a:t>Tại</a:t>
              </a:r>
              <a:r>
                <a:rPr lang="en-US" sz="2499" b="1" i="1" dirty="0">
                  <a:solidFill>
                    <a:srgbClr val="19274F"/>
                  </a:solidFill>
                  <a:latin typeface="Muli Bold Italics"/>
                  <a:ea typeface="Muli Bold Italics"/>
                  <a:cs typeface="Muli Bold Italics"/>
                  <a:sym typeface="Muli Bold Italics"/>
                </a:rPr>
                <a:t> </a:t>
              </a:r>
              <a:r>
                <a:rPr lang="en-US" sz="2499" b="1" i="1" dirty="0" err="1">
                  <a:solidFill>
                    <a:srgbClr val="19274F"/>
                  </a:solidFill>
                  <a:latin typeface="Muli Bold Italics"/>
                  <a:ea typeface="Muli Bold Italics"/>
                  <a:cs typeface="Muli Bold Italics"/>
                  <a:sym typeface="Muli Bold Italics"/>
                </a:rPr>
                <a:t>chợ</a:t>
              </a:r>
              <a:r>
                <a:rPr lang="en-US" sz="2499" b="1" i="1" dirty="0">
                  <a:solidFill>
                    <a:srgbClr val="19274F"/>
                  </a:solidFill>
                  <a:latin typeface="Muli Bold Italics"/>
                  <a:ea typeface="Muli Bold Italics"/>
                  <a:cs typeface="Muli Bold Italics"/>
                  <a:sym typeface="Muli Bold Italics"/>
                </a:rPr>
                <a:t>/</a:t>
              </a:r>
              <a:r>
                <a:rPr lang="en-US" sz="2499" b="1" i="1" dirty="0" err="1">
                  <a:solidFill>
                    <a:srgbClr val="19274F"/>
                  </a:solidFill>
                  <a:latin typeface="Muli Bold Italics"/>
                  <a:ea typeface="Muli Bold Italics"/>
                  <a:cs typeface="Muli Bold Italics"/>
                  <a:sym typeface="Muli Bold Italics"/>
                </a:rPr>
                <a:t>tại</a:t>
              </a:r>
              <a:r>
                <a:rPr lang="en-US" sz="2499" b="1" i="1" dirty="0">
                  <a:solidFill>
                    <a:srgbClr val="19274F"/>
                  </a:solidFill>
                  <a:latin typeface="Muli Bold Italics"/>
                  <a:ea typeface="Muli Bold Italics"/>
                  <a:cs typeface="Muli Bold Italics"/>
                  <a:sym typeface="Muli Bold Italics"/>
                </a:rPr>
                <a:t> </a:t>
              </a:r>
              <a:r>
                <a:rPr lang="en-US" sz="2499" b="1" i="1" dirty="0" err="1">
                  <a:solidFill>
                    <a:srgbClr val="19274F"/>
                  </a:solidFill>
                  <a:latin typeface="Muli Bold Italics"/>
                  <a:ea typeface="Muli Bold Italics"/>
                  <a:cs typeface="Muli Bold Italics"/>
                  <a:sym typeface="Muli Bold Italics"/>
                </a:rPr>
                <a:t>cửa</a:t>
              </a:r>
              <a:r>
                <a:rPr lang="en-US" sz="2499" b="1" i="1" dirty="0">
                  <a:solidFill>
                    <a:srgbClr val="19274F"/>
                  </a:solidFill>
                  <a:latin typeface="Muli Bold Italics"/>
                  <a:ea typeface="Muli Bold Italics"/>
                  <a:cs typeface="Muli Bold Italics"/>
                  <a:sym typeface="Muli Bold Italics"/>
                </a:rPr>
                <a:t> </a:t>
              </a:r>
              <a:r>
                <a:rPr lang="en-US" sz="2499" b="1" i="1" dirty="0" err="1">
                  <a:solidFill>
                    <a:srgbClr val="19274F"/>
                  </a:solidFill>
                  <a:latin typeface="Muli Bold Italics"/>
                  <a:ea typeface="Muli Bold Italics"/>
                  <a:cs typeface="Muli Bold Italics"/>
                  <a:sym typeface="Muli Bold Italics"/>
                </a:rPr>
                <a:t>hàng</a:t>
              </a:r>
              <a:r>
                <a:rPr lang="en-US" sz="2499" b="1" i="1" dirty="0">
                  <a:solidFill>
                    <a:srgbClr val="19274F"/>
                  </a:solidFill>
                  <a:latin typeface="Muli Bold Italics"/>
                  <a:ea typeface="Muli Bold Italics"/>
                  <a:cs typeface="Muli Bold Italics"/>
                  <a:sym typeface="Muli Bold Italics"/>
                </a:rPr>
                <a:t>/</a:t>
              </a:r>
              <a:r>
                <a:rPr lang="en-US" sz="2499" b="1" i="1" dirty="0" err="1">
                  <a:solidFill>
                    <a:srgbClr val="19274F"/>
                  </a:solidFill>
                  <a:latin typeface="Muli Bold Italics"/>
                  <a:ea typeface="Muli Bold Italics"/>
                  <a:cs typeface="Muli Bold Italics"/>
                  <a:sym typeface="Muli Bold Italics"/>
                </a:rPr>
                <a:t>tại</a:t>
              </a:r>
              <a:r>
                <a:rPr lang="en-US" sz="2499" b="1" i="1" dirty="0">
                  <a:solidFill>
                    <a:srgbClr val="19274F"/>
                  </a:solidFill>
                  <a:latin typeface="Muli Bold Italics"/>
                  <a:ea typeface="Muli Bold Italics"/>
                  <a:cs typeface="Muli Bold Italics"/>
                  <a:sym typeface="Muli Bold Italics"/>
                </a:rPr>
                <a:t> </a:t>
              </a:r>
              <a:r>
                <a:rPr lang="en-US" sz="2499" b="1" i="1" dirty="0" err="1">
                  <a:solidFill>
                    <a:srgbClr val="19274F"/>
                  </a:solidFill>
                  <a:latin typeface="Muli Bold Italics"/>
                  <a:ea typeface="Muli Bold Italics"/>
                  <a:cs typeface="Muli Bold Italics"/>
                  <a:sym typeface="Muli Bold Italics"/>
                </a:rPr>
                <a:t>nhà</a:t>
              </a:r>
              <a:r>
                <a:rPr lang="en-US" sz="2499" b="1" i="1" dirty="0">
                  <a:solidFill>
                    <a:srgbClr val="19274F"/>
                  </a:solidFill>
                  <a:latin typeface="Muli Bold Italics"/>
                  <a:ea typeface="Muli Bold Italics"/>
                  <a:cs typeface="Muli Bold Italics"/>
                  <a:sym typeface="Muli Bold Italics"/>
                </a:rPr>
                <a:t>/l</a:t>
              </a:r>
              <a:r>
                <a:rPr lang="vi-VN" sz="2499" b="1" i="1" dirty="0">
                  <a:solidFill>
                    <a:srgbClr val="19274F"/>
                  </a:solidFill>
                  <a:latin typeface="Muli Bold Italics"/>
                  <a:ea typeface="Muli Bold Italics"/>
                  <a:cs typeface="Muli Bold Italics"/>
                  <a:sym typeface="Muli Bold Italics"/>
                </a:rPr>
                <a:t>ư</a:t>
              </a:r>
              <a:r>
                <a:rPr lang="en-US" sz="2499" b="1" i="1" dirty="0">
                  <a:solidFill>
                    <a:srgbClr val="19274F"/>
                  </a:solidFill>
                  <a:latin typeface="Muli Bold Italics"/>
                  <a:ea typeface="Muli Bold Italics"/>
                  <a:cs typeface="Muli Bold Italics"/>
                  <a:sym typeface="Muli Bold Italics"/>
                </a:rPr>
                <a:t>u </a:t>
              </a:r>
              <a:r>
                <a:rPr lang="en-US" sz="2499" b="1" i="1" dirty="0" err="1">
                  <a:solidFill>
                    <a:srgbClr val="19274F"/>
                  </a:solidFill>
                  <a:latin typeface="Muli Bold Italics"/>
                  <a:ea typeface="Muli Bold Italics"/>
                  <a:cs typeface="Muli Bold Italics"/>
                  <a:sym typeface="Muli Bold Italics"/>
                </a:rPr>
                <a:t>động</a:t>
              </a:r>
              <a:r>
                <a:rPr lang="en-US" sz="2499" b="1" i="1" dirty="0">
                  <a:solidFill>
                    <a:srgbClr val="19274F"/>
                  </a:solidFill>
                  <a:latin typeface="Muli Bold Italics"/>
                  <a:ea typeface="Muli Bold Italics"/>
                  <a:cs typeface="Muli Bold Italics"/>
                  <a:sym typeface="Muli Bold Italics"/>
                </a:rPr>
                <a:t>,...)</a:t>
              </a:r>
            </a:p>
          </p:txBody>
        </p:sp>
      </p:grpSp>
      <p:sp>
        <p:nvSpPr>
          <p:cNvPr id="69" name="TextBox 69"/>
          <p:cNvSpPr txBox="1"/>
          <p:nvPr/>
        </p:nvSpPr>
        <p:spPr>
          <a:xfrm>
            <a:off x="4343399" y="5524500"/>
            <a:ext cx="12829255" cy="1569660"/>
          </a:xfrm>
          <a:prstGeom prst="rect">
            <a:avLst/>
          </a:prstGeom>
        </p:spPr>
        <p:txBody>
          <a:bodyPr wrap="square" lIns="0" tIns="0" rIns="0" bIns="0" rtlCol="0" anchor="t">
            <a:spAutoFit/>
          </a:bodyPr>
          <a:lstStyle/>
          <a:p>
            <a:pPr algn="ctr">
              <a:spcBef>
                <a:spcPct val="0"/>
              </a:spcBef>
            </a:pPr>
            <a:r>
              <a:rPr lang="en-US" sz="3400" i="1" dirty="0" err="1">
                <a:solidFill>
                  <a:srgbClr val="19274F"/>
                </a:solidFill>
                <a:latin typeface="Muli Italics"/>
                <a:ea typeface="Muli Italics"/>
                <a:cs typeface="Muli Italics"/>
                <a:sym typeface="Muli Italics"/>
              </a:rPr>
              <a:t>Ví</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dụ</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một</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số</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mô</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tả</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sản</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phẩm</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dịch</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vụ</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Sản</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xuất</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bàn</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ghế</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gỗ</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tại</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nhà</a:t>
            </a:r>
            <a:r>
              <a:rPr lang="en-US" sz="3400" i="1" dirty="0">
                <a:solidFill>
                  <a:srgbClr val="19274F"/>
                </a:solidFill>
                <a:latin typeface="Muli Italics"/>
                <a:ea typeface="Muli Italics"/>
                <a:cs typeface="Muli Italics"/>
                <a:sym typeface="Muli Italics"/>
              </a:rPr>
              <a:t>; Bán </a:t>
            </a:r>
            <a:r>
              <a:rPr lang="en-US" sz="3400" i="1" dirty="0" err="1">
                <a:solidFill>
                  <a:srgbClr val="19274F"/>
                </a:solidFill>
                <a:latin typeface="Muli Italics"/>
                <a:ea typeface="Muli Italics"/>
                <a:cs typeface="Muli Italics"/>
                <a:sym typeface="Muli Italics"/>
              </a:rPr>
              <a:t>lẻ</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rau</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củ</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quả</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tại</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chợ</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Bán</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tạp</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hoá</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tại</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cửa</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hàng</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tiện</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lợi</a:t>
            </a:r>
            <a:r>
              <a:rPr lang="en-US" sz="3400" i="1" dirty="0">
                <a:solidFill>
                  <a:srgbClr val="19274F"/>
                </a:solidFill>
                <a:latin typeface="Muli Italics"/>
                <a:ea typeface="Muli Italics"/>
                <a:cs typeface="Muli Italics"/>
                <a:sym typeface="Muli Italics"/>
              </a:rPr>
              <a:t>, Cho </a:t>
            </a:r>
            <a:r>
              <a:rPr lang="en-US" sz="3400" i="1" dirty="0" err="1">
                <a:solidFill>
                  <a:srgbClr val="19274F"/>
                </a:solidFill>
                <a:latin typeface="Muli Italics"/>
                <a:ea typeface="Muli Italics"/>
                <a:cs typeface="Muli Italics"/>
                <a:sym typeface="Muli Italics"/>
              </a:rPr>
              <a:t>thuê</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phòng</a:t>
            </a:r>
            <a:r>
              <a:rPr lang="en-US" sz="3400" i="1" dirty="0">
                <a:solidFill>
                  <a:srgbClr val="19274F"/>
                </a:solidFill>
                <a:latin typeface="Muli Italics"/>
                <a:ea typeface="Muli Italics"/>
                <a:cs typeface="Muli Italics"/>
                <a:sym typeface="Muli Italics"/>
              </a:rPr>
              <a:t> </a:t>
            </a:r>
            <a:r>
              <a:rPr lang="en-US" sz="3400" i="1" dirty="0" err="1">
                <a:solidFill>
                  <a:srgbClr val="19274F"/>
                </a:solidFill>
                <a:latin typeface="Muli Italics"/>
                <a:ea typeface="Muli Italics"/>
                <a:cs typeface="Muli Italics"/>
                <a:sym typeface="Muli Italics"/>
              </a:rPr>
              <a:t>trọ</a:t>
            </a:r>
            <a:r>
              <a:rPr lang="en-US" sz="3400" i="1" dirty="0">
                <a:solidFill>
                  <a:srgbClr val="19274F"/>
                </a:solidFill>
                <a:latin typeface="Muli Italics"/>
                <a:ea typeface="Muli Italics"/>
                <a:cs typeface="Muli Italics"/>
                <a:sym typeface="Muli Italics"/>
              </a:rPr>
              <a:t>;...</a:t>
            </a:r>
          </a:p>
        </p:txBody>
      </p:sp>
      <p:sp>
        <p:nvSpPr>
          <p:cNvPr id="70" name="TextBox 70"/>
          <p:cNvSpPr txBox="1"/>
          <p:nvPr/>
        </p:nvSpPr>
        <p:spPr>
          <a:xfrm>
            <a:off x="4826344" y="7243971"/>
            <a:ext cx="12471148" cy="871329"/>
          </a:xfrm>
          <a:prstGeom prst="rect">
            <a:avLst/>
          </a:prstGeom>
        </p:spPr>
        <p:txBody>
          <a:bodyPr wrap="square" lIns="0" tIns="0" rIns="0" bIns="0" rtlCol="0" anchor="t">
            <a:spAutoFit/>
          </a:bodyPr>
          <a:lstStyle/>
          <a:p>
            <a:pPr algn="l">
              <a:lnSpc>
                <a:spcPts val="3499"/>
              </a:lnSpc>
              <a:spcBef>
                <a:spcPct val="0"/>
              </a:spcBef>
            </a:pPr>
            <a:r>
              <a:rPr lang="en-US" sz="2800" b="1" i="1" dirty="0" err="1">
                <a:solidFill>
                  <a:srgbClr val="19274F"/>
                </a:solidFill>
                <a:latin typeface="Muli Bold Italics"/>
                <a:ea typeface="Muli Bold Italics"/>
                <a:cs typeface="Muli Bold Italics"/>
                <a:sym typeface="Muli Bold Italics"/>
              </a:rPr>
              <a:t>Mã</a:t>
            </a:r>
            <a:r>
              <a:rPr lang="en-US" sz="2800" b="1" i="1" dirty="0">
                <a:solidFill>
                  <a:srgbClr val="19274F"/>
                </a:solidFill>
                <a:latin typeface="Muli Bold Italics"/>
                <a:ea typeface="Muli Bold Italics"/>
                <a:cs typeface="Muli Bold Italics"/>
                <a:sym typeface="Muli Bold Italics"/>
              </a:rPr>
              <a:t> </a:t>
            </a:r>
            <a:r>
              <a:rPr lang="en-US" sz="2800" b="1" i="1" dirty="0" err="1">
                <a:solidFill>
                  <a:srgbClr val="19274F"/>
                </a:solidFill>
                <a:latin typeface="Muli Bold Italics"/>
                <a:ea typeface="Muli Bold Italics"/>
                <a:cs typeface="Muli Bold Italics"/>
                <a:sym typeface="Muli Bold Italics"/>
              </a:rPr>
              <a:t>ngành</a:t>
            </a:r>
            <a:r>
              <a:rPr lang="en-US" sz="2800" b="1" i="1" dirty="0">
                <a:solidFill>
                  <a:srgbClr val="19274F"/>
                </a:solidFill>
                <a:latin typeface="Muli Bold Italics"/>
                <a:ea typeface="Muli Bold Italics"/>
                <a:cs typeface="Muli Bold Italics"/>
                <a:sym typeface="Muli Bold Italics"/>
              </a:rPr>
              <a:t> </a:t>
            </a:r>
            <a:r>
              <a:rPr lang="en-US" sz="2800" b="1" i="1" dirty="0" err="1">
                <a:solidFill>
                  <a:srgbClr val="19274F"/>
                </a:solidFill>
                <a:latin typeface="Muli Bold Italics"/>
                <a:ea typeface="Muli Bold Italics"/>
                <a:cs typeface="Muli Bold Italics"/>
                <a:sym typeface="Muli Bold Italics"/>
              </a:rPr>
              <a:t>sản</a:t>
            </a:r>
            <a:r>
              <a:rPr lang="en-US" sz="2800" b="1" i="1" dirty="0">
                <a:solidFill>
                  <a:srgbClr val="19274F"/>
                </a:solidFill>
                <a:latin typeface="Muli Bold Italics"/>
                <a:ea typeface="Muli Bold Italics"/>
                <a:cs typeface="Muli Bold Italics"/>
                <a:sym typeface="Muli Bold Italics"/>
              </a:rPr>
              <a:t> </a:t>
            </a:r>
            <a:r>
              <a:rPr lang="en-US" sz="2800" b="1" i="1" dirty="0" err="1">
                <a:solidFill>
                  <a:srgbClr val="19274F"/>
                </a:solidFill>
                <a:latin typeface="Muli Bold Italics"/>
                <a:ea typeface="Muli Bold Italics"/>
                <a:cs typeface="Muli Bold Italics"/>
                <a:sym typeface="Muli Bold Italics"/>
              </a:rPr>
              <a:t>phẩm</a:t>
            </a:r>
            <a:r>
              <a:rPr lang="en-US" sz="2800" b="1" i="1" dirty="0">
                <a:solidFill>
                  <a:srgbClr val="19274F"/>
                </a:solidFill>
                <a:latin typeface="Muli Bold Italics"/>
                <a:ea typeface="Muli Bold Italics"/>
                <a:cs typeface="Muli Bold Italics"/>
                <a:sym typeface="Muli Bold Italics"/>
              </a:rPr>
              <a:t>: </a:t>
            </a:r>
            <a:r>
              <a:rPr lang="en-US" sz="2800" i="1" dirty="0" err="1">
                <a:solidFill>
                  <a:srgbClr val="19274F"/>
                </a:solidFill>
                <a:latin typeface="Muli Italics"/>
                <a:ea typeface="Muli Italics"/>
                <a:cs typeface="Muli Italics"/>
                <a:sym typeface="Muli Italics"/>
              </a:rPr>
              <a:t>Đánh</a:t>
            </a:r>
            <a:r>
              <a:rPr lang="en-US" sz="2800" i="1" dirty="0">
                <a:solidFill>
                  <a:srgbClr val="19274F"/>
                </a:solidFill>
                <a:latin typeface="Muli Italics"/>
                <a:ea typeface="Muli Italics"/>
                <a:cs typeface="Muli Italics"/>
                <a:sym typeface="Muli Italics"/>
              </a:rPr>
              <a:t> </a:t>
            </a:r>
            <a:r>
              <a:rPr lang="en-US" sz="2800" i="1" dirty="0" err="1">
                <a:solidFill>
                  <a:srgbClr val="19274F"/>
                </a:solidFill>
                <a:latin typeface="Muli Italics"/>
                <a:ea typeface="Muli Italics"/>
                <a:cs typeface="Muli Italics"/>
                <a:sym typeface="Muli Italics"/>
              </a:rPr>
              <a:t>mã</a:t>
            </a:r>
            <a:r>
              <a:rPr lang="en-US" sz="2800" i="1" dirty="0">
                <a:solidFill>
                  <a:srgbClr val="19274F"/>
                </a:solidFill>
                <a:latin typeface="Muli Italics"/>
                <a:ea typeface="Muli Italics"/>
                <a:cs typeface="Muli Italics"/>
                <a:sym typeface="Muli Italics"/>
              </a:rPr>
              <a:t> </a:t>
            </a:r>
            <a:r>
              <a:rPr lang="en-US" sz="2800" i="1" dirty="0" err="1">
                <a:solidFill>
                  <a:srgbClr val="19274F"/>
                </a:solidFill>
                <a:latin typeface="Muli Italics"/>
                <a:ea typeface="Muli Italics"/>
                <a:cs typeface="Muli Italics"/>
                <a:sym typeface="Muli Italics"/>
              </a:rPr>
              <a:t>sản</a:t>
            </a:r>
            <a:r>
              <a:rPr lang="en-US" sz="2800" i="1" dirty="0">
                <a:solidFill>
                  <a:srgbClr val="19274F"/>
                </a:solidFill>
                <a:latin typeface="Muli Italics"/>
                <a:ea typeface="Muli Italics"/>
                <a:cs typeface="Muli Italics"/>
                <a:sym typeface="Muli Italics"/>
              </a:rPr>
              <a:t> </a:t>
            </a:r>
            <a:r>
              <a:rPr lang="en-US" sz="2800" i="1" dirty="0" err="1">
                <a:solidFill>
                  <a:srgbClr val="19274F"/>
                </a:solidFill>
                <a:latin typeface="Muli Italics"/>
                <a:ea typeface="Muli Italics"/>
                <a:cs typeface="Muli Italics"/>
                <a:sym typeface="Muli Italics"/>
              </a:rPr>
              <a:t>phẩm</a:t>
            </a:r>
            <a:r>
              <a:rPr lang="en-US" sz="2800" i="1" dirty="0">
                <a:solidFill>
                  <a:srgbClr val="19274F"/>
                </a:solidFill>
                <a:latin typeface="Muli Italics"/>
                <a:ea typeface="Muli Italics"/>
                <a:cs typeface="Muli Italics"/>
                <a:sym typeface="Muli Italics"/>
              </a:rPr>
              <a:t> </a:t>
            </a:r>
            <a:r>
              <a:rPr lang="en-US" sz="2800" i="1" dirty="0" err="1">
                <a:solidFill>
                  <a:srgbClr val="19274F"/>
                </a:solidFill>
                <a:latin typeface="Muli Italics"/>
                <a:ea typeface="Muli Italics"/>
                <a:cs typeface="Muli Italics"/>
                <a:sym typeface="Muli Italics"/>
              </a:rPr>
              <a:t>theo</a:t>
            </a:r>
            <a:r>
              <a:rPr lang="en-US" sz="2800" i="1" dirty="0">
                <a:solidFill>
                  <a:srgbClr val="19274F"/>
                </a:solidFill>
                <a:latin typeface="Muli Italics"/>
                <a:ea typeface="Muli Italics"/>
                <a:cs typeface="Muli Italics"/>
                <a:sym typeface="Muli Italics"/>
              </a:rPr>
              <a:t> </a:t>
            </a:r>
            <a:r>
              <a:rPr lang="en-US" sz="2800" i="1" dirty="0" err="1">
                <a:solidFill>
                  <a:srgbClr val="19274F"/>
                </a:solidFill>
                <a:latin typeface="Muli Italics"/>
                <a:ea typeface="Muli Italics"/>
                <a:cs typeface="Muli Italics"/>
                <a:sym typeface="Muli Italics"/>
              </a:rPr>
              <a:t>mã</a:t>
            </a:r>
            <a:r>
              <a:rPr lang="en-US" sz="2800" i="1" dirty="0">
                <a:solidFill>
                  <a:srgbClr val="19274F"/>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sản</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phẩm</a:t>
            </a:r>
            <a:r>
              <a:rPr lang="en-US" sz="2800" b="1" i="1" dirty="0">
                <a:solidFill>
                  <a:schemeClr val="accent6">
                    <a:lumMod val="75000"/>
                  </a:schemeClr>
                </a:solidFill>
                <a:latin typeface="Muli Italics"/>
                <a:ea typeface="Muli Italics"/>
                <a:cs typeface="Muli Italics"/>
                <a:sym typeface="Muli Italics"/>
              </a:rPr>
              <a:t> (VCPA) </a:t>
            </a:r>
            <a:r>
              <a:rPr lang="en-US" sz="2800" b="1" i="1" dirty="0" err="1">
                <a:solidFill>
                  <a:schemeClr val="accent6">
                    <a:lumMod val="75000"/>
                  </a:schemeClr>
                </a:solidFill>
                <a:latin typeface="Muli Italics"/>
                <a:ea typeface="Muli Italics"/>
                <a:cs typeface="Muli Italics"/>
                <a:sym typeface="Muli Italics"/>
              </a:rPr>
              <a:t>cấp</a:t>
            </a:r>
            <a:r>
              <a:rPr lang="en-US" sz="2800" b="1" i="1" dirty="0">
                <a:solidFill>
                  <a:schemeClr val="accent6">
                    <a:lumMod val="75000"/>
                  </a:schemeClr>
                </a:solidFill>
                <a:latin typeface="Muli Italics"/>
                <a:ea typeface="Muli Italics"/>
                <a:cs typeface="Muli Italics"/>
                <a:sym typeface="Muli Italics"/>
              </a:rPr>
              <a:t> 8 </a:t>
            </a:r>
            <a:r>
              <a:rPr lang="en-US" sz="2800" b="1" i="1" dirty="0" err="1">
                <a:solidFill>
                  <a:schemeClr val="accent6">
                    <a:lumMod val="75000"/>
                  </a:schemeClr>
                </a:solidFill>
                <a:latin typeface="Muli Italics"/>
                <a:ea typeface="Muli Italics"/>
                <a:cs typeface="Muli Italics"/>
                <a:sym typeface="Muli Italics"/>
              </a:rPr>
              <a:t>với</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ngành</a:t>
            </a:r>
            <a:r>
              <a:rPr lang="en-US" sz="2800" b="1" i="1">
                <a:solidFill>
                  <a:schemeClr val="accent6">
                    <a:lumMod val="75000"/>
                  </a:schemeClr>
                </a:solidFill>
                <a:latin typeface="Muli Italics"/>
                <a:ea typeface="Muli Italics"/>
                <a:cs typeface="Muli Italics"/>
                <a:sym typeface="Muli Italics"/>
              </a:rPr>
              <a:t> B-C-D-E;</a:t>
            </a:r>
            <a:r>
              <a:rPr lang="en-US" sz="2800" i="1">
                <a:solidFill>
                  <a:srgbClr val="19274F"/>
                </a:solidFill>
                <a:latin typeface="Muli Italics"/>
                <a:ea typeface="Muli Italics"/>
                <a:cs typeface="Muli Italics"/>
                <a:sym typeface="Muli Italics"/>
              </a:rPr>
              <a:t> </a:t>
            </a:r>
            <a:r>
              <a:rPr lang="en-US" sz="2800" i="1" dirty="0" err="1">
                <a:solidFill>
                  <a:srgbClr val="19274F"/>
                </a:solidFill>
                <a:latin typeface="Muli Italics"/>
                <a:ea typeface="Muli Italics"/>
                <a:cs typeface="Muli Italics"/>
                <a:sym typeface="Muli Italics"/>
              </a:rPr>
              <a:t>các</a:t>
            </a:r>
            <a:r>
              <a:rPr lang="en-US" sz="2800" i="1" dirty="0">
                <a:solidFill>
                  <a:srgbClr val="19274F"/>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ngành</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còn</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lại</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đánh</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mã</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sản</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phẩm</a:t>
            </a:r>
            <a:r>
              <a:rPr lang="en-US" sz="2800" b="1" i="1" dirty="0">
                <a:solidFill>
                  <a:schemeClr val="accent6">
                    <a:lumMod val="75000"/>
                  </a:schemeClr>
                </a:solidFill>
                <a:latin typeface="Muli Italics"/>
                <a:ea typeface="Muli Italics"/>
                <a:cs typeface="Muli Italics"/>
                <a:sym typeface="Muli Italics"/>
              </a:rPr>
              <a:t> </a:t>
            </a:r>
            <a:r>
              <a:rPr lang="en-US" sz="2800" b="1" i="1" dirty="0" err="1">
                <a:solidFill>
                  <a:schemeClr val="accent6">
                    <a:lumMod val="75000"/>
                  </a:schemeClr>
                </a:solidFill>
                <a:latin typeface="Muli Italics"/>
                <a:ea typeface="Muli Italics"/>
                <a:cs typeface="Muli Italics"/>
                <a:sym typeface="Muli Italics"/>
              </a:rPr>
              <a:t>cấp</a:t>
            </a:r>
            <a:r>
              <a:rPr lang="en-US" sz="2800" b="1" i="1" dirty="0">
                <a:solidFill>
                  <a:schemeClr val="accent6">
                    <a:lumMod val="75000"/>
                  </a:schemeClr>
                </a:solidFill>
                <a:latin typeface="Muli Italics"/>
                <a:ea typeface="Muli Italics"/>
                <a:cs typeface="Muli Italics"/>
                <a:sym typeface="Muli Italics"/>
              </a:rPr>
              <a:t> 5</a:t>
            </a:r>
          </a:p>
        </p:txBody>
      </p:sp>
      <p:sp>
        <p:nvSpPr>
          <p:cNvPr id="71" name="TextBox 71"/>
          <p:cNvSpPr txBox="1"/>
          <p:nvPr/>
        </p:nvSpPr>
        <p:spPr>
          <a:xfrm>
            <a:off x="5656744" y="8386971"/>
            <a:ext cx="11455694" cy="871329"/>
          </a:xfrm>
          <a:prstGeom prst="rect">
            <a:avLst/>
          </a:prstGeom>
        </p:spPr>
        <p:txBody>
          <a:bodyPr wrap="square" lIns="0" tIns="0" rIns="0" bIns="0" rtlCol="0" anchor="t">
            <a:spAutoFit/>
          </a:bodyPr>
          <a:lstStyle/>
          <a:p>
            <a:pPr algn="l">
              <a:lnSpc>
                <a:spcPts val="3499"/>
              </a:lnSpc>
              <a:spcBef>
                <a:spcPct val="0"/>
              </a:spcBef>
            </a:pPr>
            <a:r>
              <a:rPr lang="en-US" sz="2800" i="1" dirty="0" err="1">
                <a:solidFill>
                  <a:srgbClr val="FC0000"/>
                </a:solidFill>
                <a:latin typeface="Muli Italics"/>
                <a:ea typeface="Muli Italics"/>
                <a:cs typeface="Muli Italics"/>
                <a:sym typeface="Muli Italics"/>
              </a:rPr>
              <a:t>Riêng</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đối</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với</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ngành</a:t>
            </a:r>
            <a:r>
              <a:rPr lang="en-US" sz="2800" i="1" dirty="0">
                <a:solidFill>
                  <a:srgbClr val="FC0000"/>
                </a:solidFill>
                <a:latin typeface="Muli Italics"/>
                <a:ea typeface="Muli Italics"/>
                <a:cs typeface="Muli Italics"/>
                <a:sym typeface="Muli Italics"/>
              </a:rPr>
              <a:t> 47. </a:t>
            </a:r>
            <a:r>
              <a:rPr lang="en-US" sz="2800" i="1" dirty="0" err="1">
                <a:solidFill>
                  <a:srgbClr val="FC0000"/>
                </a:solidFill>
                <a:latin typeface="Muli Italics"/>
                <a:ea typeface="Muli Italics"/>
                <a:cs typeface="Muli Italics"/>
                <a:sym typeface="Muli Italics"/>
              </a:rPr>
              <a:t>Bán</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lẻ</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trừ</a:t>
            </a:r>
            <a:r>
              <a:rPr lang="en-US" sz="2800" i="1" dirty="0">
                <a:solidFill>
                  <a:srgbClr val="FC0000"/>
                </a:solidFill>
                <a:latin typeface="Muli Italics"/>
                <a:ea typeface="Muli Italics"/>
                <a:cs typeface="Muli Italics"/>
                <a:sym typeface="Muli Italics"/>
              </a:rPr>
              <a:t> ô </a:t>
            </a:r>
            <a:r>
              <a:rPr lang="en-US" sz="2800" i="1" dirty="0" err="1">
                <a:solidFill>
                  <a:srgbClr val="FC0000"/>
                </a:solidFill>
                <a:latin typeface="Muli Italics"/>
                <a:ea typeface="Muli Italics"/>
                <a:cs typeface="Muli Italics"/>
                <a:sym typeface="Muli Italics"/>
              </a:rPr>
              <a:t>tô</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mô</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tô</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xe</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máy</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và</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xe</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có</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động</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cơ</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khác</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Sử</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dụng</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danh</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mục</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Hệ</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thống</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ngành</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kinh</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tế</a:t>
            </a:r>
            <a:r>
              <a:rPr lang="en-US" sz="2800" i="1" dirty="0">
                <a:solidFill>
                  <a:srgbClr val="FC0000"/>
                </a:solidFill>
                <a:latin typeface="Muli Italics"/>
                <a:ea typeface="Muli Italics"/>
                <a:cs typeface="Muli Italics"/>
                <a:sym typeface="Muli Italics"/>
              </a:rPr>
              <a:t> </a:t>
            </a:r>
            <a:r>
              <a:rPr lang="en-US" sz="2800" i="1" dirty="0" err="1">
                <a:solidFill>
                  <a:srgbClr val="FC0000"/>
                </a:solidFill>
                <a:latin typeface="Muli Italics"/>
                <a:ea typeface="Muli Italics"/>
                <a:cs typeface="Muli Italics"/>
                <a:sym typeface="Muli Italics"/>
              </a:rPr>
              <a:t>Việt</a:t>
            </a:r>
            <a:r>
              <a:rPr lang="en-US" sz="2800" i="1" dirty="0">
                <a:solidFill>
                  <a:srgbClr val="FC0000"/>
                </a:solidFill>
                <a:latin typeface="Muli Italics"/>
                <a:ea typeface="Muli Italics"/>
                <a:cs typeface="Muli Italics"/>
                <a:sym typeface="Muli Italics"/>
              </a:rPr>
              <a:t> Nam (VISIC)</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barn(inVertical)">
                                      <p:cBhvr>
                                        <p:cTn id="20" dur="500"/>
                                        <p:tgtEl>
                                          <p:spTgt spid="7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down)">
                                      <p:cBhvr>
                                        <p:cTn id="25" dur="500"/>
                                        <p:tgtEl>
                                          <p:spTgt spid="71"/>
                                        </p:tgtEl>
                                      </p:cBhvr>
                                    </p:animEffect>
                                  </p:childTnLst>
                                </p:cTn>
                              </p:par>
                              <p:par>
                                <p:cTn id="26" presetID="22" presetClass="entr" presetSubtype="4"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9" grpId="0"/>
      <p:bldP spid="70" grpId="0"/>
      <p:bldP spid="7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4" name="TextBox 4"/>
          <p:cNvSpPr txBox="1"/>
          <p:nvPr/>
        </p:nvSpPr>
        <p:spPr>
          <a:xfrm>
            <a:off x="365292" y="4341387"/>
            <a:ext cx="3841198" cy="5643877"/>
          </a:xfrm>
          <a:prstGeom prst="rect">
            <a:avLst/>
          </a:prstGeom>
        </p:spPr>
        <p:txBody>
          <a:bodyPr lIns="46656" tIns="46656" rIns="46656" bIns="46656" rtlCol="0" anchor="ctr"/>
          <a:lstStyle/>
          <a:p>
            <a:pPr marL="0" lvl="0" indent="0" algn="ctr">
              <a:lnSpc>
                <a:spcPts val="2520"/>
              </a:lnSpc>
              <a:spcBef>
                <a:spcPct val="0"/>
              </a:spcBef>
            </a:pPr>
            <a:endParaRPr/>
          </a:p>
        </p:txBody>
      </p:sp>
      <p:grpSp>
        <p:nvGrpSpPr>
          <p:cNvPr id="75" name="Group 74">
            <a:extLst>
              <a:ext uri="{FF2B5EF4-FFF2-40B4-BE49-F238E27FC236}">
                <a16:creationId xmlns:a16="http://schemas.microsoft.com/office/drawing/2014/main" xmlns="" id="{83FCF7A4-2D4E-DC44-882B-AABFADFF28E7}"/>
              </a:ext>
            </a:extLst>
          </p:cNvPr>
          <p:cNvGrpSpPr/>
          <p:nvPr/>
        </p:nvGrpSpPr>
        <p:grpSpPr>
          <a:xfrm>
            <a:off x="492530" y="652372"/>
            <a:ext cx="16881070" cy="2168931"/>
            <a:chOff x="965917" y="48432"/>
            <a:chExt cx="16356167" cy="3345971"/>
          </a:xfrm>
        </p:grpSpPr>
        <p:grpSp>
          <p:nvGrpSpPr>
            <p:cNvPr id="50" name="Group 50"/>
            <p:cNvGrpSpPr/>
            <p:nvPr/>
          </p:nvGrpSpPr>
          <p:grpSpPr>
            <a:xfrm>
              <a:off x="965917" y="48432"/>
              <a:ext cx="16356167" cy="3345971"/>
              <a:chOff x="0" y="-130559"/>
              <a:chExt cx="21808222" cy="4461294"/>
            </a:xfrm>
          </p:grpSpPr>
          <p:grpSp>
            <p:nvGrpSpPr>
              <p:cNvPr id="51" name="Group 51"/>
              <p:cNvGrpSpPr/>
              <p:nvPr/>
            </p:nvGrpSpPr>
            <p:grpSpPr>
              <a:xfrm>
                <a:off x="0" y="-130559"/>
                <a:ext cx="21808222" cy="4461294"/>
                <a:chOff x="0" y="-38100"/>
                <a:chExt cx="6364098" cy="1301900"/>
              </a:xfrm>
            </p:grpSpPr>
            <p:sp>
              <p:nvSpPr>
                <p:cNvPr id="52" name="Freeform 52"/>
                <p:cNvSpPr/>
                <p:nvPr/>
              </p:nvSpPr>
              <p:spPr>
                <a:xfrm>
                  <a:off x="0" y="0"/>
                  <a:ext cx="6364098" cy="1073680"/>
                </a:xfrm>
                <a:custGeom>
                  <a:avLst/>
                  <a:gdLst/>
                  <a:ahLst/>
                  <a:cxnLst/>
                  <a:rect l="l" t="t" r="r" b="b"/>
                  <a:pathLst>
                    <a:path w="6364098" h="1263800">
                      <a:moveTo>
                        <a:pt x="17513" y="0"/>
                      </a:moveTo>
                      <a:lnTo>
                        <a:pt x="6346585" y="0"/>
                      </a:lnTo>
                      <a:cubicBezTo>
                        <a:pt x="6356257" y="0"/>
                        <a:pt x="6364098" y="7841"/>
                        <a:pt x="6364098" y="17513"/>
                      </a:cubicBezTo>
                      <a:lnTo>
                        <a:pt x="6364098" y="1246286"/>
                      </a:lnTo>
                      <a:cubicBezTo>
                        <a:pt x="6364098" y="1255959"/>
                        <a:pt x="6356257" y="1263800"/>
                        <a:pt x="6346585" y="1263800"/>
                      </a:cubicBezTo>
                      <a:lnTo>
                        <a:pt x="17513" y="1263800"/>
                      </a:lnTo>
                      <a:cubicBezTo>
                        <a:pt x="7841" y="1263800"/>
                        <a:pt x="0" y="1255959"/>
                        <a:pt x="0" y="1246286"/>
                      </a:cubicBezTo>
                      <a:lnTo>
                        <a:pt x="0" y="17513"/>
                      </a:lnTo>
                      <a:cubicBezTo>
                        <a:pt x="0" y="7841"/>
                        <a:pt x="7841" y="0"/>
                        <a:pt x="17513" y="0"/>
                      </a:cubicBezTo>
                      <a:close/>
                    </a:path>
                  </a:pathLst>
                </a:custGeom>
                <a:solidFill>
                  <a:srgbClr val="FFFFFF"/>
                </a:solidFill>
                <a:ln cap="rnd">
                  <a:noFill/>
                  <a:prstDash val="solid"/>
                  <a:round/>
                </a:ln>
              </p:spPr>
            </p:sp>
            <p:sp>
              <p:nvSpPr>
                <p:cNvPr id="53" name="TextBox 53"/>
                <p:cNvSpPr txBox="1"/>
                <p:nvPr/>
              </p:nvSpPr>
              <p:spPr>
                <a:xfrm>
                  <a:off x="0" y="-38100"/>
                  <a:ext cx="6364098" cy="1301900"/>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54" name="Group 54"/>
              <p:cNvGrpSpPr/>
              <p:nvPr/>
            </p:nvGrpSpPr>
            <p:grpSpPr>
              <a:xfrm>
                <a:off x="184321" y="373330"/>
                <a:ext cx="21439580" cy="3534067"/>
                <a:chOff x="0" y="0"/>
                <a:chExt cx="6256521" cy="1031315"/>
              </a:xfrm>
            </p:grpSpPr>
            <p:sp>
              <p:nvSpPr>
                <p:cNvPr id="55" name="Freeform 55"/>
                <p:cNvSpPr/>
                <p:nvPr/>
              </p:nvSpPr>
              <p:spPr>
                <a:xfrm>
                  <a:off x="0" y="0"/>
                  <a:ext cx="6256521" cy="1031315"/>
                </a:xfrm>
                <a:custGeom>
                  <a:avLst/>
                  <a:gdLst/>
                  <a:ahLst/>
                  <a:cxnLst/>
                  <a:rect l="l" t="t" r="r" b="b"/>
                  <a:pathLst>
                    <a:path w="6256521" h="1031315">
                      <a:moveTo>
                        <a:pt x="14444" y="0"/>
                      </a:moveTo>
                      <a:lnTo>
                        <a:pt x="6242077" y="0"/>
                      </a:lnTo>
                      <a:cubicBezTo>
                        <a:pt x="6250054" y="0"/>
                        <a:pt x="6256521" y="6467"/>
                        <a:pt x="6256521" y="14444"/>
                      </a:cubicBezTo>
                      <a:lnTo>
                        <a:pt x="6256521" y="1016871"/>
                      </a:lnTo>
                      <a:cubicBezTo>
                        <a:pt x="6256521" y="1020702"/>
                        <a:pt x="6254999" y="1024376"/>
                        <a:pt x="6252290" y="1027085"/>
                      </a:cubicBezTo>
                      <a:cubicBezTo>
                        <a:pt x="6249581" y="1029793"/>
                        <a:pt x="6245908" y="1031315"/>
                        <a:pt x="6242077" y="1031315"/>
                      </a:cubicBezTo>
                      <a:lnTo>
                        <a:pt x="14444" y="1031315"/>
                      </a:lnTo>
                      <a:cubicBezTo>
                        <a:pt x="6467" y="1031315"/>
                        <a:pt x="0" y="1024848"/>
                        <a:pt x="0" y="1016871"/>
                      </a:cubicBezTo>
                      <a:lnTo>
                        <a:pt x="0" y="14444"/>
                      </a:lnTo>
                      <a:cubicBezTo>
                        <a:pt x="0" y="6467"/>
                        <a:pt x="6467" y="0"/>
                        <a:pt x="14444" y="0"/>
                      </a:cubicBezTo>
                      <a:close/>
                    </a:path>
                  </a:pathLst>
                </a:custGeom>
                <a:solidFill>
                  <a:srgbClr val="BCBEFA"/>
                </a:solidFill>
                <a:ln w="47625" cap="rnd">
                  <a:solidFill>
                    <a:srgbClr val="1A1E2D"/>
                  </a:solidFill>
                  <a:prstDash val="lgDash"/>
                  <a:round/>
                </a:ln>
              </p:spPr>
            </p:sp>
            <p:sp>
              <p:nvSpPr>
                <p:cNvPr id="56" name="TextBox 56"/>
                <p:cNvSpPr txBox="1"/>
                <p:nvPr/>
              </p:nvSpPr>
              <p:spPr>
                <a:xfrm>
                  <a:off x="0" y="-38100"/>
                  <a:ext cx="6256521" cy="1069415"/>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61" name="TextBox 61"/>
            <p:cNvSpPr txBox="1"/>
            <p:nvPr/>
          </p:nvSpPr>
          <p:spPr>
            <a:xfrm>
              <a:off x="1172419" y="393882"/>
              <a:ext cx="15854343" cy="2706367"/>
            </a:xfrm>
            <a:prstGeom prst="rect">
              <a:avLst/>
            </a:prstGeom>
          </p:spPr>
          <p:txBody>
            <a:bodyPr wrap="square" lIns="0" tIns="0" rIns="0" bIns="0" rtlCol="0" anchor="t">
              <a:spAutoFit/>
            </a:bodyPr>
            <a:lstStyle/>
            <a:p>
              <a:pPr marL="323857" lvl="1"/>
              <a:r>
                <a:rPr lang="en-US" sz="3800" dirty="0">
                  <a:solidFill>
                    <a:srgbClr val="19274F"/>
                  </a:solidFill>
                  <a:latin typeface="Muli"/>
                  <a:ea typeface="Muli"/>
                  <a:cs typeface="Muli"/>
                  <a:sym typeface="Muli"/>
                </a:rPr>
                <a:t>ĐTV </a:t>
              </a:r>
              <a:r>
                <a:rPr lang="en-US" sz="3800" dirty="0" err="1">
                  <a:solidFill>
                    <a:srgbClr val="19274F"/>
                  </a:solidFill>
                  <a:latin typeface="Muli"/>
                  <a:ea typeface="Muli"/>
                  <a:cs typeface="Muli"/>
                  <a:sym typeface="Muli"/>
                </a:rPr>
                <a:t>cần</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thận</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trọng</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trong</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việc</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xác</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định</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mã</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sản</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phẩm</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của</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cơ</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sở</a:t>
              </a:r>
              <a:r>
                <a:rPr lang="en-US" sz="3800" dirty="0">
                  <a:solidFill>
                    <a:srgbClr val="19274F"/>
                  </a:solidFill>
                  <a:latin typeface="Muli"/>
                  <a:ea typeface="Muli"/>
                  <a:cs typeface="Muli"/>
                  <a:sym typeface="Muli"/>
                </a:rPr>
                <a:t> do:      </a:t>
              </a:r>
              <a:r>
                <a:rPr lang="en-US" sz="3800" dirty="0" err="1">
                  <a:solidFill>
                    <a:srgbClr val="19274F"/>
                  </a:solidFill>
                  <a:latin typeface="Muli"/>
                  <a:ea typeface="Muli"/>
                  <a:cs typeface="Muli"/>
                  <a:sym typeface="Muli"/>
                </a:rPr>
                <a:t>X</a:t>
              </a:r>
              <a:r>
                <a:rPr lang="en-US" sz="3800" u="none" strike="noStrike" dirty="0" err="1">
                  <a:solidFill>
                    <a:srgbClr val="19274F"/>
                  </a:solidFill>
                  <a:latin typeface="Muli"/>
                  <a:ea typeface="Muli"/>
                  <a:cs typeface="Muli"/>
                  <a:sym typeface="Muli"/>
                </a:rPr>
                <a:t>ác</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định</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sai</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mã</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sản</a:t>
              </a:r>
              <a:r>
                <a:rPr lang="en-US" sz="3800" u="none" strike="noStrike" dirty="0">
                  <a:solidFill>
                    <a:srgbClr val="19274F"/>
                  </a:solidFill>
                  <a:latin typeface="Muli"/>
                  <a:ea typeface="Muli"/>
                  <a:cs typeface="Muli"/>
                  <a:sym typeface="Muli"/>
                </a:rPr>
                <a:t> </a:t>
              </a:r>
              <a:r>
                <a:rPr lang="en-US" sz="3800" u="none" strike="noStrike" dirty="0" err="1">
                  <a:solidFill>
                    <a:srgbClr val="19274F"/>
                  </a:solidFill>
                  <a:latin typeface="Muli"/>
                  <a:ea typeface="Muli"/>
                  <a:cs typeface="Muli"/>
                  <a:sym typeface="Muli"/>
                </a:rPr>
                <a:t>phẩm</a:t>
              </a:r>
              <a:r>
                <a:rPr lang="en-US" sz="3800" u="none" strike="noStrike" dirty="0">
                  <a:solidFill>
                    <a:srgbClr val="19274F"/>
                  </a:solidFill>
                  <a:latin typeface="Muli"/>
                  <a:ea typeface="Muli"/>
                  <a:cs typeface="Muli"/>
                  <a:sym typeface="Muli"/>
                </a:rPr>
                <a:t> </a:t>
              </a:r>
              <a:r>
                <a:rPr lang="en-US" sz="3800" u="none" strike="noStrike" dirty="0">
                  <a:solidFill>
                    <a:srgbClr val="19274F"/>
                  </a:solidFill>
                  <a:latin typeface="Muli"/>
                  <a:ea typeface="Muli"/>
                  <a:cs typeface="Muli"/>
                  <a:sym typeface="Wingdings" panose="05000000000000000000" pitchFamily="2" charset="2"/>
                </a:rPr>
                <a:t> </a:t>
              </a:r>
              <a:r>
                <a:rPr lang="en-US" sz="3800" dirty="0" err="1">
                  <a:solidFill>
                    <a:srgbClr val="19274F"/>
                  </a:solidFill>
                  <a:latin typeface="Muli"/>
                  <a:ea typeface="Muli"/>
                  <a:cs typeface="Muli"/>
                  <a:sym typeface="Muli"/>
                </a:rPr>
                <a:t>xác</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định</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sai</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sản</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phẩm</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dịch</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vụ</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ngành</a:t>
              </a:r>
              <a:r>
                <a:rPr lang="en-US" sz="3800" dirty="0">
                  <a:solidFill>
                    <a:srgbClr val="19274F"/>
                  </a:solidFill>
                  <a:latin typeface="Muli"/>
                  <a:ea typeface="Muli"/>
                  <a:cs typeface="Muli"/>
                  <a:sym typeface="Muli"/>
                </a:rPr>
                <a:t> </a:t>
              </a:r>
            </a:p>
            <a:p>
              <a:pPr marL="323857" lvl="1"/>
              <a:r>
                <a:rPr lang="en-US" sz="3800" dirty="0">
                  <a:solidFill>
                    <a:srgbClr val="19274F"/>
                  </a:solidFill>
                  <a:latin typeface="Muli"/>
                  <a:ea typeface="Muli"/>
                  <a:cs typeface="Muli"/>
                  <a:sym typeface="Wingdings" panose="05000000000000000000" pitchFamily="2" charset="2"/>
                </a:rPr>
                <a:t> </a:t>
              </a:r>
              <a:r>
                <a:rPr lang="en-US" sz="3800" dirty="0" err="1">
                  <a:solidFill>
                    <a:srgbClr val="19274F"/>
                  </a:solidFill>
                  <a:latin typeface="Muli"/>
                  <a:ea typeface="Muli"/>
                  <a:cs typeface="Muli"/>
                  <a:sym typeface="Muli"/>
                </a:rPr>
                <a:t>Ảnh</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hưởng</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nghiêm</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trọng</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đến</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các</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bước</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nhảy</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của</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bảng</a:t>
              </a:r>
              <a:r>
                <a:rPr lang="en-US" sz="3800" dirty="0">
                  <a:solidFill>
                    <a:srgbClr val="19274F"/>
                  </a:solidFill>
                  <a:latin typeface="Muli"/>
                  <a:ea typeface="Muli"/>
                  <a:cs typeface="Muli"/>
                  <a:sym typeface="Muli"/>
                </a:rPr>
                <a:t> </a:t>
              </a:r>
              <a:r>
                <a:rPr lang="en-US" sz="3800" dirty="0" err="1">
                  <a:solidFill>
                    <a:srgbClr val="19274F"/>
                  </a:solidFill>
                  <a:latin typeface="Muli"/>
                  <a:ea typeface="Muli"/>
                  <a:cs typeface="Muli"/>
                  <a:sym typeface="Muli"/>
                </a:rPr>
                <a:t>hỏi</a:t>
              </a:r>
              <a:r>
                <a:rPr lang="en-US" sz="3800" dirty="0">
                  <a:solidFill>
                    <a:srgbClr val="19274F"/>
                  </a:solidFill>
                  <a:latin typeface="Muli"/>
                  <a:ea typeface="Muli"/>
                  <a:cs typeface="Muli"/>
                  <a:sym typeface="Muli"/>
                </a:rPr>
                <a:t> </a:t>
              </a:r>
              <a:endParaRPr lang="en-US" sz="3800" u="none" strike="noStrike" dirty="0">
                <a:solidFill>
                  <a:srgbClr val="19274F"/>
                </a:solidFill>
                <a:latin typeface="Muli"/>
                <a:ea typeface="Muli"/>
                <a:cs typeface="Muli"/>
                <a:sym typeface="Muli"/>
              </a:endParaRPr>
            </a:p>
          </p:txBody>
        </p:sp>
      </p:grpSp>
      <p:sp>
        <p:nvSpPr>
          <p:cNvPr id="76" name="TextBox 61">
            <a:extLst>
              <a:ext uri="{FF2B5EF4-FFF2-40B4-BE49-F238E27FC236}">
                <a16:creationId xmlns:a16="http://schemas.microsoft.com/office/drawing/2014/main" xmlns="" id="{30984133-4004-2C81-E3AA-9BF39E38E4D7}"/>
              </a:ext>
            </a:extLst>
          </p:cNvPr>
          <p:cNvSpPr txBox="1"/>
          <p:nvPr/>
        </p:nvSpPr>
        <p:spPr>
          <a:xfrm>
            <a:off x="1032341" y="-23387"/>
            <a:ext cx="12264722" cy="738664"/>
          </a:xfrm>
          <a:prstGeom prst="rect">
            <a:avLst/>
          </a:prstGeom>
        </p:spPr>
        <p:txBody>
          <a:bodyPr wrap="square" lIns="0" tIns="0" rIns="0" bIns="0" rtlCol="0" anchor="t">
            <a:spAutoFit/>
          </a:bodyPr>
          <a:lstStyle/>
          <a:p>
            <a:pPr marL="323857" lvl="1" algn="l"/>
            <a:r>
              <a:rPr lang="en-US" sz="4800" b="1" dirty="0" err="1">
                <a:solidFill>
                  <a:srgbClr val="FF0000"/>
                </a:solidFill>
                <a:latin typeface="Muli"/>
                <a:ea typeface="Muli"/>
                <a:cs typeface="Muli"/>
                <a:sym typeface="Muli"/>
              </a:rPr>
              <a:t>Cách</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xác</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định</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mã</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sản</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phẩm</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tiếp</a:t>
            </a:r>
            <a:r>
              <a:rPr lang="en-US" sz="4800" b="1" dirty="0">
                <a:solidFill>
                  <a:srgbClr val="FF0000"/>
                </a:solidFill>
                <a:latin typeface="Muli"/>
                <a:ea typeface="Muli"/>
                <a:cs typeface="Muli"/>
                <a:sym typeface="Muli"/>
              </a:rPr>
              <a:t>) </a:t>
            </a:r>
            <a:endParaRPr lang="en-US" sz="4800" b="1" u="none" strike="noStrike" dirty="0">
              <a:solidFill>
                <a:srgbClr val="FF0000"/>
              </a:solidFill>
              <a:latin typeface="Muli"/>
              <a:ea typeface="Muli"/>
              <a:cs typeface="Muli"/>
              <a:sym typeface="Muli"/>
            </a:endParaRPr>
          </a:p>
        </p:txBody>
      </p:sp>
      <p:sp>
        <p:nvSpPr>
          <p:cNvPr id="69" name="Arrow: Right 68">
            <a:extLst>
              <a:ext uri="{FF2B5EF4-FFF2-40B4-BE49-F238E27FC236}">
                <a16:creationId xmlns:a16="http://schemas.microsoft.com/office/drawing/2014/main" xmlns="" id="{1D84DE25-EDB4-4AE4-9DC3-47FC33A6C18A}"/>
              </a:ext>
            </a:extLst>
          </p:cNvPr>
          <p:cNvSpPr/>
          <p:nvPr/>
        </p:nvSpPr>
        <p:spPr>
          <a:xfrm>
            <a:off x="3784100" y="6304908"/>
            <a:ext cx="896941" cy="90737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38">
            <a:extLst>
              <a:ext uri="{FF2B5EF4-FFF2-40B4-BE49-F238E27FC236}">
                <a16:creationId xmlns:a16="http://schemas.microsoft.com/office/drawing/2014/main" xmlns="" id="{4ED836DB-1F49-4A40-98BD-D5DC2AAE6B82}"/>
              </a:ext>
            </a:extLst>
          </p:cNvPr>
          <p:cNvGrpSpPr/>
          <p:nvPr/>
        </p:nvGrpSpPr>
        <p:grpSpPr>
          <a:xfrm>
            <a:off x="228600" y="3590156"/>
            <a:ext cx="4422481" cy="6696844"/>
            <a:chOff x="0" y="-290676"/>
            <a:chExt cx="1494590" cy="2448579"/>
          </a:xfrm>
        </p:grpSpPr>
        <p:sp>
          <p:nvSpPr>
            <p:cNvPr id="92" name="Freeform 39">
              <a:extLst>
                <a:ext uri="{FF2B5EF4-FFF2-40B4-BE49-F238E27FC236}">
                  <a16:creationId xmlns:a16="http://schemas.microsoft.com/office/drawing/2014/main" xmlns="" id="{05A71496-0458-4048-B1B1-33FDF2D59D5A}"/>
                </a:ext>
              </a:extLst>
            </p:cNvPr>
            <p:cNvSpPr/>
            <p:nvPr/>
          </p:nvSpPr>
          <p:spPr>
            <a:xfrm>
              <a:off x="0" y="-290676"/>
              <a:ext cx="1494590" cy="2448579"/>
            </a:xfrm>
            <a:custGeom>
              <a:avLst/>
              <a:gdLst/>
              <a:ahLst/>
              <a:cxnLst/>
              <a:rect l="l" t="t" r="r" b="b"/>
              <a:pathLst>
                <a:path w="1494590" h="2157903">
                  <a:moveTo>
                    <a:pt x="74573" y="0"/>
                  </a:moveTo>
                  <a:lnTo>
                    <a:pt x="1420017" y="0"/>
                  </a:lnTo>
                  <a:cubicBezTo>
                    <a:pt x="1439795" y="0"/>
                    <a:pt x="1458763" y="7857"/>
                    <a:pt x="1472748" y="21842"/>
                  </a:cubicBezTo>
                  <a:cubicBezTo>
                    <a:pt x="1486733" y="35827"/>
                    <a:pt x="1494590" y="54795"/>
                    <a:pt x="1494590" y="74573"/>
                  </a:cubicBezTo>
                  <a:lnTo>
                    <a:pt x="1494590" y="2083330"/>
                  </a:lnTo>
                  <a:cubicBezTo>
                    <a:pt x="1494590" y="2103108"/>
                    <a:pt x="1486733" y="2122076"/>
                    <a:pt x="1472748" y="2136061"/>
                  </a:cubicBezTo>
                  <a:cubicBezTo>
                    <a:pt x="1458763" y="2150046"/>
                    <a:pt x="1439795" y="2157903"/>
                    <a:pt x="1420017" y="2157903"/>
                  </a:cubicBezTo>
                  <a:lnTo>
                    <a:pt x="74573" y="2157903"/>
                  </a:lnTo>
                  <a:cubicBezTo>
                    <a:pt x="33388" y="2157903"/>
                    <a:pt x="0" y="2124515"/>
                    <a:pt x="0" y="2083330"/>
                  </a:cubicBezTo>
                  <a:lnTo>
                    <a:pt x="0" y="74573"/>
                  </a:lnTo>
                  <a:cubicBezTo>
                    <a:pt x="0" y="33388"/>
                    <a:pt x="33388" y="0"/>
                    <a:pt x="74573" y="0"/>
                  </a:cubicBezTo>
                  <a:close/>
                </a:path>
              </a:pathLst>
            </a:custGeom>
            <a:solidFill>
              <a:srgbClr val="FFFFFF"/>
            </a:solidFill>
            <a:ln cap="rnd">
              <a:noFill/>
              <a:prstDash val="solid"/>
              <a:round/>
            </a:ln>
          </p:spPr>
        </p:sp>
        <p:sp>
          <p:nvSpPr>
            <p:cNvPr id="93" name="TextBox 40">
              <a:extLst>
                <a:ext uri="{FF2B5EF4-FFF2-40B4-BE49-F238E27FC236}">
                  <a16:creationId xmlns:a16="http://schemas.microsoft.com/office/drawing/2014/main" xmlns="" id="{F894B944-DC82-4A5C-B3C1-DFDAA05DB2C6}"/>
                </a:ext>
              </a:extLst>
            </p:cNvPr>
            <p:cNvSpPr txBox="1"/>
            <p:nvPr/>
          </p:nvSpPr>
          <p:spPr>
            <a:xfrm>
              <a:off x="0" y="-290676"/>
              <a:ext cx="1494590" cy="2448579"/>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78" name="Group 41">
            <a:extLst>
              <a:ext uri="{FF2B5EF4-FFF2-40B4-BE49-F238E27FC236}">
                <a16:creationId xmlns:a16="http://schemas.microsoft.com/office/drawing/2014/main" xmlns="" id="{7CA13D72-9328-47BB-8E5C-968F2EB8A68F}"/>
              </a:ext>
            </a:extLst>
          </p:cNvPr>
          <p:cNvGrpSpPr/>
          <p:nvPr/>
        </p:nvGrpSpPr>
        <p:grpSpPr>
          <a:xfrm>
            <a:off x="371337" y="3752511"/>
            <a:ext cx="4121801" cy="6293887"/>
            <a:chOff x="0" y="-244465"/>
            <a:chExt cx="1406693" cy="2301245"/>
          </a:xfrm>
        </p:grpSpPr>
        <p:sp>
          <p:nvSpPr>
            <p:cNvPr id="90" name="Freeform 42">
              <a:extLst>
                <a:ext uri="{FF2B5EF4-FFF2-40B4-BE49-F238E27FC236}">
                  <a16:creationId xmlns:a16="http://schemas.microsoft.com/office/drawing/2014/main" xmlns="" id="{C6DC7840-25BA-4199-A4DD-252660CC0922}"/>
                </a:ext>
              </a:extLst>
            </p:cNvPr>
            <p:cNvSpPr/>
            <p:nvPr/>
          </p:nvSpPr>
          <p:spPr>
            <a:xfrm>
              <a:off x="0" y="-244465"/>
              <a:ext cx="1406693" cy="2301245"/>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93D8FF"/>
            </a:solidFill>
            <a:ln w="47625" cap="rnd">
              <a:solidFill>
                <a:srgbClr val="1A1E2D"/>
              </a:solidFill>
              <a:prstDash val="solid"/>
              <a:round/>
            </a:ln>
          </p:spPr>
        </p:sp>
        <p:sp>
          <p:nvSpPr>
            <p:cNvPr id="91" name="TextBox 43">
              <a:extLst>
                <a:ext uri="{FF2B5EF4-FFF2-40B4-BE49-F238E27FC236}">
                  <a16:creationId xmlns:a16="http://schemas.microsoft.com/office/drawing/2014/main" xmlns="" id="{5FCA059A-1AC1-4B07-A8E1-0628B7053298}"/>
                </a:ext>
              </a:extLst>
            </p:cNvPr>
            <p:cNvSpPr txBox="1"/>
            <p:nvPr/>
          </p:nvSpPr>
          <p:spPr>
            <a:xfrm>
              <a:off x="0" y="-38100"/>
              <a:ext cx="1406693" cy="2094880"/>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79" name="TextBox 59">
            <a:extLst>
              <a:ext uri="{FF2B5EF4-FFF2-40B4-BE49-F238E27FC236}">
                <a16:creationId xmlns:a16="http://schemas.microsoft.com/office/drawing/2014/main" xmlns="" id="{D47115EA-9782-4C66-804A-CC79C6F9C87B}"/>
              </a:ext>
            </a:extLst>
          </p:cNvPr>
          <p:cNvSpPr txBox="1"/>
          <p:nvPr/>
        </p:nvSpPr>
        <p:spPr>
          <a:xfrm>
            <a:off x="465936" y="4681471"/>
            <a:ext cx="3725934" cy="2215991"/>
          </a:xfrm>
          <a:prstGeom prst="rect">
            <a:avLst/>
          </a:prstGeom>
        </p:spPr>
        <p:txBody>
          <a:bodyPr wrap="square" lIns="0" tIns="0" rIns="0" bIns="0" rtlCol="0" anchor="t">
            <a:spAutoFit/>
          </a:bodyPr>
          <a:lstStyle/>
          <a:p>
            <a:pPr marL="0" lvl="1" indent="0" algn="ctr">
              <a:spcBef>
                <a:spcPct val="0"/>
              </a:spcBef>
            </a:pPr>
            <a:r>
              <a:rPr lang="en-US" sz="3600" spc="-75" dirty="0" err="1">
                <a:solidFill>
                  <a:srgbClr val="19274F"/>
                </a:solidFill>
                <a:latin typeface="Muli"/>
                <a:ea typeface="Muli"/>
                <a:cs typeface="Muli"/>
                <a:sym typeface="Muli"/>
              </a:rPr>
              <a:t>C</a:t>
            </a:r>
            <a:r>
              <a:rPr lang="en-US" sz="3600" u="none" strike="noStrike" spc="-75" dirty="0" err="1">
                <a:solidFill>
                  <a:srgbClr val="19274F"/>
                </a:solidFill>
                <a:latin typeface="Muli"/>
                <a:ea typeface="Muli"/>
                <a:cs typeface="Muli"/>
                <a:sym typeface="Muli"/>
              </a:rPr>
              <a:t>hương</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trình</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tự</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động</a:t>
            </a:r>
            <a:r>
              <a:rPr lang="en-US" sz="3600" u="none" strike="noStrike"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hiển</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thị</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các</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mã</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sản</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phẩm</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tương</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ứng</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mô</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tả</a:t>
            </a:r>
            <a:endParaRPr lang="en-US" sz="3600" u="none" strike="noStrike" spc="-75" dirty="0">
              <a:solidFill>
                <a:srgbClr val="19274F"/>
              </a:solidFill>
              <a:latin typeface="Muli"/>
              <a:ea typeface="Muli"/>
              <a:cs typeface="Muli"/>
              <a:sym typeface="Muli"/>
            </a:endParaRPr>
          </a:p>
        </p:txBody>
      </p:sp>
      <p:grpSp>
        <p:nvGrpSpPr>
          <p:cNvPr id="80" name="Group 79">
            <a:extLst>
              <a:ext uri="{FF2B5EF4-FFF2-40B4-BE49-F238E27FC236}">
                <a16:creationId xmlns:a16="http://schemas.microsoft.com/office/drawing/2014/main" xmlns="" id="{3183AD32-7EDA-4C79-9169-66FCD3D40A19}"/>
              </a:ext>
            </a:extLst>
          </p:cNvPr>
          <p:cNvGrpSpPr/>
          <p:nvPr/>
        </p:nvGrpSpPr>
        <p:grpSpPr>
          <a:xfrm>
            <a:off x="1414300" y="3074715"/>
            <a:ext cx="1681833" cy="1586397"/>
            <a:chOff x="1973400" y="3629976"/>
            <a:chExt cx="1681833" cy="1490735"/>
          </a:xfrm>
        </p:grpSpPr>
        <p:grpSp>
          <p:nvGrpSpPr>
            <p:cNvPr id="83" name="Group 44">
              <a:extLst>
                <a:ext uri="{FF2B5EF4-FFF2-40B4-BE49-F238E27FC236}">
                  <a16:creationId xmlns:a16="http://schemas.microsoft.com/office/drawing/2014/main" xmlns="" id="{3F8CF084-0E6F-42B3-820C-011418C2F823}"/>
                </a:ext>
              </a:extLst>
            </p:cNvPr>
            <p:cNvGrpSpPr/>
            <p:nvPr/>
          </p:nvGrpSpPr>
          <p:grpSpPr>
            <a:xfrm>
              <a:off x="1973400" y="3629976"/>
              <a:ext cx="1681833" cy="1490735"/>
              <a:chOff x="19282" y="16154"/>
              <a:chExt cx="812800" cy="720446"/>
            </a:xfrm>
          </p:grpSpPr>
          <p:sp>
            <p:nvSpPr>
              <p:cNvPr id="88" name="Freeform 45">
                <a:extLst>
                  <a:ext uri="{FF2B5EF4-FFF2-40B4-BE49-F238E27FC236}">
                    <a16:creationId xmlns:a16="http://schemas.microsoft.com/office/drawing/2014/main" xmlns="" id="{B5F1A0D9-DBD3-41C4-91B5-FB40B617E787}"/>
                  </a:ext>
                </a:extLst>
              </p:cNvPr>
              <p:cNvSpPr/>
              <p:nvPr/>
            </p:nvSpPr>
            <p:spPr>
              <a:xfrm>
                <a:off x="19282" y="16154"/>
                <a:ext cx="812800" cy="64223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txBody>
              <a:bodyPr/>
              <a:lstStyle/>
              <a:p>
                <a:endParaRPr lang="en-US" dirty="0"/>
              </a:p>
            </p:txBody>
          </p:sp>
          <p:sp>
            <p:nvSpPr>
              <p:cNvPr id="89" name="TextBox 46">
                <a:extLst>
                  <a:ext uri="{FF2B5EF4-FFF2-40B4-BE49-F238E27FC236}">
                    <a16:creationId xmlns:a16="http://schemas.microsoft.com/office/drawing/2014/main" xmlns="" id="{FF517B15-C870-494F-A999-9AD9D1AC1FD7}"/>
                  </a:ext>
                </a:extLst>
              </p:cNvPr>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nvGrpSpPr>
            <p:cNvPr id="84" name="Group 47">
              <a:extLst>
                <a:ext uri="{FF2B5EF4-FFF2-40B4-BE49-F238E27FC236}">
                  <a16:creationId xmlns:a16="http://schemas.microsoft.com/office/drawing/2014/main" xmlns="" id="{DD4F1F72-291F-422A-BC8F-81874CB0A9BB}"/>
                </a:ext>
              </a:extLst>
            </p:cNvPr>
            <p:cNvGrpSpPr/>
            <p:nvPr/>
          </p:nvGrpSpPr>
          <p:grpSpPr>
            <a:xfrm>
              <a:off x="2091174" y="3768105"/>
              <a:ext cx="1446288" cy="1256915"/>
              <a:chOff x="50421" y="30225"/>
              <a:chExt cx="812800" cy="706374"/>
            </a:xfrm>
          </p:grpSpPr>
          <p:sp>
            <p:nvSpPr>
              <p:cNvPr id="86" name="Freeform 48">
                <a:extLst>
                  <a:ext uri="{FF2B5EF4-FFF2-40B4-BE49-F238E27FC236}">
                    <a16:creationId xmlns:a16="http://schemas.microsoft.com/office/drawing/2014/main" xmlns="" id="{12DBD53E-53C0-408A-8D05-12422762E950}"/>
                  </a:ext>
                </a:extLst>
              </p:cNvPr>
              <p:cNvSpPr/>
              <p:nvPr/>
            </p:nvSpPr>
            <p:spPr>
              <a:xfrm>
                <a:off x="50421" y="30225"/>
                <a:ext cx="812800" cy="59157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93D8FF"/>
              </a:solidFill>
              <a:ln w="47625" cap="rnd">
                <a:solidFill>
                  <a:srgbClr val="19274F"/>
                </a:solidFill>
                <a:prstDash val="solid"/>
                <a:round/>
              </a:ln>
            </p:spPr>
          </p:sp>
          <p:sp>
            <p:nvSpPr>
              <p:cNvPr id="87" name="TextBox 49">
                <a:extLst>
                  <a:ext uri="{FF2B5EF4-FFF2-40B4-BE49-F238E27FC236}">
                    <a16:creationId xmlns:a16="http://schemas.microsoft.com/office/drawing/2014/main" xmlns="" id="{C2793537-8713-4EA8-8977-81CC3FEC3DA2}"/>
                  </a:ext>
                </a:extLst>
              </p:cNvPr>
              <p:cNvSpPr txBox="1"/>
              <p:nvPr/>
            </p:nvSpPr>
            <p:spPr>
              <a:xfrm>
                <a:off x="76200" y="184681"/>
                <a:ext cx="660400" cy="551918"/>
              </a:xfrm>
              <a:prstGeom prst="rect">
                <a:avLst/>
              </a:prstGeom>
            </p:spPr>
            <p:txBody>
              <a:bodyPr lIns="37953" tIns="37953" rIns="37953" bIns="37953" rtlCol="0" anchor="ctr"/>
              <a:lstStyle/>
              <a:p>
                <a:pPr marL="0" lvl="0" indent="0" algn="ctr">
                  <a:lnSpc>
                    <a:spcPts val="2520"/>
                  </a:lnSpc>
                  <a:spcBef>
                    <a:spcPct val="0"/>
                  </a:spcBef>
                </a:pPr>
                <a:endParaRPr/>
              </a:p>
            </p:txBody>
          </p:sp>
        </p:grpSp>
        <p:sp>
          <p:nvSpPr>
            <p:cNvPr id="85" name="TextBox 62">
              <a:extLst>
                <a:ext uri="{FF2B5EF4-FFF2-40B4-BE49-F238E27FC236}">
                  <a16:creationId xmlns:a16="http://schemas.microsoft.com/office/drawing/2014/main" xmlns="" id="{8CC7F36F-BEDB-4A32-86AD-862C4E671643}"/>
                </a:ext>
              </a:extLst>
            </p:cNvPr>
            <p:cNvSpPr txBox="1"/>
            <p:nvPr/>
          </p:nvSpPr>
          <p:spPr>
            <a:xfrm>
              <a:off x="2335677" y="4097225"/>
              <a:ext cx="904234" cy="534035"/>
            </a:xfrm>
            <a:prstGeom prst="rect">
              <a:avLst/>
            </a:prstGeom>
          </p:spPr>
          <p:txBody>
            <a:bodyPr lIns="0" tIns="0" rIns="0" bIns="0" rtlCol="0" anchor="t">
              <a:spAutoFit/>
            </a:bodyPr>
            <a:lstStyle/>
            <a:p>
              <a:pPr marL="0" lvl="0" indent="0" algn="ctr">
                <a:lnSpc>
                  <a:spcPts val="4179"/>
                </a:lnSpc>
                <a:spcBef>
                  <a:spcPct val="0"/>
                </a:spcBef>
              </a:pPr>
              <a:r>
                <a:rPr lang="en-US" sz="3799" b="1" dirty="0">
                  <a:solidFill>
                    <a:srgbClr val="19274F"/>
                  </a:solidFill>
                  <a:latin typeface="Muli Bold"/>
                  <a:ea typeface="Muli Bold"/>
                  <a:cs typeface="Muli Bold"/>
                  <a:sym typeface="Muli Bold"/>
                </a:rPr>
                <a:t>1</a:t>
              </a:r>
            </a:p>
          </p:txBody>
        </p:sp>
      </p:grpSp>
      <p:sp>
        <p:nvSpPr>
          <p:cNvPr id="81" name="TextBox 66">
            <a:extLst>
              <a:ext uri="{FF2B5EF4-FFF2-40B4-BE49-F238E27FC236}">
                <a16:creationId xmlns:a16="http://schemas.microsoft.com/office/drawing/2014/main" xmlns="" id="{6EF5293E-12E3-4CBB-80A1-157FE9814E03}"/>
              </a:ext>
            </a:extLst>
          </p:cNvPr>
          <p:cNvSpPr txBox="1"/>
          <p:nvPr/>
        </p:nvSpPr>
        <p:spPr>
          <a:xfrm>
            <a:off x="524028" y="8305576"/>
            <a:ext cx="3839936" cy="886596"/>
          </a:xfrm>
          <a:prstGeom prst="rect">
            <a:avLst/>
          </a:prstGeom>
        </p:spPr>
        <p:txBody>
          <a:bodyPr wrap="square" lIns="0" tIns="0" rIns="0" bIns="0" rtlCol="0" anchor="t">
            <a:spAutoFit/>
          </a:bodyPr>
          <a:lstStyle/>
          <a:p>
            <a:pPr marL="0" lvl="1" indent="0" algn="ctr">
              <a:spcBef>
                <a:spcPct val="0"/>
              </a:spcBef>
            </a:pPr>
            <a:r>
              <a:rPr lang="en-US" sz="3600" spc="-75" dirty="0">
                <a:solidFill>
                  <a:srgbClr val="19274F"/>
                </a:solidFill>
                <a:latin typeface="Muli"/>
                <a:ea typeface="Muli"/>
                <a:cs typeface="Muli"/>
                <a:sym typeface="Wingdings" panose="05000000000000000000" pitchFamily="2" charset="2"/>
              </a:rPr>
              <a:t> </a:t>
            </a:r>
            <a:r>
              <a:rPr lang="en-US" sz="3600" spc="-75" dirty="0" err="1">
                <a:solidFill>
                  <a:srgbClr val="19274F"/>
                </a:solidFill>
                <a:latin typeface="Muli"/>
                <a:ea typeface="Muli"/>
                <a:cs typeface="Muli"/>
                <a:sym typeface="Muli"/>
              </a:rPr>
              <a:t>Điều</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tra</a:t>
            </a:r>
            <a:r>
              <a:rPr lang="en-US" sz="3600" spc="-75" dirty="0">
                <a:solidFill>
                  <a:srgbClr val="19274F"/>
                </a:solidFill>
                <a:latin typeface="Muli"/>
                <a:ea typeface="Muli"/>
                <a:cs typeface="Muli"/>
                <a:sym typeface="Muli"/>
              </a:rPr>
              <a:t> </a:t>
            </a:r>
            <a:r>
              <a:rPr lang="en-US" sz="3600" spc="-75" dirty="0" err="1">
                <a:solidFill>
                  <a:srgbClr val="19274F"/>
                </a:solidFill>
                <a:latin typeface="Muli"/>
                <a:ea typeface="Muli"/>
                <a:cs typeface="Muli"/>
                <a:sym typeface="Muli"/>
              </a:rPr>
              <a:t>viên</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chọn</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mã</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thích</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hợp</a:t>
            </a:r>
            <a:endParaRPr lang="en-US" sz="3600" u="none" strike="noStrike" spc="-75" dirty="0">
              <a:solidFill>
                <a:srgbClr val="19274F"/>
              </a:solidFill>
              <a:latin typeface="Muli"/>
              <a:ea typeface="Muli"/>
              <a:cs typeface="Muli"/>
              <a:sym typeface="Muli"/>
            </a:endParaRPr>
          </a:p>
        </p:txBody>
      </p:sp>
      <p:sp>
        <p:nvSpPr>
          <p:cNvPr id="82" name="Arrow: Right 81">
            <a:extLst>
              <a:ext uri="{FF2B5EF4-FFF2-40B4-BE49-F238E27FC236}">
                <a16:creationId xmlns:a16="http://schemas.microsoft.com/office/drawing/2014/main" xmlns="" id="{A42A0029-CA23-43A5-8718-56CAA96D1220}"/>
              </a:ext>
            </a:extLst>
          </p:cNvPr>
          <p:cNvSpPr/>
          <p:nvPr/>
        </p:nvSpPr>
        <p:spPr>
          <a:xfrm>
            <a:off x="4493139" y="5113915"/>
            <a:ext cx="1036860" cy="96113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73">
            <a:extLst>
              <a:ext uri="{FF2B5EF4-FFF2-40B4-BE49-F238E27FC236}">
                <a16:creationId xmlns:a16="http://schemas.microsoft.com/office/drawing/2014/main" xmlns="" id="{EE52CFE9-00B6-4C4B-8901-A6276CF82B06}"/>
              </a:ext>
            </a:extLst>
          </p:cNvPr>
          <p:cNvSpPr/>
          <p:nvPr/>
        </p:nvSpPr>
        <p:spPr>
          <a:xfrm rot="5400000">
            <a:off x="2153271" y="7206543"/>
            <a:ext cx="670586" cy="819997"/>
          </a:xfrm>
          <a:custGeom>
            <a:avLst/>
            <a:gdLst/>
            <a:ahLst/>
            <a:cxnLst/>
            <a:rect l="l" t="t" r="r" b="b"/>
            <a:pathLst>
              <a:path w="621033" h="450249">
                <a:moveTo>
                  <a:pt x="0" y="0"/>
                </a:moveTo>
                <a:lnTo>
                  <a:pt x="621034" y="0"/>
                </a:lnTo>
                <a:lnTo>
                  <a:pt x="621034" y="450249"/>
                </a:lnTo>
                <a:lnTo>
                  <a:pt x="0" y="4502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96" name="Picture 95">
            <a:extLst>
              <a:ext uri="{FF2B5EF4-FFF2-40B4-BE49-F238E27FC236}">
                <a16:creationId xmlns:a16="http://schemas.microsoft.com/office/drawing/2014/main" xmlns="" id="{E93CCB11-E0AE-499E-B792-568149CCB869}"/>
              </a:ext>
            </a:extLst>
          </p:cNvPr>
          <p:cNvPicPr>
            <a:picLocks noChangeAspect="1"/>
          </p:cNvPicPr>
          <p:nvPr/>
        </p:nvPicPr>
        <p:blipFill>
          <a:blip r:embed="rId5"/>
          <a:stretch>
            <a:fillRect/>
          </a:stretch>
        </p:blipFill>
        <p:spPr>
          <a:xfrm>
            <a:off x="5572851" y="3123039"/>
            <a:ext cx="5825178" cy="6923359"/>
          </a:xfrm>
          <a:prstGeom prst="rect">
            <a:avLst/>
          </a:prstGeom>
        </p:spPr>
      </p:pic>
      <p:sp>
        <p:nvSpPr>
          <p:cNvPr id="97" name="Oval 96">
            <a:extLst>
              <a:ext uri="{FF2B5EF4-FFF2-40B4-BE49-F238E27FC236}">
                <a16:creationId xmlns:a16="http://schemas.microsoft.com/office/drawing/2014/main" xmlns="" id="{D5A4841D-AFE9-4B7A-8523-B5D430784526}"/>
              </a:ext>
            </a:extLst>
          </p:cNvPr>
          <p:cNvSpPr/>
          <p:nvPr/>
        </p:nvSpPr>
        <p:spPr>
          <a:xfrm>
            <a:off x="9756610" y="4618584"/>
            <a:ext cx="1641418" cy="6530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xmlns="" id="{699721E5-B410-43EF-92D2-1E8793D3BE8B}"/>
              </a:ext>
            </a:extLst>
          </p:cNvPr>
          <p:cNvSpPr/>
          <p:nvPr/>
        </p:nvSpPr>
        <p:spPr>
          <a:xfrm>
            <a:off x="5737396" y="5374335"/>
            <a:ext cx="5380370" cy="7264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xmlns="" id="{30F649D9-AF51-4DAB-A183-F7A1DFD53A1F}"/>
              </a:ext>
            </a:extLst>
          </p:cNvPr>
          <p:cNvSpPr/>
          <p:nvPr/>
        </p:nvSpPr>
        <p:spPr>
          <a:xfrm>
            <a:off x="5969748" y="6723598"/>
            <a:ext cx="5148018" cy="187083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AE166F40-B297-4B69-8FE4-375D2A56ABE3}"/>
              </a:ext>
            </a:extLst>
          </p:cNvPr>
          <p:cNvPicPr>
            <a:picLocks noChangeAspect="1"/>
          </p:cNvPicPr>
          <p:nvPr/>
        </p:nvPicPr>
        <p:blipFill>
          <a:blip r:embed="rId6"/>
          <a:stretch>
            <a:fillRect/>
          </a:stretch>
        </p:blipFill>
        <p:spPr>
          <a:xfrm>
            <a:off x="12530509" y="3082699"/>
            <a:ext cx="5147891" cy="7030431"/>
          </a:xfrm>
          <a:prstGeom prst="rect">
            <a:avLst/>
          </a:prstGeom>
        </p:spPr>
      </p:pic>
      <p:sp>
        <p:nvSpPr>
          <p:cNvPr id="105" name="Rectangle: Rounded Corners 104">
            <a:extLst>
              <a:ext uri="{FF2B5EF4-FFF2-40B4-BE49-F238E27FC236}">
                <a16:creationId xmlns:a16="http://schemas.microsoft.com/office/drawing/2014/main" xmlns="" id="{C9B2D01F-F56B-44E5-88CF-698DED720A4F}"/>
              </a:ext>
            </a:extLst>
          </p:cNvPr>
          <p:cNvSpPr/>
          <p:nvPr/>
        </p:nvSpPr>
        <p:spPr>
          <a:xfrm>
            <a:off x="12558218" y="3297945"/>
            <a:ext cx="4696136" cy="7264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Arrow: Right 105">
            <a:extLst>
              <a:ext uri="{FF2B5EF4-FFF2-40B4-BE49-F238E27FC236}">
                <a16:creationId xmlns:a16="http://schemas.microsoft.com/office/drawing/2014/main" xmlns="" id="{A89983B1-599D-4F02-9854-4BA8BB33DF87}"/>
              </a:ext>
            </a:extLst>
          </p:cNvPr>
          <p:cNvSpPr/>
          <p:nvPr/>
        </p:nvSpPr>
        <p:spPr>
          <a:xfrm>
            <a:off x="11493649" y="8909087"/>
            <a:ext cx="1036860" cy="96113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39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down)">
                                      <p:cBhvr>
                                        <p:cTn id="12" dur="500"/>
                                        <p:tgtEl>
                                          <p:spTgt spid="9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wipe(down)">
                                      <p:cBhvr>
                                        <p:cTn id="15" dur="500"/>
                                        <p:tgtEl>
                                          <p:spTgt spid="8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2"/>
                                        </p:tgtEl>
                                        <p:attrNameLst>
                                          <p:attrName>style.visibility</p:attrName>
                                        </p:attrNameLst>
                                      </p:cBhvr>
                                      <p:to>
                                        <p:strVal val="visible"/>
                                      </p:to>
                                    </p:set>
                                    <p:anim calcmode="lin" valueType="num">
                                      <p:cBhvr additive="base">
                                        <p:cTn id="20" dur="500" fill="hold"/>
                                        <p:tgtEl>
                                          <p:spTgt spid="82"/>
                                        </p:tgtEl>
                                        <p:attrNameLst>
                                          <p:attrName>ppt_x</p:attrName>
                                        </p:attrNameLst>
                                      </p:cBhvr>
                                      <p:tavLst>
                                        <p:tav tm="0">
                                          <p:val>
                                            <p:strVal val="#ppt_x"/>
                                          </p:val>
                                        </p:tav>
                                        <p:tav tm="100000">
                                          <p:val>
                                            <p:strVal val="#ppt_x"/>
                                          </p:val>
                                        </p:tav>
                                      </p:tavLst>
                                    </p:anim>
                                    <p:anim calcmode="lin" valueType="num">
                                      <p:cBhvr additive="base">
                                        <p:cTn id="21" dur="500" fill="hold"/>
                                        <p:tgtEl>
                                          <p:spTgt spid="8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additive="base">
                                        <p:cTn id="24" dur="500" fill="hold"/>
                                        <p:tgtEl>
                                          <p:spTgt spid="96"/>
                                        </p:tgtEl>
                                        <p:attrNameLst>
                                          <p:attrName>ppt_x</p:attrName>
                                        </p:attrNameLst>
                                      </p:cBhvr>
                                      <p:tavLst>
                                        <p:tav tm="0">
                                          <p:val>
                                            <p:strVal val="#ppt_x"/>
                                          </p:val>
                                        </p:tav>
                                        <p:tav tm="100000">
                                          <p:val>
                                            <p:strVal val="#ppt_x"/>
                                          </p:val>
                                        </p:tav>
                                      </p:tavLst>
                                    </p:anim>
                                    <p:anim calcmode="lin" valueType="num">
                                      <p:cBhvr additive="base">
                                        <p:cTn id="25"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wipe(down)">
                                      <p:cBhvr>
                                        <p:cTn id="30" dur="500"/>
                                        <p:tgtEl>
                                          <p:spTgt spid="9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circle(in)">
                                      <p:cBhvr>
                                        <p:cTn id="35" dur="2000"/>
                                        <p:tgtEl>
                                          <p:spTgt spid="9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circle(in)">
                                      <p:cBhvr>
                                        <p:cTn id="38" dur="2000"/>
                                        <p:tgtEl>
                                          <p:spTgt spid="9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barn(inVertical)">
                                      <p:cBhvr>
                                        <p:cTn id="43" dur="500"/>
                                        <p:tgtEl>
                                          <p:spTgt spid="106"/>
                                        </p:tgtEl>
                                      </p:cBhvr>
                                    </p:animEffect>
                                  </p:childTnLst>
                                </p:cTn>
                              </p:par>
                              <p:par>
                                <p:cTn id="44" presetID="16" presetClass="entr" presetSubtype="21"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circle(in)">
                                      <p:cBhvr>
                                        <p:cTn id="51"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1" grpId="0"/>
      <p:bldP spid="82" grpId="0" animBg="1"/>
      <p:bldP spid="97" grpId="0" animBg="1"/>
      <p:bldP spid="98" grpId="0" animBg="1"/>
      <p:bldP spid="99" grpId="0" animBg="1"/>
      <p:bldP spid="105" grpId="0" animBg="1"/>
      <p:bldP spid="10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4" name="TextBox 4"/>
          <p:cNvSpPr txBox="1"/>
          <p:nvPr/>
        </p:nvSpPr>
        <p:spPr>
          <a:xfrm>
            <a:off x="365292" y="4341387"/>
            <a:ext cx="3841198" cy="5643877"/>
          </a:xfrm>
          <a:prstGeom prst="rect">
            <a:avLst/>
          </a:prstGeom>
        </p:spPr>
        <p:txBody>
          <a:bodyPr lIns="46656" tIns="46656" rIns="46656" bIns="46656" rtlCol="0" anchor="ctr"/>
          <a:lstStyle/>
          <a:p>
            <a:pPr marL="0" lvl="0" indent="0" algn="ctr">
              <a:lnSpc>
                <a:spcPts val="2520"/>
              </a:lnSpc>
              <a:spcBef>
                <a:spcPct val="0"/>
              </a:spcBef>
            </a:pPr>
            <a:endParaRPr/>
          </a:p>
        </p:txBody>
      </p:sp>
      <p:grpSp>
        <p:nvGrpSpPr>
          <p:cNvPr id="8" name="Group 8"/>
          <p:cNvGrpSpPr/>
          <p:nvPr/>
        </p:nvGrpSpPr>
        <p:grpSpPr>
          <a:xfrm>
            <a:off x="1037403" y="3472041"/>
            <a:ext cx="1681833" cy="16818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10" name="TextBox 10"/>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nvGrpSpPr>
          <p:cNvPr id="75" name="Group 74">
            <a:extLst>
              <a:ext uri="{FF2B5EF4-FFF2-40B4-BE49-F238E27FC236}">
                <a16:creationId xmlns:a16="http://schemas.microsoft.com/office/drawing/2014/main" xmlns="" id="{83FCF7A4-2D4E-DC44-882B-AABFADFF28E7}"/>
              </a:ext>
            </a:extLst>
          </p:cNvPr>
          <p:cNvGrpSpPr/>
          <p:nvPr/>
        </p:nvGrpSpPr>
        <p:grpSpPr>
          <a:xfrm>
            <a:off x="492530" y="723261"/>
            <a:ext cx="16881070" cy="2351454"/>
            <a:chOff x="965917" y="146351"/>
            <a:chExt cx="16356167" cy="3248052"/>
          </a:xfrm>
        </p:grpSpPr>
        <p:grpSp>
          <p:nvGrpSpPr>
            <p:cNvPr id="50" name="Group 50"/>
            <p:cNvGrpSpPr/>
            <p:nvPr/>
          </p:nvGrpSpPr>
          <p:grpSpPr>
            <a:xfrm>
              <a:off x="965917" y="146351"/>
              <a:ext cx="16356167" cy="3248052"/>
              <a:chOff x="0" y="0"/>
              <a:chExt cx="21808222" cy="4330735"/>
            </a:xfrm>
          </p:grpSpPr>
          <p:grpSp>
            <p:nvGrpSpPr>
              <p:cNvPr id="51" name="Group 51"/>
              <p:cNvGrpSpPr/>
              <p:nvPr/>
            </p:nvGrpSpPr>
            <p:grpSpPr>
              <a:xfrm>
                <a:off x="0" y="0"/>
                <a:ext cx="21808222" cy="4330735"/>
                <a:chOff x="0" y="0"/>
                <a:chExt cx="6364098" cy="1263800"/>
              </a:xfrm>
            </p:grpSpPr>
            <p:sp>
              <p:nvSpPr>
                <p:cNvPr id="52" name="Freeform 52"/>
                <p:cNvSpPr/>
                <p:nvPr/>
              </p:nvSpPr>
              <p:spPr>
                <a:xfrm>
                  <a:off x="0" y="0"/>
                  <a:ext cx="6364098" cy="1263800"/>
                </a:xfrm>
                <a:custGeom>
                  <a:avLst/>
                  <a:gdLst/>
                  <a:ahLst/>
                  <a:cxnLst/>
                  <a:rect l="l" t="t" r="r" b="b"/>
                  <a:pathLst>
                    <a:path w="6364098" h="1263800">
                      <a:moveTo>
                        <a:pt x="17513" y="0"/>
                      </a:moveTo>
                      <a:lnTo>
                        <a:pt x="6346585" y="0"/>
                      </a:lnTo>
                      <a:cubicBezTo>
                        <a:pt x="6356257" y="0"/>
                        <a:pt x="6364098" y="7841"/>
                        <a:pt x="6364098" y="17513"/>
                      </a:cubicBezTo>
                      <a:lnTo>
                        <a:pt x="6364098" y="1246286"/>
                      </a:lnTo>
                      <a:cubicBezTo>
                        <a:pt x="6364098" y="1255959"/>
                        <a:pt x="6356257" y="1263800"/>
                        <a:pt x="6346585" y="1263800"/>
                      </a:cubicBezTo>
                      <a:lnTo>
                        <a:pt x="17513" y="1263800"/>
                      </a:lnTo>
                      <a:cubicBezTo>
                        <a:pt x="7841" y="1263800"/>
                        <a:pt x="0" y="1255959"/>
                        <a:pt x="0" y="1246286"/>
                      </a:cubicBezTo>
                      <a:lnTo>
                        <a:pt x="0" y="17513"/>
                      </a:lnTo>
                      <a:cubicBezTo>
                        <a:pt x="0" y="7841"/>
                        <a:pt x="7841" y="0"/>
                        <a:pt x="17513" y="0"/>
                      </a:cubicBezTo>
                      <a:close/>
                    </a:path>
                  </a:pathLst>
                </a:custGeom>
                <a:solidFill>
                  <a:srgbClr val="FFFFFF"/>
                </a:solidFill>
                <a:ln cap="rnd">
                  <a:noFill/>
                  <a:prstDash val="solid"/>
                  <a:round/>
                </a:ln>
              </p:spPr>
            </p:sp>
            <p:sp>
              <p:nvSpPr>
                <p:cNvPr id="53" name="TextBox 53"/>
                <p:cNvSpPr txBox="1"/>
                <p:nvPr/>
              </p:nvSpPr>
              <p:spPr>
                <a:xfrm>
                  <a:off x="0" y="-38100"/>
                  <a:ext cx="6364098" cy="1301900"/>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54" name="Group 54"/>
              <p:cNvGrpSpPr/>
              <p:nvPr/>
            </p:nvGrpSpPr>
            <p:grpSpPr>
              <a:xfrm>
                <a:off x="184321" y="373330"/>
                <a:ext cx="21439580" cy="3534067"/>
                <a:chOff x="0" y="0"/>
                <a:chExt cx="6256521" cy="1031315"/>
              </a:xfrm>
            </p:grpSpPr>
            <p:sp>
              <p:nvSpPr>
                <p:cNvPr id="55" name="Freeform 55"/>
                <p:cNvSpPr/>
                <p:nvPr/>
              </p:nvSpPr>
              <p:spPr>
                <a:xfrm>
                  <a:off x="0" y="0"/>
                  <a:ext cx="6256521" cy="1031315"/>
                </a:xfrm>
                <a:custGeom>
                  <a:avLst/>
                  <a:gdLst/>
                  <a:ahLst/>
                  <a:cxnLst/>
                  <a:rect l="l" t="t" r="r" b="b"/>
                  <a:pathLst>
                    <a:path w="6256521" h="1031315">
                      <a:moveTo>
                        <a:pt x="14444" y="0"/>
                      </a:moveTo>
                      <a:lnTo>
                        <a:pt x="6242077" y="0"/>
                      </a:lnTo>
                      <a:cubicBezTo>
                        <a:pt x="6250054" y="0"/>
                        <a:pt x="6256521" y="6467"/>
                        <a:pt x="6256521" y="14444"/>
                      </a:cubicBezTo>
                      <a:lnTo>
                        <a:pt x="6256521" y="1016871"/>
                      </a:lnTo>
                      <a:cubicBezTo>
                        <a:pt x="6256521" y="1020702"/>
                        <a:pt x="6254999" y="1024376"/>
                        <a:pt x="6252290" y="1027085"/>
                      </a:cubicBezTo>
                      <a:cubicBezTo>
                        <a:pt x="6249581" y="1029793"/>
                        <a:pt x="6245908" y="1031315"/>
                        <a:pt x="6242077" y="1031315"/>
                      </a:cubicBezTo>
                      <a:lnTo>
                        <a:pt x="14444" y="1031315"/>
                      </a:lnTo>
                      <a:cubicBezTo>
                        <a:pt x="6467" y="1031315"/>
                        <a:pt x="0" y="1024848"/>
                        <a:pt x="0" y="1016871"/>
                      </a:cubicBezTo>
                      <a:lnTo>
                        <a:pt x="0" y="14444"/>
                      </a:lnTo>
                      <a:cubicBezTo>
                        <a:pt x="0" y="6467"/>
                        <a:pt x="6467" y="0"/>
                        <a:pt x="14444" y="0"/>
                      </a:cubicBezTo>
                      <a:close/>
                    </a:path>
                  </a:pathLst>
                </a:custGeom>
                <a:solidFill>
                  <a:srgbClr val="BCBEFA"/>
                </a:solidFill>
                <a:ln w="47625" cap="rnd">
                  <a:solidFill>
                    <a:srgbClr val="1A1E2D"/>
                  </a:solidFill>
                  <a:prstDash val="lgDash"/>
                  <a:round/>
                </a:ln>
              </p:spPr>
            </p:sp>
            <p:sp>
              <p:nvSpPr>
                <p:cNvPr id="56" name="TextBox 56"/>
                <p:cNvSpPr txBox="1"/>
                <p:nvPr/>
              </p:nvSpPr>
              <p:spPr>
                <a:xfrm>
                  <a:off x="0" y="-38100"/>
                  <a:ext cx="6256521" cy="1069415"/>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61" name="TextBox 61"/>
            <p:cNvSpPr txBox="1"/>
            <p:nvPr/>
          </p:nvSpPr>
          <p:spPr>
            <a:xfrm>
              <a:off x="1172419" y="513288"/>
              <a:ext cx="15854343" cy="2550781"/>
            </a:xfrm>
            <a:prstGeom prst="rect">
              <a:avLst/>
            </a:prstGeom>
          </p:spPr>
          <p:txBody>
            <a:bodyPr wrap="square" lIns="0" tIns="0" rIns="0" bIns="0" rtlCol="0" anchor="t">
              <a:spAutoFit/>
            </a:bodyPr>
            <a:lstStyle/>
            <a:p>
              <a:pPr marL="323857" lvl="1"/>
              <a:r>
                <a:rPr lang="en-US" sz="4000" dirty="0">
                  <a:solidFill>
                    <a:srgbClr val="19274F"/>
                  </a:solidFill>
                  <a:latin typeface="Muli"/>
                  <a:ea typeface="Muli"/>
                  <a:cs typeface="Muli"/>
                  <a:sym typeface="Muli"/>
                </a:rPr>
                <a:t>ĐTV </a:t>
              </a:r>
              <a:r>
                <a:rPr lang="en-US" sz="4000" dirty="0" err="1">
                  <a:solidFill>
                    <a:srgbClr val="19274F"/>
                  </a:solidFill>
                  <a:latin typeface="Muli"/>
                  <a:ea typeface="Muli"/>
                  <a:cs typeface="Muli"/>
                  <a:sym typeface="Muli"/>
                </a:rPr>
                <a:t>cần</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thận</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trọng</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trong</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việc</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xác</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định</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mã</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sản</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phẩm</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của</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cơ</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sở</a:t>
              </a:r>
              <a:r>
                <a:rPr lang="en-US" sz="4000" dirty="0">
                  <a:solidFill>
                    <a:srgbClr val="19274F"/>
                  </a:solidFill>
                  <a:latin typeface="Muli"/>
                  <a:ea typeface="Muli"/>
                  <a:cs typeface="Muli"/>
                  <a:sym typeface="Muli"/>
                </a:rPr>
                <a:t> do:      </a:t>
              </a:r>
              <a:r>
                <a:rPr lang="en-US" sz="4000" dirty="0" err="1">
                  <a:solidFill>
                    <a:srgbClr val="19274F"/>
                  </a:solidFill>
                  <a:latin typeface="Muli"/>
                  <a:ea typeface="Muli"/>
                  <a:cs typeface="Muli"/>
                  <a:sym typeface="Muli"/>
                </a:rPr>
                <a:t>X</a:t>
              </a:r>
              <a:r>
                <a:rPr lang="en-US" sz="4000" u="none" strike="noStrike" dirty="0" err="1">
                  <a:solidFill>
                    <a:srgbClr val="19274F"/>
                  </a:solidFill>
                  <a:latin typeface="Muli"/>
                  <a:ea typeface="Muli"/>
                  <a:cs typeface="Muli"/>
                  <a:sym typeface="Muli"/>
                </a:rPr>
                <a:t>ác</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định</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sai</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mã</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sản</a:t>
              </a:r>
              <a:r>
                <a:rPr lang="en-US" sz="4000" u="none" strike="noStrike" dirty="0">
                  <a:solidFill>
                    <a:srgbClr val="19274F"/>
                  </a:solidFill>
                  <a:latin typeface="Muli"/>
                  <a:ea typeface="Muli"/>
                  <a:cs typeface="Muli"/>
                  <a:sym typeface="Muli"/>
                </a:rPr>
                <a:t> </a:t>
              </a:r>
              <a:r>
                <a:rPr lang="en-US" sz="4000" u="none" strike="noStrike" dirty="0" err="1">
                  <a:solidFill>
                    <a:srgbClr val="19274F"/>
                  </a:solidFill>
                  <a:latin typeface="Muli"/>
                  <a:ea typeface="Muli"/>
                  <a:cs typeface="Muli"/>
                  <a:sym typeface="Muli"/>
                </a:rPr>
                <a:t>phẩm</a:t>
              </a:r>
              <a:r>
                <a:rPr lang="en-US" sz="4000" u="none" strike="noStrike" dirty="0">
                  <a:solidFill>
                    <a:srgbClr val="19274F"/>
                  </a:solidFill>
                  <a:latin typeface="Muli"/>
                  <a:ea typeface="Muli"/>
                  <a:cs typeface="Muli"/>
                  <a:sym typeface="Muli"/>
                </a:rPr>
                <a:t> </a:t>
              </a:r>
              <a:r>
                <a:rPr lang="en-US" sz="4000" u="none" strike="noStrike" dirty="0">
                  <a:solidFill>
                    <a:srgbClr val="19274F"/>
                  </a:solidFill>
                  <a:latin typeface="Muli"/>
                  <a:ea typeface="Muli"/>
                  <a:cs typeface="Muli"/>
                  <a:sym typeface="Wingdings" panose="05000000000000000000" pitchFamily="2" charset="2"/>
                </a:rPr>
                <a:t> </a:t>
              </a:r>
              <a:r>
                <a:rPr lang="en-US" sz="4000" dirty="0" err="1">
                  <a:solidFill>
                    <a:srgbClr val="19274F"/>
                  </a:solidFill>
                  <a:latin typeface="Muli"/>
                  <a:ea typeface="Muli"/>
                  <a:cs typeface="Muli"/>
                  <a:sym typeface="Muli"/>
                </a:rPr>
                <a:t>xác</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định</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sai</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sản</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phẩm</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dịch</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vụ</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ngành</a:t>
              </a:r>
              <a:r>
                <a:rPr lang="en-US" sz="4000" dirty="0">
                  <a:solidFill>
                    <a:srgbClr val="19274F"/>
                  </a:solidFill>
                  <a:latin typeface="Muli"/>
                  <a:ea typeface="Muli"/>
                  <a:cs typeface="Muli"/>
                  <a:sym typeface="Muli"/>
                </a:rPr>
                <a:t> </a:t>
              </a:r>
              <a:r>
                <a:rPr lang="en-US" sz="4000" dirty="0">
                  <a:solidFill>
                    <a:srgbClr val="19274F"/>
                  </a:solidFill>
                  <a:latin typeface="Muli"/>
                  <a:ea typeface="Muli"/>
                  <a:cs typeface="Muli"/>
                  <a:sym typeface="Wingdings" panose="05000000000000000000" pitchFamily="2" charset="2"/>
                </a:rPr>
                <a:t> </a:t>
              </a:r>
              <a:r>
                <a:rPr lang="en-US" sz="4000" dirty="0" err="1">
                  <a:solidFill>
                    <a:srgbClr val="19274F"/>
                  </a:solidFill>
                  <a:latin typeface="Muli"/>
                  <a:ea typeface="Muli"/>
                  <a:cs typeface="Muli"/>
                  <a:sym typeface="Muli"/>
                </a:rPr>
                <a:t>Ảnh</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hưởng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nghiêm</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trọng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đến</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các</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bước</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nhảy</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của</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bảng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hỏi</a:t>
              </a:r>
              <a:r>
                <a:rPr lang="en-US" sz="4000" dirty="0">
                  <a:solidFill>
                    <a:srgbClr val="19274F"/>
                  </a:solidFill>
                  <a:latin typeface="Muli"/>
                  <a:ea typeface="Muli"/>
                  <a:cs typeface="Muli"/>
                  <a:sym typeface="Muli"/>
                </a:rPr>
                <a:t> </a:t>
              </a:r>
              <a:endParaRPr lang="en-US" sz="4000" u="none" strike="noStrike" dirty="0">
                <a:solidFill>
                  <a:srgbClr val="19274F"/>
                </a:solidFill>
                <a:latin typeface="Muli"/>
                <a:ea typeface="Muli"/>
                <a:cs typeface="Muli"/>
                <a:sym typeface="Muli"/>
              </a:endParaRPr>
            </a:p>
          </p:txBody>
        </p:sp>
      </p:grpSp>
      <p:grpSp>
        <p:nvGrpSpPr>
          <p:cNvPr id="14" name="Group 13">
            <a:extLst>
              <a:ext uri="{FF2B5EF4-FFF2-40B4-BE49-F238E27FC236}">
                <a16:creationId xmlns:a16="http://schemas.microsoft.com/office/drawing/2014/main" xmlns="" id="{FAFC5708-3FE3-492B-9CFF-D13F58EA2ACA}"/>
              </a:ext>
            </a:extLst>
          </p:cNvPr>
          <p:cNvGrpSpPr/>
          <p:nvPr/>
        </p:nvGrpSpPr>
        <p:grpSpPr>
          <a:xfrm>
            <a:off x="140843" y="3619499"/>
            <a:ext cx="3624460" cy="6218908"/>
            <a:chOff x="5181132" y="3589325"/>
            <a:chExt cx="3624460" cy="6218908"/>
          </a:xfrm>
        </p:grpSpPr>
        <p:grpSp>
          <p:nvGrpSpPr>
            <p:cNvPr id="77" name="Group 76">
              <a:extLst>
                <a:ext uri="{FF2B5EF4-FFF2-40B4-BE49-F238E27FC236}">
                  <a16:creationId xmlns:a16="http://schemas.microsoft.com/office/drawing/2014/main" xmlns="" id="{8A7B7F9C-78F2-5572-64D4-53CC1BCDA526}"/>
                </a:ext>
              </a:extLst>
            </p:cNvPr>
            <p:cNvGrpSpPr/>
            <p:nvPr/>
          </p:nvGrpSpPr>
          <p:grpSpPr>
            <a:xfrm>
              <a:off x="5181132" y="3589325"/>
              <a:ext cx="3615297" cy="6218908"/>
              <a:chOff x="5223912" y="3639276"/>
              <a:chExt cx="3615297" cy="6218908"/>
            </a:xfrm>
          </p:grpSpPr>
          <p:grpSp>
            <p:nvGrpSpPr>
              <p:cNvPr id="5" name="Group 5"/>
              <p:cNvGrpSpPr/>
              <p:nvPr/>
            </p:nvGrpSpPr>
            <p:grpSpPr>
              <a:xfrm>
                <a:off x="5223912" y="4572120"/>
                <a:ext cx="3615297" cy="5286064"/>
                <a:chOff x="0" y="0"/>
                <a:chExt cx="1406693" cy="2056780"/>
              </a:xfrm>
            </p:grpSpPr>
            <p:sp>
              <p:nvSpPr>
                <p:cNvPr id="6" name="Freeform 6"/>
                <p:cNvSpPr/>
                <p:nvPr/>
              </p:nvSpPr>
              <p:spPr>
                <a:xfrm>
                  <a:off x="0" y="0"/>
                  <a:ext cx="1406693" cy="2056779"/>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FF9DC6"/>
                </a:solidFill>
                <a:ln w="47625" cap="rnd">
                  <a:solidFill>
                    <a:srgbClr val="1A1E2D"/>
                  </a:solidFill>
                  <a:prstDash val="solid"/>
                  <a:round/>
                </a:ln>
              </p:spPr>
            </p:sp>
            <p:sp>
              <p:nvSpPr>
                <p:cNvPr id="7" name="TextBox 7"/>
                <p:cNvSpPr txBox="1"/>
                <p:nvPr/>
              </p:nvSpPr>
              <p:spPr>
                <a:xfrm>
                  <a:off x="0" y="-38100"/>
                  <a:ext cx="1406693" cy="2094880"/>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11" name="Group 11"/>
              <p:cNvGrpSpPr/>
              <p:nvPr/>
            </p:nvGrpSpPr>
            <p:grpSpPr>
              <a:xfrm>
                <a:off x="6226069" y="3639276"/>
                <a:ext cx="1446288" cy="1385745"/>
                <a:chOff x="-28147" y="-42175"/>
                <a:chExt cx="812800" cy="778775"/>
              </a:xfrm>
            </p:grpSpPr>
            <p:sp>
              <p:nvSpPr>
                <p:cNvPr id="12" name="Freeform 12"/>
                <p:cNvSpPr/>
                <p:nvPr/>
              </p:nvSpPr>
              <p:spPr>
                <a:xfrm>
                  <a:off x="-28147" y="-42175"/>
                  <a:ext cx="812800" cy="70091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9DC6"/>
                </a:solidFill>
                <a:ln w="47625" cap="rnd">
                  <a:solidFill>
                    <a:srgbClr val="19274F"/>
                  </a:solidFill>
                  <a:prstDash val="solid"/>
                  <a:round/>
                </a:ln>
              </p:spPr>
            </p:sp>
            <p:sp>
              <p:nvSpPr>
                <p:cNvPr id="13" name="TextBox 13"/>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sp>
          <p:nvSpPr>
            <p:cNvPr id="58" name="TextBox 58"/>
            <p:cNvSpPr txBox="1"/>
            <p:nvPr/>
          </p:nvSpPr>
          <p:spPr>
            <a:xfrm>
              <a:off x="5193002" y="4911581"/>
              <a:ext cx="3612590" cy="1477328"/>
            </a:xfrm>
            <a:prstGeom prst="rect">
              <a:avLst/>
            </a:prstGeom>
          </p:spPr>
          <p:txBody>
            <a:bodyPr wrap="square" lIns="0" tIns="0" rIns="0" bIns="0" rtlCol="0" anchor="t">
              <a:spAutoFit/>
            </a:bodyPr>
            <a:lstStyle/>
            <a:p>
              <a:pPr algn="ctr"/>
              <a:r>
                <a:rPr lang="en-US" sz="3200" spc="-75" dirty="0" err="1">
                  <a:solidFill>
                    <a:srgbClr val="19274F"/>
                  </a:solidFill>
                  <a:latin typeface="Muli"/>
                  <a:ea typeface="Muli"/>
                  <a:cs typeface="Muli"/>
                  <a:sym typeface="Muli"/>
                </a:rPr>
                <a:t>Chương</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trình</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không</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hiển</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thị</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mã</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sản</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phẩm</a:t>
              </a:r>
              <a:r>
                <a:rPr lang="en-US" sz="3200" spc="-75" dirty="0">
                  <a:solidFill>
                    <a:srgbClr val="19274F"/>
                  </a:solidFill>
                  <a:latin typeface="Muli"/>
                  <a:ea typeface="Muli"/>
                  <a:cs typeface="Muli"/>
                  <a:sym typeface="Muli"/>
                </a:rPr>
                <a:t>  </a:t>
              </a:r>
            </a:p>
          </p:txBody>
        </p:sp>
        <p:sp>
          <p:nvSpPr>
            <p:cNvPr id="63" name="TextBox 63"/>
            <p:cNvSpPr txBox="1"/>
            <p:nvPr/>
          </p:nvSpPr>
          <p:spPr>
            <a:xfrm>
              <a:off x="6466492" y="3894126"/>
              <a:ext cx="904234" cy="534035"/>
            </a:xfrm>
            <a:prstGeom prst="rect">
              <a:avLst/>
            </a:prstGeom>
          </p:spPr>
          <p:txBody>
            <a:bodyPr lIns="0" tIns="0" rIns="0" bIns="0" rtlCol="0" anchor="t">
              <a:spAutoFit/>
            </a:bodyPr>
            <a:lstStyle/>
            <a:p>
              <a:pPr marL="0" lvl="0" indent="0" algn="ctr">
                <a:lnSpc>
                  <a:spcPts val="4179"/>
                </a:lnSpc>
                <a:spcBef>
                  <a:spcPct val="0"/>
                </a:spcBef>
              </a:pPr>
              <a:r>
                <a:rPr lang="en-US" sz="3799" b="1" dirty="0">
                  <a:solidFill>
                    <a:srgbClr val="19274F"/>
                  </a:solidFill>
                  <a:latin typeface="Muli Bold"/>
                  <a:ea typeface="Muli Bold"/>
                  <a:cs typeface="Muli Bold"/>
                  <a:sym typeface="Muli Bold"/>
                </a:rPr>
                <a:t>2</a:t>
              </a:r>
            </a:p>
          </p:txBody>
        </p:sp>
        <p:sp>
          <p:nvSpPr>
            <p:cNvPr id="67" name="Freeform 67"/>
            <p:cNvSpPr/>
            <p:nvPr/>
          </p:nvSpPr>
          <p:spPr>
            <a:xfrm rot="5400000">
              <a:off x="6726139" y="6383223"/>
              <a:ext cx="621033" cy="668141"/>
            </a:xfrm>
            <a:custGeom>
              <a:avLst/>
              <a:gdLst/>
              <a:ahLst/>
              <a:cxnLst/>
              <a:rect l="l" t="t" r="r" b="b"/>
              <a:pathLst>
                <a:path w="621033" h="450249">
                  <a:moveTo>
                    <a:pt x="0" y="0"/>
                  </a:moveTo>
                  <a:lnTo>
                    <a:pt x="621033" y="0"/>
                  </a:lnTo>
                  <a:lnTo>
                    <a:pt x="621033" y="450249"/>
                  </a:lnTo>
                  <a:lnTo>
                    <a:pt x="0" y="4502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8" name="TextBox 68"/>
            <p:cNvSpPr txBox="1"/>
            <p:nvPr/>
          </p:nvSpPr>
          <p:spPr>
            <a:xfrm>
              <a:off x="5285200" y="7165199"/>
              <a:ext cx="3342634" cy="2462213"/>
            </a:xfrm>
            <a:prstGeom prst="rect">
              <a:avLst/>
            </a:prstGeom>
          </p:spPr>
          <p:txBody>
            <a:bodyPr lIns="0" tIns="0" rIns="0" bIns="0" rtlCol="0" anchor="t">
              <a:spAutoFit/>
            </a:bodyPr>
            <a:lstStyle/>
            <a:p>
              <a:pPr marL="0" lvl="1" indent="0" algn="ctr">
                <a:spcBef>
                  <a:spcPct val="0"/>
                </a:spcBef>
              </a:pPr>
              <a:r>
                <a:rPr lang="en-US" sz="3200" spc="-75" dirty="0">
                  <a:solidFill>
                    <a:srgbClr val="19274F"/>
                  </a:solidFill>
                  <a:latin typeface="Muli"/>
                  <a:ea typeface="Muli"/>
                  <a:cs typeface="Muli"/>
                  <a:sym typeface="Muli"/>
                </a:rPr>
                <a:t>ĐTV</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thực</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hiện</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sửa</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từ</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khoá</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tại</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mục</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tìm</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kiểm</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sát</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với</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sản</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phẩm</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dịch</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vụ</a:t>
              </a:r>
              <a:r>
                <a:rPr lang="en-US" sz="3200" u="none" strike="noStrike" spc="-75" dirty="0">
                  <a:solidFill>
                    <a:srgbClr val="19274F"/>
                  </a:solidFill>
                  <a:latin typeface="Muli"/>
                  <a:ea typeface="Muli"/>
                  <a:cs typeface="Muli"/>
                  <a:sym typeface="Muli"/>
                </a:rPr>
                <a:t> SXKD </a:t>
              </a:r>
              <a:r>
                <a:rPr lang="en-US" sz="3200" u="none" strike="noStrike" spc="-75" dirty="0" err="1">
                  <a:solidFill>
                    <a:srgbClr val="19274F"/>
                  </a:solidFill>
                  <a:latin typeface="Muli"/>
                  <a:ea typeface="Muli"/>
                  <a:cs typeface="Muli"/>
                  <a:sym typeface="Muli"/>
                </a:rPr>
                <a:t>của</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cơ</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sở</a:t>
              </a:r>
              <a:endParaRPr lang="en-US" sz="3200" u="none" strike="noStrike" spc="-75" dirty="0">
                <a:solidFill>
                  <a:srgbClr val="19274F"/>
                </a:solidFill>
                <a:latin typeface="Muli"/>
                <a:ea typeface="Muli"/>
                <a:cs typeface="Muli"/>
                <a:sym typeface="Muli"/>
              </a:endParaRPr>
            </a:p>
          </p:txBody>
        </p:sp>
      </p:grpSp>
      <p:sp>
        <p:nvSpPr>
          <p:cNvPr id="76" name="TextBox 61">
            <a:extLst>
              <a:ext uri="{FF2B5EF4-FFF2-40B4-BE49-F238E27FC236}">
                <a16:creationId xmlns:a16="http://schemas.microsoft.com/office/drawing/2014/main" xmlns="" id="{30984133-4004-2C81-E3AA-9BF39E38E4D7}"/>
              </a:ext>
            </a:extLst>
          </p:cNvPr>
          <p:cNvSpPr txBox="1"/>
          <p:nvPr/>
        </p:nvSpPr>
        <p:spPr>
          <a:xfrm>
            <a:off x="1032341" y="-23387"/>
            <a:ext cx="12264722" cy="738664"/>
          </a:xfrm>
          <a:prstGeom prst="rect">
            <a:avLst/>
          </a:prstGeom>
        </p:spPr>
        <p:txBody>
          <a:bodyPr wrap="square" lIns="0" tIns="0" rIns="0" bIns="0" rtlCol="0" anchor="t">
            <a:spAutoFit/>
          </a:bodyPr>
          <a:lstStyle/>
          <a:p>
            <a:pPr marL="323857" lvl="1" algn="l"/>
            <a:r>
              <a:rPr lang="en-US" sz="4800" b="1" dirty="0" err="1">
                <a:solidFill>
                  <a:srgbClr val="FF0000"/>
                </a:solidFill>
                <a:latin typeface="Muli"/>
                <a:ea typeface="Muli"/>
                <a:cs typeface="Muli"/>
                <a:sym typeface="Muli"/>
              </a:rPr>
              <a:t>Cách</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xác</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định</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mã</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sản</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phẩm</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tiếp</a:t>
            </a:r>
            <a:r>
              <a:rPr lang="en-US" sz="4800" b="1" dirty="0">
                <a:solidFill>
                  <a:srgbClr val="FF0000"/>
                </a:solidFill>
                <a:latin typeface="Muli"/>
                <a:ea typeface="Muli"/>
                <a:cs typeface="Muli"/>
                <a:sym typeface="Muli"/>
              </a:rPr>
              <a:t>) </a:t>
            </a:r>
            <a:endParaRPr lang="en-US" sz="4800" b="1" u="none" strike="noStrike" dirty="0">
              <a:solidFill>
                <a:srgbClr val="FF0000"/>
              </a:solidFill>
              <a:latin typeface="Muli"/>
              <a:ea typeface="Muli"/>
              <a:cs typeface="Muli"/>
              <a:sym typeface="Muli"/>
            </a:endParaRPr>
          </a:p>
        </p:txBody>
      </p:sp>
      <p:pic>
        <p:nvPicPr>
          <p:cNvPr id="60" name="Picture 59">
            <a:extLst>
              <a:ext uri="{FF2B5EF4-FFF2-40B4-BE49-F238E27FC236}">
                <a16:creationId xmlns:a16="http://schemas.microsoft.com/office/drawing/2014/main" xmlns="" id="{BAA98BE8-D9CE-43D5-87BB-1AA31919F091}"/>
              </a:ext>
            </a:extLst>
          </p:cNvPr>
          <p:cNvPicPr>
            <a:picLocks noChangeAspect="1"/>
          </p:cNvPicPr>
          <p:nvPr/>
        </p:nvPicPr>
        <p:blipFill>
          <a:blip r:embed="rId5"/>
          <a:stretch>
            <a:fillRect/>
          </a:stretch>
        </p:blipFill>
        <p:spPr>
          <a:xfrm>
            <a:off x="4719039" y="3206533"/>
            <a:ext cx="4969957" cy="6778732"/>
          </a:xfrm>
          <a:prstGeom prst="rect">
            <a:avLst/>
          </a:prstGeom>
        </p:spPr>
      </p:pic>
      <p:pic>
        <p:nvPicPr>
          <p:cNvPr id="64" name="Picture 63">
            <a:extLst>
              <a:ext uri="{FF2B5EF4-FFF2-40B4-BE49-F238E27FC236}">
                <a16:creationId xmlns:a16="http://schemas.microsoft.com/office/drawing/2014/main" xmlns="" id="{67EB7595-35B5-4ED1-B714-18B8B7EB7255}"/>
              </a:ext>
            </a:extLst>
          </p:cNvPr>
          <p:cNvPicPr>
            <a:picLocks noChangeAspect="1"/>
          </p:cNvPicPr>
          <p:nvPr/>
        </p:nvPicPr>
        <p:blipFill>
          <a:blip r:embed="rId6"/>
          <a:stretch>
            <a:fillRect/>
          </a:stretch>
        </p:blipFill>
        <p:spPr>
          <a:xfrm>
            <a:off x="11201400" y="3284875"/>
            <a:ext cx="4919726" cy="6778731"/>
          </a:xfrm>
          <a:prstGeom prst="rect">
            <a:avLst/>
          </a:prstGeom>
        </p:spPr>
      </p:pic>
      <p:sp>
        <p:nvSpPr>
          <p:cNvPr id="69" name="Arrow: Right 68">
            <a:extLst>
              <a:ext uri="{FF2B5EF4-FFF2-40B4-BE49-F238E27FC236}">
                <a16:creationId xmlns:a16="http://schemas.microsoft.com/office/drawing/2014/main" xmlns="" id="{1D84DE25-EDB4-4AE4-9DC3-47FC33A6C18A}"/>
              </a:ext>
            </a:extLst>
          </p:cNvPr>
          <p:cNvSpPr/>
          <p:nvPr/>
        </p:nvSpPr>
        <p:spPr>
          <a:xfrm>
            <a:off x="3784100" y="6304908"/>
            <a:ext cx="896941" cy="90737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xmlns="" id="{AEFBBA47-F81F-476D-A486-CAB14057AECB}"/>
              </a:ext>
            </a:extLst>
          </p:cNvPr>
          <p:cNvSpPr/>
          <p:nvPr/>
        </p:nvSpPr>
        <p:spPr>
          <a:xfrm>
            <a:off x="9836107" y="5825042"/>
            <a:ext cx="924106" cy="9948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xmlns="" id="{477A446D-9BC7-4798-A56F-0DB6CE5976CB}"/>
              </a:ext>
            </a:extLst>
          </p:cNvPr>
          <p:cNvSpPr/>
          <p:nvPr/>
        </p:nvSpPr>
        <p:spPr>
          <a:xfrm>
            <a:off x="11475697" y="5461803"/>
            <a:ext cx="1478303" cy="72647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7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barn(inVertical)">
                                      <p:cBhvr>
                                        <p:cTn id="12" dur="500"/>
                                        <p:tgtEl>
                                          <p:spTgt spid="69"/>
                                        </p:tgtEl>
                                      </p:cBhvr>
                                    </p:animEffect>
                                  </p:childTnLst>
                                </p:cTn>
                              </p:par>
                              <p:par>
                                <p:cTn id="13" presetID="16" presetClass="entr" presetSubtype="2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barn(inVertical)">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barn(inVertical)">
                                      <p:cBhvr>
                                        <p:cTn id="20" dur="500"/>
                                        <p:tgtEl>
                                          <p:spTgt spid="6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arn(inVertic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ircle(in)">
                                      <p:cBhvr>
                                        <p:cTn id="28"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6747490" y="1845832"/>
            <a:ext cx="2822655" cy="2822655"/>
            <a:chOff x="0" y="0"/>
            <a:chExt cx="812800" cy="812800"/>
          </a:xfrm>
        </p:grpSpPr>
        <p:sp>
          <p:nvSpPr>
            <p:cNvPr id="3" name="Freeform 3"/>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ADE466"/>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5" name="Group 5"/>
          <p:cNvGrpSpPr/>
          <p:nvPr/>
        </p:nvGrpSpPr>
        <p:grpSpPr>
          <a:xfrm rot="2700000">
            <a:off x="8743408" y="4354603"/>
            <a:ext cx="2822655" cy="2822655"/>
            <a:chOff x="0" y="0"/>
            <a:chExt cx="812800" cy="812800"/>
          </a:xfrm>
        </p:grpSpPr>
        <p:sp>
          <p:nvSpPr>
            <p:cNvPr id="6" name="Freeform 6"/>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E8E252"/>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8" name="Group 8"/>
          <p:cNvGrpSpPr/>
          <p:nvPr/>
        </p:nvGrpSpPr>
        <p:grpSpPr>
          <a:xfrm rot="2700000">
            <a:off x="10739327" y="1845832"/>
            <a:ext cx="2822655" cy="2822655"/>
            <a:chOff x="0" y="0"/>
            <a:chExt cx="812800" cy="812800"/>
          </a:xfrm>
        </p:grpSpPr>
        <p:sp>
          <p:nvSpPr>
            <p:cNvPr id="9" name="Freeform 9"/>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FDDB3E"/>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11" name="Group 11"/>
          <p:cNvGrpSpPr/>
          <p:nvPr/>
        </p:nvGrpSpPr>
        <p:grpSpPr>
          <a:xfrm rot="2700000">
            <a:off x="14731164" y="1845832"/>
            <a:ext cx="2822655" cy="2822655"/>
            <a:chOff x="0" y="0"/>
            <a:chExt cx="812800" cy="812800"/>
          </a:xfrm>
        </p:grpSpPr>
        <p:sp>
          <p:nvSpPr>
            <p:cNvPr id="12" name="Freeform 12"/>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FFBBE6"/>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14" name="Group 14"/>
          <p:cNvGrpSpPr/>
          <p:nvPr/>
        </p:nvGrpSpPr>
        <p:grpSpPr>
          <a:xfrm rot="2700000">
            <a:off x="12735245" y="4354603"/>
            <a:ext cx="2822655" cy="2822655"/>
            <a:chOff x="0" y="0"/>
            <a:chExt cx="812800" cy="812800"/>
          </a:xfrm>
        </p:grpSpPr>
        <p:sp>
          <p:nvSpPr>
            <p:cNvPr id="15" name="Freeform 15"/>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FFA678"/>
            </a:solidFill>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17" name="Group 17"/>
          <p:cNvGrpSpPr/>
          <p:nvPr/>
        </p:nvGrpSpPr>
        <p:grpSpPr>
          <a:xfrm>
            <a:off x="15715698" y="1028700"/>
            <a:ext cx="853587" cy="85358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r>
                <a:rPr lang="en-US" sz="2799" b="1">
                  <a:solidFill>
                    <a:srgbClr val="000000"/>
                  </a:solidFill>
                  <a:latin typeface="Muli Bold"/>
                  <a:ea typeface="Muli Bold"/>
                  <a:cs typeface="Muli Bold"/>
                  <a:sym typeface="Muli Bold"/>
                </a:rPr>
                <a:t>VII</a:t>
              </a:r>
            </a:p>
          </p:txBody>
        </p:sp>
      </p:grpSp>
      <p:grpSp>
        <p:nvGrpSpPr>
          <p:cNvPr id="20" name="Group 20"/>
          <p:cNvGrpSpPr/>
          <p:nvPr/>
        </p:nvGrpSpPr>
        <p:grpSpPr>
          <a:xfrm>
            <a:off x="11723861" y="1028700"/>
            <a:ext cx="853587" cy="85358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r>
                <a:rPr lang="en-US" sz="2799" b="1">
                  <a:solidFill>
                    <a:srgbClr val="000000"/>
                  </a:solidFill>
                  <a:latin typeface="Muli Bold"/>
                  <a:ea typeface="Muli Bold"/>
                  <a:cs typeface="Muli Bold"/>
                  <a:sym typeface="Muli Bold"/>
                </a:rPr>
                <a:t>V</a:t>
              </a:r>
            </a:p>
          </p:txBody>
        </p:sp>
      </p:grpSp>
      <p:grpSp>
        <p:nvGrpSpPr>
          <p:cNvPr id="23" name="Group 23"/>
          <p:cNvGrpSpPr/>
          <p:nvPr/>
        </p:nvGrpSpPr>
        <p:grpSpPr>
          <a:xfrm>
            <a:off x="7729524" y="1028700"/>
            <a:ext cx="853587" cy="85358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r>
                <a:rPr lang="en-US" sz="2799" b="1">
                  <a:solidFill>
                    <a:srgbClr val="000000"/>
                  </a:solidFill>
                  <a:latin typeface="Muli Bold"/>
                  <a:ea typeface="Muli Bold"/>
                  <a:cs typeface="Muli Bold"/>
                  <a:sym typeface="Muli Bold"/>
                </a:rPr>
                <a:t>III</a:t>
              </a:r>
            </a:p>
          </p:txBody>
        </p:sp>
      </p:grpSp>
      <p:grpSp>
        <p:nvGrpSpPr>
          <p:cNvPr id="26" name="Group 26"/>
          <p:cNvGrpSpPr/>
          <p:nvPr/>
        </p:nvGrpSpPr>
        <p:grpSpPr>
          <a:xfrm>
            <a:off x="13719779" y="7067892"/>
            <a:ext cx="853587" cy="85358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r>
                <a:rPr lang="en-US" sz="2799" b="1">
                  <a:solidFill>
                    <a:srgbClr val="000000"/>
                  </a:solidFill>
                  <a:latin typeface="Muli Bold"/>
                  <a:ea typeface="Muli Bold"/>
                  <a:cs typeface="Muli Bold"/>
                  <a:sym typeface="Muli Bold"/>
                </a:rPr>
                <a:t>VI</a:t>
              </a:r>
            </a:p>
          </p:txBody>
        </p:sp>
      </p:grpSp>
      <p:grpSp>
        <p:nvGrpSpPr>
          <p:cNvPr id="29" name="Group 29"/>
          <p:cNvGrpSpPr/>
          <p:nvPr/>
        </p:nvGrpSpPr>
        <p:grpSpPr>
          <a:xfrm>
            <a:off x="9727942" y="7067892"/>
            <a:ext cx="853587" cy="85358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31" name="TextBox 31"/>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r>
                <a:rPr lang="en-US" sz="2799" b="1">
                  <a:solidFill>
                    <a:srgbClr val="000000"/>
                  </a:solidFill>
                  <a:latin typeface="Muli Bold"/>
                  <a:ea typeface="Muli Bold"/>
                  <a:cs typeface="Muli Bold"/>
                  <a:sym typeface="Muli Bold"/>
                </a:rPr>
                <a:t>IV</a:t>
              </a:r>
            </a:p>
          </p:txBody>
        </p:sp>
      </p:grpSp>
      <p:grpSp>
        <p:nvGrpSpPr>
          <p:cNvPr id="32" name="Group 32"/>
          <p:cNvGrpSpPr/>
          <p:nvPr/>
        </p:nvGrpSpPr>
        <p:grpSpPr>
          <a:xfrm rot="2700000">
            <a:off x="2755652" y="1845832"/>
            <a:ext cx="2822655" cy="2822655"/>
            <a:chOff x="0" y="0"/>
            <a:chExt cx="812800" cy="812800"/>
          </a:xfrm>
        </p:grpSpPr>
        <p:sp>
          <p:nvSpPr>
            <p:cNvPr id="33" name="Freeform 33"/>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BCBFFF"/>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35" name="Group 35"/>
          <p:cNvGrpSpPr/>
          <p:nvPr/>
        </p:nvGrpSpPr>
        <p:grpSpPr>
          <a:xfrm>
            <a:off x="3735187" y="1028700"/>
            <a:ext cx="853587" cy="853587"/>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37" name="TextBox 37"/>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r>
                <a:rPr lang="en-US" sz="2799" b="1">
                  <a:solidFill>
                    <a:srgbClr val="000000"/>
                  </a:solidFill>
                  <a:latin typeface="Muli Bold"/>
                  <a:ea typeface="Muli Bold"/>
                  <a:cs typeface="Muli Bold"/>
                  <a:sym typeface="Muli Bold"/>
                </a:rPr>
                <a:t>I</a:t>
              </a:r>
            </a:p>
          </p:txBody>
        </p:sp>
      </p:grpSp>
      <p:grpSp>
        <p:nvGrpSpPr>
          <p:cNvPr id="38" name="Group 38"/>
          <p:cNvGrpSpPr/>
          <p:nvPr/>
        </p:nvGrpSpPr>
        <p:grpSpPr>
          <a:xfrm rot="2700000">
            <a:off x="4751571" y="4354603"/>
            <a:ext cx="2822655" cy="2822655"/>
            <a:chOff x="0" y="0"/>
            <a:chExt cx="812800" cy="812800"/>
          </a:xfrm>
        </p:grpSpPr>
        <p:sp>
          <p:nvSpPr>
            <p:cNvPr id="39" name="Freeform 39"/>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89E2E8"/>
            </a:solidFill>
          </p:spPr>
        </p:sp>
        <p:sp>
          <p:nvSpPr>
            <p:cNvPr id="40" name="TextBox 40"/>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41" name="Group 41"/>
          <p:cNvGrpSpPr/>
          <p:nvPr/>
        </p:nvGrpSpPr>
        <p:grpSpPr>
          <a:xfrm>
            <a:off x="5736105" y="7067892"/>
            <a:ext cx="853587" cy="853587"/>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43" name="TextBox 43"/>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r>
                <a:rPr lang="en-US" sz="2799" b="1">
                  <a:solidFill>
                    <a:srgbClr val="000000"/>
                  </a:solidFill>
                  <a:latin typeface="Muli Bold"/>
                  <a:ea typeface="Muli Bold"/>
                  <a:cs typeface="Muli Bold"/>
                  <a:sym typeface="Muli Bold"/>
                </a:rPr>
                <a:t>II</a:t>
              </a:r>
            </a:p>
          </p:txBody>
        </p:sp>
      </p:grpSp>
      <p:grpSp>
        <p:nvGrpSpPr>
          <p:cNvPr id="44" name="Group 44"/>
          <p:cNvGrpSpPr/>
          <p:nvPr/>
        </p:nvGrpSpPr>
        <p:grpSpPr>
          <a:xfrm rot="2700000">
            <a:off x="759734" y="4354603"/>
            <a:ext cx="2822655" cy="2822655"/>
            <a:chOff x="0" y="0"/>
            <a:chExt cx="812800" cy="812800"/>
          </a:xfrm>
        </p:grpSpPr>
        <p:sp>
          <p:nvSpPr>
            <p:cNvPr id="45" name="Freeform 45"/>
            <p:cNvSpPr/>
            <p:nvPr/>
          </p:nvSpPr>
          <p:spPr>
            <a:xfrm>
              <a:off x="0" y="0"/>
              <a:ext cx="812800" cy="812800"/>
            </a:xfrm>
            <a:custGeom>
              <a:avLst/>
              <a:gdLst/>
              <a:ahLst/>
              <a:cxnLst/>
              <a:rect l="l" t="t" r="r" b="b"/>
              <a:pathLst>
                <a:path w="812800" h="812800">
                  <a:moveTo>
                    <a:pt x="139882" y="0"/>
                  </a:moveTo>
                  <a:lnTo>
                    <a:pt x="672918" y="0"/>
                  </a:lnTo>
                  <a:cubicBezTo>
                    <a:pt x="710017" y="0"/>
                    <a:pt x="745597" y="14737"/>
                    <a:pt x="771830" y="40970"/>
                  </a:cubicBezTo>
                  <a:cubicBezTo>
                    <a:pt x="798062" y="67203"/>
                    <a:pt x="812800" y="102783"/>
                    <a:pt x="812800" y="139882"/>
                  </a:cubicBezTo>
                  <a:lnTo>
                    <a:pt x="812800" y="672918"/>
                  </a:lnTo>
                  <a:cubicBezTo>
                    <a:pt x="812800" y="710017"/>
                    <a:pt x="798062" y="745597"/>
                    <a:pt x="771830" y="771830"/>
                  </a:cubicBezTo>
                  <a:cubicBezTo>
                    <a:pt x="745597" y="798062"/>
                    <a:pt x="710017" y="812800"/>
                    <a:pt x="672918" y="812800"/>
                  </a:cubicBezTo>
                  <a:lnTo>
                    <a:pt x="139882" y="812800"/>
                  </a:lnTo>
                  <a:cubicBezTo>
                    <a:pt x="102783" y="812800"/>
                    <a:pt x="67203" y="798062"/>
                    <a:pt x="40970" y="771830"/>
                  </a:cubicBezTo>
                  <a:cubicBezTo>
                    <a:pt x="14737" y="745597"/>
                    <a:pt x="0" y="710017"/>
                    <a:pt x="0" y="672918"/>
                  </a:cubicBezTo>
                  <a:lnTo>
                    <a:pt x="0" y="139882"/>
                  </a:lnTo>
                  <a:cubicBezTo>
                    <a:pt x="0" y="102783"/>
                    <a:pt x="14737" y="67203"/>
                    <a:pt x="40970" y="40970"/>
                  </a:cubicBezTo>
                  <a:cubicBezTo>
                    <a:pt x="67203" y="14737"/>
                    <a:pt x="102783" y="0"/>
                    <a:pt x="139882" y="0"/>
                  </a:cubicBezTo>
                  <a:close/>
                </a:path>
              </a:pathLst>
            </a:custGeom>
            <a:solidFill>
              <a:srgbClr val="EDC0FF"/>
            </a:solidFill>
          </p:spPr>
        </p:sp>
        <p:sp>
          <p:nvSpPr>
            <p:cNvPr id="46" name="TextBox 46"/>
            <p:cNvSpPr txBox="1"/>
            <p:nvPr/>
          </p:nvSpPr>
          <p:spPr>
            <a:xfrm>
              <a:off x="0" y="-28575"/>
              <a:ext cx="812800" cy="841375"/>
            </a:xfrm>
            <a:prstGeom prst="rect">
              <a:avLst/>
            </a:prstGeom>
          </p:spPr>
          <p:txBody>
            <a:bodyPr lIns="50800" tIns="50800" rIns="50800" bIns="50800" rtlCol="0" anchor="ctr"/>
            <a:lstStyle/>
            <a:p>
              <a:pPr algn="ctr">
                <a:lnSpc>
                  <a:spcPts val="2086"/>
                </a:lnSpc>
              </a:pPr>
              <a:endParaRPr/>
            </a:p>
          </p:txBody>
        </p:sp>
      </p:grpSp>
      <p:grpSp>
        <p:nvGrpSpPr>
          <p:cNvPr id="47" name="Group 47"/>
          <p:cNvGrpSpPr/>
          <p:nvPr/>
        </p:nvGrpSpPr>
        <p:grpSpPr>
          <a:xfrm>
            <a:off x="1744268" y="7067892"/>
            <a:ext cx="853587" cy="853587"/>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E8F1"/>
            </a:solidFill>
          </p:spPr>
        </p:sp>
        <p:sp>
          <p:nvSpPr>
            <p:cNvPr id="49" name="TextBox 49"/>
            <p:cNvSpPr txBox="1"/>
            <p:nvPr/>
          </p:nvSpPr>
          <p:spPr>
            <a:xfrm>
              <a:off x="76200" y="19050"/>
              <a:ext cx="660400" cy="717550"/>
            </a:xfrm>
            <a:prstGeom prst="rect">
              <a:avLst/>
            </a:prstGeom>
          </p:spPr>
          <p:txBody>
            <a:bodyPr lIns="50800" tIns="50800" rIns="50800" bIns="50800" rtlCol="0" anchor="ctr"/>
            <a:lstStyle/>
            <a:p>
              <a:pPr marL="0" lvl="0" indent="0" algn="ctr">
                <a:lnSpc>
                  <a:spcPts val="3919"/>
                </a:lnSpc>
              </a:pPr>
              <a:endParaRPr/>
            </a:p>
          </p:txBody>
        </p:sp>
      </p:grpSp>
      <p:sp>
        <p:nvSpPr>
          <p:cNvPr id="50" name="Freeform 50"/>
          <p:cNvSpPr/>
          <p:nvPr/>
        </p:nvSpPr>
        <p:spPr>
          <a:xfrm>
            <a:off x="1849600" y="4220061"/>
            <a:ext cx="642924" cy="642924"/>
          </a:xfrm>
          <a:custGeom>
            <a:avLst/>
            <a:gdLst/>
            <a:ahLst/>
            <a:cxnLst/>
            <a:rect l="l" t="t" r="r" b="b"/>
            <a:pathLst>
              <a:path w="642924" h="642924">
                <a:moveTo>
                  <a:pt x="0" y="0"/>
                </a:moveTo>
                <a:lnTo>
                  <a:pt x="642923" y="0"/>
                </a:lnTo>
                <a:lnTo>
                  <a:pt x="642923" y="642924"/>
                </a:lnTo>
                <a:lnTo>
                  <a:pt x="0" y="6429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1" name="Freeform 51"/>
          <p:cNvSpPr/>
          <p:nvPr/>
        </p:nvSpPr>
        <p:spPr>
          <a:xfrm>
            <a:off x="3919074" y="4167709"/>
            <a:ext cx="485813" cy="525979"/>
          </a:xfrm>
          <a:custGeom>
            <a:avLst/>
            <a:gdLst/>
            <a:ahLst/>
            <a:cxnLst/>
            <a:rect l="l" t="t" r="r" b="b"/>
            <a:pathLst>
              <a:path w="485813" h="525979">
                <a:moveTo>
                  <a:pt x="0" y="0"/>
                </a:moveTo>
                <a:lnTo>
                  <a:pt x="485813" y="0"/>
                </a:lnTo>
                <a:lnTo>
                  <a:pt x="485813" y="525979"/>
                </a:lnTo>
                <a:lnTo>
                  <a:pt x="0" y="5259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2" name="Freeform 52"/>
          <p:cNvSpPr/>
          <p:nvPr/>
        </p:nvSpPr>
        <p:spPr>
          <a:xfrm>
            <a:off x="5801435" y="4285208"/>
            <a:ext cx="729392" cy="535192"/>
          </a:xfrm>
          <a:custGeom>
            <a:avLst/>
            <a:gdLst/>
            <a:ahLst/>
            <a:cxnLst/>
            <a:rect l="l" t="t" r="r" b="b"/>
            <a:pathLst>
              <a:path w="729392" h="535192">
                <a:moveTo>
                  <a:pt x="0" y="0"/>
                </a:moveTo>
                <a:lnTo>
                  <a:pt x="729393" y="0"/>
                </a:lnTo>
                <a:lnTo>
                  <a:pt x="729393" y="535191"/>
                </a:lnTo>
                <a:lnTo>
                  <a:pt x="0" y="5351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3" name="Freeform 53"/>
          <p:cNvSpPr/>
          <p:nvPr/>
        </p:nvSpPr>
        <p:spPr>
          <a:xfrm>
            <a:off x="7852722" y="4167709"/>
            <a:ext cx="607191" cy="525979"/>
          </a:xfrm>
          <a:custGeom>
            <a:avLst/>
            <a:gdLst/>
            <a:ahLst/>
            <a:cxnLst/>
            <a:rect l="l" t="t" r="r" b="b"/>
            <a:pathLst>
              <a:path w="607191" h="525979">
                <a:moveTo>
                  <a:pt x="0" y="0"/>
                </a:moveTo>
                <a:lnTo>
                  <a:pt x="607191" y="0"/>
                </a:lnTo>
                <a:lnTo>
                  <a:pt x="607191" y="525979"/>
                </a:lnTo>
                <a:lnTo>
                  <a:pt x="0" y="5259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4" name="Freeform 54"/>
          <p:cNvSpPr/>
          <p:nvPr/>
        </p:nvSpPr>
        <p:spPr>
          <a:xfrm>
            <a:off x="9846473" y="4306193"/>
            <a:ext cx="616525" cy="493220"/>
          </a:xfrm>
          <a:custGeom>
            <a:avLst/>
            <a:gdLst/>
            <a:ahLst/>
            <a:cxnLst/>
            <a:rect l="l" t="t" r="r" b="b"/>
            <a:pathLst>
              <a:path w="616525" h="493220">
                <a:moveTo>
                  <a:pt x="0" y="0"/>
                </a:moveTo>
                <a:lnTo>
                  <a:pt x="616525" y="0"/>
                </a:lnTo>
                <a:lnTo>
                  <a:pt x="616525" y="493221"/>
                </a:lnTo>
                <a:lnTo>
                  <a:pt x="0" y="4932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5" name="Freeform 55"/>
          <p:cNvSpPr/>
          <p:nvPr/>
        </p:nvSpPr>
        <p:spPr>
          <a:xfrm>
            <a:off x="13870442" y="4310724"/>
            <a:ext cx="488690" cy="488690"/>
          </a:xfrm>
          <a:custGeom>
            <a:avLst/>
            <a:gdLst/>
            <a:ahLst/>
            <a:cxnLst/>
            <a:rect l="l" t="t" r="r" b="b"/>
            <a:pathLst>
              <a:path w="488690" h="488690">
                <a:moveTo>
                  <a:pt x="0" y="0"/>
                </a:moveTo>
                <a:lnTo>
                  <a:pt x="488690" y="0"/>
                </a:lnTo>
                <a:lnTo>
                  <a:pt x="488690" y="488690"/>
                </a:lnTo>
                <a:lnTo>
                  <a:pt x="0" y="48869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6" name="TextBox 56"/>
          <p:cNvSpPr txBox="1"/>
          <p:nvPr/>
        </p:nvSpPr>
        <p:spPr>
          <a:xfrm>
            <a:off x="6920567" y="3554747"/>
            <a:ext cx="2476500" cy="363855"/>
          </a:xfrm>
          <a:prstGeom prst="rect">
            <a:avLst/>
          </a:prstGeom>
        </p:spPr>
        <p:txBody>
          <a:bodyPr lIns="0" tIns="0" rIns="0" bIns="0" rtlCol="0" anchor="t">
            <a:spAutoFit/>
          </a:bodyPr>
          <a:lstStyle/>
          <a:p>
            <a:pPr marL="0" lvl="0" indent="0" algn="ctr">
              <a:lnSpc>
                <a:spcPts val="3060"/>
              </a:lnSpc>
            </a:pPr>
            <a:r>
              <a:rPr lang="en-US" sz="2000" i="1">
                <a:solidFill>
                  <a:srgbClr val="000000"/>
                </a:solidFill>
                <a:latin typeface="Muli Italics"/>
                <a:ea typeface="Muli Italics"/>
                <a:cs typeface="Muli Italics"/>
                <a:sym typeface="Muli Italics"/>
              </a:rPr>
              <a:t>Gồm 2 câu hỏi</a:t>
            </a:r>
          </a:p>
        </p:txBody>
      </p:sp>
      <p:sp>
        <p:nvSpPr>
          <p:cNvPr id="57" name="TextBox 57"/>
          <p:cNvSpPr txBox="1"/>
          <p:nvPr/>
        </p:nvSpPr>
        <p:spPr>
          <a:xfrm>
            <a:off x="4911314" y="6189703"/>
            <a:ext cx="2476500" cy="363856"/>
          </a:xfrm>
          <a:prstGeom prst="rect">
            <a:avLst/>
          </a:prstGeom>
        </p:spPr>
        <p:txBody>
          <a:bodyPr lIns="0" tIns="0" rIns="0" bIns="0" rtlCol="0" anchor="t">
            <a:spAutoFit/>
          </a:bodyPr>
          <a:lstStyle/>
          <a:p>
            <a:pPr marL="0" lvl="0" indent="0" algn="ctr">
              <a:lnSpc>
                <a:spcPts val="3059"/>
              </a:lnSpc>
            </a:pPr>
            <a:r>
              <a:rPr lang="en-US" sz="1999" i="1">
                <a:solidFill>
                  <a:srgbClr val="000000"/>
                </a:solidFill>
                <a:latin typeface="Muli Italics"/>
                <a:ea typeface="Muli Italics"/>
                <a:cs typeface="Muli Italics"/>
                <a:sym typeface="Muli Italics"/>
              </a:rPr>
              <a:t>Gồm 1 câu hỏi</a:t>
            </a:r>
          </a:p>
        </p:txBody>
      </p:sp>
      <p:sp>
        <p:nvSpPr>
          <p:cNvPr id="58" name="TextBox 58"/>
          <p:cNvSpPr txBox="1"/>
          <p:nvPr/>
        </p:nvSpPr>
        <p:spPr>
          <a:xfrm>
            <a:off x="4911314" y="5243553"/>
            <a:ext cx="2509636" cy="784225"/>
          </a:xfrm>
          <a:prstGeom prst="rect">
            <a:avLst/>
          </a:prstGeom>
        </p:spPr>
        <p:txBody>
          <a:bodyPr lIns="0" tIns="0" rIns="0" bIns="0" rtlCol="0" anchor="t">
            <a:spAutoFit/>
          </a:bodyPr>
          <a:lstStyle/>
          <a:p>
            <a:pPr marL="0" lvl="0" indent="0" algn="ctr">
              <a:lnSpc>
                <a:spcPts val="3199"/>
              </a:lnSpc>
            </a:pPr>
            <a:r>
              <a:rPr lang="en-US" sz="2499" b="1">
                <a:solidFill>
                  <a:srgbClr val="000000"/>
                </a:solidFill>
                <a:latin typeface="Muli Bold"/>
                <a:ea typeface="Muli Bold"/>
                <a:cs typeface="Muli Bold"/>
                <a:sym typeface="Muli Bold"/>
              </a:rPr>
              <a:t>THÔNG TIN VỀ LAO ĐỘNG</a:t>
            </a:r>
          </a:p>
        </p:txBody>
      </p:sp>
      <p:sp>
        <p:nvSpPr>
          <p:cNvPr id="59" name="TextBox 59"/>
          <p:cNvSpPr txBox="1"/>
          <p:nvPr/>
        </p:nvSpPr>
        <p:spPr>
          <a:xfrm>
            <a:off x="2923730" y="3577217"/>
            <a:ext cx="2476500" cy="363855"/>
          </a:xfrm>
          <a:prstGeom prst="rect">
            <a:avLst/>
          </a:prstGeom>
        </p:spPr>
        <p:txBody>
          <a:bodyPr lIns="0" tIns="0" rIns="0" bIns="0" rtlCol="0" anchor="t">
            <a:spAutoFit/>
          </a:bodyPr>
          <a:lstStyle/>
          <a:p>
            <a:pPr marL="0" lvl="0" indent="0" algn="ctr">
              <a:lnSpc>
                <a:spcPts val="3060"/>
              </a:lnSpc>
            </a:pPr>
            <a:r>
              <a:rPr lang="en-US" sz="2000" i="1">
                <a:solidFill>
                  <a:srgbClr val="000000"/>
                </a:solidFill>
                <a:latin typeface="Muli Italics"/>
                <a:ea typeface="Muli Italics"/>
                <a:cs typeface="Muli Italics"/>
                <a:sym typeface="Muli Italics"/>
              </a:rPr>
              <a:t>Gồm 5 câu hỏi</a:t>
            </a:r>
          </a:p>
        </p:txBody>
      </p:sp>
      <p:sp>
        <p:nvSpPr>
          <p:cNvPr id="60" name="TextBox 60"/>
          <p:cNvSpPr txBox="1"/>
          <p:nvPr/>
        </p:nvSpPr>
        <p:spPr>
          <a:xfrm>
            <a:off x="2912162" y="2532388"/>
            <a:ext cx="2509636" cy="793750"/>
          </a:xfrm>
          <a:prstGeom prst="rect">
            <a:avLst/>
          </a:prstGeom>
        </p:spPr>
        <p:txBody>
          <a:bodyPr lIns="0" tIns="0" rIns="0" bIns="0" rtlCol="0" anchor="t">
            <a:spAutoFit/>
          </a:bodyPr>
          <a:lstStyle/>
          <a:p>
            <a:pPr marL="0" lvl="0" indent="0" algn="ctr">
              <a:lnSpc>
                <a:spcPts val="3200"/>
              </a:lnSpc>
            </a:pPr>
            <a:r>
              <a:rPr lang="en-US" sz="2500" b="1">
                <a:solidFill>
                  <a:srgbClr val="000000"/>
                </a:solidFill>
                <a:latin typeface="Muli Bold"/>
                <a:ea typeface="Muli Bold"/>
                <a:cs typeface="Muli Bold"/>
                <a:sym typeface="Muli Bold"/>
              </a:rPr>
              <a:t>THÔNG TIN CHUNG</a:t>
            </a:r>
          </a:p>
        </p:txBody>
      </p:sp>
      <p:sp>
        <p:nvSpPr>
          <p:cNvPr id="61" name="TextBox 61"/>
          <p:cNvSpPr txBox="1"/>
          <p:nvPr/>
        </p:nvSpPr>
        <p:spPr>
          <a:xfrm>
            <a:off x="12891755" y="5072103"/>
            <a:ext cx="2509636" cy="1184275"/>
          </a:xfrm>
          <a:prstGeom prst="rect">
            <a:avLst/>
          </a:prstGeom>
        </p:spPr>
        <p:txBody>
          <a:bodyPr lIns="0" tIns="0" rIns="0" bIns="0" rtlCol="0" anchor="t">
            <a:spAutoFit/>
          </a:bodyPr>
          <a:lstStyle/>
          <a:p>
            <a:pPr marL="0" lvl="0" indent="0" algn="ctr">
              <a:lnSpc>
                <a:spcPts val="3199"/>
              </a:lnSpc>
            </a:pPr>
            <a:r>
              <a:rPr lang="en-US" sz="2499" b="1">
                <a:solidFill>
                  <a:srgbClr val="000000"/>
                </a:solidFill>
                <a:latin typeface="Muli Bold"/>
                <a:ea typeface="Muli Bold"/>
                <a:cs typeface="Muli Bold"/>
                <a:sym typeface="Muli Bold"/>
              </a:rPr>
              <a:t>THÔNG TIN VỀ SỬ DỤNG NĂNG LƯỢNG</a:t>
            </a:r>
          </a:p>
        </p:txBody>
      </p:sp>
      <p:sp>
        <p:nvSpPr>
          <p:cNvPr id="62" name="TextBox 62"/>
          <p:cNvSpPr txBox="1"/>
          <p:nvPr/>
        </p:nvSpPr>
        <p:spPr>
          <a:xfrm>
            <a:off x="8916486" y="6284784"/>
            <a:ext cx="2476500" cy="363855"/>
          </a:xfrm>
          <a:prstGeom prst="rect">
            <a:avLst/>
          </a:prstGeom>
        </p:spPr>
        <p:txBody>
          <a:bodyPr lIns="0" tIns="0" rIns="0" bIns="0" rtlCol="0" anchor="t">
            <a:spAutoFit/>
          </a:bodyPr>
          <a:lstStyle/>
          <a:p>
            <a:pPr marL="0" lvl="0" indent="0" algn="ctr">
              <a:lnSpc>
                <a:spcPts val="3060"/>
              </a:lnSpc>
            </a:pPr>
            <a:r>
              <a:rPr lang="en-US" sz="2000" i="1">
                <a:solidFill>
                  <a:srgbClr val="000000"/>
                </a:solidFill>
                <a:latin typeface="Muli Italics"/>
                <a:ea typeface="Muli Italics"/>
                <a:cs typeface="Muli Italics"/>
                <a:sym typeface="Muli Italics"/>
              </a:rPr>
              <a:t>Gồm 3 câu hỏi</a:t>
            </a:r>
          </a:p>
        </p:txBody>
      </p:sp>
      <p:sp>
        <p:nvSpPr>
          <p:cNvPr id="63" name="TextBox 63"/>
          <p:cNvSpPr txBox="1"/>
          <p:nvPr/>
        </p:nvSpPr>
        <p:spPr>
          <a:xfrm>
            <a:off x="8708057" y="5072103"/>
            <a:ext cx="2893358" cy="1184275"/>
          </a:xfrm>
          <a:prstGeom prst="rect">
            <a:avLst/>
          </a:prstGeom>
        </p:spPr>
        <p:txBody>
          <a:bodyPr lIns="0" tIns="0" rIns="0" bIns="0" rtlCol="0" anchor="t">
            <a:spAutoFit/>
          </a:bodyPr>
          <a:lstStyle/>
          <a:p>
            <a:pPr marL="0" lvl="0" indent="0" algn="ctr">
              <a:lnSpc>
                <a:spcPts val="3199"/>
              </a:lnSpc>
            </a:pPr>
            <a:r>
              <a:rPr lang="en-US" sz="2499" b="1">
                <a:solidFill>
                  <a:srgbClr val="000000"/>
                </a:solidFill>
                <a:latin typeface="Muli Bold"/>
                <a:ea typeface="Muli Bold"/>
                <a:cs typeface="Muli Bold"/>
                <a:sym typeface="Muli Bold"/>
              </a:rPr>
              <a:t>THÔNG TIN VỀ HOẠT ĐỘNG SXKD</a:t>
            </a:r>
          </a:p>
        </p:txBody>
      </p:sp>
      <p:sp>
        <p:nvSpPr>
          <p:cNvPr id="64" name="TextBox 64"/>
          <p:cNvSpPr txBox="1"/>
          <p:nvPr/>
        </p:nvSpPr>
        <p:spPr>
          <a:xfrm>
            <a:off x="6903999" y="2628123"/>
            <a:ext cx="2509636" cy="784225"/>
          </a:xfrm>
          <a:prstGeom prst="rect">
            <a:avLst/>
          </a:prstGeom>
        </p:spPr>
        <p:txBody>
          <a:bodyPr lIns="0" tIns="0" rIns="0" bIns="0" rtlCol="0" anchor="t">
            <a:spAutoFit/>
          </a:bodyPr>
          <a:lstStyle/>
          <a:p>
            <a:pPr marL="0" lvl="0" indent="0" algn="ctr">
              <a:lnSpc>
                <a:spcPts val="3199"/>
              </a:lnSpc>
            </a:pPr>
            <a:r>
              <a:rPr lang="en-US" sz="2499" b="1">
                <a:solidFill>
                  <a:srgbClr val="000000"/>
                </a:solidFill>
                <a:latin typeface="Muli Bold"/>
                <a:ea typeface="Muli Bold"/>
                <a:cs typeface="Muli Bold"/>
                <a:sym typeface="Muli Bold"/>
              </a:rPr>
              <a:t>THÔNG TIN VỀ TÀI SẢN</a:t>
            </a:r>
          </a:p>
        </p:txBody>
      </p:sp>
      <p:sp>
        <p:nvSpPr>
          <p:cNvPr id="65" name="TextBox 65"/>
          <p:cNvSpPr txBox="1"/>
          <p:nvPr/>
        </p:nvSpPr>
        <p:spPr>
          <a:xfrm>
            <a:off x="14887674" y="2288167"/>
            <a:ext cx="2509636" cy="1584325"/>
          </a:xfrm>
          <a:prstGeom prst="rect">
            <a:avLst/>
          </a:prstGeom>
        </p:spPr>
        <p:txBody>
          <a:bodyPr lIns="0" tIns="0" rIns="0" bIns="0" rtlCol="0" anchor="t">
            <a:spAutoFit/>
          </a:bodyPr>
          <a:lstStyle/>
          <a:p>
            <a:pPr marL="0" lvl="0" indent="0" algn="ctr">
              <a:lnSpc>
                <a:spcPts val="3199"/>
              </a:lnSpc>
              <a:spcBef>
                <a:spcPct val="0"/>
              </a:spcBef>
            </a:pPr>
            <a:r>
              <a:rPr lang="en-US" sz="2499" b="1">
                <a:solidFill>
                  <a:srgbClr val="000000"/>
                </a:solidFill>
                <a:latin typeface="Muli Bold"/>
                <a:ea typeface="Muli Bold"/>
                <a:cs typeface="Muli Bold"/>
                <a:sym typeface="Muli Bold"/>
              </a:rPr>
              <a:t>ỨNG DỤNG CNTT TRONG HOẠT ĐỘNG SXKD</a:t>
            </a:r>
          </a:p>
        </p:txBody>
      </p:sp>
      <p:sp>
        <p:nvSpPr>
          <p:cNvPr id="66" name="TextBox 66"/>
          <p:cNvSpPr txBox="1"/>
          <p:nvPr/>
        </p:nvSpPr>
        <p:spPr>
          <a:xfrm>
            <a:off x="-21278" y="168995"/>
            <a:ext cx="7712287" cy="629793"/>
          </a:xfrm>
          <a:prstGeom prst="rect">
            <a:avLst/>
          </a:prstGeom>
        </p:spPr>
        <p:txBody>
          <a:bodyPr lIns="0" tIns="0" rIns="0" bIns="0" rtlCol="0" anchor="t">
            <a:spAutoFit/>
          </a:bodyPr>
          <a:lstStyle/>
          <a:p>
            <a:pPr marL="0" lvl="0" indent="0" algn="ctr">
              <a:lnSpc>
                <a:spcPts val="4956"/>
              </a:lnSpc>
              <a:spcBef>
                <a:spcPct val="0"/>
              </a:spcBef>
            </a:pPr>
            <a:r>
              <a:rPr lang="en-US" sz="4200" b="1" dirty="0">
                <a:solidFill>
                  <a:srgbClr val="000000"/>
                </a:solidFill>
                <a:latin typeface="Muli Bold"/>
                <a:ea typeface="Muli Bold"/>
                <a:cs typeface="Muli Bold"/>
                <a:sym typeface="Muli Bold"/>
              </a:rPr>
              <a:t>NỘI DUNG PHIẾU 7/CT-TB</a:t>
            </a:r>
          </a:p>
        </p:txBody>
      </p:sp>
      <p:sp>
        <p:nvSpPr>
          <p:cNvPr id="67" name="TextBox 67"/>
          <p:cNvSpPr txBox="1"/>
          <p:nvPr/>
        </p:nvSpPr>
        <p:spPr>
          <a:xfrm>
            <a:off x="916244" y="5442716"/>
            <a:ext cx="2509636" cy="793750"/>
          </a:xfrm>
          <a:prstGeom prst="rect">
            <a:avLst/>
          </a:prstGeom>
        </p:spPr>
        <p:txBody>
          <a:bodyPr lIns="0" tIns="0" rIns="0" bIns="0" rtlCol="0" anchor="t">
            <a:spAutoFit/>
          </a:bodyPr>
          <a:lstStyle/>
          <a:p>
            <a:pPr marL="0" lvl="0" indent="0" algn="ctr">
              <a:lnSpc>
                <a:spcPts val="3200"/>
              </a:lnSpc>
            </a:pPr>
            <a:r>
              <a:rPr lang="en-US" sz="2500" b="1">
                <a:solidFill>
                  <a:srgbClr val="000000"/>
                </a:solidFill>
                <a:latin typeface="Muli Bold"/>
                <a:ea typeface="Muli Bold"/>
                <a:cs typeface="Muli Bold"/>
                <a:sym typeface="Muli Bold"/>
              </a:rPr>
              <a:t>THÔNG TIN ĐỊNH DANH</a:t>
            </a:r>
          </a:p>
        </p:txBody>
      </p:sp>
      <p:sp>
        <p:nvSpPr>
          <p:cNvPr id="68" name="TextBox 68"/>
          <p:cNvSpPr txBox="1"/>
          <p:nvPr/>
        </p:nvSpPr>
        <p:spPr>
          <a:xfrm>
            <a:off x="10795485" y="2390910"/>
            <a:ext cx="2710338" cy="1481582"/>
          </a:xfrm>
          <a:prstGeom prst="rect">
            <a:avLst/>
          </a:prstGeom>
        </p:spPr>
        <p:txBody>
          <a:bodyPr lIns="0" tIns="0" rIns="0" bIns="0" rtlCol="0" anchor="t">
            <a:spAutoFit/>
          </a:bodyPr>
          <a:lstStyle/>
          <a:p>
            <a:pPr marL="0" lvl="0" indent="0" algn="ctr">
              <a:lnSpc>
                <a:spcPts val="2944"/>
              </a:lnSpc>
            </a:pPr>
            <a:r>
              <a:rPr lang="en-US" sz="2300" b="1">
                <a:solidFill>
                  <a:srgbClr val="000000"/>
                </a:solidFill>
                <a:latin typeface="Muli Bold"/>
                <a:ea typeface="Muli Bold"/>
                <a:cs typeface="Muli Bold"/>
                <a:sym typeface="Muli Bold"/>
              </a:rPr>
              <a:t>THÔNG TIN VỀ NHÓM SẢN PHẨM VÀ KẾT QUẢ HOẠT ĐỘNG SXKD</a:t>
            </a:r>
          </a:p>
        </p:txBody>
      </p:sp>
      <p:sp>
        <p:nvSpPr>
          <p:cNvPr id="69" name="TextBox 69"/>
          <p:cNvSpPr txBox="1"/>
          <p:nvPr/>
        </p:nvSpPr>
        <p:spPr>
          <a:xfrm>
            <a:off x="10912404" y="3978978"/>
            <a:ext cx="2476500" cy="363855"/>
          </a:xfrm>
          <a:prstGeom prst="rect">
            <a:avLst/>
          </a:prstGeom>
        </p:spPr>
        <p:txBody>
          <a:bodyPr lIns="0" tIns="0" rIns="0" bIns="0" rtlCol="0" anchor="t">
            <a:spAutoFit/>
          </a:bodyPr>
          <a:lstStyle/>
          <a:p>
            <a:pPr marL="0" lvl="0" indent="0" algn="ctr">
              <a:lnSpc>
                <a:spcPts val="3060"/>
              </a:lnSpc>
            </a:pPr>
            <a:r>
              <a:rPr lang="en-US" sz="2000" i="1">
                <a:solidFill>
                  <a:srgbClr val="000000"/>
                </a:solidFill>
                <a:latin typeface="Muli Italics"/>
                <a:ea typeface="Muli Italics"/>
                <a:cs typeface="Muli Italics"/>
                <a:sym typeface="Muli Italics"/>
              </a:rPr>
              <a:t>Gồm 2 câu hỏi</a:t>
            </a:r>
          </a:p>
        </p:txBody>
      </p:sp>
      <p:sp>
        <p:nvSpPr>
          <p:cNvPr id="70" name="TextBox 70"/>
          <p:cNvSpPr txBox="1"/>
          <p:nvPr/>
        </p:nvSpPr>
        <p:spPr>
          <a:xfrm>
            <a:off x="12908323" y="6284784"/>
            <a:ext cx="2476500" cy="363855"/>
          </a:xfrm>
          <a:prstGeom prst="rect">
            <a:avLst/>
          </a:prstGeom>
        </p:spPr>
        <p:txBody>
          <a:bodyPr lIns="0" tIns="0" rIns="0" bIns="0" rtlCol="0" anchor="t">
            <a:spAutoFit/>
          </a:bodyPr>
          <a:lstStyle/>
          <a:p>
            <a:pPr marL="0" lvl="0" indent="0" algn="ctr">
              <a:lnSpc>
                <a:spcPts val="3060"/>
              </a:lnSpc>
            </a:pPr>
            <a:r>
              <a:rPr lang="en-US" sz="2000" i="1">
                <a:solidFill>
                  <a:srgbClr val="000000"/>
                </a:solidFill>
                <a:latin typeface="Muli Italics"/>
                <a:ea typeface="Muli Italics"/>
                <a:cs typeface="Muli Italics"/>
                <a:sym typeface="Muli Italics"/>
              </a:rPr>
              <a:t>Gồm 1 câu hỏi</a:t>
            </a:r>
          </a:p>
        </p:txBody>
      </p:sp>
      <p:sp>
        <p:nvSpPr>
          <p:cNvPr id="71" name="TextBox 71"/>
          <p:cNvSpPr txBox="1"/>
          <p:nvPr/>
        </p:nvSpPr>
        <p:spPr>
          <a:xfrm>
            <a:off x="14904241" y="4004796"/>
            <a:ext cx="2476500" cy="363855"/>
          </a:xfrm>
          <a:prstGeom prst="rect">
            <a:avLst/>
          </a:prstGeom>
        </p:spPr>
        <p:txBody>
          <a:bodyPr lIns="0" tIns="0" rIns="0" bIns="0" rtlCol="0" anchor="t">
            <a:spAutoFit/>
          </a:bodyPr>
          <a:lstStyle/>
          <a:p>
            <a:pPr marL="0" lvl="0" indent="0" algn="ctr">
              <a:lnSpc>
                <a:spcPts val="3060"/>
              </a:lnSpc>
            </a:pPr>
            <a:r>
              <a:rPr lang="en-US" sz="2000" i="1">
                <a:solidFill>
                  <a:srgbClr val="000000"/>
                </a:solidFill>
                <a:latin typeface="Muli Italics"/>
                <a:ea typeface="Muli Italics"/>
                <a:cs typeface="Muli Italics"/>
                <a:sym typeface="Muli Italics"/>
              </a:rPr>
              <a:t>Gồm 4 câu hỏi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4" name="TextBox 4"/>
          <p:cNvSpPr txBox="1"/>
          <p:nvPr/>
        </p:nvSpPr>
        <p:spPr>
          <a:xfrm>
            <a:off x="365292" y="4341387"/>
            <a:ext cx="3841198" cy="5643877"/>
          </a:xfrm>
          <a:prstGeom prst="rect">
            <a:avLst/>
          </a:prstGeom>
        </p:spPr>
        <p:txBody>
          <a:bodyPr lIns="46656" tIns="46656" rIns="46656" bIns="46656" rtlCol="0" anchor="ctr"/>
          <a:lstStyle/>
          <a:p>
            <a:pPr marL="0" lvl="0" indent="0" algn="ctr">
              <a:lnSpc>
                <a:spcPts val="2520"/>
              </a:lnSpc>
              <a:spcBef>
                <a:spcPct val="0"/>
              </a:spcBef>
            </a:pPr>
            <a:endParaRPr/>
          </a:p>
        </p:txBody>
      </p:sp>
      <p:grpSp>
        <p:nvGrpSpPr>
          <p:cNvPr id="8" name="Group 8"/>
          <p:cNvGrpSpPr/>
          <p:nvPr/>
        </p:nvGrpSpPr>
        <p:grpSpPr>
          <a:xfrm>
            <a:off x="1037403" y="3472041"/>
            <a:ext cx="1681833" cy="16818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FFFF"/>
            </a:solidFill>
            <a:ln cap="rnd">
              <a:noFill/>
              <a:prstDash val="solid"/>
              <a:round/>
            </a:ln>
          </p:spPr>
        </p:sp>
        <p:sp>
          <p:nvSpPr>
            <p:cNvPr id="10" name="TextBox 10"/>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nvGrpSpPr>
          <p:cNvPr id="14" name="Group 13">
            <a:extLst>
              <a:ext uri="{FF2B5EF4-FFF2-40B4-BE49-F238E27FC236}">
                <a16:creationId xmlns:a16="http://schemas.microsoft.com/office/drawing/2014/main" xmlns="" id="{FAFC5708-3FE3-492B-9CFF-D13F58EA2ACA}"/>
              </a:ext>
            </a:extLst>
          </p:cNvPr>
          <p:cNvGrpSpPr/>
          <p:nvPr/>
        </p:nvGrpSpPr>
        <p:grpSpPr>
          <a:xfrm>
            <a:off x="127825" y="2367161"/>
            <a:ext cx="3624460" cy="7424538"/>
            <a:chOff x="5181132" y="3732162"/>
            <a:chExt cx="3624460" cy="6076071"/>
          </a:xfrm>
        </p:grpSpPr>
        <p:grpSp>
          <p:nvGrpSpPr>
            <p:cNvPr id="77" name="Group 76">
              <a:extLst>
                <a:ext uri="{FF2B5EF4-FFF2-40B4-BE49-F238E27FC236}">
                  <a16:creationId xmlns:a16="http://schemas.microsoft.com/office/drawing/2014/main" xmlns="" id="{8A7B7F9C-78F2-5572-64D4-53CC1BCDA526}"/>
                </a:ext>
              </a:extLst>
            </p:cNvPr>
            <p:cNvGrpSpPr/>
            <p:nvPr/>
          </p:nvGrpSpPr>
          <p:grpSpPr>
            <a:xfrm>
              <a:off x="5181132" y="3732162"/>
              <a:ext cx="3615297" cy="6076071"/>
              <a:chOff x="5223912" y="3782113"/>
              <a:chExt cx="3615297" cy="6076071"/>
            </a:xfrm>
          </p:grpSpPr>
          <p:grpSp>
            <p:nvGrpSpPr>
              <p:cNvPr id="5" name="Group 5"/>
              <p:cNvGrpSpPr/>
              <p:nvPr/>
            </p:nvGrpSpPr>
            <p:grpSpPr>
              <a:xfrm>
                <a:off x="5223912" y="4318585"/>
                <a:ext cx="3615297" cy="5539599"/>
                <a:chOff x="0" y="-98649"/>
                <a:chExt cx="1406693" cy="2155429"/>
              </a:xfrm>
            </p:grpSpPr>
            <p:sp>
              <p:nvSpPr>
                <p:cNvPr id="6" name="Freeform 6"/>
                <p:cNvSpPr/>
                <p:nvPr/>
              </p:nvSpPr>
              <p:spPr>
                <a:xfrm>
                  <a:off x="0" y="-98649"/>
                  <a:ext cx="1406693" cy="2155428"/>
                </a:xfrm>
                <a:custGeom>
                  <a:avLst/>
                  <a:gdLst/>
                  <a:ahLst/>
                  <a:cxnLst/>
                  <a:rect l="l" t="t" r="r" b="b"/>
                  <a:pathLst>
                    <a:path w="1406693" h="2056779">
                      <a:moveTo>
                        <a:pt x="64243" y="0"/>
                      </a:moveTo>
                      <a:lnTo>
                        <a:pt x="1342450" y="0"/>
                      </a:lnTo>
                      <a:cubicBezTo>
                        <a:pt x="1359488" y="0"/>
                        <a:pt x="1375829" y="6768"/>
                        <a:pt x="1387877" y="18816"/>
                      </a:cubicBezTo>
                      <a:cubicBezTo>
                        <a:pt x="1399925" y="30864"/>
                        <a:pt x="1406693" y="47205"/>
                        <a:pt x="1406693" y="64243"/>
                      </a:cubicBezTo>
                      <a:lnTo>
                        <a:pt x="1406693" y="1992537"/>
                      </a:lnTo>
                      <a:cubicBezTo>
                        <a:pt x="1406693" y="2009575"/>
                        <a:pt x="1399925" y="2025915"/>
                        <a:pt x="1387877" y="2037963"/>
                      </a:cubicBezTo>
                      <a:cubicBezTo>
                        <a:pt x="1375829" y="2050011"/>
                        <a:pt x="1359488" y="2056779"/>
                        <a:pt x="1342450" y="2056779"/>
                      </a:cubicBezTo>
                      <a:lnTo>
                        <a:pt x="64243" y="2056779"/>
                      </a:lnTo>
                      <a:cubicBezTo>
                        <a:pt x="28763" y="2056779"/>
                        <a:pt x="0" y="2028017"/>
                        <a:pt x="0" y="1992537"/>
                      </a:cubicBezTo>
                      <a:lnTo>
                        <a:pt x="0" y="64243"/>
                      </a:lnTo>
                      <a:cubicBezTo>
                        <a:pt x="0" y="47205"/>
                        <a:pt x="6768" y="30864"/>
                        <a:pt x="18816" y="18816"/>
                      </a:cubicBezTo>
                      <a:cubicBezTo>
                        <a:pt x="30864" y="6768"/>
                        <a:pt x="47205" y="0"/>
                        <a:pt x="64243" y="0"/>
                      </a:cubicBezTo>
                      <a:close/>
                    </a:path>
                  </a:pathLst>
                </a:custGeom>
                <a:solidFill>
                  <a:srgbClr val="FF9DC6"/>
                </a:solidFill>
                <a:ln w="47625" cap="rnd">
                  <a:solidFill>
                    <a:srgbClr val="1A1E2D"/>
                  </a:solidFill>
                  <a:prstDash val="solid"/>
                  <a:round/>
                </a:ln>
              </p:spPr>
            </p:sp>
            <p:sp>
              <p:nvSpPr>
                <p:cNvPr id="7" name="TextBox 7"/>
                <p:cNvSpPr txBox="1"/>
                <p:nvPr/>
              </p:nvSpPr>
              <p:spPr>
                <a:xfrm>
                  <a:off x="0" y="-38100"/>
                  <a:ext cx="1406693" cy="2094880"/>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11" name="Group 11"/>
              <p:cNvGrpSpPr/>
              <p:nvPr/>
            </p:nvGrpSpPr>
            <p:grpSpPr>
              <a:xfrm>
                <a:off x="6226069" y="3782113"/>
                <a:ext cx="1446288" cy="1242908"/>
                <a:chOff x="-28147" y="38098"/>
                <a:chExt cx="812800" cy="698502"/>
              </a:xfrm>
            </p:grpSpPr>
            <p:sp>
              <p:nvSpPr>
                <p:cNvPr id="12" name="Freeform 12"/>
                <p:cNvSpPr/>
                <p:nvPr/>
              </p:nvSpPr>
              <p:spPr>
                <a:xfrm>
                  <a:off x="-28147" y="38098"/>
                  <a:ext cx="812800" cy="62064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9DC6"/>
                </a:solidFill>
                <a:ln w="47625" cap="rnd">
                  <a:solidFill>
                    <a:srgbClr val="19274F"/>
                  </a:solidFill>
                  <a:prstDash val="solid"/>
                  <a:round/>
                </a:ln>
              </p:spPr>
            </p:sp>
            <p:sp>
              <p:nvSpPr>
                <p:cNvPr id="13" name="TextBox 13"/>
                <p:cNvSpPr txBox="1"/>
                <p:nvPr/>
              </p:nvSpPr>
              <p:spPr>
                <a:xfrm>
                  <a:off x="76200" y="38100"/>
                  <a:ext cx="660400" cy="698500"/>
                </a:xfrm>
                <a:prstGeom prst="rect">
                  <a:avLst/>
                </a:prstGeom>
              </p:spPr>
              <p:txBody>
                <a:bodyPr lIns="37953" tIns="37953" rIns="37953" bIns="37953" rtlCol="0" anchor="ctr"/>
                <a:lstStyle/>
                <a:p>
                  <a:pPr marL="0" lvl="0" indent="0" algn="ctr">
                    <a:lnSpc>
                      <a:spcPts val="2520"/>
                    </a:lnSpc>
                    <a:spcBef>
                      <a:spcPct val="0"/>
                    </a:spcBef>
                  </a:pPr>
                  <a:endParaRPr/>
                </a:p>
              </p:txBody>
            </p:sp>
          </p:grpSp>
        </p:grpSp>
        <p:sp>
          <p:nvSpPr>
            <p:cNvPr id="58" name="TextBox 58"/>
            <p:cNvSpPr txBox="1"/>
            <p:nvPr/>
          </p:nvSpPr>
          <p:spPr>
            <a:xfrm>
              <a:off x="5193002" y="4911581"/>
              <a:ext cx="3612590" cy="1477328"/>
            </a:xfrm>
            <a:prstGeom prst="rect">
              <a:avLst/>
            </a:prstGeom>
          </p:spPr>
          <p:txBody>
            <a:bodyPr wrap="square" lIns="0" tIns="0" rIns="0" bIns="0" rtlCol="0" anchor="t">
              <a:spAutoFit/>
            </a:bodyPr>
            <a:lstStyle/>
            <a:p>
              <a:pPr algn="ctr"/>
              <a:r>
                <a:rPr lang="en-US" sz="3200" spc="-75" dirty="0">
                  <a:solidFill>
                    <a:srgbClr val="19274F"/>
                  </a:solidFill>
                  <a:latin typeface="Muli"/>
                  <a:ea typeface="Muli"/>
                  <a:cs typeface="Muli"/>
                  <a:sym typeface="Muli"/>
                </a:rPr>
                <a:t>Tr</a:t>
              </a:r>
              <a:r>
                <a:rPr lang="vi-VN" sz="3200" spc="-75" dirty="0">
                  <a:solidFill>
                    <a:srgbClr val="19274F"/>
                  </a:solidFill>
                  <a:latin typeface="Muli"/>
                  <a:ea typeface="Muli"/>
                  <a:cs typeface="Muli"/>
                  <a:sym typeface="Muli"/>
                </a:rPr>
                <a:t>ư</a:t>
              </a:r>
              <a:r>
                <a:rPr lang="en-US" sz="3200" spc="-75" dirty="0" err="1">
                  <a:solidFill>
                    <a:srgbClr val="19274F"/>
                  </a:solidFill>
                  <a:latin typeface="Muli"/>
                  <a:ea typeface="Muli"/>
                  <a:cs typeface="Muli"/>
                  <a:sym typeface="Muli"/>
                </a:rPr>
                <a:t>ờng</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hợp</a:t>
              </a:r>
              <a:r>
                <a:rPr lang="en-US" sz="3200" spc="-75" dirty="0">
                  <a:solidFill>
                    <a:srgbClr val="19274F"/>
                  </a:solidFill>
                  <a:latin typeface="Muli"/>
                  <a:ea typeface="Muli"/>
                  <a:cs typeface="Muli"/>
                  <a:sym typeface="Muli"/>
                </a:rPr>
                <a:t> ĐTV </a:t>
              </a:r>
              <a:r>
                <a:rPr lang="en-US" sz="3200" spc="-75" dirty="0" err="1">
                  <a:solidFill>
                    <a:srgbClr val="19274F"/>
                  </a:solidFill>
                  <a:latin typeface="Muli"/>
                  <a:ea typeface="Muli"/>
                  <a:cs typeface="Muli"/>
                  <a:sym typeface="Muli"/>
                </a:rPr>
                <a:t>ch</a:t>
              </a:r>
              <a:r>
                <a:rPr lang="vi-VN" sz="3200" spc="-75" dirty="0">
                  <a:solidFill>
                    <a:srgbClr val="19274F"/>
                  </a:solidFill>
                  <a:latin typeface="Muli"/>
                  <a:ea typeface="Muli"/>
                  <a:cs typeface="Muli"/>
                  <a:sym typeface="Muli"/>
                </a:rPr>
                <a:t>ư</a:t>
              </a:r>
              <a:r>
                <a:rPr lang="en-US" sz="3200" spc="-75" dirty="0">
                  <a:solidFill>
                    <a:srgbClr val="19274F"/>
                  </a:solidFill>
                  <a:latin typeface="Muli"/>
                  <a:ea typeface="Muli"/>
                  <a:cs typeface="Muli"/>
                  <a:sym typeface="Muli"/>
                </a:rPr>
                <a:t>a </a:t>
              </a:r>
              <a:r>
                <a:rPr lang="en-US" sz="3200" spc="-75" dirty="0" err="1">
                  <a:solidFill>
                    <a:srgbClr val="19274F"/>
                  </a:solidFill>
                  <a:latin typeface="Muli"/>
                  <a:ea typeface="Muli"/>
                  <a:cs typeface="Muli"/>
                  <a:sym typeface="Muli"/>
                </a:rPr>
                <a:t>biết</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chọn</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mã</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sản</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phẩm</a:t>
              </a:r>
              <a:endParaRPr lang="en-US" sz="3200" spc="-75" dirty="0">
                <a:solidFill>
                  <a:srgbClr val="19274F"/>
                </a:solidFill>
                <a:latin typeface="Muli"/>
                <a:ea typeface="Muli"/>
                <a:cs typeface="Muli"/>
                <a:sym typeface="Muli"/>
              </a:endParaRPr>
            </a:p>
          </p:txBody>
        </p:sp>
        <p:sp>
          <p:nvSpPr>
            <p:cNvPr id="63" name="TextBox 63"/>
            <p:cNvSpPr txBox="1"/>
            <p:nvPr/>
          </p:nvSpPr>
          <p:spPr>
            <a:xfrm>
              <a:off x="6466492" y="4035931"/>
              <a:ext cx="904234" cy="534035"/>
            </a:xfrm>
            <a:prstGeom prst="rect">
              <a:avLst/>
            </a:prstGeom>
          </p:spPr>
          <p:txBody>
            <a:bodyPr lIns="0" tIns="0" rIns="0" bIns="0" rtlCol="0" anchor="t">
              <a:spAutoFit/>
            </a:bodyPr>
            <a:lstStyle/>
            <a:p>
              <a:pPr marL="0" lvl="0" indent="0" algn="ctr">
                <a:lnSpc>
                  <a:spcPts val="4179"/>
                </a:lnSpc>
                <a:spcBef>
                  <a:spcPct val="0"/>
                </a:spcBef>
              </a:pPr>
              <a:r>
                <a:rPr lang="en-US" sz="3799" b="1" dirty="0">
                  <a:solidFill>
                    <a:srgbClr val="19274F"/>
                  </a:solidFill>
                  <a:latin typeface="Muli Bold"/>
                  <a:ea typeface="Muli Bold"/>
                  <a:cs typeface="Muli Bold"/>
                  <a:sym typeface="Muli Bold"/>
                </a:rPr>
                <a:t>3</a:t>
              </a:r>
            </a:p>
          </p:txBody>
        </p:sp>
        <p:sp>
          <p:nvSpPr>
            <p:cNvPr id="67" name="Freeform 67"/>
            <p:cNvSpPr/>
            <p:nvPr/>
          </p:nvSpPr>
          <p:spPr>
            <a:xfrm rot="5400000">
              <a:off x="6726139" y="6383223"/>
              <a:ext cx="621033" cy="668141"/>
            </a:xfrm>
            <a:custGeom>
              <a:avLst/>
              <a:gdLst/>
              <a:ahLst/>
              <a:cxnLst/>
              <a:rect l="l" t="t" r="r" b="b"/>
              <a:pathLst>
                <a:path w="621033" h="450249">
                  <a:moveTo>
                    <a:pt x="0" y="0"/>
                  </a:moveTo>
                  <a:lnTo>
                    <a:pt x="621033" y="0"/>
                  </a:lnTo>
                  <a:lnTo>
                    <a:pt x="621033" y="450249"/>
                  </a:lnTo>
                  <a:lnTo>
                    <a:pt x="0" y="4502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8" name="TextBox 68"/>
            <p:cNvSpPr txBox="1"/>
            <p:nvPr/>
          </p:nvSpPr>
          <p:spPr>
            <a:xfrm>
              <a:off x="5258470" y="7258255"/>
              <a:ext cx="3342634" cy="1969770"/>
            </a:xfrm>
            <a:prstGeom prst="rect">
              <a:avLst/>
            </a:prstGeom>
          </p:spPr>
          <p:txBody>
            <a:bodyPr lIns="0" tIns="0" rIns="0" bIns="0" rtlCol="0" anchor="t">
              <a:spAutoFit/>
            </a:bodyPr>
            <a:lstStyle/>
            <a:p>
              <a:pPr marL="0" lvl="1" indent="0" algn="ctr">
                <a:spcBef>
                  <a:spcPct val="0"/>
                </a:spcBef>
              </a:pPr>
              <a:r>
                <a:rPr lang="en-US" sz="3200" spc="-75" dirty="0">
                  <a:solidFill>
                    <a:srgbClr val="19274F"/>
                  </a:solidFill>
                  <a:latin typeface="Muli"/>
                  <a:ea typeface="Muli"/>
                  <a:cs typeface="Muli"/>
                  <a:sym typeface="Muli"/>
                </a:rPr>
                <a:t>ĐTV</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liên</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hệ</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số</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điện</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thoại</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hỗ</a:t>
              </a:r>
              <a:r>
                <a:rPr lang="en-US" sz="3200" u="none" strike="noStrike" spc="-75" dirty="0">
                  <a:solidFill>
                    <a:srgbClr val="19274F"/>
                  </a:solidFill>
                  <a:latin typeface="Muli"/>
                  <a:ea typeface="Muli"/>
                  <a:cs typeface="Muli"/>
                  <a:sym typeface="Muli"/>
                </a:rPr>
                <a:t> </a:t>
              </a:r>
              <a:r>
                <a:rPr lang="en-US" sz="3200" u="none" strike="noStrike" spc="-75" dirty="0" err="1">
                  <a:solidFill>
                    <a:srgbClr val="19274F"/>
                  </a:solidFill>
                  <a:latin typeface="Muli"/>
                  <a:ea typeface="Muli"/>
                  <a:cs typeface="Muli"/>
                  <a:sym typeface="Muli"/>
                </a:rPr>
                <a:t>tr</a:t>
              </a:r>
              <a:r>
                <a:rPr lang="en-US" sz="3200" spc="-75" dirty="0" err="1">
                  <a:solidFill>
                    <a:srgbClr val="19274F"/>
                  </a:solidFill>
                  <a:latin typeface="Muli"/>
                  <a:ea typeface="Muli"/>
                  <a:cs typeface="Muli"/>
                  <a:sym typeface="Muli"/>
                </a:rPr>
                <a:t>ợ</a:t>
              </a:r>
              <a:r>
                <a:rPr lang="en-US" sz="3200" spc="-75" dirty="0">
                  <a:solidFill>
                    <a:srgbClr val="19274F"/>
                  </a:solidFill>
                  <a:latin typeface="Muli"/>
                  <a:ea typeface="Muli"/>
                  <a:cs typeface="Muli"/>
                  <a:sym typeface="Muli"/>
                </a:rPr>
                <a:t> web </a:t>
              </a:r>
              <a:r>
                <a:rPr lang="en-US" sz="3200" spc="-75" dirty="0" err="1">
                  <a:solidFill>
                    <a:srgbClr val="19274F"/>
                  </a:solidFill>
                  <a:latin typeface="Muli"/>
                  <a:ea typeface="Muli"/>
                  <a:cs typeface="Muli"/>
                  <a:sym typeface="Muli"/>
                </a:rPr>
                <a:t>hoặc</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liên</a:t>
              </a:r>
              <a:r>
                <a:rPr lang="en-US" sz="3200" spc="-75" dirty="0">
                  <a:solidFill>
                    <a:srgbClr val="19274F"/>
                  </a:solidFill>
                  <a:latin typeface="Muli"/>
                  <a:ea typeface="Muli"/>
                  <a:cs typeface="Muli"/>
                  <a:sym typeface="Muli"/>
                </a:rPr>
                <a:t> </a:t>
              </a:r>
              <a:r>
                <a:rPr lang="en-US" sz="3200" spc="-75" dirty="0" err="1">
                  <a:solidFill>
                    <a:srgbClr val="19274F"/>
                  </a:solidFill>
                  <a:latin typeface="Muli"/>
                  <a:ea typeface="Muli"/>
                  <a:cs typeface="Muli"/>
                  <a:sym typeface="Muli"/>
                </a:rPr>
                <a:t>hệ</a:t>
              </a:r>
              <a:r>
                <a:rPr lang="en-US" sz="3200" spc="-75" dirty="0">
                  <a:solidFill>
                    <a:srgbClr val="19274F"/>
                  </a:solidFill>
                  <a:latin typeface="Muli"/>
                  <a:ea typeface="Muli"/>
                  <a:cs typeface="Muli"/>
                  <a:sym typeface="Muli"/>
                </a:rPr>
                <a:t> TT, GSV </a:t>
              </a:r>
              <a:endParaRPr lang="en-US" sz="3200" u="none" strike="noStrike" spc="-75" dirty="0">
                <a:solidFill>
                  <a:srgbClr val="19274F"/>
                </a:solidFill>
                <a:latin typeface="Muli"/>
                <a:ea typeface="Muli"/>
                <a:cs typeface="Muli"/>
                <a:sym typeface="Muli"/>
              </a:endParaRPr>
            </a:p>
          </p:txBody>
        </p:sp>
      </p:grpSp>
      <p:sp>
        <p:nvSpPr>
          <p:cNvPr id="76" name="TextBox 61">
            <a:extLst>
              <a:ext uri="{FF2B5EF4-FFF2-40B4-BE49-F238E27FC236}">
                <a16:creationId xmlns:a16="http://schemas.microsoft.com/office/drawing/2014/main" xmlns="" id="{30984133-4004-2C81-E3AA-9BF39E38E4D7}"/>
              </a:ext>
            </a:extLst>
          </p:cNvPr>
          <p:cNvSpPr txBox="1"/>
          <p:nvPr/>
        </p:nvSpPr>
        <p:spPr>
          <a:xfrm>
            <a:off x="-228600" y="-23366"/>
            <a:ext cx="4846934" cy="2215991"/>
          </a:xfrm>
          <a:prstGeom prst="rect">
            <a:avLst/>
          </a:prstGeom>
        </p:spPr>
        <p:txBody>
          <a:bodyPr wrap="square" lIns="0" tIns="0" rIns="0" bIns="0" rtlCol="0" anchor="t">
            <a:spAutoFit/>
          </a:bodyPr>
          <a:lstStyle/>
          <a:p>
            <a:pPr marL="323857" lvl="1" algn="l"/>
            <a:r>
              <a:rPr lang="en-US" sz="4800" b="1" dirty="0" err="1">
                <a:solidFill>
                  <a:srgbClr val="FF0000"/>
                </a:solidFill>
                <a:latin typeface="Muli"/>
                <a:ea typeface="Muli"/>
                <a:cs typeface="Muli"/>
                <a:sym typeface="Muli"/>
              </a:rPr>
              <a:t>Cách</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xác</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định</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mã</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sản</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phẩm</a:t>
            </a:r>
            <a:r>
              <a:rPr lang="en-US" sz="4800" b="1" dirty="0">
                <a:solidFill>
                  <a:srgbClr val="FF0000"/>
                </a:solidFill>
                <a:latin typeface="Muli"/>
                <a:ea typeface="Muli"/>
                <a:cs typeface="Muli"/>
                <a:sym typeface="Muli"/>
              </a:rPr>
              <a:t> (</a:t>
            </a:r>
            <a:r>
              <a:rPr lang="en-US" sz="4800" b="1" dirty="0" err="1">
                <a:solidFill>
                  <a:srgbClr val="FF0000"/>
                </a:solidFill>
                <a:latin typeface="Muli"/>
                <a:ea typeface="Muli"/>
                <a:cs typeface="Muli"/>
                <a:sym typeface="Muli"/>
              </a:rPr>
              <a:t>tiếp</a:t>
            </a:r>
            <a:r>
              <a:rPr lang="en-US" sz="4800" b="1" dirty="0">
                <a:solidFill>
                  <a:srgbClr val="FF0000"/>
                </a:solidFill>
                <a:latin typeface="Muli"/>
                <a:ea typeface="Muli"/>
                <a:cs typeface="Muli"/>
                <a:sym typeface="Muli"/>
              </a:rPr>
              <a:t>) </a:t>
            </a:r>
            <a:endParaRPr lang="en-US" sz="4800" b="1" u="none" strike="noStrike" dirty="0">
              <a:solidFill>
                <a:srgbClr val="FF0000"/>
              </a:solidFill>
              <a:latin typeface="Muli"/>
              <a:ea typeface="Muli"/>
              <a:cs typeface="Muli"/>
              <a:sym typeface="Muli"/>
            </a:endParaRPr>
          </a:p>
        </p:txBody>
      </p:sp>
      <p:sp>
        <p:nvSpPr>
          <p:cNvPr id="69" name="Arrow: Right 68">
            <a:extLst>
              <a:ext uri="{FF2B5EF4-FFF2-40B4-BE49-F238E27FC236}">
                <a16:creationId xmlns:a16="http://schemas.microsoft.com/office/drawing/2014/main" xmlns="" id="{1D84DE25-EDB4-4AE4-9DC3-47FC33A6C18A}"/>
              </a:ext>
            </a:extLst>
          </p:cNvPr>
          <p:cNvSpPr/>
          <p:nvPr/>
        </p:nvSpPr>
        <p:spPr>
          <a:xfrm>
            <a:off x="3721393" y="3018352"/>
            <a:ext cx="896941" cy="90737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59B22F74-B914-4DDA-B24B-DC9747176E94}"/>
              </a:ext>
            </a:extLst>
          </p:cNvPr>
          <p:cNvPicPr>
            <a:picLocks noChangeAspect="1"/>
          </p:cNvPicPr>
          <p:nvPr/>
        </p:nvPicPr>
        <p:blipFill>
          <a:blip r:embed="rId5"/>
          <a:stretch>
            <a:fillRect/>
          </a:stretch>
        </p:blipFill>
        <p:spPr>
          <a:xfrm>
            <a:off x="4535778" y="82657"/>
            <a:ext cx="8153910" cy="5441843"/>
          </a:xfrm>
          <a:prstGeom prst="rect">
            <a:avLst/>
          </a:prstGeom>
        </p:spPr>
      </p:pic>
      <p:sp>
        <p:nvSpPr>
          <p:cNvPr id="33" name="Arrow: Right 32">
            <a:extLst>
              <a:ext uri="{FF2B5EF4-FFF2-40B4-BE49-F238E27FC236}">
                <a16:creationId xmlns:a16="http://schemas.microsoft.com/office/drawing/2014/main" xmlns="" id="{CB4E4C7F-7F1E-4123-95FE-3F70E5393150}"/>
              </a:ext>
            </a:extLst>
          </p:cNvPr>
          <p:cNvSpPr/>
          <p:nvPr/>
        </p:nvSpPr>
        <p:spPr>
          <a:xfrm rot="5400000">
            <a:off x="11370844" y="4853879"/>
            <a:ext cx="738664" cy="90737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9F075AD-BF14-4A1B-9DB3-6226D0576D83}"/>
              </a:ext>
            </a:extLst>
          </p:cNvPr>
          <p:cNvPicPr>
            <a:picLocks noChangeAspect="1"/>
          </p:cNvPicPr>
          <p:nvPr/>
        </p:nvPicPr>
        <p:blipFill>
          <a:blip r:embed="rId6"/>
          <a:stretch>
            <a:fillRect/>
          </a:stretch>
        </p:blipFill>
        <p:spPr>
          <a:xfrm>
            <a:off x="4263718" y="5832556"/>
            <a:ext cx="8471624" cy="4371787"/>
          </a:xfrm>
          <a:prstGeom prst="rect">
            <a:avLst/>
          </a:prstGeom>
        </p:spPr>
      </p:pic>
      <p:pic>
        <p:nvPicPr>
          <p:cNvPr id="15" name="Picture 14">
            <a:extLst>
              <a:ext uri="{FF2B5EF4-FFF2-40B4-BE49-F238E27FC236}">
                <a16:creationId xmlns:a16="http://schemas.microsoft.com/office/drawing/2014/main" xmlns="" id="{22D35D66-82E8-4C64-A8AB-D797A410E8DC}"/>
              </a:ext>
            </a:extLst>
          </p:cNvPr>
          <p:cNvPicPr>
            <a:picLocks noChangeAspect="1"/>
          </p:cNvPicPr>
          <p:nvPr/>
        </p:nvPicPr>
        <p:blipFill>
          <a:blip r:embed="rId7"/>
          <a:stretch>
            <a:fillRect/>
          </a:stretch>
        </p:blipFill>
        <p:spPr>
          <a:xfrm>
            <a:off x="13344575" y="24726"/>
            <a:ext cx="4578133" cy="5077534"/>
          </a:xfrm>
          <a:prstGeom prst="rect">
            <a:avLst/>
          </a:prstGeom>
        </p:spPr>
      </p:pic>
      <p:pic>
        <p:nvPicPr>
          <p:cNvPr id="16" name="Picture 15">
            <a:extLst>
              <a:ext uri="{FF2B5EF4-FFF2-40B4-BE49-F238E27FC236}">
                <a16:creationId xmlns:a16="http://schemas.microsoft.com/office/drawing/2014/main" xmlns="" id="{747DC1F1-AAE4-409C-ACD0-77738B845B1A}"/>
              </a:ext>
            </a:extLst>
          </p:cNvPr>
          <p:cNvPicPr>
            <a:picLocks noChangeAspect="1"/>
          </p:cNvPicPr>
          <p:nvPr/>
        </p:nvPicPr>
        <p:blipFill>
          <a:blip r:embed="rId8"/>
          <a:stretch>
            <a:fillRect/>
          </a:stretch>
        </p:blipFill>
        <p:spPr>
          <a:xfrm>
            <a:off x="13473182" y="5374176"/>
            <a:ext cx="4449526" cy="4839375"/>
          </a:xfrm>
          <a:prstGeom prst="rect">
            <a:avLst/>
          </a:prstGeom>
        </p:spPr>
      </p:pic>
      <p:sp>
        <p:nvSpPr>
          <p:cNvPr id="37" name="Rectangle: Rounded Corners 36">
            <a:extLst>
              <a:ext uri="{FF2B5EF4-FFF2-40B4-BE49-F238E27FC236}">
                <a16:creationId xmlns:a16="http://schemas.microsoft.com/office/drawing/2014/main" xmlns="" id="{BE3A2276-30D8-4D6C-809E-AD7548972945}"/>
              </a:ext>
            </a:extLst>
          </p:cNvPr>
          <p:cNvSpPr/>
          <p:nvPr/>
        </p:nvSpPr>
        <p:spPr>
          <a:xfrm>
            <a:off x="13951899" y="1090723"/>
            <a:ext cx="1681742" cy="7264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xmlns="" id="{11BBFCA2-B94D-4E18-8156-4BED4BDDC3FF}"/>
              </a:ext>
            </a:extLst>
          </p:cNvPr>
          <p:cNvSpPr/>
          <p:nvPr/>
        </p:nvSpPr>
        <p:spPr>
          <a:xfrm>
            <a:off x="15925800" y="6256660"/>
            <a:ext cx="1681742" cy="7264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75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circle(in)">
                                      <p:cBhvr>
                                        <p:cTn id="38"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3" grpId="0" animBg="1"/>
      <p:bldP spid="37"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330686" y="270168"/>
            <a:ext cx="17825720" cy="9939830"/>
            <a:chOff x="0" y="-130559"/>
            <a:chExt cx="21830956" cy="11794339"/>
          </a:xfrm>
        </p:grpSpPr>
        <p:grpSp>
          <p:nvGrpSpPr>
            <p:cNvPr id="3" name="Group 3"/>
            <p:cNvGrpSpPr/>
            <p:nvPr/>
          </p:nvGrpSpPr>
          <p:grpSpPr>
            <a:xfrm>
              <a:off x="0" y="-130559"/>
              <a:ext cx="21830956" cy="11794339"/>
              <a:chOff x="0" y="-38100"/>
              <a:chExt cx="6370733" cy="3441837"/>
            </a:xfrm>
          </p:grpSpPr>
          <p:sp>
            <p:nvSpPr>
              <p:cNvPr id="4" name="Freeform 4"/>
              <p:cNvSpPr/>
              <p:nvPr/>
            </p:nvSpPr>
            <p:spPr>
              <a:xfrm>
                <a:off x="0" y="-38100"/>
                <a:ext cx="6370733" cy="34418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5" name="TextBox 5"/>
              <p:cNvSpPr txBox="1"/>
              <p:nvPr/>
            </p:nvSpPr>
            <p:spPr>
              <a:xfrm>
                <a:off x="0" y="-38100"/>
                <a:ext cx="6370733" cy="344183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95688" y="1"/>
              <a:ext cx="21439580" cy="11472561"/>
              <a:chOff x="0" y="-536119"/>
              <a:chExt cx="6256521" cy="3347936"/>
            </a:xfrm>
          </p:grpSpPr>
          <p:sp>
            <p:nvSpPr>
              <p:cNvPr id="7" name="Freeform 7"/>
              <p:cNvSpPr/>
              <p:nvPr/>
            </p:nvSpPr>
            <p:spPr>
              <a:xfrm>
                <a:off x="0" y="-536119"/>
                <a:ext cx="6256521" cy="3347936"/>
              </a:xfrm>
              <a:custGeom>
                <a:avLst/>
                <a:gdLst/>
                <a:ahLst/>
                <a:cxnLst/>
                <a:rect l="l" t="t" r="r" b="b"/>
                <a:pathLst>
                  <a:path w="6256521" h="2811817">
                    <a:moveTo>
                      <a:pt x="14444" y="0"/>
                    </a:moveTo>
                    <a:lnTo>
                      <a:pt x="6242077" y="0"/>
                    </a:lnTo>
                    <a:cubicBezTo>
                      <a:pt x="6250054" y="0"/>
                      <a:pt x="6256521" y="6467"/>
                      <a:pt x="6256521" y="14444"/>
                    </a:cubicBezTo>
                    <a:lnTo>
                      <a:pt x="6256521" y="2797372"/>
                    </a:lnTo>
                    <a:cubicBezTo>
                      <a:pt x="6256521" y="2801203"/>
                      <a:pt x="6254999" y="2804877"/>
                      <a:pt x="6252290" y="2807586"/>
                    </a:cubicBezTo>
                    <a:cubicBezTo>
                      <a:pt x="6249581" y="2810295"/>
                      <a:pt x="6245908" y="2811817"/>
                      <a:pt x="6242077" y="2811817"/>
                    </a:cubicBezTo>
                    <a:lnTo>
                      <a:pt x="14444" y="2811817"/>
                    </a:lnTo>
                    <a:cubicBezTo>
                      <a:pt x="6467" y="2811817"/>
                      <a:pt x="0" y="2805350"/>
                      <a:pt x="0" y="2797372"/>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8" name="TextBox 8"/>
              <p:cNvSpPr txBox="1"/>
              <p:nvPr/>
            </p:nvSpPr>
            <p:spPr>
              <a:xfrm>
                <a:off x="0" y="-38100"/>
                <a:ext cx="6256521" cy="2849917"/>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9" name="AutoShape 9"/>
            <p:cNvSpPr/>
            <p:nvPr/>
          </p:nvSpPr>
          <p:spPr>
            <a:xfrm flipV="1">
              <a:off x="195688" y="1697699"/>
              <a:ext cx="21439504" cy="56819"/>
            </a:xfrm>
            <a:prstGeom prst="line">
              <a:avLst/>
            </a:prstGeom>
            <a:ln w="63500" cap="flat">
              <a:solidFill>
                <a:srgbClr val="19274F"/>
              </a:solidFill>
              <a:prstDash val="solid"/>
              <a:headEnd type="none" w="sm" len="sm"/>
              <a:tailEnd type="none" w="sm" len="sm"/>
            </a:ln>
          </p:spPr>
        </p:sp>
      </p:grpSp>
      <p:sp>
        <p:nvSpPr>
          <p:cNvPr id="11" name="Freeform 11"/>
          <p:cNvSpPr/>
          <p:nvPr/>
        </p:nvSpPr>
        <p:spPr>
          <a:xfrm>
            <a:off x="-386089" y="7962900"/>
            <a:ext cx="2062489" cy="2205871"/>
          </a:xfrm>
          <a:custGeom>
            <a:avLst/>
            <a:gdLst/>
            <a:ahLst/>
            <a:cxnLst/>
            <a:rect l="l" t="t" r="r" b="b"/>
            <a:pathLst>
              <a:path w="2062489" h="2205871">
                <a:moveTo>
                  <a:pt x="0" y="0"/>
                </a:moveTo>
                <a:lnTo>
                  <a:pt x="2062490" y="0"/>
                </a:lnTo>
                <a:lnTo>
                  <a:pt x="2062490" y="2205871"/>
                </a:lnTo>
                <a:lnTo>
                  <a:pt x="0" y="22058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TextBox 14"/>
          <p:cNvSpPr txBox="1"/>
          <p:nvPr/>
        </p:nvSpPr>
        <p:spPr>
          <a:xfrm>
            <a:off x="852954" y="389752"/>
            <a:ext cx="16753952" cy="1231106"/>
          </a:xfrm>
          <a:prstGeom prst="rect">
            <a:avLst/>
          </a:prstGeom>
          <a:ln>
            <a:noFill/>
          </a:ln>
        </p:spPr>
        <p:txBody>
          <a:bodyPr wrap="square" lIns="0" tIns="0" rIns="0" bIns="0" rtlCol="0" anchor="t">
            <a:spAutoFit/>
          </a:bodyPr>
          <a:lstStyle/>
          <a:p>
            <a:pPr lvl="0"/>
            <a:r>
              <a:rPr lang="vi-VN" sz="4000" b="1" spc="-105" dirty="0">
                <a:solidFill>
                  <a:srgbClr val="19274F"/>
                </a:solidFill>
                <a:latin typeface="Muli Bold"/>
                <a:ea typeface="Muli Bold"/>
                <a:cs typeface="Muli Bold"/>
                <a:sym typeface="Muli Bold"/>
              </a:rPr>
              <a:t>5.2. </a:t>
            </a:r>
            <a:r>
              <a:rPr lang="vi-VN" sz="4000" b="1" spc="-105" dirty="0">
                <a:solidFill>
                  <a:srgbClr val="FF0000"/>
                </a:solidFill>
                <a:latin typeface="Muli Bold"/>
                <a:ea typeface="Muli Bold"/>
                <a:cs typeface="Muli Bold"/>
                <a:sym typeface="Muli Bold"/>
              </a:rPr>
              <a:t>Số </a:t>
            </a:r>
            <a:r>
              <a:rPr lang="vi-VN" sz="4000" b="1" u="sng" spc="-105" dirty="0">
                <a:solidFill>
                  <a:srgbClr val="FF0000"/>
                </a:solidFill>
                <a:latin typeface="Muli Bold"/>
                <a:ea typeface="Muli Bold"/>
                <a:cs typeface="Muli Bold"/>
                <a:sym typeface="Muli Bold"/>
              </a:rPr>
              <a:t>tiền chi cho lao động thuê ngoài </a:t>
            </a:r>
            <a:r>
              <a:rPr lang="vi-VN" sz="4000" b="1" spc="-105" dirty="0">
                <a:solidFill>
                  <a:srgbClr val="19274F"/>
                </a:solidFill>
                <a:latin typeface="Muli Bold"/>
                <a:ea typeface="Muli Bold"/>
                <a:cs typeface="Muli Bold"/>
                <a:sym typeface="Muli Bold"/>
              </a:rPr>
              <a:t>bình quân một tháng của cơ sở ông/bà là bao nhiêu?</a:t>
            </a:r>
            <a:endParaRPr lang="en-US" sz="4000" b="1" u="none" strike="noStrike" spc="-105" dirty="0">
              <a:solidFill>
                <a:srgbClr val="19274F"/>
              </a:solidFill>
              <a:latin typeface="Muli Bold"/>
              <a:ea typeface="Muli Bold"/>
              <a:cs typeface="Muli Bold"/>
              <a:sym typeface="Muli Bold"/>
            </a:endParaRPr>
          </a:p>
        </p:txBody>
      </p:sp>
      <p:sp>
        <p:nvSpPr>
          <p:cNvPr id="15" name="TextBox 15"/>
          <p:cNvSpPr txBox="1"/>
          <p:nvPr/>
        </p:nvSpPr>
        <p:spPr>
          <a:xfrm>
            <a:off x="3505200" y="1070032"/>
            <a:ext cx="9344831" cy="492443"/>
          </a:xfrm>
          <a:prstGeom prst="rect">
            <a:avLst/>
          </a:prstGeom>
        </p:spPr>
        <p:txBody>
          <a:bodyPr wrap="square" lIns="0" tIns="0" rIns="0" bIns="0" rtlCol="0" anchor="t">
            <a:spAutoFit/>
          </a:bodyPr>
          <a:lstStyle/>
          <a:p>
            <a:pPr algn="ctr"/>
            <a:r>
              <a:rPr lang="en-US" sz="3200" b="1" i="1" spc="-75" dirty="0" err="1">
                <a:solidFill>
                  <a:srgbClr val="19274F"/>
                </a:solidFill>
                <a:latin typeface="Muli Italics"/>
                <a:ea typeface="Muli Italics"/>
                <a:cs typeface="Muli Italics"/>
                <a:sym typeface="Muli Italics"/>
              </a:rPr>
              <a:t>Đơn</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vị</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tính</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Triệu</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đồng</a:t>
            </a:r>
            <a:endParaRPr lang="en-US" sz="3200" b="1" i="1" spc="-75" dirty="0">
              <a:solidFill>
                <a:srgbClr val="19274F"/>
              </a:solidFill>
              <a:latin typeface="Muli Italics"/>
              <a:ea typeface="Muli Italics"/>
              <a:cs typeface="Muli Italics"/>
              <a:sym typeface="Muli Italics"/>
            </a:endParaRPr>
          </a:p>
        </p:txBody>
      </p:sp>
      <p:sp>
        <p:nvSpPr>
          <p:cNvPr id="16" name="TextBox 16"/>
          <p:cNvSpPr txBox="1"/>
          <p:nvPr/>
        </p:nvSpPr>
        <p:spPr>
          <a:xfrm>
            <a:off x="852954" y="2024965"/>
            <a:ext cx="16965380" cy="1846659"/>
          </a:xfrm>
          <a:prstGeom prst="rect">
            <a:avLst/>
          </a:prstGeom>
        </p:spPr>
        <p:txBody>
          <a:bodyPr wrap="square" lIns="0" tIns="0" rIns="0" bIns="0" rtlCol="0" anchor="t">
            <a:spAutoFit/>
          </a:bodyPr>
          <a:lstStyle/>
          <a:p>
            <a:r>
              <a:rPr lang="en-US" sz="4000" spc="-90" dirty="0">
                <a:solidFill>
                  <a:srgbClr val="00B050"/>
                </a:solidFill>
                <a:latin typeface="Muli"/>
                <a:ea typeface="Muli"/>
                <a:cs typeface="Muli"/>
                <a:sym typeface="Muli"/>
              </a:rPr>
              <a:t>S</a:t>
            </a:r>
            <a:r>
              <a:rPr lang="vi-VN" sz="4000" spc="-90" dirty="0">
                <a:solidFill>
                  <a:srgbClr val="00B050"/>
                </a:solidFill>
                <a:latin typeface="Muli"/>
                <a:ea typeface="Muli"/>
                <a:cs typeface="Muli"/>
                <a:sym typeface="Muli"/>
              </a:rPr>
              <a:t>ố tiền bình quân 1 tháng mà cơ sở SXKD trả cho tất cả các người lao động thuê ngoài. Bao gồm tiền lương, tiền công, các khoản hỗ trợ (ăn trưa, đi lại, điện thoại,...), tiền thưởng và tiền làm thêm giờ (nếu có).</a:t>
            </a:r>
            <a:endParaRPr lang="en-US" sz="4000" spc="-90" dirty="0">
              <a:solidFill>
                <a:srgbClr val="00B050"/>
              </a:solidFill>
              <a:latin typeface="Muli"/>
              <a:ea typeface="Muli"/>
              <a:cs typeface="Muli"/>
              <a:sym typeface="Muli"/>
            </a:endParaRPr>
          </a:p>
        </p:txBody>
      </p:sp>
      <p:sp>
        <p:nvSpPr>
          <p:cNvPr id="17" name="Rectangle 16">
            <a:extLst>
              <a:ext uri="{FF2B5EF4-FFF2-40B4-BE49-F238E27FC236}">
                <a16:creationId xmlns:a16="http://schemas.microsoft.com/office/drawing/2014/main" xmlns="" id="{0A6751D8-E6C2-43FB-AFE6-C2A13B029410}"/>
              </a:ext>
            </a:extLst>
          </p:cNvPr>
          <p:cNvSpPr/>
          <p:nvPr/>
        </p:nvSpPr>
        <p:spPr>
          <a:xfrm>
            <a:off x="3200400" y="4958834"/>
            <a:ext cx="300082" cy="369332"/>
          </a:xfrm>
          <a:prstGeom prst="rect">
            <a:avLst/>
          </a:prstGeom>
        </p:spPr>
        <p:txBody>
          <a:bodyPr wrap="none">
            <a:spAutoFit/>
          </a:bodyPr>
          <a:lstStyle/>
          <a:p>
            <a:r>
              <a:rPr lang="pt-PT" dirty="0">
                <a:latin typeface="Times New Roman" panose="02020603050405020304" pitchFamily="18" charset="0"/>
                <a:ea typeface="Times New Roman" panose="02020603050405020304" pitchFamily="18" charset="0"/>
              </a:rPr>
              <a:t>, </a:t>
            </a:r>
            <a:endParaRPr lang="en-US" dirty="0"/>
          </a:p>
        </p:txBody>
      </p:sp>
      <p:sp>
        <p:nvSpPr>
          <p:cNvPr id="18" name="TextBox 16">
            <a:extLst>
              <a:ext uri="{FF2B5EF4-FFF2-40B4-BE49-F238E27FC236}">
                <a16:creationId xmlns:a16="http://schemas.microsoft.com/office/drawing/2014/main" xmlns="" id="{29D78CE0-980C-4BBE-8A52-AD72478FCF05}"/>
              </a:ext>
            </a:extLst>
          </p:cNvPr>
          <p:cNvSpPr txBox="1"/>
          <p:nvPr/>
        </p:nvSpPr>
        <p:spPr>
          <a:xfrm>
            <a:off x="747240" y="4148753"/>
            <a:ext cx="16965380" cy="615553"/>
          </a:xfrm>
          <a:prstGeom prst="rect">
            <a:avLst/>
          </a:prstGeom>
        </p:spPr>
        <p:txBody>
          <a:bodyPr wrap="square" lIns="0" tIns="0" rIns="0" bIns="0" rtlCol="0" anchor="t">
            <a:spAutoFit/>
          </a:bodyPr>
          <a:lstStyle/>
          <a:p>
            <a:r>
              <a:rPr lang="en-US" sz="4000" spc="-90" dirty="0">
                <a:solidFill>
                  <a:schemeClr val="accent6">
                    <a:lumMod val="75000"/>
                  </a:schemeClr>
                </a:solidFill>
                <a:latin typeface="Muli"/>
                <a:ea typeface="Muli"/>
                <a:cs typeface="Muli"/>
                <a:sym typeface="Wingdings" panose="05000000000000000000" pitchFamily="2" charset="2"/>
              </a:rPr>
              <a:t> </a:t>
            </a:r>
            <a:r>
              <a:rPr lang="vi-VN" sz="4000" spc="-90" dirty="0">
                <a:solidFill>
                  <a:schemeClr val="accent6">
                    <a:lumMod val="75000"/>
                  </a:schemeClr>
                </a:solidFill>
                <a:latin typeface="Muli"/>
                <a:ea typeface="Muli"/>
                <a:cs typeface="Muli"/>
                <a:sym typeface="Muli"/>
              </a:rPr>
              <a:t>Trường hợp chỉ nhớ tổng chi cho lao động thuê ngoài của cả năm 2025</a:t>
            </a:r>
            <a:r>
              <a:rPr lang="en-US" sz="4000" spc="-90" dirty="0">
                <a:solidFill>
                  <a:schemeClr val="accent6">
                    <a:lumMod val="75000"/>
                  </a:schemeClr>
                </a:solidFill>
                <a:latin typeface="Muli"/>
                <a:ea typeface="Muli"/>
                <a:cs typeface="Muli"/>
                <a:sym typeface="Muli"/>
              </a:rPr>
              <a:t>:</a:t>
            </a:r>
          </a:p>
        </p:txBody>
      </p:sp>
      <p:pic>
        <p:nvPicPr>
          <p:cNvPr id="19" name="Picture 18">
            <a:extLst>
              <a:ext uri="{FF2B5EF4-FFF2-40B4-BE49-F238E27FC236}">
                <a16:creationId xmlns:a16="http://schemas.microsoft.com/office/drawing/2014/main" xmlns="" id="{22702406-0277-4F15-B403-26C2C40F8C7F}"/>
              </a:ext>
            </a:extLst>
          </p:cNvPr>
          <p:cNvPicPr>
            <a:picLocks noChangeAspect="1"/>
          </p:cNvPicPr>
          <p:nvPr/>
        </p:nvPicPr>
        <p:blipFill>
          <a:blip r:embed="rId4"/>
          <a:stretch>
            <a:fillRect/>
          </a:stretch>
        </p:blipFill>
        <p:spPr>
          <a:xfrm>
            <a:off x="2235481" y="4874337"/>
            <a:ext cx="13817038" cy="2326563"/>
          </a:xfrm>
          <a:prstGeom prst="rect">
            <a:avLst/>
          </a:prstGeom>
        </p:spPr>
      </p:pic>
      <p:sp>
        <p:nvSpPr>
          <p:cNvPr id="20" name="TextBox 16">
            <a:extLst>
              <a:ext uri="{FF2B5EF4-FFF2-40B4-BE49-F238E27FC236}">
                <a16:creationId xmlns:a16="http://schemas.microsoft.com/office/drawing/2014/main" xmlns="" id="{C4581B1F-4582-44C8-AAF1-345321829E62}"/>
              </a:ext>
            </a:extLst>
          </p:cNvPr>
          <p:cNvSpPr txBox="1"/>
          <p:nvPr/>
        </p:nvSpPr>
        <p:spPr>
          <a:xfrm>
            <a:off x="726920" y="7423547"/>
            <a:ext cx="16965380" cy="615553"/>
          </a:xfrm>
          <a:prstGeom prst="rect">
            <a:avLst/>
          </a:prstGeom>
        </p:spPr>
        <p:txBody>
          <a:bodyPr wrap="square" lIns="0" tIns="0" rIns="0" bIns="0" rtlCol="0" anchor="t">
            <a:spAutoFit/>
          </a:bodyPr>
          <a:lstStyle/>
          <a:p>
            <a:r>
              <a:rPr lang="en-US" sz="4000" spc="-90" dirty="0">
                <a:solidFill>
                  <a:schemeClr val="accent6">
                    <a:lumMod val="75000"/>
                  </a:schemeClr>
                </a:solidFill>
                <a:latin typeface="Muli"/>
                <a:ea typeface="Muli"/>
                <a:cs typeface="Muli"/>
                <a:sym typeface="Wingdings" panose="05000000000000000000" pitchFamily="2" charset="2"/>
              </a:rPr>
              <a:t> </a:t>
            </a:r>
            <a:r>
              <a:rPr lang="vi-VN" sz="4000" spc="-90" dirty="0">
                <a:solidFill>
                  <a:schemeClr val="accent6">
                    <a:lumMod val="75000"/>
                  </a:schemeClr>
                </a:solidFill>
                <a:latin typeface="Muli"/>
                <a:ea typeface="Muli"/>
                <a:cs typeface="Muli"/>
                <a:sym typeface="Muli"/>
              </a:rPr>
              <a:t>Trường hợp cơ sở chỉ nhớ số tiền trả cho 1 lao động/tháng</a:t>
            </a:r>
            <a:r>
              <a:rPr lang="en-US" sz="4000" spc="-90" dirty="0">
                <a:solidFill>
                  <a:schemeClr val="accent6">
                    <a:lumMod val="75000"/>
                  </a:schemeClr>
                </a:solidFill>
                <a:latin typeface="Muli"/>
                <a:ea typeface="Muli"/>
                <a:cs typeface="Muli"/>
                <a:sym typeface="Muli"/>
              </a:rPr>
              <a:t>:</a:t>
            </a:r>
          </a:p>
        </p:txBody>
      </p:sp>
      <p:sp>
        <p:nvSpPr>
          <p:cNvPr id="21" name="Rectangle 20">
            <a:extLst>
              <a:ext uri="{FF2B5EF4-FFF2-40B4-BE49-F238E27FC236}">
                <a16:creationId xmlns:a16="http://schemas.microsoft.com/office/drawing/2014/main" xmlns="" id="{FDD9ECD2-1674-4178-83DE-FE314D4690C5}"/>
              </a:ext>
            </a:extLst>
          </p:cNvPr>
          <p:cNvSpPr/>
          <p:nvPr/>
        </p:nvSpPr>
        <p:spPr>
          <a:xfrm>
            <a:off x="1761470" y="8343900"/>
            <a:ext cx="15612130" cy="1200329"/>
          </a:xfrm>
          <a:prstGeom prst="rect">
            <a:avLst/>
          </a:prstGeom>
        </p:spPr>
        <p:txBody>
          <a:bodyPr wrap="square">
            <a:spAutoFit/>
          </a:bodyPr>
          <a:lstStyle/>
          <a:p>
            <a:r>
              <a:rPr lang="pt-PT" sz="3600" dirty="0">
                <a:latin typeface="Muli" panose="020B0604020202020204" charset="0"/>
                <a:ea typeface="Times New Roman" panose="02020603050405020304" pitchFamily="18" charset="0"/>
              </a:rPr>
              <a:t>Chi cho lao động thuê ngoài bình quân 1 tháng = Số tiền trả cho 01 lao</a:t>
            </a:r>
            <a:r>
              <a:rPr lang="vi-VN" sz="3600" dirty="0">
                <a:latin typeface="Muli" panose="020B0604020202020204" charset="0"/>
                <a:ea typeface="Times New Roman" panose="02020603050405020304" pitchFamily="18" charset="0"/>
              </a:rPr>
              <a:t> </a:t>
            </a:r>
            <a:r>
              <a:rPr lang="pt-PT" sz="3600" dirty="0">
                <a:latin typeface="Muli" panose="020B0604020202020204" charset="0"/>
                <a:ea typeface="Times New Roman" panose="02020603050405020304" pitchFamily="18" charset="0"/>
              </a:rPr>
              <a:t>động/tháng  x Số lao động thuê ngoài tại Câu 2.1</a:t>
            </a:r>
            <a:endParaRPr lang="en-US" sz="3600" dirty="0">
              <a:latin typeface="Muli" panose="020B0604020202020204" charset="0"/>
            </a:endParaRPr>
          </a:p>
        </p:txBody>
      </p:sp>
      <p:cxnSp>
        <p:nvCxnSpPr>
          <p:cNvPr id="12" name="Straight Arrow Connector 11">
            <a:extLst>
              <a:ext uri="{FF2B5EF4-FFF2-40B4-BE49-F238E27FC236}">
                <a16:creationId xmlns:a16="http://schemas.microsoft.com/office/drawing/2014/main" xmlns="" id="{DAAF9632-CF1A-9199-ABE1-6E4D8428C6CE}"/>
              </a:ext>
            </a:extLst>
          </p:cNvPr>
          <p:cNvCxnSpPr>
            <a:cxnSpLocks/>
          </p:cNvCxnSpPr>
          <p:nvPr/>
        </p:nvCxnSpPr>
        <p:spPr>
          <a:xfrm>
            <a:off x="5791200" y="952500"/>
            <a:ext cx="0" cy="10724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61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1224" y="837905"/>
            <a:ext cx="7162800" cy="9608091"/>
          </a:xfrm>
          <a:custGeom>
            <a:avLst/>
            <a:gdLst/>
            <a:ahLst/>
            <a:cxnLst/>
            <a:rect l="l" t="t" r="r" b="b"/>
            <a:pathLst>
              <a:path w="9608091" h="9608091">
                <a:moveTo>
                  <a:pt x="0" y="0"/>
                </a:moveTo>
                <a:lnTo>
                  <a:pt x="9608091" y="0"/>
                </a:lnTo>
                <a:lnTo>
                  <a:pt x="9608091" y="9608091"/>
                </a:lnTo>
                <a:lnTo>
                  <a:pt x="0" y="96080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3" name="Freeform 3"/>
          <p:cNvSpPr/>
          <p:nvPr/>
        </p:nvSpPr>
        <p:spPr>
          <a:xfrm rot="-5400000">
            <a:off x="1750766" y="1047238"/>
            <a:ext cx="581593" cy="544516"/>
          </a:xfrm>
          <a:custGeom>
            <a:avLst/>
            <a:gdLst/>
            <a:ahLst/>
            <a:cxnLst/>
            <a:rect l="l" t="t" r="r" b="b"/>
            <a:pathLst>
              <a:path w="581593" h="544516">
                <a:moveTo>
                  <a:pt x="0" y="0"/>
                </a:moveTo>
                <a:lnTo>
                  <a:pt x="581593" y="0"/>
                </a:lnTo>
                <a:lnTo>
                  <a:pt x="581593" y="544517"/>
                </a:lnTo>
                <a:lnTo>
                  <a:pt x="0" y="5445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3804428">
            <a:off x="16355013" y="-530333"/>
            <a:ext cx="2970395" cy="2736477"/>
          </a:xfrm>
          <a:custGeom>
            <a:avLst/>
            <a:gdLst/>
            <a:ahLst/>
            <a:cxnLst/>
            <a:rect l="l" t="t" r="r" b="b"/>
            <a:pathLst>
              <a:path w="2970395" h="2736477">
                <a:moveTo>
                  <a:pt x="0" y="0"/>
                </a:moveTo>
                <a:lnTo>
                  <a:pt x="2970395" y="0"/>
                </a:lnTo>
                <a:lnTo>
                  <a:pt x="2970395" y="2736476"/>
                </a:lnTo>
                <a:lnTo>
                  <a:pt x="0" y="27364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593377" y="534712"/>
            <a:ext cx="4206513" cy="7351988"/>
          </a:xfrm>
          <a:custGeom>
            <a:avLst/>
            <a:gdLst/>
            <a:ahLst/>
            <a:cxnLst/>
            <a:rect l="l" t="t" r="r" b="b"/>
            <a:pathLst>
              <a:path w="6419957" h="7093876">
                <a:moveTo>
                  <a:pt x="0" y="0"/>
                </a:moveTo>
                <a:lnTo>
                  <a:pt x="6419958" y="0"/>
                </a:lnTo>
                <a:lnTo>
                  <a:pt x="6419958" y="7093876"/>
                </a:lnTo>
                <a:lnTo>
                  <a:pt x="0" y="709387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477826" y="7959978"/>
            <a:ext cx="2522994" cy="2289829"/>
          </a:xfrm>
          <a:custGeom>
            <a:avLst/>
            <a:gdLst/>
            <a:ahLst/>
            <a:cxnLst/>
            <a:rect l="l" t="t" r="r" b="b"/>
            <a:pathLst>
              <a:path w="2305238" h="2244725">
                <a:moveTo>
                  <a:pt x="0" y="0"/>
                </a:moveTo>
                <a:lnTo>
                  <a:pt x="2305238" y="0"/>
                </a:lnTo>
                <a:lnTo>
                  <a:pt x="2305238" y="2244725"/>
                </a:lnTo>
                <a:lnTo>
                  <a:pt x="0" y="22447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TextBox 7"/>
          <p:cNvSpPr txBox="1"/>
          <p:nvPr/>
        </p:nvSpPr>
        <p:spPr>
          <a:xfrm>
            <a:off x="4038600" y="2857500"/>
            <a:ext cx="14098671" cy="1107996"/>
          </a:xfrm>
          <a:prstGeom prst="rect">
            <a:avLst/>
          </a:prstGeom>
        </p:spPr>
        <p:txBody>
          <a:bodyPr wrap="square" lIns="0" tIns="0" rIns="0" bIns="0" rtlCol="0" anchor="t">
            <a:spAutoFit/>
          </a:bodyPr>
          <a:lstStyle/>
          <a:p>
            <a:pPr marL="269874" lvl="1" algn="l"/>
            <a:r>
              <a:rPr lang="vi-VN" sz="3600" dirty="0">
                <a:solidFill>
                  <a:srgbClr val="000000"/>
                </a:solidFill>
                <a:latin typeface="Muli"/>
                <a:ea typeface="Muli"/>
                <a:cs typeface="Muli"/>
                <a:sym typeface="Muli"/>
              </a:rPr>
              <a:t>Ghi </a:t>
            </a:r>
            <a:r>
              <a:rPr lang="en-US" sz="3600" dirty="0" err="1">
                <a:solidFill>
                  <a:srgbClr val="000000"/>
                </a:solidFill>
                <a:latin typeface="Muli"/>
                <a:ea typeface="Muli"/>
                <a:cs typeface="Muli"/>
                <a:sym typeface="Muli"/>
              </a:rPr>
              <a:t>số</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tiền</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phải</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bỏ</a:t>
            </a:r>
            <a:r>
              <a:rPr lang="en-US" sz="3600" dirty="0">
                <a:solidFill>
                  <a:srgbClr val="000000"/>
                </a:solidFill>
                <a:latin typeface="Muli"/>
                <a:ea typeface="Muli"/>
                <a:cs typeface="Muli"/>
                <a:sym typeface="Muli"/>
              </a:rPr>
              <a:t> ra </a:t>
            </a:r>
            <a:r>
              <a:rPr lang="en-US" sz="3600" dirty="0" err="1">
                <a:solidFill>
                  <a:srgbClr val="000000"/>
                </a:solidFill>
                <a:latin typeface="Muli"/>
                <a:ea typeface="Muli"/>
                <a:cs typeface="Muli"/>
                <a:sym typeface="Muli"/>
              </a:rPr>
              <a:t>cho</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việc</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thuê</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địa</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điểm</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bình</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quân</a:t>
            </a:r>
            <a:r>
              <a:rPr lang="en-US" sz="3600" dirty="0">
                <a:solidFill>
                  <a:srgbClr val="000000"/>
                </a:solidFill>
                <a:latin typeface="Muli"/>
                <a:ea typeface="Muli"/>
                <a:cs typeface="Muli"/>
                <a:sym typeface="Muli"/>
              </a:rPr>
              <a:t> 1 </a:t>
            </a:r>
            <a:r>
              <a:rPr lang="en-US" sz="3600" dirty="0" err="1">
                <a:solidFill>
                  <a:srgbClr val="000000"/>
                </a:solidFill>
                <a:latin typeface="Muli"/>
                <a:ea typeface="Muli"/>
                <a:cs typeface="Muli"/>
                <a:sym typeface="Muli"/>
              </a:rPr>
              <a:t>tháng</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trong</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năm</a:t>
            </a:r>
            <a:r>
              <a:rPr lang="en-US" sz="3600" dirty="0">
                <a:solidFill>
                  <a:srgbClr val="000000"/>
                </a:solidFill>
                <a:latin typeface="Muli"/>
                <a:ea typeface="Muli"/>
                <a:cs typeface="Muli"/>
                <a:sym typeface="Muli"/>
              </a:rPr>
              <a:t> 2025 </a:t>
            </a:r>
            <a:r>
              <a:rPr lang="en-US" sz="3600" dirty="0" err="1">
                <a:solidFill>
                  <a:srgbClr val="000000"/>
                </a:solidFill>
                <a:latin typeface="Muli"/>
                <a:ea typeface="Muli"/>
                <a:cs typeface="Muli"/>
                <a:sym typeface="Muli"/>
              </a:rPr>
              <a:t>của</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cơ</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sở</a:t>
            </a:r>
            <a:endParaRPr lang="en-US" sz="3600" dirty="0">
              <a:solidFill>
                <a:srgbClr val="000000"/>
              </a:solidFill>
              <a:latin typeface="Muli"/>
              <a:ea typeface="Muli"/>
              <a:cs typeface="Muli"/>
              <a:sym typeface="Muli"/>
            </a:endParaRPr>
          </a:p>
        </p:txBody>
      </p:sp>
      <p:sp>
        <p:nvSpPr>
          <p:cNvPr id="8" name="Freeform 8"/>
          <p:cNvSpPr/>
          <p:nvPr/>
        </p:nvSpPr>
        <p:spPr>
          <a:xfrm>
            <a:off x="6256854" y="4942013"/>
            <a:ext cx="800145" cy="502550"/>
          </a:xfrm>
          <a:custGeom>
            <a:avLst/>
            <a:gdLst/>
            <a:ahLst/>
            <a:cxnLst/>
            <a:rect l="l" t="t" r="r" b="b"/>
            <a:pathLst>
              <a:path w="693173" h="502550">
                <a:moveTo>
                  <a:pt x="0" y="0"/>
                </a:moveTo>
                <a:lnTo>
                  <a:pt x="693173" y="0"/>
                </a:lnTo>
                <a:lnTo>
                  <a:pt x="693173" y="502551"/>
                </a:lnTo>
                <a:lnTo>
                  <a:pt x="0" y="50255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TextBox 9"/>
          <p:cNvSpPr txBox="1"/>
          <p:nvPr/>
        </p:nvSpPr>
        <p:spPr>
          <a:xfrm>
            <a:off x="3542795" y="114300"/>
            <a:ext cx="14594476" cy="2344360"/>
          </a:xfrm>
          <a:prstGeom prst="rect">
            <a:avLst/>
          </a:prstGeom>
        </p:spPr>
        <p:txBody>
          <a:bodyPr wrap="square" lIns="0" tIns="0" rIns="0" bIns="0" rtlCol="0" anchor="t">
            <a:spAutoFit/>
          </a:bodyPr>
          <a:lstStyle/>
          <a:p>
            <a:pPr>
              <a:lnSpc>
                <a:spcPts val="6300"/>
              </a:lnSpc>
            </a:pPr>
            <a:r>
              <a:rPr lang="en-US" sz="4000" b="1" dirty="0">
                <a:solidFill>
                  <a:srgbClr val="1559A7"/>
                </a:solidFill>
                <a:latin typeface="Muli Bold"/>
                <a:ea typeface="Muli Bold"/>
                <a:cs typeface="Muli Bold"/>
                <a:sym typeface="Muli Bold"/>
              </a:rPr>
              <a:t>5.3. </a:t>
            </a:r>
            <a:r>
              <a:rPr lang="vi-VN" sz="4000" b="1" dirty="0">
                <a:solidFill>
                  <a:srgbClr val="1559A7"/>
                </a:solidFill>
                <a:latin typeface="Muli Bold"/>
                <a:ea typeface="Muli Bold"/>
                <a:cs typeface="Muli Bold"/>
                <a:sym typeface="Muli Bold"/>
              </a:rPr>
              <a:t>Tiền thuê địa điểm sản xuất kinh doanh/thuê kho, bến bãi/thuê gian hàng trên các sàn thương mại điện tử bình quân một tháng của cơ sở là bao nhiêu?</a:t>
            </a:r>
            <a:endParaRPr lang="en-US" sz="4000" b="1" dirty="0">
              <a:solidFill>
                <a:srgbClr val="1559A7"/>
              </a:solidFill>
              <a:latin typeface="Muli Bold"/>
              <a:ea typeface="Muli Bold"/>
              <a:cs typeface="Muli Bold"/>
              <a:sym typeface="Muli Bold"/>
            </a:endParaRPr>
          </a:p>
        </p:txBody>
      </p:sp>
      <p:sp>
        <p:nvSpPr>
          <p:cNvPr id="10" name="TextBox 10"/>
          <p:cNvSpPr txBox="1"/>
          <p:nvPr/>
        </p:nvSpPr>
        <p:spPr>
          <a:xfrm>
            <a:off x="13647330" y="1969952"/>
            <a:ext cx="5718915" cy="422488"/>
          </a:xfrm>
          <a:prstGeom prst="rect">
            <a:avLst/>
          </a:prstGeom>
        </p:spPr>
        <p:txBody>
          <a:bodyPr lIns="0" tIns="0" rIns="0" bIns="0" rtlCol="0" anchor="t">
            <a:spAutoFit/>
          </a:bodyPr>
          <a:lstStyle/>
          <a:p>
            <a:pPr algn="l">
              <a:lnSpc>
                <a:spcPts val="3499"/>
              </a:lnSpc>
            </a:pPr>
            <a:r>
              <a:rPr lang="en-US" sz="2800" b="1" i="1" dirty="0" err="1">
                <a:solidFill>
                  <a:srgbClr val="1559A7"/>
                </a:solidFill>
                <a:latin typeface="Muli Bold Italics"/>
                <a:ea typeface="Muli Bold Italics"/>
                <a:cs typeface="Muli Bold Italics"/>
                <a:sym typeface="Muli Bold Italics"/>
              </a:rPr>
              <a:t>Đơn</a:t>
            </a:r>
            <a:r>
              <a:rPr lang="en-US" sz="2800" b="1" i="1" dirty="0">
                <a:solidFill>
                  <a:srgbClr val="1559A7"/>
                </a:solidFill>
                <a:latin typeface="Muli Bold Italics"/>
                <a:ea typeface="Muli Bold Italics"/>
                <a:cs typeface="Muli Bold Italics"/>
                <a:sym typeface="Muli Bold Italics"/>
              </a:rPr>
              <a:t> </a:t>
            </a:r>
            <a:r>
              <a:rPr lang="en-US" sz="2800" b="1" i="1" dirty="0" err="1">
                <a:solidFill>
                  <a:srgbClr val="1559A7"/>
                </a:solidFill>
                <a:latin typeface="Muli Bold Italics"/>
                <a:ea typeface="Muli Bold Italics"/>
                <a:cs typeface="Muli Bold Italics"/>
                <a:sym typeface="Muli Bold Italics"/>
              </a:rPr>
              <a:t>vị</a:t>
            </a:r>
            <a:r>
              <a:rPr lang="en-US" sz="2800" b="1" i="1" dirty="0">
                <a:solidFill>
                  <a:srgbClr val="1559A7"/>
                </a:solidFill>
                <a:latin typeface="Muli Bold Italics"/>
                <a:ea typeface="Muli Bold Italics"/>
                <a:cs typeface="Muli Bold Italics"/>
                <a:sym typeface="Muli Bold Italics"/>
              </a:rPr>
              <a:t> </a:t>
            </a:r>
            <a:r>
              <a:rPr lang="en-US" sz="2800" b="1" i="1" dirty="0" err="1">
                <a:solidFill>
                  <a:srgbClr val="1559A7"/>
                </a:solidFill>
                <a:latin typeface="Muli Bold Italics"/>
                <a:ea typeface="Muli Bold Italics"/>
                <a:cs typeface="Muli Bold Italics"/>
                <a:sym typeface="Muli Bold Italics"/>
              </a:rPr>
              <a:t>tính</a:t>
            </a:r>
            <a:r>
              <a:rPr lang="en-US" sz="2800" b="1" i="1" dirty="0">
                <a:solidFill>
                  <a:srgbClr val="1559A7"/>
                </a:solidFill>
                <a:latin typeface="Muli Bold Italics"/>
                <a:ea typeface="Muli Bold Italics"/>
                <a:cs typeface="Muli Bold Italics"/>
                <a:sym typeface="Muli Bold Italics"/>
              </a:rPr>
              <a:t>: Triệu </a:t>
            </a:r>
            <a:r>
              <a:rPr lang="en-US" sz="2800" b="1" i="1" dirty="0" err="1">
                <a:solidFill>
                  <a:srgbClr val="1559A7"/>
                </a:solidFill>
                <a:latin typeface="Muli Bold Italics"/>
                <a:ea typeface="Muli Bold Italics"/>
                <a:cs typeface="Muli Bold Italics"/>
                <a:sym typeface="Muli Bold Italics"/>
              </a:rPr>
              <a:t>đồng</a:t>
            </a:r>
            <a:r>
              <a:rPr lang="en-US" sz="2800" b="1" i="1" dirty="0">
                <a:solidFill>
                  <a:srgbClr val="1559A7"/>
                </a:solidFill>
                <a:latin typeface="Muli Bold Italics"/>
                <a:ea typeface="Muli Bold Italics"/>
                <a:cs typeface="Muli Bold Italics"/>
                <a:sym typeface="Muli Bold Italics"/>
              </a:rPr>
              <a:t> </a:t>
            </a:r>
          </a:p>
        </p:txBody>
      </p:sp>
      <p:sp>
        <p:nvSpPr>
          <p:cNvPr id="11" name="TextBox 11"/>
          <p:cNvSpPr txBox="1"/>
          <p:nvPr/>
        </p:nvSpPr>
        <p:spPr>
          <a:xfrm>
            <a:off x="4191000" y="4240260"/>
            <a:ext cx="12877799" cy="448841"/>
          </a:xfrm>
          <a:prstGeom prst="rect">
            <a:avLst/>
          </a:prstGeom>
        </p:spPr>
        <p:txBody>
          <a:bodyPr wrap="square" lIns="0" tIns="0" rIns="0" bIns="0" rtlCol="0" anchor="t">
            <a:spAutoFit/>
          </a:bodyPr>
          <a:lstStyle/>
          <a:p>
            <a:pPr marL="539749" lvl="1" indent="-269875" algn="l">
              <a:lnSpc>
                <a:spcPts val="3499"/>
              </a:lnSpc>
              <a:buFont typeface="Arial"/>
              <a:buChar char="•"/>
            </a:pPr>
            <a:r>
              <a:rPr lang="en-US" sz="3600" dirty="0" err="1">
                <a:solidFill>
                  <a:srgbClr val="000000"/>
                </a:solidFill>
                <a:latin typeface="Muli"/>
                <a:ea typeface="Muli"/>
                <a:cs typeface="Muli"/>
                <a:sym typeface="Muli"/>
              </a:rPr>
              <a:t>Trường</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hợp</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số</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tiền</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thuê</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địa</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điểm</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được</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trả</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cho</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nhiều</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năm</a:t>
            </a:r>
            <a:endParaRPr lang="en-US" sz="3600" dirty="0">
              <a:solidFill>
                <a:srgbClr val="000000"/>
              </a:solidFill>
              <a:latin typeface="Muli"/>
              <a:ea typeface="Muli"/>
              <a:cs typeface="Muli"/>
              <a:sym typeface="Muli"/>
            </a:endParaRPr>
          </a:p>
        </p:txBody>
      </p:sp>
      <p:sp>
        <p:nvSpPr>
          <p:cNvPr id="12" name="TextBox 12"/>
          <p:cNvSpPr txBox="1"/>
          <p:nvPr/>
        </p:nvSpPr>
        <p:spPr>
          <a:xfrm>
            <a:off x="7342277" y="5036356"/>
            <a:ext cx="9149080" cy="448841"/>
          </a:xfrm>
          <a:prstGeom prst="rect">
            <a:avLst/>
          </a:prstGeom>
        </p:spPr>
        <p:txBody>
          <a:bodyPr wrap="square" lIns="0" tIns="0" rIns="0" bIns="0" rtlCol="0" anchor="t">
            <a:spAutoFit/>
          </a:bodyPr>
          <a:lstStyle/>
          <a:p>
            <a:pPr algn="l">
              <a:lnSpc>
                <a:spcPts val="3499"/>
              </a:lnSpc>
            </a:pPr>
            <a:r>
              <a:rPr lang="en-US" sz="3600" dirty="0">
                <a:solidFill>
                  <a:srgbClr val="FC0000"/>
                </a:solidFill>
                <a:latin typeface="Muli"/>
                <a:ea typeface="Muli"/>
                <a:cs typeface="Muli"/>
                <a:sym typeface="Muli"/>
              </a:rPr>
              <a:t>ĐTV </a:t>
            </a:r>
            <a:r>
              <a:rPr lang="en-US" sz="3600" dirty="0" err="1">
                <a:solidFill>
                  <a:srgbClr val="FC0000"/>
                </a:solidFill>
                <a:latin typeface="Muli"/>
                <a:ea typeface="Muli"/>
                <a:cs typeface="Muli"/>
                <a:sym typeface="Muli"/>
              </a:rPr>
              <a:t>cần</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hỏi</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và</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phân</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bổ</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số</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tiền</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theo</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tháng</a:t>
            </a:r>
            <a:endParaRPr lang="en-US" sz="3600" dirty="0">
              <a:solidFill>
                <a:srgbClr val="FC0000"/>
              </a:solidFill>
              <a:latin typeface="Muli"/>
              <a:ea typeface="Muli"/>
              <a:cs typeface="Muli"/>
              <a:sym typeface="Muli"/>
            </a:endParaRPr>
          </a:p>
        </p:txBody>
      </p:sp>
      <p:sp>
        <p:nvSpPr>
          <p:cNvPr id="13" name="TextBox 13"/>
          <p:cNvSpPr txBox="1"/>
          <p:nvPr/>
        </p:nvSpPr>
        <p:spPr>
          <a:xfrm>
            <a:off x="4061391" y="8317048"/>
            <a:ext cx="13800667" cy="1107996"/>
          </a:xfrm>
          <a:prstGeom prst="rect">
            <a:avLst/>
          </a:prstGeom>
        </p:spPr>
        <p:txBody>
          <a:bodyPr wrap="square" lIns="0" tIns="0" rIns="0" bIns="0" rtlCol="0" anchor="t">
            <a:spAutoFit/>
          </a:bodyPr>
          <a:lstStyle/>
          <a:p>
            <a:pPr marL="539749" lvl="1" indent="-269875" algn="l">
              <a:buFont typeface="Arial"/>
              <a:buChar char="•"/>
            </a:pPr>
            <a:r>
              <a:rPr lang="en-US" sz="3600" dirty="0">
                <a:solidFill>
                  <a:srgbClr val="000000"/>
                </a:solidFill>
                <a:latin typeface="Muli"/>
                <a:ea typeface="Muli"/>
                <a:cs typeface="Muli"/>
                <a:sym typeface="Muli"/>
              </a:rPr>
              <a:t>Trường </a:t>
            </a:r>
            <a:r>
              <a:rPr lang="en-US" sz="3600" dirty="0" err="1">
                <a:solidFill>
                  <a:srgbClr val="000000"/>
                </a:solidFill>
                <a:latin typeface="Muli"/>
                <a:ea typeface="Muli"/>
                <a:cs typeface="Muli"/>
                <a:sym typeface="Muli"/>
              </a:rPr>
              <a:t>hợp</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cơ</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sở</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được</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cho</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mượn</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địa</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điểm</a:t>
            </a:r>
            <a:r>
              <a:rPr lang="en-US" sz="3600" dirty="0">
                <a:solidFill>
                  <a:srgbClr val="000000"/>
                </a:solidFill>
                <a:latin typeface="Muli"/>
                <a:ea typeface="Muli"/>
                <a:cs typeface="Muli"/>
                <a:sym typeface="Muli"/>
              </a:rPr>
              <a:t> SXKD, </a:t>
            </a:r>
            <a:r>
              <a:rPr lang="en-US" sz="3600" dirty="0" err="1">
                <a:solidFill>
                  <a:srgbClr val="000000"/>
                </a:solidFill>
                <a:latin typeface="Muli"/>
                <a:ea typeface="Muli"/>
                <a:cs typeface="Muli"/>
                <a:sym typeface="Muli"/>
              </a:rPr>
              <a:t>không</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mất</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tiền</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thuê</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địa</a:t>
            </a:r>
            <a:r>
              <a:rPr lang="en-US" sz="3600" dirty="0">
                <a:solidFill>
                  <a:srgbClr val="000000"/>
                </a:solidFill>
                <a:latin typeface="Muli"/>
                <a:ea typeface="Muli"/>
                <a:cs typeface="Muli"/>
                <a:sym typeface="Muli"/>
              </a:rPr>
              <a:t> </a:t>
            </a:r>
            <a:r>
              <a:rPr lang="en-US" sz="3600" dirty="0" err="1">
                <a:solidFill>
                  <a:srgbClr val="000000"/>
                </a:solidFill>
                <a:latin typeface="Muli"/>
                <a:ea typeface="Muli"/>
                <a:cs typeface="Muli"/>
                <a:sym typeface="Muli"/>
              </a:rPr>
              <a:t>điểm</a:t>
            </a:r>
            <a:endParaRPr lang="en-US" sz="3600" dirty="0">
              <a:solidFill>
                <a:srgbClr val="000000"/>
              </a:solidFill>
              <a:latin typeface="Muli"/>
              <a:ea typeface="Muli"/>
              <a:cs typeface="Muli"/>
              <a:sym typeface="Muli"/>
            </a:endParaRPr>
          </a:p>
        </p:txBody>
      </p:sp>
      <p:sp>
        <p:nvSpPr>
          <p:cNvPr id="14" name="Freeform 14"/>
          <p:cNvSpPr/>
          <p:nvPr/>
        </p:nvSpPr>
        <p:spPr>
          <a:xfrm>
            <a:off x="5435722" y="9579608"/>
            <a:ext cx="961318" cy="502550"/>
          </a:xfrm>
          <a:custGeom>
            <a:avLst/>
            <a:gdLst/>
            <a:ahLst/>
            <a:cxnLst/>
            <a:rect l="l" t="t" r="r" b="b"/>
            <a:pathLst>
              <a:path w="693173" h="502550">
                <a:moveTo>
                  <a:pt x="0" y="0"/>
                </a:moveTo>
                <a:lnTo>
                  <a:pt x="693173" y="0"/>
                </a:lnTo>
                <a:lnTo>
                  <a:pt x="693173" y="502550"/>
                </a:lnTo>
                <a:lnTo>
                  <a:pt x="0" y="50255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TextBox 15"/>
          <p:cNvSpPr txBox="1"/>
          <p:nvPr/>
        </p:nvSpPr>
        <p:spPr>
          <a:xfrm>
            <a:off x="6616438" y="9605458"/>
            <a:ext cx="8914126" cy="448841"/>
          </a:xfrm>
          <a:prstGeom prst="rect">
            <a:avLst/>
          </a:prstGeom>
        </p:spPr>
        <p:txBody>
          <a:bodyPr wrap="square" lIns="0" tIns="0" rIns="0" bIns="0" rtlCol="0" anchor="t">
            <a:spAutoFit/>
          </a:bodyPr>
          <a:lstStyle/>
          <a:p>
            <a:pPr algn="l">
              <a:lnSpc>
                <a:spcPts val="3499"/>
              </a:lnSpc>
            </a:pPr>
            <a:r>
              <a:rPr lang="en-US" sz="3600" dirty="0">
                <a:solidFill>
                  <a:srgbClr val="FC0000"/>
                </a:solidFill>
                <a:latin typeface="Muli"/>
                <a:ea typeface="Muli"/>
                <a:cs typeface="Muli"/>
                <a:sym typeface="Muli"/>
              </a:rPr>
              <a:t>ĐTV </a:t>
            </a:r>
            <a:r>
              <a:rPr lang="en-US" sz="3600" dirty="0" err="1">
                <a:solidFill>
                  <a:srgbClr val="FC0000"/>
                </a:solidFill>
                <a:latin typeface="Muli"/>
                <a:ea typeface="Muli"/>
                <a:cs typeface="Muli"/>
                <a:sym typeface="Muli"/>
              </a:rPr>
              <a:t>ghi</a:t>
            </a:r>
            <a:r>
              <a:rPr lang="en-US" sz="3600" dirty="0">
                <a:solidFill>
                  <a:srgbClr val="FC0000"/>
                </a:solidFill>
                <a:latin typeface="Muli"/>
                <a:ea typeface="Muli"/>
                <a:cs typeface="Muli"/>
                <a:sym typeface="Muli"/>
              </a:rPr>
              <a:t> 0 </a:t>
            </a:r>
            <a:r>
              <a:rPr lang="en-US" sz="3600" dirty="0" err="1">
                <a:solidFill>
                  <a:srgbClr val="FC0000"/>
                </a:solidFill>
                <a:latin typeface="Muli"/>
                <a:ea typeface="Muli"/>
                <a:cs typeface="Muli"/>
                <a:sym typeface="Muli"/>
              </a:rPr>
              <a:t>và</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chuyển</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câu</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tiếp</a:t>
            </a:r>
            <a:r>
              <a:rPr lang="en-US" sz="3600" dirty="0">
                <a:solidFill>
                  <a:srgbClr val="FC0000"/>
                </a:solidFill>
                <a:latin typeface="Muli"/>
                <a:ea typeface="Muli"/>
                <a:cs typeface="Muli"/>
                <a:sym typeface="Muli"/>
              </a:rPr>
              <a:t> </a:t>
            </a:r>
            <a:r>
              <a:rPr lang="en-US" sz="3600" dirty="0" err="1">
                <a:solidFill>
                  <a:srgbClr val="FC0000"/>
                </a:solidFill>
                <a:latin typeface="Muli"/>
                <a:ea typeface="Muli"/>
                <a:cs typeface="Muli"/>
                <a:sym typeface="Muli"/>
              </a:rPr>
              <a:t>theo</a:t>
            </a:r>
            <a:endParaRPr lang="en-US" sz="3600" dirty="0">
              <a:solidFill>
                <a:srgbClr val="FC0000"/>
              </a:solidFill>
              <a:latin typeface="Muli"/>
              <a:ea typeface="Muli"/>
              <a:cs typeface="Muli"/>
              <a:sym typeface="Muli"/>
            </a:endParaRPr>
          </a:p>
        </p:txBody>
      </p:sp>
      <p:sp>
        <p:nvSpPr>
          <p:cNvPr id="16" name="TextBox 12">
            <a:extLst>
              <a:ext uri="{FF2B5EF4-FFF2-40B4-BE49-F238E27FC236}">
                <a16:creationId xmlns:a16="http://schemas.microsoft.com/office/drawing/2014/main" xmlns="" id="{6940FBAB-E17D-18FB-5221-BB3915E6A758}"/>
              </a:ext>
            </a:extLst>
          </p:cNvPr>
          <p:cNvSpPr txBox="1"/>
          <p:nvPr/>
        </p:nvSpPr>
        <p:spPr>
          <a:xfrm>
            <a:off x="5378942" y="5791818"/>
            <a:ext cx="12604258" cy="2215991"/>
          </a:xfrm>
          <a:prstGeom prst="rect">
            <a:avLst/>
          </a:prstGeom>
          <a:noFill/>
          <a:ln w="57150">
            <a:solidFill>
              <a:srgbClr val="0070C0"/>
            </a:solidFill>
          </a:ln>
        </p:spPr>
        <p:txBody>
          <a:bodyPr wrap="square" lIns="0" tIns="0" rIns="0" bIns="0" rtlCol="0" anchor="t">
            <a:spAutoFit/>
          </a:bodyPr>
          <a:lstStyle/>
          <a:p>
            <a:pPr algn="l"/>
            <a:r>
              <a:rPr lang="vi-VN" sz="3600" dirty="0">
                <a:solidFill>
                  <a:srgbClr val="FC0000"/>
                </a:solidFill>
                <a:latin typeface="Muli"/>
                <a:ea typeface="Muli"/>
                <a:cs typeface="Muli"/>
                <a:sym typeface="Muli"/>
              </a:rPr>
              <a:t>  Ví dụ: Tiền thuê cửa hàng trong 5 năm với tổng số tiền  thuê là 240 triệu đồng</a:t>
            </a:r>
          </a:p>
          <a:p>
            <a:pPr algn="l"/>
            <a:r>
              <a:rPr lang="vi-VN" sz="3600" dirty="0">
                <a:solidFill>
                  <a:srgbClr val="FC0000"/>
                </a:solidFill>
                <a:latin typeface="Muli"/>
                <a:ea typeface="Muli"/>
                <a:cs typeface="Muli"/>
                <a:sym typeface="Muli"/>
              </a:rPr>
              <a:t>    </a:t>
            </a:r>
            <a:r>
              <a:rPr lang="vi-VN" sz="3600" dirty="0">
                <a:solidFill>
                  <a:srgbClr val="FC0000"/>
                </a:solidFill>
                <a:latin typeface="Muli"/>
                <a:ea typeface="Muli"/>
                <a:cs typeface="Muli"/>
                <a:sym typeface="Wingdings" panose="05000000000000000000" pitchFamily="2" charset="2"/>
              </a:rPr>
              <a:t> </a:t>
            </a:r>
            <a:r>
              <a:rPr lang="vi-VN" sz="3600" dirty="0">
                <a:solidFill>
                  <a:srgbClr val="FC0000"/>
                </a:solidFill>
                <a:latin typeface="Muli"/>
                <a:ea typeface="Muli"/>
                <a:cs typeface="Muli"/>
                <a:sym typeface="Muli"/>
              </a:rPr>
              <a:t>Quy đổi 5 năm= 60 tháng</a:t>
            </a:r>
          </a:p>
          <a:p>
            <a:pPr algn="l"/>
            <a:r>
              <a:rPr lang="vi-VN" sz="3600" dirty="0">
                <a:solidFill>
                  <a:srgbClr val="FC0000"/>
                </a:solidFill>
                <a:latin typeface="Muli"/>
                <a:ea typeface="Muli"/>
                <a:cs typeface="Muli"/>
                <a:sym typeface="Muli"/>
              </a:rPr>
              <a:t>    </a:t>
            </a:r>
            <a:r>
              <a:rPr lang="vi-VN" sz="3600" dirty="0">
                <a:solidFill>
                  <a:srgbClr val="FC0000"/>
                </a:solidFill>
                <a:latin typeface="Muli"/>
                <a:ea typeface="Muli"/>
                <a:cs typeface="Muli"/>
                <a:sym typeface="Wingdings" panose="05000000000000000000" pitchFamily="2" charset="2"/>
              </a:rPr>
              <a:t> </a:t>
            </a:r>
            <a:r>
              <a:rPr lang="vi-VN" sz="3600" dirty="0">
                <a:solidFill>
                  <a:srgbClr val="FC0000"/>
                </a:solidFill>
                <a:latin typeface="Muli"/>
                <a:ea typeface="Muli"/>
                <a:cs typeface="Muli"/>
                <a:sym typeface="Muli"/>
              </a:rPr>
              <a:t>Tiền thuê bình quân 1 tháng = 240/60= 4 triệu đồng</a:t>
            </a:r>
            <a:endParaRPr lang="en-US" sz="3600" dirty="0">
              <a:solidFill>
                <a:srgbClr val="FC0000"/>
              </a:solidFill>
              <a:latin typeface="Muli"/>
              <a:ea typeface="Muli"/>
              <a:cs typeface="Muli"/>
              <a:sym typeface="Mu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280904" y="-28571"/>
            <a:ext cx="17778496" cy="10107502"/>
            <a:chOff x="0" y="-130559"/>
            <a:chExt cx="22867547" cy="13476669"/>
          </a:xfrm>
        </p:grpSpPr>
        <p:grpSp>
          <p:nvGrpSpPr>
            <p:cNvPr id="3" name="Group 3"/>
            <p:cNvGrpSpPr/>
            <p:nvPr/>
          </p:nvGrpSpPr>
          <p:grpSpPr>
            <a:xfrm>
              <a:off x="0" y="0"/>
              <a:ext cx="5145403" cy="2390109"/>
              <a:chOff x="0" y="0"/>
              <a:chExt cx="1501537" cy="697484"/>
            </a:xfrm>
          </p:grpSpPr>
          <p:sp>
            <p:nvSpPr>
              <p:cNvPr id="4" name="Freeform 4"/>
              <p:cNvSpPr/>
              <p:nvPr/>
            </p:nvSpPr>
            <p:spPr>
              <a:xfrm>
                <a:off x="0" y="0"/>
                <a:ext cx="1501537" cy="697484"/>
              </a:xfrm>
              <a:custGeom>
                <a:avLst/>
                <a:gdLst/>
                <a:ahLst/>
                <a:cxnLst/>
                <a:rect l="l" t="t" r="r" b="b"/>
                <a:pathLst>
                  <a:path w="1501537" h="697484">
                    <a:moveTo>
                      <a:pt x="74228" y="0"/>
                    </a:moveTo>
                    <a:lnTo>
                      <a:pt x="1427309" y="0"/>
                    </a:lnTo>
                    <a:cubicBezTo>
                      <a:pt x="1446995" y="0"/>
                      <a:pt x="1465876" y="7820"/>
                      <a:pt x="1479796" y="21741"/>
                    </a:cubicBezTo>
                    <a:cubicBezTo>
                      <a:pt x="1493717" y="35661"/>
                      <a:pt x="1501537" y="54542"/>
                      <a:pt x="1501537" y="74228"/>
                    </a:cubicBezTo>
                    <a:lnTo>
                      <a:pt x="1501537" y="623256"/>
                    </a:lnTo>
                    <a:cubicBezTo>
                      <a:pt x="1501537" y="642942"/>
                      <a:pt x="1493717" y="661823"/>
                      <a:pt x="1479796" y="675743"/>
                    </a:cubicBezTo>
                    <a:cubicBezTo>
                      <a:pt x="1465876" y="689664"/>
                      <a:pt x="1446995" y="697484"/>
                      <a:pt x="1427309" y="697484"/>
                    </a:cubicBezTo>
                    <a:lnTo>
                      <a:pt x="74228" y="697484"/>
                    </a:lnTo>
                    <a:cubicBezTo>
                      <a:pt x="54542" y="697484"/>
                      <a:pt x="35661" y="689664"/>
                      <a:pt x="21741" y="675743"/>
                    </a:cubicBezTo>
                    <a:cubicBezTo>
                      <a:pt x="7820" y="661823"/>
                      <a:pt x="0" y="642942"/>
                      <a:pt x="0" y="623256"/>
                    </a:cubicBezTo>
                    <a:lnTo>
                      <a:pt x="0" y="74228"/>
                    </a:lnTo>
                    <a:cubicBezTo>
                      <a:pt x="0" y="54542"/>
                      <a:pt x="7820" y="35661"/>
                      <a:pt x="21741" y="21741"/>
                    </a:cubicBezTo>
                    <a:cubicBezTo>
                      <a:pt x="35661" y="7820"/>
                      <a:pt x="54542" y="0"/>
                      <a:pt x="74228" y="0"/>
                    </a:cubicBezTo>
                    <a:close/>
                  </a:path>
                </a:pathLst>
              </a:custGeom>
              <a:solidFill>
                <a:srgbClr val="FBD86A"/>
              </a:solidFill>
              <a:ln cap="rnd">
                <a:noFill/>
                <a:prstDash val="solid"/>
                <a:round/>
              </a:ln>
            </p:spPr>
          </p:sp>
          <p:sp>
            <p:nvSpPr>
              <p:cNvPr id="5" name="TextBox 5"/>
              <p:cNvSpPr txBox="1"/>
              <p:nvPr/>
            </p:nvSpPr>
            <p:spPr>
              <a:xfrm>
                <a:off x="0" y="-38100"/>
                <a:ext cx="1501537" cy="73558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2882075" y="-130559"/>
              <a:ext cx="19985472" cy="13476669"/>
              <a:chOff x="-424660" y="-38100"/>
              <a:chExt cx="5832182" cy="3932776"/>
            </a:xfrm>
          </p:grpSpPr>
          <p:sp>
            <p:nvSpPr>
              <p:cNvPr id="7" name="Freeform 7"/>
              <p:cNvSpPr/>
              <p:nvPr/>
            </p:nvSpPr>
            <p:spPr>
              <a:xfrm>
                <a:off x="-424660" y="0"/>
                <a:ext cx="5832181" cy="3894676"/>
              </a:xfrm>
              <a:custGeom>
                <a:avLst/>
                <a:gdLst/>
                <a:ahLst/>
                <a:cxnLst/>
                <a:rect l="l" t="t" r="r" b="b"/>
                <a:pathLst>
                  <a:path w="5407521" h="3842214">
                    <a:moveTo>
                      <a:pt x="20611" y="0"/>
                    </a:moveTo>
                    <a:lnTo>
                      <a:pt x="5386910" y="0"/>
                    </a:lnTo>
                    <a:cubicBezTo>
                      <a:pt x="5392377" y="0"/>
                      <a:pt x="5397619" y="2172"/>
                      <a:pt x="5401485" y="6037"/>
                    </a:cubicBezTo>
                    <a:cubicBezTo>
                      <a:pt x="5405350" y="9902"/>
                      <a:pt x="5407521" y="15145"/>
                      <a:pt x="5407521" y="20611"/>
                    </a:cubicBezTo>
                    <a:lnTo>
                      <a:pt x="5407521" y="3821602"/>
                    </a:lnTo>
                    <a:cubicBezTo>
                      <a:pt x="5407521" y="3832986"/>
                      <a:pt x="5398293" y="3842214"/>
                      <a:pt x="5386910" y="3842214"/>
                    </a:cubicBezTo>
                    <a:lnTo>
                      <a:pt x="20611" y="3842214"/>
                    </a:lnTo>
                    <a:cubicBezTo>
                      <a:pt x="15145" y="3842214"/>
                      <a:pt x="9902" y="3840042"/>
                      <a:pt x="6037" y="3836177"/>
                    </a:cubicBezTo>
                    <a:cubicBezTo>
                      <a:pt x="2172" y="3832311"/>
                      <a:pt x="0" y="3827069"/>
                      <a:pt x="0" y="3821602"/>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txBody>
              <a:bodyPr/>
              <a:lstStyle/>
              <a:p>
                <a:endParaRPr lang="en-US" dirty="0"/>
              </a:p>
            </p:txBody>
          </p:sp>
          <p:sp>
            <p:nvSpPr>
              <p:cNvPr id="8" name="TextBox 8"/>
              <p:cNvSpPr txBox="1"/>
              <p:nvPr/>
            </p:nvSpPr>
            <p:spPr>
              <a:xfrm>
                <a:off x="0" y="-38100"/>
                <a:ext cx="5407522" cy="388031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9" name="Group 9"/>
            <p:cNvGrpSpPr/>
            <p:nvPr/>
          </p:nvGrpSpPr>
          <p:grpSpPr>
            <a:xfrm>
              <a:off x="3023264" y="179776"/>
              <a:ext cx="19670005" cy="12870683"/>
              <a:chOff x="-479527" y="-38100"/>
              <a:chExt cx="5740122" cy="3755937"/>
            </a:xfrm>
          </p:grpSpPr>
          <p:sp>
            <p:nvSpPr>
              <p:cNvPr id="10" name="Freeform 10"/>
              <p:cNvSpPr/>
              <p:nvPr/>
            </p:nvSpPr>
            <p:spPr>
              <a:xfrm>
                <a:off x="-479527" y="0"/>
                <a:ext cx="5740122" cy="3717837"/>
              </a:xfrm>
              <a:custGeom>
                <a:avLst/>
                <a:gdLst/>
                <a:ahLst/>
                <a:cxnLst/>
                <a:rect l="l" t="t" r="r" b="b"/>
                <a:pathLst>
                  <a:path w="5215384" h="3661090">
                    <a:moveTo>
                      <a:pt x="17328" y="0"/>
                    </a:moveTo>
                    <a:lnTo>
                      <a:pt x="5198056" y="0"/>
                    </a:lnTo>
                    <a:cubicBezTo>
                      <a:pt x="5207626" y="0"/>
                      <a:pt x="5215384" y="7758"/>
                      <a:pt x="5215384" y="17328"/>
                    </a:cubicBezTo>
                    <a:lnTo>
                      <a:pt x="5215384" y="3643762"/>
                    </a:lnTo>
                    <a:cubicBezTo>
                      <a:pt x="5215384" y="3653332"/>
                      <a:pt x="5207626" y="3661090"/>
                      <a:pt x="5198056" y="3661090"/>
                    </a:cubicBezTo>
                    <a:lnTo>
                      <a:pt x="17328" y="3661090"/>
                    </a:lnTo>
                    <a:cubicBezTo>
                      <a:pt x="12732" y="3661090"/>
                      <a:pt x="8325" y="3659264"/>
                      <a:pt x="5075" y="3656014"/>
                    </a:cubicBezTo>
                    <a:cubicBezTo>
                      <a:pt x="1826" y="3652765"/>
                      <a:pt x="0" y="3648358"/>
                      <a:pt x="0" y="3643762"/>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139324" y="-38100"/>
                <a:ext cx="5354708" cy="3699190"/>
              </a:xfrm>
              <a:prstGeom prst="rect">
                <a:avLst/>
              </a:prstGeom>
            </p:spPr>
            <p:txBody>
              <a:bodyPr lIns="46656" tIns="46656" rIns="46656" bIns="46656" rtlCol="0" anchor="ctr"/>
              <a:lstStyle/>
              <a:p>
                <a:pPr algn="ctr">
                  <a:lnSpc>
                    <a:spcPts val="2520"/>
                  </a:lnSpc>
                </a:pPr>
                <a:endParaRPr/>
              </a:p>
            </p:txBody>
          </p:sp>
        </p:grpSp>
        <p:grpSp>
          <p:nvGrpSpPr>
            <p:cNvPr id="12" name="Group 12"/>
            <p:cNvGrpSpPr/>
            <p:nvPr/>
          </p:nvGrpSpPr>
          <p:grpSpPr>
            <a:xfrm>
              <a:off x="107003" y="1531"/>
              <a:ext cx="3314679" cy="2256488"/>
              <a:chOff x="0" y="-38100"/>
              <a:chExt cx="967293" cy="658491"/>
            </a:xfrm>
          </p:grpSpPr>
          <p:sp>
            <p:nvSpPr>
              <p:cNvPr id="13" name="Freeform 13"/>
              <p:cNvSpPr/>
              <p:nvPr/>
            </p:nvSpPr>
            <p:spPr>
              <a:xfrm>
                <a:off x="0" y="0"/>
                <a:ext cx="769702" cy="620391"/>
              </a:xfrm>
              <a:custGeom>
                <a:avLst/>
                <a:gdLst/>
                <a:ahLst/>
                <a:cxnLst/>
                <a:rect l="l" t="t" r="r" b="b"/>
                <a:pathLst>
                  <a:path w="967293" h="620391">
                    <a:moveTo>
                      <a:pt x="93426" y="0"/>
                    </a:moveTo>
                    <a:lnTo>
                      <a:pt x="873867" y="0"/>
                    </a:lnTo>
                    <a:cubicBezTo>
                      <a:pt x="898645" y="0"/>
                      <a:pt x="922409" y="9843"/>
                      <a:pt x="939929" y="27364"/>
                    </a:cubicBezTo>
                    <a:cubicBezTo>
                      <a:pt x="957450" y="44885"/>
                      <a:pt x="967293" y="68648"/>
                      <a:pt x="967293" y="93426"/>
                    </a:cubicBezTo>
                    <a:lnTo>
                      <a:pt x="967293" y="526965"/>
                    </a:lnTo>
                    <a:cubicBezTo>
                      <a:pt x="967293" y="551743"/>
                      <a:pt x="957450" y="575506"/>
                      <a:pt x="939929" y="593027"/>
                    </a:cubicBezTo>
                    <a:cubicBezTo>
                      <a:pt x="922409" y="610548"/>
                      <a:pt x="898645" y="620391"/>
                      <a:pt x="873867" y="620391"/>
                    </a:cubicBezTo>
                    <a:lnTo>
                      <a:pt x="93426" y="620391"/>
                    </a:lnTo>
                    <a:cubicBezTo>
                      <a:pt x="68648" y="620391"/>
                      <a:pt x="44885" y="610548"/>
                      <a:pt x="27364" y="593027"/>
                    </a:cubicBezTo>
                    <a:cubicBezTo>
                      <a:pt x="9843" y="575506"/>
                      <a:pt x="0" y="551743"/>
                      <a:pt x="0" y="526965"/>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38100"/>
                <a:ext cx="967293" cy="658491"/>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23" name="TextBox 23"/>
          <p:cNvSpPr txBox="1"/>
          <p:nvPr/>
        </p:nvSpPr>
        <p:spPr>
          <a:xfrm>
            <a:off x="648922" y="2465277"/>
            <a:ext cx="2486009" cy="1557960"/>
          </a:xfrm>
          <a:prstGeom prst="rect">
            <a:avLst/>
          </a:prstGeom>
        </p:spPr>
        <p:txBody>
          <a:bodyPr lIns="46656" tIns="46656" rIns="46656" bIns="46656" rtlCol="0" anchor="ctr"/>
          <a:lstStyle/>
          <a:p>
            <a:pPr marL="0" lvl="0" indent="0" algn="ctr">
              <a:lnSpc>
                <a:spcPts val="2520"/>
              </a:lnSpc>
              <a:spcBef>
                <a:spcPct val="0"/>
              </a:spcBef>
            </a:pPr>
            <a:endParaRPr/>
          </a:p>
        </p:txBody>
      </p:sp>
      <p:sp>
        <p:nvSpPr>
          <p:cNvPr id="45" name="Freeform 45"/>
          <p:cNvSpPr/>
          <p:nvPr/>
        </p:nvSpPr>
        <p:spPr>
          <a:xfrm>
            <a:off x="723056" y="451712"/>
            <a:ext cx="1514333" cy="1027853"/>
          </a:xfrm>
          <a:custGeom>
            <a:avLst/>
            <a:gdLst/>
            <a:ahLst/>
            <a:cxnLst/>
            <a:rect l="l" t="t" r="r" b="b"/>
            <a:pathLst>
              <a:path w="1514333" h="1027853">
                <a:moveTo>
                  <a:pt x="0" y="0"/>
                </a:moveTo>
                <a:lnTo>
                  <a:pt x="1514332" y="0"/>
                </a:lnTo>
                <a:lnTo>
                  <a:pt x="1514332" y="1027854"/>
                </a:lnTo>
                <a:lnTo>
                  <a:pt x="0" y="10278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49" name="Freeform 49"/>
          <p:cNvSpPr/>
          <p:nvPr/>
        </p:nvSpPr>
        <p:spPr>
          <a:xfrm>
            <a:off x="228600" y="8420100"/>
            <a:ext cx="1981200" cy="1291249"/>
          </a:xfrm>
          <a:custGeom>
            <a:avLst/>
            <a:gdLst/>
            <a:ahLst/>
            <a:cxnLst/>
            <a:rect l="l" t="t" r="r" b="b"/>
            <a:pathLst>
              <a:path w="1393819" h="1027941">
                <a:moveTo>
                  <a:pt x="0" y="0"/>
                </a:moveTo>
                <a:lnTo>
                  <a:pt x="1393818" y="0"/>
                </a:lnTo>
                <a:lnTo>
                  <a:pt x="1393818" y="1027942"/>
                </a:lnTo>
                <a:lnTo>
                  <a:pt x="0" y="10279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6" name="TextBox 66"/>
          <p:cNvSpPr txBox="1"/>
          <p:nvPr/>
        </p:nvSpPr>
        <p:spPr>
          <a:xfrm>
            <a:off x="2773658" y="429808"/>
            <a:ext cx="15150247" cy="1885131"/>
          </a:xfrm>
          <a:prstGeom prst="rect">
            <a:avLst/>
          </a:prstGeom>
        </p:spPr>
        <p:txBody>
          <a:bodyPr wrap="square" lIns="0" tIns="0" rIns="0" bIns="0" rtlCol="0" anchor="t">
            <a:spAutoFit/>
          </a:bodyPr>
          <a:lstStyle/>
          <a:p>
            <a:pPr algn="ctr">
              <a:lnSpc>
                <a:spcPts val="4899"/>
              </a:lnSpc>
              <a:spcBef>
                <a:spcPct val="0"/>
              </a:spcBef>
            </a:pPr>
            <a:r>
              <a:rPr lang="vi-VN" sz="4400" b="1" dirty="0">
                <a:solidFill>
                  <a:srgbClr val="19274F"/>
                </a:solidFill>
                <a:latin typeface="Muli Bold"/>
                <a:ea typeface="Muli Bold"/>
                <a:cs typeface="Muli Bold"/>
                <a:sym typeface="Muli Bold"/>
              </a:rPr>
              <a:t>5.4. Tiền điện, nước, nhiên liệu (xăng, dầu, gas, củi, than…), internet phục vụ hoạt động sản xuất kinh doanh bình quân một tháng của cơ sở ông/bà là bao nhiêu?</a:t>
            </a:r>
            <a:endParaRPr lang="en-US" sz="4400" b="1" dirty="0">
              <a:solidFill>
                <a:srgbClr val="19274F"/>
              </a:solidFill>
              <a:latin typeface="Muli Bold"/>
              <a:ea typeface="Muli Bold"/>
              <a:cs typeface="Muli Bold"/>
              <a:sym typeface="Muli Bold"/>
            </a:endParaRPr>
          </a:p>
        </p:txBody>
      </p:sp>
      <p:sp>
        <p:nvSpPr>
          <p:cNvPr id="51" name="Rectangle 50">
            <a:extLst>
              <a:ext uri="{FF2B5EF4-FFF2-40B4-BE49-F238E27FC236}">
                <a16:creationId xmlns:a16="http://schemas.microsoft.com/office/drawing/2014/main" xmlns="" id="{B4945FF4-B93F-4B3C-B718-3DACF0BBFC05}"/>
              </a:ext>
            </a:extLst>
          </p:cNvPr>
          <p:cNvSpPr/>
          <p:nvPr/>
        </p:nvSpPr>
        <p:spPr>
          <a:xfrm>
            <a:off x="2846457" y="2657469"/>
            <a:ext cx="14862349" cy="2123658"/>
          </a:xfrm>
          <a:prstGeom prst="rect">
            <a:avLst/>
          </a:prstGeom>
        </p:spPr>
        <p:txBody>
          <a:bodyPr wrap="square">
            <a:spAutoFit/>
          </a:bodyPr>
          <a:lstStyle/>
          <a:p>
            <a:r>
              <a:rPr lang="en-US" sz="4400" dirty="0">
                <a:latin typeface="Muli" panose="020B0604020202020204" charset="0"/>
                <a:sym typeface="Wingdings" panose="05000000000000000000" pitchFamily="2" charset="2"/>
              </a:rPr>
              <a:t> </a:t>
            </a:r>
            <a:r>
              <a:rPr lang="en-US" sz="4400" dirty="0">
                <a:latin typeface="Muli" panose="020B0604020202020204" charset="0"/>
              </a:rPr>
              <a:t>G</a:t>
            </a:r>
            <a:r>
              <a:rPr lang="vi-VN" sz="4400" dirty="0">
                <a:latin typeface="Muli" panose="020B0604020202020204" charset="0"/>
              </a:rPr>
              <a:t>hi tổng số các khoản chi về điện, nước, nhiên liệu (xăng, dầu, gas, than, củi, ...), chi phí sử dụng internet mà cơ sở </a:t>
            </a:r>
            <a:r>
              <a:rPr lang="vi-VN" sz="4400" dirty="0">
                <a:solidFill>
                  <a:srgbClr val="FF0000"/>
                </a:solidFill>
                <a:latin typeface="Muli" panose="020B0604020202020204" charset="0"/>
              </a:rPr>
              <a:t>phục vụ cho hoạt động SXKD </a:t>
            </a:r>
            <a:r>
              <a:rPr lang="vi-VN" sz="4400" dirty="0">
                <a:latin typeface="Muli" panose="020B0604020202020204" charset="0"/>
              </a:rPr>
              <a:t>bình quân một tháng. </a:t>
            </a:r>
            <a:endParaRPr lang="en-US" sz="4400" dirty="0">
              <a:latin typeface="Muli" panose="020B0604020202020204" charset="0"/>
            </a:endParaRPr>
          </a:p>
        </p:txBody>
      </p:sp>
      <p:sp>
        <p:nvSpPr>
          <p:cNvPr id="56" name="AutoShape 9">
            <a:extLst>
              <a:ext uri="{FF2B5EF4-FFF2-40B4-BE49-F238E27FC236}">
                <a16:creationId xmlns:a16="http://schemas.microsoft.com/office/drawing/2014/main" xmlns="" id="{EAC884F7-BC0F-42C5-A907-6BCCBF03053A}"/>
              </a:ext>
            </a:extLst>
          </p:cNvPr>
          <p:cNvSpPr/>
          <p:nvPr/>
        </p:nvSpPr>
        <p:spPr>
          <a:xfrm flipV="1">
            <a:off x="2941109" y="2413388"/>
            <a:ext cx="14467840" cy="47885"/>
          </a:xfrm>
          <a:prstGeom prst="line">
            <a:avLst/>
          </a:prstGeom>
          <a:ln w="63500" cap="flat">
            <a:solidFill>
              <a:srgbClr val="19274F"/>
            </a:solidFill>
            <a:prstDash val="solid"/>
            <a:headEnd type="none" w="sm" len="sm"/>
            <a:tailEnd type="none" w="sm" len="sm"/>
          </a:ln>
        </p:spPr>
      </p:sp>
      <p:pic>
        <p:nvPicPr>
          <p:cNvPr id="52" name="Picture 51">
            <a:extLst>
              <a:ext uri="{FF2B5EF4-FFF2-40B4-BE49-F238E27FC236}">
                <a16:creationId xmlns:a16="http://schemas.microsoft.com/office/drawing/2014/main" xmlns="" id="{E2822234-AAC6-4B14-BC2E-B230B8B01A39}"/>
              </a:ext>
            </a:extLst>
          </p:cNvPr>
          <p:cNvPicPr>
            <a:picLocks noChangeAspect="1"/>
          </p:cNvPicPr>
          <p:nvPr/>
        </p:nvPicPr>
        <p:blipFill>
          <a:blip r:embed="rId6"/>
          <a:stretch>
            <a:fillRect/>
          </a:stretch>
        </p:blipFill>
        <p:spPr>
          <a:xfrm>
            <a:off x="124912" y="6205532"/>
            <a:ext cx="2313487" cy="1648055"/>
          </a:xfrm>
          <a:prstGeom prst="rect">
            <a:avLst/>
          </a:prstGeom>
        </p:spPr>
      </p:pic>
      <p:pic>
        <p:nvPicPr>
          <p:cNvPr id="53" name="Picture 52">
            <a:extLst>
              <a:ext uri="{FF2B5EF4-FFF2-40B4-BE49-F238E27FC236}">
                <a16:creationId xmlns:a16="http://schemas.microsoft.com/office/drawing/2014/main" xmlns="" id="{859F8DAA-2D4A-4863-B0D0-ADB38E7DE10C}"/>
              </a:ext>
            </a:extLst>
          </p:cNvPr>
          <p:cNvPicPr>
            <a:picLocks noChangeAspect="1"/>
          </p:cNvPicPr>
          <p:nvPr/>
        </p:nvPicPr>
        <p:blipFill>
          <a:blip r:embed="rId7"/>
          <a:stretch>
            <a:fillRect/>
          </a:stretch>
        </p:blipFill>
        <p:spPr>
          <a:xfrm>
            <a:off x="92430" y="2110585"/>
            <a:ext cx="2322266" cy="1817606"/>
          </a:xfrm>
          <a:prstGeom prst="rect">
            <a:avLst/>
          </a:prstGeom>
        </p:spPr>
      </p:pic>
      <p:pic>
        <p:nvPicPr>
          <p:cNvPr id="54" name="Picture 53">
            <a:extLst>
              <a:ext uri="{FF2B5EF4-FFF2-40B4-BE49-F238E27FC236}">
                <a16:creationId xmlns:a16="http://schemas.microsoft.com/office/drawing/2014/main" xmlns="" id="{8B7D9CEB-D5C1-409D-85A8-6F68FFBC0726}"/>
              </a:ext>
            </a:extLst>
          </p:cNvPr>
          <p:cNvPicPr>
            <a:picLocks noChangeAspect="1"/>
          </p:cNvPicPr>
          <p:nvPr/>
        </p:nvPicPr>
        <p:blipFill>
          <a:blip r:embed="rId8"/>
          <a:stretch>
            <a:fillRect/>
          </a:stretch>
        </p:blipFill>
        <p:spPr>
          <a:xfrm>
            <a:off x="116133" y="4154512"/>
            <a:ext cx="2322266" cy="1772222"/>
          </a:xfrm>
          <a:prstGeom prst="rect">
            <a:avLst/>
          </a:prstGeom>
        </p:spPr>
      </p:pic>
      <p:sp>
        <p:nvSpPr>
          <p:cNvPr id="15" name="Rectangle 14">
            <a:extLst>
              <a:ext uri="{FF2B5EF4-FFF2-40B4-BE49-F238E27FC236}">
                <a16:creationId xmlns:a16="http://schemas.microsoft.com/office/drawing/2014/main" xmlns="" id="{BC744207-EBE7-2FBD-A9C8-82FB897AF657}"/>
              </a:ext>
            </a:extLst>
          </p:cNvPr>
          <p:cNvSpPr/>
          <p:nvPr/>
        </p:nvSpPr>
        <p:spPr>
          <a:xfrm>
            <a:off x="2941109" y="5067300"/>
            <a:ext cx="14767697" cy="5509200"/>
          </a:xfrm>
          <a:prstGeom prst="rect">
            <a:avLst/>
          </a:prstGeom>
        </p:spPr>
        <p:txBody>
          <a:bodyPr wrap="square">
            <a:spAutoFit/>
          </a:bodyPr>
          <a:lstStyle/>
          <a:p>
            <a:r>
              <a:rPr lang="vi-VN" sz="4400" b="1" dirty="0">
                <a:solidFill>
                  <a:srgbClr val="7030A0"/>
                </a:solidFill>
                <a:latin typeface="Muli" panose="020B0604020202020204" charset="0"/>
                <a:sym typeface="Wingdings" panose="05000000000000000000" pitchFamily="2" charset="2"/>
              </a:rPr>
              <a:t>Lưu ý kiểm tra lại: </a:t>
            </a:r>
            <a:r>
              <a:rPr lang="vi-VN" sz="4400" dirty="0">
                <a:solidFill>
                  <a:srgbClr val="7030A0"/>
                </a:solidFill>
                <a:latin typeface="Muli" panose="020B0604020202020204" charset="0"/>
                <a:sym typeface="Wingdings" panose="05000000000000000000" pitchFamily="2" charset="2"/>
              </a:rPr>
              <a:t>Cơ sở có mã ngành 49. Dịch vụ vận tải đường sắt, đường bộ và đường ống hoặc  50. Dịch vụ vận tải đường thủy &amp; C5.3=0;</a:t>
            </a:r>
          </a:p>
          <a:p>
            <a:r>
              <a:rPr lang="vi-VN" sz="4400" dirty="0">
                <a:solidFill>
                  <a:srgbClr val="7030A0"/>
                </a:solidFill>
                <a:latin typeface="Muli" panose="020B0604020202020204" charset="0"/>
                <a:sym typeface="Wingdings" panose="05000000000000000000" pitchFamily="2" charset="2"/>
              </a:rPr>
              <a:t>-Mã ngành 55. Dịch vụ lưu trú và C5.3=0; ngành công nghiệp (B-C-D-E) &amp; C5.4=0;</a:t>
            </a:r>
          </a:p>
          <a:p>
            <a:r>
              <a:rPr lang="vi-VN" sz="4400" dirty="0">
                <a:solidFill>
                  <a:srgbClr val="7030A0"/>
                </a:solidFill>
                <a:latin typeface="Muli" panose="020B0604020202020204" charset="0"/>
                <a:sym typeface="Wingdings" panose="05000000000000000000" pitchFamily="2" charset="2"/>
              </a:rPr>
              <a:t>- Mã ngành 46/47. Dịch vụ bán buôn/bán lẻ (trừ ô tô, mô tô, xe máy và xe có động cơ khác) &amp; C5.4=0</a:t>
            </a:r>
          </a:p>
          <a:p>
            <a:r>
              <a:rPr lang="vi-VN" sz="4400" dirty="0">
                <a:solidFill>
                  <a:srgbClr val="7030A0"/>
                </a:solidFill>
                <a:latin typeface="Muli" panose="020B0604020202020204" charset="0"/>
              </a:rPr>
              <a:t> </a:t>
            </a:r>
            <a:endParaRPr lang="en-US" sz="4400" dirty="0">
              <a:solidFill>
                <a:srgbClr val="7030A0"/>
              </a:solidFill>
              <a:latin typeface="Muli" panose="020B0604020202020204" charset="0"/>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228601" y="190500"/>
            <a:ext cx="17678400" cy="9829800"/>
            <a:chOff x="0" y="0"/>
            <a:chExt cx="21830956" cy="11663780"/>
          </a:xfrm>
        </p:grpSpPr>
        <p:grpSp>
          <p:nvGrpSpPr>
            <p:cNvPr id="3" name="Group 3"/>
            <p:cNvGrpSpPr/>
            <p:nvPr/>
          </p:nvGrpSpPr>
          <p:grpSpPr>
            <a:xfrm>
              <a:off x="0" y="0"/>
              <a:ext cx="21830956" cy="11663780"/>
              <a:chOff x="0" y="0"/>
              <a:chExt cx="6370733" cy="3403737"/>
            </a:xfrm>
          </p:grpSpPr>
          <p:sp>
            <p:nvSpPr>
              <p:cNvPr id="4" name="Freeform 4"/>
              <p:cNvSpPr/>
              <p:nvPr/>
            </p:nvSpPr>
            <p:spPr>
              <a:xfrm>
                <a:off x="0" y="0"/>
                <a:ext cx="6370733" cy="34037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5" name="TextBox 5"/>
              <p:cNvSpPr txBox="1"/>
              <p:nvPr/>
            </p:nvSpPr>
            <p:spPr>
              <a:xfrm>
                <a:off x="0" y="-38100"/>
                <a:ext cx="6370733" cy="344183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95688" y="147234"/>
              <a:ext cx="21439580" cy="11325328"/>
              <a:chOff x="0" y="-493153"/>
              <a:chExt cx="6256521" cy="3304970"/>
            </a:xfrm>
          </p:grpSpPr>
          <p:sp>
            <p:nvSpPr>
              <p:cNvPr id="7" name="Freeform 7"/>
              <p:cNvSpPr/>
              <p:nvPr/>
            </p:nvSpPr>
            <p:spPr>
              <a:xfrm>
                <a:off x="0" y="-493153"/>
                <a:ext cx="6256521" cy="3304970"/>
              </a:xfrm>
              <a:custGeom>
                <a:avLst/>
                <a:gdLst/>
                <a:ahLst/>
                <a:cxnLst/>
                <a:rect l="l" t="t" r="r" b="b"/>
                <a:pathLst>
                  <a:path w="6256521" h="2811817">
                    <a:moveTo>
                      <a:pt x="14444" y="0"/>
                    </a:moveTo>
                    <a:lnTo>
                      <a:pt x="6242077" y="0"/>
                    </a:lnTo>
                    <a:cubicBezTo>
                      <a:pt x="6250054" y="0"/>
                      <a:pt x="6256521" y="6467"/>
                      <a:pt x="6256521" y="14444"/>
                    </a:cubicBezTo>
                    <a:lnTo>
                      <a:pt x="6256521" y="2797372"/>
                    </a:lnTo>
                    <a:cubicBezTo>
                      <a:pt x="6256521" y="2801203"/>
                      <a:pt x="6254999" y="2804877"/>
                      <a:pt x="6252290" y="2807586"/>
                    </a:cubicBezTo>
                    <a:cubicBezTo>
                      <a:pt x="6249581" y="2810295"/>
                      <a:pt x="6245908" y="2811817"/>
                      <a:pt x="6242077" y="2811817"/>
                    </a:cubicBezTo>
                    <a:lnTo>
                      <a:pt x="14444" y="2811817"/>
                    </a:lnTo>
                    <a:cubicBezTo>
                      <a:pt x="6467" y="2811817"/>
                      <a:pt x="0" y="2805350"/>
                      <a:pt x="0" y="2797372"/>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8" name="TextBox 8"/>
              <p:cNvSpPr txBox="1"/>
              <p:nvPr/>
            </p:nvSpPr>
            <p:spPr>
              <a:xfrm>
                <a:off x="0" y="-38100"/>
                <a:ext cx="6256521" cy="2849917"/>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9" name="AutoShape 9"/>
            <p:cNvSpPr/>
            <p:nvPr/>
          </p:nvSpPr>
          <p:spPr>
            <a:xfrm flipV="1">
              <a:off x="185248" y="2541509"/>
              <a:ext cx="21439504" cy="56819"/>
            </a:xfrm>
            <a:prstGeom prst="line">
              <a:avLst/>
            </a:prstGeom>
            <a:ln w="63500" cap="flat">
              <a:solidFill>
                <a:srgbClr val="19274F"/>
              </a:solidFill>
              <a:prstDash val="solid"/>
              <a:headEnd type="none" w="sm" len="sm"/>
              <a:tailEnd type="none" w="sm" len="sm"/>
            </a:ln>
          </p:spPr>
        </p:sp>
      </p:grpSp>
      <p:sp>
        <p:nvSpPr>
          <p:cNvPr id="11" name="Freeform 11"/>
          <p:cNvSpPr/>
          <p:nvPr/>
        </p:nvSpPr>
        <p:spPr>
          <a:xfrm>
            <a:off x="378612" y="2090183"/>
            <a:ext cx="2062489" cy="2205871"/>
          </a:xfrm>
          <a:custGeom>
            <a:avLst/>
            <a:gdLst/>
            <a:ahLst/>
            <a:cxnLst/>
            <a:rect l="l" t="t" r="r" b="b"/>
            <a:pathLst>
              <a:path w="2062489" h="2205871">
                <a:moveTo>
                  <a:pt x="0" y="0"/>
                </a:moveTo>
                <a:lnTo>
                  <a:pt x="2062490" y="0"/>
                </a:lnTo>
                <a:lnTo>
                  <a:pt x="2062490" y="2205871"/>
                </a:lnTo>
                <a:lnTo>
                  <a:pt x="0" y="22058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TextBox 14"/>
          <p:cNvSpPr txBox="1"/>
          <p:nvPr/>
        </p:nvSpPr>
        <p:spPr>
          <a:xfrm>
            <a:off x="1585620" y="399670"/>
            <a:ext cx="15130528" cy="1800493"/>
          </a:xfrm>
          <a:prstGeom prst="rect">
            <a:avLst/>
          </a:prstGeom>
        </p:spPr>
        <p:txBody>
          <a:bodyPr wrap="square" lIns="0" tIns="0" rIns="0" bIns="0" rtlCol="0" anchor="t">
            <a:spAutoFit/>
          </a:bodyPr>
          <a:lstStyle/>
          <a:p>
            <a:pPr lvl="0" algn="ctr">
              <a:spcAft>
                <a:spcPts val="600"/>
              </a:spcAft>
            </a:pPr>
            <a:r>
              <a:rPr lang="vi-VN" sz="4000" b="1" spc="-105" dirty="0">
                <a:solidFill>
                  <a:srgbClr val="19274F"/>
                </a:solidFill>
                <a:latin typeface="Muli Bold"/>
                <a:ea typeface="Muli Bold"/>
                <a:cs typeface="Muli Bold"/>
                <a:sym typeface="Muli Bold"/>
              </a:rPr>
              <a:t>5.5. Chi phí nguyên liệu, vật liệu dùng cho sản xuất kinh doanh bình quân một tháng của cơ sở ông/bà là bao nhiêu tiền?</a:t>
            </a:r>
            <a:endParaRPr lang="en-US" sz="4000" b="1" spc="-105" dirty="0">
              <a:solidFill>
                <a:srgbClr val="19274F"/>
              </a:solidFill>
              <a:latin typeface="Muli Bold"/>
              <a:ea typeface="Muli Bold"/>
              <a:cs typeface="Muli Bold"/>
              <a:sym typeface="Muli Bold"/>
            </a:endParaRPr>
          </a:p>
          <a:p>
            <a:pPr lvl="0" algn="ctr"/>
            <a:r>
              <a:rPr lang="en-US" sz="3200" b="1" spc="-105" dirty="0">
                <a:solidFill>
                  <a:srgbClr val="19274F"/>
                </a:solidFill>
                <a:latin typeface="Muli Bold"/>
                <a:ea typeface="Muli Bold"/>
                <a:cs typeface="Muli Bold"/>
                <a:sym typeface="Muli Bold"/>
              </a:rPr>
              <a:t>CHỈ HỎI ĐỐI VỚI NGÀNH CÓ MÃ VCPA LÀ B-C-D-E-I </a:t>
            </a:r>
            <a:endParaRPr lang="en-US" sz="3200" b="1" u="none" strike="noStrike" spc="-105" dirty="0">
              <a:solidFill>
                <a:srgbClr val="19274F"/>
              </a:solidFill>
              <a:latin typeface="Muli Bold"/>
              <a:ea typeface="Muli Bold"/>
              <a:cs typeface="Muli Bold"/>
              <a:sym typeface="Muli Bold"/>
            </a:endParaRPr>
          </a:p>
        </p:txBody>
      </p:sp>
      <p:sp>
        <p:nvSpPr>
          <p:cNvPr id="15" name="TextBox 15"/>
          <p:cNvSpPr txBox="1"/>
          <p:nvPr/>
        </p:nvSpPr>
        <p:spPr>
          <a:xfrm>
            <a:off x="-519360" y="4466510"/>
            <a:ext cx="3858431" cy="984885"/>
          </a:xfrm>
          <a:prstGeom prst="rect">
            <a:avLst/>
          </a:prstGeom>
        </p:spPr>
        <p:txBody>
          <a:bodyPr lIns="0" tIns="0" rIns="0" bIns="0" rtlCol="0" anchor="t">
            <a:spAutoFit/>
          </a:bodyPr>
          <a:lstStyle/>
          <a:p>
            <a:pPr algn="ctr"/>
            <a:r>
              <a:rPr lang="en-US" sz="3200" b="1" i="1" spc="-75" dirty="0" err="1">
                <a:solidFill>
                  <a:srgbClr val="19274F"/>
                </a:solidFill>
                <a:latin typeface="Muli Italics"/>
                <a:ea typeface="Muli Italics"/>
                <a:cs typeface="Muli Italics"/>
                <a:sym typeface="Muli Italics"/>
              </a:rPr>
              <a:t>Đơn</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vị</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tính</a:t>
            </a:r>
            <a:r>
              <a:rPr lang="en-US" sz="3200" b="1" i="1" spc="-75" dirty="0">
                <a:solidFill>
                  <a:srgbClr val="19274F"/>
                </a:solidFill>
                <a:latin typeface="Muli Italics"/>
                <a:ea typeface="Muli Italics"/>
                <a:cs typeface="Muli Italics"/>
                <a:sym typeface="Muli Italics"/>
              </a:rPr>
              <a:t>: </a:t>
            </a:r>
          </a:p>
          <a:p>
            <a:pPr algn="ctr"/>
            <a:r>
              <a:rPr lang="en-US" sz="3200" b="1" i="1" spc="-75" dirty="0" err="1">
                <a:solidFill>
                  <a:srgbClr val="19274F"/>
                </a:solidFill>
                <a:latin typeface="Muli Italics"/>
                <a:ea typeface="Muli Italics"/>
                <a:cs typeface="Muli Italics"/>
                <a:sym typeface="Muli Italics"/>
              </a:rPr>
              <a:t>Triệu</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đồng</a:t>
            </a:r>
            <a:endParaRPr lang="en-US" sz="3200" b="1" i="1" spc="-75" dirty="0">
              <a:solidFill>
                <a:srgbClr val="19274F"/>
              </a:solidFill>
              <a:latin typeface="Muli Italics"/>
              <a:ea typeface="Muli Italics"/>
              <a:cs typeface="Muli Italics"/>
              <a:sym typeface="Muli Italics"/>
            </a:endParaRPr>
          </a:p>
        </p:txBody>
      </p:sp>
      <p:sp>
        <p:nvSpPr>
          <p:cNvPr id="16" name="TextBox 16"/>
          <p:cNvSpPr txBox="1"/>
          <p:nvPr/>
        </p:nvSpPr>
        <p:spPr>
          <a:xfrm>
            <a:off x="2845970" y="2602139"/>
            <a:ext cx="14931339" cy="3231654"/>
          </a:xfrm>
          <a:prstGeom prst="rect">
            <a:avLst/>
          </a:prstGeom>
        </p:spPr>
        <p:txBody>
          <a:bodyPr wrap="square" lIns="0" tIns="0" rIns="0" bIns="0" rtlCol="0" anchor="t">
            <a:spAutoFit/>
          </a:bodyPr>
          <a:lstStyle/>
          <a:p>
            <a:r>
              <a:rPr lang="vi-VN" sz="4200" spc="-90" dirty="0">
                <a:solidFill>
                  <a:srgbClr val="00B050"/>
                </a:solidFill>
                <a:latin typeface="Muli"/>
                <a:ea typeface="Muli"/>
                <a:cs typeface="Muli"/>
                <a:sym typeface="Muli"/>
              </a:rPr>
              <a:t>Chi phí nguyên liệu, vật liệu dùng cho </a:t>
            </a:r>
            <a:r>
              <a:rPr lang="en-US" sz="4200" spc="-90" dirty="0">
                <a:solidFill>
                  <a:srgbClr val="00B050"/>
                </a:solidFill>
                <a:latin typeface="Muli"/>
                <a:ea typeface="Muli"/>
                <a:cs typeface="Muli"/>
                <a:sym typeface="Muli"/>
              </a:rPr>
              <a:t>SXKD </a:t>
            </a:r>
            <a:r>
              <a:rPr lang="vi-VN" sz="4200" spc="-90" dirty="0">
                <a:solidFill>
                  <a:srgbClr val="00B050"/>
                </a:solidFill>
                <a:latin typeface="Muli"/>
                <a:ea typeface="Muli"/>
                <a:cs typeface="Muli"/>
                <a:sym typeface="Muli"/>
              </a:rPr>
              <a:t>là toàn bộ giá trị các loại nguyên liệu, vật liệu, phụ tùng, … mà cơ sở đã sử dụng trong quá trình </a:t>
            </a:r>
            <a:r>
              <a:rPr lang="en-US" sz="4200" spc="-90" dirty="0">
                <a:solidFill>
                  <a:srgbClr val="00B050"/>
                </a:solidFill>
                <a:latin typeface="Muli"/>
                <a:ea typeface="Muli"/>
                <a:cs typeface="Muli"/>
                <a:sym typeface="Muli"/>
              </a:rPr>
              <a:t>SXKD ( hay </a:t>
            </a:r>
            <a:r>
              <a:rPr lang="vi-VN" sz="4200" spc="-90" dirty="0">
                <a:solidFill>
                  <a:srgbClr val="00B050"/>
                </a:solidFill>
                <a:latin typeface="Muli"/>
                <a:ea typeface="Muli"/>
                <a:cs typeface="Muli"/>
                <a:sym typeface="Muli"/>
              </a:rPr>
              <a:t>số tiền cơ sở bỏ ra để mua và sử dụng nguyên liệu, vật liệu trực tiếp phục vụ sản xuất, chế biến hoặc cung cấp dịch vụ</a:t>
            </a:r>
            <a:r>
              <a:rPr lang="en-US" sz="4200" spc="-90" dirty="0">
                <a:solidFill>
                  <a:srgbClr val="00B050"/>
                </a:solidFill>
                <a:latin typeface="Muli"/>
                <a:ea typeface="Muli"/>
                <a:cs typeface="Muli"/>
                <a:sym typeface="Muli"/>
              </a:rPr>
              <a:t>)</a:t>
            </a:r>
          </a:p>
        </p:txBody>
      </p:sp>
      <p:sp>
        <p:nvSpPr>
          <p:cNvPr id="12" name="Rectangle: Rounded Corners 11">
            <a:extLst>
              <a:ext uri="{FF2B5EF4-FFF2-40B4-BE49-F238E27FC236}">
                <a16:creationId xmlns:a16="http://schemas.microsoft.com/office/drawing/2014/main" xmlns="" id="{9D495ADE-B5FA-4819-AAE3-1B14C12FBA31}"/>
              </a:ext>
            </a:extLst>
          </p:cNvPr>
          <p:cNvSpPr/>
          <p:nvPr/>
        </p:nvSpPr>
        <p:spPr>
          <a:xfrm>
            <a:off x="554705" y="6583610"/>
            <a:ext cx="5681490" cy="30963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uli" panose="020B0604020202020204" charset="0"/>
              </a:rPr>
              <a:t>Sản xuất/làm bún, bánh: </a:t>
            </a:r>
            <a:endParaRPr lang="en-US" sz="3600" dirty="0">
              <a:solidFill>
                <a:schemeClr val="tx1"/>
              </a:solidFill>
              <a:latin typeface="Muli" panose="020B0604020202020204" charset="0"/>
            </a:endParaRPr>
          </a:p>
          <a:p>
            <a:pPr algn="ctr"/>
            <a:r>
              <a:rPr lang="vi-VN" sz="3600" dirty="0">
                <a:solidFill>
                  <a:schemeClr val="tx1"/>
                </a:solidFill>
                <a:latin typeface="Muli" panose="020B0604020202020204" charset="0"/>
              </a:rPr>
              <a:t>Bột mỳ, gạo, trứng, sữa, đường…</a:t>
            </a:r>
          </a:p>
        </p:txBody>
      </p:sp>
      <p:sp>
        <p:nvSpPr>
          <p:cNvPr id="18" name="Rectangle: Rounded Corners 17">
            <a:extLst>
              <a:ext uri="{FF2B5EF4-FFF2-40B4-BE49-F238E27FC236}">
                <a16:creationId xmlns:a16="http://schemas.microsoft.com/office/drawing/2014/main" xmlns="" id="{65D975F8-64E6-40AF-96BA-9C8F59F0F1C2}"/>
              </a:ext>
            </a:extLst>
          </p:cNvPr>
          <p:cNvSpPr/>
          <p:nvPr/>
        </p:nvSpPr>
        <p:spPr>
          <a:xfrm>
            <a:off x="6781800" y="6474285"/>
            <a:ext cx="5160261" cy="320569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uli" panose="020B0604020202020204" charset="0"/>
              </a:rPr>
              <a:t>Xưởng mộc: Gỗ, sơn, đinh, bản lề, keo dán, giấy nhám, …</a:t>
            </a:r>
          </a:p>
        </p:txBody>
      </p:sp>
      <p:sp>
        <p:nvSpPr>
          <p:cNvPr id="19" name="Rectangle: Rounded Corners 18">
            <a:extLst>
              <a:ext uri="{FF2B5EF4-FFF2-40B4-BE49-F238E27FC236}">
                <a16:creationId xmlns:a16="http://schemas.microsoft.com/office/drawing/2014/main" xmlns="" id="{B6C12A57-D1DA-4231-AB93-32B6E6F0C74A}"/>
              </a:ext>
            </a:extLst>
          </p:cNvPr>
          <p:cNvSpPr/>
          <p:nvPr/>
        </p:nvSpPr>
        <p:spPr>
          <a:xfrm>
            <a:off x="12573000" y="6474286"/>
            <a:ext cx="4957905" cy="297175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uli" panose="020B0604020202020204" charset="0"/>
              </a:rPr>
              <a:t>Cửa hàng bán cơm bình dân: Gạo, rau, thực phẩm, gia vị, dầu ăn....</a:t>
            </a:r>
          </a:p>
        </p:txBody>
      </p:sp>
    </p:spTree>
    <p:extLst>
      <p:ext uri="{BB962C8B-B14F-4D97-AF65-F5344CB8AC3E}">
        <p14:creationId xmlns:p14="http://schemas.microsoft.com/office/powerpoint/2010/main" val="35064228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228601" y="190500"/>
            <a:ext cx="17678400" cy="9829800"/>
            <a:chOff x="0" y="0"/>
            <a:chExt cx="21830956" cy="11663780"/>
          </a:xfrm>
        </p:grpSpPr>
        <p:grpSp>
          <p:nvGrpSpPr>
            <p:cNvPr id="3" name="Group 3"/>
            <p:cNvGrpSpPr/>
            <p:nvPr/>
          </p:nvGrpSpPr>
          <p:grpSpPr>
            <a:xfrm>
              <a:off x="0" y="0"/>
              <a:ext cx="21830956" cy="11663780"/>
              <a:chOff x="0" y="0"/>
              <a:chExt cx="6370733" cy="3403737"/>
            </a:xfrm>
          </p:grpSpPr>
          <p:sp>
            <p:nvSpPr>
              <p:cNvPr id="4" name="Freeform 4"/>
              <p:cNvSpPr/>
              <p:nvPr/>
            </p:nvSpPr>
            <p:spPr>
              <a:xfrm>
                <a:off x="0" y="0"/>
                <a:ext cx="6370733" cy="34037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5" name="TextBox 5"/>
              <p:cNvSpPr txBox="1"/>
              <p:nvPr/>
            </p:nvSpPr>
            <p:spPr>
              <a:xfrm>
                <a:off x="0" y="-38100"/>
                <a:ext cx="6370733" cy="344183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95688" y="147234"/>
              <a:ext cx="21439580" cy="11325328"/>
              <a:chOff x="0" y="-493153"/>
              <a:chExt cx="6256521" cy="3304970"/>
            </a:xfrm>
          </p:grpSpPr>
          <p:sp>
            <p:nvSpPr>
              <p:cNvPr id="7" name="Freeform 7"/>
              <p:cNvSpPr/>
              <p:nvPr/>
            </p:nvSpPr>
            <p:spPr>
              <a:xfrm>
                <a:off x="0" y="-493153"/>
                <a:ext cx="6256521" cy="3304970"/>
              </a:xfrm>
              <a:custGeom>
                <a:avLst/>
                <a:gdLst/>
                <a:ahLst/>
                <a:cxnLst/>
                <a:rect l="l" t="t" r="r" b="b"/>
                <a:pathLst>
                  <a:path w="6256521" h="2811817">
                    <a:moveTo>
                      <a:pt x="14444" y="0"/>
                    </a:moveTo>
                    <a:lnTo>
                      <a:pt x="6242077" y="0"/>
                    </a:lnTo>
                    <a:cubicBezTo>
                      <a:pt x="6250054" y="0"/>
                      <a:pt x="6256521" y="6467"/>
                      <a:pt x="6256521" y="14444"/>
                    </a:cubicBezTo>
                    <a:lnTo>
                      <a:pt x="6256521" y="2797372"/>
                    </a:lnTo>
                    <a:cubicBezTo>
                      <a:pt x="6256521" y="2801203"/>
                      <a:pt x="6254999" y="2804877"/>
                      <a:pt x="6252290" y="2807586"/>
                    </a:cubicBezTo>
                    <a:cubicBezTo>
                      <a:pt x="6249581" y="2810295"/>
                      <a:pt x="6245908" y="2811817"/>
                      <a:pt x="6242077" y="2811817"/>
                    </a:cubicBezTo>
                    <a:lnTo>
                      <a:pt x="14444" y="2811817"/>
                    </a:lnTo>
                    <a:cubicBezTo>
                      <a:pt x="6467" y="2811817"/>
                      <a:pt x="0" y="2805350"/>
                      <a:pt x="0" y="2797372"/>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8" name="TextBox 8"/>
              <p:cNvSpPr txBox="1"/>
              <p:nvPr/>
            </p:nvSpPr>
            <p:spPr>
              <a:xfrm>
                <a:off x="0" y="-38100"/>
                <a:ext cx="6256521" cy="2849917"/>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9" name="AutoShape 9"/>
            <p:cNvSpPr/>
            <p:nvPr/>
          </p:nvSpPr>
          <p:spPr>
            <a:xfrm flipV="1">
              <a:off x="185248" y="2350839"/>
              <a:ext cx="21439504" cy="56819"/>
            </a:xfrm>
            <a:prstGeom prst="line">
              <a:avLst/>
            </a:prstGeom>
            <a:ln w="63500" cap="flat">
              <a:solidFill>
                <a:srgbClr val="19274F"/>
              </a:solidFill>
              <a:prstDash val="solid"/>
              <a:headEnd type="none" w="sm" len="sm"/>
              <a:tailEnd type="none" w="sm" len="sm"/>
            </a:ln>
          </p:spPr>
        </p:sp>
      </p:grpSp>
      <p:sp>
        <p:nvSpPr>
          <p:cNvPr id="11" name="Freeform 11"/>
          <p:cNvSpPr/>
          <p:nvPr/>
        </p:nvSpPr>
        <p:spPr>
          <a:xfrm>
            <a:off x="-438219" y="4040564"/>
            <a:ext cx="1668914" cy="2205871"/>
          </a:xfrm>
          <a:custGeom>
            <a:avLst/>
            <a:gdLst/>
            <a:ahLst/>
            <a:cxnLst/>
            <a:rect l="l" t="t" r="r" b="b"/>
            <a:pathLst>
              <a:path w="2062489" h="2205871">
                <a:moveTo>
                  <a:pt x="0" y="0"/>
                </a:moveTo>
                <a:lnTo>
                  <a:pt x="2062490" y="0"/>
                </a:lnTo>
                <a:lnTo>
                  <a:pt x="2062490" y="2205871"/>
                </a:lnTo>
                <a:lnTo>
                  <a:pt x="0" y="22058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14" name="TextBox 14"/>
          <p:cNvSpPr txBox="1"/>
          <p:nvPr/>
        </p:nvSpPr>
        <p:spPr>
          <a:xfrm>
            <a:off x="971791" y="342900"/>
            <a:ext cx="16673220" cy="1785104"/>
          </a:xfrm>
          <a:prstGeom prst="rect">
            <a:avLst/>
          </a:prstGeom>
        </p:spPr>
        <p:txBody>
          <a:bodyPr wrap="square" lIns="0" tIns="0" rIns="0" bIns="0" rtlCol="0" anchor="t">
            <a:spAutoFit/>
          </a:bodyPr>
          <a:lstStyle/>
          <a:p>
            <a:pPr lvl="0">
              <a:spcAft>
                <a:spcPts val="600"/>
              </a:spcAft>
            </a:pPr>
            <a:r>
              <a:rPr lang="vi-VN" sz="4000" b="1" spc="-105" dirty="0">
                <a:solidFill>
                  <a:srgbClr val="19274F"/>
                </a:solidFill>
                <a:latin typeface="Muli Bold"/>
                <a:ea typeface="Muli Bold"/>
                <a:cs typeface="Muli Bold"/>
                <a:sym typeface="Muli Bold"/>
              </a:rPr>
              <a:t>5.6. Tổng số tiền vốn bình quân một tháng của </a:t>
            </a:r>
            <a:r>
              <a:rPr lang="vi-VN" sz="4000" b="1" spc="-105" dirty="0">
                <a:solidFill>
                  <a:srgbClr val="FF0000"/>
                </a:solidFill>
                <a:latin typeface="Muli Bold"/>
                <a:ea typeface="Muli Bold"/>
                <a:cs typeface="Muli Bold"/>
                <a:sym typeface="Muli Bold"/>
              </a:rPr>
              <a:t>hàng hóa đã bán ra </a:t>
            </a:r>
            <a:r>
              <a:rPr lang="vi-VN" sz="4000" b="1" spc="-105" dirty="0">
                <a:solidFill>
                  <a:srgbClr val="19274F"/>
                </a:solidFill>
                <a:latin typeface="Muli Bold"/>
                <a:ea typeface="Muli Bold"/>
                <a:cs typeface="Muli Bold"/>
                <a:sym typeface="Muli Bold"/>
              </a:rPr>
              <a:t>của cơ sở ông/bà là bao nhiêu? </a:t>
            </a:r>
            <a:r>
              <a:rPr lang="vi-VN" sz="3200" b="1" spc="-105" dirty="0">
                <a:solidFill>
                  <a:srgbClr val="19274F"/>
                </a:solidFill>
                <a:latin typeface="Muli Bold"/>
                <a:ea typeface="Muli Bold"/>
                <a:cs typeface="Muli Bold"/>
                <a:sym typeface="Muli Bold"/>
              </a:rPr>
              <a:t>CHỈ HỎI VỚI MÃ VPCA CẤP 1 LÀ G (TRỪ CÁC MÃ 4513-4520-45413-4542-461); L68101, L68102; I56</a:t>
            </a:r>
            <a:endParaRPr lang="en-US" sz="2800" b="1" u="none" strike="noStrike" spc="-105" dirty="0">
              <a:solidFill>
                <a:srgbClr val="19274F"/>
              </a:solidFill>
              <a:latin typeface="Muli Bold"/>
              <a:ea typeface="Muli Bold"/>
              <a:cs typeface="Muli Bold"/>
              <a:sym typeface="Muli Bold"/>
            </a:endParaRPr>
          </a:p>
        </p:txBody>
      </p:sp>
      <p:sp>
        <p:nvSpPr>
          <p:cNvPr id="15" name="TextBox 15"/>
          <p:cNvSpPr txBox="1"/>
          <p:nvPr/>
        </p:nvSpPr>
        <p:spPr>
          <a:xfrm>
            <a:off x="11094260" y="1512370"/>
            <a:ext cx="7239000" cy="492443"/>
          </a:xfrm>
          <a:prstGeom prst="rect">
            <a:avLst/>
          </a:prstGeom>
        </p:spPr>
        <p:txBody>
          <a:bodyPr wrap="square" lIns="0" tIns="0" rIns="0" bIns="0" rtlCol="0" anchor="t">
            <a:spAutoFit/>
          </a:bodyPr>
          <a:lstStyle/>
          <a:p>
            <a:pPr algn="ctr"/>
            <a:r>
              <a:rPr lang="en-US" sz="3200" b="1" i="1" spc="-75" dirty="0" err="1">
                <a:solidFill>
                  <a:srgbClr val="19274F"/>
                </a:solidFill>
                <a:latin typeface="Muli Italics"/>
                <a:ea typeface="Muli Italics"/>
                <a:cs typeface="Muli Italics"/>
                <a:sym typeface="Muli Italics"/>
              </a:rPr>
              <a:t>Đơn</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vị</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tính</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Triệu</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đồng</a:t>
            </a:r>
            <a:endParaRPr lang="en-US" sz="3200" b="1" i="1" spc="-75" dirty="0">
              <a:solidFill>
                <a:srgbClr val="19274F"/>
              </a:solidFill>
              <a:latin typeface="Muli Italics"/>
              <a:ea typeface="Muli Italics"/>
              <a:cs typeface="Muli Italics"/>
              <a:sym typeface="Muli Italics"/>
            </a:endParaRPr>
          </a:p>
        </p:txBody>
      </p:sp>
      <p:sp>
        <p:nvSpPr>
          <p:cNvPr id="16" name="TextBox 16"/>
          <p:cNvSpPr txBox="1"/>
          <p:nvPr/>
        </p:nvSpPr>
        <p:spPr>
          <a:xfrm>
            <a:off x="1209455" y="2343668"/>
            <a:ext cx="16351930" cy="1107996"/>
          </a:xfrm>
          <a:prstGeom prst="rect">
            <a:avLst/>
          </a:prstGeom>
        </p:spPr>
        <p:txBody>
          <a:bodyPr wrap="square" lIns="0" tIns="0" rIns="0" bIns="0" rtlCol="0" anchor="t">
            <a:spAutoFit/>
          </a:bodyPr>
          <a:lstStyle/>
          <a:p>
            <a:r>
              <a:rPr lang="vi-VN" sz="3600" spc="-90" dirty="0">
                <a:solidFill>
                  <a:srgbClr val="00B050"/>
                </a:solidFill>
                <a:latin typeface="Muli"/>
                <a:ea typeface="Muli"/>
                <a:cs typeface="Muli"/>
                <a:sym typeface="Muli"/>
              </a:rPr>
              <a:t>Tiền vốn b</a:t>
            </a:r>
            <a:r>
              <a:rPr lang="en-US" sz="3600" spc="-90" dirty="0">
                <a:solidFill>
                  <a:srgbClr val="00B050"/>
                </a:solidFill>
                <a:latin typeface="Muli"/>
                <a:ea typeface="Muli"/>
                <a:cs typeface="Muli"/>
                <a:sym typeface="Muli"/>
              </a:rPr>
              <a:t>ì</a:t>
            </a:r>
            <a:r>
              <a:rPr lang="vi-VN" sz="3600" spc="-90" dirty="0">
                <a:solidFill>
                  <a:srgbClr val="00B050"/>
                </a:solidFill>
                <a:latin typeface="Muli"/>
                <a:ea typeface="Muli"/>
                <a:cs typeface="Muli"/>
                <a:sym typeface="Muli"/>
              </a:rPr>
              <a:t>nh quân 1 tháng là giá vốn của số hàng hóa đã bán ra/tiêu thụ bình quân 1 tháng của cơ sở trong năm 2025</a:t>
            </a:r>
            <a:endParaRPr lang="en-US" sz="3600" spc="-90" dirty="0">
              <a:solidFill>
                <a:srgbClr val="00B050"/>
              </a:solidFill>
              <a:latin typeface="Muli"/>
              <a:ea typeface="Muli"/>
              <a:cs typeface="Muli"/>
              <a:sym typeface="Muli"/>
            </a:endParaRPr>
          </a:p>
        </p:txBody>
      </p:sp>
      <p:sp>
        <p:nvSpPr>
          <p:cNvPr id="12" name="Rectangle: Rounded Corners 11">
            <a:extLst>
              <a:ext uri="{FF2B5EF4-FFF2-40B4-BE49-F238E27FC236}">
                <a16:creationId xmlns:a16="http://schemas.microsoft.com/office/drawing/2014/main" xmlns="" id="{9D495ADE-B5FA-4819-AAE3-1B14C12FBA31}"/>
              </a:ext>
            </a:extLst>
          </p:cNvPr>
          <p:cNvSpPr/>
          <p:nvPr/>
        </p:nvSpPr>
        <p:spPr>
          <a:xfrm>
            <a:off x="554704" y="6129817"/>
            <a:ext cx="9122695" cy="359758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uli" panose="020B0604020202020204" charset="0"/>
              </a:rPr>
              <a:t>Cửa hàng tạp hóa bán nhiều mặt hàng, có tổng số tiền thu về (bao gồm cả vốn và lãi) bình quân là 50 triệu đồng/tháng</a:t>
            </a:r>
            <a:endParaRPr lang="en-US" sz="3600" dirty="0">
              <a:solidFill>
                <a:schemeClr val="tx1"/>
              </a:solidFill>
              <a:latin typeface="Muli" panose="020B0604020202020204" charset="0"/>
            </a:endParaRPr>
          </a:p>
          <a:p>
            <a:pPr algn="ctr"/>
            <a:r>
              <a:rPr lang="en-US" sz="3600" dirty="0">
                <a:solidFill>
                  <a:schemeClr val="tx1"/>
                </a:solidFill>
                <a:latin typeface="Muli" panose="020B0604020202020204" charset="0"/>
                <a:sym typeface="Wingdings" panose="05000000000000000000" pitchFamily="2" charset="2"/>
              </a:rPr>
              <a:t> V</a:t>
            </a:r>
            <a:r>
              <a:rPr lang="vi-VN" sz="3600" dirty="0">
                <a:solidFill>
                  <a:schemeClr val="tx1"/>
                </a:solidFill>
                <a:latin typeface="Muli" panose="020B0604020202020204" charset="0"/>
                <a:sym typeface="Wingdings" panose="05000000000000000000" pitchFamily="2" charset="2"/>
              </a:rPr>
              <a:t>ốn bình quân</a:t>
            </a:r>
            <a:r>
              <a:rPr lang="en-US" sz="3600" dirty="0">
                <a:solidFill>
                  <a:schemeClr val="tx1"/>
                </a:solidFill>
                <a:latin typeface="Muli" panose="020B0604020202020204" charset="0"/>
                <a:sym typeface="Wingdings" panose="05000000000000000000" pitchFamily="2" charset="2"/>
              </a:rPr>
              <a:t>/</a:t>
            </a:r>
            <a:r>
              <a:rPr lang="vi-VN" sz="3600" dirty="0">
                <a:solidFill>
                  <a:schemeClr val="tx1"/>
                </a:solidFill>
                <a:latin typeface="Muli" panose="020B0604020202020204" charset="0"/>
                <a:sym typeface="Wingdings" panose="05000000000000000000" pitchFamily="2" charset="2"/>
              </a:rPr>
              <a:t>tháng của hàng hóa đã bán ra là </a:t>
            </a:r>
            <a:r>
              <a:rPr lang="vi-VN" sz="3600" dirty="0">
                <a:solidFill>
                  <a:srgbClr val="FF0000"/>
                </a:solidFill>
                <a:latin typeface="Muli" panose="020B0604020202020204" charset="0"/>
                <a:sym typeface="Wingdings" panose="05000000000000000000" pitchFamily="2" charset="2"/>
              </a:rPr>
              <a:t>tiền đã bỏ ra để mua số hàng hóa đã bán được 50 triệu nêu trên.</a:t>
            </a:r>
            <a:endParaRPr lang="vi-VN" sz="3600" dirty="0">
              <a:solidFill>
                <a:srgbClr val="FF0000"/>
              </a:solidFill>
              <a:latin typeface="Muli" panose="020B0604020202020204" charset="0"/>
            </a:endParaRPr>
          </a:p>
        </p:txBody>
      </p:sp>
      <p:sp>
        <p:nvSpPr>
          <p:cNvPr id="19" name="Rectangle: Rounded Corners 18">
            <a:extLst>
              <a:ext uri="{FF2B5EF4-FFF2-40B4-BE49-F238E27FC236}">
                <a16:creationId xmlns:a16="http://schemas.microsoft.com/office/drawing/2014/main" xmlns="" id="{B6C12A57-D1DA-4231-AB93-32B6E6F0C74A}"/>
              </a:ext>
            </a:extLst>
          </p:cNvPr>
          <p:cNvSpPr/>
          <p:nvPr/>
        </p:nvSpPr>
        <p:spPr>
          <a:xfrm>
            <a:off x="10279513" y="6701561"/>
            <a:ext cx="7251392" cy="2971754"/>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uli" panose="020B0604020202020204" charset="0"/>
              </a:rPr>
              <a:t>Cơ sở bán 01 căn chung cư</a:t>
            </a:r>
            <a:r>
              <a:rPr lang="en-US" sz="3600" dirty="0">
                <a:solidFill>
                  <a:schemeClr val="tx1"/>
                </a:solidFill>
                <a:latin typeface="Muli" panose="020B0604020202020204" charset="0"/>
              </a:rPr>
              <a:t>:</a:t>
            </a:r>
          </a:p>
          <a:p>
            <a:pPr algn="ctr"/>
            <a:r>
              <a:rPr lang="en-US" sz="3600" dirty="0">
                <a:solidFill>
                  <a:schemeClr val="bg1"/>
                </a:solidFill>
                <a:latin typeface="Muli" panose="020B0604020202020204" charset="0"/>
              </a:rPr>
              <a:t>T</a:t>
            </a:r>
            <a:r>
              <a:rPr lang="vi-VN" sz="3600" dirty="0">
                <a:solidFill>
                  <a:schemeClr val="bg1"/>
                </a:solidFill>
                <a:latin typeface="Muli" panose="020B0604020202020204" charset="0"/>
              </a:rPr>
              <a:t>iền vốn </a:t>
            </a:r>
            <a:r>
              <a:rPr lang="vi-VN" sz="3600" dirty="0">
                <a:solidFill>
                  <a:schemeClr val="tx1"/>
                </a:solidFill>
                <a:latin typeface="Muli" panose="020B0604020202020204" charset="0"/>
              </a:rPr>
              <a:t>của căn chung cư = </a:t>
            </a:r>
            <a:r>
              <a:rPr lang="vi-VN" sz="3600" dirty="0">
                <a:solidFill>
                  <a:schemeClr val="bg1"/>
                </a:solidFill>
                <a:latin typeface="Muli" panose="020B0604020202020204" charset="0"/>
              </a:rPr>
              <a:t>Tiền mua </a:t>
            </a:r>
            <a:r>
              <a:rPr lang="vi-VN" sz="3600" dirty="0">
                <a:solidFill>
                  <a:schemeClr val="tx1"/>
                </a:solidFill>
                <a:latin typeface="Muli" panose="020B0604020202020204" charset="0"/>
              </a:rPr>
              <a:t>chung cư + </a:t>
            </a:r>
            <a:r>
              <a:rPr lang="vi-VN" sz="3600" dirty="0">
                <a:solidFill>
                  <a:schemeClr val="bg1"/>
                </a:solidFill>
                <a:latin typeface="Muli" panose="020B0604020202020204" charset="0"/>
              </a:rPr>
              <a:t>Tiền sửa chữa, cải tạo </a:t>
            </a:r>
            <a:r>
              <a:rPr lang="vi-VN" sz="3600" dirty="0">
                <a:solidFill>
                  <a:schemeClr val="tx1"/>
                </a:solidFill>
                <a:latin typeface="Muli" panose="020B0604020202020204" charset="0"/>
              </a:rPr>
              <a:t>(nếu có) + </a:t>
            </a:r>
            <a:r>
              <a:rPr lang="vi-VN" sz="3600" dirty="0">
                <a:solidFill>
                  <a:schemeClr val="bg1"/>
                </a:solidFill>
                <a:latin typeface="Muli" panose="020B0604020202020204" charset="0"/>
              </a:rPr>
              <a:t>Chi phí phải trả </a:t>
            </a:r>
            <a:r>
              <a:rPr lang="vi-VN" sz="3600" dirty="0">
                <a:solidFill>
                  <a:schemeClr val="tx1"/>
                </a:solidFill>
                <a:latin typeface="Muli" panose="020B0604020202020204" charset="0"/>
              </a:rPr>
              <a:t>cho môi giới (nếu có).</a:t>
            </a:r>
          </a:p>
        </p:txBody>
      </p:sp>
      <p:sp>
        <p:nvSpPr>
          <p:cNvPr id="13" name="Rectangle 12">
            <a:extLst>
              <a:ext uri="{FF2B5EF4-FFF2-40B4-BE49-F238E27FC236}">
                <a16:creationId xmlns:a16="http://schemas.microsoft.com/office/drawing/2014/main" xmlns="" id="{D802CB87-6A0B-4F0D-BEF4-D71C3855EDA2}"/>
              </a:ext>
            </a:extLst>
          </p:cNvPr>
          <p:cNvSpPr/>
          <p:nvPr/>
        </p:nvSpPr>
        <p:spPr>
          <a:xfrm>
            <a:off x="971791" y="3517205"/>
            <a:ext cx="7918734" cy="1569660"/>
          </a:xfrm>
          <a:prstGeom prst="rect">
            <a:avLst/>
          </a:prstGeom>
        </p:spPr>
        <p:txBody>
          <a:bodyPr wrap="square">
            <a:spAutoFit/>
          </a:bodyPr>
          <a:lstStyle/>
          <a:p>
            <a:pPr algn="ctr"/>
            <a:r>
              <a:rPr lang="en-US" sz="3200" dirty="0" err="1">
                <a:latin typeface="Muli" panose="020B0604020202020204" charset="0"/>
              </a:rPr>
              <a:t>Tiền</a:t>
            </a:r>
            <a:r>
              <a:rPr lang="en-US" sz="3200" dirty="0">
                <a:latin typeface="Muli" panose="020B0604020202020204" charset="0"/>
              </a:rPr>
              <a:t> </a:t>
            </a:r>
            <a:r>
              <a:rPr lang="en-US" sz="3200" dirty="0" err="1">
                <a:latin typeface="Muli" panose="020B0604020202020204" charset="0"/>
              </a:rPr>
              <a:t>vốn</a:t>
            </a:r>
            <a:r>
              <a:rPr lang="en-US" sz="3200" dirty="0">
                <a:latin typeface="Muli" panose="020B0604020202020204" charset="0"/>
              </a:rPr>
              <a:t> </a:t>
            </a:r>
            <a:r>
              <a:rPr lang="en-US" sz="3200" dirty="0" err="1">
                <a:latin typeface="Muli" panose="020B0604020202020204" charset="0"/>
              </a:rPr>
              <a:t>bình</a:t>
            </a:r>
            <a:r>
              <a:rPr lang="en-US" sz="3200" dirty="0">
                <a:latin typeface="Muli" panose="020B0604020202020204" charset="0"/>
              </a:rPr>
              <a:t> </a:t>
            </a:r>
            <a:r>
              <a:rPr lang="en-US" sz="3200" dirty="0" err="1">
                <a:latin typeface="Muli" panose="020B0604020202020204" charset="0"/>
              </a:rPr>
              <a:t>quân</a:t>
            </a:r>
            <a:r>
              <a:rPr lang="en-US" sz="3200" dirty="0">
                <a:latin typeface="Muli" panose="020B0604020202020204" charset="0"/>
              </a:rPr>
              <a:t> </a:t>
            </a:r>
            <a:r>
              <a:rPr lang="en-US" sz="3200" dirty="0" err="1">
                <a:latin typeface="Muli" panose="020B0604020202020204" charset="0"/>
              </a:rPr>
              <a:t>của</a:t>
            </a:r>
            <a:r>
              <a:rPr lang="en-US" sz="3200" dirty="0">
                <a:latin typeface="Muli" panose="020B0604020202020204" charset="0"/>
              </a:rPr>
              <a:t> </a:t>
            </a:r>
            <a:r>
              <a:rPr lang="en-US" sz="3200" dirty="0" err="1">
                <a:latin typeface="Muli" panose="020B0604020202020204" charset="0"/>
              </a:rPr>
              <a:t>hàng</a:t>
            </a:r>
            <a:r>
              <a:rPr lang="en-US" sz="3200" dirty="0">
                <a:latin typeface="Muli" panose="020B0604020202020204" charset="0"/>
              </a:rPr>
              <a:t> </a:t>
            </a:r>
            <a:r>
              <a:rPr lang="en-US" sz="3200" dirty="0" err="1">
                <a:latin typeface="Muli" panose="020B0604020202020204" charset="0"/>
              </a:rPr>
              <a:t>hóa</a:t>
            </a:r>
            <a:r>
              <a:rPr lang="en-US" sz="3200" dirty="0">
                <a:latin typeface="Muli" panose="020B0604020202020204" charset="0"/>
              </a:rPr>
              <a:t> = </a:t>
            </a:r>
          </a:p>
          <a:p>
            <a:pPr algn="ctr"/>
            <a:r>
              <a:rPr lang="en-US" sz="3200" dirty="0" err="1">
                <a:solidFill>
                  <a:srgbClr val="FF0000"/>
                </a:solidFill>
                <a:latin typeface="Muli" panose="020B0604020202020204" charset="0"/>
              </a:rPr>
              <a:t>Giá</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mua</a:t>
            </a:r>
            <a:r>
              <a:rPr lang="en-US" sz="3200" dirty="0">
                <a:solidFill>
                  <a:srgbClr val="FF0000"/>
                </a:solidFill>
                <a:latin typeface="Muli" panose="020B0604020202020204" charset="0"/>
              </a:rPr>
              <a:t> </a:t>
            </a:r>
            <a:r>
              <a:rPr lang="en-US" sz="3200" dirty="0" err="1">
                <a:latin typeface="Muli" panose="020B0604020202020204" charset="0"/>
              </a:rPr>
              <a:t>hàng</a:t>
            </a:r>
            <a:r>
              <a:rPr lang="en-US" sz="3200" dirty="0">
                <a:latin typeface="Muli" panose="020B0604020202020204" charset="0"/>
              </a:rPr>
              <a:t> </a:t>
            </a:r>
            <a:r>
              <a:rPr lang="en-US" sz="3200" dirty="0" err="1">
                <a:latin typeface="Muli" panose="020B0604020202020204" charset="0"/>
              </a:rPr>
              <a:t>hóa</a:t>
            </a:r>
            <a:r>
              <a:rPr lang="en-US" sz="3200" dirty="0">
                <a:latin typeface="Muli" panose="020B0604020202020204" charset="0"/>
              </a:rPr>
              <a:t> </a:t>
            </a:r>
            <a:r>
              <a:rPr lang="en-US" sz="3200" dirty="0" err="1">
                <a:solidFill>
                  <a:srgbClr val="FF0000"/>
                </a:solidFill>
                <a:latin typeface="Muli" panose="020B0604020202020204" charset="0"/>
              </a:rPr>
              <a:t>đã</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bán</a:t>
            </a:r>
            <a:r>
              <a:rPr lang="en-US" sz="3200" dirty="0">
                <a:solidFill>
                  <a:srgbClr val="FF0000"/>
                </a:solidFill>
                <a:latin typeface="Muli" panose="020B0604020202020204" charset="0"/>
              </a:rPr>
              <a:t> </a:t>
            </a:r>
            <a:r>
              <a:rPr lang="en-US" sz="3200" dirty="0">
                <a:latin typeface="Muli" panose="020B0604020202020204" charset="0"/>
              </a:rPr>
              <a:t>+ </a:t>
            </a:r>
            <a:r>
              <a:rPr lang="en-US" sz="3200" dirty="0">
                <a:solidFill>
                  <a:srgbClr val="FF0000"/>
                </a:solidFill>
                <a:latin typeface="Muli" panose="020B0604020202020204" charset="0"/>
              </a:rPr>
              <a:t>Chi </a:t>
            </a:r>
            <a:r>
              <a:rPr lang="en-US" sz="3200" dirty="0" err="1">
                <a:solidFill>
                  <a:srgbClr val="FF0000"/>
                </a:solidFill>
                <a:latin typeface="Muli" panose="020B0604020202020204" charset="0"/>
              </a:rPr>
              <a:t>phí</a:t>
            </a:r>
            <a:r>
              <a:rPr lang="en-US" sz="3200" dirty="0">
                <a:latin typeface="Muli" panose="020B0604020202020204" charset="0"/>
              </a:rPr>
              <a:t> </a:t>
            </a:r>
            <a:r>
              <a:rPr lang="en-US" sz="3200" dirty="0" err="1">
                <a:latin typeface="Muli" panose="020B0604020202020204" charset="0"/>
              </a:rPr>
              <a:t>vận</a:t>
            </a:r>
            <a:r>
              <a:rPr lang="en-US" sz="3200" dirty="0">
                <a:latin typeface="Muli" panose="020B0604020202020204" charset="0"/>
              </a:rPr>
              <a:t> </a:t>
            </a:r>
            <a:r>
              <a:rPr lang="en-US" sz="3200" dirty="0" err="1">
                <a:latin typeface="Muli" panose="020B0604020202020204" charset="0"/>
              </a:rPr>
              <a:t>chuyển</a:t>
            </a:r>
            <a:r>
              <a:rPr lang="en-US" sz="3200" dirty="0">
                <a:latin typeface="Muli" panose="020B0604020202020204" charset="0"/>
              </a:rPr>
              <a:t>, </a:t>
            </a:r>
            <a:r>
              <a:rPr lang="en-US" sz="3200" dirty="0" err="1">
                <a:latin typeface="Muli" panose="020B0604020202020204" charset="0"/>
              </a:rPr>
              <a:t>bốc</a:t>
            </a:r>
            <a:r>
              <a:rPr lang="en-US" sz="3200" dirty="0">
                <a:latin typeface="Muli" panose="020B0604020202020204" charset="0"/>
              </a:rPr>
              <a:t> </a:t>
            </a:r>
            <a:r>
              <a:rPr lang="en-US" sz="3200" dirty="0" err="1">
                <a:latin typeface="Muli" panose="020B0604020202020204" charset="0"/>
              </a:rPr>
              <a:t>dỡ</a:t>
            </a:r>
            <a:r>
              <a:rPr lang="en-US" sz="3200" dirty="0">
                <a:latin typeface="Muli" panose="020B0604020202020204" charset="0"/>
              </a:rPr>
              <a:t> (</a:t>
            </a:r>
            <a:r>
              <a:rPr lang="en-US" sz="3200" dirty="0" err="1">
                <a:latin typeface="Muli" panose="020B0604020202020204" charset="0"/>
              </a:rPr>
              <a:t>nếu</a:t>
            </a:r>
            <a:r>
              <a:rPr lang="en-US" sz="3200" dirty="0">
                <a:latin typeface="Muli" panose="020B0604020202020204" charset="0"/>
              </a:rPr>
              <a:t> </a:t>
            </a:r>
            <a:r>
              <a:rPr lang="en-US" sz="3200" dirty="0" err="1">
                <a:latin typeface="Muli" panose="020B0604020202020204" charset="0"/>
              </a:rPr>
              <a:t>có</a:t>
            </a:r>
            <a:r>
              <a:rPr lang="en-US" sz="3200" dirty="0">
                <a:latin typeface="Muli" panose="020B0604020202020204" charset="0"/>
              </a:rPr>
              <a:t>).</a:t>
            </a:r>
          </a:p>
        </p:txBody>
      </p:sp>
      <p:sp>
        <p:nvSpPr>
          <p:cNvPr id="17" name="Oval 16">
            <a:extLst>
              <a:ext uri="{FF2B5EF4-FFF2-40B4-BE49-F238E27FC236}">
                <a16:creationId xmlns:a16="http://schemas.microsoft.com/office/drawing/2014/main" xmlns="" id="{E42D615B-A571-4D06-8072-F69B5084FD02}"/>
              </a:ext>
            </a:extLst>
          </p:cNvPr>
          <p:cNvSpPr/>
          <p:nvPr/>
        </p:nvSpPr>
        <p:spPr>
          <a:xfrm>
            <a:off x="3497096" y="5256363"/>
            <a:ext cx="2217903" cy="95982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Ví</a:t>
            </a:r>
            <a:r>
              <a:rPr lang="en-US" sz="4000" dirty="0"/>
              <a:t> </a:t>
            </a:r>
            <a:r>
              <a:rPr lang="en-US" sz="4000" dirty="0" err="1"/>
              <a:t>dụ</a:t>
            </a:r>
            <a:endParaRPr lang="en-US" sz="4000" dirty="0"/>
          </a:p>
        </p:txBody>
      </p:sp>
      <p:sp>
        <p:nvSpPr>
          <p:cNvPr id="20" name="Rectangle 19">
            <a:extLst>
              <a:ext uri="{FF2B5EF4-FFF2-40B4-BE49-F238E27FC236}">
                <a16:creationId xmlns:a16="http://schemas.microsoft.com/office/drawing/2014/main" xmlns="" id="{410B591D-22F7-4AC7-96FF-C541CAB04BF3}"/>
              </a:ext>
            </a:extLst>
          </p:cNvPr>
          <p:cNvSpPr/>
          <p:nvPr/>
        </p:nvSpPr>
        <p:spPr>
          <a:xfrm>
            <a:off x="9357129" y="3276816"/>
            <a:ext cx="8417385" cy="2554545"/>
          </a:xfrm>
          <a:prstGeom prst="rect">
            <a:avLst/>
          </a:prstGeom>
        </p:spPr>
        <p:txBody>
          <a:bodyPr wrap="square">
            <a:spAutoFit/>
          </a:bodyPr>
          <a:lstStyle/>
          <a:p>
            <a:pPr algn="ctr"/>
            <a:r>
              <a:rPr lang="en-US" sz="3200" dirty="0">
                <a:latin typeface="Muli" panose="020B0604020202020204" charset="0"/>
              </a:rPr>
              <a:t>N</a:t>
            </a:r>
            <a:r>
              <a:rPr lang="vi-VN" sz="3200" dirty="0">
                <a:latin typeface="Muli" panose="020B0604020202020204" charset="0"/>
              </a:rPr>
              <a:t>gành kinh doanh bất động sản</a:t>
            </a:r>
            <a:r>
              <a:rPr lang="en-US" sz="3200" dirty="0">
                <a:latin typeface="Muli" panose="020B0604020202020204" charset="0"/>
              </a:rPr>
              <a:t>:</a:t>
            </a:r>
          </a:p>
          <a:p>
            <a:pPr algn="ctr"/>
            <a:r>
              <a:rPr lang="en-US" sz="3200" dirty="0">
                <a:latin typeface="Muli" panose="020B0604020202020204" charset="0"/>
                <a:sym typeface="Wingdings" panose="05000000000000000000" pitchFamily="2" charset="2"/>
              </a:rPr>
              <a:t></a:t>
            </a:r>
            <a:r>
              <a:rPr lang="vi-VN" sz="3200" dirty="0">
                <a:latin typeface="Muli" panose="020B0604020202020204" charset="0"/>
              </a:rPr>
              <a:t> </a:t>
            </a:r>
            <a:r>
              <a:rPr lang="en-US" sz="3200" dirty="0">
                <a:latin typeface="Muli" panose="020B0604020202020204" charset="0"/>
              </a:rPr>
              <a:t>T</a:t>
            </a:r>
            <a:r>
              <a:rPr lang="vi-VN" sz="3200" dirty="0">
                <a:latin typeface="Muli" panose="020B0604020202020204" charset="0"/>
              </a:rPr>
              <a:t>iền vốn là </a:t>
            </a:r>
            <a:r>
              <a:rPr lang="vi-VN" sz="3200" dirty="0">
                <a:solidFill>
                  <a:srgbClr val="FF0000"/>
                </a:solidFill>
                <a:latin typeface="Muli" panose="020B0604020202020204" charset="0"/>
              </a:rPr>
              <a:t>toàn bộ chi phí</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liên</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quan</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trực</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tiếp</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đến</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việc</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tạo</a:t>
            </a:r>
            <a:r>
              <a:rPr lang="en-US" sz="3200" dirty="0">
                <a:solidFill>
                  <a:srgbClr val="FF0000"/>
                </a:solidFill>
                <a:latin typeface="Muli" panose="020B0604020202020204" charset="0"/>
              </a:rPr>
              <a:t> ra BĐS</a:t>
            </a:r>
            <a:r>
              <a:rPr lang="vi-VN" sz="3200" dirty="0">
                <a:solidFill>
                  <a:srgbClr val="FF0000"/>
                </a:solidFill>
                <a:latin typeface="Muli" panose="020B0604020202020204" charset="0"/>
              </a:rPr>
              <a:t> </a:t>
            </a:r>
            <a:r>
              <a:rPr lang="en-US" sz="3200" dirty="0" err="1">
                <a:solidFill>
                  <a:srgbClr val="FF0000"/>
                </a:solidFill>
                <a:latin typeface="Muli" panose="020B0604020202020204" charset="0"/>
              </a:rPr>
              <a:t>mà</a:t>
            </a:r>
            <a:r>
              <a:rPr lang="en-US" sz="3200" dirty="0">
                <a:solidFill>
                  <a:srgbClr val="FF0000"/>
                </a:solidFill>
                <a:latin typeface="Muli" panose="020B0604020202020204" charset="0"/>
              </a:rPr>
              <a:t> c</a:t>
            </a:r>
            <a:r>
              <a:rPr lang="vi-VN" sz="3200" dirty="0">
                <a:solidFill>
                  <a:srgbClr val="FF0000"/>
                </a:solidFill>
                <a:latin typeface="Muli" panose="020B0604020202020204" charset="0"/>
              </a:rPr>
              <a:t>ơ</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sở</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đã</a:t>
            </a:r>
            <a:r>
              <a:rPr lang="en-US" sz="3200" dirty="0">
                <a:solidFill>
                  <a:srgbClr val="FF0000"/>
                </a:solidFill>
                <a:latin typeface="Muli" panose="020B0604020202020204" charset="0"/>
              </a:rPr>
              <a:t> </a:t>
            </a:r>
            <a:r>
              <a:rPr lang="en-US" sz="3200" dirty="0" err="1">
                <a:solidFill>
                  <a:srgbClr val="FF0000"/>
                </a:solidFill>
                <a:latin typeface="Muli" panose="020B0604020202020204" charset="0"/>
              </a:rPr>
              <a:t>bỏ</a:t>
            </a:r>
            <a:r>
              <a:rPr lang="en-US" sz="3200" dirty="0">
                <a:solidFill>
                  <a:srgbClr val="FF0000"/>
                </a:solidFill>
                <a:latin typeface="Muli" panose="020B0604020202020204" charset="0"/>
              </a:rPr>
              <a:t> ra </a:t>
            </a:r>
            <a:r>
              <a:rPr lang="vi-VN" sz="3200" dirty="0">
                <a:solidFill>
                  <a:srgbClr val="FF0000"/>
                </a:solidFill>
                <a:latin typeface="Muli" panose="020B0604020202020204" charset="0"/>
              </a:rPr>
              <a:t>để hình thành</a:t>
            </a:r>
            <a:r>
              <a:rPr lang="vi-VN" sz="3200" dirty="0">
                <a:latin typeface="Muli" panose="020B0604020202020204" charset="0"/>
              </a:rPr>
              <a:t> nên bất động sản được bán </a:t>
            </a:r>
            <a:r>
              <a:rPr lang="en-US" sz="3200" dirty="0">
                <a:latin typeface="Muli" panose="020B0604020202020204" charset="0"/>
              </a:rPr>
              <a:t>(</a:t>
            </a:r>
            <a:r>
              <a:rPr lang="vi-VN" sz="3200" dirty="0">
                <a:latin typeface="Muli" panose="020B0604020202020204" charset="0"/>
              </a:rPr>
              <a:t>gồm </a:t>
            </a:r>
            <a:r>
              <a:rPr lang="en-US" sz="3200" dirty="0" err="1">
                <a:latin typeface="Muli" panose="020B0604020202020204" charset="0"/>
              </a:rPr>
              <a:t>cả</a:t>
            </a:r>
            <a:r>
              <a:rPr lang="en-US" sz="3200" dirty="0">
                <a:latin typeface="Muli" panose="020B0604020202020204" charset="0"/>
              </a:rPr>
              <a:t> </a:t>
            </a:r>
            <a:r>
              <a:rPr lang="vi-VN" sz="3200" dirty="0">
                <a:latin typeface="Muli" panose="020B0604020202020204" charset="0"/>
              </a:rPr>
              <a:t>chi phí đất đai, xây dựng,…</a:t>
            </a:r>
            <a:endParaRPr lang="en-US" sz="3200" dirty="0">
              <a:latin typeface="Muli" panose="020B0604020202020204" charset="0"/>
            </a:endParaRPr>
          </a:p>
        </p:txBody>
      </p:sp>
      <p:sp>
        <p:nvSpPr>
          <p:cNvPr id="21" name="Oval 20">
            <a:extLst>
              <a:ext uri="{FF2B5EF4-FFF2-40B4-BE49-F238E27FC236}">
                <a16:creationId xmlns:a16="http://schemas.microsoft.com/office/drawing/2014/main" xmlns="" id="{F2363D4E-0865-471A-9156-E242641F19BC}"/>
              </a:ext>
            </a:extLst>
          </p:cNvPr>
          <p:cNvSpPr/>
          <p:nvPr/>
        </p:nvSpPr>
        <p:spPr>
          <a:xfrm>
            <a:off x="13030200" y="5844858"/>
            <a:ext cx="2217903" cy="95982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Ví</a:t>
            </a:r>
            <a:r>
              <a:rPr lang="en-US" sz="4000" dirty="0"/>
              <a:t> </a:t>
            </a:r>
            <a:r>
              <a:rPr lang="en-US" sz="4000" dirty="0" err="1"/>
              <a:t>dụ</a:t>
            </a:r>
            <a:endParaRPr lang="en-US" sz="4000" dirty="0"/>
          </a:p>
        </p:txBody>
      </p:sp>
    </p:spTree>
    <p:extLst>
      <p:ext uri="{BB962C8B-B14F-4D97-AF65-F5344CB8AC3E}">
        <p14:creationId xmlns:p14="http://schemas.microsoft.com/office/powerpoint/2010/main" val="19863177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13" grpId="0"/>
      <p:bldP spid="17" grpId="0" animBg="1"/>
      <p:bldP spid="20" grpId="0"/>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228601" y="149860"/>
            <a:ext cx="17678400" cy="9829800"/>
            <a:chOff x="0" y="0"/>
            <a:chExt cx="21830956" cy="11663780"/>
          </a:xfrm>
        </p:grpSpPr>
        <p:grpSp>
          <p:nvGrpSpPr>
            <p:cNvPr id="3" name="Group 3"/>
            <p:cNvGrpSpPr/>
            <p:nvPr/>
          </p:nvGrpSpPr>
          <p:grpSpPr>
            <a:xfrm>
              <a:off x="0" y="0"/>
              <a:ext cx="21830956" cy="11663780"/>
              <a:chOff x="0" y="0"/>
              <a:chExt cx="6370733" cy="3403737"/>
            </a:xfrm>
          </p:grpSpPr>
          <p:sp>
            <p:nvSpPr>
              <p:cNvPr id="4" name="Freeform 4"/>
              <p:cNvSpPr/>
              <p:nvPr/>
            </p:nvSpPr>
            <p:spPr>
              <a:xfrm>
                <a:off x="0" y="0"/>
                <a:ext cx="6370733" cy="34037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5" name="TextBox 5"/>
              <p:cNvSpPr txBox="1"/>
              <p:nvPr/>
            </p:nvSpPr>
            <p:spPr>
              <a:xfrm>
                <a:off x="0" y="-38100"/>
                <a:ext cx="6370733" cy="344183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95688" y="147234"/>
              <a:ext cx="21439580" cy="11325328"/>
              <a:chOff x="0" y="-493153"/>
              <a:chExt cx="6256521" cy="3304970"/>
            </a:xfrm>
          </p:grpSpPr>
          <p:sp>
            <p:nvSpPr>
              <p:cNvPr id="7" name="Freeform 7"/>
              <p:cNvSpPr/>
              <p:nvPr/>
            </p:nvSpPr>
            <p:spPr>
              <a:xfrm>
                <a:off x="0" y="-493153"/>
                <a:ext cx="6256521" cy="3304970"/>
              </a:xfrm>
              <a:custGeom>
                <a:avLst/>
                <a:gdLst/>
                <a:ahLst/>
                <a:cxnLst/>
                <a:rect l="l" t="t" r="r" b="b"/>
                <a:pathLst>
                  <a:path w="6256521" h="2811817">
                    <a:moveTo>
                      <a:pt x="14444" y="0"/>
                    </a:moveTo>
                    <a:lnTo>
                      <a:pt x="6242077" y="0"/>
                    </a:lnTo>
                    <a:cubicBezTo>
                      <a:pt x="6250054" y="0"/>
                      <a:pt x="6256521" y="6467"/>
                      <a:pt x="6256521" y="14444"/>
                    </a:cubicBezTo>
                    <a:lnTo>
                      <a:pt x="6256521" y="2797372"/>
                    </a:lnTo>
                    <a:cubicBezTo>
                      <a:pt x="6256521" y="2801203"/>
                      <a:pt x="6254999" y="2804877"/>
                      <a:pt x="6252290" y="2807586"/>
                    </a:cubicBezTo>
                    <a:cubicBezTo>
                      <a:pt x="6249581" y="2810295"/>
                      <a:pt x="6245908" y="2811817"/>
                      <a:pt x="6242077" y="2811817"/>
                    </a:cubicBezTo>
                    <a:lnTo>
                      <a:pt x="14444" y="2811817"/>
                    </a:lnTo>
                    <a:cubicBezTo>
                      <a:pt x="6467" y="2811817"/>
                      <a:pt x="0" y="2805350"/>
                      <a:pt x="0" y="2797372"/>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8" name="TextBox 8"/>
              <p:cNvSpPr txBox="1"/>
              <p:nvPr/>
            </p:nvSpPr>
            <p:spPr>
              <a:xfrm>
                <a:off x="0" y="-38100"/>
                <a:ext cx="6256521" cy="2849917"/>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9" name="AutoShape 9"/>
            <p:cNvSpPr/>
            <p:nvPr/>
          </p:nvSpPr>
          <p:spPr>
            <a:xfrm flipV="1">
              <a:off x="255553" y="2413221"/>
              <a:ext cx="21439504" cy="56819"/>
            </a:xfrm>
            <a:prstGeom prst="line">
              <a:avLst/>
            </a:prstGeom>
            <a:ln w="63500" cap="flat">
              <a:solidFill>
                <a:srgbClr val="19274F"/>
              </a:solidFill>
              <a:prstDash val="solid"/>
              <a:headEnd type="none" w="sm" len="sm"/>
              <a:tailEnd type="none" w="sm" len="sm"/>
            </a:ln>
          </p:spPr>
        </p:sp>
      </p:grpSp>
      <p:sp>
        <p:nvSpPr>
          <p:cNvPr id="11" name="Freeform 11"/>
          <p:cNvSpPr/>
          <p:nvPr/>
        </p:nvSpPr>
        <p:spPr>
          <a:xfrm>
            <a:off x="-373513" y="2159000"/>
            <a:ext cx="1668914" cy="2205871"/>
          </a:xfrm>
          <a:custGeom>
            <a:avLst/>
            <a:gdLst/>
            <a:ahLst/>
            <a:cxnLst/>
            <a:rect l="l" t="t" r="r" b="b"/>
            <a:pathLst>
              <a:path w="2062489" h="2205871">
                <a:moveTo>
                  <a:pt x="0" y="0"/>
                </a:moveTo>
                <a:lnTo>
                  <a:pt x="2062490" y="0"/>
                </a:lnTo>
                <a:lnTo>
                  <a:pt x="2062490" y="2205871"/>
                </a:lnTo>
                <a:lnTo>
                  <a:pt x="0" y="22058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14" name="TextBox 14"/>
          <p:cNvSpPr txBox="1"/>
          <p:nvPr/>
        </p:nvSpPr>
        <p:spPr>
          <a:xfrm>
            <a:off x="807390" y="408183"/>
            <a:ext cx="16673220" cy="1231106"/>
          </a:xfrm>
          <a:prstGeom prst="rect">
            <a:avLst/>
          </a:prstGeom>
        </p:spPr>
        <p:txBody>
          <a:bodyPr wrap="square" lIns="0" tIns="0" rIns="0" bIns="0" rtlCol="0" anchor="t">
            <a:spAutoFit/>
          </a:bodyPr>
          <a:lstStyle/>
          <a:p>
            <a:pPr lvl="0">
              <a:spcAft>
                <a:spcPts val="600"/>
              </a:spcAft>
            </a:pPr>
            <a:r>
              <a:rPr lang="vi-VN" sz="4000" b="1" spc="-105" dirty="0">
                <a:solidFill>
                  <a:srgbClr val="19274F"/>
                </a:solidFill>
                <a:latin typeface="Muli Bold"/>
                <a:ea typeface="Muli Bold"/>
                <a:cs typeface="Muli Bold"/>
                <a:sym typeface="Muli Bold"/>
              </a:rPr>
              <a:t>5.7. Chi phí khác phục vụ hoạt động SXKD bình quân một tháng của cơ sở ông/bà là bao nhiêu tiền?</a:t>
            </a:r>
            <a:endParaRPr lang="en-US" sz="2800" b="1" u="none" strike="noStrike" spc="-105" dirty="0">
              <a:solidFill>
                <a:srgbClr val="19274F"/>
              </a:solidFill>
              <a:latin typeface="Muli Bold"/>
              <a:ea typeface="Muli Bold"/>
              <a:cs typeface="Muli Bold"/>
              <a:sym typeface="Muli Bold"/>
            </a:endParaRPr>
          </a:p>
        </p:txBody>
      </p:sp>
      <p:sp>
        <p:nvSpPr>
          <p:cNvPr id="15" name="TextBox 15"/>
          <p:cNvSpPr txBox="1"/>
          <p:nvPr/>
        </p:nvSpPr>
        <p:spPr>
          <a:xfrm>
            <a:off x="10801964" y="1573430"/>
            <a:ext cx="7239000" cy="492443"/>
          </a:xfrm>
          <a:prstGeom prst="rect">
            <a:avLst/>
          </a:prstGeom>
        </p:spPr>
        <p:txBody>
          <a:bodyPr wrap="square" lIns="0" tIns="0" rIns="0" bIns="0" rtlCol="0" anchor="t">
            <a:spAutoFit/>
          </a:bodyPr>
          <a:lstStyle/>
          <a:p>
            <a:pPr algn="ctr"/>
            <a:r>
              <a:rPr lang="en-US" sz="3200" b="1" i="1" spc="-75" dirty="0" err="1">
                <a:solidFill>
                  <a:srgbClr val="19274F"/>
                </a:solidFill>
                <a:latin typeface="Muli Italics"/>
                <a:ea typeface="Muli Italics"/>
                <a:cs typeface="Muli Italics"/>
                <a:sym typeface="Muli Italics"/>
              </a:rPr>
              <a:t>Đơn</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vị</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tính</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Triệu</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đồng</a:t>
            </a:r>
            <a:endParaRPr lang="en-US" sz="3200" b="1" i="1" spc="-75" dirty="0">
              <a:solidFill>
                <a:srgbClr val="19274F"/>
              </a:solidFill>
              <a:latin typeface="Muli Italics"/>
              <a:ea typeface="Muli Italics"/>
              <a:cs typeface="Muli Italics"/>
              <a:sym typeface="Muli Italics"/>
            </a:endParaRPr>
          </a:p>
        </p:txBody>
      </p:sp>
      <p:sp>
        <p:nvSpPr>
          <p:cNvPr id="16" name="TextBox 16"/>
          <p:cNvSpPr txBox="1"/>
          <p:nvPr/>
        </p:nvSpPr>
        <p:spPr>
          <a:xfrm>
            <a:off x="1838080" y="2533772"/>
            <a:ext cx="15367776" cy="4739759"/>
          </a:xfrm>
          <a:prstGeom prst="rect">
            <a:avLst/>
          </a:prstGeom>
        </p:spPr>
        <p:txBody>
          <a:bodyPr wrap="square" lIns="0" tIns="0" rIns="0" bIns="0" rtlCol="0" anchor="t">
            <a:spAutoFit/>
          </a:bodyPr>
          <a:lstStyle/>
          <a:p>
            <a:r>
              <a:rPr lang="en-US" sz="4400" spc="-90" dirty="0">
                <a:solidFill>
                  <a:srgbClr val="00B050"/>
                </a:solidFill>
                <a:latin typeface="Muli"/>
                <a:ea typeface="Muli"/>
                <a:cs typeface="Muli"/>
                <a:sym typeface="Muli"/>
              </a:rPr>
              <a:t>C</a:t>
            </a:r>
            <a:r>
              <a:rPr lang="vi-VN" sz="4400" spc="-90" dirty="0">
                <a:solidFill>
                  <a:srgbClr val="00B050"/>
                </a:solidFill>
                <a:latin typeface="Muli"/>
                <a:ea typeface="Muli"/>
                <a:cs typeface="Muli"/>
                <a:sym typeface="Muli"/>
              </a:rPr>
              <a:t>hi phí </a:t>
            </a:r>
            <a:r>
              <a:rPr lang="en-US" sz="4400" spc="-90" dirty="0" err="1">
                <a:solidFill>
                  <a:srgbClr val="00B050"/>
                </a:solidFill>
                <a:latin typeface="Muli"/>
                <a:ea typeface="Muli"/>
                <a:cs typeface="Muli"/>
                <a:sym typeface="Muli"/>
              </a:rPr>
              <a:t>khác</a:t>
            </a:r>
            <a:r>
              <a:rPr lang="en-US" sz="4400" spc="-90" dirty="0">
                <a:solidFill>
                  <a:srgbClr val="00B050"/>
                </a:solidFill>
                <a:latin typeface="Muli"/>
                <a:ea typeface="Muli"/>
                <a:cs typeface="Muli"/>
                <a:sym typeface="Muli"/>
              </a:rPr>
              <a:t> </a:t>
            </a:r>
            <a:r>
              <a:rPr lang="en-US" sz="4400" spc="-90" dirty="0" err="1">
                <a:solidFill>
                  <a:srgbClr val="00B050"/>
                </a:solidFill>
                <a:latin typeface="Muli"/>
                <a:ea typeface="Muli"/>
                <a:cs typeface="Muli"/>
                <a:sym typeface="Muli"/>
              </a:rPr>
              <a:t>là</a:t>
            </a:r>
            <a:r>
              <a:rPr lang="en-US" sz="4400" spc="-90" dirty="0">
                <a:solidFill>
                  <a:srgbClr val="00B050"/>
                </a:solidFill>
                <a:latin typeface="Muli"/>
                <a:ea typeface="Muli"/>
                <a:cs typeface="Muli"/>
                <a:sym typeface="Muli"/>
              </a:rPr>
              <a:t> </a:t>
            </a:r>
            <a:r>
              <a:rPr lang="vi-VN" sz="4400" spc="-90" dirty="0">
                <a:solidFill>
                  <a:srgbClr val="00B050"/>
                </a:solidFill>
                <a:latin typeface="Muli"/>
                <a:ea typeface="Muli"/>
                <a:cs typeface="Muli"/>
                <a:sym typeface="Muli"/>
              </a:rPr>
              <a:t>các loại chi phí bình quân 01 tháng của cơ sở </a:t>
            </a:r>
            <a:r>
              <a:rPr lang="vi-VN" sz="4400" spc="-90" dirty="0">
                <a:solidFill>
                  <a:srgbClr val="FF0000"/>
                </a:solidFill>
                <a:latin typeface="Muli"/>
                <a:ea typeface="Muli"/>
                <a:cs typeface="Muli"/>
                <a:sym typeface="Muli"/>
              </a:rPr>
              <a:t>ngoài </a:t>
            </a:r>
            <a:r>
              <a:rPr lang="vi-VN" sz="4400" spc="-90" dirty="0">
                <a:solidFill>
                  <a:srgbClr val="00B050"/>
                </a:solidFill>
                <a:latin typeface="Muli"/>
                <a:ea typeface="Muli"/>
                <a:cs typeface="Muli"/>
                <a:sym typeface="Muli"/>
              </a:rPr>
              <a:t>các </a:t>
            </a:r>
            <a:r>
              <a:rPr lang="vi-VN" sz="4400" spc="-90" dirty="0">
                <a:solidFill>
                  <a:srgbClr val="FF0000"/>
                </a:solidFill>
                <a:latin typeface="Muli"/>
                <a:ea typeface="Muli"/>
                <a:cs typeface="Muli"/>
                <a:sym typeface="Muli"/>
              </a:rPr>
              <a:t>loại chi phí </a:t>
            </a:r>
            <a:r>
              <a:rPr lang="vi-VN" sz="4400" spc="-90" dirty="0">
                <a:solidFill>
                  <a:srgbClr val="00B050"/>
                </a:solidFill>
                <a:latin typeface="Muli"/>
                <a:ea typeface="Muli"/>
                <a:cs typeface="Muli"/>
                <a:sym typeface="Muli"/>
              </a:rPr>
              <a:t>đã được xác định tại các câu từ </a:t>
            </a:r>
            <a:r>
              <a:rPr lang="vi-VN" sz="4400" spc="-90" dirty="0">
                <a:solidFill>
                  <a:srgbClr val="FF0000"/>
                </a:solidFill>
                <a:latin typeface="Muli"/>
                <a:ea typeface="Muli"/>
                <a:cs typeface="Muli"/>
                <a:sym typeface="Muli"/>
              </a:rPr>
              <a:t>Câu 5.2 đến Câu 5.6.</a:t>
            </a:r>
          </a:p>
          <a:p>
            <a:r>
              <a:rPr lang="vi-VN" sz="4400" spc="-90" dirty="0">
                <a:solidFill>
                  <a:srgbClr val="00B050"/>
                </a:solidFill>
                <a:latin typeface="Muli"/>
                <a:ea typeface="Muli"/>
                <a:cs typeface="Muli"/>
                <a:sym typeface="Muli"/>
              </a:rPr>
              <a:t>Các chi phí này có thể gồm các loại chi phí sau: </a:t>
            </a:r>
          </a:p>
          <a:p>
            <a:r>
              <a:rPr lang="vi-VN" sz="4400" spc="-90" dirty="0">
                <a:solidFill>
                  <a:srgbClr val="00B050"/>
                </a:solidFill>
                <a:latin typeface="Muli"/>
                <a:ea typeface="Muli"/>
                <a:cs typeface="Muli"/>
                <a:sym typeface="Muli"/>
              </a:rPr>
              <a:t>- Chi phí cho phụ tùng thay thế;</a:t>
            </a:r>
          </a:p>
          <a:p>
            <a:r>
              <a:rPr lang="vi-VN" sz="4400" spc="-90" dirty="0">
                <a:solidFill>
                  <a:srgbClr val="00B050"/>
                </a:solidFill>
                <a:latin typeface="Muli"/>
                <a:ea typeface="Muli"/>
                <a:cs typeface="Muli"/>
                <a:sym typeface="Muli"/>
              </a:rPr>
              <a:t>- Chi sửa chữa, bảo dưỡng;</a:t>
            </a:r>
          </a:p>
          <a:p>
            <a:r>
              <a:rPr lang="vi-VN" sz="4400" spc="-90" dirty="0">
                <a:solidFill>
                  <a:srgbClr val="00B050"/>
                </a:solidFill>
                <a:latin typeface="Muli"/>
                <a:ea typeface="Muli"/>
                <a:cs typeface="Muli"/>
                <a:sym typeface="Muli"/>
              </a:rPr>
              <a:t>- ...</a:t>
            </a:r>
          </a:p>
        </p:txBody>
      </p:sp>
      <p:sp>
        <p:nvSpPr>
          <p:cNvPr id="20" name="Rectangle 19">
            <a:extLst>
              <a:ext uri="{FF2B5EF4-FFF2-40B4-BE49-F238E27FC236}">
                <a16:creationId xmlns:a16="http://schemas.microsoft.com/office/drawing/2014/main" xmlns="" id="{410B591D-22F7-4AC7-96FF-C541CAB04BF3}"/>
              </a:ext>
            </a:extLst>
          </p:cNvPr>
          <p:cNvSpPr/>
          <p:nvPr/>
        </p:nvSpPr>
        <p:spPr>
          <a:xfrm>
            <a:off x="1460111" y="7575786"/>
            <a:ext cx="15367777" cy="1200329"/>
          </a:xfrm>
          <a:prstGeom prst="rect">
            <a:avLst/>
          </a:prstGeom>
        </p:spPr>
        <p:txBody>
          <a:bodyPr wrap="square">
            <a:spAutoFit/>
          </a:bodyPr>
          <a:lstStyle/>
          <a:p>
            <a:pPr algn="ctr"/>
            <a:r>
              <a:rPr lang="en-US" sz="3600" b="1" dirty="0">
                <a:solidFill>
                  <a:srgbClr val="FF0000"/>
                </a:solidFill>
                <a:latin typeface="Muli" panose="020B0604020202020204" charset="0"/>
              </a:rPr>
              <a:t>LƯU Ý: CHI PHÍ KHÁC KHÔNG BAO GỒM CHI PHÍ MUA SẮM TSCĐ VÀ ĐỒ DÙNG LÂU BỀN</a:t>
            </a:r>
          </a:p>
        </p:txBody>
      </p:sp>
    </p:spTree>
    <p:extLst>
      <p:ext uri="{BB962C8B-B14F-4D97-AF65-F5344CB8AC3E}">
        <p14:creationId xmlns:p14="http://schemas.microsoft.com/office/powerpoint/2010/main" val="24255702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36772" y="-952394"/>
            <a:ext cx="7473822" cy="9441942"/>
          </a:xfrm>
          <a:custGeom>
            <a:avLst/>
            <a:gdLst/>
            <a:ahLst/>
            <a:cxnLst/>
            <a:rect l="l" t="t" r="r" b="b"/>
            <a:pathLst>
              <a:path w="7895824" h="9441942">
                <a:moveTo>
                  <a:pt x="0" y="0"/>
                </a:moveTo>
                <a:lnTo>
                  <a:pt x="7895824" y="0"/>
                </a:lnTo>
                <a:lnTo>
                  <a:pt x="7895824" y="9441942"/>
                </a:lnTo>
                <a:lnTo>
                  <a:pt x="0" y="94419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8412376"/>
            <a:ext cx="1028700" cy="1874624"/>
          </a:xfrm>
          <a:custGeom>
            <a:avLst/>
            <a:gdLst/>
            <a:ahLst/>
            <a:cxnLst/>
            <a:rect l="l" t="t" r="r" b="b"/>
            <a:pathLst>
              <a:path w="1028700" h="1874624">
                <a:moveTo>
                  <a:pt x="0" y="0"/>
                </a:moveTo>
                <a:lnTo>
                  <a:pt x="1028700" y="0"/>
                </a:lnTo>
                <a:lnTo>
                  <a:pt x="1028700" y="1874624"/>
                </a:lnTo>
                <a:lnTo>
                  <a:pt x="0" y="18746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614770" y="819144"/>
            <a:ext cx="447650" cy="419112"/>
          </a:xfrm>
          <a:custGeom>
            <a:avLst/>
            <a:gdLst/>
            <a:ahLst/>
            <a:cxnLst/>
            <a:rect l="l" t="t" r="r" b="b"/>
            <a:pathLst>
              <a:path w="447650" h="419112">
                <a:moveTo>
                  <a:pt x="0" y="0"/>
                </a:moveTo>
                <a:lnTo>
                  <a:pt x="447650" y="0"/>
                </a:lnTo>
                <a:lnTo>
                  <a:pt x="447650" y="419112"/>
                </a:lnTo>
                <a:lnTo>
                  <a:pt x="0" y="4191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499024" y="2297437"/>
            <a:ext cx="7248791" cy="7248791"/>
          </a:xfrm>
          <a:custGeom>
            <a:avLst/>
            <a:gdLst/>
            <a:ahLst/>
            <a:cxnLst/>
            <a:rect l="l" t="t" r="r" b="b"/>
            <a:pathLst>
              <a:path w="7248791" h="7248791">
                <a:moveTo>
                  <a:pt x="0" y="0"/>
                </a:moveTo>
                <a:lnTo>
                  <a:pt x="7248792" y="0"/>
                </a:lnTo>
                <a:lnTo>
                  <a:pt x="7248792" y="7248792"/>
                </a:lnTo>
                <a:lnTo>
                  <a:pt x="0" y="724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203620" y="1438387"/>
            <a:ext cx="11042215" cy="1718099"/>
          </a:xfrm>
          <a:prstGeom prst="rect">
            <a:avLst/>
          </a:prstGeom>
        </p:spPr>
        <p:txBody>
          <a:bodyPr wrap="square" lIns="0" tIns="0" rIns="0" bIns="0" rtlCol="0" anchor="t">
            <a:spAutoFit/>
          </a:bodyPr>
          <a:lstStyle/>
          <a:p>
            <a:pPr algn="ctr">
              <a:lnSpc>
                <a:spcPts val="7000"/>
              </a:lnSpc>
            </a:pPr>
            <a:r>
              <a:rPr lang="vi-VN" sz="4800" b="1" dirty="0">
                <a:solidFill>
                  <a:srgbClr val="1559A7"/>
                </a:solidFill>
                <a:latin typeface="Muli Bold"/>
                <a:ea typeface="Muli Bold"/>
                <a:cs typeface="Muli Bold"/>
                <a:sym typeface="Muli Bold"/>
              </a:rPr>
              <a:t>5.8T.TỔNG CHI PHÍ CỦA CƠ SỞ = 5.2+5.3+5.4+5.5+5.6+5.7</a:t>
            </a:r>
            <a:endParaRPr lang="en-US" sz="4800" b="1" dirty="0">
              <a:solidFill>
                <a:srgbClr val="1559A7"/>
              </a:solidFill>
              <a:latin typeface="Muli Bold"/>
              <a:ea typeface="Muli Bold"/>
              <a:cs typeface="Muli Bold"/>
              <a:sym typeface="Muli Bold"/>
            </a:endParaRPr>
          </a:p>
        </p:txBody>
      </p:sp>
      <p:sp>
        <p:nvSpPr>
          <p:cNvPr id="7" name="TextBox 7"/>
          <p:cNvSpPr txBox="1"/>
          <p:nvPr/>
        </p:nvSpPr>
        <p:spPr>
          <a:xfrm>
            <a:off x="812687" y="5129099"/>
            <a:ext cx="8670031" cy="1222258"/>
          </a:xfrm>
          <a:prstGeom prst="rect">
            <a:avLst/>
          </a:prstGeom>
        </p:spPr>
        <p:txBody>
          <a:bodyPr wrap="square" lIns="0" tIns="0" rIns="0" bIns="0" rtlCol="0" anchor="t">
            <a:spAutoFit/>
          </a:bodyPr>
          <a:lstStyle/>
          <a:p>
            <a:pPr algn="l">
              <a:lnSpc>
                <a:spcPts val="4899"/>
              </a:lnSpc>
            </a:pPr>
            <a:r>
              <a:rPr lang="en-US" sz="4000" b="1" dirty="0">
                <a:solidFill>
                  <a:srgbClr val="000000"/>
                </a:solidFill>
                <a:latin typeface="Muli"/>
                <a:ea typeface="Muli"/>
                <a:cs typeface="Muli"/>
                <a:sym typeface="Muli"/>
              </a:rPr>
              <a:t>CHƯƠNG TRÌNH TỰ ĐỘNG TÍNH VÀ HIỂN THỊ TRÊN MÀN HÌNH CAPI</a:t>
            </a:r>
          </a:p>
        </p:txBody>
      </p:sp>
      <p:sp>
        <p:nvSpPr>
          <p:cNvPr id="8" name="Freeform 4">
            <a:extLst>
              <a:ext uri="{FF2B5EF4-FFF2-40B4-BE49-F238E27FC236}">
                <a16:creationId xmlns:a16="http://schemas.microsoft.com/office/drawing/2014/main" xmlns="" id="{F0EA3739-5255-4565-90DB-C2A104B4DA0E}"/>
              </a:ext>
            </a:extLst>
          </p:cNvPr>
          <p:cNvSpPr/>
          <p:nvPr/>
        </p:nvSpPr>
        <p:spPr>
          <a:xfrm rot="5400000">
            <a:off x="4293239" y="3619826"/>
            <a:ext cx="1007643" cy="1040852"/>
          </a:xfrm>
          <a:custGeom>
            <a:avLst/>
            <a:gdLst/>
            <a:ahLst/>
            <a:cxnLst/>
            <a:rect l="l" t="t" r="r" b="b"/>
            <a:pathLst>
              <a:path w="693173" h="502550">
                <a:moveTo>
                  <a:pt x="0" y="0"/>
                </a:moveTo>
                <a:lnTo>
                  <a:pt x="693172" y="0"/>
                </a:lnTo>
                <a:lnTo>
                  <a:pt x="693172" y="502550"/>
                </a:lnTo>
                <a:lnTo>
                  <a:pt x="0" y="50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063594" y="2062594"/>
            <a:ext cx="10345165" cy="6103647"/>
          </a:xfrm>
          <a:custGeom>
            <a:avLst/>
            <a:gdLst/>
            <a:ahLst/>
            <a:cxnLst/>
            <a:rect l="l" t="t" r="r" b="b"/>
            <a:pathLst>
              <a:path w="10345165" h="6103647">
                <a:moveTo>
                  <a:pt x="0" y="0"/>
                </a:moveTo>
                <a:lnTo>
                  <a:pt x="10345165" y="0"/>
                </a:lnTo>
                <a:lnTo>
                  <a:pt x="10345165" y="6103647"/>
                </a:lnTo>
                <a:lnTo>
                  <a:pt x="0" y="6103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59118" y="9590047"/>
            <a:ext cx="441878" cy="413708"/>
          </a:xfrm>
          <a:custGeom>
            <a:avLst/>
            <a:gdLst/>
            <a:ahLst/>
            <a:cxnLst/>
            <a:rect l="l" t="t" r="r" b="b"/>
            <a:pathLst>
              <a:path w="441878" h="413708">
                <a:moveTo>
                  <a:pt x="0" y="0"/>
                </a:moveTo>
                <a:lnTo>
                  <a:pt x="441878" y="0"/>
                </a:lnTo>
                <a:lnTo>
                  <a:pt x="441878" y="413709"/>
                </a:lnTo>
                <a:lnTo>
                  <a:pt x="0" y="413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2165818" y="5506382"/>
            <a:ext cx="6103647" cy="4804051"/>
          </a:xfrm>
          <a:custGeom>
            <a:avLst/>
            <a:gdLst/>
            <a:ahLst/>
            <a:cxnLst/>
            <a:rect l="l" t="t" r="r" b="b"/>
            <a:pathLst>
              <a:path w="7073399" h="6958456">
                <a:moveTo>
                  <a:pt x="0" y="0"/>
                </a:moveTo>
                <a:lnTo>
                  <a:pt x="7073399" y="0"/>
                </a:lnTo>
                <a:lnTo>
                  <a:pt x="7073399" y="6958456"/>
                </a:lnTo>
                <a:lnTo>
                  <a:pt x="0" y="69584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50055" y="101499"/>
            <a:ext cx="18618945" cy="973472"/>
          </a:xfrm>
          <a:prstGeom prst="rect">
            <a:avLst/>
          </a:prstGeom>
        </p:spPr>
        <p:txBody>
          <a:bodyPr wrap="square" lIns="0" tIns="0" rIns="0" bIns="0" rtlCol="0" anchor="t">
            <a:spAutoFit/>
          </a:bodyPr>
          <a:lstStyle/>
          <a:p>
            <a:pPr>
              <a:lnSpc>
                <a:spcPts val="8400"/>
              </a:lnSpc>
            </a:pPr>
            <a:r>
              <a:rPr lang="vi-VN" sz="5200" b="1" dirty="0">
                <a:solidFill>
                  <a:srgbClr val="1559A7"/>
                </a:solidFill>
                <a:latin typeface="Muli Bold"/>
                <a:ea typeface="Muli Bold"/>
                <a:cs typeface="Muli Bold"/>
                <a:sym typeface="Muli Bold"/>
              </a:rPr>
              <a:t>5.9. Bình quân </a:t>
            </a:r>
            <a:r>
              <a:rPr lang="en-US" sz="5200" b="1" dirty="0" err="1">
                <a:solidFill>
                  <a:srgbClr val="1559A7"/>
                </a:solidFill>
                <a:latin typeface="Muli Bold"/>
                <a:ea typeface="Muli Bold"/>
                <a:cs typeface="Muli Bold"/>
                <a:sym typeface="Muli Bold"/>
              </a:rPr>
              <a:t>một</a:t>
            </a:r>
            <a:r>
              <a:rPr lang="vi-VN" sz="5200" b="1" dirty="0">
                <a:solidFill>
                  <a:srgbClr val="1559A7"/>
                </a:solidFill>
                <a:latin typeface="Muli Bold"/>
                <a:ea typeface="Muli Bold"/>
                <a:cs typeface="Muli Bold"/>
                <a:sym typeface="Muli Bold"/>
              </a:rPr>
              <a:t> tháng, cơ sở ông/bà lời/lãi bao nhiêu?</a:t>
            </a:r>
            <a:endParaRPr lang="en-US" sz="5200" b="1" dirty="0">
              <a:solidFill>
                <a:srgbClr val="1559A7"/>
              </a:solidFill>
              <a:latin typeface="Muli Bold"/>
              <a:ea typeface="Muli Bold"/>
              <a:cs typeface="Muli Bold"/>
              <a:sym typeface="Muli Bold"/>
            </a:endParaRPr>
          </a:p>
        </p:txBody>
      </p:sp>
      <p:sp>
        <p:nvSpPr>
          <p:cNvPr id="7" name="TextBox 7"/>
          <p:cNvSpPr txBox="1"/>
          <p:nvPr/>
        </p:nvSpPr>
        <p:spPr>
          <a:xfrm>
            <a:off x="533400" y="5506382"/>
            <a:ext cx="8153400" cy="2708434"/>
          </a:xfrm>
          <a:prstGeom prst="rect">
            <a:avLst/>
          </a:prstGeom>
          <a:ln w="76200">
            <a:solidFill>
              <a:schemeClr val="accent6">
                <a:lumMod val="75000"/>
              </a:schemeClr>
            </a:solidFill>
          </a:ln>
        </p:spPr>
        <p:txBody>
          <a:bodyPr wrap="square" lIns="0" tIns="0" rIns="0" bIns="0" rtlCol="0" anchor="t">
            <a:spAutoFit/>
          </a:bodyPr>
          <a:lstStyle/>
          <a:p>
            <a:pPr marL="323849" lvl="1"/>
            <a:r>
              <a:rPr lang="en-US" sz="4400" dirty="0" err="1">
                <a:solidFill>
                  <a:srgbClr val="1559A7"/>
                </a:solidFill>
                <a:latin typeface="Muli"/>
                <a:ea typeface="Muli"/>
                <a:cs typeface="Muli"/>
                <a:sym typeface="Muli"/>
              </a:rPr>
              <a:t>Số</a:t>
            </a:r>
            <a:r>
              <a:rPr lang="en-US" sz="4400" dirty="0">
                <a:solidFill>
                  <a:srgbClr val="1559A7"/>
                </a:solidFill>
                <a:latin typeface="Muli"/>
                <a:ea typeface="Muli"/>
                <a:cs typeface="Muli"/>
                <a:sym typeface="Muli"/>
              </a:rPr>
              <a:t> </a:t>
            </a:r>
            <a:r>
              <a:rPr lang="en-US" sz="4400" dirty="0" err="1">
                <a:solidFill>
                  <a:srgbClr val="1559A7"/>
                </a:solidFill>
                <a:latin typeface="Muli"/>
                <a:ea typeface="Muli"/>
                <a:cs typeface="Muli"/>
                <a:sym typeface="Muli"/>
              </a:rPr>
              <a:t>tiền</a:t>
            </a:r>
            <a:r>
              <a:rPr lang="en-US" sz="4400" dirty="0">
                <a:solidFill>
                  <a:srgbClr val="1559A7"/>
                </a:solidFill>
                <a:latin typeface="Muli"/>
                <a:ea typeface="Muli"/>
                <a:cs typeface="Muli"/>
                <a:sym typeface="Muli"/>
              </a:rPr>
              <a:t> </a:t>
            </a:r>
            <a:r>
              <a:rPr lang="en-US" sz="4400" dirty="0" err="1">
                <a:solidFill>
                  <a:srgbClr val="1559A7"/>
                </a:solidFill>
                <a:latin typeface="Muli"/>
                <a:ea typeface="Muli"/>
                <a:cs typeface="Muli"/>
                <a:sym typeface="Muli"/>
              </a:rPr>
              <a:t>lời</a:t>
            </a:r>
            <a:r>
              <a:rPr lang="en-US" sz="4400" dirty="0">
                <a:solidFill>
                  <a:srgbClr val="1559A7"/>
                </a:solidFill>
                <a:latin typeface="Muli"/>
                <a:ea typeface="Muli"/>
                <a:cs typeface="Muli"/>
                <a:sym typeface="Muli"/>
              </a:rPr>
              <a:t>/</a:t>
            </a:r>
            <a:r>
              <a:rPr lang="en-US" sz="4400" dirty="0" err="1">
                <a:solidFill>
                  <a:srgbClr val="1559A7"/>
                </a:solidFill>
                <a:latin typeface="Muli"/>
                <a:ea typeface="Muli"/>
                <a:cs typeface="Muli"/>
                <a:sym typeface="Muli"/>
              </a:rPr>
              <a:t>lãi</a:t>
            </a:r>
            <a:r>
              <a:rPr lang="vi-VN" sz="4400" dirty="0">
                <a:solidFill>
                  <a:srgbClr val="1559A7"/>
                </a:solidFill>
                <a:latin typeface="Muli"/>
                <a:ea typeface="Muli"/>
                <a:cs typeface="Muli"/>
                <a:sym typeface="Muli"/>
              </a:rPr>
              <a:t> </a:t>
            </a:r>
            <a:r>
              <a:rPr lang="vi-VN" sz="4400" dirty="0">
                <a:solidFill>
                  <a:srgbClr val="FF0000"/>
                </a:solidFill>
                <a:latin typeface="Muli"/>
                <a:ea typeface="Muli"/>
                <a:cs typeface="Muli"/>
                <a:sym typeface="Muli"/>
              </a:rPr>
              <a:t>quá thấp để đảm bảo chi phí sinh hoạt của một người/một gia đình </a:t>
            </a:r>
            <a:r>
              <a:rPr lang="vi-VN" sz="4400" dirty="0">
                <a:solidFill>
                  <a:srgbClr val="1559A7"/>
                </a:solidFill>
                <a:latin typeface="Muli"/>
                <a:ea typeface="Muli"/>
                <a:cs typeface="Muli"/>
                <a:sym typeface="Muli"/>
              </a:rPr>
              <a:t>trong </a:t>
            </a:r>
            <a:r>
              <a:rPr lang="en-US" sz="4400" dirty="0" err="1">
                <a:solidFill>
                  <a:srgbClr val="1559A7"/>
                </a:solidFill>
                <a:latin typeface="Muli"/>
                <a:ea typeface="Muli"/>
                <a:cs typeface="Muli"/>
                <a:sym typeface="Muli"/>
              </a:rPr>
              <a:t>một</a:t>
            </a:r>
            <a:r>
              <a:rPr lang="vi-VN" sz="4400" dirty="0">
                <a:solidFill>
                  <a:srgbClr val="1559A7"/>
                </a:solidFill>
                <a:latin typeface="Muli"/>
                <a:ea typeface="Muli"/>
                <a:cs typeface="Muli"/>
                <a:sym typeface="Muli"/>
              </a:rPr>
              <a:t> tháng</a:t>
            </a:r>
            <a:endParaRPr lang="en-US" sz="4400" dirty="0">
              <a:solidFill>
                <a:srgbClr val="1559A7"/>
              </a:solidFill>
              <a:latin typeface="Muli"/>
              <a:ea typeface="Muli"/>
              <a:cs typeface="Muli"/>
              <a:sym typeface="Muli"/>
            </a:endParaRPr>
          </a:p>
        </p:txBody>
      </p:sp>
      <p:sp>
        <p:nvSpPr>
          <p:cNvPr id="4" name="TextBox 7">
            <a:extLst>
              <a:ext uri="{FF2B5EF4-FFF2-40B4-BE49-F238E27FC236}">
                <a16:creationId xmlns:a16="http://schemas.microsoft.com/office/drawing/2014/main" xmlns="" id="{5865FA55-FFEB-F90A-9EC1-133AD46786F3}"/>
              </a:ext>
            </a:extLst>
          </p:cNvPr>
          <p:cNvSpPr txBox="1"/>
          <p:nvPr/>
        </p:nvSpPr>
        <p:spPr>
          <a:xfrm>
            <a:off x="10550611" y="3255156"/>
            <a:ext cx="6563475" cy="2585323"/>
          </a:xfrm>
          <a:prstGeom prst="rect">
            <a:avLst/>
          </a:prstGeom>
          <a:solidFill>
            <a:srgbClr val="FFFF00"/>
          </a:solidFill>
        </p:spPr>
        <p:txBody>
          <a:bodyPr wrap="square" lIns="0" tIns="0" rIns="0" bIns="0" rtlCol="0" anchor="t">
            <a:spAutoFit/>
          </a:bodyPr>
          <a:lstStyle/>
          <a:p>
            <a:pPr marL="323849" lvl="1"/>
            <a:r>
              <a:rPr lang="en-US" sz="4200" dirty="0">
                <a:solidFill>
                  <a:srgbClr val="1559A7"/>
                </a:solidFill>
                <a:latin typeface="Muli"/>
                <a:ea typeface="Muli"/>
                <a:cs typeface="Muli"/>
                <a:sym typeface="Muli"/>
              </a:rPr>
              <a:t>	</a:t>
            </a:r>
            <a:r>
              <a:rPr lang="vi-VN" sz="4200" dirty="0">
                <a:solidFill>
                  <a:srgbClr val="1559A7"/>
                </a:solidFill>
                <a:latin typeface="Muli"/>
                <a:ea typeface="Muli"/>
                <a:cs typeface="Muli"/>
                <a:sym typeface="Muli"/>
              </a:rPr>
              <a:t>ĐTV cần khai thác thêm thông tin của cơ sở để bảo đảm số liệu phù hợp với thực tế </a:t>
            </a:r>
            <a:endParaRPr lang="en-US" sz="4200" dirty="0">
              <a:solidFill>
                <a:srgbClr val="1559A7"/>
              </a:solidFill>
              <a:latin typeface="Muli"/>
              <a:ea typeface="Muli"/>
              <a:cs typeface="Muli"/>
              <a:sym typeface="Muli"/>
            </a:endParaRPr>
          </a:p>
        </p:txBody>
      </p:sp>
      <p:sp>
        <p:nvSpPr>
          <p:cNvPr id="8" name="TextBox 7">
            <a:extLst>
              <a:ext uri="{FF2B5EF4-FFF2-40B4-BE49-F238E27FC236}">
                <a16:creationId xmlns:a16="http://schemas.microsoft.com/office/drawing/2014/main" xmlns="" id="{44FFCFD7-53DF-3BF0-AAA4-EE82649D57E4}"/>
              </a:ext>
            </a:extLst>
          </p:cNvPr>
          <p:cNvSpPr txBox="1"/>
          <p:nvPr/>
        </p:nvSpPr>
        <p:spPr>
          <a:xfrm>
            <a:off x="516924" y="2005225"/>
            <a:ext cx="8153400" cy="2585323"/>
          </a:xfrm>
          <a:prstGeom prst="rect">
            <a:avLst/>
          </a:prstGeom>
          <a:ln w="76200">
            <a:solidFill>
              <a:schemeClr val="accent6">
                <a:lumMod val="75000"/>
              </a:schemeClr>
            </a:solidFill>
          </a:ln>
        </p:spPr>
        <p:txBody>
          <a:bodyPr wrap="square" lIns="0" tIns="0" rIns="0" bIns="0" rtlCol="0" anchor="t">
            <a:spAutoFit/>
          </a:bodyPr>
          <a:lstStyle/>
          <a:p>
            <a:pPr marL="323849" lvl="1"/>
            <a:r>
              <a:rPr lang="en-US" sz="4200" dirty="0">
                <a:solidFill>
                  <a:srgbClr val="1559A7"/>
                </a:solidFill>
                <a:latin typeface="Muli"/>
                <a:ea typeface="Muli"/>
                <a:cs typeface="Muli"/>
                <a:sym typeface="Muli"/>
              </a:rPr>
              <a:t>S</a:t>
            </a:r>
            <a:r>
              <a:rPr lang="vi-VN" sz="4200" dirty="0">
                <a:solidFill>
                  <a:srgbClr val="1559A7"/>
                </a:solidFill>
                <a:latin typeface="Muli"/>
                <a:ea typeface="Muli"/>
                <a:cs typeface="Muli"/>
                <a:sym typeface="Muli"/>
              </a:rPr>
              <a:t>ố tiền lời/lãi bình quân </a:t>
            </a:r>
            <a:r>
              <a:rPr lang="en-US" sz="4200" dirty="0" err="1">
                <a:solidFill>
                  <a:srgbClr val="1559A7"/>
                </a:solidFill>
                <a:latin typeface="Muli"/>
                <a:ea typeface="Muli"/>
                <a:cs typeface="Muli"/>
                <a:sym typeface="Muli"/>
              </a:rPr>
              <a:t>một</a:t>
            </a:r>
            <a:r>
              <a:rPr lang="vi-VN" sz="4200" dirty="0">
                <a:solidFill>
                  <a:srgbClr val="1559A7"/>
                </a:solidFill>
                <a:latin typeface="Muli"/>
                <a:ea typeface="Muli"/>
                <a:cs typeface="Muli"/>
                <a:sym typeface="Muli"/>
              </a:rPr>
              <a:t> tháng của cơ sở </a:t>
            </a:r>
            <a:r>
              <a:rPr lang="vi-VN" sz="4200" dirty="0">
                <a:solidFill>
                  <a:srgbClr val="FF0000"/>
                </a:solidFill>
                <a:latin typeface="Muli"/>
                <a:ea typeface="Muli"/>
                <a:cs typeface="Muli"/>
                <a:sym typeface="Muli"/>
              </a:rPr>
              <a:t>quá thấp so với tổng chi phí </a:t>
            </a:r>
            <a:r>
              <a:rPr lang="vi-VN" sz="4200" dirty="0">
                <a:solidFill>
                  <a:srgbClr val="1559A7"/>
                </a:solidFill>
                <a:latin typeface="Muli"/>
                <a:ea typeface="Muli"/>
                <a:cs typeface="Muli"/>
                <a:sym typeface="Muli"/>
              </a:rPr>
              <a:t>bình quân </a:t>
            </a:r>
            <a:r>
              <a:rPr lang="en-US" sz="4200" dirty="0" err="1">
                <a:solidFill>
                  <a:srgbClr val="1559A7"/>
                </a:solidFill>
                <a:latin typeface="Muli"/>
                <a:ea typeface="Muli"/>
                <a:cs typeface="Muli"/>
                <a:sym typeface="Muli"/>
              </a:rPr>
              <a:t>một</a:t>
            </a:r>
            <a:r>
              <a:rPr lang="vi-VN" sz="4200" dirty="0">
                <a:solidFill>
                  <a:srgbClr val="1559A7"/>
                </a:solidFill>
                <a:latin typeface="Muli"/>
                <a:ea typeface="Muli"/>
                <a:cs typeface="Muli"/>
                <a:sym typeface="Muli"/>
              </a:rPr>
              <a:t> tháng tại Câu 5.8T </a:t>
            </a:r>
            <a:endParaRPr lang="en-US" sz="4200" dirty="0">
              <a:solidFill>
                <a:srgbClr val="1559A7"/>
              </a:solidFill>
              <a:latin typeface="Muli"/>
              <a:ea typeface="Muli"/>
              <a:cs typeface="Muli"/>
              <a:sym typeface="Muli"/>
            </a:endParaRPr>
          </a:p>
        </p:txBody>
      </p:sp>
      <p:sp>
        <p:nvSpPr>
          <p:cNvPr id="9" name="Right Brace 8">
            <a:extLst>
              <a:ext uri="{FF2B5EF4-FFF2-40B4-BE49-F238E27FC236}">
                <a16:creationId xmlns:a16="http://schemas.microsoft.com/office/drawing/2014/main" xmlns="" id="{636ECB7F-04EB-2DBF-648F-DF18840187DE}"/>
              </a:ext>
            </a:extLst>
          </p:cNvPr>
          <p:cNvSpPr/>
          <p:nvPr/>
        </p:nvSpPr>
        <p:spPr>
          <a:xfrm>
            <a:off x="8705335" y="2628900"/>
            <a:ext cx="1810265" cy="4267200"/>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xmlns="" id="{8973A3ED-CC3E-6C91-4C0C-539E2D047018}"/>
              </a:ext>
            </a:extLst>
          </p:cNvPr>
          <p:cNvSpPr/>
          <p:nvPr/>
        </p:nvSpPr>
        <p:spPr>
          <a:xfrm>
            <a:off x="10896600" y="1438578"/>
            <a:ext cx="3048000" cy="8449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639D89A-983B-E58A-F46F-418C1A6CAE7D}"/>
              </a:ext>
            </a:extLst>
          </p:cNvPr>
          <p:cNvSpPr txBox="1"/>
          <p:nvPr/>
        </p:nvSpPr>
        <p:spPr>
          <a:xfrm>
            <a:off x="14227808" y="1617122"/>
            <a:ext cx="3082895" cy="646331"/>
          </a:xfrm>
          <a:prstGeom prst="rect">
            <a:avLst/>
          </a:prstGeom>
          <a:noFill/>
        </p:spPr>
        <p:txBody>
          <a:bodyPr wrap="none" rtlCol="0">
            <a:spAutoFit/>
          </a:bodyPr>
          <a:lstStyle/>
          <a:p>
            <a:r>
              <a:rPr lang="vi-VN" sz="3600" dirty="0"/>
              <a:t>TRIỆU ĐỒNG</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957391" y="190500"/>
            <a:ext cx="16949609" cy="9829800"/>
            <a:chOff x="0" y="0"/>
            <a:chExt cx="21830956" cy="11663780"/>
          </a:xfrm>
        </p:grpSpPr>
        <p:grpSp>
          <p:nvGrpSpPr>
            <p:cNvPr id="3" name="Group 3"/>
            <p:cNvGrpSpPr/>
            <p:nvPr/>
          </p:nvGrpSpPr>
          <p:grpSpPr>
            <a:xfrm>
              <a:off x="0" y="0"/>
              <a:ext cx="21830956" cy="11663780"/>
              <a:chOff x="0" y="0"/>
              <a:chExt cx="6370733" cy="3403737"/>
            </a:xfrm>
          </p:grpSpPr>
          <p:sp>
            <p:nvSpPr>
              <p:cNvPr id="4" name="Freeform 4"/>
              <p:cNvSpPr/>
              <p:nvPr/>
            </p:nvSpPr>
            <p:spPr>
              <a:xfrm>
                <a:off x="0" y="0"/>
                <a:ext cx="6370733" cy="3403737"/>
              </a:xfrm>
              <a:custGeom>
                <a:avLst/>
                <a:gdLst/>
                <a:ahLst/>
                <a:cxnLst/>
                <a:rect l="l" t="t" r="r" b="b"/>
                <a:pathLst>
                  <a:path w="6370733" h="3403737">
                    <a:moveTo>
                      <a:pt x="17495" y="0"/>
                    </a:moveTo>
                    <a:lnTo>
                      <a:pt x="6353238" y="0"/>
                    </a:lnTo>
                    <a:cubicBezTo>
                      <a:pt x="6362900" y="0"/>
                      <a:pt x="6370733" y="7833"/>
                      <a:pt x="6370733" y="17495"/>
                    </a:cubicBezTo>
                    <a:lnTo>
                      <a:pt x="6370733" y="3386242"/>
                    </a:lnTo>
                    <a:cubicBezTo>
                      <a:pt x="6370733" y="3390882"/>
                      <a:pt x="6368890" y="3395332"/>
                      <a:pt x="6365609" y="3398613"/>
                    </a:cubicBezTo>
                    <a:cubicBezTo>
                      <a:pt x="6362328" y="3401894"/>
                      <a:pt x="6357878" y="3403737"/>
                      <a:pt x="6353238" y="3403737"/>
                    </a:cubicBezTo>
                    <a:lnTo>
                      <a:pt x="17495" y="3403737"/>
                    </a:lnTo>
                    <a:cubicBezTo>
                      <a:pt x="12855" y="3403737"/>
                      <a:pt x="8405" y="3401894"/>
                      <a:pt x="5124" y="3398613"/>
                    </a:cubicBezTo>
                    <a:cubicBezTo>
                      <a:pt x="1843" y="3395332"/>
                      <a:pt x="0" y="3390882"/>
                      <a:pt x="0" y="3386242"/>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5" name="TextBox 5"/>
              <p:cNvSpPr txBox="1"/>
              <p:nvPr/>
            </p:nvSpPr>
            <p:spPr>
              <a:xfrm>
                <a:off x="0" y="-38100"/>
                <a:ext cx="6370733" cy="344183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195688" y="476460"/>
              <a:ext cx="21439580" cy="10996102"/>
              <a:chOff x="0" y="-397078"/>
              <a:chExt cx="6256521" cy="3208895"/>
            </a:xfrm>
          </p:grpSpPr>
          <p:sp>
            <p:nvSpPr>
              <p:cNvPr id="7" name="Freeform 7"/>
              <p:cNvSpPr/>
              <p:nvPr/>
            </p:nvSpPr>
            <p:spPr>
              <a:xfrm>
                <a:off x="0" y="-397078"/>
                <a:ext cx="6256521" cy="3208895"/>
              </a:xfrm>
              <a:custGeom>
                <a:avLst/>
                <a:gdLst/>
                <a:ahLst/>
                <a:cxnLst/>
                <a:rect l="l" t="t" r="r" b="b"/>
                <a:pathLst>
                  <a:path w="6256521" h="2811817">
                    <a:moveTo>
                      <a:pt x="14444" y="0"/>
                    </a:moveTo>
                    <a:lnTo>
                      <a:pt x="6242077" y="0"/>
                    </a:lnTo>
                    <a:cubicBezTo>
                      <a:pt x="6250054" y="0"/>
                      <a:pt x="6256521" y="6467"/>
                      <a:pt x="6256521" y="14444"/>
                    </a:cubicBezTo>
                    <a:lnTo>
                      <a:pt x="6256521" y="2797372"/>
                    </a:lnTo>
                    <a:cubicBezTo>
                      <a:pt x="6256521" y="2801203"/>
                      <a:pt x="6254999" y="2804877"/>
                      <a:pt x="6252290" y="2807586"/>
                    </a:cubicBezTo>
                    <a:cubicBezTo>
                      <a:pt x="6249581" y="2810295"/>
                      <a:pt x="6245908" y="2811817"/>
                      <a:pt x="6242077" y="2811817"/>
                    </a:cubicBezTo>
                    <a:lnTo>
                      <a:pt x="14444" y="2811817"/>
                    </a:lnTo>
                    <a:cubicBezTo>
                      <a:pt x="6467" y="2811817"/>
                      <a:pt x="0" y="2805350"/>
                      <a:pt x="0" y="2797372"/>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8" name="TextBox 8"/>
              <p:cNvSpPr txBox="1"/>
              <p:nvPr/>
            </p:nvSpPr>
            <p:spPr>
              <a:xfrm>
                <a:off x="0" y="-38100"/>
                <a:ext cx="6256521" cy="2849917"/>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9" name="AutoShape 9"/>
            <p:cNvSpPr/>
            <p:nvPr/>
          </p:nvSpPr>
          <p:spPr>
            <a:xfrm flipV="1">
              <a:off x="185248" y="2836522"/>
              <a:ext cx="21439504" cy="56819"/>
            </a:xfrm>
            <a:prstGeom prst="line">
              <a:avLst/>
            </a:prstGeom>
            <a:ln w="63500" cap="flat">
              <a:solidFill>
                <a:srgbClr val="19274F"/>
              </a:solidFill>
              <a:prstDash val="solid"/>
              <a:headEnd type="none" w="sm" len="sm"/>
              <a:tailEnd type="none" w="sm" len="sm"/>
            </a:ln>
          </p:spPr>
        </p:sp>
      </p:grpSp>
      <p:sp>
        <p:nvSpPr>
          <p:cNvPr id="11" name="Freeform 11"/>
          <p:cNvSpPr/>
          <p:nvPr/>
        </p:nvSpPr>
        <p:spPr>
          <a:xfrm>
            <a:off x="1402135" y="2824546"/>
            <a:ext cx="2062489" cy="2205871"/>
          </a:xfrm>
          <a:custGeom>
            <a:avLst/>
            <a:gdLst/>
            <a:ahLst/>
            <a:cxnLst/>
            <a:rect l="l" t="t" r="r" b="b"/>
            <a:pathLst>
              <a:path w="2062489" h="2205871">
                <a:moveTo>
                  <a:pt x="0" y="0"/>
                </a:moveTo>
                <a:lnTo>
                  <a:pt x="2062490" y="0"/>
                </a:lnTo>
                <a:lnTo>
                  <a:pt x="2062490" y="2205871"/>
                </a:lnTo>
                <a:lnTo>
                  <a:pt x="0" y="22058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TextBox 14"/>
          <p:cNvSpPr txBox="1"/>
          <p:nvPr/>
        </p:nvSpPr>
        <p:spPr>
          <a:xfrm>
            <a:off x="1904999" y="852047"/>
            <a:ext cx="15425609" cy="1354217"/>
          </a:xfrm>
          <a:prstGeom prst="rect">
            <a:avLst/>
          </a:prstGeom>
        </p:spPr>
        <p:txBody>
          <a:bodyPr wrap="square" lIns="0" tIns="0" rIns="0" bIns="0" rtlCol="0" anchor="t">
            <a:spAutoFit/>
          </a:bodyPr>
          <a:lstStyle/>
          <a:p>
            <a:pPr lvl="0"/>
            <a:r>
              <a:rPr lang="vi-VN" sz="4400" b="1" spc="-105" dirty="0">
                <a:solidFill>
                  <a:srgbClr val="19274F"/>
                </a:solidFill>
                <a:latin typeface="Muli Bold"/>
                <a:ea typeface="Muli Bold"/>
                <a:cs typeface="Muli Bold"/>
                <a:sym typeface="Muli Bold"/>
              </a:rPr>
              <a:t>5.10. Tổng số tiền thu được bao gồm cả vốn và lãi bình quân một tháng năm 2025 của cơ sở là bao nhiêu? </a:t>
            </a:r>
            <a:endParaRPr lang="en-US" sz="4400" b="1" u="none" strike="noStrike" spc="-105" dirty="0">
              <a:solidFill>
                <a:srgbClr val="19274F"/>
              </a:solidFill>
              <a:latin typeface="Muli Bold"/>
              <a:ea typeface="Muli Bold"/>
              <a:cs typeface="Muli Bold"/>
              <a:sym typeface="Muli Bold"/>
            </a:endParaRPr>
          </a:p>
        </p:txBody>
      </p:sp>
      <p:sp>
        <p:nvSpPr>
          <p:cNvPr id="15" name="TextBox 15"/>
          <p:cNvSpPr txBox="1"/>
          <p:nvPr/>
        </p:nvSpPr>
        <p:spPr>
          <a:xfrm>
            <a:off x="532932" y="5371727"/>
            <a:ext cx="3858431" cy="984885"/>
          </a:xfrm>
          <a:prstGeom prst="rect">
            <a:avLst/>
          </a:prstGeom>
        </p:spPr>
        <p:txBody>
          <a:bodyPr lIns="0" tIns="0" rIns="0" bIns="0" rtlCol="0" anchor="t">
            <a:spAutoFit/>
          </a:bodyPr>
          <a:lstStyle/>
          <a:p>
            <a:pPr algn="ctr"/>
            <a:r>
              <a:rPr lang="en-US" sz="3200" b="1" i="1" spc="-75" dirty="0" err="1">
                <a:solidFill>
                  <a:srgbClr val="19274F"/>
                </a:solidFill>
                <a:latin typeface="Muli Italics"/>
                <a:ea typeface="Muli Italics"/>
                <a:cs typeface="Muli Italics"/>
                <a:sym typeface="Muli Italics"/>
              </a:rPr>
              <a:t>Đơn</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vị</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tính</a:t>
            </a:r>
            <a:r>
              <a:rPr lang="en-US" sz="3200" b="1" i="1" spc="-75" dirty="0">
                <a:solidFill>
                  <a:srgbClr val="19274F"/>
                </a:solidFill>
                <a:latin typeface="Muli Italics"/>
                <a:ea typeface="Muli Italics"/>
                <a:cs typeface="Muli Italics"/>
                <a:sym typeface="Muli Italics"/>
              </a:rPr>
              <a:t>: </a:t>
            </a:r>
          </a:p>
          <a:p>
            <a:pPr algn="ctr"/>
            <a:r>
              <a:rPr lang="en-US" sz="3200" b="1" i="1" spc="-75" dirty="0" err="1">
                <a:solidFill>
                  <a:srgbClr val="19274F"/>
                </a:solidFill>
                <a:latin typeface="Muli Italics"/>
                <a:ea typeface="Muli Italics"/>
                <a:cs typeface="Muli Italics"/>
                <a:sym typeface="Muli Italics"/>
              </a:rPr>
              <a:t>Triệu</a:t>
            </a:r>
            <a:r>
              <a:rPr lang="en-US" sz="3200" b="1" i="1" spc="-75" dirty="0">
                <a:solidFill>
                  <a:srgbClr val="19274F"/>
                </a:solidFill>
                <a:latin typeface="Muli Italics"/>
                <a:ea typeface="Muli Italics"/>
                <a:cs typeface="Muli Italics"/>
                <a:sym typeface="Muli Italics"/>
              </a:rPr>
              <a:t> </a:t>
            </a:r>
            <a:r>
              <a:rPr lang="en-US" sz="3200" b="1" i="1" spc="-75" dirty="0" err="1">
                <a:solidFill>
                  <a:srgbClr val="19274F"/>
                </a:solidFill>
                <a:latin typeface="Muli Italics"/>
                <a:ea typeface="Muli Italics"/>
                <a:cs typeface="Muli Italics"/>
                <a:sym typeface="Muli Italics"/>
              </a:rPr>
              <a:t>đồng</a:t>
            </a:r>
            <a:endParaRPr lang="en-US" sz="3200" b="1" i="1" spc="-75" dirty="0">
              <a:solidFill>
                <a:srgbClr val="19274F"/>
              </a:solidFill>
              <a:latin typeface="Muli Italics"/>
              <a:ea typeface="Muli Italics"/>
              <a:cs typeface="Muli Italics"/>
              <a:sym typeface="Muli Italics"/>
            </a:endParaRPr>
          </a:p>
        </p:txBody>
      </p:sp>
      <p:sp>
        <p:nvSpPr>
          <p:cNvPr id="16" name="TextBox 16"/>
          <p:cNvSpPr txBox="1"/>
          <p:nvPr/>
        </p:nvSpPr>
        <p:spPr>
          <a:xfrm>
            <a:off x="4038600" y="3107819"/>
            <a:ext cx="13716468" cy="2954655"/>
          </a:xfrm>
          <a:prstGeom prst="rect">
            <a:avLst/>
          </a:prstGeom>
        </p:spPr>
        <p:txBody>
          <a:bodyPr wrap="square" lIns="0" tIns="0" rIns="0" bIns="0" rtlCol="0" anchor="t">
            <a:spAutoFit/>
          </a:bodyPr>
          <a:lstStyle/>
          <a:p>
            <a:pPr algn="l"/>
            <a:r>
              <a:rPr lang="en-US" sz="4800" spc="-90" dirty="0" err="1">
                <a:solidFill>
                  <a:srgbClr val="19274F"/>
                </a:solidFill>
                <a:latin typeface="Muli"/>
                <a:ea typeface="Muli"/>
                <a:cs typeface="Muli"/>
                <a:sym typeface="Muli"/>
              </a:rPr>
              <a:t>Căn</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cứ</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vào</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việc</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cung</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cấp</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thông</a:t>
            </a:r>
            <a:r>
              <a:rPr lang="en-US" sz="4800" spc="-90" dirty="0">
                <a:solidFill>
                  <a:srgbClr val="19274F"/>
                </a:solidFill>
                <a:latin typeface="Muli"/>
                <a:ea typeface="Muli"/>
                <a:cs typeface="Muli"/>
                <a:sym typeface="Muli"/>
              </a:rPr>
              <a:t> tin </a:t>
            </a:r>
            <a:r>
              <a:rPr lang="en-US" sz="4800" spc="-90" dirty="0" err="1">
                <a:solidFill>
                  <a:srgbClr val="19274F"/>
                </a:solidFill>
                <a:latin typeface="Muli"/>
                <a:ea typeface="Muli"/>
                <a:cs typeface="Muli"/>
                <a:sym typeface="Muli"/>
              </a:rPr>
              <a:t>của</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chủ</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cơ</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sở</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kết</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hợp</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với</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quan</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sát</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quy</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mô</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sản</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xuất</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kinh</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doanh</a:t>
            </a:r>
            <a:r>
              <a:rPr lang="en-US" sz="4800" spc="-90" dirty="0">
                <a:solidFill>
                  <a:srgbClr val="19274F"/>
                </a:solidFill>
                <a:latin typeface="Muli"/>
                <a:ea typeface="Muli"/>
                <a:cs typeface="Muli"/>
                <a:sym typeface="Muli"/>
              </a:rPr>
              <a:t>/</a:t>
            </a:r>
            <a:r>
              <a:rPr lang="en-US" sz="4800" spc="-90" dirty="0" err="1">
                <a:solidFill>
                  <a:srgbClr val="19274F"/>
                </a:solidFill>
                <a:latin typeface="Muli"/>
                <a:ea typeface="Muli"/>
                <a:cs typeface="Muli"/>
                <a:sym typeface="Muli"/>
              </a:rPr>
              <a:t>lượng</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khách</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để</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lựa</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chọn</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cách</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thức</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khai</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thác</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thông</a:t>
            </a:r>
            <a:r>
              <a:rPr lang="en-US" sz="4800" spc="-90" dirty="0">
                <a:solidFill>
                  <a:srgbClr val="19274F"/>
                </a:solidFill>
                <a:latin typeface="Muli"/>
                <a:ea typeface="Muli"/>
                <a:cs typeface="Muli"/>
                <a:sym typeface="Muli"/>
              </a:rPr>
              <a:t> tin </a:t>
            </a:r>
            <a:r>
              <a:rPr lang="en-US" sz="4800" spc="-90" dirty="0" err="1">
                <a:solidFill>
                  <a:srgbClr val="19274F"/>
                </a:solidFill>
                <a:latin typeface="Muli"/>
                <a:ea typeface="Muli"/>
                <a:cs typeface="Muli"/>
                <a:sym typeface="Muli"/>
              </a:rPr>
              <a:t>đạt</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kết</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quả</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sát</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với</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thực</a:t>
            </a:r>
            <a:r>
              <a:rPr lang="en-US" sz="4800" spc="-90" dirty="0">
                <a:solidFill>
                  <a:srgbClr val="19274F"/>
                </a:solidFill>
                <a:latin typeface="Muli"/>
                <a:ea typeface="Muli"/>
                <a:cs typeface="Muli"/>
                <a:sym typeface="Muli"/>
              </a:rPr>
              <a:t> </a:t>
            </a:r>
            <a:r>
              <a:rPr lang="en-US" sz="4800" spc="-90" dirty="0" err="1">
                <a:solidFill>
                  <a:srgbClr val="19274F"/>
                </a:solidFill>
                <a:latin typeface="Muli"/>
                <a:ea typeface="Muli"/>
                <a:cs typeface="Muli"/>
                <a:sym typeface="Muli"/>
              </a:rPr>
              <a:t>tế</a:t>
            </a:r>
            <a:r>
              <a:rPr lang="en-US" sz="4800" spc="-90" dirty="0">
                <a:solidFill>
                  <a:srgbClr val="19274F"/>
                </a:solidFill>
                <a:latin typeface="Muli"/>
                <a:ea typeface="Muli"/>
                <a:cs typeface="Muli"/>
                <a:sym typeface="Muli"/>
              </a:rPr>
              <a:t>.</a:t>
            </a:r>
          </a:p>
        </p:txBody>
      </p:sp>
      <p:sp>
        <p:nvSpPr>
          <p:cNvPr id="12" name="TextBox 6">
            <a:extLst>
              <a:ext uri="{FF2B5EF4-FFF2-40B4-BE49-F238E27FC236}">
                <a16:creationId xmlns:a16="http://schemas.microsoft.com/office/drawing/2014/main" xmlns="" id="{06DE0C41-C987-E087-36AC-46D1ED916D59}"/>
              </a:ext>
            </a:extLst>
          </p:cNvPr>
          <p:cNvSpPr txBox="1"/>
          <p:nvPr/>
        </p:nvSpPr>
        <p:spPr>
          <a:xfrm>
            <a:off x="2009079" y="7151363"/>
            <a:ext cx="14846232" cy="2615781"/>
          </a:xfrm>
          <a:prstGeom prst="rect">
            <a:avLst/>
          </a:prstGeom>
        </p:spPr>
        <p:txBody>
          <a:bodyPr wrap="square" lIns="0" tIns="0" rIns="0" bIns="0" rtlCol="0" anchor="t">
            <a:spAutoFit/>
          </a:bodyPr>
          <a:lstStyle/>
          <a:p>
            <a:pPr algn="ctr">
              <a:lnSpc>
                <a:spcPts val="7000"/>
              </a:lnSpc>
            </a:pPr>
            <a:r>
              <a:rPr lang="vi-VN" sz="4800" b="1" dirty="0">
                <a:solidFill>
                  <a:srgbClr val="1559A7"/>
                </a:solidFill>
                <a:latin typeface="Muli Bold"/>
                <a:ea typeface="Muli Bold"/>
                <a:cs typeface="Muli Bold"/>
                <a:sym typeface="Muli Bold"/>
              </a:rPr>
              <a:t>5.10T. TỔNG DOANH THU NĂM 2025 (=5.10*4.1)</a:t>
            </a:r>
          </a:p>
          <a:p>
            <a:pPr algn="ctr">
              <a:lnSpc>
                <a:spcPts val="7000"/>
              </a:lnSpc>
            </a:pPr>
            <a:r>
              <a:rPr lang="vi-VN" sz="3200" b="1" dirty="0">
                <a:solidFill>
                  <a:srgbClr val="1559A7"/>
                </a:solidFill>
                <a:latin typeface="Muli Bold"/>
                <a:ea typeface="Muli Bold"/>
                <a:cs typeface="Muli Bold"/>
                <a:sym typeface="Muli Bold"/>
              </a:rPr>
              <a:t>CHƯƠNG TRÌNH TỰ ĐỘNG TÍNH VÀ HIỂN THỊ TRÊN MÀN HÌNH CAPI</a:t>
            </a:r>
          </a:p>
          <a:p>
            <a:pPr algn="ctr">
              <a:lnSpc>
                <a:spcPts val="7000"/>
              </a:lnSpc>
            </a:pPr>
            <a:endParaRPr lang="vi-VN" sz="4800" b="1" dirty="0">
              <a:solidFill>
                <a:srgbClr val="1559A7"/>
              </a:solidFill>
              <a:latin typeface="Muli Bold"/>
              <a:ea typeface="Muli Bold"/>
              <a:cs typeface="Muli Bold"/>
              <a:sym typeface="Muli Bold"/>
            </a:endParaRPr>
          </a:p>
        </p:txBody>
      </p:sp>
    </p:spTree>
    <p:extLst>
      <p:ext uri="{BB962C8B-B14F-4D97-AF65-F5344CB8AC3E}">
        <p14:creationId xmlns:p14="http://schemas.microsoft.com/office/powerpoint/2010/main" val="1423940314"/>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381499" y="-2590799"/>
            <a:ext cx="13487402" cy="17526000"/>
          </a:xfrm>
          <a:custGeom>
            <a:avLst/>
            <a:gdLst/>
            <a:ahLst/>
            <a:cxnLst/>
            <a:rect l="l" t="t" r="r" b="b"/>
            <a:pathLst>
              <a:path w="9634475" h="14353036">
                <a:moveTo>
                  <a:pt x="0" y="0"/>
                </a:moveTo>
                <a:lnTo>
                  <a:pt x="9634476" y="0"/>
                </a:lnTo>
                <a:lnTo>
                  <a:pt x="9634476" y="14353036"/>
                </a:lnTo>
                <a:lnTo>
                  <a:pt x="0" y="14353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p:cNvSpPr txBox="1"/>
          <p:nvPr/>
        </p:nvSpPr>
        <p:spPr>
          <a:xfrm>
            <a:off x="21404" y="37875"/>
            <a:ext cx="12964570" cy="936625"/>
          </a:xfrm>
          <a:prstGeom prst="rect">
            <a:avLst/>
          </a:prstGeom>
        </p:spPr>
        <p:txBody>
          <a:bodyPr lIns="0" tIns="0" rIns="0" bIns="0" rtlCol="0" anchor="t">
            <a:spAutoFit/>
          </a:bodyPr>
          <a:lstStyle/>
          <a:p>
            <a:pPr algn="ctr">
              <a:lnSpc>
                <a:spcPts val="7699"/>
              </a:lnSpc>
            </a:pPr>
            <a:r>
              <a:rPr lang="en-US" sz="5499" b="1" dirty="0">
                <a:solidFill>
                  <a:srgbClr val="1559A7"/>
                </a:solidFill>
                <a:latin typeface="Muli Bold"/>
                <a:ea typeface="Muli Bold"/>
                <a:cs typeface="Muli Bold"/>
                <a:sym typeface="Muli Bold"/>
              </a:rPr>
              <a:t>THÔNG TIN ĐỊNH DANH CỦA CƠ SỞ</a:t>
            </a:r>
          </a:p>
        </p:txBody>
      </p:sp>
      <p:sp>
        <p:nvSpPr>
          <p:cNvPr id="4" name="Freeform 4"/>
          <p:cNvSpPr/>
          <p:nvPr/>
        </p:nvSpPr>
        <p:spPr>
          <a:xfrm>
            <a:off x="2561490" y="5599560"/>
            <a:ext cx="1582422" cy="1481543"/>
          </a:xfrm>
          <a:custGeom>
            <a:avLst/>
            <a:gdLst/>
            <a:ahLst/>
            <a:cxnLst/>
            <a:rect l="l" t="t" r="r" b="b"/>
            <a:pathLst>
              <a:path w="1582422" h="1481543">
                <a:moveTo>
                  <a:pt x="0" y="0"/>
                </a:moveTo>
                <a:lnTo>
                  <a:pt x="1582423" y="0"/>
                </a:lnTo>
                <a:lnTo>
                  <a:pt x="1582423" y="1481542"/>
                </a:lnTo>
                <a:lnTo>
                  <a:pt x="0" y="1481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52400" y="1069026"/>
            <a:ext cx="9098934" cy="9180100"/>
          </a:xfrm>
          <a:custGeom>
            <a:avLst/>
            <a:gdLst/>
            <a:ahLst/>
            <a:cxnLst/>
            <a:rect l="l" t="t" r="r" b="b"/>
            <a:pathLst>
              <a:path w="16829418" h="6919014">
                <a:moveTo>
                  <a:pt x="0" y="0"/>
                </a:moveTo>
                <a:lnTo>
                  <a:pt x="16829418" y="0"/>
                </a:lnTo>
                <a:lnTo>
                  <a:pt x="16829418" y="6919015"/>
                </a:lnTo>
                <a:lnTo>
                  <a:pt x="0" y="6919015"/>
                </a:lnTo>
                <a:lnTo>
                  <a:pt x="0" y="0"/>
                </a:lnTo>
                <a:close/>
              </a:path>
            </a:pathLst>
          </a:custGeom>
          <a:blipFill>
            <a:blip r:embed="rId7"/>
            <a:stretch>
              <a:fillRect/>
            </a:stretch>
          </a:blipFill>
        </p:spPr>
      </p:sp>
      <p:sp>
        <p:nvSpPr>
          <p:cNvPr id="6" name="TextBox 6"/>
          <p:cNvSpPr txBox="1"/>
          <p:nvPr/>
        </p:nvSpPr>
        <p:spPr>
          <a:xfrm>
            <a:off x="9756215" y="3620804"/>
            <a:ext cx="8652372" cy="974626"/>
          </a:xfrm>
          <a:prstGeom prst="rect">
            <a:avLst/>
          </a:prstGeom>
        </p:spPr>
        <p:txBody>
          <a:bodyPr wrap="square" lIns="0" tIns="0" rIns="0" bIns="0" rtlCol="0" anchor="t">
            <a:spAutoFit/>
          </a:bodyPr>
          <a:lstStyle/>
          <a:p>
            <a:pPr marL="0" lvl="0" indent="0">
              <a:lnSpc>
                <a:spcPts val="3758"/>
              </a:lnSpc>
              <a:spcBef>
                <a:spcPct val="0"/>
              </a:spcBef>
            </a:pPr>
            <a:r>
              <a:rPr lang="en-US" sz="3184" dirty="0" err="1">
                <a:solidFill>
                  <a:srgbClr val="7030A0"/>
                </a:solidFill>
                <a:latin typeface="Muli"/>
                <a:ea typeface="Muli"/>
                <a:cs typeface="Muli"/>
                <a:sym typeface="Muli"/>
              </a:rPr>
              <a:t>Tên</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đăng</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ký</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kinh</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doanh</a:t>
            </a:r>
            <a:r>
              <a:rPr lang="en-US" sz="3184" dirty="0">
                <a:solidFill>
                  <a:srgbClr val="7030A0"/>
                </a:solidFill>
                <a:latin typeface="Muli"/>
                <a:ea typeface="Muli"/>
                <a:cs typeface="Muli"/>
                <a:sym typeface="Muli"/>
              </a:rPr>
              <a:t> =&gt; </a:t>
            </a:r>
            <a:r>
              <a:rPr lang="en-US" sz="3184" dirty="0" err="1">
                <a:solidFill>
                  <a:srgbClr val="7030A0"/>
                </a:solidFill>
                <a:latin typeface="Muli"/>
                <a:ea typeface="Muli"/>
                <a:cs typeface="Muli"/>
                <a:sym typeface="Muli"/>
              </a:rPr>
              <a:t>Tên</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biển</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hiệu</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cơ</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sở</a:t>
            </a:r>
            <a:r>
              <a:rPr lang="en-US" sz="3184" dirty="0">
                <a:solidFill>
                  <a:srgbClr val="7030A0"/>
                </a:solidFill>
                <a:latin typeface="Muli"/>
                <a:ea typeface="Muli"/>
                <a:cs typeface="Muli"/>
                <a:sym typeface="Muli"/>
              </a:rPr>
              <a:t> =&gt; </a:t>
            </a:r>
            <a:r>
              <a:rPr lang="en-US" sz="3184" dirty="0" err="1">
                <a:solidFill>
                  <a:srgbClr val="7030A0"/>
                </a:solidFill>
                <a:latin typeface="Muli"/>
                <a:ea typeface="Muli"/>
                <a:cs typeface="Muli"/>
                <a:sym typeface="Muli"/>
              </a:rPr>
              <a:t>Tên</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chủ</a:t>
            </a:r>
            <a:r>
              <a:rPr lang="en-US" sz="3184" dirty="0">
                <a:solidFill>
                  <a:srgbClr val="7030A0"/>
                </a:solidFill>
                <a:latin typeface="Muli"/>
                <a:ea typeface="Muli"/>
                <a:cs typeface="Muli"/>
                <a:sym typeface="Muli"/>
              </a:rPr>
              <a:t> c</a:t>
            </a:r>
            <a:r>
              <a:rPr lang="vi-VN" sz="3184" dirty="0">
                <a:solidFill>
                  <a:srgbClr val="7030A0"/>
                </a:solidFill>
                <a:latin typeface="Muli"/>
                <a:ea typeface="Muli"/>
                <a:cs typeface="Muli"/>
                <a:sym typeface="Muli"/>
              </a:rPr>
              <a:t>ơ</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sở</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nếu</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không</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có</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biển</a:t>
            </a:r>
            <a:r>
              <a:rPr lang="en-US" sz="3184" dirty="0">
                <a:solidFill>
                  <a:srgbClr val="7030A0"/>
                </a:solidFill>
                <a:latin typeface="Muli"/>
                <a:ea typeface="Muli"/>
                <a:cs typeface="Muli"/>
                <a:sym typeface="Muli"/>
              </a:rPr>
              <a:t> </a:t>
            </a:r>
            <a:r>
              <a:rPr lang="en-US" sz="3184" dirty="0" err="1">
                <a:solidFill>
                  <a:srgbClr val="7030A0"/>
                </a:solidFill>
                <a:latin typeface="Muli"/>
                <a:ea typeface="Muli"/>
                <a:cs typeface="Muli"/>
                <a:sym typeface="Muli"/>
              </a:rPr>
              <a:t>hiệu</a:t>
            </a:r>
            <a:r>
              <a:rPr lang="en-US" sz="3184" dirty="0">
                <a:solidFill>
                  <a:srgbClr val="7030A0"/>
                </a:solidFill>
                <a:latin typeface="Muli"/>
                <a:ea typeface="Muli"/>
                <a:cs typeface="Muli"/>
                <a:sym typeface="Muli"/>
              </a:rPr>
              <a:t>)</a:t>
            </a:r>
          </a:p>
        </p:txBody>
      </p:sp>
      <p:sp>
        <p:nvSpPr>
          <p:cNvPr id="7" name="TextBox 7"/>
          <p:cNvSpPr txBox="1"/>
          <p:nvPr/>
        </p:nvSpPr>
        <p:spPr>
          <a:xfrm>
            <a:off x="9334427" y="1209014"/>
            <a:ext cx="7684116" cy="2308324"/>
          </a:xfrm>
          <a:prstGeom prst="rect">
            <a:avLst/>
          </a:prstGeom>
        </p:spPr>
        <p:txBody>
          <a:bodyPr wrap="square" lIns="0" tIns="0" rIns="0" bIns="0" rtlCol="0" anchor="t">
            <a:spAutoFit/>
          </a:bodyPr>
          <a:lstStyle/>
          <a:p>
            <a:pPr marL="0" lvl="0" indent="0" algn="ctr">
              <a:lnSpc>
                <a:spcPts val="6013"/>
              </a:lnSpc>
              <a:spcBef>
                <a:spcPct val="0"/>
              </a:spcBef>
            </a:pPr>
            <a:r>
              <a:rPr lang="en-US" sz="4800" b="1" dirty="0" err="1">
                <a:solidFill>
                  <a:schemeClr val="accent5">
                    <a:lumMod val="75000"/>
                  </a:schemeClr>
                </a:solidFill>
                <a:latin typeface="Muli Bold"/>
                <a:ea typeface="Muli Bold"/>
                <a:cs typeface="Muli Bold"/>
                <a:sym typeface="Muli Bold"/>
              </a:rPr>
              <a:t>Hiển</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thị</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từ</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kết</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quả</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điều</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tra</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thu</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thập</a:t>
            </a:r>
            <a:r>
              <a:rPr lang="en-US" sz="4800" b="1" dirty="0">
                <a:solidFill>
                  <a:schemeClr val="accent5">
                    <a:lumMod val="75000"/>
                  </a:schemeClr>
                </a:solidFill>
                <a:latin typeface="Muli Bold"/>
                <a:ea typeface="Muli Bold"/>
                <a:cs typeface="Muli Bold"/>
                <a:sym typeface="Muli Bold"/>
              </a:rPr>
              <a:t> </a:t>
            </a:r>
            <a:r>
              <a:rPr lang="en-US" sz="4800" b="1" dirty="0" err="1">
                <a:solidFill>
                  <a:schemeClr val="accent5">
                    <a:lumMod val="75000"/>
                  </a:schemeClr>
                </a:solidFill>
                <a:latin typeface="Muli Bold"/>
                <a:ea typeface="Muli Bold"/>
                <a:cs typeface="Muli Bold"/>
                <a:sym typeface="Muli Bold"/>
              </a:rPr>
              <a:t>thông</a:t>
            </a:r>
            <a:r>
              <a:rPr lang="en-US" sz="4800" b="1" dirty="0">
                <a:solidFill>
                  <a:schemeClr val="accent5">
                    <a:lumMod val="75000"/>
                  </a:schemeClr>
                </a:solidFill>
                <a:latin typeface="Muli Bold"/>
                <a:ea typeface="Muli Bold"/>
                <a:cs typeface="Muli Bold"/>
                <a:sym typeface="Muli Bold"/>
              </a:rPr>
              <a:t> tin </a:t>
            </a:r>
            <a:r>
              <a:rPr lang="en-US" sz="4800" b="1" dirty="0" err="1">
                <a:solidFill>
                  <a:schemeClr val="accent5">
                    <a:lumMod val="75000"/>
                  </a:schemeClr>
                </a:solidFill>
                <a:latin typeface="Muli Bold"/>
                <a:ea typeface="Muli Bold"/>
                <a:cs typeface="Muli Bold"/>
                <a:sym typeface="Muli Bold"/>
              </a:rPr>
              <a:t>phiếu</a:t>
            </a:r>
            <a:r>
              <a:rPr lang="en-US" sz="4800" b="1" dirty="0">
                <a:solidFill>
                  <a:schemeClr val="accent5">
                    <a:lumMod val="75000"/>
                  </a:schemeClr>
                </a:solidFill>
                <a:latin typeface="Muli Bold"/>
                <a:ea typeface="Muli Bold"/>
                <a:cs typeface="Muli Bold"/>
                <a:sym typeface="Muli Bold"/>
              </a:rPr>
              <a:t> 6/CT-BK</a:t>
            </a:r>
          </a:p>
        </p:txBody>
      </p:sp>
      <p:sp>
        <p:nvSpPr>
          <p:cNvPr id="8" name="TextBox 8"/>
          <p:cNvSpPr txBox="1"/>
          <p:nvPr/>
        </p:nvSpPr>
        <p:spPr>
          <a:xfrm>
            <a:off x="3475289" y="6936498"/>
            <a:ext cx="5536011" cy="974626"/>
          </a:xfrm>
          <a:prstGeom prst="rect">
            <a:avLst/>
          </a:prstGeom>
        </p:spPr>
        <p:txBody>
          <a:bodyPr wrap="square" lIns="0" tIns="0" rIns="0" bIns="0" rtlCol="0" anchor="t">
            <a:spAutoFit/>
          </a:bodyPr>
          <a:lstStyle/>
          <a:p>
            <a:pPr marL="0" lvl="0" indent="0">
              <a:spcBef>
                <a:spcPct val="0"/>
              </a:spcBef>
            </a:pPr>
            <a:r>
              <a:rPr lang="en-US" sz="3184" dirty="0" err="1">
                <a:solidFill>
                  <a:schemeClr val="accent6">
                    <a:lumMod val="75000"/>
                  </a:schemeClr>
                </a:solidFill>
                <a:latin typeface="Muli"/>
                <a:ea typeface="Muli"/>
                <a:cs typeface="Muli"/>
                <a:sym typeface="Muli"/>
              </a:rPr>
              <a:t>Ghi</a:t>
            </a:r>
            <a:r>
              <a:rPr lang="en-US" sz="3184" dirty="0">
                <a:solidFill>
                  <a:schemeClr val="accent6">
                    <a:lumMod val="75000"/>
                  </a:schemeClr>
                </a:solidFill>
                <a:latin typeface="Muli"/>
                <a:ea typeface="Muli"/>
                <a:cs typeface="Muli"/>
                <a:sym typeface="Muli"/>
              </a:rPr>
              <a:t> </a:t>
            </a:r>
            <a:r>
              <a:rPr lang="en-US" sz="3184" b="1" dirty="0" err="1">
                <a:solidFill>
                  <a:schemeClr val="accent6">
                    <a:lumMod val="75000"/>
                  </a:schemeClr>
                </a:solidFill>
                <a:latin typeface="Muli"/>
                <a:ea typeface="Muli"/>
                <a:cs typeface="Muli"/>
                <a:sym typeface="Muli"/>
              </a:rPr>
              <a:t>số</a:t>
            </a:r>
            <a:r>
              <a:rPr lang="en-US" sz="3184" b="1" dirty="0">
                <a:solidFill>
                  <a:schemeClr val="accent6">
                    <a:lumMod val="75000"/>
                  </a:schemeClr>
                </a:solidFill>
                <a:latin typeface="Muli"/>
                <a:ea typeface="Muli"/>
                <a:cs typeface="Muli"/>
                <a:sym typeface="Muli"/>
              </a:rPr>
              <a:t> </a:t>
            </a:r>
            <a:r>
              <a:rPr lang="en-US" sz="3184" b="1" dirty="0" err="1">
                <a:solidFill>
                  <a:schemeClr val="accent6">
                    <a:lumMod val="75000"/>
                  </a:schemeClr>
                </a:solidFill>
                <a:latin typeface="Muli"/>
                <a:ea typeface="Muli"/>
                <a:cs typeface="Muli"/>
                <a:sym typeface="Muli"/>
              </a:rPr>
              <a:t>nhà</a:t>
            </a:r>
            <a:r>
              <a:rPr lang="en-US" sz="3184" b="1" dirty="0">
                <a:solidFill>
                  <a:schemeClr val="accent6">
                    <a:lumMod val="75000"/>
                  </a:schemeClr>
                </a:solidFill>
                <a:latin typeface="Muli"/>
                <a:ea typeface="Muli"/>
                <a:cs typeface="Muli"/>
                <a:sym typeface="Muli"/>
              </a:rPr>
              <a:t>, </a:t>
            </a:r>
            <a:r>
              <a:rPr lang="en-US" sz="3184" dirty="0" err="1">
                <a:solidFill>
                  <a:schemeClr val="accent6">
                    <a:lumMod val="75000"/>
                  </a:schemeClr>
                </a:solidFill>
                <a:latin typeface="Muli"/>
                <a:ea typeface="Muli"/>
                <a:cs typeface="Muli"/>
                <a:sym typeface="Muli"/>
              </a:rPr>
              <a:t>đường</a:t>
            </a:r>
            <a:r>
              <a:rPr lang="en-US" sz="3184" dirty="0">
                <a:solidFill>
                  <a:schemeClr val="accent6">
                    <a:lumMod val="75000"/>
                  </a:schemeClr>
                </a:solidFill>
                <a:latin typeface="Muli"/>
                <a:ea typeface="Muli"/>
                <a:cs typeface="Muli"/>
                <a:sym typeface="Muli"/>
              </a:rPr>
              <a:t> </a:t>
            </a:r>
            <a:r>
              <a:rPr lang="en-US" sz="3184" dirty="0" err="1">
                <a:solidFill>
                  <a:schemeClr val="accent6">
                    <a:lumMod val="75000"/>
                  </a:schemeClr>
                </a:solidFill>
                <a:latin typeface="Muli"/>
                <a:ea typeface="Muli"/>
                <a:cs typeface="Muli"/>
                <a:sym typeface="Muli"/>
              </a:rPr>
              <a:t>phố</a:t>
            </a:r>
            <a:r>
              <a:rPr lang="en-US" sz="3184" dirty="0">
                <a:solidFill>
                  <a:schemeClr val="accent6">
                    <a:lumMod val="75000"/>
                  </a:schemeClr>
                </a:solidFill>
                <a:latin typeface="Muli"/>
                <a:ea typeface="Muli"/>
                <a:cs typeface="Muli"/>
                <a:sym typeface="Muli"/>
              </a:rPr>
              <a:t>, </a:t>
            </a:r>
          </a:p>
          <a:p>
            <a:pPr marL="0" lvl="0" indent="0">
              <a:spcBef>
                <a:spcPct val="0"/>
              </a:spcBef>
            </a:pPr>
            <a:r>
              <a:rPr lang="en-US" sz="3184" dirty="0" err="1">
                <a:solidFill>
                  <a:schemeClr val="accent6">
                    <a:lumMod val="75000"/>
                  </a:schemeClr>
                </a:solidFill>
                <a:latin typeface="Muli"/>
                <a:ea typeface="Muli"/>
                <a:cs typeface="Muli"/>
                <a:sym typeface="Muli"/>
              </a:rPr>
              <a:t>ngõ</a:t>
            </a:r>
            <a:r>
              <a:rPr lang="en-US" sz="3184" dirty="0">
                <a:solidFill>
                  <a:schemeClr val="accent6">
                    <a:lumMod val="75000"/>
                  </a:schemeClr>
                </a:solidFill>
                <a:latin typeface="Muli"/>
                <a:ea typeface="Muli"/>
                <a:cs typeface="Muli"/>
                <a:sym typeface="Muli"/>
              </a:rPr>
              <a:t>, </a:t>
            </a:r>
            <a:r>
              <a:rPr lang="en-US" sz="3184" dirty="0" err="1">
                <a:solidFill>
                  <a:schemeClr val="accent6">
                    <a:lumMod val="75000"/>
                  </a:schemeClr>
                </a:solidFill>
                <a:latin typeface="Muli"/>
                <a:ea typeface="Muli"/>
                <a:cs typeface="Muli"/>
                <a:sym typeface="Muli"/>
              </a:rPr>
              <a:t>xóm</a:t>
            </a:r>
            <a:r>
              <a:rPr lang="en-US" sz="3184" dirty="0">
                <a:solidFill>
                  <a:schemeClr val="accent6">
                    <a:lumMod val="75000"/>
                  </a:schemeClr>
                </a:solidFill>
                <a:latin typeface="Muli"/>
                <a:ea typeface="Muli"/>
                <a:cs typeface="Muli"/>
                <a:sym typeface="Muli"/>
              </a:rPr>
              <a:t>…</a:t>
            </a:r>
          </a:p>
        </p:txBody>
      </p:sp>
      <p:sp>
        <p:nvSpPr>
          <p:cNvPr id="9" name="TextBox 9"/>
          <p:cNvSpPr txBox="1"/>
          <p:nvPr/>
        </p:nvSpPr>
        <p:spPr>
          <a:xfrm>
            <a:off x="1295033" y="8267700"/>
            <a:ext cx="7564357" cy="487313"/>
          </a:xfrm>
          <a:prstGeom prst="rect">
            <a:avLst/>
          </a:prstGeom>
          <a:solidFill>
            <a:schemeClr val="accent3">
              <a:lumMod val="20000"/>
              <a:lumOff val="80000"/>
            </a:schemeClr>
          </a:solidFill>
        </p:spPr>
        <p:txBody>
          <a:bodyPr wrap="square" lIns="0" tIns="0" rIns="0" bIns="0" rtlCol="0" anchor="t">
            <a:spAutoFit/>
          </a:bodyPr>
          <a:lstStyle/>
          <a:p>
            <a:pPr marL="0" lvl="0" indent="0">
              <a:lnSpc>
                <a:spcPts val="3758"/>
              </a:lnSpc>
              <a:spcBef>
                <a:spcPct val="0"/>
              </a:spcBef>
            </a:pP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Ghi</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đầy</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đủ</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họ</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tên</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của</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chủ</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cơ</a:t>
            </a:r>
            <a:r>
              <a:rPr lang="en-US" sz="3184" dirty="0">
                <a:solidFill>
                  <a:srgbClr val="C00000"/>
                </a:solidFill>
                <a:latin typeface="Muli"/>
                <a:ea typeface="Muli"/>
                <a:cs typeface="Muli"/>
                <a:sym typeface="Muli"/>
              </a:rPr>
              <a:t> </a:t>
            </a:r>
            <a:r>
              <a:rPr lang="en-US" sz="3184" dirty="0" err="1">
                <a:solidFill>
                  <a:srgbClr val="C00000"/>
                </a:solidFill>
                <a:latin typeface="Muli"/>
                <a:ea typeface="Muli"/>
                <a:cs typeface="Muli"/>
                <a:sym typeface="Muli"/>
              </a:rPr>
              <a:t>sở</a:t>
            </a:r>
            <a:endParaRPr lang="en-US" sz="3184" dirty="0">
              <a:solidFill>
                <a:srgbClr val="C00000"/>
              </a:solidFill>
              <a:latin typeface="Muli"/>
              <a:ea typeface="Muli"/>
              <a:cs typeface="Muli"/>
              <a:sym typeface="Muli"/>
            </a:endParaRPr>
          </a:p>
        </p:txBody>
      </p:sp>
      <p:sp>
        <p:nvSpPr>
          <p:cNvPr id="10" name="Right Brace 9">
            <a:extLst>
              <a:ext uri="{FF2B5EF4-FFF2-40B4-BE49-F238E27FC236}">
                <a16:creationId xmlns:a16="http://schemas.microsoft.com/office/drawing/2014/main" xmlns="" id="{4C6A48EF-FF32-447F-B787-4233BE1003B0}"/>
              </a:ext>
            </a:extLst>
          </p:cNvPr>
          <p:cNvSpPr/>
          <p:nvPr/>
        </p:nvSpPr>
        <p:spPr>
          <a:xfrm>
            <a:off x="8859390" y="1209014"/>
            <a:ext cx="914401" cy="4482557"/>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xmlns="" id="{1E6AE1D3-2A3A-460B-86DB-7323D81E13E9}"/>
              </a:ext>
            </a:extLst>
          </p:cNvPr>
          <p:cNvCxnSpPr>
            <a:cxnSpLocks/>
          </p:cNvCxnSpPr>
          <p:nvPr/>
        </p:nvCxnSpPr>
        <p:spPr>
          <a:xfrm flipV="1">
            <a:off x="3236091" y="4197420"/>
            <a:ext cx="6399537" cy="2557392"/>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15" name="TextBox 6">
            <a:extLst>
              <a:ext uri="{FF2B5EF4-FFF2-40B4-BE49-F238E27FC236}">
                <a16:creationId xmlns:a16="http://schemas.microsoft.com/office/drawing/2014/main" xmlns="" id="{66ADBB4F-B003-46A6-B567-C10CCB871C01}"/>
              </a:ext>
            </a:extLst>
          </p:cNvPr>
          <p:cNvSpPr txBox="1"/>
          <p:nvPr/>
        </p:nvSpPr>
        <p:spPr>
          <a:xfrm>
            <a:off x="9564735" y="4686300"/>
            <a:ext cx="8652372" cy="487313"/>
          </a:xfrm>
          <a:prstGeom prst="rect">
            <a:avLst/>
          </a:prstGeom>
        </p:spPr>
        <p:txBody>
          <a:bodyPr wrap="square" lIns="0" tIns="0" rIns="0" bIns="0" rtlCol="0" anchor="t">
            <a:spAutoFit/>
          </a:bodyPr>
          <a:lstStyle/>
          <a:p>
            <a:pPr lvl="0">
              <a:lnSpc>
                <a:spcPts val="3758"/>
              </a:lnSpc>
              <a:spcBef>
                <a:spcPct val="0"/>
              </a:spcBef>
            </a:pPr>
            <a:r>
              <a:rPr lang="en-US" sz="3184" dirty="0">
                <a:solidFill>
                  <a:schemeClr val="accent6">
                    <a:lumMod val="75000"/>
                  </a:schemeClr>
                </a:solidFill>
                <a:latin typeface="Muli"/>
                <a:ea typeface="Muli"/>
                <a:cs typeface="Muli"/>
                <a:sym typeface="Muli"/>
              </a:rPr>
              <a:t>    C</a:t>
            </a:r>
            <a:r>
              <a:rPr lang="vi-VN" sz="3184" dirty="0">
                <a:solidFill>
                  <a:schemeClr val="accent6">
                    <a:lumMod val="75000"/>
                  </a:schemeClr>
                </a:solidFill>
                <a:latin typeface="Muli"/>
                <a:ea typeface="Muli"/>
                <a:cs typeface="Muli"/>
                <a:sym typeface="Muli"/>
              </a:rPr>
              <a:t>ơ sở không có địa điểm cố định</a:t>
            </a:r>
            <a:r>
              <a:rPr lang="en-US" sz="3184" dirty="0">
                <a:solidFill>
                  <a:schemeClr val="accent6">
                    <a:lumMod val="75000"/>
                  </a:schemeClr>
                </a:solidFill>
                <a:latin typeface="Muli"/>
                <a:ea typeface="Muli"/>
                <a:cs typeface="Muli"/>
                <a:sym typeface="Muli"/>
              </a:rPr>
              <a:t>:</a:t>
            </a:r>
          </a:p>
        </p:txBody>
      </p:sp>
      <p:sp>
        <p:nvSpPr>
          <p:cNvPr id="23" name="TextBox 6">
            <a:extLst>
              <a:ext uri="{FF2B5EF4-FFF2-40B4-BE49-F238E27FC236}">
                <a16:creationId xmlns:a16="http://schemas.microsoft.com/office/drawing/2014/main" xmlns="" id="{B62C5A46-64B4-4977-96CF-8490C77F065E}"/>
              </a:ext>
            </a:extLst>
          </p:cNvPr>
          <p:cNvSpPr txBox="1"/>
          <p:nvPr/>
        </p:nvSpPr>
        <p:spPr>
          <a:xfrm>
            <a:off x="9886276" y="5143500"/>
            <a:ext cx="8330831" cy="974626"/>
          </a:xfrm>
          <a:prstGeom prst="rect">
            <a:avLst/>
          </a:prstGeom>
        </p:spPr>
        <p:txBody>
          <a:bodyPr wrap="square" lIns="0" tIns="0" rIns="0" bIns="0" rtlCol="0" anchor="t">
            <a:spAutoFit/>
          </a:bodyPr>
          <a:lstStyle/>
          <a:p>
            <a:pPr lvl="0">
              <a:lnSpc>
                <a:spcPts val="3758"/>
              </a:lnSpc>
              <a:spcBef>
                <a:spcPct val="0"/>
              </a:spcBef>
            </a:pP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Ghi</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tại</a:t>
            </a:r>
            <a:r>
              <a:rPr lang="en-US" sz="3184" dirty="0">
                <a:solidFill>
                  <a:schemeClr val="accent6">
                    <a:lumMod val="75000"/>
                  </a:schemeClr>
                </a:solidFill>
                <a:latin typeface="Muli"/>
                <a:ea typeface="Muli"/>
                <a:cs typeface="Muli"/>
                <a:sym typeface="Wingdings" panose="05000000000000000000" pitchFamily="2" charset="2"/>
              </a:rPr>
              <a:t> n</a:t>
            </a:r>
            <a:r>
              <a:rPr lang="vi-VN" sz="3184" dirty="0">
                <a:solidFill>
                  <a:schemeClr val="accent6">
                    <a:lumMod val="75000"/>
                  </a:schemeClr>
                </a:solidFill>
                <a:latin typeface="Muli"/>
                <a:ea typeface="Muli"/>
                <a:cs typeface="Muli"/>
                <a:sym typeface="Muli"/>
              </a:rPr>
              <a:t>ơi diễn ra hoạt động sản xuất kinh doanh (lề đường, vỉa hè, góc phố, chợ...).</a:t>
            </a:r>
            <a:endParaRPr lang="en-US" sz="3184" dirty="0">
              <a:solidFill>
                <a:schemeClr val="accent6">
                  <a:lumMod val="75000"/>
                </a:schemeClr>
              </a:solidFill>
              <a:latin typeface="Muli"/>
              <a:ea typeface="Muli"/>
              <a:cs typeface="Muli"/>
              <a:sym typeface="Muli"/>
            </a:endParaRPr>
          </a:p>
        </p:txBody>
      </p:sp>
      <p:sp>
        <p:nvSpPr>
          <p:cNvPr id="24" name="TextBox 6">
            <a:extLst>
              <a:ext uri="{FF2B5EF4-FFF2-40B4-BE49-F238E27FC236}">
                <a16:creationId xmlns:a16="http://schemas.microsoft.com/office/drawing/2014/main" xmlns="" id="{8DFE80E8-5A5B-4AE6-8D06-344A039A37AD}"/>
              </a:ext>
            </a:extLst>
          </p:cNvPr>
          <p:cNvSpPr txBox="1"/>
          <p:nvPr/>
        </p:nvSpPr>
        <p:spPr>
          <a:xfrm>
            <a:off x="9683000" y="7186761"/>
            <a:ext cx="8857475" cy="1461939"/>
          </a:xfrm>
          <a:prstGeom prst="rect">
            <a:avLst/>
          </a:prstGeom>
        </p:spPr>
        <p:txBody>
          <a:bodyPr wrap="square" lIns="0" tIns="0" rIns="0" bIns="0" rtlCol="0" anchor="t">
            <a:spAutoFit/>
          </a:bodyPr>
          <a:lstStyle/>
          <a:p>
            <a:pPr lvl="0">
              <a:lnSpc>
                <a:spcPts val="3758"/>
              </a:lnSpc>
              <a:spcBef>
                <a:spcPct val="0"/>
              </a:spcBef>
            </a:pPr>
            <a:r>
              <a:rPr lang="en-US" sz="3184" dirty="0">
                <a:solidFill>
                  <a:schemeClr val="accent6">
                    <a:lumMod val="75000"/>
                  </a:schemeClr>
                </a:solidFill>
                <a:latin typeface="Muli"/>
                <a:ea typeface="Muli"/>
                <a:cs typeface="Muli"/>
                <a:sym typeface="Muli"/>
              </a:rPr>
              <a:t>C</a:t>
            </a:r>
            <a:r>
              <a:rPr lang="vi-VN" sz="3184" dirty="0">
                <a:solidFill>
                  <a:schemeClr val="accent6">
                    <a:lumMod val="75000"/>
                  </a:schemeClr>
                </a:solidFill>
                <a:latin typeface="Muli"/>
                <a:ea typeface="Muli"/>
                <a:cs typeface="Muli"/>
                <a:sym typeface="Muli"/>
              </a:rPr>
              <a:t>ơ sở có nhiều địa điểm của 1 ngành/ĐBĐT</a:t>
            </a:r>
            <a:r>
              <a:rPr lang="en-US" sz="3184" dirty="0">
                <a:solidFill>
                  <a:schemeClr val="accent6">
                    <a:lumMod val="75000"/>
                  </a:schemeClr>
                </a:solidFill>
                <a:latin typeface="Muli"/>
                <a:ea typeface="Muli"/>
                <a:cs typeface="Muli"/>
                <a:sym typeface="Muli"/>
              </a:rPr>
              <a:t>:</a:t>
            </a:r>
          </a:p>
          <a:p>
            <a:pPr lvl="0">
              <a:lnSpc>
                <a:spcPts val="3758"/>
              </a:lnSpc>
              <a:spcBef>
                <a:spcPct val="0"/>
              </a:spcBef>
            </a:pPr>
            <a:r>
              <a:rPr lang="vi-VN" sz="3184" dirty="0">
                <a:solidFill>
                  <a:schemeClr val="accent6">
                    <a:lumMod val="75000"/>
                  </a:schemeClr>
                </a:solidFill>
                <a:latin typeface="Muli"/>
                <a:ea typeface="Muli"/>
                <a:cs typeface="Muli"/>
                <a:sym typeface="Muli"/>
              </a:rPr>
              <a:t> </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Ghi</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tại</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nơi</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thời</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gian</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hoạt</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động</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nhiều</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nhất</a:t>
            </a:r>
            <a:r>
              <a:rPr lang="en-US" sz="3184" dirty="0">
                <a:solidFill>
                  <a:schemeClr val="accent6">
                    <a:lumMod val="75000"/>
                  </a:schemeClr>
                </a:solidFill>
                <a:latin typeface="Muli"/>
                <a:ea typeface="Muli"/>
                <a:cs typeface="Muli"/>
                <a:sym typeface="Wingdings" panose="05000000000000000000" pitchFamily="2" charset="2"/>
              </a:rPr>
              <a:t>/</a:t>
            </a:r>
            <a:r>
              <a:rPr lang="en-US" sz="3184" dirty="0" err="1">
                <a:solidFill>
                  <a:schemeClr val="accent6">
                    <a:lumMod val="75000"/>
                  </a:schemeClr>
                </a:solidFill>
                <a:latin typeface="Muli"/>
                <a:ea typeface="Muli"/>
                <a:cs typeface="Muli"/>
                <a:sym typeface="Wingdings" panose="05000000000000000000" pitchFamily="2" charset="2"/>
              </a:rPr>
              <a:t>doanh</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thu</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lớn</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hơn</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nếu</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cùng</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thời</a:t>
            </a:r>
            <a:r>
              <a:rPr lang="en-US" sz="3184" dirty="0">
                <a:solidFill>
                  <a:schemeClr val="accent6">
                    <a:lumMod val="75000"/>
                  </a:schemeClr>
                </a:solidFill>
                <a:latin typeface="Muli"/>
                <a:ea typeface="Muli"/>
                <a:cs typeface="Muli"/>
                <a:sym typeface="Wingdings" panose="05000000000000000000" pitchFamily="2" charset="2"/>
              </a:rPr>
              <a:t> </a:t>
            </a:r>
            <a:r>
              <a:rPr lang="en-US" sz="3184" dirty="0" err="1">
                <a:solidFill>
                  <a:schemeClr val="accent6">
                    <a:lumMod val="75000"/>
                  </a:schemeClr>
                </a:solidFill>
                <a:latin typeface="Muli"/>
                <a:ea typeface="Muli"/>
                <a:cs typeface="Muli"/>
                <a:sym typeface="Wingdings" panose="05000000000000000000" pitchFamily="2" charset="2"/>
              </a:rPr>
              <a:t>gian</a:t>
            </a:r>
            <a:endParaRPr lang="en-US" sz="3184" dirty="0">
              <a:solidFill>
                <a:schemeClr val="accent6">
                  <a:lumMod val="75000"/>
                </a:schemeClr>
              </a:solidFill>
              <a:latin typeface="Muli"/>
              <a:ea typeface="Muli"/>
              <a:cs typeface="Muli"/>
              <a:sym typeface="Muli"/>
            </a:endParaRPr>
          </a:p>
        </p:txBody>
      </p:sp>
      <p:sp>
        <p:nvSpPr>
          <p:cNvPr id="31" name="TextBox 8">
            <a:extLst>
              <a:ext uri="{FF2B5EF4-FFF2-40B4-BE49-F238E27FC236}">
                <a16:creationId xmlns:a16="http://schemas.microsoft.com/office/drawing/2014/main" xmlns="" id="{86CC8C73-2508-423A-A3C2-911C882DC424}"/>
              </a:ext>
            </a:extLst>
          </p:cNvPr>
          <p:cNvSpPr txBox="1"/>
          <p:nvPr/>
        </p:nvSpPr>
        <p:spPr>
          <a:xfrm>
            <a:off x="1782601" y="9379321"/>
            <a:ext cx="7114889" cy="490006"/>
          </a:xfrm>
          <a:prstGeom prst="rect">
            <a:avLst/>
          </a:prstGeom>
        </p:spPr>
        <p:txBody>
          <a:bodyPr wrap="square" lIns="0" tIns="0" rIns="0" bIns="0" rtlCol="0" anchor="t">
            <a:spAutoFit/>
          </a:bodyPr>
          <a:lstStyle/>
          <a:p>
            <a:pPr marL="0" lvl="0" indent="0">
              <a:spcBef>
                <a:spcPct val="0"/>
              </a:spcBef>
            </a:pPr>
            <a:r>
              <a:rPr lang="en-US" sz="3184" dirty="0" err="1">
                <a:solidFill>
                  <a:schemeClr val="accent5">
                    <a:lumMod val="75000"/>
                  </a:schemeClr>
                </a:solidFill>
                <a:latin typeface="Muli"/>
                <a:ea typeface="Muli"/>
                <a:cs typeface="Muli"/>
                <a:sym typeface="Muli"/>
              </a:rPr>
              <a:t>Nhập</a:t>
            </a:r>
            <a:r>
              <a:rPr lang="en-US" sz="3184" dirty="0">
                <a:solidFill>
                  <a:schemeClr val="accent5">
                    <a:lumMod val="75000"/>
                  </a:schemeClr>
                </a:solidFill>
                <a:latin typeface="Muli"/>
                <a:ea typeface="Muli"/>
                <a:cs typeface="Muli"/>
                <a:sym typeface="Muli"/>
              </a:rPr>
              <a:t> 10 </a:t>
            </a:r>
            <a:r>
              <a:rPr lang="en-US" sz="3184" dirty="0" err="1">
                <a:solidFill>
                  <a:schemeClr val="accent5">
                    <a:lumMod val="75000"/>
                  </a:schemeClr>
                </a:solidFill>
                <a:latin typeface="Muli"/>
                <a:ea typeface="Muli"/>
                <a:cs typeface="Muli"/>
                <a:sym typeface="Muli"/>
              </a:rPr>
              <a:t>số</a:t>
            </a:r>
            <a:r>
              <a:rPr lang="en-US" sz="3184" dirty="0">
                <a:solidFill>
                  <a:schemeClr val="accent5">
                    <a:lumMod val="75000"/>
                  </a:schemeClr>
                </a:solidFill>
                <a:latin typeface="Muli"/>
                <a:ea typeface="Muli"/>
                <a:cs typeface="Muli"/>
                <a:sym typeface="Muli"/>
              </a:rPr>
              <a:t> </a:t>
            </a:r>
            <a:r>
              <a:rPr lang="en-US" sz="3184" dirty="0" err="1">
                <a:solidFill>
                  <a:schemeClr val="accent5">
                    <a:lumMod val="75000"/>
                  </a:schemeClr>
                </a:solidFill>
                <a:latin typeface="Muli"/>
                <a:ea typeface="Muli"/>
                <a:cs typeface="Muli"/>
                <a:sym typeface="Muli"/>
              </a:rPr>
              <a:t>hoặc</a:t>
            </a:r>
            <a:r>
              <a:rPr lang="en-US" sz="3184" dirty="0">
                <a:solidFill>
                  <a:schemeClr val="accent5">
                    <a:lumMod val="75000"/>
                  </a:schemeClr>
                </a:solidFill>
                <a:latin typeface="Muli"/>
                <a:ea typeface="Muli"/>
                <a:cs typeface="Muli"/>
                <a:sym typeface="Muli"/>
              </a:rPr>
              <a:t> 11 </a:t>
            </a:r>
            <a:r>
              <a:rPr lang="en-US" sz="3184" dirty="0" err="1">
                <a:solidFill>
                  <a:schemeClr val="accent5">
                    <a:lumMod val="75000"/>
                  </a:schemeClr>
                </a:solidFill>
                <a:latin typeface="Muli"/>
                <a:ea typeface="Muli"/>
                <a:cs typeface="Muli"/>
                <a:sym typeface="Muli"/>
              </a:rPr>
              <a:t>số</a:t>
            </a:r>
            <a:r>
              <a:rPr lang="en-US" sz="3184" dirty="0">
                <a:solidFill>
                  <a:schemeClr val="accent5">
                    <a:lumMod val="75000"/>
                  </a:schemeClr>
                </a:solidFill>
                <a:latin typeface="Muli"/>
                <a:ea typeface="Muli"/>
                <a:cs typeface="Muli"/>
                <a:sym typeface="Muli"/>
              </a:rPr>
              <a:t> </a:t>
            </a:r>
            <a:r>
              <a:rPr lang="en-US" sz="3184" dirty="0" err="1">
                <a:solidFill>
                  <a:schemeClr val="accent5">
                    <a:lumMod val="75000"/>
                  </a:schemeClr>
                </a:solidFill>
                <a:latin typeface="Muli"/>
                <a:ea typeface="Muli"/>
                <a:cs typeface="Muli"/>
                <a:sym typeface="Muli"/>
              </a:rPr>
              <a:t>hoặc</a:t>
            </a:r>
            <a:r>
              <a:rPr lang="en-US" sz="3184" dirty="0">
                <a:solidFill>
                  <a:schemeClr val="accent5">
                    <a:lumMod val="75000"/>
                  </a:schemeClr>
                </a:solidFill>
                <a:latin typeface="Muli"/>
                <a:ea typeface="Muli"/>
                <a:cs typeface="Muli"/>
                <a:sym typeface="Muli"/>
              </a:rPr>
              <a:t> </a:t>
            </a:r>
            <a:r>
              <a:rPr lang="en-US" sz="3184" dirty="0" err="1">
                <a:solidFill>
                  <a:schemeClr val="accent5">
                    <a:lumMod val="75000"/>
                  </a:schemeClr>
                </a:solidFill>
                <a:latin typeface="Muli"/>
                <a:ea typeface="Muli"/>
                <a:cs typeface="Muli"/>
                <a:sym typeface="Muli"/>
              </a:rPr>
              <a:t>trống</a:t>
            </a:r>
            <a:r>
              <a:rPr lang="en-US" sz="3184" dirty="0">
                <a:solidFill>
                  <a:schemeClr val="accent5">
                    <a:lumMod val="75000"/>
                  </a:schemeClr>
                </a:solidFill>
                <a:latin typeface="Muli"/>
                <a:ea typeface="Muli"/>
                <a:cs typeface="Muli"/>
                <a:sym typeface="Muli"/>
              </a:rPr>
              <a:t> </a:t>
            </a:r>
          </a:p>
        </p:txBody>
      </p:sp>
      <p:sp>
        <p:nvSpPr>
          <p:cNvPr id="39" name="TextBox 6">
            <a:extLst>
              <a:ext uri="{FF2B5EF4-FFF2-40B4-BE49-F238E27FC236}">
                <a16:creationId xmlns:a16="http://schemas.microsoft.com/office/drawing/2014/main" xmlns="" id="{9B86AB13-18D5-4311-BC89-EA17188086AB}"/>
              </a:ext>
            </a:extLst>
          </p:cNvPr>
          <p:cNvSpPr txBox="1"/>
          <p:nvPr/>
        </p:nvSpPr>
        <p:spPr>
          <a:xfrm>
            <a:off x="9436676" y="8724900"/>
            <a:ext cx="8652372" cy="1461939"/>
          </a:xfrm>
          <a:prstGeom prst="rect">
            <a:avLst/>
          </a:prstGeom>
        </p:spPr>
        <p:txBody>
          <a:bodyPr wrap="square" lIns="0" tIns="0" rIns="0" bIns="0" rtlCol="0" anchor="t">
            <a:spAutoFit/>
          </a:bodyPr>
          <a:lstStyle/>
          <a:p>
            <a:pPr lvl="0">
              <a:lnSpc>
                <a:spcPts val="3758"/>
              </a:lnSpc>
              <a:spcBef>
                <a:spcPct val="0"/>
              </a:spcBef>
            </a:pPr>
            <a:r>
              <a:rPr lang="en-US" sz="3184" dirty="0">
                <a:solidFill>
                  <a:srgbClr val="C00000"/>
                </a:solidFill>
                <a:latin typeface="Muli"/>
                <a:ea typeface="Muli"/>
                <a:cs typeface="Muli"/>
                <a:sym typeface="Muli"/>
              </a:rPr>
              <a:t>T</a:t>
            </a:r>
            <a:r>
              <a:rPr lang="vi-VN" sz="3184" dirty="0">
                <a:solidFill>
                  <a:srgbClr val="C00000"/>
                </a:solidFill>
                <a:latin typeface="Muli"/>
                <a:ea typeface="Muli"/>
                <a:cs typeface="Muli"/>
                <a:sym typeface="Muli"/>
              </a:rPr>
              <a:t>ên chủ cơ sở trên đăng ký kinh doanh khác người thực tế điều hành </a:t>
            </a:r>
            <a:r>
              <a:rPr lang="en-US" sz="3184" dirty="0">
                <a:solidFill>
                  <a:srgbClr val="C00000"/>
                </a:solidFill>
                <a:latin typeface="Muli"/>
                <a:ea typeface="Muli"/>
                <a:cs typeface="Muli"/>
                <a:sym typeface="Wingdings" panose="05000000000000000000" pitchFamily="2" charset="2"/>
              </a:rPr>
              <a:t> G</a:t>
            </a:r>
            <a:r>
              <a:rPr lang="vi-VN" sz="3184" dirty="0">
                <a:solidFill>
                  <a:srgbClr val="C00000"/>
                </a:solidFill>
                <a:latin typeface="Muli"/>
                <a:ea typeface="Muli"/>
                <a:cs typeface="Muli"/>
                <a:sym typeface="Muli"/>
              </a:rPr>
              <a:t>hi tên chủ cơ sở thực tế.</a:t>
            </a:r>
            <a:endParaRPr lang="en-US" sz="3184" dirty="0">
              <a:solidFill>
                <a:srgbClr val="C00000"/>
              </a:solidFill>
              <a:latin typeface="Muli"/>
              <a:ea typeface="Muli"/>
              <a:cs typeface="Muli"/>
              <a:sym typeface="Muli"/>
            </a:endParaRPr>
          </a:p>
        </p:txBody>
      </p:sp>
      <p:cxnSp>
        <p:nvCxnSpPr>
          <p:cNvPr id="43" name="Straight Arrow Connector 42">
            <a:extLst>
              <a:ext uri="{FF2B5EF4-FFF2-40B4-BE49-F238E27FC236}">
                <a16:creationId xmlns:a16="http://schemas.microsoft.com/office/drawing/2014/main" xmlns="" id="{33B034FD-2E15-4DD2-8030-1C4330BBB503}"/>
              </a:ext>
            </a:extLst>
          </p:cNvPr>
          <p:cNvCxnSpPr>
            <a:cxnSpLocks/>
          </p:cNvCxnSpPr>
          <p:nvPr/>
        </p:nvCxnSpPr>
        <p:spPr>
          <a:xfrm>
            <a:off x="7570645" y="8507464"/>
            <a:ext cx="1745945" cy="60412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1" name="TextBox 6">
            <a:extLst>
              <a:ext uri="{FF2B5EF4-FFF2-40B4-BE49-F238E27FC236}">
                <a16:creationId xmlns:a16="http://schemas.microsoft.com/office/drawing/2014/main" xmlns="" id="{C826E11F-35F1-FE76-83FF-44FE0B87152C}"/>
              </a:ext>
            </a:extLst>
          </p:cNvPr>
          <p:cNvSpPr txBox="1"/>
          <p:nvPr/>
        </p:nvSpPr>
        <p:spPr>
          <a:xfrm>
            <a:off x="9812442" y="6134100"/>
            <a:ext cx="8652372" cy="974626"/>
          </a:xfrm>
          <a:prstGeom prst="rect">
            <a:avLst/>
          </a:prstGeom>
        </p:spPr>
        <p:txBody>
          <a:bodyPr wrap="square" lIns="0" tIns="0" rIns="0" bIns="0" rtlCol="0" anchor="t">
            <a:spAutoFit/>
          </a:bodyPr>
          <a:lstStyle/>
          <a:p>
            <a:pPr marL="457200" lvl="0" indent="-457200">
              <a:lnSpc>
                <a:spcPts val="3758"/>
              </a:lnSpc>
              <a:spcBef>
                <a:spcPct val="0"/>
              </a:spcBef>
              <a:buFont typeface="Wingdings" panose="05000000000000000000" pitchFamily="2" charset="2"/>
              <a:buChar char="à"/>
            </a:pPr>
            <a:r>
              <a:rPr lang="vi-VN" sz="3184" dirty="0">
                <a:solidFill>
                  <a:schemeClr val="accent6">
                    <a:lumMod val="75000"/>
                  </a:schemeClr>
                </a:solidFill>
                <a:latin typeface="Muli"/>
                <a:ea typeface="Muli"/>
                <a:cs typeface="Muli"/>
                <a:sym typeface="Wingdings" panose="05000000000000000000" pitchFamily="2" charset="2"/>
              </a:rPr>
              <a:t>Nếu không xác định cụ thể địa điểm, g</a:t>
            </a:r>
            <a:r>
              <a:rPr lang="en-US" sz="3184" dirty="0">
                <a:solidFill>
                  <a:schemeClr val="accent6">
                    <a:lumMod val="75000"/>
                  </a:schemeClr>
                </a:solidFill>
                <a:latin typeface="Muli"/>
                <a:ea typeface="Muli"/>
                <a:cs typeface="Muli"/>
                <a:sym typeface="Wingdings" panose="05000000000000000000" pitchFamily="2" charset="2"/>
              </a:rPr>
              <a:t>hi </a:t>
            </a:r>
            <a:endParaRPr lang="vi-VN" sz="3184" dirty="0">
              <a:solidFill>
                <a:schemeClr val="accent6">
                  <a:lumMod val="75000"/>
                </a:schemeClr>
              </a:solidFill>
              <a:latin typeface="Muli"/>
              <a:ea typeface="Muli"/>
              <a:cs typeface="Muli"/>
              <a:sym typeface="Wingdings" panose="05000000000000000000" pitchFamily="2" charset="2"/>
            </a:endParaRPr>
          </a:p>
          <a:p>
            <a:pPr lvl="0">
              <a:lnSpc>
                <a:spcPts val="3758"/>
              </a:lnSpc>
              <a:spcBef>
                <a:spcPct val="0"/>
              </a:spcBef>
            </a:pPr>
            <a:r>
              <a:rPr lang="vi-VN" sz="3184" dirty="0">
                <a:solidFill>
                  <a:schemeClr val="accent6">
                    <a:lumMod val="75000"/>
                  </a:schemeClr>
                </a:solidFill>
                <a:latin typeface="Muli"/>
                <a:ea typeface="Muli"/>
                <a:cs typeface="Muli"/>
                <a:sym typeface="Muli"/>
              </a:rPr>
              <a:t>địa chỉ thường trú của chủ cơ sở </a:t>
            </a:r>
            <a:endParaRPr lang="en-US" sz="3184" dirty="0">
              <a:solidFill>
                <a:schemeClr val="accent6">
                  <a:lumMod val="75000"/>
                </a:schemeClr>
              </a:solidFill>
              <a:latin typeface="Muli"/>
              <a:ea typeface="Muli"/>
              <a:cs typeface="Muli"/>
              <a:sym typeface="Muli"/>
            </a:endParaRPr>
          </a:p>
        </p:txBody>
      </p:sp>
      <p:sp>
        <p:nvSpPr>
          <p:cNvPr id="21" name="Left Bracket 20">
            <a:extLst>
              <a:ext uri="{FF2B5EF4-FFF2-40B4-BE49-F238E27FC236}">
                <a16:creationId xmlns:a16="http://schemas.microsoft.com/office/drawing/2014/main" xmlns="" id="{A24A5C9F-A341-4716-87D9-5D54C64508A9}"/>
              </a:ext>
            </a:extLst>
          </p:cNvPr>
          <p:cNvSpPr/>
          <p:nvPr/>
        </p:nvSpPr>
        <p:spPr>
          <a:xfrm>
            <a:off x="9188114" y="5386560"/>
            <a:ext cx="531241" cy="2423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row: Right 12">
            <a:extLst>
              <a:ext uri="{FF2B5EF4-FFF2-40B4-BE49-F238E27FC236}">
                <a16:creationId xmlns:a16="http://schemas.microsoft.com/office/drawing/2014/main" xmlns="" id="{77466C43-8D49-4334-B103-FCCD452B10CC}"/>
              </a:ext>
            </a:extLst>
          </p:cNvPr>
          <p:cNvSpPr/>
          <p:nvPr/>
        </p:nvSpPr>
        <p:spPr>
          <a:xfrm>
            <a:off x="7848600" y="7081103"/>
            <a:ext cx="1295400" cy="56228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barn(inVertical)">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5" grpId="0"/>
      <p:bldP spid="23" grpId="0"/>
      <p:bldP spid="24" grpId="0"/>
      <p:bldP spid="31" grpId="0"/>
      <p:bldP spid="39" grpId="0"/>
      <p:bldP spid="11" grpId="0"/>
      <p:bldP spid="21"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0"/>
          <p:cNvGrpSpPr/>
          <p:nvPr/>
        </p:nvGrpSpPr>
        <p:grpSpPr>
          <a:xfrm>
            <a:off x="-20053" y="-40673"/>
            <a:ext cx="18328106" cy="1874397"/>
            <a:chOff x="-1230915" y="-352466"/>
            <a:chExt cx="24437474" cy="2499195"/>
          </a:xfrm>
        </p:grpSpPr>
        <p:grpSp>
          <p:nvGrpSpPr>
            <p:cNvPr id="21" name="Group 21"/>
            <p:cNvGrpSpPr/>
            <p:nvPr/>
          </p:nvGrpSpPr>
          <p:grpSpPr>
            <a:xfrm>
              <a:off x="-1230915" y="-352466"/>
              <a:ext cx="24410738" cy="2499195"/>
              <a:chOff x="-359207" y="-102857"/>
              <a:chExt cx="7123567" cy="729318"/>
            </a:xfrm>
          </p:grpSpPr>
          <p:sp>
            <p:nvSpPr>
              <p:cNvPr id="22" name="Freeform 22"/>
              <p:cNvSpPr/>
              <p:nvPr/>
            </p:nvSpPr>
            <p:spPr>
              <a:xfrm>
                <a:off x="-359207" y="-102857"/>
                <a:ext cx="7123567" cy="341032"/>
              </a:xfrm>
              <a:custGeom>
                <a:avLst/>
                <a:gdLst/>
                <a:ahLst/>
                <a:cxnLst/>
                <a:rect l="l" t="t" r="r" b="b"/>
                <a:pathLst>
                  <a:path w="6364098" h="626461">
                    <a:moveTo>
                      <a:pt x="17513" y="0"/>
                    </a:moveTo>
                    <a:lnTo>
                      <a:pt x="6346585" y="0"/>
                    </a:lnTo>
                    <a:cubicBezTo>
                      <a:pt x="6356257" y="0"/>
                      <a:pt x="6364098" y="7841"/>
                      <a:pt x="6364098" y="17513"/>
                    </a:cubicBezTo>
                    <a:lnTo>
                      <a:pt x="6364098" y="608947"/>
                    </a:lnTo>
                    <a:cubicBezTo>
                      <a:pt x="6364098" y="618620"/>
                      <a:pt x="6356257" y="626461"/>
                      <a:pt x="6346585" y="626461"/>
                    </a:cubicBezTo>
                    <a:lnTo>
                      <a:pt x="17513" y="626461"/>
                    </a:lnTo>
                    <a:cubicBezTo>
                      <a:pt x="7841" y="626461"/>
                      <a:pt x="0" y="618620"/>
                      <a:pt x="0" y="608947"/>
                    </a:cubicBezTo>
                    <a:lnTo>
                      <a:pt x="0" y="17513"/>
                    </a:lnTo>
                    <a:cubicBezTo>
                      <a:pt x="0" y="7841"/>
                      <a:pt x="7841" y="0"/>
                      <a:pt x="17513" y="0"/>
                    </a:cubicBezTo>
                    <a:close/>
                  </a:path>
                </a:pathLst>
              </a:custGeom>
              <a:solidFill>
                <a:srgbClr val="FFFFFF"/>
              </a:solidFill>
              <a:ln cap="rnd">
                <a:noFill/>
                <a:prstDash val="solid"/>
                <a:round/>
              </a:ln>
            </p:spPr>
          </p:sp>
          <p:sp>
            <p:nvSpPr>
              <p:cNvPr id="23" name="TextBox 23"/>
              <p:cNvSpPr txBox="1"/>
              <p:nvPr/>
            </p:nvSpPr>
            <p:spPr>
              <a:xfrm>
                <a:off x="0" y="-28575"/>
                <a:ext cx="6364098" cy="655036"/>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26" name="TextBox 26"/>
            <p:cNvSpPr txBox="1"/>
            <p:nvPr/>
          </p:nvSpPr>
          <p:spPr>
            <a:xfrm>
              <a:off x="184321" y="87139"/>
              <a:ext cx="21439579" cy="1849744"/>
            </a:xfrm>
            <a:prstGeom prst="rect">
              <a:avLst/>
            </a:prstGeom>
          </p:spPr>
          <p:txBody>
            <a:bodyPr lIns="46656" tIns="46656" rIns="46656" bIns="46656" rtlCol="0" anchor="ctr"/>
            <a:lstStyle/>
            <a:p>
              <a:pPr marL="0" lvl="0" indent="0" algn="ctr">
                <a:lnSpc>
                  <a:spcPts val="2520"/>
                </a:lnSpc>
                <a:spcBef>
                  <a:spcPct val="0"/>
                </a:spcBef>
              </a:pPr>
              <a:endParaRPr/>
            </a:p>
          </p:txBody>
        </p:sp>
        <p:sp>
          <p:nvSpPr>
            <p:cNvPr id="27" name="TextBox 27"/>
            <p:cNvSpPr txBox="1"/>
            <p:nvPr/>
          </p:nvSpPr>
          <p:spPr>
            <a:xfrm>
              <a:off x="-1204178" y="12529"/>
              <a:ext cx="24410737" cy="803638"/>
            </a:xfrm>
            <a:prstGeom prst="rect">
              <a:avLst/>
            </a:prstGeom>
          </p:spPr>
          <p:txBody>
            <a:bodyPr wrap="square" lIns="0" tIns="0" rIns="0" bIns="0" rtlCol="0" anchor="t">
              <a:spAutoFit/>
            </a:bodyPr>
            <a:lstStyle/>
            <a:p>
              <a:pPr marL="0" lvl="0" indent="0" algn="ctr">
                <a:lnSpc>
                  <a:spcPts val="4730"/>
                </a:lnSpc>
                <a:spcBef>
                  <a:spcPct val="0"/>
                </a:spcBef>
              </a:pPr>
              <a:r>
                <a:rPr lang="en-US" sz="4300" b="1" dirty="0">
                  <a:solidFill>
                    <a:srgbClr val="FF0000"/>
                  </a:solidFill>
                  <a:latin typeface="Muli Bold"/>
                  <a:ea typeface="Muli Bold"/>
                  <a:cs typeface="Muli Bold"/>
                  <a:sym typeface="Muli Bold"/>
                </a:rPr>
                <a:t>MỘT SỐ GỢI Ý VỀ KHAI THÁC TỔNG SỐ TIỀN THU VỀ TẠI CÂU 5.10 </a:t>
              </a:r>
            </a:p>
          </p:txBody>
        </p:sp>
      </p:grpSp>
      <p:sp>
        <p:nvSpPr>
          <p:cNvPr id="14" name="Freeform 2">
            <a:extLst>
              <a:ext uri="{FF2B5EF4-FFF2-40B4-BE49-F238E27FC236}">
                <a16:creationId xmlns:a16="http://schemas.microsoft.com/office/drawing/2014/main" xmlns="" id="{3E2D1CD8-4785-1EB9-64E2-CB5F06FFFDBF}"/>
              </a:ext>
            </a:extLst>
          </p:cNvPr>
          <p:cNvSpPr/>
          <p:nvPr/>
        </p:nvSpPr>
        <p:spPr>
          <a:xfrm rot="10800000">
            <a:off x="1" y="2278772"/>
            <a:ext cx="18308052" cy="8145129"/>
          </a:xfrm>
          <a:custGeom>
            <a:avLst/>
            <a:gdLst/>
            <a:ahLst/>
            <a:cxnLst/>
            <a:rect l="l" t="t" r="r" b="b"/>
            <a:pathLst>
              <a:path w="10345165" h="6103647">
                <a:moveTo>
                  <a:pt x="0" y="0"/>
                </a:moveTo>
                <a:lnTo>
                  <a:pt x="10345165" y="0"/>
                </a:lnTo>
                <a:lnTo>
                  <a:pt x="10345165" y="6103647"/>
                </a:lnTo>
                <a:lnTo>
                  <a:pt x="0" y="61036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0" name="Freeform 15"/>
          <p:cNvSpPr/>
          <p:nvPr/>
        </p:nvSpPr>
        <p:spPr>
          <a:xfrm>
            <a:off x="11125200" y="7756398"/>
            <a:ext cx="7116103" cy="2486870"/>
          </a:xfrm>
          <a:custGeom>
            <a:avLst/>
            <a:gdLst/>
            <a:ahLst/>
            <a:cxnLst/>
            <a:rect l="l" t="t" r="r" b="b"/>
            <a:pathLst>
              <a:path w="1987447" h="3006353">
                <a:moveTo>
                  <a:pt x="45471" y="0"/>
                </a:moveTo>
                <a:lnTo>
                  <a:pt x="1941976" y="0"/>
                </a:lnTo>
                <a:cubicBezTo>
                  <a:pt x="1954036" y="0"/>
                  <a:pt x="1965601" y="4791"/>
                  <a:pt x="1974129" y="13318"/>
                </a:cubicBezTo>
                <a:cubicBezTo>
                  <a:pt x="1982656" y="21845"/>
                  <a:pt x="1987447" y="33411"/>
                  <a:pt x="1987447" y="45471"/>
                </a:cubicBezTo>
                <a:lnTo>
                  <a:pt x="1987447" y="2960882"/>
                </a:lnTo>
                <a:cubicBezTo>
                  <a:pt x="1987447" y="2985995"/>
                  <a:pt x="1967089" y="3006353"/>
                  <a:pt x="1941976" y="3006353"/>
                </a:cubicBezTo>
                <a:lnTo>
                  <a:pt x="45471" y="3006353"/>
                </a:lnTo>
                <a:cubicBezTo>
                  <a:pt x="20358" y="3006353"/>
                  <a:pt x="0" y="2985995"/>
                  <a:pt x="0" y="2960882"/>
                </a:cubicBezTo>
                <a:lnTo>
                  <a:pt x="0" y="45471"/>
                </a:lnTo>
                <a:cubicBezTo>
                  <a:pt x="0" y="20358"/>
                  <a:pt x="20358" y="0"/>
                  <a:pt x="45471" y="0"/>
                </a:cubicBezTo>
                <a:close/>
              </a:path>
            </a:pathLst>
          </a:custGeom>
          <a:solidFill>
            <a:srgbClr val="FFFFFF"/>
          </a:solidFill>
          <a:ln w="38100" cap="rnd">
            <a:solidFill>
              <a:srgbClr val="1A1E2D"/>
            </a:solidFill>
            <a:prstDash val="solid"/>
            <a:round/>
          </a:ln>
        </p:spPr>
      </p:sp>
      <p:sp>
        <p:nvSpPr>
          <p:cNvPr id="31" name="TextBox 40"/>
          <p:cNvSpPr txBox="1"/>
          <p:nvPr/>
        </p:nvSpPr>
        <p:spPr>
          <a:xfrm>
            <a:off x="11303145" y="7927419"/>
            <a:ext cx="6756255" cy="2092881"/>
          </a:xfrm>
          <a:prstGeom prst="rect">
            <a:avLst/>
          </a:prstGeom>
        </p:spPr>
        <p:txBody>
          <a:bodyPr wrap="square" lIns="0" tIns="0" rIns="0" bIns="0" rtlCol="0" anchor="t">
            <a:spAutoFit/>
          </a:bodyPr>
          <a:lstStyle/>
          <a:p>
            <a:pPr marL="0" lvl="1" indent="0" algn="l">
              <a:spcBef>
                <a:spcPct val="0"/>
              </a:spcBef>
            </a:pPr>
            <a:r>
              <a:rPr lang="en-US" sz="3400" spc="-60" dirty="0" err="1">
                <a:solidFill>
                  <a:srgbClr val="FF0000"/>
                </a:solidFill>
                <a:latin typeface="Muli"/>
                <a:ea typeface="Muli"/>
                <a:cs typeface="Muli"/>
                <a:sym typeface="Muli"/>
              </a:rPr>
              <a:t>Chênh</a:t>
            </a:r>
            <a:r>
              <a:rPr lang="en-US" sz="3400" spc="-60" dirty="0">
                <a:solidFill>
                  <a:srgbClr val="FF0000"/>
                </a:solidFill>
                <a:latin typeface="Muli"/>
                <a:ea typeface="Muli"/>
                <a:cs typeface="Muli"/>
                <a:sym typeface="Muli"/>
              </a:rPr>
              <a:t> </a:t>
            </a:r>
            <a:r>
              <a:rPr lang="en-US" sz="3400" spc="-60" dirty="0" err="1">
                <a:solidFill>
                  <a:srgbClr val="FF0000"/>
                </a:solidFill>
                <a:latin typeface="Muli"/>
                <a:ea typeface="Muli"/>
                <a:cs typeface="Muli"/>
                <a:sym typeface="Muli"/>
              </a:rPr>
              <a:t>lệch</a:t>
            </a:r>
            <a:r>
              <a:rPr lang="en-US" sz="3400" spc="-60" dirty="0">
                <a:solidFill>
                  <a:srgbClr val="FF0000"/>
                </a:solidFill>
                <a:latin typeface="Muli"/>
                <a:ea typeface="Muli"/>
                <a:cs typeface="Muli"/>
                <a:sym typeface="Muli"/>
              </a:rPr>
              <a:t> </a:t>
            </a:r>
            <a:r>
              <a:rPr lang="en-US" sz="3400" spc="-60" dirty="0" err="1">
                <a:solidFill>
                  <a:srgbClr val="FF0000"/>
                </a:solidFill>
                <a:latin typeface="Muli"/>
                <a:ea typeface="Muli"/>
                <a:cs typeface="Muli"/>
                <a:sym typeface="Muli"/>
              </a:rPr>
              <a:t>quá</a:t>
            </a:r>
            <a:r>
              <a:rPr lang="en-US" sz="3400" spc="-60" dirty="0">
                <a:solidFill>
                  <a:srgbClr val="FF0000"/>
                </a:solidFill>
                <a:latin typeface="Muli"/>
                <a:ea typeface="Muli"/>
                <a:cs typeface="Muli"/>
                <a:sym typeface="Muli"/>
              </a:rPr>
              <a:t> </a:t>
            </a:r>
            <a:r>
              <a:rPr lang="en-US" sz="3400" spc="-60" dirty="0" err="1">
                <a:solidFill>
                  <a:srgbClr val="FF0000"/>
                </a:solidFill>
                <a:latin typeface="Muli"/>
                <a:ea typeface="Muli"/>
                <a:cs typeface="Muli"/>
                <a:sym typeface="Muli"/>
              </a:rPr>
              <a:t>lớn</a:t>
            </a:r>
            <a:r>
              <a:rPr lang="en-US" sz="3400" spc="-60" dirty="0">
                <a:solidFill>
                  <a:srgbClr val="FF0000"/>
                </a:solidFill>
                <a:latin typeface="Muli"/>
                <a:ea typeface="Muli"/>
                <a:cs typeface="Muli"/>
                <a:sym typeface="Muli"/>
              </a:rPr>
              <a:t> </a:t>
            </a:r>
            <a:r>
              <a:rPr lang="en-US" sz="3400" spc="-60" dirty="0" err="1">
                <a:solidFill>
                  <a:srgbClr val="19274F"/>
                </a:solidFill>
                <a:latin typeface="Muli"/>
                <a:ea typeface="Muli"/>
                <a:cs typeface="Muli"/>
                <a:sym typeface="Muli"/>
              </a:rPr>
              <a:t>giữa</a:t>
            </a:r>
            <a:r>
              <a:rPr lang="en-US" sz="3400" spc="-60" dirty="0">
                <a:solidFill>
                  <a:srgbClr val="19274F"/>
                </a:solidFill>
                <a:latin typeface="Muli"/>
                <a:ea typeface="Muli"/>
                <a:cs typeface="Muli"/>
                <a:sym typeface="Muli"/>
              </a:rPr>
              <a:t> </a:t>
            </a:r>
            <a:r>
              <a:rPr lang="en-US" sz="3400" spc="-60" dirty="0" err="1">
                <a:solidFill>
                  <a:srgbClr val="19274F"/>
                </a:solidFill>
                <a:latin typeface="Muli"/>
                <a:ea typeface="Muli"/>
                <a:cs typeface="Muli"/>
                <a:sym typeface="Muli"/>
              </a:rPr>
              <a:t>Tổng</a:t>
            </a:r>
            <a:r>
              <a:rPr lang="en-US" sz="3400" spc="-60" dirty="0">
                <a:solidFill>
                  <a:srgbClr val="19274F"/>
                </a:solidFill>
                <a:latin typeface="Muli"/>
                <a:ea typeface="Muli"/>
                <a:cs typeface="Muli"/>
                <a:sym typeface="Muli"/>
              </a:rPr>
              <a:t> </a:t>
            </a:r>
            <a:r>
              <a:rPr lang="en-US" sz="3400" spc="-60" dirty="0" err="1">
                <a:solidFill>
                  <a:srgbClr val="19274F"/>
                </a:solidFill>
                <a:latin typeface="Muli"/>
                <a:ea typeface="Muli"/>
                <a:cs typeface="Muli"/>
                <a:sym typeface="Muli"/>
              </a:rPr>
              <a:t>số</a:t>
            </a:r>
            <a:r>
              <a:rPr lang="en-US" sz="3400" spc="-60" dirty="0">
                <a:solidFill>
                  <a:srgbClr val="19274F"/>
                </a:solidFill>
                <a:latin typeface="Muli"/>
                <a:ea typeface="Muli"/>
                <a:cs typeface="Muli"/>
                <a:sym typeface="Muli"/>
              </a:rPr>
              <a:t> </a:t>
            </a:r>
            <a:r>
              <a:rPr lang="en-US" sz="3400" spc="-60" dirty="0" err="1">
                <a:solidFill>
                  <a:srgbClr val="19274F"/>
                </a:solidFill>
                <a:latin typeface="Muli"/>
                <a:ea typeface="Muli"/>
                <a:cs typeface="Muli"/>
                <a:sym typeface="Muli"/>
              </a:rPr>
              <a:t>tiền</a:t>
            </a:r>
            <a:r>
              <a:rPr lang="en-US" sz="3400" spc="-60" dirty="0">
                <a:solidFill>
                  <a:srgbClr val="19274F"/>
                </a:solidFill>
                <a:latin typeface="Muli"/>
                <a:ea typeface="Muli"/>
                <a:cs typeface="Muli"/>
                <a:sym typeface="Muli"/>
              </a:rPr>
              <a:t> </a:t>
            </a:r>
            <a:r>
              <a:rPr lang="en-US" sz="3400" spc="-60" dirty="0" err="1">
                <a:solidFill>
                  <a:srgbClr val="19274F"/>
                </a:solidFill>
                <a:latin typeface="Muli"/>
                <a:ea typeface="Muli"/>
                <a:cs typeface="Muli"/>
                <a:sym typeface="Muli"/>
              </a:rPr>
              <a:t>thu</a:t>
            </a:r>
            <a:r>
              <a:rPr lang="en-US" sz="3400" spc="-60" dirty="0">
                <a:solidFill>
                  <a:srgbClr val="19274F"/>
                </a:solidFill>
                <a:latin typeface="Muli"/>
                <a:ea typeface="Muli"/>
                <a:cs typeface="Muli"/>
                <a:sym typeface="Muli"/>
              </a:rPr>
              <a:t> </a:t>
            </a:r>
            <a:r>
              <a:rPr lang="en-US" sz="3400" spc="-60" dirty="0" err="1">
                <a:solidFill>
                  <a:srgbClr val="19274F"/>
                </a:solidFill>
                <a:latin typeface="Muli"/>
                <a:ea typeface="Muli"/>
                <a:cs typeface="Muli"/>
                <a:sym typeface="Muli"/>
              </a:rPr>
              <a:t>về</a:t>
            </a:r>
            <a:r>
              <a:rPr lang="en-US" sz="3400" spc="-60" dirty="0">
                <a:solidFill>
                  <a:srgbClr val="19274F"/>
                </a:solidFill>
                <a:latin typeface="Muli"/>
                <a:ea typeface="Muli"/>
                <a:cs typeface="Muli"/>
                <a:sym typeface="Muli"/>
              </a:rPr>
              <a:t> </a:t>
            </a:r>
            <a:r>
              <a:rPr lang="vi-VN" sz="3400" spc="-60" dirty="0">
                <a:solidFill>
                  <a:srgbClr val="19274F"/>
                </a:solidFill>
                <a:latin typeface="Muli"/>
                <a:ea typeface="Muli"/>
                <a:cs typeface="Muli"/>
                <a:sym typeface="Muli"/>
              </a:rPr>
              <a:t>tại C5.4</a:t>
            </a:r>
            <a:r>
              <a:rPr lang="en-US" sz="3400" spc="-60" dirty="0">
                <a:solidFill>
                  <a:srgbClr val="19274F"/>
                </a:solidFill>
                <a:latin typeface="Muli"/>
                <a:ea typeface="Muli"/>
                <a:cs typeface="Muli"/>
                <a:sym typeface="Muli"/>
              </a:rPr>
              <a:t> </a:t>
            </a:r>
            <a:r>
              <a:rPr lang="en-US" sz="3400" spc="-60" dirty="0" err="1">
                <a:solidFill>
                  <a:srgbClr val="19274F"/>
                </a:solidFill>
                <a:latin typeface="Muli"/>
                <a:ea typeface="Muli"/>
                <a:cs typeface="Muli"/>
                <a:sym typeface="Muli"/>
              </a:rPr>
              <a:t>với</a:t>
            </a:r>
            <a:r>
              <a:rPr lang="en-US" sz="3400" spc="-60" dirty="0">
                <a:solidFill>
                  <a:srgbClr val="19274F"/>
                </a:solidFill>
                <a:latin typeface="Muli"/>
                <a:ea typeface="Muli"/>
                <a:cs typeface="Muli"/>
                <a:sym typeface="Muli"/>
              </a:rPr>
              <a:t> </a:t>
            </a:r>
            <a:r>
              <a:rPr lang="en-US" sz="3400" spc="-60" dirty="0" err="1">
                <a:solidFill>
                  <a:srgbClr val="19274F"/>
                </a:solidFill>
                <a:latin typeface="Muli"/>
                <a:ea typeface="Muli"/>
                <a:cs typeface="Muli"/>
                <a:sym typeface="Muli"/>
              </a:rPr>
              <a:t>Tổng</a:t>
            </a:r>
            <a:r>
              <a:rPr lang="en-US" sz="3400" spc="-60" dirty="0">
                <a:solidFill>
                  <a:srgbClr val="19274F"/>
                </a:solidFill>
                <a:latin typeface="Muli"/>
                <a:ea typeface="Muli"/>
                <a:cs typeface="Muli"/>
                <a:sym typeface="Muli"/>
              </a:rPr>
              <a:t> chi </a:t>
            </a:r>
            <a:r>
              <a:rPr lang="en-US" sz="3400" spc="-60" dirty="0" err="1">
                <a:solidFill>
                  <a:srgbClr val="19274F"/>
                </a:solidFill>
                <a:latin typeface="Muli"/>
                <a:ea typeface="Muli"/>
                <a:cs typeface="Muli"/>
                <a:sym typeface="Muli"/>
              </a:rPr>
              <a:t>phí</a:t>
            </a:r>
            <a:r>
              <a:rPr lang="vi-VN" sz="3400" spc="-60" dirty="0">
                <a:solidFill>
                  <a:srgbClr val="19274F"/>
                </a:solidFill>
                <a:latin typeface="Muli"/>
                <a:ea typeface="Muli"/>
                <a:cs typeface="Muli"/>
                <a:sym typeface="Muli"/>
              </a:rPr>
              <a:t> (C5.8T)</a:t>
            </a:r>
            <a:r>
              <a:rPr lang="en-US" sz="3400" spc="-60" dirty="0">
                <a:solidFill>
                  <a:srgbClr val="19274F"/>
                </a:solidFill>
                <a:latin typeface="Muli"/>
                <a:ea typeface="Muli"/>
                <a:cs typeface="Muli"/>
                <a:sym typeface="Muli"/>
              </a:rPr>
              <a:t> + </a:t>
            </a:r>
            <a:r>
              <a:rPr lang="en-US" sz="3400" spc="-60" dirty="0" err="1">
                <a:solidFill>
                  <a:srgbClr val="19274F"/>
                </a:solidFill>
                <a:latin typeface="Muli"/>
                <a:ea typeface="Muli"/>
                <a:cs typeface="Muli"/>
                <a:sym typeface="Muli"/>
              </a:rPr>
              <a:t>Lãi</a:t>
            </a:r>
            <a:r>
              <a:rPr lang="en-US" sz="3400" spc="-60" dirty="0">
                <a:solidFill>
                  <a:srgbClr val="19274F"/>
                </a:solidFill>
                <a:latin typeface="Muli"/>
                <a:ea typeface="Muli"/>
                <a:cs typeface="Muli"/>
                <a:sym typeface="Muli"/>
              </a:rPr>
              <a:t>/</a:t>
            </a:r>
            <a:r>
              <a:rPr lang="en-US" sz="3400" spc="-60" dirty="0" err="1">
                <a:solidFill>
                  <a:srgbClr val="19274F"/>
                </a:solidFill>
                <a:latin typeface="Muli"/>
                <a:ea typeface="Muli"/>
                <a:cs typeface="Muli"/>
                <a:sym typeface="Muli"/>
              </a:rPr>
              <a:t>lỗ</a:t>
            </a:r>
            <a:r>
              <a:rPr lang="vi-VN" sz="3400" spc="-60" dirty="0">
                <a:solidFill>
                  <a:srgbClr val="19274F"/>
                </a:solidFill>
                <a:latin typeface="Muli"/>
                <a:ea typeface="Muli"/>
                <a:cs typeface="Muli"/>
                <a:sym typeface="Muli"/>
              </a:rPr>
              <a:t> (C5.9)</a:t>
            </a:r>
            <a:r>
              <a:rPr lang="en-US" sz="3400" spc="-60" dirty="0">
                <a:solidFill>
                  <a:srgbClr val="19274F"/>
                </a:solidFill>
                <a:latin typeface="Muli"/>
                <a:ea typeface="Muli"/>
                <a:cs typeface="Muli"/>
                <a:sym typeface="Muli"/>
              </a:rPr>
              <a:t> </a:t>
            </a:r>
          </a:p>
          <a:p>
            <a:pPr marL="0" lvl="1" indent="0" algn="l">
              <a:spcBef>
                <a:spcPct val="0"/>
              </a:spcBef>
            </a:pP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Kiểm</a:t>
            </a: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tra</a:t>
            </a: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lại</a:t>
            </a: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doanh</a:t>
            </a: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thu</a:t>
            </a: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của</a:t>
            </a: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cơ</a:t>
            </a:r>
            <a:r>
              <a:rPr lang="en-US" sz="3400" spc="-60" dirty="0">
                <a:solidFill>
                  <a:srgbClr val="19274F"/>
                </a:solidFill>
                <a:latin typeface="Muli"/>
                <a:ea typeface="Muli"/>
                <a:cs typeface="Muli"/>
                <a:sym typeface="Wingdings" panose="05000000000000000000" pitchFamily="2" charset="2"/>
              </a:rPr>
              <a:t> </a:t>
            </a:r>
            <a:r>
              <a:rPr lang="en-US" sz="3400" spc="-60" dirty="0" err="1">
                <a:solidFill>
                  <a:srgbClr val="19274F"/>
                </a:solidFill>
                <a:latin typeface="Muli"/>
                <a:ea typeface="Muli"/>
                <a:cs typeface="Muli"/>
                <a:sym typeface="Wingdings" panose="05000000000000000000" pitchFamily="2" charset="2"/>
              </a:rPr>
              <a:t>sở</a:t>
            </a:r>
            <a:endParaRPr lang="en-US" sz="3400" spc="-60" dirty="0">
              <a:solidFill>
                <a:srgbClr val="19274F"/>
              </a:solidFill>
              <a:latin typeface="Muli"/>
              <a:ea typeface="Muli"/>
              <a:cs typeface="Muli"/>
              <a:sym typeface="Muli"/>
            </a:endParaRPr>
          </a:p>
        </p:txBody>
      </p:sp>
      <p:sp>
        <p:nvSpPr>
          <p:cNvPr id="32" name="Oval 31">
            <a:extLst>
              <a:ext uri="{FF2B5EF4-FFF2-40B4-BE49-F238E27FC236}">
                <a16:creationId xmlns:a16="http://schemas.microsoft.com/office/drawing/2014/main" xmlns="" id="{23634E72-F1EE-BF3A-732E-D8A5792CD2D8}"/>
              </a:ext>
            </a:extLst>
          </p:cNvPr>
          <p:cNvSpPr/>
          <p:nvPr/>
        </p:nvSpPr>
        <p:spPr>
          <a:xfrm>
            <a:off x="13487400" y="6511562"/>
            <a:ext cx="2743200" cy="1055382"/>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LƯU Ý</a:t>
            </a:r>
          </a:p>
        </p:txBody>
      </p:sp>
      <p:sp>
        <p:nvSpPr>
          <p:cNvPr id="33" name="Arrow: Curved Left 32">
            <a:extLst>
              <a:ext uri="{FF2B5EF4-FFF2-40B4-BE49-F238E27FC236}">
                <a16:creationId xmlns:a16="http://schemas.microsoft.com/office/drawing/2014/main" xmlns="" id="{CB1466BB-84F2-3E35-5405-F624E257254E}"/>
              </a:ext>
            </a:extLst>
          </p:cNvPr>
          <p:cNvSpPr/>
          <p:nvPr/>
        </p:nvSpPr>
        <p:spPr>
          <a:xfrm flipH="1">
            <a:off x="12928763" y="6909259"/>
            <a:ext cx="609600" cy="106411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Curved Left 38">
            <a:extLst>
              <a:ext uri="{FF2B5EF4-FFF2-40B4-BE49-F238E27FC236}">
                <a16:creationId xmlns:a16="http://schemas.microsoft.com/office/drawing/2014/main" xmlns="" id="{13F1FAFD-33C7-F224-8509-31792DAB77E9}"/>
              </a:ext>
            </a:extLst>
          </p:cNvPr>
          <p:cNvSpPr/>
          <p:nvPr/>
        </p:nvSpPr>
        <p:spPr>
          <a:xfrm rot="11280717" flipH="1">
            <a:off x="16268524" y="6150904"/>
            <a:ext cx="609600" cy="106411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1" name="Group 40">
            <a:extLst>
              <a:ext uri="{FF2B5EF4-FFF2-40B4-BE49-F238E27FC236}">
                <a16:creationId xmlns:a16="http://schemas.microsoft.com/office/drawing/2014/main" xmlns="" id="{45CBFA1C-502F-47A5-A52E-823E023FE39B}"/>
              </a:ext>
            </a:extLst>
          </p:cNvPr>
          <p:cNvGrpSpPr/>
          <p:nvPr/>
        </p:nvGrpSpPr>
        <p:grpSpPr>
          <a:xfrm>
            <a:off x="151798" y="1333501"/>
            <a:ext cx="4560204" cy="8866694"/>
            <a:chOff x="1054057" y="1976309"/>
            <a:chExt cx="5189593" cy="8289821"/>
          </a:xfrm>
        </p:grpSpPr>
        <p:grpSp>
          <p:nvGrpSpPr>
            <p:cNvPr id="42" name="Group 8"/>
            <p:cNvGrpSpPr/>
            <p:nvPr/>
          </p:nvGrpSpPr>
          <p:grpSpPr>
            <a:xfrm>
              <a:off x="1054057" y="1976309"/>
              <a:ext cx="5189593" cy="8289821"/>
              <a:chOff x="-31797" y="-38100"/>
              <a:chExt cx="2019244" cy="3225525"/>
            </a:xfrm>
          </p:grpSpPr>
          <p:sp>
            <p:nvSpPr>
              <p:cNvPr id="49" name="Freeform 9"/>
              <p:cNvSpPr/>
              <p:nvPr/>
            </p:nvSpPr>
            <p:spPr>
              <a:xfrm>
                <a:off x="-31797" y="0"/>
                <a:ext cx="2019244" cy="3187425"/>
              </a:xfrm>
              <a:custGeom>
                <a:avLst/>
                <a:gdLst/>
                <a:ahLst/>
                <a:cxnLst/>
                <a:rect l="l" t="t" r="r" b="b"/>
                <a:pathLst>
                  <a:path w="1987447" h="3006353">
                    <a:moveTo>
                      <a:pt x="45471" y="0"/>
                    </a:moveTo>
                    <a:lnTo>
                      <a:pt x="1941976" y="0"/>
                    </a:lnTo>
                    <a:cubicBezTo>
                      <a:pt x="1954036" y="0"/>
                      <a:pt x="1965601" y="4791"/>
                      <a:pt x="1974129" y="13318"/>
                    </a:cubicBezTo>
                    <a:cubicBezTo>
                      <a:pt x="1982656" y="21845"/>
                      <a:pt x="1987447" y="33411"/>
                      <a:pt x="1987447" y="45471"/>
                    </a:cubicBezTo>
                    <a:lnTo>
                      <a:pt x="1987447" y="2960882"/>
                    </a:lnTo>
                    <a:cubicBezTo>
                      <a:pt x="1987447" y="2985995"/>
                      <a:pt x="1967089" y="3006353"/>
                      <a:pt x="1941976" y="3006353"/>
                    </a:cubicBezTo>
                    <a:lnTo>
                      <a:pt x="45471" y="3006353"/>
                    </a:lnTo>
                    <a:cubicBezTo>
                      <a:pt x="20358" y="3006353"/>
                      <a:pt x="0" y="2985995"/>
                      <a:pt x="0" y="2960882"/>
                    </a:cubicBezTo>
                    <a:lnTo>
                      <a:pt x="0" y="45471"/>
                    </a:lnTo>
                    <a:cubicBezTo>
                      <a:pt x="0" y="20358"/>
                      <a:pt x="20358" y="0"/>
                      <a:pt x="45471" y="0"/>
                    </a:cubicBezTo>
                    <a:close/>
                  </a:path>
                </a:pathLst>
              </a:custGeom>
              <a:solidFill>
                <a:srgbClr val="FFFFFF"/>
              </a:solidFill>
              <a:ln w="38100" cap="rnd">
                <a:solidFill>
                  <a:srgbClr val="1A1E2D"/>
                </a:solidFill>
                <a:prstDash val="solid"/>
                <a:round/>
              </a:ln>
            </p:spPr>
          </p:sp>
          <p:sp>
            <p:nvSpPr>
              <p:cNvPr id="50" name="TextBox 10"/>
              <p:cNvSpPr txBox="1"/>
              <p:nvPr/>
            </p:nvSpPr>
            <p:spPr>
              <a:xfrm>
                <a:off x="0" y="-38100"/>
                <a:ext cx="1987447" cy="3044452"/>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45" name="Freeform 12"/>
            <p:cNvSpPr/>
            <p:nvPr/>
          </p:nvSpPr>
          <p:spPr>
            <a:xfrm>
              <a:off x="1333555" y="2321211"/>
              <a:ext cx="4712317" cy="3196037"/>
            </a:xfrm>
            <a:custGeom>
              <a:avLst/>
              <a:gdLst/>
              <a:ahLst/>
              <a:cxnLst/>
              <a:rect l="l" t="t" r="r" b="b"/>
              <a:pathLst>
                <a:path w="1833538" h="373253">
                  <a:moveTo>
                    <a:pt x="49287" y="0"/>
                  </a:moveTo>
                  <a:lnTo>
                    <a:pt x="1784250" y="0"/>
                  </a:lnTo>
                  <a:cubicBezTo>
                    <a:pt x="1797322" y="0"/>
                    <a:pt x="1809859" y="5193"/>
                    <a:pt x="1819102" y="14436"/>
                  </a:cubicBezTo>
                  <a:cubicBezTo>
                    <a:pt x="1828345" y="23679"/>
                    <a:pt x="1833538" y="36216"/>
                    <a:pt x="1833538" y="49287"/>
                  </a:cubicBezTo>
                  <a:lnTo>
                    <a:pt x="1833538" y="323966"/>
                  </a:lnTo>
                  <a:cubicBezTo>
                    <a:pt x="1833538" y="351187"/>
                    <a:pt x="1811471" y="373253"/>
                    <a:pt x="1784250" y="373253"/>
                  </a:cubicBezTo>
                  <a:lnTo>
                    <a:pt x="49287" y="373253"/>
                  </a:lnTo>
                  <a:cubicBezTo>
                    <a:pt x="22067" y="373253"/>
                    <a:pt x="0" y="351187"/>
                    <a:pt x="0" y="323966"/>
                  </a:cubicBezTo>
                  <a:lnTo>
                    <a:pt x="0" y="49287"/>
                  </a:lnTo>
                  <a:cubicBezTo>
                    <a:pt x="0" y="22067"/>
                    <a:pt x="22067" y="0"/>
                    <a:pt x="49287" y="0"/>
                  </a:cubicBezTo>
                  <a:close/>
                </a:path>
              </a:pathLst>
            </a:custGeom>
            <a:solidFill>
              <a:srgbClr val="A6D0E8"/>
            </a:solidFill>
            <a:ln w="38100" cap="rnd">
              <a:solidFill>
                <a:srgbClr val="1A1E2D"/>
              </a:solidFill>
              <a:prstDash val="solid"/>
              <a:round/>
            </a:ln>
          </p:spPr>
        </p:sp>
        <p:sp>
          <p:nvSpPr>
            <p:cNvPr id="46" name="Freeform 28"/>
            <p:cNvSpPr/>
            <p:nvPr/>
          </p:nvSpPr>
          <p:spPr>
            <a:xfrm rot="5400000">
              <a:off x="3093761" y="5573136"/>
              <a:ext cx="1274919" cy="924316"/>
            </a:xfrm>
            <a:custGeom>
              <a:avLst/>
              <a:gdLst/>
              <a:ahLst/>
              <a:cxnLst/>
              <a:rect l="l" t="t" r="r" b="b"/>
              <a:pathLst>
                <a:path w="1274919" h="924316">
                  <a:moveTo>
                    <a:pt x="0" y="0"/>
                  </a:moveTo>
                  <a:lnTo>
                    <a:pt x="1274918" y="0"/>
                  </a:lnTo>
                  <a:lnTo>
                    <a:pt x="1274918" y="924316"/>
                  </a:lnTo>
                  <a:lnTo>
                    <a:pt x="0" y="9243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7" name="TextBox 36"/>
            <p:cNvSpPr txBox="1"/>
            <p:nvPr/>
          </p:nvSpPr>
          <p:spPr>
            <a:xfrm>
              <a:off x="1516940" y="2530364"/>
              <a:ext cx="4224346" cy="2733648"/>
            </a:xfrm>
            <a:prstGeom prst="rect">
              <a:avLst/>
            </a:prstGeom>
          </p:spPr>
          <p:txBody>
            <a:bodyPr wrap="square" lIns="0" tIns="0" rIns="0" bIns="0" rtlCol="0" anchor="t">
              <a:spAutoFit/>
            </a:bodyPr>
            <a:lstStyle/>
            <a:p>
              <a:pPr marL="0" lvl="1" indent="0" algn="ctr">
                <a:spcBef>
                  <a:spcPct val="0"/>
                </a:spcBef>
              </a:pPr>
              <a:r>
                <a:rPr lang="en-US" sz="3800" spc="-75" dirty="0">
                  <a:solidFill>
                    <a:srgbClr val="19274F"/>
                  </a:solidFill>
                  <a:latin typeface="Muli"/>
                  <a:ea typeface="Muli"/>
                  <a:cs typeface="Muli"/>
                  <a:sym typeface="Muli"/>
                </a:rPr>
                <a:t>Trường </a:t>
              </a:r>
              <a:r>
                <a:rPr lang="en-US" sz="3800" spc="-75" dirty="0" err="1">
                  <a:solidFill>
                    <a:srgbClr val="19274F"/>
                  </a:solidFill>
                  <a:latin typeface="Muli"/>
                  <a:ea typeface="Muli"/>
                  <a:cs typeface="Muli"/>
                  <a:sym typeface="Muli"/>
                </a:rPr>
                <a:t>hợp</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cơ</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sở</a:t>
              </a:r>
              <a:r>
                <a:rPr lang="en-US" sz="3800" spc="-75" dirty="0">
                  <a:solidFill>
                    <a:srgbClr val="19274F"/>
                  </a:solidFill>
                  <a:latin typeface="Muli"/>
                  <a:ea typeface="Muli"/>
                  <a:cs typeface="Muli"/>
                  <a:sym typeface="Muli"/>
                </a:rPr>
                <a:t> </a:t>
              </a:r>
              <a:r>
                <a:rPr lang="en-US" sz="3800" spc="-75" dirty="0" err="1">
                  <a:solidFill>
                    <a:srgbClr val="FF0000"/>
                  </a:solidFill>
                  <a:latin typeface="Muli"/>
                  <a:ea typeface="Muli"/>
                  <a:cs typeface="Muli"/>
                  <a:sym typeface="Muli"/>
                </a:rPr>
                <a:t>không</a:t>
              </a:r>
              <a:r>
                <a:rPr lang="en-US" sz="3800" spc="-75" dirty="0">
                  <a:solidFill>
                    <a:srgbClr val="FF0000"/>
                  </a:solidFill>
                  <a:latin typeface="Muli"/>
                  <a:ea typeface="Muli"/>
                  <a:cs typeface="Muli"/>
                  <a:sym typeface="Muli"/>
                </a:rPr>
                <a:t> </a:t>
              </a:r>
              <a:r>
                <a:rPr lang="en-US" sz="3800" spc="-75" dirty="0" err="1">
                  <a:solidFill>
                    <a:srgbClr val="FF0000"/>
                  </a:solidFill>
                  <a:latin typeface="Muli"/>
                  <a:ea typeface="Muli"/>
                  <a:cs typeface="Muli"/>
                  <a:sym typeface="Muli"/>
                </a:rPr>
                <a:t>tính</a:t>
              </a:r>
              <a:r>
                <a:rPr lang="en-US" sz="3800" spc="-75" dirty="0">
                  <a:solidFill>
                    <a:srgbClr val="FF0000"/>
                  </a:solidFill>
                  <a:latin typeface="Muli"/>
                  <a:ea typeface="Muli"/>
                  <a:cs typeface="Muli"/>
                  <a:sym typeface="Muli"/>
                </a:rPr>
                <a:t> </a:t>
              </a:r>
              <a:r>
                <a:rPr lang="en-US" sz="3800" spc="-75" dirty="0" err="1">
                  <a:solidFill>
                    <a:srgbClr val="19274F"/>
                  </a:solidFill>
                  <a:latin typeface="Muli"/>
                  <a:ea typeface="Muli"/>
                  <a:cs typeface="Muli"/>
                  <a:sym typeface="Muli"/>
                </a:rPr>
                <a:t>được</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tổng</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số</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tiền</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thu</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về</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bình</a:t>
              </a:r>
              <a:r>
                <a:rPr lang="en-US" sz="3800" spc="-75" dirty="0">
                  <a:solidFill>
                    <a:srgbClr val="19274F"/>
                  </a:solidFill>
                  <a:latin typeface="Muli"/>
                  <a:ea typeface="Muli"/>
                  <a:cs typeface="Muli"/>
                  <a:sym typeface="Muli"/>
                </a:rPr>
                <a:t> </a:t>
              </a:r>
              <a:r>
                <a:rPr lang="en-US" sz="3800" spc="-75" dirty="0" err="1">
                  <a:solidFill>
                    <a:srgbClr val="19274F"/>
                  </a:solidFill>
                  <a:latin typeface="Muli"/>
                  <a:ea typeface="Muli"/>
                  <a:cs typeface="Muli"/>
                  <a:sym typeface="Muli"/>
                </a:rPr>
                <a:t>quân</a:t>
              </a:r>
              <a:r>
                <a:rPr lang="en-US" sz="3800" spc="-75" dirty="0">
                  <a:solidFill>
                    <a:srgbClr val="19274F"/>
                  </a:solidFill>
                  <a:latin typeface="Muli"/>
                  <a:ea typeface="Muli"/>
                  <a:cs typeface="Muli"/>
                  <a:sym typeface="Muli"/>
                </a:rPr>
                <a:t> </a:t>
              </a:r>
              <a:endParaRPr lang="vi-VN" sz="3800" spc="-75" dirty="0">
                <a:solidFill>
                  <a:srgbClr val="19274F"/>
                </a:solidFill>
                <a:latin typeface="Muli"/>
                <a:ea typeface="Muli"/>
                <a:cs typeface="Muli"/>
                <a:sym typeface="Muli"/>
              </a:endParaRPr>
            </a:p>
            <a:p>
              <a:pPr marL="0" lvl="1" indent="0" algn="ctr">
                <a:spcBef>
                  <a:spcPct val="0"/>
                </a:spcBef>
              </a:pPr>
              <a:r>
                <a:rPr lang="en-US" sz="3800" spc="-75" dirty="0">
                  <a:solidFill>
                    <a:srgbClr val="19274F"/>
                  </a:solidFill>
                  <a:latin typeface="Muli"/>
                  <a:ea typeface="Muli"/>
                  <a:cs typeface="Muli"/>
                  <a:sym typeface="Muli"/>
                </a:rPr>
                <a:t>1 </a:t>
              </a:r>
              <a:r>
                <a:rPr lang="en-US" sz="3800" spc="-75" dirty="0" err="1">
                  <a:solidFill>
                    <a:srgbClr val="19274F"/>
                  </a:solidFill>
                  <a:latin typeface="Muli"/>
                  <a:ea typeface="Muli"/>
                  <a:cs typeface="Muli"/>
                  <a:sym typeface="Muli"/>
                </a:rPr>
                <a:t>tháng</a:t>
              </a:r>
              <a:endParaRPr lang="en-US" sz="3800" spc="-75" dirty="0">
                <a:solidFill>
                  <a:srgbClr val="19274F"/>
                </a:solidFill>
                <a:latin typeface="Muli"/>
                <a:ea typeface="Muli"/>
                <a:cs typeface="Muli"/>
                <a:sym typeface="Muli"/>
              </a:endParaRPr>
            </a:p>
          </p:txBody>
        </p:sp>
        <p:sp>
          <p:nvSpPr>
            <p:cNvPr id="48" name="TextBox 38"/>
            <p:cNvSpPr txBox="1"/>
            <p:nvPr/>
          </p:nvSpPr>
          <p:spPr>
            <a:xfrm>
              <a:off x="1065848" y="6770673"/>
              <a:ext cx="5010854" cy="2877525"/>
            </a:xfrm>
            <a:prstGeom prst="rect">
              <a:avLst/>
            </a:prstGeom>
          </p:spPr>
          <p:txBody>
            <a:bodyPr wrap="square" lIns="0" tIns="0" rIns="0" bIns="0" rtlCol="0" anchor="t">
              <a:spAutoFit/>
            </a:bodyPr>
            <a:lstStyle/>
            <a:p>
              <a:pPr marL="0" lvl="1" indent="0" algn="ctr">
                <a:spcBef>
                  <a:spcPct val="0"/>
                </a:spcBef>
              </a:pPr>
              <a:r>
                <a:rPr lang="vi-VN" sz="4000" spc="-75" dirty="0">
                  <a:solidFill>
                    <a:srgbClr val="19274F"/>
                  </a:solidFill>
                  <a:latin typeface="Muli"/>
                  <a:ea typeface="Muli"/>
                  <a:cs typeface="Muli"/>
                  <a:sym typeface="Muli"/>
                </a:rPr>
                <a:t>Hỏi</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số</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tiền</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thu</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về</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của</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cơ</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sở</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theo</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ngày</a:t>
              </a:r>
              <a:r>
                <a:rPr lang="en-US" sz="4000" spc="-75" dirty="0">
                  <a:solidFill>
                    <a:srgbClr val="19274F"/>
                  </a:solidFill>
                  <a:latin typeface="Muli"/>
                  <a:ea typeface="Muli"/>
                  <a:cs typeface="Muli"/>
                  <a:sym typeface="Muli"/>
                </a:rPr>
                <a:t>/</a:t>
              </a:r>
              <a:r>
                <a:rPr lang="en-US" sz="4000" spc="-75" dirty="0" err="1">
                  <a:solidFill>
                    <a:srgbClr val="19274F"/>
                  </a:solidFill>
                  <a:latin typeface="Muli"/>
                  <a:ea typeface="Muli"/>
                  <a:cs typeface="Muli"/>
                  <a:sym typeface="Muli"/>
                </a:rPr>
                <a:t>tuần</a:t>
              </a:r>
              <a:r>
                <a:rPr lang="en-US" sz="4000" spc="-75" dirty="0">
                  <a:solidFill>
                    <a:srgbClr val="19274F"/>
                  </a:solidFill>
                  <a:latin typeface="Muli"/>
                  <a:ea typeface="Muli"/>
                  <a:cs typeface="Muli"/>
                  <a:sym typeface="Muli"/>
                </a:rPr>
                <a:t>/</a:t>
              </a:r>
              <a:r>
                <a:rPr lang="en-US" sz="4000" spc="-75" dirty="0" err="1">
                  <a:solidFill>
                    <a:srgbClr val="19274F"/>
                  </a:solidFill>
                  <a:latin typeface="Muli"/>
                  <a:ea typeface="Muli"/>
                  <a:cs typeface="Muli"/>
                  <a:sym typeface="Muli"/>
                </a:rPr>
                <a:t>hoặc</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năm</a:t>
              </a:r>
              <a:r>
                <a:rPr lang="en-US" sz="4000" spc="-75" dirty="0">
                  <a:solidFill>
                    <a:srgbClr val="19274F"/>
                  </a:solidFill>
                  <a:latin typeface="Muli"/>
                  <a:ea typeface="Muli"/>
                  <a:cs typeface="Muli"/>
                  <a:sym typeface="Muli"/>
                </a:rPr>
                <a:t> </a:t>
              </a:r>
            </a:p>
            <a:p>
              <a:pPr marL="0" lvl="1" indent="0" algn="ctr">
                <a:spcBef>
                  <a:spcPct val="0"/>
                </a:spcBef>
              </a:pPr>
              <a:r>
                <a:rPr lang="en-US" sz="4000" spc="-75" dirty="0">
                  <a:solidFill>
                    <a:srgbClr val="19274F"/>
                  </a:solidFill>
                  <a:latin typeface="Muli"/>
                  <a:ea typeface="Muli"/>
                  <a:cs typeface="Muli"/>
                  <a:sym typeface="Wingdings" panose="05000000000000000000" pitchFamily="2" charset="2"/>
                </a:rPr>
                <a:t></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quy</a:t>
              </a:r>
              <a:r>
                <a:rPr lang="en-US" sz="4000" spc="-75" dirty="0">
                  <a:solidFill>
                    <a:srgbClr val="19274F"/>
                  </a:solidFill>
                  <a:latin typeface="Muli"/>
                  <a:ea typeface="Muli"/>
                  <a:cs typeface="Muli"/>
                  <a:sym typeface="Muli"/>
                </a:rPr>
                <a:t> ra </a:t>
              </a:r>
              <a:r>
                <a:rPr lang="en-US" sz="4000" spc="-75" dirty="0" err="1">
                  <a:solidFill>
                    <a:srgbClr val="19274F"/>
                  </a:solidFill>
                  <a:latin typeface="Muli"/>
                  <a:ea typeface="Muli"/>
                  <a:cs typeface="Muli"/>
                  <a:sym typeface="Muli"/>
                </a:rPr>
                <a:t>bình</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quân</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một</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tháng</a:t>
              </a:r>
              <a:endParaRPr lang="en-US" sz="4000" spc="-75" dirty="0">
                <a:solidFill>
                  <a:srgbClr val="19274F"/>
                </a:solidFill>
                <a:latin typeface="Muli"/>
                <a:ea typeface="Muli"/>
                <a:cs typeface="Muli"/>
                <a:sym typeface="Muli"/>
              </a:endParaRPr>
            </a:p>
          </p:txBody>
        </p:sp>
      </p:grpSp>
      <p:grpSp>
        <p:nvGrpSpPr>
          <p:cNvPr id="51" name="Group 50">
            <a:extLst>
              <a:ext uri="{FF2B5EF4-FFF2-40B4-BE49-F238E27FC236}">
                <a16:creationId xmlns:a16="http://schemas.microsoft.com/office/drawing/2014/main" xmlns="" id="{52CF7DB9-095E-FED5-435B-506ECEA2CC90}"/>
              </a:ext>
            </a:extLst>
          </p:cNvPr>
          <p:cNvGrpSpPr/>
          <p:nvPr/>
        </p:nvGrpSpPr>
        <p:grpSpPr>
          <a:xfrm>
            <a:off x="5029200" y="1438234"/>
            <a:ext cx="4465575" cy="8761960"/>
            <a:chOff x="5486400" y="1438234"/>
            <a:chExt cx="4465575" cy="8761960"/>
          </a:xfrm>
        </p:grpSpPr>
        <p:grpSp>
          <p:nvGrpSpPr>
            <p:cNvPr id="52" name="Group 51">
              <a:extLst>
                <a:ext uri="{FF2B5EF4-FFF2-40B4-BE49-F238E27FC236}">
                  <a16:creationId xmlns:a16="http://schemas.microsoft.com/office/drawing/2014/main" xmlns="" id="{60503527-1DBE-40A9-9896-FE7B33E2063F}"/>
                </a:ext>
              </a:extLst>
            </p:cNvPr>
            <p:cNvGrpSpPr/>
            <p:nvPr/>
          </p:nvGrpSpPr>
          <p:grpSpPr>
            <a:xfrm>
              <a:off x="5486400" y="1438234"/>
              <a:ext cx="4465575" cy="8761960"/>
              <a:chOff x="6590063" y="2074229"/>
              <a:chExt cx="5107873" cy="7726531"/>
            </a:xfrm>
          </p:grpSpPr>
          <p:grpSp>
            <p:nvGrpSpPr>
              <p:cNvPr id="54" name="Group 2"/>
              <p:cNvGrpSpPr/>
              <p:nvPr/>
            </p:nvGrpSpPr>
            <p:grpSpPr>
              <a:xfrm>
                <a:off x="6590063" y="2074229"/>
                <a:ext cx="5107873" cy="7726531"/>
                <a:chOff x="0" y="0"/>
                <a:chExt cx="1987447" cy="3006352"/>
              </a:xfrm>
            </p:grpSpPr>
            <p:sp>
              <p:nvSpPr>
                <p:cNvPr id="61" name="Freeform 3"/>
                <p:cNvSpPr/>
                <p:nvPr/>
              </p:nvSpPr>
              <p:spPr>
                <a:xfrm>
                  <a:off x="0" y="0"/>
                  <a:ext cx="1987447" cy="3006353"/>
                </a:xfrm>
                <a:custGeom>
                  <a:avLst/>
                  <a:gdLst/>
                  <a:ahLst/>
                  <a:cxnLst/>
                  <a:rect l="l" t="t" r="r" b="b"/>
                  <a:pathLst>
                    <a:path w="1987447" h="3006353">
                      <a:moveTo>
                        <a:pt x="45471" y="0"/>
                      </a:moveTo>
                      <a:lnTo>
                        <a:pt x="1941976" y="0"/>
                      </a:lnTo>
                      <a:cubicBezTo>
                        <a:pt x="1954036" y="0"/>
                        <a:pt x="1965601" y="4791"/>
                        <a:pt x="1974129" y="13318"/>
                      </a:cubicBezTo>
                      <a:cubicBezTo>
                        <a:pt x="1982656" y="21845"/>
                        <a:pt x="1987447" y="33411"/>
                        <a:pt x="1987447" y="45471"/>
                      </a:cubicBezTo>
                      <a:lnTo>
                        <a:pt x="1987447" y="2960882"/>
                      </a:lnTo>
                      <a:cubicBezTo>
                        <a:pt x="1987447" y="2985995"/>
                        <a:pt x="1967089" y="3006353"/>
                        <a:pt x="1941976" y="3006353"/>
                      </a:cubicBezTo>
                      <a:lnTo>
                        <a:pt x="45471" y="3006353"/>
                      </a:lnTo>
                      <a:cubicBezTo>
                        <a:pt x="20358" y="3006353"/>
                        <a:pt x="0" y="2985995"/>
                        <a:pt x="0" y="2960882"/>
                      </a:cubicBezTo>
                      <a:lnTo>
                        <a:pt x="0" y="45471"/>
                      </a:lnTo>
                      <a:cubicBezTo>
                        <a:pt x="0" y="20358"/>
                        <a:pt x="20358" y="0"/>
                        <a:pt x="45471" y="0"/>
                      </a:cubicBezTo>
                      <a:close/>
                    </a:path>
                  </a:pathLst>
                </a:custGeom>
                <a:solidFill>
                  <a:srgbClr val="FFFFFF"/>
                </a:solidFill>
                <a:ln w="38100" cap="rnd">
                  <a:solidFill>
                    <a:srgbClr val="1A1E2D"/>
                  </a:solidFill>
                  <a:prstDash val="solid"/>
                  <a:round/>
                </a:ln>
              </p:spPr>
            </p:sp>
            <p:sp>
              <p:nvSpPr>
                <p:cNvPr id="62" name="TextBox 4"/>
                <p:cNvSpPr txBox="1"/>
                <p:nvPr/>
              </p:nvSpPr>
              <p:spPr>
                <a:xfrm>
                  <a:off x="0" y="-38100"/>
                  <a:ext cx="1987447" cy="3044452"/>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55" name="Group 5"/>
              <p:cNvGrpSpPr/>
              <p:nvPr/>
            </p:nvGrpSpPr>
            <p:grpSpPr>
              <a:xfrm>
                <a:off x="6691624" y="2223291"/>
                <a:ext cx="4808535" cy="4095456"/>
                <a:chOff x="-37438" y="-38100"/>
                <a:chExt cx="1870976" cy="1593518"/>
              </a:xfrm>
            </p:grpSpPr>
            <p:sp>
              <p:nvSpPr>
                <p:cNvPr id="59" name="Freeform 6"/>
                <p:cNvSpPr/>
                <p:nvPr/>
              </p:nvSpPr>
              <p:spPr>
                <a:xfrm>
                  <a:off x="-37438" y="-38100"/>
                  <a:ext cx="1833538" cy="1593518"/>
                </a:xfrm>
                <a:custGeom>
                  <a:avLst/>
                  <a:gdLst/>
                  <a:ahLst/>
                  <a:cxnLst/>
                  <a:rect l="l" t="t" r="r" b="b"/>
                  <a:pathLst>
                    <a:path w="1833538" h="373253">
                      <a:moveTo>
                        <a:pt x="49287" y="0"/>
                      </a:moveTo>
                      <a:lnTo>
                        <a:pt x="1784250" y="0"/>
                      </a:lnTo>
                      <a:cubicBezTo>
                        <a:pt x="1797322" y="0"/>
                        <a:pt x="1809859" y="5193"/>
                        <a:pt x="1819102" y="14436"/>
                      </a:cubicBezTo>
                      <a:cubicBezTo>
                        <a:pt x="1828345" y="23679"/>
                        <a:pt x="1833538" y="36216"/>
                        <a:pt x="1833538" y="49287"/>
                      </a:cubicBezTo>
                      <a:lnTo>
                        <a:pt x="1833538" y="323966"/>
                      </a:lnTo>
                      <a:cubicBezTo>
                        <a:pt x="1833538" y="351187"/>
                        <a:pt x="1811471" y="373253"/>
                        <a:pt x="1784250" y="373253"/>
                      </a:cubicBezTo>
                      <a:lnTo>
                        <a:pt x="49287" y="373253"/>
                      </a:lnTo>
                      <a:cubicBezTo>
                        <a:pt x="22067" y="373253"/>
                        <a:pt x="0" y="351187"/>
                        <a:pt x="0" y="323966"/>
                      </a:cubicBezTo>
                      <a:lnTo>
                        <a:pt x="0" y="49287"/>
                      </a:lnTo>
                      <a:cubicBezTo>
                        <a:pt x="0" y="22067"/>
                        <a:pt x="22067" y="0"/>
                        <a:pt x="49287" y="0"/>
                      </a:cubicBezTo>
                      <a:close/>
                    </a:path>
                  </a:pathLst>
                </a:custGeom>
                <a:solidFill>
                  <a:srgbClr val="FF9DC6"/>
                </a:solidFill>
                <a:ln w="38100" cap="rnd">
                  <a:solidFill>
                    <a:srgbClr val="1A1E2D"/>
                  </a:solidFill>
                  <a:prstDash val="solid"/>
                  <a:round/>
                </a:ln>
              </p:spPr>
            </p:sp>
            <p:sp>
              <p:nvSpPr>
                <p:cNvPr id="60" name="TextBox 7"/>
                <p:cNvSpPr txBox="1"/>
                <p:nvPr/>
              </p:nvSpPr>
              <p:spPr>
                <a:xfrm>
                  <a:off x="0" y="-38100"/>
                  <a:ext cx="1833538" cy="411353"/>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56" name="TextBox 35"/>
              <p:cNvSpPr txBox="1"/>
              <p:nvPr/>
            </p:nvSpPr>
            <p:spPr>
              <a:xfrm>
                <a:off x="6759187" y="2436338"/>
                <a:ext cx="4644754" cy="3419711"/>
              </a:xfrm>
              <a:prstGeom prst="rect">
                <a:avLst/>
              </a:prstGeom>
            </p:spPr>
            <p:txBody>
              <a:bodyPr wrap="square" lIns="0" tIns="0" rIns="0" bIns="0" rtlCol="0" anchor="t">
                <a:spAutoFit/>
              </a:bodyPr>
              <a:lstStyle/>
              <a:p>
                <a:pPr marL="0" lvl="1" indent="0" algn="ctr">
                  <a:spcBef>
                    <a:spcPct val="0"/>
                  </a:spcBef>
                </a:pPr>
                <a:r>
                  <a:rPr lang="en-US" sz="3600" u="none" strike="noStrike" spc="-75" dirty="0">
                    <a:solidFill>
                      <a:srgbClr val="19274F"/>
                    </a:solidFill>
                    <a:latin typeface="Muli"/>
                    <a:ea typeface="Muli"/>
                    <a:cs typeface="Muli"/>
                    <a:sym typeface="Muli"/>
                  </a:rPr>
                  <a:t>Thu </a:t>
                </a:r>
                <a:r>
                  <a:rPr lang="en-US" sz="3600" u="none" strike="noStrike" spc="-75" dirty="0" err="1">
                    <a:solidFill>
                      <a:srgbClr val="19274F"/>
                    </a:solidFill>
                    <a:latin typeface="Muli"/>
                    <a:ea typeface="Muli"/>
                    <a:cs typeface="Muli"/>
                    <a:sym typeface="Muli"/>
                  </a:rPr>
                  <a:t>thập</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thông</a:t>
                </a:r>
                <a:r>
                  <a:rPr lang="en-US" sz="3600" u="none" strike="noStrike" spc="-75" dirty="0">
                    <a:solidFill>
                      <a:srgbClr val="19274F"/>
                    </a:solidFill>
                    <a:latin typeface="Muli"/>
                    <a:ea typeface="Muli"/>
                    <a:cs typeface="Muli"/>
                    <a:sym typeface="Muli"/>
                  </a:rPr>
                  <a:t> qua </a:t>
                </a:r>
                <a:r>
                  <a:rPr lang="en-US" sz="3600" u="none" strike="noStrike" spc="-75" dirty="0" err="1">
                    <a:solidFill>
                      <a:srgbClr val="19274F"/>
                    </a:solidFill>
                    <a:latin typeface="Muli"/>
                    <a:ea typeface="Muli"/>
                    <a:cs typeface="Muli"/>
                    <a:sym typeface="Muli"/>
                  </a:rPr>
                  <a:t>giá</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bán</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và</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sản</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lượng</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sản</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xuất</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và</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bán</a:t>
                </a:r>
                <a:r>
                  <a:rPr lang="en-US" sz="3600" u="none" strike="noStrike" spc="-75" dirty="0">
                    <a:solidFill>
                      <a:srgbClr val="19274F"/>
                    </a:solidFill>
                    <a:latin typeface="Muli"/>
                    <a:ea typeface="Muli"/>
                    <a:cs typeface="Muli"/>
                    <a:sym typeface="Muli"/>
                  </a:rPr>
                  <a:t> ra </a:t>
                </a:r>
                <a:r>
                  <a:rPr lang="en-US" sz="3600" u="none" strike="noStrike" spc="-75" dirty="0" err="1">
                    <a:solidFill>
                      <a:srgbClr val="19274F"/>
                    </a:solidFill>
                    <a:latin typeface="Muli"/>
                    <a:ea typeface="Muli"/>
                    <a:cs typeface="Muli"/>
                    <a:sym typeface="Muli"/>
                  </a:rPr>
                  <a:t>theo</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ngày</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tuần</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tháng</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tùy</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theo</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lĩnh</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vực</a:t>
                </a:r>
                <a:r>
                  <a:rPr lang="en-US" sz="3600" u="none" strike="noStrike" spc="-75" dirty="0">
                    <a:solidFill>
                      <a:srgbClr val="19274F"/>
                    </a:solidFill>
                    <a:latin typeface="Muli"/>
                    <a:ea typeface="Muli"/>
                    <a:cs typeface="Muli"/>
                    <a:sym typeface="Muli"/>
                  </a:rPr>
                  <a:t> SXKD </a:t>
                </a:r>
                <a:r>
                  <a:rPr lang="en-US" sz="3600" u="none" strike="noStrike" spc="-75" dirty="0" err="1">
                    <a:solidFill>
                      <a:srgbClr val="19274F"/>
                    </a:solidFill>
                    <a:latin typeface="Muli"/>
                    <a:ea typeface="Muli"/>
                    <a:cs typeface="Muli"/>
                    <a:sym typeface="Muli"/>
                  </a:rPr>
                  <a:t>của</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cơ</a:t>
                </a:r>
                <a:r>
                  <a:rPr lang="en-US" sz="3600" u="none" strike="noStrike" spc="-75" dirty="0">
                    <a:solidFill>
                      <a:srgbClr val="19274F"/>
                    </a:solidFill>
                    <a:latin typeface="Muli"/>
                    <a:ea typeface="Muli"/>
                    <a:cs typeface="Muli"/>
                    <a:sym typeface="Muli"/>
                  </a:rPr>
                  <a:t> </a:t>
                </a:r>
                <a:r>
                  <a:rPr lang="en-US" sz="3600" u="none" strike="noStrike" spc="-75" dirty="0" err="1">
                    <a:solidFill>
                      <a:srgbClr val="19274F"/>
                    </a:solidFill>
                    <a:latin typeface="Muli"/>
                    <a:ea typeface="Muli"/>
                    <a:cs typeface="Muli"/>
                    <a:sym typeface="Muli"/>
                  </a:rPr>
                  <a:t>sở</a:t>
                </a:r>
                <a:r>
                  <a:rPr lang="en-US" sz="3600" u="none" strike="noStrike" spc="-75" dirty="0">
                    <a:solidFill>
                      <a:srgbClr val="19274F"/>
                    </a:solidFill>
                    <a:latin typeface="Muli"/>
                    <a:ea typeface="Muli"/>
                    <a:cs typeface="Muli"/>
                    <a:sym typeface="Muli"/>
                  </a:rPr>
                  <a:t>)</a:t>
                </a:r>
              </a:p>
            </p:txBody>
          </p:sp>
        </p:grpSp>
        <p:sp>
          <p:nvSpPr>
            <p:cNvPr id="53" name="Freeform 28">
              <a:extLst>
                <a:ext uri="{FF2B5EF4-FFF2-40B4-BE49-F238E27FC236}">
                  <a16:creationId xmlns:a16="http://schemas.microsoft.com/office/drawing/2014/main" xmlns="" id="{EC09DA25-700A-48E6-8AB5-EDD806378F23}"/>
                </a:ext>
              </a:extLst>
            </p:cNvPr>
            <p:cNvSpPr/>
            <p:nvPr/>
          </p:nvSpPr>
          <p:spPr>
            <a:xfrm rot="5400000">
              <a:off x="7227403" y="6547686"/>
              <a:ext cx="950034" cy="1088478"/>
            </a:xfrm>
            <a:custGeom>
              <a:avLst/>
              <a:gdLst/>
              <a:ahLst/>
              <a:cxnLst/>
              <a:rect l="l" t="t" r="r" b="b"/>
              <a:pathLst>
                <a:path w="1274919" h="924316">
                  <a:moveTo>
                    <a:pt x="0" y="0"/>
                  </a:moveTo>
                  <a:lnTo>
                    <a:pt x="1274918" y="0"/>
                  </a:lnTo>
                  <a:lnTo>
                    <a:pt x="1274918" y="924316"/>
                  </a:lnTo>
                  <a:lnTo>
                    <a:pt x="0" y="92431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63" name="TextBox 38">
            <a:extLst>
              <a:ext uri="{FF2B5EF4-FFF2-40B4-BE49-F238E27FC236}">
                <a16:creationId xmlns:a16="http://schemas.microsoft.com/office/drawing/2014/main" xmlns="" id="{88EE2DC0-213B-4EE1-88D0-273A6CB85BE7}"/>
              </a:ext>
            </a:extLst>
          </p:cNvPr>
          <p:cNvSpPr txBox="1"/>
          <p:nvPr/>
        </p:nvSpPr>
        <p:spPr>
          <a:xfrm>
            <a:off x="5257800" y="7756398"/>
            <a:ext cx="4038868" cy="1846659"/>
          </a:xfrm>
          <a:prstGeom prst="rect">
            <a:avLst/>
          </a:prstGeom>
        </p:spPr>
        <p:txBody>
          <a:bodyPr wrap="square" lIns="0" tIns="0" rIns="0" bIns="0" rtlCol="0" anchor="t">
            <a:spAutoFit/>
          </a:bodyPr>
          <a:lstStyle/>
          <a:p>
            <a:pPr marL="0" lvl="1" indent="0" algn="ctr">
              <a:spcBef>
                <a:spcPct val="0"/>
              </a:spcBef>
            </a:pPr>
            <a:r>
              <a:rPr lang="en-US" sz="4000" spc="-75" dirty="0">
                <a:solidFill>
                  <a:srgbClr val="19274F"/>
                </a:solidFill>
                <a:latin typeface="Muli"/>
                <a:ea typeface="Muli"/>
                <a:cs typeface="Muli"/>
                <a:sym typeface="Muli"/>
              </a:rPr>
              <a:t> </a:t>
            </a:r>
            <a:r>
              <a:rPr lang="vi-VN" sz="4000" spc="-75" dirty="0">
                <a:solidFill>
                  <a:srgbClr val="19274F"/>
                </a:solidFill>
                <a:latin typeface="Muli"/>
                <a:ea typeface="Muli"/>
                <a:cs typeface="Muli"/>
                <a:sym typeface="Muli"/>
              </a:rPr>
              <a:t>Tính t</a:t>
            </a:r>
            <a:r>
              <a:rPr lang="en-US" sz="4000" spc="-75" dirty="0" err="1">
                <a:solidFill>
                  <a:srgbClr val="19274F"/>
                </a:solidFill>
                <a:latin typeface="Muli"/>
                <a:ea typeface="Muli"/>
                <a:cs typeface="Muli"/>
                <a:sym typeface="Muli"/>
              </a:rPr>
              <a:t>ổng</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số</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tiền</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thu</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về</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bình</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quân</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một</a:t>
            </a:r>
            <a:r>
              <a:rPr lang="en-US" sz="4000" spc="-75" dirty="0">
                <a:solidFill>
                  <a:srgbClr val="19274F"/>
                </a:solidFill>
                <a:latin typeface="Muli"/>
                <a:ea typeface="Muli"/>
                <a:cs typeface="Muli"/>
                <a:sym typeface="Muli"/>
              </a:rPr>
              <a:t> </a:t>
            </a:r>
            <a:r>
              <a:rPr lang="en-US" sz="4000" spc="-75" dirty="0" err="1">
                <a:solidFill>
                  <a:srgbClr val="19274F"/>
                </a:solidFill>
                <a:latin typeface="Muli"/>
                <a:ea typeface="Muli"/>
                <a:cs typeface="Muli"/>
                <a:sym typeface="Muli"/>
              </a:rPr>
              <a:t>tháng</a:t>
            </a:r>
            <a:endParaRPr lang="en-US" sz="4000" spc="-75" dirty="0">
              <a:solidFill>
                <a:srgbClr val="19274F"/>
              </a:solidFill>
              <a:latin typeface="Muli"/>
              <a:ea typeface="Muli"/>
              <a:cs typeface="Muli"/>
              <a:sym typeface="Muli"/>
            </a:endParaRPr>
          </a:p>
        </p:txBody>
      </p:sp>
      <p:grpSp>
        <p:nvGrpSpPr>
          <p:cNvPr id="64" name="Group 63">
            <a:extLst>
              <a:ext uri="{FF2B5EF4-FFF2-40B4-BE49-F238E27FC236}">
                <a16:creationId xmlns:a16="http://schemas.microsoft.com/office/drawing/2014/main" xmlns="" id="{78E58444-E784-6870-6906-11D47FFD6438}"/>
              </a:ext>
            </a:extLst>
          </p:cNvPr>
          <p:cNvGrpSpPr/>
          <p:nvPr/>
        </p:nvGrpSpPr>
        <p:grpSpPr>
          <a:xfrm>
            <a:off x="10043456" y="878929"/>
            <a:ext cx="8194620" cy="5396232"/>
            <a:chOff x="11125200" y="1220676"/>
            <a:chExt cx="7116104" cy="5396232"/>
          </a:xfrm>
        </p:grpSpPr>
        <p:sp>
          <p:nvSpPr>
            <p:cNvPr id="65" name="Freeform 15">
              <a:extLst>
                <a:ext uri="{FF2B5EF4-FFF2-40B4-BE49-F238E27FC236}">
                  <a16:creationId xmlns:a16="http://schemas.microsoft.com/office/drawing/2014/main" xmlns="" id="{66AB374D-FB20-223E-D226-731ECC78DE47}"/>
                </a:ext>
              </a:extLst>
            </p:cNvPr>
            <p:cNvSpPr/>
            <p:nvPr/>
          </p:nvSpPr>
          <p:spPr>
            <a:xfrm>
              <a:off x="11125200" y="1220676"/>
              <a:ext cx="7116104" cy="5396232"/>
            </a:xfrm>
            <a:custGeom>
              <a:avLst/>
              <a:gdLst/>
              <a:ahLst/>
              <a:cxnLst/>
              <a:rect l="l" t="t" r="r" b="b"/>
              <a:pathLst>
                <a:path w="1987447" h="3006353">
                  <a:moveTo>
                    <a:pt x="45471" y="0"/>
                  </a:moveTo>
                  <a:lnTo>
                    <a:pt x="1941976" y="0"/>
                  </a:lnTo>
                  <a:cubicBezTo>
                    <a:pt x="1954036" y="0"/>
                    <a:pt x="1965601" y="4791"/>
                    <a:pt x="1974129" y="13318"/>
                  </a:cubicBezTo>
                  <a:cubicBezTo>
                    <a:pt x="1982656" y="21845"/>
                    <a:pt x="1987447" y="33411"/>
                    <a:pt x="1987447" y="45471"/>
                  </a:cubicBezTo>
                  <a:lnTo>
                    <a:pt x="1987447" y="2960882"/>
                  </a:lnTo>
                  <a:cubicBezTo>
                    <a:pt x="1987447" y="2985995"/>
                    <a:pt x="1967089" y="3006353"/>
                    <a:pt x="1941976" y="3006353"/>
                  </a:cubicBezTo>
                  <a:lnTo>
                    <a:pt x="45471" y="3006353"/>
                  </a:lnTo>
                  <a:cubicBezTo>
                    <a:pt x="20358" y="3006353"/>
                    <a:pt x="0" y="2985995"/>
                    <a:pt x="0" y="2960882"/>
                  </a:cubicBezTo>
                  <a:lnTo>
                    <a:pt x="0" y="45471"/>
                  </a:lnTo>
                  <a:cubicBezTo>
                    <a:pt x="0" y="20358"/>
                    <a:pt x="20358" y="0"/>
                    <a:pt x="45471" y="0"/>
                  </a:cubicBezTo>
                  <a:close/>
                </a:path>
              </a:pathLst>
            </a:custGeom>
            <a:solidFill>
              <a:srgbClr val="FFFFFF"/>
            </a:solidFill>
            <a:ln w="38100" cap="rnd">
              <a:solidFill>
                <a:srgbClr val="1A1E2D"/>
              </a:solidFill>
              <a:prstDash val="solid"/>
              <a:round/>
            </a:ln>
          </p:spPr>
        </p:sp>
        <p:sp>
          <p:nvSpPr>
            <p:cNvPr id="66" name="TextBox 41"/>
            <p:cNvSpPr txBox="1"/>
            <p:nvPr/>
          </p:nvSpPr>
          <p:spPr>
            <a:xfrm flipH="1">
              <a:off x="11204348" y="1413949"/>
              <a:ext cx="6985007" cy="4955203"/>
            </a:xfrm>
            <a:prstGeom prst="rect">
              <a:avLst/>
            </a:prstGeom>
          </p:spPr>
          <p:txBody>
            <a:bodyPr wrap="square" lIns="0" tIns="0" rIns="0" bIns="0" rtlCol="0" anchor="t">
              <a:spAutoFit/>
            </a:bodyPr>
            <a:lstStyle/>
            <a:p>
              <a:pPr marL="0" lvl="1">
                <a:spcBef>
                  <a:spcPct val="0"/>
                </a:spcBef>
              </a:pPr>
              <a:r>
                <a:rPr lang="vi-VN" sz="3400" spc="-60" dirty="0">
                  <a:solidFill>
                    <a:srgbClr val="19274F"/>
                  </a:solidFill>
                  <a:latin typeface="Muli"/>
                  <a:ea typeface="Muli"/>
                  <a:cs typeface="Muli"/>
                  <a:sym typeface="Muli"/>
                </a:rPr>
                <a:t>Nếu </a:t>
              </a:r>
              <a:r>
                <a:rPr lang="en-US" sz="3400" spc="-60" dirty="0">
                  <a:solidFill>
                    <a:srgbClr val="19274F"/>
                  </a:solidFill>
                  <a:latin typeface="Muli"/>
                  <a:ea typeface="Muli"/>
                  <a:cs typeface="Muli"/>
                  <a:sym typeface="Muli"/>
                </a:rPr>
                <a:t>C5.10T = C5.8T</a:t>
              </a:r>
              <a:r>
                <a:rPr lang="vi-VN" sz="3400" spc="-60" dirty="0">
                  <a:solidFill>
                    <a:srgbClr val="19274F"/>
                  </a:solidFill>
                  <a:latin typeface="Muli"/>
                  <a:ea typeface="Muli"/>
                  <a:cs typeface="Muli"/>
                  <a:sym typeface="Muli"/>
                </a:rPr>
                <a:t> hoặc </a:t>
              </a:r>
              <a:r>
                <a:rPr lang="en-US" sz="3400" spc="-60" dirty="0">
                  <a:solidFill>
                    <a:srgbClr val="19274F"/>
                  </a:solidFill>
                  <a:latin typeface="Muli"/>
                  <a:ea typeface="Muli"/>
                  <a:cs typeface="Muli"/>
                  <a:sym typeface="Muli"/>
                </a:rPr>
                <a:t>C5.10T &lt; C5.8T </a:t>
              </a:r>
              <a:r>
                <a:rPr lang="vi-VN" sz="3600" spc="-60" dirty="0">
                  <a:solidFill>
                    <a:srgbClr val="19274F"/>
                  </a:solidFill>
                  <a:latin typeface="Muli"/>
                  <a:ea typeface="Muli"/>
                  <a:cs typeface="Muli"/>
                  <a:sym typeface="Wingdings" panose="05000000000000000000" pitchFamily="2" charset="2"/>
                </a:rPr>
                <a:t> Kiểm tra và xác minh lý do </a:t>
              </a:r>
              <a:r>
                <a:rPr lang="vi-VN" sz="3600" spc="-60" dirty="0">
                  <a:solidFill>
                    <a:srgbClr val="19274F"/>
                  </a:solidFill>
                  <a:latin typeface="Muli"/>
                  <a:ea typeface="Muli"/>
                  <a:cs typeface="Muli"/>
                  <a:sym typeface="Muli"/>
                </a:rPr>
                <a:t>doanh thu bằng/nhỏ hơn chi phí:</a:t>
              </a:r>
              <a:endParaRPr lang="en-US" sz="3600" spc="-60" dirty="0">
                <a:solidFill>
                  <a:srgbClr val="19274F"/>
                </a:solidFill>
                <a:latin typeface="Muli"/>
                <a:ea typeface="Muli"/>
                <a:cs typeface="Muli"/>
                <a:sym typeface="Muli"/>
              </a:endParaRPr>
            </a:p>
            <a:p>
              <a:pPr marL="571500" lvl="1" indent="-571500" algn="l">
                <a:spcBef>
                  <a:spcPct val="0"/>
                </a:spcBef>
                <a:buFont typeface="Arial" panose="020B0604020202020204" pitchFamily="34" charset="0"/>
                <a:buChar char="•"/>
              </a:pPr>
              <a:r>
                <a:rPr lang="en-US" sz="3600" spc="-60" dirty="0" err="1">
                  <a:solidFill>
                    <a:srgbClr val="FF0000"/>
                  </a:solidFill>
                  <a:latin typeface="Muli"/>
                  <a:ea typeface="Muli"/>
                  <a:cs typeface="Muli"/>
                  <a:sym typeface="Muli"/>
                </a:rPr>
                <a:t>Nếu</a:t>
              </a:r>
              <a:r>
                <a:rPr lang="en-US" sz="3600" spc="-60" dirty="0">
                  <a:solidFill>
                    <a:srgbClr val="FF0000"/>
                  </a:solidFill>
                  <a:latin typeface="Muli"/>
                  <a:ea typeface="Muli"/>
                  <a:cs typeface="Muli"/>
                  <a:sym typeface="Muli"/>
                </a:rPr>
                <a:t> </a:t>
              </a:r>
              <a:r>
                <a:rPr lang="en-US" sz="3600" spc="-60" dirty="0" err="1">
                  <a:solidFill>
                    <a:srgbClr val="FF0000"/>
                  </a:solidFill>
                  <a:latin typeface="Muli"/>
                  <a:ea typeface="Muli"/>
                  <a:cs typeface="Muli"/>
                  <a:sym typeface="Muli"/>
                </a:rPr>
                <a:t>đúng</a:t>
              </a:r>
              <a:r>
                <a:rPr lang="en-US" sz="3600" spc="-60" dirty="0">
                  <a:solidFill>
                    <a:srgbClr val="FF0000"/>
                  </a:solidFill>
                  <a:latin typeface="Muli"/>
                  <a:ea typeface="Muli"/>
                  <a:cs typeface="Muli"/>
                  <a:sym typeface="Muli"/>
                </a:rPr>
                <a:t> </a:t>
              </a:r>
              <a:r>
                <a:rPr lang="en-US" sz="3600" spc="-60" dirty="0">
                  <a:solidFill>
                    <a:srgbClr val="19274F"/>
                  </a:solidFill>
                  <a:latin typeface="Muli"/>
                  <a:ea typeface="Muli"/>
                  <a:cs typeface="Muli"/>
                  <a:sym typeface="Muli"/>
                </a:rPr>
                <a:t>(</a:t>
              </a:r>
              <a:r>
                <a:rPr lang="en-US" sz="3600" spc="-60" dirty="0" err="1">
                  <a:solidFill>
                    <a:srgbClr val="19274F"/>
                  </a:solidFill>
                  <a:latin typeface="Muli"/>
                  <a:ea typeface="Muli"/>
                  <a:cs typeface="Muli"/>
                  <a:sym typeface="Muli"/>
                </a:rPr>
                <a:t>cơ</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sở</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đang</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lỗ</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hỏi</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câu</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tiếp</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theo</a:t>
              </a:r>
              <a:endParaRPr lang="vi-VN" sz="3600" spc="-60" dirty="0">
                <a:solidFill>
                  <a:srgbClr val="19274F"/>
                </a:solidFill>
                <a:latin typeface="Muli"/>
                <a:ea typeface="Muli"/>
                <a:cs typeface="Muli"/>
                <a:sym typeface="Muli"/>
              </a:endParaRPr>
            </a:p>
            <a:p>
              <a:pPr marL="571500" lvl="1" indent="-571500" algn="l">
                <a:spcBef>
                  <a:spcPct val="0"/>
                </a:spcBef>
                <a:buFont typeface="Arial" panose="020B0604020202020204" pitchFamily="34" charset="0"/>
                <a:buChar char="•"/>
              </a:pPr>
              <a:r>
                <a:rPr lang="en-US" sz="3600" spc="-60" dirty="0" err="1">
                  <a:solidFill>
                    <a:srgbClr val="FF0000"/>
                  </a:solidFill>
                  <a:latin typeface="Muli"/>
                  <a:ea typeface="Muli"/>
                  <a:cs typeface="Muli"/>
                  <a:sym typeface="Muli"/>
                </a:rPr>
                <a:t>Nếu</a:t>
              </a:r>
              <a:r>
                <a:rPr lang="en-US" sz="3600" spc="-60" dirty="0">
                  <a:solidFill>
                    <a:srgbClr val="FF0000"/>
                  </a:solidFill>
                  <a:latin typeface="Muli"/>
                  <a:ea typeface="Muli"/>
                  <a:cs typeface="Muli"/>
                  <a:sym typeface="Muli"/>
                </a:rPr>
                <a:t> </a:t>
              </a:r>
              <a:r>
                <a:rPr lang="en-US" sz="3600" spc="-60" dirty="0" err="1">
                  <a:solidFill>
                    <a:srgbClr val="FF0000"/>
                  </a:solidFill>
                  <a:latin typeface="Muli"/>
                  <a:ea typeface="Muli"/>
                  <a:cs typeface="Muli"/>
                  <a:sym typeface="Muli"/>
                </a:rPr>
                <a:t>sai</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khai</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thác</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thêm</a:t>
              </a:r>
              <a:r>
                <a:rPr lang="en-US" sz="3600" spc="-60" dirty="0">
                  <a:solidFill>
                    <a:srgbClr val="19274F"/>
                  </a:solidFill>
                  <a:latin typeface="Muli"/>
                  <a:ea typeface="Muli"/>
                  <a:cs typeface="Muli"/>
                  <a:sym typeface="Muli"/>
                </a:rPr>
                <a:t> </a:t>
              </a:r>
              <a:r>
                <a:rPr lang="vi-VN" sz="3600" spc="-60" dirty="0">
                  <a:solidFill>
                    <a:srgbClr val="19274F"/>
                  </a:solidFill>
                  <a:latin typeface="Muli"/>
                  <a:ea typeface="Muli"/>
                  <a:cs typeface="Muli"/>
                  <a:sym typeface="Muli"/>
                </a:rPr>
                <a:t>các khoản thu, phải thu (khách hàng nợ chưa trả)</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để</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thu</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thập</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doanh</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thu</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sát</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thực</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tế</a:t>
              </a:r>
              <a:r>
                <a:rPr lang="en-US" sz="3600" spc="-60" dirty="0">
                  <a:solidFill>
                    <a:srgbClr val="19274F"/>
                  </a:solidFill>
                  <a:latin typeface="Muli"/>
                  <a:ea typeface="Muli"/>
                  <a:cs typeface="Muli"/>
                  <a:sym typeface="Muli"/>
                </a:rPr>
                <a:t> </a:t>
              </a:r>
              <a:r>
                <a:rPr lang="en-US" sz="3600" spc="-60" dirty="0" err="1">
                  <a:solidFill>
                    <a:srgbClr val="19274F"/>
                  </a:solidFill>
                  <a:latin typeface="Muli"/>
                  <a:ea typeface="Muli"/>
                  <a:cs typeface="Muli"/>
                  <a:sym typeface="Muli"/>
                </a:rPr>
                <a:t>nhất</a:t>
              </a:r>
              <a:endParaRPr lang="en-US" sz="3600" spc="-60" dirty="0">
                <a:solidFill>
                  <a:srgbClr val="19274F"/>
                </a:solidFill>
                <a:latin typeface="Muli"/>
                <a:ea typeface="Muli"/>
                <a:cs typeface="Muli"/>
                <a:sym typeface="Muli"/>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down)">
                                      <p:cBhvr>
                                        <p:cTn id="15" dur="500"/>
                                        <p:tgtEl>
                                          <p:spTgt spid="5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down)">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barn(inVertical)">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9" grpId="0" animBg="1"/>
      <p:bldP spid="6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4F9A970-D356-E731-DBC5-E9EB724E359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A3EC4ED9-3F81-1395-EB1F-AF957BC8D79A}"/>
              </a:ext>
            </a:extLst>
          </p:cNvPr>
          <p:cNvGrpSpPr/>
          <p:nvPr/>
        </p:nvGrpSpPr>
        <p:grpSpPr>
          <a:xfrm>
            <a:off x="0" y="261798"/>
            <a:ext cx="17983200" cy="10025202"/>
            <a:chOff x="-351827" y="-130559"/>
            <a:chExt cx="23219374" cy="13366935"/>
          </a:xfrm>
        </p:grpSpPr>
        <p:grpSp>
          <p:nvGrpSpPr>
            <p:cNvPr id="3" name="Group 3">
              <a:extLst>
                <a:ext uri="{FF2B5EF4-FFF2-40B4-BE49-F238E27FC236}">
                  <a16:creationId xmlns:a16="http://schemas.microsoft.com/office/drawing/2014/main" xmlns="" id="{6D9C2EF8-628C-A465-A4EA-6FD76057293A}"/>
                </a:ext>
              </a:extLst>
            </p:cNvPr>
            <p:cNvGrpSpPr/>
            <p:nvPr/>
          </p:nvGrpSpPr>
          <p:grpSpPr>
            <a:xfrm>
              <a:off x="0" y="0"/>
              <a:ext cx="5145403" cy="2188630"/>
              <a:chOff x="0" y="0"/>
              <a:chExt cx="1501537" cy="638688"/>
            </a:xfrm>
          </p:grpSpPr>
          <p:sp>
            <p:nvSpPr>
              <p:cNvPr id="4" name="Freeform 4">
                <a:extLst>
                  <a:ext uri="{FF2B5EF4-FFF2-40B4-BE49-F238E27FC236}">
                    <a16:creationId xmlns:a16="http://schemas.microsoft.com/office/drawing/2014/main" xmlns="" id="{D09CD9B4-2BE9-43E0-5858-6493BA0E9DA9}"/>
                  </a:ext>
                </a:extLst>
              </p:cNvPr>
              <p:cNvSpPr/>
              <p:nvPr/>
            </p:nvSpPr>
            <p:spPr>
              <a:xfrm>
                <a:off x="0" y="0"/>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rgbClr val="FBD86A"/>
              </a:solidFill>
              <a:ln cap="rnd">
                <a:noFill/>
                <a:prstDash val="solid"/>
                <a:round/>
              </a:ln>
            </p:spPr>
          </p:sp>
          <p:sp>
            <p:nvSpPr>
              <p:cNvPr id="5" name="TextBox 5">
                <a:extLst>
                  <a:ext uri="{FF2B5EF4-FFF2-40B4-BE49-F238E27FC236}">
                    <a16:creationId xmlns:a16="http://schemas.microsoft.com/office/drawing/2014/main" xmlns="" id="{320BEFAB-52FF-64B6-7C9E-A8A6954D0046}"/>
                  </a:ext>
                </a:extLst>
              </p:cNvPr>
              <p:cNvSpPr txBox="1"/>
              <p:nvPr/>
            </p:nvSpPr>
            <p:spPr>
              <a:xfrm>
                <a:off x="0" y="-38100"/>
                <a:ext cx="1501537"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a:extLst>
                <a:ext uri="{FF2B5EF4-FFF2-40B4-BE49-F238E27FC236}">
                  <a16:creationId xmlns:a16="http://schemas.microsoft.com/office/drawing/2014/main" xmlns="" id="{BFD990D5-10BA-443E-3A17-A03016A4911D}"/>
                </a:ext>
              </a:extLst>
            </p:cNvPr>
            <p:cNvGrpSpPr/>
            <p:nvPr/>
          </p:nvGrpSpPr>
          <p:grpSpPr>
            <a:xfrm>
              <a:off x="-351827" y="-130559"/>
              <a:ext cx="23219374" cy="13366935"/>
              <a:chOff x="-1368381" y="-38100"/>
              <a:chExt cx="6775903" cy="3900753"/>
            </a:xfrm>
          </p:grpSpPr>
          <p:sp>
            <p:nvSpPr>
              <p:cNvPr id="7" name="Freeform 7">
                <a:extLst>
                  <a:ext uri="{FF2B5EF4-FFF2-40B4-BE49-F238E27FC236}">
                    <a16:creationId xmlns:a16="http://schemas.microsoft.com/office/drawing/2014/main" xmlns="" id="{EB439EE7-BB03-5881-833C-12F14AE0EF72}"/>
                  </a:ext>
                </a:extLst>
              </p:cNvPr>
              <p:cNvSpPr/>
              <p:nvPr/>
            </p:nvSpPr>
            <p:spPr>
              <a:xfrm>
                <a:off x="-1368381" y="0"/>
                <a:ext cx="6775902" cy="3862653"/>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a:extLst>
                  <a:ext uri="{FF2B5EF4-FFF2-40B4-BE49-F238E27FC236}">
                    <a16:creationId xmlns:a16="http://schemas.microsoft.com/office/drawing/2014/main" xmlns="" id="{AE4FB32B-D84B-2EA0-B109-C6DE900C57DE}"/>
                  </a:ext>
                </a:extLst>
              </p:cNvPr>
              <p:cNvSpPr txBox="1"/>
              <p:nvPr/>
            </p:nvSpPr>
            <p:spPr>
              <a:xfrm>
                <a:off x="0" y="-38100"/>
                <a:ext cx="5407522" cy="355642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9" name="Group 9">
              <a:extLst>
                <a:ext uri="{FF2B5EF4-FFF2-40B4-BE49-F238E27FC236}">
                  <a16:creationId xmlns:a16="http://schemas.microsoft.com/office/drawing/2014/main" xmlns="" id="{48384225-26A8-1E8A-DE1B-5F2CF8EEDDAE}"/>
                </a:ext>
              </a:extLst>
            </p:cNvPr>
            <p:cNvGrpSpPr/>
            <p:nvPr/>
          </p:nvGrpSpPr>
          <p:grpSpPr>
            <a:xfrm>
              <a:off x="106998" y="153616"/>
              <a:ext cx="22431344" cy="12733697"/>
              <a:chOff x="-1330555" y="-38100"/>
              <a:chExt cx="6545939" cy="3715961"/>
            </a:xfrm>
          </p:grpSpPr>
          <p:sp>
            <p:nvSpPr>
              <p:cNvPr id="10" name="Freeform 10">
                <a:extLst>
                  <a:ext uri="{FF2B5EF4-FFF2-40B4-BE49-F238E27FC236}">
                    <a16:creationId xmlns:a16="http://schemas.microsoft.com/office/drawing/2014/main" xmlns="" id="{AF1E2568-4785-74B8-C013-F34E0701233E}"/>
                  </a:ext>
                </a:extLst>
              </p:cNvPr>
              <p:cNvSpPr/>
              <p:nvPr/>
            </p:nvSpPr>
            <p:spPr>
              <a:xfrm>
                <a:off x="-1330555" y="-38100"/>
                <a:ext cx="6545939" cy="371596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txBody>
              <a:bodyPr/>
              <a:lstStyle/>
              <a:p>
                <a:endParaRPr lang="en-US" dirty="0"/>
              </a:p>
            </p:txBody>
          </p:sp>
          <p:sp>
            <p:nvSpPr>
              <p:cNvPr id="11" name="TextBox 11">
                <a:extLst>
                  <a:ext uri="{FF2B5EF4-FFF2-40B4-BE49-F238E27FC236}">
                    <a16:creationId xmlns:a16="http://schemas.microsoft.com/office/drawing/2014/main" xmlns="" id="{430AA088-5831-B7D2-149D-6951DBA4F731}"/>
                  </a:ext>
                </a:extLst>
              </p:cNvPr>
              <p:cNvSpPr txBox="1"/>
              <p:nvPr/>
            </p:nvSpPr>
            <p:spPr>
              <a:xfrm>
                <a:off x="0" y="-38100"/>
                <a:ext cx="5215384" cy="3390571"/>
              </a:xfrm>
              <a:prstGeom prst="rect">
                <a:avLst/>
              </a:prstGeom>
            </p:spPr>
            <p:txBody>
              <a:bodyPr lIns="46656" tIns="46656" rIns="46656" bIns="46656" rtlCol="0" anchor="ctr"/>
              <a:lstStyle/>
              <a:p>
                <a:pPr algn="ctr">
                  <a:lnSpc>
                    <a:spcPts val="2520"/>
                  </a:lnSpc>
                </a:pPr>
                <a:endParaRPr/>
              </a:p>
            </p:txBody>
          </p:sp>
        </p:grpSp>
        <p:sp>
          <p:nvSpPr>
            <p:cNvPr id="14" name="TextBox 14">
              <a:extLst>
                <a:ext uri="{FF2B5EF4-FFF2-40B4-BE49-F238E27FC236}">
                  <a16:creationId xmlns:a16="http://schemas.microsoft.com/office/drawing/2014/main" xmlns="" id="{BBD4278C-3945-DF53-1C00-4BB6427B4442}"/>
                </a:ext>
              </a:extLst>
            </p:cNvPr>
            <p:cNvSpPr txBox="1"/>
            <p:nvPr/>
          </p:nvSpPr>
          <p:spPr>
            <a:xfrm>
              <a:off x="107002" y="-9604"/>
              <a:ext cx="3314679" cy="2077279"/>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64" name="TextBox 64">
            <a:extLst>
              <a:ext uri="{FF2B5EF4-FFF2-40B4-BE49-F238E27FC236}">
                <a16:creationId xmlns:a16="http://schemas.microsoft.com/office/drawing/2014/main" xmlns="" id="{75A0DB39-2CC2-A91F-7071-5B94A835F599}"/>
              </a:ext>
            </a:extLst>
          </p:cNvPr>
          <p:cNvSpPr txBox="1"/>
          <p:nvPr/>
        </p:nvSpPr>
        <p:spPr>
          <a:xfrm>
            <a:off x="438281" y="511598"/>
            <a:ext cx="15868519" cy="648960"/>
          </a:xfrm>
          <a:prstGeom prst="rect">
            <a:avLst/>
          </a:prstGeom>
        </p:spPr>
        <p:txBody>
          <a:bodyPr wrap="square" lIns="0" tIns="0" rIns="0" bIns="0" rtlCol="0" anchor="t">
            <a:spAutoFit/>
          </a:bodyPr>
          <a:lstStyle/>
          <a:p>
            <a:pPr algn="ctr">
              <a:lnSpc>
                <a:spcPts val="5599"/>
              </a:lnSpc>
              <a:spcBef>
                <a:spcPct val="0"/>
              </a:spcBef>
            </a:pPr>
            <a:r>
              <a:rPr lang="en-US" sz="3600" b="1" dirty="0" err="1">
                <a:solidFill>
                  <a:srgbClr val="19274F"/>
                </a:solidFill>
                <a:latin typeface="Muli Bold"/>
                <a:ea typeface="Muli Bold"/>
                <a:cs typeface="Muli Bold"/>
                <a:sym typeface="Muli Bold"/>
              </a:rPr>
              <a:t>Gợi</a:t>
            </a:r>
            <a:r>
              <a:rPr lang="en-US" sz="3600" b="1" dirty="0">
                <a:solidFill>
                  <a:srgbClr val="19274F"/>
                </a:solidFill>
                <a:latin typeface="Muli Bold"/>
                <a:ea typeface="Muli Bold"/>
                <a:cs typeface="Muli Bold"/>
                <a:sym typeface="Muli Bold"/>
              </a:rPr>
              <a:t> ý </a:t>
            </a:r>
            <a:r>
              <a:rPr lang="en-US" sz="3600" b="1" dirty="0" err="1">
                <a:solidFill>
                  <a:srgbClr val="19274F"/>
                </a:solidFill>
                <a:latin typeface="Muli Bold"/>
                <a:ea typeface="Muli Bold"/>
                <a:cs typeface="Muli Bold"/>
                <a:sym typeface="Muli Bold"/>
              </a:rPr>
              <a:t>một</a:t>
            </a:r>
            <a:r>
              <a:rPr lang="en-US" sz="3600" b="1" dirty="0">
                <a:solidFill>
                  <a:srgbClr val="19274F"/>
                </a:solidFill>
                <a:latin typeface="Muli Bold"/>
                <a:ea typeface="Muli Bold"/>
                <a:cs typeface="Muli Bold"/>
                <a:sym typeface="Muli Bold"/>
              </a:rPr>
              <a:t> </a:t>
            </a:r>
            <a:r>
              <a:rPr lang="en-US" sz="3600" b="1" dirty="0" err="1">
                <a:solidFill>
                  <a:srgbClr val="19274F"/>
                </a:solidFill>
                <a:latin typeface="Muli Bold"/>
                <a:ea typeface="Muli Bold"/>
                <a:cs typeface="Muli Bold"/>
                <a:sym typeface="Muli Bold"/>
              </a:rPr>
              <a:t>số</a:t>
            </a:r>
            <a:r>
              <a:rPr lang="en-US" sz="3600" b="1" dirty="0">
                <a:solidFill>
                  <a:srgbClr val="19274F"/>
                </a:solidFill>
                <a:latin typeface="Muli Bold"/>
                <a:ea typeface="Muli Bold"/>
                <a:cs typeface="Muli Bold"/>
                <a:sym typeface="Muli Bold"/>
              </a:rPr>
              <a:t> c</a:t>
            </a:r>
            <a:r>
              <a:rPr lang="vi-VN" sz="3600" b="1" dirty="0">
                <a:solidFill>
                  <a:srgbClr val="19274F"/>
                </a:solidFill>
                <a:latin typeface="Muli Bold"/>
                <a:ea typeface="Muli Bold"/>
                <a:cs typeface="Muli Bold"/>
                <a:sym typeface="Muli Bold"/>
              </a:rPr>
              <a:t>ách hỏi </a:t>
            </a:r>
            <a:r>
              <a:rPr lang="en-US" sz="3600" b="1" dirty="0" err="1">
                <a:solidFill>
                  <a:srgbClr val="19274F"/>
                </a:solidFill>
                <a:latin typeface="Muli Bold"/>
                <a:ea typeface="Muli Bold"/>
                <a:cs typeface="Muli Bold"/>
                <a:sym typeface="Muli Bold"/>
              </a:rPr>
              <a:t>gián</a:t>
            </a:r>
            <a:r>
              <a:rPr lang="en-US" sz="3600" b="1" dirty="0">
                <a:solidFill>
                  <a:srgbClr val="19274F"/>
                </a:solidFill>
                <a:latin typeface="Muli Bold"/>
                <a:ea typeface="Muli Bold"/>
                <a:cs typeface="Muli Bold"/>
                <a:sym typeface="Muli Bold"/>
              </a:rPr>
              <a:t> </a:t>
            </a:r>
            <a:r>
              <a:rPr lang="en-US" sz="3600" b="1" dirty="0" err="1">
                <a:solidFill>
                  <a:srgbClr val="19274F"/>
                </a:solidFill>
                <a:latin typeface="Muli Bold"/>
                <a:ea typeface="Muli Bold"/>
                <a:cs typeface="Muli Bold"/>
                <a:sym typeface="Muli Bold"/>
              </a:rPr>
              <a:t>tiếp</a:t>
            </a:r>
            <a:r>
              <a:rPr lang="en-US" sz="3600" b="1" dirty="0">
                <a:solidFill>
                  <a:srgbClr val="19274F"/>
                </a:solidFill>
                <a:latin typeface="Muli Bold"/>
                <a:ea typeface="Muli Bold"/>
                <a:cs typeface="Muli Bold"/>
                <a:sym typeface="Muli Bold"/>
              </a:rPr>
              <a:t> </a:t>
            </a:r>
            <a:r>
              <a:rPr lang="en-US" sz="3600" b="1" dirty="0" err="1">
                <a:solidFill>
                  <a:srgbClr val="19274F"/>
                </a:solidFill>
                <a:latin typeface="Muli Bold"/>
                <a:ea typeface="Muli Bold"/>
                <a:cs typeface="Muli Bold"/>
                <a:sym typeface="Muli Bold"/>
              </a:rPr>
              <a:t>để</a:t>
            </a:r>
            <a:r>
              <a:rPr lang="en-US" sz="3600" b="1" dirty="0">
                <a:solidFill>
                  <a:srgbClr val="19274F"/>
                </a:solidFill>
                <a:latin typeface="Muli Bold"/>
                <a:ea typeface="Muli Bold"/>
                <a:cs typeface="Muli Bold"/>
                <a:sym typeface="Muli Bold"/>
              </a:rPr>
              <a:t> </a:t>
            </a:r>
            <a:r>
              <a:rPr lang="vi-VN" sz="3600" b="1" dirty="0">
                <a:solidFill>
                  <a:srgbClr val="19274F"/>
                </a:solidFill>
                <a:latin typeface="Muli Bold"/>
                <a:ea typeface="Muli Bold"/>
                <a:cs typeface="Muli Bold"/>
                <a:sym typeface="Muli Bold"/>
              </a:rPr>
              <a:t>khai thác Tổng số tiền thu về </a:t>
            </a:r>
            <a:endParaRPr lang="en-US" sz="3600" b="1" dirty="0">
              <a:solidFill>
                <a:srgbClr val="19274F"/>
              </a:solidFill>
              <a:latin typeface="Muli Bold"/>
              <a:ea typeface="Muli Bold"/>
              <a:cs typeface="Muli Bold"/>
              <a:sym typeface="Muli Bold"/>
            </a:endParaRPr>
          </a:p>
        </p:txBody>
      </p:sp>
      <p:graphicFrame>
        <p:nvGraphicFramePr>
          <p:cNvPr id="72" name="Table 71">
            <a:extLst>
              <a:ext uri="{FF2B5EF4-FFF2-40B4-BE49-F238E27FC236}">
                <a16:creationId xmlns:a16="http://schemas.microsoft.com/office/drawing/2014/main" xmlns="" id="{616321F2-E378-3128-E4C7-9A18C58617C6}"/>
              </a:ext>
            </a:extLst>
          </p:cNvPr>
          <p:cNvGraphicFramePr>
            <a:graphicFrameLocks noGrp="1"/>
          </p:cNvGraphicFramePr>
          <p:nvPr>
            <p:extLst>
              <p:ext uri="{D42A27DB-BD31-4B8C-83A1-F6EECF244321}">
                <p14:modId xmlns:p14="http://schemas.microsoft.com/office/powerpoint/2010/main" val="872228684"/>
              </p:ext>
            </p:extLst>
          </p:nvPr>
        </p:nvGraphicFramePr>
        <p:xfrm>
          <a:off x="537625" y="1336843"/>
          <a:ext cx="16907946" cy="6990170"/>
        </p:xfrm>
        <a:graphic>
          <a:graphicData uri="http://schemas.openxmlformats.org/drawingml/2006/table">
            <a:tbl>
              <a:tblPr/>
              <a:tblGrid>
                <a:gridCol w="3424775">
                  <a:extLst>
                    <a:ext uri="{9D8B030D-6E8A-4147-A177-3AD203B41FA5}">
                      <a16:colId xmlns:a16="http://schemas.microsoft.com/office/drawing/2014/main" xmlns="" val="485850033"/>
                    </a:ext>
                  </a:extLst>
                </a:gridCol>
                <a:gridCol w="7212283">
                  <a:extLst>
                    <a:ext uri="{9D8B030D-6E8A-4147-A177-3AD203B41FA5}">
                      <a16:colId xmlns:a16="http://schemas.microsoft.com/office/drawing/2014/main" xmlns="" val="119478968"/>
                    </a:ext>
                  </a:extLst>
                </a:gridCol>
                <a:gridCol w="6270888">
                  <a:extLst>
                    <a:ext uri="{9D8B030D-6E8A-4147-A177-3AD203B41FA5}">
                      <a16:colId xmlns:a16="http://schemas.microsoft.com/office/drawing/2014/main" xmlns="" val="1832705476"/>
                    </a:ext>
                  </a:extLst>
                </a:gridCol>
              </a:tblGrid>
              <a:tr h="1217708">
                <a:tc>
                  <a:txBody>
                    <a:bodyPr/>
                    <a:lstStyle/>
                    <a:p>
                      <a:pPr algn="ctr" rtl="0" fontAlgn="b">
                        <a:spcAft>
                          <a:spcPts val="1200"/>
                        </a:spcAft>
                        <a:buNone/>
                      </a:pPr>
                      <a:r>
                        <a:rPr lang="en-US" sz="3600" b="1" dirty="0" err="1">
                          <a:solidFill>
                            <a:schemeClr val="bg1"/>
                          </a:solidFill>
                          <a:effectLst/>
                        </a:rPr>
                        <a:t>Lĩnh</a:t>
                      </a:r>
                      <a:r>
                        <a:rPr lang="en-US" sz="3600" b="1" dirty="0">
                          <a:solidFill>
                            <a:schemeClr val="bg1"/>
                          </a:solidFill>
                          <a:effectLst/>
                        </a:rPr>
                        <a:t> </a:t>
                      </a:r>
                      <a:r>
                        <a:rPr lang="en-US" sz="3600" b="1" dirty="0" err="1">
                          <a:solidFill>
                            <a:schemeClr val="bg1"/>
                          </a:solidFill>
                          <a:effectLst/>
                        </a:rPr>
                        <a:t>vực</a:t>
                      </a:r>
                      <a:r>
                        <a:rPr lang="en-US" sz="3600" b="1" dirty="0">
                          <a:solidFill>
                            <a:schemeClr val="bg1"/>
                          </a:solidFill>
                          <a:effectLst/>
                        </a:rPr>
                        <a:t>/</a:t>
                      </a:r>
                      <a:r>
                        <a:rPr lang="en-US" sz="3600" b="1" dirty="0" err="1">
                          <a:solidFill>
                            <a:schemeClr val="bg1"/>
                          </a:solidFill>
                          <a:effectLst/>
                        </a:rPr>
                        <a:t>Ngành</a:t>
                      </a:r>
                      <a:r>
                        <a:rPr lang="en-US" sz="3600" b="1" dirty="0">
                          <a:solidFill>
                            <a:schemeClr val="bg1"/>
                          </a:solidFill>
                          <a:effectLst/>
                        </a:rPr>
                        <a:t> </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rtl="0" fontAlgn="b">
                        <a:spcAft>
                          <a:spcPts val="1200"/>
                        </a:spcAft>
                        <a:buNone/>
                      </a:pPr>
                      <a:r>
                        <a:rPr lang="en-US" sz="3200" b="1" dirty="0" err="1">
                          <a:solidFill>
                            <a:schemeClr val="bg1"/>
                          </a:solidFill>
                          <a:effectLst/>
                        </a:rPr>
                        <a:t>Câu</a:t>
                      </a:r>
                      <a:r>
                        <a:rPr lang="en-US" sz="3200" b="1" dirty="0">
                          <a:solidFill>
                            <a:schemeClr val="bg1"/>
                          </a:solidFill>
                          <a:effectLst/>
                        </a:rPr>
                        <a:t> </a:t>
                      </a:r>
                      <a:r>
                        <a:rPr lang="en-US" sz="3200" b="1" dirty="0" err="1">
                          <a:solidFill>
                            <a:schemeClr val="bg1"/>
                          </a:solidFill>
                          <a:effectLst/>
                        </a:rPr>
                        <a:t>hỏi</a:t>
                      </a:r>
                      <a:r>
                        <a:rPr lang="en-US" sz="3200" b="1" dirty="0">
                          <a:solidFill>
                            <a:schemeClr val="bg1"/>
                          </a:solidFill>
                          <a:effectLst/>
                        </a:rPr>
                        <a:t> </a:t>
                      </a:r>
                      <a:r>
                        <a:rPr lang="en-US" sz="3200" b="1" dirty="0" err="1">
                          <a:solidFill>
                            <a:schemeClr val="bg1"/>
                          </a:solidFill>
                          <a:effectLst/>
                        </a:rPr>
                        <a:t>gợi</a:t>
                      </a:r>
                      <a:r>
                        <a:rPr lang="en-US" sz="3200" b="1" dirty="0">
                          <a:solidFill>
                            <a:schemeClr val="bg1"/>
                          </a:solidFill>
                          <a:effectLst/>
                        </a:rPr>
                        <a:t> ý </a:t>
                      </a:r>
                      <a:r>
                        <a:rPr lang="vi-VN" sz="3200" b="1" dirty="0">
                          <a:solidFill>
                            <a:schemeClr val="bg1"/>
                          </a:solidFill>
                          <a:effectLst/>
                        </a:rPr>
                        <a:t>xác định sản lượng </a:t>
                      </a:r>
                      <a:endParaRPr lang="en-US" sz="3200" b="1" dirty="0">
                        <a:solidFill>
                          <a:schemeClr val="bg1"/>
                        </a:solidFill>
                        <a:effectLst/>
                      </a:endParaRP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rtl="0" fontAlgn="b">
                        <a:spcAft>
                          <a:spcPts val="1200"/>
                        </a:spcAft>
                        <a:buNone/>
                      </a:pPr>
                      <a:r>
                        <a:rPr lang="vi-VN" sz="3200" b="1" dirty="0">
                          <a:solidFill>
                            <a:schemeClr val="bg1"/>
                          </a:solidFill>
                          <a:effectLst/>
                        </a:rPr>
                        <a:t>Giá bán bình quân </a:t>
                      </a:r>
                      <a:endParaRPr lang="en-US" sz="3200" b="1" dirty="0">
                        <a:solidFill>
                          <a:schemeClr val="bg1"/>
                        </a:solidFill>
                        <a:effectLst/>
                      </a:endParaRP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xmlns="" val="224546713"/>
                  </a:ext>
                </a:extLst>
              </a:tr>
              <a:tr h="1773711">
                <a:tc>
                  <a:txBody>
                    <a:bodyPr/>
                    <a:lstStyle/>
                    <a:p>
                      <a:pPr algn="ctr" rtl="0" fontAlgn="b">
                        <a:buNone/>
                      </a:pPr>
                      <a:r>
                        <a:rPr lang="en-US" sz="3600" dirty="0" err="1">
                          <a:solidFill>
                            <a:schemeClr val="tx2">
                              <a:lumMod val="50000"/>
                            </a:schemeClr>
                          </a:solidFill>
                          <a:effectLst/>
                          <a:latin typeface="Calibri (Body)"/>
                        </a:rPr>
                        <a:t>Ăn</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uống</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Giải</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khát</a:t>
                      </a:r>
                      <a:r>
                        <a:rPr lang="en-US" sz="3600" dirty="0">
                          <a:solidFill>
                            <a:schemeClr val="tx2">
                              <a:lumMod val="50000"/>
                            </a:schemeClr>
                          </a:solidFill>
                          <a:effectLst/>
                          <a:latin typeface="Calibri (Body)"/>
                        </a:rPr>
                        <a:t> (Quán </a:t>
                      </a:r>
                      <a:r>
                        <a:rPr lang="en-US" sz="3600" dirty="0" err="1">
                          <a:solidFill>
                            <a:schemeClr val="tx2">
                              <a:lumMod val="50000"/>
                            </a:schemeClr>
                          </a:solidFill>
                          <a:effectLst/>
                          <a:latin typeface="Calibri (Body)"/>
                        </a:rPr>
                        <a:t>ăn</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cà</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phê</a:t>
                      </a:r>
                      <a:r>
                        <a:rPr lang="en-US" sz="3600" dirty="0">
                          <a:solidFill>
                            <a:schemeClr val="tx2">
                              <a:lumMod val="50000"/>
                            </a:schemeClr>
                          </a:solidFill>
                          <a:effectLst/>
                          <a:latin typeface="Calibri (Body)"/>
                        </a:rPr>
                        <a:t>...)</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rtl="0" fontAlgn="b">
                        <a:buNone/>
                      </a:pPr>
                      <a:r>
                        <a:rPr lang="vi-VN" sz="3600" dirty="0">
                          <a:solidFill>
                            <a:schemeClr val="tx2">
                              <a:lumMod val="50000"/>
                            </a:schemeClr>
                          </a:solidFill>
                          <a:effectLst/>
                          <a:latin typeface="Calibri (Body)"/>
                        </a:rPr>
                        <a:t>  Trung bình một ngày, quán bán được khoảng bao nhiêu suất ăn/ly nước?</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rtl="0" fontAlgn="b">
                        <a:buNone/>
                      </a:pPr>
                      <a:r>
                        <a:rPr lang="vi-VN" sz="3600" dirty="0">
                          <a:solidFill>
                            <a:schemeClr val="tx2">
                              <a:lumMod val="50000"/>
                            </a:schemeClr>
                          </a:solidFill>
                          <a:effectLst/>
                          <a:latin typeface="Calibri (Body)"/>
                        </a:rPr>
                        <a:t>Giá bán trung bình của một </a:t>
                      </a:r>
                      <a:r>
                        <a:rPr lang="en-US" sz="3600" dirty="0" err="1">
                          <a:solidFill>
                            <a:schemeClr val="tx2">
                              <a:lumMod val="50000"/>
                            </a:schemeClr>
                          </a:solidFill>
                          <a:effectLst/>
                          <a:latin typeface="Calibri (Body)"/>
                        </a:rPr>
                        <a:t>suất</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ăn</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ly</a:t>
                      </a:r>
                      <a:r>
                        <a:rPr lang="en-US" sz="3600" dirty="0">
                          <a:solidFill>
                            <a:schemeClr val="tx2">
                              <a:lumMod val="50000"/>
                            </a:schemeClr>
                          </a:solidFill>
                          <a:effectLst/>
                          <a:latin typeface="Calibri (Body)"/>
                        </a:rPr>
                        <a:t> </a:t>
                      </a:r>
                      <a:r>
                        <a:rPr lang="en-US" sz="3600" dirty="0" err="1">
                          <a:solidFill>
                            <a:schemeClr val="tx2">
                              <a:lumMod val="50000"/>
                            </a:schemeClr>
                          </a:solidFill>
                          <a:effectLst/>
                          <a:latin typeface="Calibri (Body)"/>
                        </a:rPr>
                        <a:t>nước</a:t>
                      </a:r>
                      <a:r>
                        <a:rPr lang="vi-VN" sz="3600" dirty="0">
                          <a:solidFill>
                            <a:schemeClr val="tx2">
                              <a:lumMod val="50000"/>
                            </a:schemeClr>
                          </a:solidFill>
                          <a:effectLst/>
                          <a:latin typeface="Calibri (Body)"/>
                        </a:rPr>
                        <a:t> là bao nhiêu?</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1388000671"/>
                  </a:ext>
                </a:extLst>
              </a:tr>
              <a:tr h="2053662">
                <a:tc>
                  <a:txBody>
                    <a:bodyPr/>
                    <a:lstStyle/>
                    <a:p>
                      <a:pPr algn="ctr" rtl="0" fontAlgn="b">
                        <a:buNone/>
                      </a:pPr>
                      <a:r>
                        <a:rPr lang="en-US" sz="3600" dirty="0" err="1">
                          <a:solidFill>
                            <a:srgbClr val="7030A0"/>
                          </a:solidFill>
                          <a:effectLst/>
                          <a:latin typeface="Calibri (Body)"/>
                        </a:rPr>
                        <a:t>Sản</a:t>
                      </a:r>
                      <a:r>
                        <a:rPr lang="en-US" sz="3600" dirty="0">
                          <a:solidFill>
                            <a:srgbClr val="7030A0"/>
                          </a:solidFill>
                          <a:effectLst/>
                          <a:latin typeface="Calibri (Body)"/>
                        </a:rPr>
                        <a:t> </a:t>
                      </a:r>
                      <a:r>
                        <a:rPr lang="en-US" sz="3600" dirty="0" err="1">
                          <a:solidFill>
                            <a:srgbClr val="7030A0"/>
                          </a:solidFill>
                          <a:effectLst/>
                          <a:latin typeface="Calibri (Body)"/>
                        </a:rPr>
                        <a:t>xuất</a:t>
                      </a:r>
                      <a:r>
                        <a:rPr lang="en-US" sz="3600" dirty="0">
                          <a:solidFill>
                            <a:srgbClr val="7030A0"/>
                          </a:solidFill>
                          <a:effectLst/>
                          <a:latin typeface="Calibri (Body)"/>
                        </a:rPr>
                        <a:t>, </a:t>
                      </a:r>
                      <a:r>
                        <a:rPr lang="en-US" sz="3600" dirty="0" err="1">
                          <a:solidFill>
                            <a:srgbClr val="7030A0"/>
                          </a:solidFill>
                          <a:effectLst/>
                          <a:latin typeface="Calibri (Body)"/>
                        </a:rPr>
                        <a:t>dịch</a:t>
                      </a:r>
                      <a:r>
                        <a:rPr lang="en-US" sz="3600" dirty="0">
                          <a:solidFill>
                            <a:srgbClr val="7030A0"/>
                          </a:solidFill>
                          <a:effectLst/>
                          <a:latin typeface="Calibri (Body)"/>
                        </a:rPr>
                        <a:t> </a:t>
                      </a:r>
                      <a:r>
                        <a:rPr lang="en-US" sz="3600" dirty="0" err="1">
                          <a:solidFill>
                            <a:srgbClr val="7030A0"/>
                          </a:solidFill>
                          <a:effectLst/>
                          <a:latin typeface="Calibri (Body)"/>
                        </a:rPr>
                        <a:t>vụ</a:t>
                      </a:r>
                      <a:r>
                        <a:rPr lang="en-US" sz="3600" dirty="0">
                          <a:solidFill>
                            <a:srgbClr val="7030A0"/>
                          </a:solidFill>
                          <a:effectLst/>
                          <a:latin typeface="Calibri (Body)"/>
                        </a:rPr>
                        <a:t> (May </a:t>
                      </a:r>
                      <a:r>
                        <a:rPr lang="vi-VN" sz="3600" dirty="0">
                          <a:solidFill>
                            <a:srgbClr val="7030A0"/>
                          </a:solidFill>
                          <a:effectLst/>
                          <a:latin typeface="Calibri (Body)"/>
                        </a:rPr>
                        <a:t>mặc,</a:t>
                      </a:r>
                      <a:r>
                        <a:rPr lang="en-US" sz="3600" dirty="0">
                          <a:solidFill>
                            <a:srgbClr val="7030A0"/>
                          </a:solidFill>
                          <a:effectLst/>
                          <a:latin typeface="Calibri (Body)"/>
                        </a:rPr>
                        <a:t>...)</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0" fontAlgn="b">
                        <a:buNone/>
                      </a:pPr>
                      <a:r>
                        <a:rPr lang="vi-VN" sz="3600" dirty="0">
                          <a:solidFill>
                            <a:srgbClr val="7030A0"/>
                          </a:solidFill>
                          <a:effectLst/>
                          <a:latin typeface="Calibri (Body)"/>
                        </a:rPr>
                        <a:t>   Một ngày/tuần cơ sở mình sản xuất/hoàn thành được bao nhiêu sản phẩm/dịch vụ (ví dụ: cái áo,...)? </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rtl="0" fontAlgn="b">
                        <a:buNone/>
                      </a:pPr>
                      <a:r>
                        <a:rPr lang="vi-VN" sz="3600" dirty="0">
                          <a:solidFill>
                            <a:srgbClr val="7030A0"/>
                          </a:solidFill>
                          <a:effectLst/>
                          <a:latin typeface="Calibri (Body)"/>
                        </a:rPr>
                        <a:t> Giá bán trung bình sản phẩm sản xuất ra là bao nhiêu?</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078065882"/>
                  </a:ext>
                </a:extLst>
              </a:tr>
              <a:tr h="1773711">
                <a:tc>
                  <a:txBody>
                    <a:bodyPr/>
                    <a:lstStyle/>
                    <a:p>
                      <a:pPr algn="ctr" rtl="0" fontAlgn="b">
                        <a:buNone/>
                      </a:pPr>
                      <a:r>
                        <a:rPr lang="vi-VN" sz="3600" dirty="0">
                          <a:solidFill>
                            <a:schemeClr val="tx1"/>
                          </a:solidFill>
                          <a:effectLst/>
                          <a:latin typeface="Calibri (Body)"/>
                        </a:rPr>
                        <a:t>Kinh doanh </a:t>
                      </a:r>
                    </a:p>
                    <a:p>
                      <a:pPr algn="ctr" rtl="0" fontAlgn="b">
                        <a:buNone/>
                      </a:pPr>
                      <a:r>
                        <a:rPr lang="vi-VN" sz="3600" dirty="0">
                          <a:solidFill>
                            <a:schemeClr val="tx1"/>
                          </a:solidFill>
                          <a:effectLst/>
                          <a:latin typeface="Calibri (Body)"/>
                        </a:rPr>
                        <a:t>nhà nghỉ</a:t>
                      </a:r>
                      <a:endParaRPr lang="en-US" sz="3600" dirty="0">
                        <a:solidFill>
                          <a:schemeClr val="tx1"/>
                        </a:solidFill>
                        <a:effectLst/>
                        <a:latin typeface="Calibri (Body)"/>
                      </a:endParaRP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rtl="0" fontAlgn="b">
                        <a:buNone/>
                      </a:pPr>
                      <a:r>
                        <a:rPr lang="en-US" sz="3600" dirty="0">
                          <a:solidFill>
                            <a:schemeClr val="tx1"/>
                          </a:solidFill>
                          <a:effectLst/>
                          <a:latin typeface="Calibri (Body)"/>
                        </a:rPr>
                        <a:t> </a:t>
                      </a:r>
                      <a:r>
                        <a:rPr lang="en-US" sz="3600" dirty="0" err="1">
                          <a:solidFill>
                            <a:schemeClr val="tx1"/>
                          </a:solidFill>
                          <a:effectLst/>
                          <a:latin typeface="Calibri (Body)"/>
                        </a:rPr>
                        <a:t>Số</a:t>
                      </a:r>
                      <a:r>
                        <a:rPr lang="en-US" sz="3600" dirty="0">
                          <a:solidFill>
                            <a:schemeClr val="tx1"/>
                          </a:solidFill>
                          <a:effectLst/>
                          <a:latin typeface="Calibri (Body)"/>
                        </a:rPr>
                        <a:t> </a:t>
                      </a:r>
                      <a:r>
                        <a:rPr lang="en-US" sz="3600" dirty="0" err="1">
                          <a:solidFill>
                            <a:schemeClr val="tx1"/>
                          </a:solidFill>
                          <a:effectLst/>
                          <a:latin typeface="Calibri (Body)"/>
                        </a:rPr>
                        <a:t>phòng</a:t>
                      </a:r>
                      <a:r>
                        <a:rPr lang="en-US" sz="3600" dirty="0">
                          <a:solidFill>
                            <a:schemeClr val="tx1"/>
                          </a:solidFill>
                          <a:effectLst/>
                          <a:latin typeface="Calibri (Body)"/>
                        </a:rPr>
                        <a:t> </a:t>
                      </a:r>
                      <a:r>
                        <a:rPr lang="en-US" sz="3600" dirty="0" err="1">
                          <a:solidFill>
                            <a:schemeClr val="tx1"/>
                          </a:solidFill>
                          <a:effectLst/>
                          <a:latin typeface="Calibri (Body)"/>
                        </a:rPr>
                        <a:t>sử</a:t>
                      </a:r>
                      <a:r>
                        <a:rPr lang="en-US" sz="3600" dirty="0">
                          <a:solidFill>
                            <a:schemeClr val="tx1"/>
                          </a:solidFill>
                          <a:effectLst/>
                          <a:latin typeface="Calibri (Body)"/>
                        </a:rPr>
                        <a:t> </a:t>
                      </a:r>
                      <a:r>
                        <a:rPr lang="en-US" sz="3600" dirty="0" err="1">
                          <a:solidFill>
                            <a:schemeClr val="tx1"/>
                          </a:solidFill>
                          <a:effectLst/>
                          <a:latin typeface="Calibri (Body)"/>
                        </a:rPr>
                        <a:t>dụng</a:t>
                      </a:r>
                      <a:r>
                        <a:rPr lang="en-US" sz="3600" dirty="0">
                          <a:solidFill>
                            <a:schemeClr val="tx1"/>
                          </a:solidFill>
                          <a:effectLst/>
                          <a:latin typeface="Calibri (Body)"/>
                        </a:rPr>
                        <a:t> </a:t>
                      </a:r>
                      <a:r>
                        <a:rPr lang="en-US" sz="3600" dirty="0" err="1">
                          <a:solidFill>
                            <a:schemeClr val="tx1"/>
                          </a:solidFill>
                          <a:effectLst/>
                          <a:latin typeface="Calibri (Body)"/>
                        </a:rPr>
                        <a:t>trung</a:t>
                      </a:r>
                      <a:r>
                        <a:rPr lang="en-US" sz="3600" dirty="0">
                          <a:solidFill>
                            <a:schemeClr val="tx1"/>
                          </a:solidFill>
                          <a:effectLst/>
                          <a:latin typeface="Calibri (Body)"/>
                        </a:rPr>
                        <a:t> </a:t>
                      </a:r>
                      <a:r>
                        <a:rPr lang="en-US" sz="3600" dirty="0" err="1">
                          <a:solidFill>
                            <a:schemeClr val="tx1"/>
                          </a:solidFill>
                          <a:effectLst/>
                          <a:latin typeface="Calibri (Body)"/>
                        </a:rPr>
                        <a:t>bình</a:t>
                      </a:r>
                      <a:r>
                        <a:rPr lang="en-US" sz="3600" dirty="0">
                          <a:solidFill>
                            <a:schemeClr val="tx1"/>
                          </a:solidFill>
                          <a:effectLst/>
                          <a:latin typeface="Calibri (Body)"/>
                        </a:rPr>
                        <a:t>/</a:t>
                      </a:r>
                      <a:r>
                        <a:rPr lang="en-US" sz="3600" dirty="0" err="1">
                          <a:solidFill>
                            <a:schemeClr val="tx1"/>
                          </a:solidFill>
                          <a:effectLst/>
                          <a:latin typeface="Calibri (Body)"/>
                        </a:rPr>
                        <a:t>ngày</a:t>
                      </a:r>
                      <a:r>
                        <a:rPr lang="en-US" sz="3600" dirty="0">
                          <a:solidFill>
                            <a:schemeClr val="tx1"/>
                          </a:solidFill>
                          <a:effectLst/>
                          <a:latin typeface="Calibri (Body)"/>
                        </a:rPr>
                        <a:t> </a:t>
                      </a:r>
                      <a:r>
                        <a:rPr lang="en-US" sz="3600" dirty="0" err="1">
                          <a:solidFill>
                            <a:schemeClr val="tx1"/>
                          </a:solidFill>
                          <a:effectLst/>
                          <a:latin typeface="Calibri (Body)"/>
                        </a:rPr>
                        <a:t>là</a:t>
                      </a:r>
                      <a:r>
                        <a:rPr lang="en-US" sz="3600" dirty="0">
                          <a:solidFill>
                            <a:schemeClr val="tx1"/>
                          </a:solidFill>
                          <a:effectLst/>
                          <a:latin typeface="Calibri (Body)"/>
                        </a:rPr>
                        <a:t> </a:t>
                      </a:r>
                      <a:r>
                        <a:rPr lang="en-US" sz="3600" dirty="0" err="1">
                          <a:solidFill>
                            <a:schemeClr val="tx1"/>
                          </a:solidFill>
                          <a:effectLst/>
                          <a:latin typeface="Calibri (Body)"/>
                        </a:rPr>
                        <a:t>khoảng</a:t>
                      </a:r>
                      <a:r>
                        <a:rPr lang="en-US" sz="3600" dirty="0">
                          <a:solidFill>
                            <a:schemeClr val="tx1"/>
                          </a:solidFill>
                          <a:effectLst/>
                          <a:latin typeface="Calibri (Body)"/>
                        </a:rPr>
                        <a:t> bao </a:t>
                      </a:r>
                      <a:r>
                        <a:rPr lang="en-US" sz="3600" dirty="0" err="1">
                          <a:solidFill>
                            <a:schemeClr val="tx1"/>
                          </a:solidFill>
                          <a:effectLst/>
                          <a:latin typeface="Calibri (Body)"/>
                        </a:rPr>
                        <a:t>nhiêu</a:t>
                      </a:r>
                      <a:r>
                        <a:rPr lang="en-US" sz="3600" dirty="0">
                          <a:solidFill>
                            <a:schemeClr val="tx1"/>
                          </a:solidFill>
                          <a:effectLst/>
                          <a:latin typeface="Calibri (Body)"/>
                        </a:rPr>
                        <a:t> </a:t>
                      </a:r>
                      <a:r>
                        <a:rPr lang="en-US" sz="3600" dirty="0" err="1">
                          <a:solidFill>
                            <a:schemeClr val="tx1"/>
                          </a:solidFill>
                          <a:effectLst/>
                          <a:latin typeface="Calibri (Body)"/>
                        </a:rPr>
                        <a:t>phòng</a:t>
                      </a:r>
                      <a:r>
                        <a:rPr lang="en-US" sz="3600" dirty="0">
                          <a:solidFill>
                            <a:schemeClr val="tx1"/>
                          </a:solidFill>
                          <a:effectLst/>
                          <a:latin typeface="Calibri (Body)"/>
                        </a:rPr>
                        <a:t>?</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rtl="0" fontAlgn="b">
                        <a:buNone/>
                      </a:pPr>
                      <a:r>
                        <a:rPr lang="vi-VN" sz="3600" dirty="0">
                          <a:solidFill>
                            <a:schemeClr val="tx1"/>
                          </a:solidFill>
                          <a:effectLst/>
                          <a:latin typeface="Calibri (Body)"/>
                        </a:rPr>
                        <a:t> Giá phòng trung bình của cơ sở là bao nhiêu tiền/phòng?</a:t>
                      </a:r>
                    </a:p>
                  </a:txBody>
                  <a:tcPr marL="22860" marR="22860" marT="15240" marB="1524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3071785680"/>
                  </a:ext>
                </a:extLst>
              </a:tr>
            </a:tbl>
          </a:graphicData>
        </a:graphic>
      </p:graphicFrame>
      <p:sp>
        <p:nvSpPr>
          <p:cNvPr id="76" name="Rectangle 2">
            <a:extLst>
              <a:ext uri="{FF2B5EF4-FFF2-40B4-BE49-F238E27FC236}">
                <a16:creationId xmlns:a16="http://schemas.microsoft.com/office/drawing/2014/main" xmlns="" id="{106FAAFB-CA7F-79CC-405D-7D85F5081F14}"/>
              </a:ext>
            </a:extLst>
          </p:cNvPr>
          <p:cNvSpPr>
            <a:spLocks noChangeArrowheads="1"/>
          </p:cNvSpPr>
          <p:nvPr/>
        </p:nvSpPr>
        <p:spPr bwMode="auto">
          <a:xfrm>
            <a:off x="2265021" y="9161176"/>
            <a:ext cx="1128116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lvl="0" eaLnBrk="0" fontAlgn="base" hangingPunct="0">
              <a:spcBef>
                <a:spcPct val="0"/>
              </a:spcBef>
              <a:spcAft>
                <a:spcPct val="0"/>
              </a:spcAft>
            </a:pPr>
            <a:r>
              <a:rPr lang="vi-VN" altLang="en-US" sz="3600" b="1" dirty="0">
                <a:solidFill>
                  <a:srgbClr val="FF0000"/>
                </a:solidFill>
                <a:latin typeface="Calibri (Body)"/>
              </a:rPr>
              <a:t>Tổng số tiền thu về</a:t>
            </a:r>
            <a:r>
              <a:rPr lang="en-US" altLang="en-US" sz="3600" b="1" dirty="0">
                <a:solidFill>
                  <a:srgbClr val="FF0000"/>
                </a:solidFill>
                <a:latin typeface="Calibri (Body)"/>
              </a:rPr>
              <a:t>/</a:t>
            </a:r>
            <a:r>
              <a:rPr lang="en-US" altLang="en-US" sz="3600" b="1" dirty="0" err="1">
                <a:solidFill>
                  <a:srgbClr val="FF0000"/>
                </a:solidFill>
                <a:latin typeface="Calibri (Body)"/>
              </a:rPr>
              <a:t>ngày</a:t>
            </a:r>
            <a:r>
              <a:rPr lang="vi-VN" altLang="en-US" sz="3600" b="1" dirty="0">
                <a:solidFill>
                  <a:srgbClr val="FF0000"/>
                </a:solidFill>
                <a:latin typeface="Calibri (Body)"/>
              </a:rPr>
              <a:t> = Sản lượng * Đơn giá bình quân</a:t>
            </a:r>
            <a:endParaRPr kumimoji="0" lang="en-US" altLang="en-US" sz="3600" b="1" i="0" u="none" strike="noStrike" cap="none" normalizeH="0" baseline="0" dirty="0">
              <a:ln>
                <a:noFill/>
              </a:ln>
              <a:solidFill>
                <a:srgbClr val="FF0000"/>
              </a:solidFill>
              <a:effectLst/>
              <a:latin typeface="Calibri (Body)"/>
            </a:endParaRPr>
          </a:p>
        </p:txBody>
      </p:sp>
    </p:spTree>
    <p:extLst>
      <p:ext uri="{BB962C8B-B14F-4D97-AF65-F5344CB8AC3E}">
        <p14:creationId xmlns:p14="http://schemas.microsoft.com/office/powerpoint/2010/main" val="653989236"/>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36772" y="-952394"/>
            <a:ext cx="7473822" cy="9441942"/>
          </a:xfrm>
          <a:custGeom>
            <a:avLst/>
            <a:gdLst/>
            <a:ahLst/>
            <a:cxnLst/>
            <a:rect l="l" t="t" r="r" b="b"/>
            <a:pathLst>
              <a:path w="7895824" h="9441942">
                <a:moveTo>
                  <a:pt x="0" y="0"/>
                </a:moveTo>
                <a:lnTo>
                  <a:pt x="7895824" y="0"/>
                </a:lnTo>
                <a:lnTo>
                  <a:pt x="7895824" y="9441942"/>
                </a:lnTo>
                <a:lnTo>
                  <a:pt x="0" y="94419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0" y="8412376"/>
            <a:ext cx="1028700" cy="1874624"/>
          </a:xfrm>
          <a:custGeom>
            <a:avLst/>
            <a:gdLst/>
            <a:ahLst/>
            <a:cxnLst/>
            <a:rect l="l" t="t" r="r" b="b"/>
            <a:pathLst>
              <a:path w="1028700" h="1874624">
                <a:moveTo>
                  <a:pt x="0" y="0"/>
                </a:moveTo>
                <a:lnTo>
                  <a:pt x="1028700" y="0"/>
                </a:lnTo>
                <a:lnTo>
                  <a:pt x="1028700" y="1874624"/>
                </a:lnTo>
                <a:lnTo>
                  <a:pt x="0" y="18746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0614770" y="819144"/>
            <a:ext cx="447650" cy="419112"/>
          </a:xfrm>
          <a:custGeom>
            <a:avLst/>
            <a:gdLst/>
            <a:ahLst/>
            <a:cxnLst/>
            <a:rect l="l" t="t" r="r" b="b"/>
            <a:pathLst>
              <a:path w="447650" h="419112">
                <a:moveTo>
                  <a:pt x="0" y="0"/>
                </a:moveTo>
                <a:lnTo>
                  <a:pt x="447650" y="0"/>
                </a:lnTo>
                <a:lnTo>
                  <a:pt x="447650" y="419112"/>
                </a:lnTo>
                <a:lnTo>
                  <a:pt x="0" y="4191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0714025" y="3304601"/>
            <a:ext cx="7248791" cy="6812749"/>
          </a:xfrm>
          <a:custGeom>
            <a:avLst/>
            <a:gdLst/>
            <a:ahLst/>
            <a:cxnLst/>
            <a:rect l="l" t="t" r="r" b="b"/>
            <a:pathLst>
              <a:path w="7248791" h="7248791">
                <a:moveTo>
                  <a:pt x="0" y="0"/>
                </a:moveTo>
                <a:lnTo>
                  <a:pt x="7248792" y="0"/>
                </a:lnTo>
                <a:lnTo>
                  <a:pt x="7248792" y="7248792"/>
                </a:lnTo>
                <a:lnTo>
                  <a:pt x="0" y="72487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1230617" y="4232783"/>
            <a:ext cx="9384153" cy="4985980"/>
          </a:xfrm>
          <a:prstGeom prst="rect">
            <a:avLst/>
          </a:prstGeom>
        </p:spPr>
        <p:txBody>
          <a:bodyPr wrap="square" lIns="0" tIns="0" rIns="0" bIns="0" rtlCol="0" anchor="t">
            <a:spAutoFit/>
          </a:bodyPr>
          <a:lstStyle/>
          <a:p>
            <a:r>
              <a:rPr lang="pt-PT" sz="5400" dirty="0"/>
              <a:t>Ghi số tháng hoạt động SXKD của từng [SẢN PHẨM] trong năm 2025 của cơ sở. </a:t>
            </a:r>
          </a:p>
          <a:p>
            <a:r>
              <a:rPr lang="pt-PT" sz="5400" dirty="0">
                <a:sym typeface="Wingdings" panose="05000000000000000000" pitchFamily="2" charset="2"/>
              </a:rPr>
              <a:t> </a:t>
            </a:r>
            <a:r>
              <a:rPr lang="pt-PT" sz="5400" dirty="0"/>
              <a:t>Thời gian hoạt động SXKD từ 15 ngày trở lên/tháng được tính là 01 tháng.</a:t>
            </a:r>
            <a:endParaRPr lang="en-US" sz="5400" dirty="0"/>
          </a:p>
        </p:txBody>
      </p:sp>
      <p:pic>
        <p:nvPicPr>
          <p:cNvPr id="8" name="Picture 7">
            <a:extLst>
              <a:ext uri="{FF2B5EF4-FFF2-40B4-BE49-F238E27FC236}">
                <a16:creationId xmlns:a16="http://schemas.microsoft.com/office/drawing/2014/main" xmlns="" id="{2CE017C5-1A69-40C0-D6D3-5290D9F54E91}"/>
              </a:ext>
            </a:extLst>
          </p:cNvPr>
          <p:cNvPicPr>
            <a:picLocks noChangeAspect="1" noChangeArrowheads="1"/>
            <a:extLst>
              <a:ext uri="{84589F7E-364E-4C9E-8A38-B11213B215E9}">
                <a14:cameraTool xmlns:a14="http://schemas.microsoft.com/office/drawing/2010/main" cellRange="$A$200:$Z$204"/>
              </a:ext>
            </a:extLst>
          </p:cNvPicPr>
          <p:nvPr/>
        </p:nvPicPr>
        <p:blipFill>
          <a:blip r:embed="rId11"/>
          <a:srcRect/>
          <a:stretch>
            <a:fillRect/>
          </a:stretch>
        </p:blipFill>
        <p:spPr bwMode="auto">
          <a:xfrm>
            <a:off x="514350" y="169650"/>
            <a:ext cx="17087850" cy="3297450"/>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
        <p:nvSpPr>
          <p:cNvPr id="10" name="TextBox 9">
            <a:extLst>
              <a:ext uri="{FF2B5EF4-FFF2-40B4-BE49-F238E27FC236}">
                <a16:creationId xmlns:a16="http://schemas.microsoft.com/office/drawing/2014/main" xmlns="" id="{B319AC58-F849-BEF3-3298-2E1BA6DF0F9B}"/>
              </a:ext>
            </a:extLst>
          </p:cNvPr>
          <p:cNvSpPr txBox="1"/>
          <p:nvPr/>
        </p:nvSpPr>
        <p:spPr>
          <a:xfrm>
            <a:off x="514351" y="2266771"/>
            <a:ext cx="8629650" cy="1200329"/>
          </a:xfrm>
          <a:prstGeom prst="rect">
            <a:avLst/>
          </a:prstGeom>
          <a:solidFill>
            <a:schemeClr val="accent5">
              <a:lumMod val="40000"/>
              <a:lumOff val="60000"/>
            </a:schemeClr>
          </a:solidFill>
        </p:spPr>
        <p:txBody>
          <a:bodyPr wrap="square">
            <a:spAutoFit/>
          </a:bodyPr>
          <a:lstStyle/>
          <a:p>
            <a:r>
              <a:rPr lang="en-US" sz="3600" b="1" dirty="0">
                <a:solidFill>
                  <a:srgbClr val="FF0000"/>
                </a:solidFill>
              </a:rPr>
              <a:t>CHỈ HỎI CÂU HỎI 5.11 KHI CÂU 5.1 CÓ TỪ 2 NHÓM SẢN PHẨM TRỞ LÊN</a:t>
            </a:r>
          </a:p>
        </p:txBody>
      </p:sp>
    </p:spTree>
    <p:extLst>
      <p:ext uri="{BB962C8B-B14F-4D97-AF65-F5344CB8AC3E}">
        <p14:creationId xmlns:p14="http://schemas.microsoft.com/office/powerpoint/2010/main" val="173187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36772" y="-952394"/>
            <a:ext cx="7473822" cy="9441942"/>
          </a:xfrm>
          <a:custGeom>
            <a:avLst/>
            <a:gdLst/>
            <a:ahLst/>
            <a:cxnLst/>
            <a:rect l="l" t="t" r="r" b="b"/>
            <a:pathLst>
              <a:path w="7895824" h="9441942">
                <a:moveTo>
                  <a:pt x="0" y="0"/>
                </a:moveTo>
                <a:lnTo>
                  <a:pt x="7895824" y="0"/>
                </a:lnTo>
                <a:lnTo>
                  <a:pt x="7895824" y="9441942"/>
                </a:lnTo>
                <a:lnTo>
                  <a:pt x="0" y="94419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0" y="8412376"/>
            <a:ext cx="1028700" cy="1874624"/>
          </a:xfrm>
          <a:custGeom>
            <a:avLst/>
            <a:gdLst/>
            <a:ahLst/>
            <a:cxnLst/>
            <a:rect l="l" t="t" r="r" b="b"/>
            <a:pathLst>
              <a:path w="1028700" h="1874624">
                <a:moveTo>
                  <a:pt x="0" y="0"/>
                </a:moveTo>
                <a:lnTo>
                  <a:pt x="1028700" y="0"/>
                </a:lnTo>
                <a:lnTo>
                  <a:pt x="1028700" y="1874624"/>
                </a:lnTo>
                <a:lnTo>
                  <a:pt x="0" y="18746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0614770" y="819144"/>
            <a:ext cx="447650" cy="419112"/>
          </a:xfrm>
          <a:custGeom>
            <a:avLst/>
            <a:gdLst/>
            <a:ahLst/>
            <a:cxnLst/>
            <a:rect l="l" t="t" r="r" b="b"/>
            <a:pathLst>
              <a:path w="447650" h="419112">
                <a:moveTo>
                  <a:pt x="0" y="0"/>
                </a:moveTo>
                <a:lnTo>
                  <a:pt x="447650" y="0"/>
                </a:lnTo>
                <a:lnTo>
                  <a:pt x="447650" y="419112"/>
                </a:lnTo>
                <a:lnTo>
                  <a:pt x="0" y="4191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6009466" y="701232"/>
            <a:ext cx="3803215" cy="4174128"/>
          </a:xfrm>
          <a:custGeom>
            <a:avLst/>
            <a:gdLst/>
            <a:ahLst/>
            <a:cxnLst/>
            <a:rect l="l" t="t" r="r" b="b"/>
            <a:pathLst>
              <a:path w="7248791" h="7248791">
                <a:moveTo>
                  <a:pt x="0" y="0"/>
                </a:moveTo>
                <a:lnTo>
                  <a:pt x="7248792" y="0"/>
                </a:lnTo>
                <a:lnTo>
                  <a:pt x="7248792" y="7248792"/>
                </a:lnTo>
                <a:lnTo>
                  <a:pt x="0" y="72487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TextBox 7"/>
          <p:cNvSpPr txBox="1"/>
          <p:nvPr/>
        </p:nvSpPr>
        <p:spPr>
          <a:xfrm>
            <a:off x="838200" y="2825113"/>
            <a:ext cx="14685143" cy="2031325"/>
          </a:xfrm>
          <a:prstGeom prst="rect">
            <a:avLst/>
          </a:prstGeom>
        </p:spPr>
        <p:txBody>
          <a:bodyPr wrap="square" lIns="0" tIns="0" rIns="0" bIns="0" rtlCol="0" anchor="t">
            <a:spAutoFit/>
          </a:bodyPr>
          <a:lstStyle/>
          <a:p>
            <a:r>
              <a:rPr lang="vi-VN" sz="4400" dirty="0"/>
              <a:t>Là tổng số tiền thu được bao gồm cả vốn và lãi bình quân 1 tháng trong năm 2025 của từng nhóm sản phẩm.</a:t>
            </a:r>
            <a:endParaRPr lang="en-US" sz="4400" dirty="0"/>
          </a:p>
          <a:p>
            <a:pPr marL="571500" indent="-571500">
              <a:buFont typeface="Wingdings" panose="05000000000000000000" pitchFamily="2" charset="2"/>
              <a:buChar char="Ø"/>
            </a:pPr>
            <a:r>
              <a:rPr lang="vi-VN" sz="4400" dirty="0"/>
              <a:t> </a:t>
            </a:r>
            <a:r>
              <a:rPr lang="en-US" sz="4400" dirty="0" err="1"/>
              <a:t>Hướng</a:t>
            </a:r>
            <a:r>
              <a:rPr lang="en-US" sz="4400" dirty="0"/>
              <a:t> </a:t>
            </a:r>
            <a:r>
              <a:rPr lang="en-US" sz="4400" dirty="0" err="1"/>
              <a:t>dẫn</a:t>
            </a:r>
            <a:r>
              <a:rPr lang="en-US" sz="4400" dirty="0"/>
              <a:t> </a:t>
            </a:r>
            <a:r>
              <a:rPr lang="en-US" sz="4400" dirty="0" err="1"/>
              <a:t>cách</a:t>
            </a:r>
            <a:r>
              <a:rPr lang="en-US" sz="4400" dirty="0"/>
              <a:t> </a:t>
            </a:r>
            <a:r>
              <a:rPr lang="en-US" sz="4400" dirty="0" err="1"/>
              <a:t>hỏi</a:t>
            </a:r>
            <a:r>
              <a:rPr lang="en-US" sz="4400" dirty="0"/>
              <a:t> </a:t>
            </a:r>
            <a:r>
              <a:rPr lang="en-US" sz="4400" dirty="0" err="1"/>
              <a:t>tham</a:t>
            </a:r>
            <a:r>
              <a:rPr lang="en-US" sz="4400" dirty="0"/>
              <a:t> </a:t>
            </a:r>
            <a:r>
              <a:rPr lang="en-US" sz="4400" dirty="0" err="1"/>
              <a:t>khảo</a:t>
            </a:r>
            <a:r>
              <a:rPr lang="en-US" sz="4400" dirty="0"/>
              <a:t> </a:t>
            </a:r>
            <a:r>
              <a:rPr lang="en-US" sz="4400" dirty="0" err="1"/>
              <a:t>Câu</a:t>
            </a:r>
            <a:r>
              <a:rPr lang="en-US" sz="4400" dirty="0"/>
              <a:t> 5.10</a:t>
            </a:r>
          </a:p>
        </p:txBody>
      </p:sp>
      <p:sp>
        <p:nvSpPr>
          <p:cNvPr id="8" name="TextBox 7">
            <a:extLst>
              <a:ext uri="{FF2B5EF4-FFF2-40B4-BE49-F238E27FC236}">
                <a16:creationId xmlns:a16="http://schemas.microsoft.com/office/drawing/2014/main" xmlns="" id="{C62E3DB2-3B08-E547-838E-58F3150D6B64}"/>
              </a:ext>
            </a:extLst>
          </p:cNvPr>
          <p:cNvSpPr txBox="1"/>
          <p:nvPr/>
        </p:nvSpPr>
        <p:spPr>
          <a:xfrm>
            <a:off x="401108" y="4972902"/>
            <a:ext cx="17184556" cy="1354217"/>
          </a:xfrm>
          <a:prstGeom prst="rect">
            <a:avLst/>
          </a:prstGeom>
          <a:solidFill>
            <a:srgbClr val="FFC000"/>
          </a:solidFill>
        </p:spPr>
        <p:txBody>
          <a:bodyPr wrap="square" lIns="0" tIns="0" rIns="0" bIns="0" rtlCol="0" anchor="t">
            <a:spAutoFit/>
          </a:bodyPr>
          <a:lstStyle/>
          <a:p>
            <a:pPr>
              <a:spcAft>
                <a:spcPts val="1200"/>
              </a:spcAft>
            </a:pPr>
            <a:r>
              <a:rPr lang="vi-VN" sz="4400" dirty="0">
                <a:solidFill>
                  <a:schemeClr val="bg1"/>
                </a:solidFill>
                <a:latin typeface="Arial (Body)"/>
              </a:rPr>
              <a:t>Trường hợp cơ sở không xác định được số tiền thu được bình quân 1 tháng của nhóm sản phẩm</a:t>
            </a:r>
            <a:r>
              <a:rPr lang="en-US" sz="4400" dirty="0">
                <a:solidFill>
                  <a:schemeClr val="bg1"/>
                </a:solidFill>
                <a:latin typeface="Arial (Body)"/>
              </a:rPr>
              <a:t>:</a:t>
            </a:r>
          </a:p>
        </p:txBody>
      </p:sp>
      <p:sp>
        <p:nvSpPr>
          <p:cNvPr id="9" name="TextBox 8">
            <a:extLst>
              <a:ext uri="{FF2B5EF4-FFF2-40B4-BE49-F238E27FC236}">
                <a16:creationId xmlns:a16="http://schemas.microsoft.com/office/drawing/2014/main" xmlns="" id="{C92449CF-434D-EC0D-4177-1CE8D65A34F1}"/>
              </a:ext>
            </a:extLst>
          </p:cNvPr>
          <p:cNvSpPr txBox="1"/>
          <p:nvPr/>
        </p:nvSpPr>
        <p:spPr>
          <a:xfrm>
            <a:off x="3100350" y="9275683"/>
            <a:ext cx="17184555" cy="1354217"/>
          </a:xfrm>
          <a:prstGeom prst="rect">
            <a:avLst/>
          </a:prstGeom>
        </p:spPr>
        <p:txBody>
          <a:bodyPr wrap="square" lIns="0" tIns="0" rIns="0" bIns="0" rtlCol="0" anchor="t">
            <a:spAutoFit/>
          </a:bodyPr>
          <a:lstStyle/>
          <a:p>
            <a:r>
              <a:rPr lang="en-US" sz="4400" dirty="0" err="1">
                <a:solidFill>
                  <a:srgbClr val="7030A0"/>
                </a:solidFill>
                <a:latin typeface="Arial (Body)"/>
                <a:sym typeface="Wingdings" panose="05000000000000000000" pitchFamily="2" charset="2"/>
              </a:rPr>
              <a:t>Tổng</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số</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tiền</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thu</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được</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nhóm</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sản</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phẩm</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theo</a:t>
            </a:r>
            <a:r>
              <a:rPr lang="en-US" sz="4400" dirty="0">
                <a:solidFill>
                  <a:srgbClr val="7030A0"/>
                </a:solidFill>
                <a:latin typeface="Arial (Body)"/>
                <a:sym typeface="Wingdings" panose="05000000000000000000" pitchFamily="2" charset="2"/>
              </a:rPr>
              <a:t> </a:t>
            </a:r>
            <a:r>
              <a:rPr lang="en-US" sz="4400" dirty="0" err="1">
                <a:solidFill>
                  <a:srgbClr val="7030A0"/>
                </a:solidFill>
                <a:latin typeface="Arial (Body)"/>
                <a:sym typeface="Wingdings" panose="05000000000000000000" pitchFamily="2" charset="2"/>
              </a:rPr>
              <a:t>ngày</a:t>
            </a:r>
            <a:r>
              <a:rPr lang="vi-VN" sz="4400" dirty="0">
                <a:solidFill>
                  <a:srgbClr val="7030A0"/>
                </a:solidFill>
                <a:latin typeface="Arial (Body)"/>
                <a:sym typeface="Wingdings" panose="05000000000000000000" pitchFamily="2" charset="2"/>
              </a:rPr>
              <a:t> để quy đổi</a:t>
            </a:r>
            <a:endParaRPr lang="en-US" sz="4400" dirty="0">
              <a:solidFill>
                <a:srgbClr val="7030A0"/>
              </a:solidFill>
              <a:latin typeface="Arial (Body)"/>
              <a:sym typeface="Wingdings" panose="05000000000000000000" pitchFamily="2" charset="2"/>
            </a:endParaRPr>
          </a:p>
          <a:p>
            <a:pPr marL="571500" indent="-571500">
              <a:buFont typeface="Wingdings" panose="05000000000000000000" pitchFamily="2" charset="2"/>
              <a:buChar char="Ø"/>
            </a:pPr>
            <a:endParaRPr lang="vi-VN" sz="4400" dirty="0">
              <a:latin typeface="Arial (Body)"/>
            </a:endParaRPr>
          </a:p>
        </p:txBody>
      </p:sp>
      <p:sp>
        <p:nvSpPr>
          <p:cNvPr id="10" name="TextBox 9">
            <a:extLst>
              <a:ext uri="{FF2B5EF4-FFF2-40B4-BE49-F238E27FC236}">
                <a16:creationId xmlns:a16="http://schemas.microsoft.com/office/drawing/2014/main" xmlns="" id="{813B5022-EE35-3AD3-B5C7-3E0B1BE77204}"/>
              </a:ext>
            </a:extLst>
          </p:cNvPr>
          <p:cNvSpPr txBox="1"/>
          <p:nvPr/>
        </p:nvSpPr>
        <p:spPr>
          <a:xfrm>
            <a:off x="1326039" y="6456283"/>
            <a:ext cx="17184555" cy="1354217"/>
          </a:xfrm>
          <a:prstGeom prst="rect">
            <a:avLst/>
          </a:prstGeom>
        </p:spPr>
        <p:txBody>
          <a:bodyPr wrap="square" lIns="0" tIns="0" rIns="0" bIns="0" rtlCol="0" anchor="t">
            <a:spAutoFit/>
          </a:bodyPr>
          <a:lstStyle/>
          <a:p>
            <a:pPr>
              <a:spcAft>
                <a:spcPts val="1200"/>
              </a:spcAft>
            </a:pPr>
            <a:r>
              <a:rPr lang="vi-VN" sz="4400" dirty="0">
                <a:latin typeface="Arial (Body)"/>
              </a:rPr>
              <a:t>Hỏi</a:t>
            </a:r>
            <a:r>
              <a:rPr lang="en-US" sz="4400" dirty="0">
                <a:latin typeface="Arial (Body)"/>
              </a:rPr>
              <a:t> </a:t>
            </a:r>
            <a:r>
              <a:rPr lang="en-US" sz="4400" dirty="0" err="1">
                <a:latin typeface="Arial (Body)"/>
              </a:rPr>
              <a:t>số</a:t>
            </a:r>
            <a:r>
              <a:rPr lang="en-US" sz="4400" dirty="0">
                <a:latin typeface="Arial (Body)"/>
              </a:rPr>
              <a:t> </a:t>
            </a:r>
            <a:r>
              <a:rPr lang="en-US" sz="4400" dirty="0" err="1">
                <a:latin typeface="Arial (Body)"/>
              </a:rPr>
              <a:t>tiền</a:t>
            </a:r>
            <a:r>
              <a:rPr lang="en-US" sz="4400" dirty="0">
                <a:latin typeface="Arial (Body)"/>
              </a:rPr>
              <a:t> </a:t>
            </a:r>
            <a:r>
              <a:rPr lang="en-US" sz="4400" dirty="0" err="1">
                <a:latin typeface="Arial (Body)"/>
              </a:rPr>
              <a:t>thu</a:t>
            </a:r>
            <a:r>
              <a:rPr lang="en-US" sz="4400" dirty="0">
                <a:latin typeface="Arial (Body)"/>
              </a:rPr>
              <a:t> </a:t>
            </a:r>
            <a:r>
              <a:rPr lang="en-US" sz="4400" dirty="0" err="1">
                <a:latin typeface="Arial (Body)"/>
              </a:rPr>
              <a:t>được</a:t>
            </a:r>
            <a:r>
              <a:rPr lang="en-US" sz="4400" dirty="0">
                <a:latin typeface="Arial (Body)"/>
              </a:rPr>
              <a:t> </a:t>
            </a:r>
            <a:r>
              <a:rPr lang="en-US" sz="4400" dirty="0" err="1">
                <a:latin typeface="Arial (Body)"/>
              </a:rPr>
              <a:t>nhóm</a:t>
            </a:r>
            <a:r>
              <a:rPr lang="en-US" sz="4400" dirty="0">
                <a:latin typeface="Arial (Body)"/>
              </a:rPr>
              <a:t> </a:t>
            </a:r>
            <a:r>
              <a:rPr lang="en-US" sz="4400" dirty="0" err="1">
                <a:latin typeface="Arial (Body)"/>
              </a:rPr>
              <a:t>sản</a:t>
            </a:r>
            <a:r>
              <a:rPr lang="en-US" sz="4400" dirty="0">
                <a:latin typeface="Arial (Body)"/>
              </a:rPr>
              <a:t> </a:t>
            </a:r>
            <a:r>
              <a:rPr lang="en-US" sz="4400" dirty="0" err="1">
                <a:latin typeface="Arial (Body)"/>
              </a:rPr>
              <a:t>phẩm</a:t>
            </a:r>
            <a:r>
              <a:rPr lang="en-US" sz="4400" dirty="0">
                <a:latin typeface="Arial (Body)"/>
              </a:rPr>
              <a:t> </a:t>
            </a:r>
            <a:r>
              <a:rPr lang="en-US" sz="4400" dirty="0" err="1">
                <a:latin typeface="Arial (Body)"/>
              </a:rPr>
              <a:t>này</a:t>
            </a:r>
            <a:r>
              <a:rPr lang="en-US" sz="4400" dirty="0">
                <a:latin typeface="Arial (Body)"/>
              </a:rPr>
              <a:t> </a:t>
            </a:r>
            <a:r>
              <a:rPr lang="en-US" sz="4400" dirty="0" err="1">
                <a:latin typeface="Arial (Body)"/>
              </a:rPr>
              <a:t>chiếm</a:t>
            </a:r>
            <a:r>
              <a:rPr lang="en-US" sz="4400" dirty="0">
                <a:latin typeface="Arial (Body)"/>
              </a:rPr>
              <a:t> bao </a:t>
            </a:r>
            <a:r>
              <a:rPr lang="en-US" sz="4400" dirty="0" err="1">
                <a:latin typeface="Arial (Body)"/>
              </a:rPr>
              <a:t>nhiêu</a:t>
            </a:r>
            <a:r>
              <a:rPr lang="en-US" sz="4400" dirty="0">
                <a:latin typeface="Arial (Body)"/>
              </a:rPr>
              <a:t> </a:t>
            </a:r>
            <a:r>
              <a:rPr lang="vi-VN" sz="4400" dirty="0">
                <a:latin typeface="Arial (Body)"/>
              </a:rPr>
              <a:t>% </a:t>
            </a:r>
            <a:r>
              <a:rPr lang="en-US" sz="4400" dirty="0" err="1">
                <a:latin typeface="Arial (Body)"/>
              </a:rPr>
              <a:t>trong</a:t>
            </a:r>
            <a:r>
              <a:rPr lang="en-US" sz="4400" dirty="0">
                <a:latin typeface="Arial (Body)"/>
              </a:rPr>
              <a:t> </a:t>
            </a:r>
            <a:r>
              <a:rPr lang="vi-VN" sz="4400" dirty="0">
                <a:latin typeface="Arial (Body)"/>
              </a:rPr>
              <a:t>t</a:t>
            </a:r>
            <a:r>
              <a:rPr lang="en-US" sz="4400" dirty="0" err="1">
                <a:latin typeface="Arial (Body)"/>
              </a:rPr>
              <a:t>ổng</a:t>
            </a:r>
            <a:r>
              <a:rPr lang="en-US" sz="4400" dirty="0">
                <a:latin typeface="Arial (Body)"/>
              </a:rPr>
              <a:t> </a:t>
            </a:r>
            <a:r>
              <a:rPr lang="en-US" sz="4400" dirty="0" err="1">
                <a:latin typeface="Arial (Body)"/>
              </a:rPr>
              <a:t>số</a:t>
            </a:r>
            <a:r>
              <a:rPr lang="en-US" sz="4400" dirty="0">
                <a:latin typeface="Arial (Body)"/>
              </a:rPr>
              <a:t> </a:t>
            </a:r>
            <a:r>
              <a:rPr lang="en-US" sz="4400" dirty="0" err="1">
                <a:latin typeface="Arial (Body)"/>
              </a:rPr>
              <a:t>tiền</a:t>
            </a:r>
            <a:r>
              <a:rPr lang="en-US" sz="4400" dirty="0">
                <a:latin typeface="Arial (Body)"/>
              </a:rPr>
              <a:t> </a:t>
            </a:r>
            <a:r>
              <a:rPr lang="en-US" sz="4400" dirty="0" err="1">
                <a:latin typeface="Arial (Body)"/>
              </a:rPr>
              <a:t>thu</a:t>
            </a:r>
            <a:r>
              <a:rPr lang="en-US" sz="4400" dirty="0">
                <a:latin typeface="Arial (Body)"/>
              </a:rPr>
              <a:t> </a:t>
            </a:r>
            <a:r>
              <a:rPr lang="en-US" sz="4400" dirty="0" err="1">
                <a:latin typeface="Arial (Body)"/>
              </a:rPr>
              <a:t>về</a:t>
            </a:r>
            <a:r>
              <a:rPr lang="en-US" sz="4400" dirty="0">
                <a:latin typeface="Arial (Body)"/>
              </a:rPr>
              <a:t> </a:t>
            </a:r>
            <a:r>
              <a:rPr lang="en-US" sz="4400" dirty="0" err="1">
                <a:latin typeface="Arial (Body)"/>
              </a:rPr>
              <a:t>của</a:t>
            </a:r>
            <a:r>
              <a:rPr lang="en-US" sz="4400" dirty="0">
                <a:latin typeface="Arial (Body)"/>
              </a:rPr>
              <a:t> </a:t>
            </a:r>
            <a:r>
              <a:rPr lang="en-US" sz="4400" dirty="0" err="1">
                <a:latin typeface="Arial (Body)"/>
              </a:rPr>
              <a:t>cơ</a:t>
            </a:r>
            <a:r>
              <a:rPr lang="en-US" sz="4400" dirty="0">
                <a:latin typeface="Arial (Body)"/>
              </a:rPr>
              <a:t> </a:t>
            </a:r>
            <a:r>
              <a:rPr lang="en-US" sz="4400" dirty="0" err="1">
                <a:latin typeface="Arial (Body)"/>
              </a:rPr>
              <a:t>sở</a:t>
            </a:r>
            <a:endParaRPr lang="en-US" sz="4400" dirty="0">
              <a:latin typeface="Arial (Body)"/>
            </a:endParaRPr>
          </a:p>
        </p:txBody>
      </p:sp>
      <p:sp>
        <p:nvSpPr>
          <p:cNvPr id="11" name="TextBox 34">
            <a:extLst>
              <a:ext uri="{FF2B5EF4-FFF2-40B4-BE49-F238E27FC236}">
                <a16:creationId xmlns:a16="http://schemas.microsoft.com/office/drawing/2014/main" xmlns="" id="{AC362B30-5F58-F1D7-8F4E-9A3788ADECDD}"/>
              </a:ext>
            </a:extLst>
          </p:cNvPr>
          <p:cNvSpPr txBox="1"/>
          <p:nvPr/>
        </p:nvSpPr>
        <p:spPr>
          <a:xfrm>
            <a:off x="478657" y="6646490"/>
            <a:ext cx="1028700" cy="859210"/>
          </a:xfrm>
          <a:prstGeom prst="rect">
            <a:avLst/>
          </a:prstGeom>
        </p:spPr>
        <p:txBody>
          <a:bodyPr wrap="square" lIns="0" tIns="0" rIns="0" bIns="0" rtlCol="0" anchor="t">
            <a:spAutoFit/>
          </a:bodyPr>
          <a:lstStyle/>
          <a:p>
            <a:pPr algn="l">
              <a:lnSpc>
                <a:spcPts val="6719"/>
              </a:lnSpc>
              <a:spcBef>
                <a:spcPct val="0"/>
              </a:spcBef>
            </a:pPr>
            <a:r>
              <a:rPr lang="en-US" sz="6600" b="1" dirty="0">
                <a:solidFill>
                  <a:schemeClr val="accent5">
                    <a:lumMod val="75000"/>
                  </a:schemeClr>
                </a:solidFill>
                <a:latin typeface="Barlow Condensed Semi-Bold"/>
                <a:ea typeface="Barlow Condensed Semi-Bold"/>
                <a:cs typeface="Barlow Condensed Semi-Bold"/>
                <a:sym typeface="Barlow Condensed Semi-Bold"/>
              </a:rPr>
              <a:t>01</a:t>
            </a:r>
          </a:p>
        </p:txBody>
      </p:sp>
      <p:sp>
        <p:nvSpPr>
          <p:cNvPr id="12" name="TextBox 35">
            <a:extLst>
              <a:ext uri="{FF2B5EF4-FFF2-40B4-BE49-F238E27FC236}">
                <a16:creationId xmlns:a16="http://schemas.microsoft.com/office/drawing/2014/main" xmlns="" id="{F9E083FA-45D6-101A-31E9-F3E2595C136C}"/>
              </a:ext>
            </a:extLst>
          </p:cNvPr>
          <p:cNvSpPr txBox="1"/>
          <p:nvPr/>
        </p:nvSpPr>
        <p:spPr>
          <a:xfrm>
            <a:off x="1447800" y="7910031"/>
            <a:ext cx="937311" cy="859210"/>
          </a:xfrm>
          <a:prstGeom prst="rect">
            <a:avLst/>
          </a:prstGeom>
        </p:spPr>
        <p:txBody>
          <a:bodyPr lIns="0" tIns="0" rIns="0" bIns="0" rtlCol="0" anchor="t">
            <a:spAutoFit/>
          </a:bodyPr>
          <a:lstStyle/>
          <a:p>
            <a:pPr algn="l">
              <a:lnSpc>
                <a:spcPts val="6719"/>
              </a:lnSpc>
              <a:spcBef>
                <a:spcPct val="0"/>
              </a:spcBef>
            </a:pPr>
            <a:r>
              <a:rPr lang="en-US" sz="6000" b="1" dirty="0">
                <a:solidFill>
                  <a:schemeClr val="accent6">
                    <a:lumMod val="75000"/>
                  </a:schemeClr>
                </a:solidFill>
                <a:latin typeface="Barlow Condensed Semi-Bold"/>
                <a:ea typeface="Barlow Condensed Semi-Bold"/>
                <a:cs typeface="Barlow Condensed Semi-Bold"/>
                <a:sym typeface="Barlow Condensed Semi-Bold"/>
              </a:rPr>
              <a:t>02</a:t>
            </a:r>
          </a:p>
        </p:txBody>
      </p:sp>
      <p:sp>
        <p:nvSpPr>
          <p:cNvPr id="13" name="TextBox 36">
            <a:extLst>
              <a:ext uri="{FF2B5EF4-FFF2-40B4-BE49-F238E27FC236}">
                <a16:creationId xmlns:a16="http://schemas.microsoft.com/office/drawing/2014/main" xmlns="" id="{92E91911-F2B4-D603-2B0D-C8D894A08991}"/>
              </a:ext>
            </a:extLst>
          </p:cNvPr>
          <p:cNvSpPr txBox="1"/>
          <p:nvPr/>
        </p:nvSpPr>
        <p:spPr>
          <a:xfrm>
            <a:off x="2286000" y="9239021"/>
            <a:ext cx="937311" cy="782907"/>
          </a:xfrm>
          <a:prstGeom prst="rect">
            <a:avLst/>
          </a:prstGeom>
        </p:spPr>
        <p:txBody>
          <a:bodyPr lIns="0" tIns="0" rIns="0" bIns="0" rtlCol="0" anchor="t">
            <a:spAutoFit/>
          </a:bodyPr>
          <a:lstStyle/>
          <a:p>
            <a:pPr algn="l">
              <a:lnSpc>
                <a:spcPts val="6719"/>
              </a:lnSpc>
              <a:spcBef>
                <a:spcPct val="0"/>
              </a:spcBef>
            </a:pPr>
            <a:r>
              <a:rPr lang="en-US" sz="5400" b="1" dirty="0">
                <a:solidFill>
                  <a:srgbClr val="7030A0"/>
                </a:solidFill>
                <a:latin typeface="Barlow Condensed Semi-Bold"/>
                <a:ea typeface="Barlow Condensed Semi-Bold"/>
                <a:cs typeface="Barlow Condensed Semi-Bold"/>
                <a:sym typeface="Barlow Condensed Semi-Bold"/>
              </a:rPr>
              <a:t>03</a:t>
            </a:r>
          </a:p>
        </p:txBody>
      </p:sp>
      <p:sp>
        <p:nvSpPr>
          <p:cNvPr id="14" name="TextBox 13">
            <a:extLst>
              <a:ext uri="{FF2B5EF4-FFF2-40B4-BE49-F238E27FC236}">
                <a16:creationId xmlns:a16="http://schemas.microsoft.com/office/drawing/2014/main" xmlns="" id="{D73CD07E-AA48-FABA-50B6-83B348DF100A}"/>
              </a:ext>
            </a:extLst>
          </p:cNvPr>
          <p:cNvSpPr txBox="1"/>
          <p:nvPr/>
        </p:nvSpPr>
        <p:spPr>
          <a:xfrm>
            <a:off x="2385111" y="7904083"/>
            <a:ext cx="15223484" cy="1354217"/>
          </a:xfrm>
          <a:prstGeom prst="rect">
            <a:avLst/>
          </a:prstGeom>
        </p:spPr>
        <p:txBody>
          <a:bodyPr wrap="square" lIns="0" tIns="0" rIns="0" bIns="0" rtlCol="0" anchor="t">
            <a:spAutoFit/>
          </a:bodyPr>
          <a:lstStyle/>
          <a:p>
            <a:pPr>
              <a:spcAft>
                <a:spcPts val="1200"/>
              </a:spcAft>
            </a:pPr>
            <a:r>
              <a:rPr lang="vi-VN" sz="4400" dirty="0">
                <a:solidFill>
                  <a:schemeClr val="accent6">
                    <a:lumMod val="75000"/>
                  </a:schemeClr>
                </a:solidFill>
                <a:latin typeface="Arial (Body)"/>
              </a:rPr>
              <a:t>Hỏi t</a:t>
            </a:r>
            <a:r>
              <a:rPr lang="en-US" sz="4400" dirty="0" err="1">
                <a:solidFill>
                  <a:schemeClr val="accent6">
                    <a:lumMod val="75000"/>
                  </a:schemeClr>
                </a:solidFill>
                <a:latin typeface="Arial (Body)"/>
              </a:rPr>
              <a:t>ổng</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số</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tiền</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thu</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được</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nhóm</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sản</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phẩm</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trong</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năm</a:t>
            </a:r>
            <a:r>
              <a:rPr lang="en-US" sz="4400" dirty="0">
                <a:solidFill>
                  <a:schemeClr val="accent6">
                    <a:lumMod val="75000"/>
                  </a:schemeClr>
                </a:solidFill>
                <a:latin typeface="Arial (Body)"/>
              </a:rPr>
              <a:t> chia </a:t>
            </a:r>
            <a:r>
              <a:rPr lang="en-US" sz="4400" dirty="0" err="1">
                <a:solidFill>
                  <a:schemeClr val="accent6">
                    <a:lumMod val="75000"/>
                  </a:schemeClr>
                </a:solidFill>
                <a:latin typeface="Arial (Body)"/>
              </a:rPr>
              <a:t>số</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tháng</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hoạt</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động</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trong</a:t>
            </a:r>
            <a:r>
              <a:rPr lang="en-US" sz="4400" dirty="0">
                <a:solidFill>
                  <a:schemeClr val="accent6">
                    <a:lumMod val="75000"/>
                  </a:schemeClr>
                </a:solidFill>
                <a:latin typeface="Arial (Body)"/>
              </a:rPr>
              <a:t> </a:t>
            </a:r>
            <a:r>
              <a:rPr lang="en-US" sz="4400" dirty="0" err="1">
                <a:solidFill>
                  <a:schemeClr val="accent6">
                    <a:lumMod val="75000"/>
                  </a:schemeClr>
                </a:solidFill>
                <a:latin typeface="Arial (Body)"/>
              </a:rPr>
              <a:t>năm</a:t>
            </a:r>
            <a:r>
              <a:rPr lang="en-US" sz="4400" dirty="0">
                <a:solidFill>
                  <a:schemeClr val="accent6">
                    <a:lumMod val="75000"/>
                  </a:schemeClr>
                </a:solidFill>
                <a:latin typeface="Arial (Body)"/>
              </a:rPr>
              <a:t> </a:t>
            </a:r>
          </a:p>
        </p:txBody>
      </p:sp>
      <p:pic>
        <p:nvPicPr>
          <p:cNvPr id="15" name="Picture 14">
            <a:extLst>
              <a:ext uri="{FF2B5EF4-FFF2-40B4-BE49-F238E27FC236}">
                <a16:creationId xmlns:a16="http://schemas.microsoft.com/office/drawing/2014/main" xmlns="" id="{05D1B780-E432-FF49-D7B0-D1F87D0F438F}"/>
              </a:ext>
            </a:extLst>
          </p:cNvPr>
          <p:cNvPicPr>
            <a:picLocks noChangeAspect="1" noChangeArrowheads="1"/>
            <a:extLst>
              <a:ext uri="{84589F7E-364E-4C9E-8A38-B11213B215E9}">
                <a14:cameraTool xmlns:a14="http://schemas.microsoft.com/office/drawing/2010/main" cellRange="$A$205:$Z$209"/>
              </a:ext>
            </a:extLst>
          </p:cNvPicPr>
          <p:nvPr/>
        </p:nvPicPr>
        <p:blipFill>
          <a:blip r:embed="rId11"/>
          <a:srcRect/>
          <a:stretch>
            <a:fillRect/>
          </a:stretch>
        </p:blipFill>
        <p:spPr bwMode="auto">
          <a:xfrm>
            <a:off x="228600" y="114300"/>
            <a:ext cx="17754599" cy="2728512"/>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
        <p:nvSpPr>
          <p:cNvPr id="16" name="TextBox 15">
            <a:extLst>
              <a:ext uri="{FF2B5EF4-FFF2-40B4-BE49-F238E27FC236}">
                <a16:creationId xmlns:a16="http://schemas.microsoft.com/office/drawing/2014/main" xmlns="" id="{7824B95F-CA1E-0B69-C80E-D3A98433D817}"/>
              </a:ext>
            </a:extLst>
          </p:cNvPr>
          <p:cNvSpPr txBox="1"/>
          <p:nvPr/>
        </p:nvSpPr>
        <p:spPr>
          <a:xfrm>
            <a:off x="514350" y="1897396"/>
            <a:ext cx="7943071" cy="954107"/>
          </a:xfrm>
          <a:prstGeom prst="rect">
            <a:avLst/>
          </a:prstGeom>
          <a:solidFill>
            <a:schemeClr val="accent5">
              <a:lumMod val="40000"/>
              <a:lumOff val="60000"/>
            </a:schemeClr>
          </a:solidFill>
        </p:spPr>
        <p:txBody>
          <a:bodyPr wrap="square">
            <a:spAutoFit/>
          </a:bodyPr>
          <a:lstStyle/>
          <a:p>
            <a:r>
              <a:rPr lang="en-US" sz="2800" b="1" dirty="0">
                <a:solidFill>
                  <a:srgbClr val="FF0000"/>
                </a:solidFill>
              </a:rPr>
              <a:t>CHỈ HỎI CÂU HỎI 5.12 KHI CÂU 5.1 CÓ TỪ 2 NHÓM SẢN PHẨM TRỞ LÊN</a:t>
            </a:r>
          </a:p>
        </p:txBody>
      </p:sp>
    </p:spTree>
    <p:extLst>
      <p:ext uri="{BB962C8B-B14F-4D97-AF65-F5344CB8AC3E}">
        <p14:creationId xmlns:p14="http://schemas.microsoft.com/office/powerpoint/2010/main" val="95638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p:bldP spid="12" grpId="0"/>
      <p:bldP spid="13" grpId="0"/>
      <p:bldP spid="14" grpId="0"/>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36772" y="-952394"/>
            <a:ext cx="7473822" cy="9441942"/>
          </a:xfrm>
          <a:custGeom>
            <a:avLst/>
            <a:gdLst/>
            <a:ahLst/>
            <a:cxnLst/>
            <a:rect l="l" t="t" r="r" b="b"/>
            <a:pathLst>
              <a:path w="7895824" h="9441942">
                <a:moveTo>
                  <a:pt x="0" y="0"/>
                </a:moveTo>
                <a:lnTo>
                  <a:pt x="7895824" y="0"/>
                </a:lnTo>
                <a:lnTo>
                  <a:pt x="7895824" y="9441942"/>
                </a:lnTo>
                <a:lnTo>
                  <a:pt x="0" y="94419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8412376"/>
            <a:ext cx="1028700" cy="1874624"/>
          </a:xfrm>
          <a:custGeom>
            <a:avLst/>
            <a:gdLst/>
            <a:ahLst/>
            <a:cxnLst/>
            <a:rect l="l" t="t" r="r" b="b"/>
            <a:pathLst>
              <a:path w="1028700" h="1874624">
                <a:moveTo>
                  <a:pt x="0" y="0"/>
                </a:moveTo>
                <a:lnTo>
                  <a:pt x="1028700" y="0"/>
                </a:lnTo>
                <a:lnTo>
                  <a:pt x="1028700" y="1874624"/>
                </a:lnTo>
                <a:lnTo>
                  <a:pt x="0" y="18746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614770" y="819144"/>
            <a:ext cx="447650" cy="419112"/>
          </a:xfrm>
          <a:custGeom>
            <a:avLst/>
            <a:gdLst/>
            <a:ahLst/>
            <a:cxnLst/>
            <a:rect l="l" t="t" r="r" b="b"/>
            <a:pathLst>
              <a:path w="447650" h="419112">
                <a:moveTo>
                  <a:pt x="0" y="0"/>
                </a:moveTo>
                <a:lnTo>
                  <a:pt x="447650" y="0"/>
                </a:lnTo>
                <a:lnTo>
                  <a:pt x="447650" y="419112"/>
                </a:lnTo>
                <a:lnTo>
                  <a:pt x="0" y="4191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0499024" y="2297437"/>
            <a:ext cx="7248791" cy="7248791"/>
          </a:xfrm>
          <a:custGeom>
            <a:avLst/>
            <a:gdLst/>
            <a:ahLst/>
            <a:cxnLst/>
            <a:rect l="l" t="t" r="r" b="b"/>
            <a:pathLst>
              <a:path w="7248791" h="7248791">
                <a:moveTo>
                  <a:pt x="0" y="0"/>
                </a:moveTo>
                <a:lnTo>
                  <a:pt x="7248792" y="0"/>
                </a:lnTo>
                <a:lnTo>
                  <a:pt x="7248792" y="7248792"/>
                </a:lnTo>
                <a:lnTo>
                  <a:pt x="0" y="72487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152400" y="255115"/>
            <a:ext cx="10346624" cy="3513462"/>
          </a:xfrm>
          <a:prstGeom prst="rect">
            <a:avLst/>
          </a:prstGeom>
        </p:spPr>
        <p:txBody>
          <a:bodyPr wrap="square" lIns="0" tIns="0" rIns="0" bIns="0" rtlCol="0" anchor="t">
            <a:spAutoFit/>
          </a:bodyPr>
          <a:lstStyle/>
          <a:p>
            <a:pPr algn="ctr">
              <a:lnSpc>
                <a:spcPts val="7000"/>
              </a:lnSpc>
            </a:pPr>
            <a:r>
              <a:rPr lang="vi-VN" sz="4800" b="1" dirty="0">
                <a:solidFill>
                  <a:srgbClr val="1559A7"/>
                </a:solidFill>
                <a:latin typeface="Muli Bold"/>
                <a:ea typeface="Muli Bold"/>
                <a:cs typeface="Muli Bold"/>
                <a:sym typeface="Muli Bold"/>
              </a:rPr>
              <a:t>5.12T. TỔNG DOANH THU CỦA CÁC SẢN PHẨM NĂM 2025 (TỔNG CÁC CÂU 5.11 * CÂU 5.12) CỦA CÁC SẢN PHẨM</a:t>
            </a:r>
            <a:endParaRPr lang="en-US" sz="4800" b="1" dirty="0">
              <a:solidFill>
                <a:srgbClr val="1559A7"/>
              </a:solidFill>
              <a:latin typeface="Muli Bold"/>
              <a:ea typeface="Muli Bold"/>
              <a:cs typeface="Muli Bold"/>
              <a:sym typeface="Muli Bold"/>
            </a:endParaRPr>
          </a:p>
        </p:txBody>
      </p:sp>
      <p:sp>
        <p:nvSpPr>
          <p:cNvPr id="7" name="TextBox 7"/>
          <p:cNvSpPr txBox="1"/>
          <p:nvPr/>
        </p:nvSpPr>
        <p:spPr>
          <a:xfrm>
            <a:off x="812687" y="5129099"/>
            <a:ext cx="8670031" cy="2215991"/>
          </a:xfrm>
          <a:prstGeom prst="rect">
            <a:avLst/>
          </a:prstGeom>
        </p:spPr>
        <p:txBody>
          <a:bodyPr wrap="square" lIns="0" tIns="0" rIns="0" bIns="0" rtlCol="0" anchor="t">
            <a:spAutoFit/>
          </a:bodyPr>
          <a:lstStyle/>
          <a:p>
            <a:pPr algn="ctr"/>
            <a:r>
              <a:rPr lang="en-US" sz="4800" b="1" dirty="0">
                <a:solidFill>
                  <a:srgbClr val="000000"/>
                </a:solidFill>
                <a:latin typeface="Muli"/>
                <a:ea typeface="Muli"/>
                <a:cs typeface="Muli"/>
                <a:sym typeface="Muli"/>
              </a:rPr>
              <a:t>CHƯƠNG TRÌNH TỰ ĐỘNG TÍNH VÀ HIỂN THỊ TRÊN MÀN HÌNH CAPI</a:t>
            </a:r>
          </a:p>
        </p:txBody>
      </p:sp>
      <p:sp>
        <p:nvSpPr>
          <p:cNvPr id="8" name="Freeform 4">
            <a:extLst>
              <a:ext uri="{FF2B5EF4-FFF2-40B4-BE49-F238E27FC236}">
                <a16:creationId xmlns:a16="http://schemas.microsoft.com/office/drawing/2014/main" xmlns="" id="{F0EA3739-5255-4565-90DB-C2A104B4DA0E}"/>
              </a:ext>
            </a:extLst>
          </p:cNvPr>
          <p:cNvSpPr/>
          <p:nvPr/>
        </p:nvSpPr>
        <p:spPr>
          <a:xfrm rot="5400000">
            <a:off x="4301464" y="3928412"/>
            <a:ext cx="1007643" cy="1040852"/>
          </a:xfrm>
          <a:custGeom>
            <a:avLst/>
            <a:gdLst/>
            <a:ahLst/>
            <a:cxnLst/>
            <a:rect l="l" t="t" r="r" b="b"/>
            <a:pathLst>
              <a:path w="693173" h="502550">
                <a:moveTo>
                  <a:pt x="0" y="0"/>
                </a:moveTo>
                <a:lnTo>
                  <a:pt x="693172" y="0"/>
                </a:lnTo>
                <a:lnTo>
                  <a:pt x="693172" y="502550"/>
                </a:lnTo>
                <a:lnTo>
                  <a:pt x="0" y="5025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Tree>
    <p:extLst>
      <p:ext uri="{BB962C8B-B14F-4D97-AF65-F5344CB8AC3E}">
        <p14:creationId xmlns:p14="http://schemas.microsoft.com/office/powerpoint/2010/main" val="19049059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238384" y="1573749"/>
            <a:ext cx="708642" cy="856600"/>
          </a:xfrm>
          <a:custGeom>
            <a:avLst/>
            <a:gdLst/>
            <a:ahLst/>
            <a:cxnLst/>
            <a:rect l="l" t="t" r="r" b="b"/>
            <a:pathLst>
              <a:path w="708642" h="856600">
                <a:moveTo>
                  <a:pt x="0" y="0"/>
                </a:moveTo>
                <a:lnTo>
                  <a:pt x="708641" y="0"/>
                </a:lnTo>
                <a:lnTo>
                  <a:pt x="708641" y="856600"/>
                </a:lnTo>
                <a:lnTo>
                  <a:pt x="0" y="85660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TextBox 33"/>
          <p:cNvSpPr txBox="1"/>
          <p:nvPr/>
        </p:nvSpPr>
        <p:spPr>
          <a:xfrm>
            <a:off x="3079693" y="4919941"/>
            <a:ext cx="11991343" cy="575542"/>
          </a:xfrm>
          <a:prstGeom prst="rect">
            <a:avLst/>
          </a:prstGeom>
        </p:spPr>
        <p:txBody>
          <a:bodyPr lIns="0" tIns="0" rIns="0" bIns="0" rtlCol="0" anchor="t">
            <a:spAutoFit/>
          </a:bodyPr>
          <a:lstStyle/>
          <a:p>
            <a:pPr algn="ctr">
              <a:lnSpc>
                <a:spcPts val="4799"/>
              </a:lnSpc>
            </a:pPr>
            <a:r>
              <a:rPr lang="en-US" sz="3999" i="1" spc="-39" dirty="0">
                <a:solidFill>
                  <a:srgbClr val="000000"/>
                </a:solidFill>
                <a:latin typeface="Asap Italics"/>
                <a:ea typeface="Asap Italics"/>
                <a:cs typeface="Asap Italics"/>
                <a:sym typeface="Asap Italics"/>
              </a:rPr>
              <a:t>(</a:t>
            </a:r>
            <a:r>
              <a:rPr lang="en-US" sz="3999" i="1" spc="-39" dirty="0" err="1">
                <a:solidFill>
                  <a:srgbClr val="000000"/>
                </a:solidFill>
                <a:latin typeface="Asap Italics"/>
                <a:ea typeface="Asap Italics"/>
                <a:cs typeface="Asap Italics"/>
                <a:sym typeface="Asap Italics"/>
              </a:rPr>
              <a:t>Gồm</a:t>
            </a:r>
            <a:r>
              <a:rPr lang="en-US" sz="3999" i="1" spc="-39" dirty="0">
                <a:solidFill>
                  <a:srgbClr val="000000"/>
                </a:solidFill>
                <a:latin typeface="Asap Italics"/>
                <a:ea typeface="Asap Italics"/>
                <a:cs typeface="Asap Italics"/>
                <a:sym typeface="Asap Italics"/>
              </a:rPr>
              <a:t> </a:t>
            </a:r>
            <a:r>
              <a:rPr lang="vi-VN" sz="3999" i="1" spc="-39" dirty="0">
                <a:solidFill>
                  <a:srgbClr val="000000"/>
                </a:solidFill>
                <a:latin typeface="Asap Italics"/>
                <a:ea typeface="Asap Italics"/>
                <a:cs typeface="Asap Italics"/>
                <a:sym typeface="Asap Italics"/>
              </a:rPr>
              <a:t>0</a:t>
            </a:r>
            <a:r>
              <a:rPr lang="en-US" sz="3999" i="1" spc="-39" dirty="0">
                <a:solidFill>
                  <a:srgbClr val="000000"/>
                </a:solidFill>
                <a:latin typeface="Asap Italics"/>
                <a:ea typeface="Asap Italics"/>
                <a:cs typeface="Asap Italics"/>
                <a:sym typeface="Asap Italics"/>
              </a:rPr>
              <a:t>1 </a:t>
            </a:r>
            <a:r>
              <a:rPr lang="en-US" sz="3999" i="1" spc="-39" dirty="0" err="1">
                <a:solidFill>
                  <a:srgbClr val="000000"/>
                </a:solidFill>
                <a:latin typeface="Asap Italics"/>
                <a:ea typeface="Asap Italics"/>
                <a:cs typeface="Asap Italics"/>
                <a:sym typeface="Asap Italics"/>
              </a:rPr>
              <a:t>câu</a:t>
            </a:r>
            <a:r>
              <a:rPr lang="en-US" sz="3999" i="1" spc="-39" dirty="0">
                <a:solidFill>
                  <a:srgbClr val="000000"/>
                </a:solidFill>
                <a:latin typeface="Asap Italics"/>
                <a:ea typeface="Asap Italics"/>
                <a:cs typeface="Asap Italics"/>
                <a:sym typeface="Asap Italics"/>
              </a:rPr>
              <a:t> </a:t>
            </a:r>
            <a:r>
              <a:rPr lang="en-US" sz="3999" i="1" spc="-39" dirty="0" err="1">
                <a:solidFill>
                  <a:srgbClr val="000000"/>
                </a:solidFill>
                <a:latin typeface="Asap Italics"/>
                <a:ea typeface="Asap Italics"/>
                <a:cs typeface="Asap Italics"/>
                <a:sym typeface="Asap Italics"/>
              </a:rPr>
              <a:t>hỏi</a:t>
            </a:r>
            <a:r>
              <a:rPr lang="en-US" sz="3999" i="1" spc="-39" dirty="0">
                <a:solidFill>
                  <a:srgbClr val="000000"/>
                </a:solidFill>
                <a:latin typeface="Asap Italics"/>
                <a:ea typeface="Asap Italics"/>
                <a:cs typeface="Asap Italics"/>
                <a:sym typeface="Asap Italics"/>
              </a:rPr>
              <a:t>)</a:t>
            </a:r>
          </a:p>
        </p:txBody>
      </p:sp>
      <p:sp>
        <p:nvSpPr>
          <p:cNvPr id="34" name="TextBox 34"/>
          <p:cNvSpPr txBox="1"/>
          <p:nvPr/>
        </p:nvSpPr>
        <p:spPr>
          <a:xfrm>
            <a:off x="2648934" y="2720344"/>
            <a:ext cx="12839484" cy="2000250"/>
          </a:xfrm>
          <a:prstGeom prst="rect">
            <a:avLst/>
          </a:prstGeom>
        </p:spPr>
        <p:txBody>
          <a:bodyPr lIns="0" tIns="0" rIns="0" bIns="0" rtlCol="0" anchor="t">
            <a:spAutoFit/>
          </a:bodyPr>
          <a:lstStyle/>
          <a:p>
            <a:pPr marL="0" lvl="0" indent="0" algn="ctr">
              <a:lnSpc>
                <a:spcPts val="7920"/>
              </a:lnSpc>
            </a:pPr>
            <a:r>
              <a:rPr lang="en-US" sz="6600" b="1">
                <a:solidFill>
                  <a:srgbClr val="1D2B74"/>
                </a:solidFill>
                <a:latin typeface="Muli Bold"/>
                <a:ea typeface="Muli Bold"/>
                <a:cs typeface="Muli Bold"/>
                <a:sym typeface="Muli Bold"/>
              </a:rPr>
              <a:t>THÔNG TIN VỀ SỬ DỤNG NĂNG LƯỢNG</a:t>
            </a:r>
          </a:p>
        </p:txBody>
      </p:sp>
      <p:sp>
        <p:nvSpPr>
          <p:cNvPr id="35" name="Freeform 35"/>
          <p:cNvSpPr/>
          <p:nvPr/>
        </p:nvSpPr>
        <p:spPr>
          <a:xfrm>
            <a:off x="7977510" y="5827347"/>
            <a:ext cx="2182332" cy="1884989"/>
          </a:xfrm>
          <a:custGeom>
            <a:avLst/>
            <a:gdLst/>
            <a:ahLst/>
            <a:cxnLst/>
            <a:rect l="l" t="t" r="r" b="b"/>
            <a:pathLst>
              <a:path w="2182332" h="1884989">
                <a:moveTo>
                  <a:pt x="0" y="0"/>
                </a:moveTo>
                <a:lnTo>
                  <a:pt x="2182332" y="0"/>
                </a:lnTo>
                <a:lnTo>
                  <a:pt x="2182332" y="1884989"/>
                </a:lnTo>
                <a:lnTo>
                  <a:pt x="0" y="1884989"/>
                </a:lnTo>
                <a:lnTo>
                  <a:pt x="0" y="0"/>
                </a:lnTo>
                <a:close/>
              </a:path>
            </a:pathLst>
          </a:custGeom>
          <a:blipFill>
            <a:blip r:embed="rId36"/>
            <a:stretch>
              <a:fillRect/>
            </a:stretch>
          </a:blipFill>
        </p:spPr>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568670" y="75195"/>
            <a:ext cx="17490730" cy="9972671"/>
            <a:chOff x="0" y="-130559"/>
            <a:chExt cx="22867547" cy="13296895"/>
          </a:xfrm>
        </p:grpSpPr>
        <p:grpSp>
          <p:nvGrpSpPr>
            <p:cNvPr id="3" name="Group 3"/>
            <p:cNvGrpSpPr/>
            <p:nvPr/>
          </p:nvGrpSpPr>
          <p:grpSpPr>
            <a:xfrm>
              <a:off x="0" y="0"/>
              <a:ext cx="5145403" cy="2390109"/>
              <a:chOff x="0" y="0"/>
              <a:chExt cx="1501537" cy="697484"/>
            </a:xfrm>
          </p:grpSpPr>
          <p:sp>
            <p:nvSpPr>
              <p:cNvPr id="4" name="Freeform 4"/>
              <p:cNvSpPr/>
              <p:nvPr/>
            </p:nvSpPr>
            <p:spPr>
              <a:xfrm>
                <a:off x="0" y="0"/>
                <a:ext cx="1501537" cy="697484"/>
              </a:xfrm>
              <a:custGeom>
                <a:avLst/>
                <a:gdLst/>
                <a:ahLst/>
                <a:cxnLst/>
                <a:rect l="l" t="t" r="r" b="b"/>
                <a:pathLst>
                  <a:path w="1501537" h="697484">
                    <a:moveTo>
                      <a:pt x="74228" y="0"/>
                    </a:moveTo>
                    <a:lnTo>
                      <a:pt x="1427309" y="0"/>
                    </a:lnTo>
                    <a:cubicBezTo>
                      <a:pt x="1446995" y="0"/>
                      <a:pt x="1465876" y="7820"/>
                      <a:pt x="1479796" y="21741"/>
                    </a:cubicBezTo>
                    <a:cubicBezTo>
                      <a:pt x="1493717" y="35661"/>
                      <a:pt x="1501537" y="54542"/>
                      <a:pt x="1501537" y="74228"/>
                    </a:cubicBezTo>
                    <a:lnTo>
                      <a:pt x="1501537" y="623256"/>
                    </a:lnTo>
                    <a:cubicBezTo>
                      <a:pt x="1501537" y="642942"/>
                      <a:pt x="1493717" y="661823"/>
                      <a:pt x="1479796" y="675743"/>
                    </a:cubicBezTo>
                    <a:cubicBezTo>
                      <a:pt x="1465876" y="689664"/>
                      <a:pt x="1446995" y="697484"/>
                      <a:pt x="1427309" y="697484"/>
                    </a:cubicBezTo>
                    <a:lnTo>
                      <a:pt x="74228" y="697484"/>
                    </a:lnTo>
                    <a:cubicBezTo>
                      <a:pt x="54542" y="697484"/>
                      <a:pt x="35661" y="689664"/>
                      <a:pt x="21741" y="675743"/>
                    </a:cubicBezTo>
                    <a:cubicBezTo>
                      <a:pt x="7820" y="661823"/>
                      <a:pt x="0" y="642942"/>
                      <a:pt x="0" y="623256"/>
                    </a:cubicBezTo>
                    <a:lnTo>
                      <a:pt x="0" y="74228"/>
                    </a:lnTo>
                    <a:cubicBezTo>
                      <a:pt x="0" y="54542"/>
                      <a:pt x="7820" y="35661"/>
                      <a:pt x="21741" y="21741"/>
                    </a:cubicBezTo>
                    <a:cubicBezTo>
                      <a:pt x="35661" y="7820"/>
                      <a:pt x="54542" y="0"/>
                      <a:pt x="74228" y="0"/>
                    </a:cubicBezTo>
                    <a:close/>
                  </a:path>
                </a:pathLst>
              </a:custGeom>
              <a:solidFill>
                <a:srgbClr val="FBD86A"/>
              </a:solidFill>
              <a:ln cap="rnd">
                <a:noFill/>
                <a:prstDash val="solid"/>
                <a:round/>
              </a:ln>
            </p:spPr>
          </p:sp>
          <p:sp>
            <p:nvSpPr>
              <p:cNvPr id="5" name="TextBox 5"/>
              <p:cNvSpPr txBox="1"/>
              <p:nvPr/>
            </p:nvSpPr>
            <p:spPr>
              <a:xfrm>
                <a:off x="0" y="-38100"/>
                <a:ext cx="1501537" cy="73558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3677916" y="-130559"/>
              <a:ext cx="19189631" cy="13296895"/>
              <a:chOff x="-192417" y="-38100"/>
              <a:chExt cx="5599939" cy="3880314"/>
            </a:xfrm>
          </p:grpSpPr>
          <p:sp>
            <p:nvSpPr>
              <p:cNvPr id="7" name="Freeform 7"/>
              <p:cNvSpPr/>
              <p:nvPr/>
            </p:nvSpPr>
            <p:spPr>
              <a:xfrm>
                <a:off x="-192417" y="0"/>
                <a:ext cx="5599938" cy="3842214"/>
              </a:xfrm>
              <a:custGeom>
                <a:avLst/>
                <a:gdLst/>
                <a:ahLst/>
                <a:cxnLst/>
                <a:rect l="l" t="t" r="r" b="b"/>
                <a:pathLst>
                  <a:path w="5407521" h="3842214">
                    <a:moveTo>
                      <a:pt x="20611" y="0"/>
                    </a:moveTo>
                    <a:lnTo>
                      <a:pt x="5386910" y="0"/>
                    </a:lnTo>
                    <a:cubicBezTo>
                      <a:pt x="5392377" y="0"/>
                      <a:pt x="5397619" y="2172"/>
                      <a:pt x="5401485" y="6037"/>
                    </a:cubicBezTo>
                    <a:cubicBezTo>
                      <a:pt x="5405350" y="9902"/>
                      <a:pt x="5407521" y="15145"/>
                      <a:pt x="5407521" y="20611"/>
                    </a:cubicBezTo>
                    <a:lnTo>
                      <a:pt x="5407521" y="3821602"/>
                    </a:lnTo>
                    <a:cubicBezTo>
                      <a:pt x="5407521" y="3832986"/>
                      <a:pt x="5398293" y="3842214"/>
                      <a:pt x="5386910" y="3842214"/>
                    </a:cubicBezTo>
                    <a:lnTo>
                      <a:pt x="20611" y="3842214"/>
                    </a:lnTo>
                    <a:cubicBezTo>
                      <a:pt x="15145" y="3842214"/>
                      <a:pt x="9902" y="3840042"/>
                      <a:pt x="6037" y="3836177"/>
                    </a:cubicBezTo>
                    <a:cubicBezTo>
                      <a:pt x="2172" y="3832311"/>
                      <a:pt x="0" y="3827069"/>
                      <a:pt x="0" y="3821602"/>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p:cNvSpPr txBox="1"/>
              <p:nvPr/>
            </p:nvSpPr>
            <p:spPr>
              <a:xfrm>
                <a:off x="0" y="-38100"/>
                <a:ext cx="5407522" cy="388031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9" name="Group 9"/>
            <p:cNvGrpSpPr/>
            <p:nvPr/>
          </p:nvGrpSpPr>
          <p:grpSpPr>
            <a:xfrm>
              <a:off x="3957714" y="179776"/>
              <a:ext cx="18753659" cy="12676225"/>
              <a:chOff x="-206835" y="-38100"/>
              <a:chExt cx="5472713" cy="3699190"/>
            </a:xfrm>
          </p:grpSpPr>
          <p:sp>
            <p:nvSpPr>
              <p:cNvPr id="10" name="Freeform 10"/>
              <p:cNvSpPr/>
              <p:nvPr/>
            </p:nvSpPr>
            <p:spPr>
              <a:xfrm>
                <a:off x="-206835" y="0"/>
                <a:ext cx="5472713" cy="3661090"/>
              </a:xfrm>
              <a:custGeom>
                <a:avLst/>
                <a:gdLst/>
                <a:ahLst/>
                <a:cxnLst/>
                <a:rect l="l" t="t" r="r" b="b"/>
                <a:pathLst>
                  <a:path w="5215384" h="3661090">
                    <a:moveTo>
                      <a:pt x="17328" y="0"/>
                    </a:moveTo>
                    <a:lnTo>
                      <a:pt x="5198056" y="0"/>
                    </a:lnTo>
                    <a:cubicBezTo>
                      <a:pt x="5207626" y="0"/>
                      <a:pt x="5215384" y="7758"/>
                      <a:pt x="5215384" y="17328"/>
                    </a:cubicBezTo>
                    <a:lnTo>
                      <a:pt x="5215384" y="3643762"/>
                    </a:lnTo>
                    <a:cubicBezTo>
                      <a:pt x="5215384" y="3653332"/>
                      <a:pt x="5207626" y="3661090"/>
                      <a:pt x="5198056" y="3661090"/>
                    </a:cubicBezTo>
                    <a:lnTo>
                      <a:pt x="17328" y="3661090"/>
                    </a:lnTo>
                    <a:cubicBezTo>
                      <a:pt x="12732" y="3661090"/>
                      <a:pt x="8325" y="3659264"/>
                      <a:pt x="5075" y="3656014"/>
                    </a:cubicBezTo>
                    <a:cubicBezTo>
                      <a:pt x="1826" y="3652765"/>
                      <a:pt x="0" y="3648358"/>
                      <a:pt x="0" y="3643762"/>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0" y="-38100"/>
                <a:ext cx="5215384" cy="3699190"/>
              </a:xfrm>
              <a:prstGeom prst="rect">
                <a:avLst/>
              </a:prstGeom>
            </p:spPr>
            <p:txBody>
              <a:bodyPr lIns="46656" tIns="46656" rIns="46656" bIns="46656" rtlCol="0" anchor="ctr"/>
              <a:lstStyle/>
              <a:p>
                <a:pPr algn="ctr">
                  <a:lnSpc>
                    <a:spcPts val="2520"/>
                  </a:lnSpc>
                </a:pPr>
                <a:endParaRPr/>
              </a:p>
            </p:txBody>
          </p:sp>
        </p:grpSp>
        <p:grpSp>
          <p:nvGrpSpPr>
            <p:cNvPr id="12" name="Group 12"/>
            <p:cNvGrpSpPr/>
            <p:nvPr/>
          </p:nvGrpSpPr>
          <p:grpSpPr>
            <a:xfrm>
              <a:off x="107003" y="132090"/>
              <a:ext cx="3314679" cy="2125929"/>
              <a:chOff x="0" y="0"/>
              <a:chExt cx="967293" cy="620391"/>
            </a:xfrm>
          </p:grpSpPr>
          <p:sp>
            <p:nvSpPr>
              <p:cNvPr id="13" name="Freeform 13"/>
              <p:cNvSpPr/>
              <p:nvPr/>
            </p:nvSpPr>
            <p:spPr>
              <a:xfrm>
                <a:off x="0" y="0"/>
                <a:ext cx="967293" cy="620391"/>
              </a:xfrm>
              <a:custGeom>
                <a:avLst/>
                <a:gdLst/>
                <a:ahLst/>
                <a:cxnLst/>
                <a:rect l="l" t="t" r="r" b="b"/>
                <a:pathLst>
                  <a:path w="967293" h="620391">
                    <a:moveTo>
                      <a:pt x="93426" y="0"/>
                    </a:moveTo>
                    <a:lnTo>
                      <a:pt x="873867" y="0"/>
                    </a:lnTo>
                    <a:cubicBezTo>
                      <a:pt x="898645" y="0"/>
                      <a:pt x="922409" y="9843"/>
                      <a:pt x="939929" y="27364"/>
                    </a:cubicBezTo>
                    <a:cubicBezTo>
                      <a:pt x="957450" y="44885"/>
                      <a:pt x="967293" y="68648"/>
                      <a:pt x="967293" y="93426"/>
                    </a:cubicBezTo>
                    <a:lnTo>
                      <a:pt x="967293" y="526965"/>
                    </a:lnTo>
                    <a:cubicBezTo>
                      <a:pt x="967293" y="551743"/>
                      <a:pt x="957450" y="575506"/>
                      <a:pt x="939929" y="593027"/>
                    </a:cubicBezTo>
                    <a:cubicBezTo>
                      <a:pt x="922409" y="610548"/>
                      <a:pt x="898645" y="620391"/>
                      <a:pt x="873867" y="620391"/>
                    </a:cubicBezTo>
                    <a:lnTo>
                      <a:pt x="93426" y="620391"/>
                    </a:lnTo>
                    <a:cubicBezTo>
                      <a:pt x="68648" y="620391"/>
                      <a:pt x="44885" y="610548"/>
                      <a:pt x="27364" y="593027"/>
                    </a:cubicBezTo>
                    <a:cubicBezTo>
                      <a:pt x="9843" y="575506"/>
                      <a:pt x="0" y="551743"/>
                      <a:pt x="0" y="526965"/>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38100"/>
                <a:ext cx="967293" cy="658491"/>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15" name="Group 15"/>
          <p:cNvGrpSpPr/>
          <p:nvPr/>
        </p:nvGrpSpPr>
        <p:grpSpPr>
          <a:xfrm>
            <a:off x="4639979" y="616350"/>
            <a:ext cx="12318229" cy="1382550"/>
            <a:chOff x="0" y="0"/>
            <a:chExt cx="4792958" cy="640089"/>
          </a:xfrm>
        </p:grpSpPr>
        <p:sp>
          <p:nvSpPr>
            <p:cNvPr id="16" name="Freeform 16"/>
            <p:cNvSpPr/>
            <p:nvPr/>
          </p:nvSpPr>
          <p:spPr>
            <a:xfrm>
              <a:off x="0" y="0"/>
              <a:ext cx="4792958" cy="640089"/>
            </a:xfrm>
            <a:custGeom>
              <a:avLst/>
              <a:gdLst/>
              <a:ahLst/>
              <a:cxnLst/>
              <a:rect l="l" t="t" r="r" b="b"/>
              <a:pathLst>
                <a:path w="4792958" h="640089">
                  <a:moveTo>
                    <a:pt x="18855" y="0"/>
                  </a:moveTo>
                  <a:lnTo>
                    <a:pt x="4774104" y="0"/>
                  </a:lnTo>
                  <a:cubicBezTo>
                    <a:pt x="4779104" y="0"/>
                    <a:pt x="4783900" y="1986"/>
                    <a:pt x="4787436" y="5522"/>
                  </a:cubicBezTo>
                  <a:cubicBezTo>
                    <a:pt x="4790972" y="9058"/>
                    <a:pt x="4792958" y="13854"/>
                    <a:pt x="4792958" y="18855"/>
                  </a:cubicBezTo>
                  <a:lnTo>
                    <a:pt x="4792958" y="621234"/>
                  </a:lnTo>
                  <a:cubicBezTo>
                    <a:pt x="4792958" y="631647"/>
                    <a:pt x="4784516" y="640089"/>
                    <a:pt x="4774104" y="640089"/>
                  </a:cubicBezTo>
                  <a:lnTo>
                    <a:pt x="18855" y="640089"/>
                  </a:lnTo>
                  <a:cubicBezTo>
                    <a:pt x="13854" y="640089"/>
                    <a:pt x="9058" y="638103"/>
                    <a:pt x="5522" y="634567"/>
                  </a:cubicBezTo>
                  <a:cubicBezTo>
                    <a:pt x="1986" y="631031"/>
                    <a:pt x="0" y="626235"/>
                    <a:pt x="0" y="621234"/>
                  </a:cubicBezTo>
                  <a:lnTo>
                    <a:pt x="0" y="18855"/>
                  </a:lnTo>
                  <a:cubicBezTo>
                    <a:pt x="0" y="13854"/>
                    <a:pt x="1986" y="9058"/>
                    <a:pt x="5522" y="5522"/>
                  </a:cubicBezTo>
                  <a:cubicBezTo>
                    <a:pt x="9058" y="1986"/>
                    <a:pt x="13854" y="0"/>
                    <a:pt x="18855" y="0"/>
                  </a:cubicBezTo>
                  <a:close/>
                </a:path>
              </a:pathLst>
            </a:custGeom>
            <a:solidFill>
              <a:srgbClr val="93D8FF"/>
            </a:solidFill>
            <a:ln w="47625" cap="rnd">
              <a:solidFill>
                <a:srgbClr val="19274F"/>
              </a:solidFill>
              <a:prstDash val="solid"/>
              <a:round/>
            </a:ln>
          </p:spPr>
        </p:sp>
        <p:sp>
          <p:nvSpPr>
            <p:cNvPr id="17" name="TextBox 17"/>
            <p:cNvSpPr txBox="1"/>
            <p:nvPr/>
          </p:nvSpPr>
          <p:spPr>
            <a:xfrm>
              <a:off x="0" y="-28575"/>
              <a:ext cx="4792958" cy="668664"/>
            </a:xfrm>
            <a:prstGeom prst="rect">
              <a:avLst/>
            </a:prstGeom>
          </p:spPr>
          <p:txBody>
            <a:bodyPr lIns="46656" tIns="46656" rIns="46656" bIns="46656" rtlCol="0" anchor="ctr"/>
            <a:lstStyle/>
            <a:p>
              <a:pPr algn="ctr">
                <a:lnSpc>
                  <a:spcPts val="2520"/>
                </a:lnSpc>
              </a:pPr>
              <a:endParaRPr/>
            </a:p>
          </p:txBody>
        </p:sp>
      </p:grpSp>
      <p:grpSp>
        <p:nvGrpSpPr>
          <p:cNvPr id="18" name="Group 18"/>
          <p:cNvGrpSpPr/>
          <p:nvPr/>
        </p:nvGrpSpPr>
        <p:grpSpPr>
          <a:xfrm>
            <a:off x="568670" y="2472481"/>
            <a:ext cx="2646513" cy="1641473"/>
            <a:chOff x="0" y="0"/>
            <a:chExt cx="1029744" cy="638688"/>
          </a:xfrm>
        </p:grpSpPr>
        <p:sp>
          <p:nvSpPr>
            <p:cNvPr id="19" name="Freeform 1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0" name="TextBox 20"/>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1" name="Group 21"/>
          <p:cNvGrpSpPr/>
          <p:nvPr/>
        </p:nvGrpSpPr>
        <p:grpSpPr>
          <a:xfrm>
            <a:off x="648922" y="2563197"/>
            <a:ext cx="2486009" cy="1460040"/>
            <a:chOff x="0" y="0"/>
            <a:chExt cx="967293" cy="568094"/>
          </a:xfrm>
        </p:grpSpPr>
        <p:sp>
          <p:nvSpPr>
            <p:cNvPr id="22" name="Freeform 2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000000">
                <a:alpha val="0"/>
              </a:srgbClr>
            </a:solidFill>
            <a:ln w="38100" cap="rnd">
              <a:solidFill>
                <a:srgbClr val="FFFFFF"/>
              </a:solidFill>
              <a:prstDash val="lgDash"/>
              <a:round/>
            </a:ln>
          </p:spPr>
        </p:sp>
        <p:sp>
          <p:nvSpPr>
            <p:cNvPr id="23" name="TextBox 23"/>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4" name="Group 24"/>
          <p:cNvGrpSpPr/>
          <p:nvPr/>
        </p:nvGrpSpPr>
        <p:grpSpPr>
          <a:xfrm>
            <a:off x="568670" y="4322720"/>
            <a:ext cx="2646513" cy="1641473"/>
            <a:chOff x="0" y="0"/>
            <a:chExt cx="3528684" cy="2188630"/>
          </a:xfrm>
        </p:grpSpPr>
        <p:grpSp>
          <p:nvGrpSpPr>
            <p:cNvPr id="25" name="Group 25"/>
            <p:cNvGrpSpPr/>
            <p:nvPr/>
          </p:nvGrpSpPr>
          <p:grpSpPr>
            <a:xfrm>
              <a:off x="0" y="0"/>
              <a:ext cx="3528684" cy="2188630"/>
              <a:chOff x="0" y="0"/>
              <a:chExt cx="1029744" cy="638688"/>
            </a:xfrm>
          </p:grpSpPr>
          <p:sp>
            <p:nvSpPr>
              <p:cNvPr id="26" name="Freeform 26"/>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7" name="TextBox 27"/>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8" name="Group 28"/>
            <p:cNvGrpSpPr/>
            <p:nvPr/>
          </p:nvGrpSpPr>
          <p:grpSpPr>
            <a:xfrm>
              <a:off x="107003" y="120955"/>
              <a:ext cx="3314679" cy="1946720"/>
              <a:chOff x="0" y="0"/>
              <a:chExt cx="967293" cy="568094"/>
            </a:xfrm>
          </p:grpSpPr>
          <p:sp>
            <p:nvSpPr>
              <p:cNvPr id="29" name="Freeform 2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0" name="TextBox 30"/>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1" name="Group 31"/>
          <p:cNvGrpSpPr/>
          <p:nvPr/>
        </p:nvGrpSpPr>
        <p:grpSpPr>
          <a:xfrm>
            <a:off x="568670" y="6172959"/>
            <a:ext cx="2646513" cy="1641473"/>
            <a:chOff x="0" y="0"/>
            <a:chExt cx="3528684" cy="2188630"/>
          </a:xfrm>
        </p:grpSpPr>
        <p:grpSp>
          <p:nvGrpSpPr>
            <p:cNvPr id="32" name="Group 32"/>
            <p:cNvGrpSpPr/>
            <p:nvPr/>
          </p:nvGrpSpPr>
          <p:grpSpPr>
            <a:xfrm>
              <a:off x="0" y="0"/>
              <a:ext cx="3528684" cy="2188630"/>
              <a:chOff x="0" y="0"/>
              <a:chExt cx="1029744" cy="638688"/>
            </a:xfrm>
          </p:grpSpPr>
          <p:sp>
            <p:nvSpPr>
              <p:cNvPr id="33" name="Freeform 33"/>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4" name="TextBox 34"/>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5" name="Group 35"/>
            <p:cNvGrpSpPr/>
            <p:nvPr/>
          </p:nvGrpSpPr>
          <p:grpSpPr>
            <a:xfrm>
              <a:off x="107003" y="120955"/>
              <a:ext cx="3314679" cy="1946720"/>
              <a:chOff x="0" y="0"/>
              <a:chExt cx="967293" cy="568094"/>
            </a:xfrm>
          </p:grpSpPr>
          <p:sp>
            <p:nvSpPr>
              <p:cNvPr id="36" name="Freeform 36"/>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7" name="TextBox 37"/>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8" name="Group 38"/>
          <p:cNvGrpSpPr/>
          <p:nvPr/>
        </p:nvGrpSpPr>
        <p:grpSpPr>
          <a:xfrm>
            <a:off x="568670" y="8023198"/>
            <a:ext cx="2646513" cy="1641473"/>
            <a:chOff x="0" y="0"/>
            <a:chExt cx="3528684" cy="2188630"/>
          </a:xfrm>
        </p:grpSpPr>
        <p:grpSp>
          <p:nvGrpSpPr>
            <p:cNvPr id="39" name="Group 39"/>
            <p:cNvGrpSpPr/>
            <p:nvPr/>
          </p:nvGrpSpPr>
          <p:grpSpPr>
            <a:xfrm>
              <a:off x="0" y="0"/>
              <a:ext cx="3528684" cy="2188630"/>
              <a:chOff x="0" y="0"/>
              <a:chExt cx="1029744" cy="638688"/>
            </a:xfrm>
          </p:grpSpPr>
          <p:sp>
            <p:nvSpPr>
              <p:cNvPr id="40" name="Freeform 4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1" name="TextBox 41"/>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2" name="Group 42"/>
            <p:cNvGrpSpPr/>
            <p:nvPr/>
          </p:nvGrpSpPr>
          <p:grpSpPr>
            <a:xfrm>
              <a:off x="107003" y="120955"/>
              <a:ext cx="3314679" cy="1946720"/>
              <a:chOff x="0" y="0"/>
              <a:chExt cx="967293" cy="568094"/>
            </a:xfrm>
          </p:grpSpPr>
          <p:sp>
            <p:nvSpPr>
              <p:cNvPr id="43" name="Freeform 4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4" name="TextBox 44"/>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45" name="Freeform 45"/>
          <p:cNvSpPr/>
          <p:nvPr/>
        </p:nvSpPr>
        <p:spPr>
          <a:xfrm>
            <a:off x="1134760" y="514773"/>
            <a:ext cx="1514333" cy="1027853"/>
          </a:xfrm>
          <a:custGeom>
            <a:avLst/>
            <a:gdLst/>
            <a:ahLst/>
            <a:cxnLst/>
            <a:rect l="l" t="t" r="r" b="b"/>
            <a:pathLst>
              <a:path w="1514333" h="1027853">
                <a:moveTo>
                  <a:pt x="0" y="0"/>
                </a:moveTo>
                <a:lnTo>
                  <a:pt x="1514332" y="0"/>
                </a:lnTo>
                <a:lnTo>
                  <a:pt x="1514332" y="1027854"/>
                </a:lnTo>
                <a:lnTo>
                  <a:pt x="0" y="10278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6" name="Freeform 46"/>
          <p:cNvSpPr/>
          <p:nvPr/>
        </p:nvSpPr>
        <p:spPr>
          <a:xfrm>
            <a:off x="1407012" y="2809515"/>
            <a:ext cx="969828" cy="967404"/>
          </a:xfrm>
          <a:custGeom>
            <a:avLst/>
            <a:gdLst/>
            <a:ahLst/>
            <a:cxnLst/>
            <a:rect l="l" t="t" r="r" b="b"/>
            <a:pathLst>
              <a:path w="969828" h="967404">
                <a:moveTo>
                  <a:pt x="0" y="0"/>
                </a:moveTo>
                <a:lnTo>
                  <a:pt x="969828" y="0"/>
                </a:lnTo>
                <a:lnTo>
                  <a:pt x="969828" y="967404"/>
                </a:lnTo>
                <a:lnTo>
                  <a:pt x="0" y="9674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7" name="Freeform 47"/>
          <p:cNvSpPr/>
          <p:nvPr/>
        </p:nvSpPr>
        <p:spPr>
          <a:xfrm>
            <a:off x="1326937" y="4576725"/>
            <a:ext cx="1133463" cy="1133463"/>
          </a:xfrm>
          <a:custGeom>
            <a:avLst/>
            <a:gdLst/>
            <a:ahLst/>
            <a:cxnLst/>
            <a:rect l="l" t="t" r="r" b="b"/>
            <a:pathLst>
              <a:path w="1133463" h="1133463">
                <a:moveTo>
                  <a:pt x="0" y="0"/>
                </a:moveTo>
                <a:lnTo>
                  <a:pt x="1133462" y="0"/>
                </a:lnTo>
                <a:lnTo>
                  <a:pt x="1133462" y="1133462"/>
                </a:lnTo>
                <a:lnTo>
                  <a:pt x="0" y="113346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8" name="Freeform 48"/>
          <p:cNvSpPr/>
          <p:nvPr/>
        </p:nvSpPr>
        <p:spPr>
          <a:xfrm>
            <a:off x="1472452" y="6430917"/>
            <a:ext cx="838948" cy="1113033"/>
          </a:xfrm>
          <a:custGeom>
            <a:avLst/>
            <a:gdLst/>
            <a:ahLst/>
            <a:cxnLst/>
            <a:rect l="l" t="t" r="r" b="b"/>
            <a:pathLst>
              <a:path w="838948" h="1113033">
                <a:moveTo>
                  <a:pt x="0" y="0"/>
                </a:moveTo>
                <a:lnTo>
                  <a:pt x="838948" y="0"/>
                </a:lnTo>
                <a:lnTo>
                  <a:pt x="838948" y="1113033"/>
                </a:lnTo>
                <a:lnTo>
                  <a:pt x="0" y="1113033"/>
                </a:lnTo>
                <a:lnTo>
                  <a:pt x="0" y="0"/>
                </a:lnTo>
                <a:close/>
              </a:path>
            </a:pathLst>
          </a:custGeom>
          <a:blipFill>
            <a:blip r:embed="rId8"/>
            <a:stretch>
              <a:fillRect/>
            </a:stretch>
          </a:blipFill>
        </p:spPr>
      </p:sp>
      <p:sp>
        <p:nvSpPr>
          <p:cNvPr id="49" name="Freeform 49"/>
          <p:cNvSpPr/>
          <p:nvPr/>
        </p:nvSpPr>
        <p:spPr>
          <a:xfrm>
            <a:off x="1167397" y="8405594"/>
            <a:ext cx="1449059" cy="876681"/>
          </a:xfrm>
          <a:custGeom>
            <a:avLst/>
            <a:gdLst/>
            <a:ahLst/>
            <a:cxnLst/>
            <a:rect l="l" t="t" r="r" b="b"/>
            <a:pathLst>
              <a:path w="1449059" h="876681">
                <a:moveTo>
                  <a:pt x="0" y="0"/>
                </a:moveTo>
                <a:lnTo>
                  <a:pt x="1449059" y="0"/>
                </a:lnTo>
                <a:lnTo>
                  <a:pt x="1449059" y="876680"/>
                </a:lnTo>
                <a:lnTo>
                  <a:pt x="0" y="8766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3" name="TextBox 53"/>
          <p:cNvSpPr txBox="1"/>
          <p:nvPr/>
        </p:nvSpPr>
        <p:spPr>
          <a:xfrm>
            <a:off x="4873339" y="647700"/>
            <a:ext cx="11851509" cy="1206501"/>
          </a:xfrm>
          <a:prstGeom prst="rect">
            <a:avLst/>
          </a:prstGeom>
        </p:spPr>
        <p:txBody>
          <a:bodyPr lIns="0" tIns="0" rIns="0" bIns="0" rtlCol="0" anchor="t">
            <a:spAutoFit/>
          </a:bodyPr>
          <a:lstStyle/>
          <a:p>
            <a:pPr algn="ctr">
              <a:lnSpc>
                <a:spcPts val="4899"/>
              </a:lnSpc>
              <a:spcBef>
                <a:spcPct val="0"/>
              </a:spcBef>
            </a:pPr>
            <a:r>
              <a:rPr lang="en-US" sz="3499" b="1" dirty="0">
                <a:solidFill>
                  <a:srgbClr val="19274F"/>
                </a:solidFill>
                <a:latin typeface="Muli Bold"/>
                <a:ea typeface="Muli Bold"/>
                <a:cs typeface="Muli Bold"/>
                <a:sym typeface="Muli Bold"/>
              </a:rPr>
              <a:t> 6.1. </a:t>
            </a:r>
            <a:r>
              <a:rPr lang="en-US" sz="3499" b="1" dirty="0" err="1">
                <a:solidFill>
                  <a:srgbClr val="19274F"/>
                </a:solidFill>
                <a:latin typeface="Muli Bold"/>
                <a:ea typeface="Muli Bold"/>
                <a:cs typeface="Muli Bold"/>
                <a:sym typeface="Muli Bold"/>
              </a:rPr>
              <a:t>Cơ</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sở</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ông</a:t>
            </a:r>
            <a:r>
              <a:rPr lang="en-US" sz="3499" b="1" dirty="0">
                <a:solidFill>
                  <a:srgbClr val="19274F"/>
                </a:solidFill>
                <a:latin typeface="Muli Bold"/>
                <a:ea typeface="Muli Bold"/>
                <a:cs typeface="Muli Bold"/>
                <a:sym typeface="Muli Bold"/>
              </a:rPr>
              <a:t>/</a:t>
            </a:r>
            <a:r>
              <a:rPr lang="en-US" sz="3499" b="1" dirty="0" err="1">
                <a:solidFill>
                  <a:srgbClr val="19274F"/>
                </a:solidFill>
                <a:latin typeface="Muli Bold"/>
                <a:ea typeface="Muli Bold"/>
                <a:cs typeface="Muli Bold"/>
                <a:sym typeface="Muli Bold"/>
              </a:rPr>
              <a:t>bà</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có</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sử</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dụng</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loại</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năng</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lượng</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nào</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sau</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đây</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cho</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hoạt</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động</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sản</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xuất</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kinh</a:t>
            </a:r>
            <a:r>
              <a:rPr lang="en-US" sz="3499" b="1" dirty="0">
                <a:solidFill>
                  <a:srgbClr val="19274F"/>
                </a:solidFill>
                <a:latin typeface="Muli Bold"/>
                <a:ea typeface="Muli Bold"/>
                <a:cs typeface="Muli Bold"/>
                <a:sym typeface="Muli Bold"/>
              </a:rPr>
              <a:t> </a:t>
            </a:r>
            <a:r>
              <a:rPr lang="en-US" sz="3499" b="1" dirty="0" err="1">
                <a:solidFill>
                  <a:srgbClr val="19274F"/>
                </a:solidFill>
                <a:latin typeface="Muli Bold"/>
                <a:ea typeface="Muli Bold"/>
                <a:cs typeface="Muli Bold"/>
                <a:sym typeface="Muli Bold"/>
              </a:rPr>
              <a:t>doanh</a:t>
            </a:r>
            <a:r>
              <a:rPr lang="en-US" sz="3499" b="1" dirty="0">
                <a:solidFill>
                  <a:srgbClr val="19274F"/>
                </a:solidFill>
                <a:latin typeface="Muli Bold"/>
                <a:ea typeface="Muli Bold"/>
                <a:cs typeface="Muli Bold"/>
                <a:sym typeface="Muli Bold"/>
              </a:rPr>
              <a:t>?</a:t>
            </a:r>
          </a:p>
        </p:txBody>
      </p:sp>
      <p:sp>
        <p:nvSpPr>
          <p:cNvPr id="54" name="TextBox 54"/>
          <p:cNvSpPr txBox="1"/>
          <p:nvPr/>
        </p:nvSpPr>
        <p:spPr>
          <a:xfrm>
            <a:off x="4018482" y="2407410"/>
            <a:ext cx="13577395" cy="1615827"/>
          </a:xfrm>
          <a:prstGeom prst="rect">
            <a:avLst/>
          </a:prstGeom>
        </p:spPr>
        <p:txBody>
          <a:bodyPr wrap="square" lIns="0" tIns="0" rIns="0" bIns="0" rtlCol="0" anchor="t">
            <a:spAutoFit/>
          </a:bodyPr>
          <a:lstStyle/>
          <a:p>
            <a:pPr algn="ctr">
              <a:lnSpc>
                <a:spcPts val="4199"/>
              </a:lnSpc>
              <a:spcBef>
                <a:spcPct val="0"/>
              </a:spcBef>
            </a:pPr>
            <a:r>
              <a:rPr lang="en-US" sz="4000" dirty="0" err="1">
                <a:solidFill>
                  <a:srgbClr val="19274F"/>
                </a:solidFill>
                <a:latin typeface="Muli"/>
                <a:ea typeface="Muli"/>
                <a:cs typeface="Muli"/>
                <a:sym typeface="Muli"/>
              </a:rPr>
              <a:t>Chỉ</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tính</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những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năng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lượng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tiêu</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dùng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cho</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hoạt</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động</a:t>
            </a:r>
            <a:r>
              <a:rPr lang="en-US" sz="4000" dirty="0">
                <a:solidFill>
                  <a:srgbClr val="19274F"/>
                </a:solidFill>
                <a:latin typeface="Muli"/>
                <a:ea typeface="Muli"/>
                <a:cs typeface="Muli"/>
                <a:sym typeface="Muli"/>
              </a:rPr>
              <a:t> SXKD, </a:t>
            </a:r>
            <a:r>
              <a:rPr lang="en-US" sz="4000" b="1" dirty="0" err="1">
                <a:solidFill>
                  <a:srgbClr val="FF0000"/>
                </a:solidFill>
                <a:latin typeface="Muli"/>
                <a:ea typeface="Muli"/>
                <a:cs typeface="Muli"/>
                <a:sym typeface="Muli"/>
              </a:rPr>
              <a:t>không</a:t>
            </a:r>
            <a:r>
              <a:rPr lang="en-US" sz="4000" b="1" dirty="0">
                <a:solidFill>
                  <a:srgbClr val="FF0000"/>
                </a:solidFill>
                <a:latin typeface="Muli"/>
                <a:ea typeface="Muli"/>
                <a:cs typeface="Muli"/>
                <a:sym typeface="Muli"/>
              </a:rPr>
              <a:t> </a:t>
            </a:r>
            <a:r>
              <a:rPr lang="en-US" sz="4000" b="1" dirty="0" err="1">
                <a:solidFill>
                  <a:srgbClr val="FF0000"/>
                </a:solidFill>
                <a:latin typeface="Muli"/>
                <a:ea typeface="Muli"/>
                <a:cs typeface="Muli"/>
                <a:sym typeface="Muli"/>
              </a:rPr>
              <a:t>tính</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những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năng</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lượng</a:t>
            </a:r>
            <a:r>
              <a:rPr lang="en-US" sz="4000" dirty="0">
                <a:solidFill>
                  <a:srgbClr val="19274F"/>
                </a:solidFill>
                <a:latin typeface="Muli"/>
                <a:ea typeface="Muli"/>
                <a:cs typeface="Muli"/>
                <a:sym typeface="Muli"/>
              </a:rPr>
              <a:t> </a:t>
            </a:r>
            <a:r>
              <a:rPr lang="en-US" sz="4000" b="1" dirty="0" err="1">
                <a:solidFill>
                  <a:srgbClr val="FF0000"/>
                </a:solidFill>
                <a:latin typeface="Muli"/>
                <a:ea typeface="Muli"/>
                <a:cs typeface="Muli"/>
                <a:sym typeface="Muli"/>
              </a:rPr>
              <a:t>tiêu</a:t>
            </a:r>
            <a:r>
              <a:rPr lang="en-US" sz="4000" b="1" dirty="0">
                <a:solidFill>
                  <a:srgbClr val="FF0000"/>
                </a:solidFill>
                <a:latin typeface="Muli"/>
                <a:ea typeface="Muli"/>
                <a:cs typeface="Muli"/>
                <a:sym typeface="Muli"/>
              </a:rPr>
              <a:t> </a:t>
            </a:r>
            <a:r>
              <a:rPr lang="en-US" sz="4000" b="1" dirty="0" err="1">
                <a:solidFill>
                  <a:srgbClr val="FF0000"/>
                </a:solidFill>
                <a:latin typeface="Muli"/>
                <a:ea typeface="Muli"/>
                <a:cs typeface="Muli"/>
                <a:sym typeface="Muli"/>
              </a:rPr>
              <a:t>dùng</a:t>
            </a:r>
            <a:r>
              <a:rPr lang="en-US" sz="4000" b="1" dirty="0">
                <a:solidFill>
                  <a:srgbClr val="FF0000"/>
                </a:solidFill>
                <a:latin typeface="Muli"/>
                <a:ea typeface="Muli"/>
                <a:cs typeface="Muli"/>
                <a:sym typeface="Muli"/>
              </a:rPr>
              <a:t> </a:t>
            </a:r>
            <a:r>
              <a:rPr lang="en-US" sz="4000" b="1" dirty="0" err="1">
                <a:solidFill>
                  <a:srgbClr val="FF0000"/>
                </a:solidFill>
                <a:latin typeface="Muli"/>
                <a:ea typeface="Muli"/>
                <a:cs typeface="Muli"/>
                <a:sym typeface="Muli"/>
              </a:rPr>
              <a:t>cho</a:t>
            </a:r>
            <a:r>
              <a:rPr lang="en-US" sz="4000" b="1" dirty="0">
                <a:solidFill>
                  <a:srgbClr val="FF0000"/>
                </a:solidFill>
                <a:latin typeface="Muli"/>
                <a:ea typeface="Muli"/>
                <a:cs typeface="Muli"/>
                <a:sym typeface="Muli"/>
              </a:rPr>
              <a:t> </a:t>
            </a:r>
            <a:r>
              <a:rPr lang="en-US" sz="4000" b="1" dirty="0" err="1">
                <a:solidFill>
                  <a:srgbClr val="FF0000"/>
                </a:solidFill>
                <a:latin typeface="Muli"/>
                <a:ea typeface="Muli"/>
                <a:cs typeface="Muli"/>
                <a:sym typeface="Muli"/>
              </a:rPr>
              <a:t>sinh</a:t>
            </a:r>
            <a:r>
              <a:rPr lang="en-US" sz="4000" b="1" dirty="0">
                <a:solidFill>
                  <a:srgbClr val="FF0000"/>
                </a:solidFill>
                <a:latin typeface="Muli"/>
                <a:ea typeface="Muli"/>
                <a:cs typeface="Muli"/>
                <a:sym typeface="Muli"/>
              </a:rPr>
              <a:t> </a:t>
            </a:r>
            <a:r>
              <a:rPr lang="en-US" sz="4000" b="1" dirty="0" err="1">
                <a:solidFill>
                  <a:srgbClr val="FF0000"/>
                </a:solidFill>
                <a:latin typeface="Muli"/>
                <a:ea typeface="Muli"/>
                <a:cs typeface="Muli"/>
                <a:sym typeface="Muli"/>
              </a:rPr>
              <a:t>hoạt</a:t>
            </a:r>
            <a:r>
              <a:rPr lang="en-US" sz="4000" b="1" dirty="0">
                <a:solidFill>
                  <a:srgbClr val="FF0000"/>
                </a:solidFill>
                <a:latin typeface="Muli"/>
                <a:ea typeface="Muli"/>
                <a:cs typeface="Muli"/>
                <a:sym typeface="Muli"/>
              </a:rPr>
              <a:t> </a:t>
            </a:r>
            <a:r>
              <a:rPr lang="en-US" sz="4000" dirty="0" err="1">
                <a:solidFill>
                  <a:srgbClr val="19274F"/>
                </a:solidFill>
                <a:latin typeface="Muli"/>
                <a:ea typeface="Muli"/>
                <a:cs typeface="Muli"/>
                <a:sym typeface="Muli"/>
              </a:rPr>
              <a:t>của</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hộ</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gia</a:t>
            </a:r>
            <a:r>
              <a:rPr lang="en-US" sz="4000" dirty="0">
                <a:solidFill>
                  <a:srgbClr val="19274F"/>
                </a:solidFill>
                <a:latin typeface="Muli"/>
                <a:ea typeface="Muli"/>
                <a:cs typeface="Muli"/>
                <a:sym typeface="Muli"/>
              </a:rPr>
              <a:t> </a:t>
            </a:r>
            <a:r>
              <a:rPr lang="en-US" sz="4000" dirty="0" err="1">
                <a:solidFill>
                  <a:srgbClr val="19274F"/>
                </a:solidFill>
                <a:latin typeface="Muli"/>
                <a:ea typeface="Muli"/>
                <a:cs typeface="Muli"/>
                <a:sym typeface="Muli"/>
              </a:rPr>
              <a:t>đình</a:t>
            </a:r>
            <a:endParaRPr lang="en-US" sz="4000" dirty="0">
              <a:solidFill>
                <a:srgbClr val="19274F"/>
              </a:solidFill>
              <a:latin typeface="Muli"/>
              <a:ea typeface="Muli"/>
              <a:cs typeface="Muli"/>
              <a:sym typeface="Muli"/>
            </a:endParaRPr>
          </a:p>
        </p:txBody>
      </p:sp>
      <p:sp>
        <p:nvSpPr>
          <p:cNvPr id="55" name="TextBox 55"/>
          <p:cNvSpPr txBox="1"/>
          <p:nvPr/>
        </p:nvSpPr>
        <p:spPr>
          <a:xfrm>
            <a:off x="4093932" y="4313421"/>
            <a:ext cx="8030073" cy="593881"/>
          </a:xfrm>
          <a:prstGeom prst="rect">
            <a:avLst/>
          </a:prstGeom>
        </p:spPr>
        <p:txBody>
          <a:bodyPr wrap="square" lIns="0" tIns="0" rIns="0" bIns="0" rtlCol="0" anchor="t">
            <a:spAutoFit/>
          </a:bodyPr>
          <a:lstStyle/>
          <a:p>
            <a:pPr algn="ctr">
              <a:lnSpc>
                <a:spcPts val="4899"/>
              </a:lnSpc>
              <a:spcBef>
                <a:spcPct val="0"/>
              </a:spcBef>
            </a:pPr>
            <a:r>
              <a:rPr lang="en-US" sz="4000" b="1" dirty="0">
                <a:solidFill>
                  <a:srgbClr val="19274F"/>
                </a:solidFill>
                <a:latin typeface="Muli Bold"/>
                <a:ea typeface="Muli Bold"/>
                <a:cs typeface="Muli Bold"/>
                <a:sym typeface="Muli Bold"/>
              </a:rPr>
              <a:t>Danh </a:t>
            </a:r>
            <a:r>
              <a:rPr lang="en-US" sz="4000" b="1" dirty="0" err="1">
                <a:solidFill>
                  <a:srgbClr val="19274F"/>
                </a:solidFill>
                <a:latin typeface="Muli Bold"/>
                <a:ea typeface="Muli Bold"/>
                <a:cs typeface="Muli Bold"/>
                <a:sym typeface="Muli Bold"/>
              </a:rPr>
              <a:t>mục</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các</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loại</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năng</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lượng</a:t>
            </a:r>
            <a:endParaRPr lang="en-US" sz="4000" b="1" dirty="0">
              <a:solidFill>
                <a:srgbClr val="19274F"/>
              </a:solidFill>
              <a:latin typeface="Muli Bold"/>
              <a:ea typeface="Muli Bold"/>
              <a:cs typeface="Muli Bold"/>
              <a:sym typeface="Muli Bold"/>
            </a:endParaRPr>
          </a:p>
        </p:txBody>
      </p:sp>
      <p:grpSp>
        <p:nvGrpSpPr>
          <p:cNvPr id="58" name="Group 57">
            <a:extLst>
              <a:ext uri="{FF2B5EF4-FFF2-40B4-BE49-F238E27FC236}">
                <a16:creationId xmlns:a16="http://schemas.microsoft.com/office/drawing/2014/main" xmlns="" id="{37FF1BDF-A22C-616B-3F83-31787371FD83}"/>
              </a:ext>
            </a:extLst>
          </p:cNvPr>
          <p:cNvGrpSpPr/>
          <p:nvPr/>
        </p:nvGrpSpPr>
        <p:grpSpPr>
          <a:xfrm>
            <a:off x="6399162" y="5143501"/>
            <a:ext cx="11584038" cy="4138774"/>
            <a:chOff x="5805651" y="5143500"/>
            <a:chExt cx="11491749" cy="4138774"/>
          </a:xfrm>
        </p:grpSpPr>
        <p:grpSp>
          <p:nvGrpSpPr>
            <p:cNvPr id="50" name="Group 50"/>
            <p:cNvGrpSpPr/>
            <p:nvPr/>
          </p:nvGrpSpPr>
          <p:grpSpPr>
            <a:xfrm>
              <a:off x="5805651" y="5143500"/>
              <a:ext cx="11244846" cy="4138774"/>
              <a:chOff x="0" y="0"/>
              <a:chExt cx="3244307" cy="1090048"/>
            </a:xfrm>
          </p:grpSpPr>
          <p:sp>
            <p:nvSpPr>
              <p:cNvPr id="51" name="Freeform 51"/>
              <p:cNvSpPr/>
              <p:nvPr/>
            </p:nvSpPr>
            <p:spPr>
              <a:xfrm>
                <a:off x="0" y="0"/>
                <a:ext cx="3244307" cy="1090048"/>
              </a:xfrm>
              <a:custGeom>
                <a:avLst/>
                <a:gdLst/>
                <a:ahLst/>
                <a:cxnLst/>
                <a:rect l="l" t="t" r="r" b="b"/>
                <a:pathLst>
                  <a:path w="3244307" h="1090048">
                    <a:moveTo>
                      <a:pt x="32053" y="0"/>
                    </a:moveTo>
                    <a:lnTo>
                      <a:pt x="3212254" y="0"/>
                    </a:lnTo>
                    <a:cubicBezTo>
                      <a:pt x="3229957" y="0"/>
                      <a:pt x="3244307" y="14351"/>
                      <a:pt x="3244307" y="32053"/>
                    </a:cubicBezTo>
                    <a:lnTo>
                      <a:pt x="3244307" y="1057994"/>
                    </a:lnTo>
                    <a:cubicBezTo>
                      <a:pt x="3244307" y="1066495"/>
                      <a:pt x="3240930" y="1074648"/>
                      <a:pt x="3234919" y="1080659"/>
                    </a:cubicBezTo>
                    <a:cubicBezTo>
                      <a:pt x="3228908" y="1086670"/>
                      <a:pt x="3220755" y="1090048"/>
                      <a:pt x="3212254" y="1090048"/>
                    </a:cubicBezTo>
                    <a:lnTo>
                      <a:pt x="32053" y="1090048"/>
                    </a:lnTo>
                    <a:cubicBezTo>
                      <a:pt x="23552" y="1090048"/>
                      <a:pt x="15399" y="1086670"/>
                      <a:pt x="9388" y="1080659"/>
                    </a:cubicBezTo>
                    <a:cubicBezTo>
                      <a:pt x="3377" y="1074648"/>
                      <a:pt x="0" y="1066495"/>
                      <a:pt x="0" y="1057994"/>
                    </a:cubicBezTo>
                    <a:lnTo>
                      <a:pt x="0" y="32053"/>
                    </a:lnTo>
                    <a:cubicBezTo>
                      <a:pt x="0" y="14351"/>
                      <a:pt x="14351" y="0"/>
                      <a:pt x="32053" y="0"/>
                    </a:cubicBezTo>
                    <a:close/>
                  </a:path>
                </a:pathLst>
              </a:custGeom>
              <a:solidFill>
                <a:srgbClr val="FFFFFF"/>
              </a:solidFill>
              <a:ln w="38100" cap="rnd">
                <a:solidFill>
                  <a:srgbClr val="FF0068"/>
                </a:solidFill>
                <a:prstDash val="dash"/>
                <a:round/>
              </a:ln>
            </p:spPr>
          </p:sp>
          <p:sp>
            <p:nvSpPr>
              <p:cNvPr id="52" name="TextBox 52"/>
              <p:cNvSpPr txBox="1"/>
              <p:nvPr/>
            </p:nvSpPr>
            <p:spPr>
              <a:xfrm>
                <a:off x="0" y="0"/>
                <a:ext cx="3244307" cy="1090048"/>
              </a:xfrm>
              <a:prstGeom prst="rect">
                <a:avLst/>
              </a:prstGeom>
            </p:spPr>
            <p:txBody>
              <a:bodyPr lIns="50800" tIns="50800" rIns="50800" bIns="50800" rtlCol="0" anchor="ctr"/>
              <a:lstStyle/>
              <a:p>
                <a:pPr algn="ctr">
                  <a:lnSpc>
                    <a:spcPts val="1920"/>
                  </a:lnSpc>
                </a:pPr>
                <a:endParaRPr sz="2000"/>
              </a:p>
            </p:txBody>
          </p:sp>
        </p:grpSp>
        <p:sp>
          <p:nvSpPr>
            <p:cNvPr id="56" name="TextBox 56"/>
            <p:cNvSpPr txBox="1"/>
            <p:nvPr/>
          </p:nvSpPr>
          <p:spPr>
            <a:xfrm>
              <a:off x="5961707" y="5470987"/>
              <a:ext cx="4114800" cy="3323987"/>
            </a:xfrm>
            <a:prstGeom prst="rect">
              <a:avLst/>
            </a:prstGeom>
          </p:spPr>
          <p:txBody>
            <a:bodyPr wrap="square" lIns="0" tIns="0" rIns="0" bIns="0" rtlCol="0" anchor="t">
              <a:spAutoFit/>
            </a:bodyPr>
            <a:lstStyle/>
            <a:p>
              <a:pPr marL="647694" lvl="1" indent="-323847" algn="l">
                <a:buAutoNum type="arabicPeriod"/>
              </a:pPr>
              <a:r>
                <a:rPr lang="en-US" sz="3600" dirty="0" err="1">
                  <a:solidFill>
                    <a:srgbClr val="19274F"/>
                  </a:solidFill>
                  <a:latin typeface="Muli"/>
                  <a:ea typeface="Muli"/>
                  <a:cs typeface="Muli"/>
                  <a:sym typeface="Muli"/>
                </a:rPr>
                <a:t>Điện</a:t>
              </a:r>
              <a:endParaRPr lang="en-US" sz="3600" dirty="0">
                <a:solidFill>
                  <a:srgbClr val="19274F"/>
                </a:solidFill>
                <a:latin typeface="Muli"/>
                <a:ea typeface="Muli"/>
                <a:cs typeface="Muli"/>
                <a:sym typeface="Muli"/>
              </a:endParaRPr>
            </a:p>
            <a:p>
              <a:pPr marL="647694" lvl="1" indent="-323847" algn="l">
                <a:buAutoNum type="arabicPeriod"/>
              </a:pPr>
              <a:r>
                <a:rPr lang="en-US" sz="3600" dirty="0">
                  <a:solidFill>
                    <a:srgbClr val="19274F"/>
                  </a:solidFill>
                  <a:latin typeface="Muli"/>
                  <a:ea typeface="Muli"/>
                  <a:cs typeface="Muli"/>
                  <a:sym typeface="Muli"/>
                </a:rPr>
                <a:t>Than</a:t>
              </a:r>
            </a:p>
            <a:p>
              <a:pPr marL="647694" lvl="1" indent="-323847" algn="l">
                <a:buAutoNum type="arabicPeriod"/>
              </a:pPr>
              <a:r>
                <a:rPr lang="en-US" sz="3600" dirty="0" err="1">
                  <a:solidFill>
                    <a:srgbClr val="19274F"/>
                  </a:solidFill>
                  <a:latin typeface="Muli"/>
                  <a:ea typeface="Muli"/>
                  <a:cs typeface="Muli"/>
                  <a:sym typeface="Muli"/>
                </a:rPr>
                <a:t>Xăng</a:t>
              </a:r>
              <a:endParaRPr lang="en-US" sz="3600" dirty="0">
                <a:solidFill>
                  <a:srgbClr val="19274F"/>
                </a:solidFill>
                <a:latin typeface="Muli"/>
                <a:ea typeface="Muli"/>
                <a:cs typeface="Muli"/>
                <a:sym typeface="Muli"/>
              </a:endParaRPr>
            </a:p>
            <a:p>
              <a:pPr marL="647694" lvl="1" indent="-323847" algn="l">
                <a:buAutoNum type="arabicPeriod"/>
              </a:pPr>
              <a:r>
                <a:rPr lang="en-US" sz="3600" dirty="0" err="1">
                  <a:solidFill>
                    <a:srgbClr val="19274F"/>
                  </a:solidFill>
                  <a:latin typeface="Muli"/>
                  <a:ea typeface="Muli"/>
                  <a:cs typeface="Muli"/>
                  <a:sym typeface="Muli"/>
                </a:rPr>
                <a:t>Dầu</a:t>
              </a:r>
              <a:r>
                <a:rPr lang="en-US" sz="3600" dirty="0">
                  <a:solidFill>
                    <a:srgbClr val="19274F"/>
                  </a:solidFill>
                  <a:latin typeface="Muli"/>
                  <a:ea typeface="Muli"/>
                  <a:cs typeface="Muli"/>
                  <a:sym typeface="Muli"/>
                </a:rPr>
                <a:t> mazut (FO)</a:t>
              </a:r>
            </a:p>
            <a:p>
              <a:pPr marL="647694" lvl="1" indent="-323847" algn="l">
                <a:buAutoNum type="arabicPeriod"/>
              </a:pPr>
              <a:r>
                <a:rPr lang="en-US" sz="3600" dirty="0" err="1">
                  <a:solidFill>
                    <a:srgbClr val="19274F"/>
                  </a:solidFill>
                  <a:latin typeface="Muli"/>
                  <a:ea typeface="Muli"/>
                  <a:cs typeface="Muli"/>
                  <a:sym typeface="Muli"/>
                </a:rPr>
                <a:t>Dầu</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diezel</a:t>
              </a:r>
              <a:r>
                <a:rPr lang="en-US" sz="3600" dirty="0">
                  <a:solidFill>
                    <a:srgbClr val="19274F"/>
                  </a:solidFill>
                  <a:latin typeface="Muli"/>
                  <a:ea typeface="Muli"/>
                  <a:cs typeface="Muli"/>
                  <a:sym typeface="Muli"/>
                </a:rPr>
                <a:t> (DO)</a:t>
              </a:r>
            </a:p>
            <a:p>
              <a:pPr marL="647694" lvl="1" indent="-323847" algn="l">
                <a:buAutoNum type="arabicPeriod"/>
              </a:pPr>
              <a:r>
                <a:rPr lang="en-US" sz="3600" dirty="0" err="1">
                  <a:solidFill>
                    <a:srgbClr val="19274F"/>
                  </a:solidFill>
                  <a:latin typeface="Muli"/>
                  <a:ea typeface="Muli"/>
                  <a:cs typeface="Muli"/>
                  <a:sym typeface="Muli"/>
                </a:rPr>
                <a:t>Dầu</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hỏa</a:t>
              </a:r>
              <a:endParaRPr lang="en-US" sz="3600" dirty="0">
                <a:solidFill>
                  <a:srgbClr val="19274F"/>
                </a:solidFill>
                <a:latin typeface="Muli"/>
                <a:ea typeface="Muli"/>
                <a:cs typeface="Muli"/>
                <a:sym typeface="Muli"/>
              </a:endParaRPr>
            </a:p>
          </p:txBody>
        </p:sp>
        <p:sp>
          <p:nvSpPr>
            <p:cNvPr id="57" name="TextBox 57"/>
            <p:cNvSpPr txBox="1"/>
            <p:nvPr/>
          </p:nvSpPr>
          <p:spPr>
            <a:xfrm>
              <a:off x="10961152" y="5478171"/>
              <a:ext cx="6336248" cy="3323987"/>
            </a:xfrm>
            <a:prstGeom prst="rect">
              <a:avLst/>
            </a:prstGeom>
          </p:spPr>
          <p:txBody>
            <a:bodyPr wrap="square" lIns="0" tIns="0" rIns="0" bIns="0" rtlCol="0" anchor="t">
              <a:spAutoFit/>
            </a:bodyPr>
            <a:lstStyle/>
            <a:p>
              <a:pPr algn="l"/>
              <a:r>
                <a:rPr lang="en-US" sz="3600" dirty="0">
                  <a:solidFill>
                    <a:srgbClr val="19274F"/>
                  </a:solidFill>
                  <a:latin typeface="Muli"/>
                  <a:ea typeface="Muli"/>
                  <a:cs typeface="Muli"/>
                  <a:sym typeface="Muli"/>
                </a:rPr>
                <a:t> 7. </a:t>
              </a:r>
              <a:r>
                <a:rPr lang="en-US" sz="3600" dirty="0" err="1">
                  <a:solidFill>
                    <a:srgbClr val="19274F"/>
                  </a:solidFill>
                  <a:latin typeface="Muli"/>
                  <a:ea typeface="Muli"/>
                  <a:cs typeface="Muli"/>
                  <a:sym typeface="Muli"/>
                </a:rPr>
                <a:t>Dầu</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nhờn</a:t>
              </a:r>
              <a:endParaRPr lang="en-US" sz="3600" dirty="0">
                <a:solidFill>
                  <a:srgbClr val="19274F"/>
                </a:solidFill>
                <a:latin typeface="Muli"/>
                <a:ea typeface="Muli"/>
                <a:cs typeface="Muli"/>
                <a:sym typeface="Muli"/>
              </a:endParaRPr>
            </a:p>
            <a:p>
              <a:pPr algn="l"/>
              <a:r>
                <a:rPr lang="en-US" sz="3600" dirty="0">
                  <a:solidFill>
                    <a:srgbClr val="19274F"/>
                  </a:solidFill>
                  <a:latin typeface="Muli"/>
                  <a:ea typeface="Muli"/>
                  <a:cs typeface="Muli"/>
                  <a:sym typeface="Muli"/>
                </a:rPr>
                <a:t> 8. </a:t>
              </a:r>
              <a:r>
                <a:rPr lang="en-US" sz="3600" dirty="0" err="1">
                  <a:solidFill>
                    <a:srgbClr val="19274F"/>
                  </a:solidFill>
                  <a:latin typeface="Muli"/>
                  <a:ea typeface="Muli"/>
                  <a:cs typeface="Muli"/>
                  <a:sym typeface="Muli"/>
                </a:rPr>
                <a:t>Dầu</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khác</a:t>
              </a:r>
              <a:endParaRPr lang="en-US" sz="3600" dirty="0">
                <a:solidFill>
                  <a:srgbClr val="19274F"/>
                </a:solidFill>
                <a:latin typeface="Muli"/>
                <a:ea typeface="Muli"/>
                <a:cs typeface="Muli"/>
                <a:sym typeface="Muli"/>
              </a:endParaRPr>
            </a:p>
            <a:p>
              <a:pPr algn="l"/>
              <a:r>
                <a:rPr lang="en-US" sz="3600" dirty="0">
                  <a:solidFill>
                    <a:srgbClr val="19274F"/>
                  </a:solidFill>
                  <a:latin typeface="Muli"/>
                  <a:ea typeface="Muli"/>
                  <a:cs typeface="Muli"/>
                  <a:sym typeface="Muli"/>
                </a:rPr>
                <a:t> 9. LPG (Gas,...)</a:t>
              </a:r>
            </a:p>
            <a:p>
              <a:pPr algn="l"/>
              <a:r>
                <a:rPr lang="en-US" sz="3600" dirty="0">
                  <a:solidFill>
                    <a:srgbClr val="19274F"/>
                  </a:solidFill>
                  <a:latin typeface="Muli"/>
                  <a:ea typeface="Muli"/>
                  <a:cs typeface="Muli"/>
                  <a:sym typeface="Muli"/>
                </a:rPr>
                <a:t>10. </a:t>
              </a:r>
              <a:r>
                <a:rPr lang="en-US" sz="3600" dirty="0" err="1">
                  <a:solidFill>
                    <a:srgbClr val="19274F"/>
                  </a:solidFill>
                  <a:latin typeface="Muli"/>
                  <a:ea typeface="Muli"/>
                  <a:cs typeface="Muli"/>
                  <a:sym typeface="Muli"/>
                </a:rPr>
                <a:t>Khí</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sinh</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học</a:t>
              </a:r>
              <a:r>
                <a:rPr lang="en-US" sz="3600" dirty="0">
                  <a:solidFill>
                    <a:srgbClr val="19274F"/>
                  </a:solidFill>
                  <a:latin typeface="Muli"/>
                  <a:ea typeface="Muli"/>
                  <a:cs typeface="Muli"/>
                  <a:sym typeface="Muli"/>
                </a:rPr>
                <a:t> (Biogas)</a:t>
              </a:r>
            </a:p>
            <a:p>
              <a:pPr algn="l"/>
              <a:r>
                <a:rPr lang="en-US" sz="3600" dirty="0">
                  <a:solidFill>
                    <a:srgbClr val="19274F"/>
                  </a:solidFill>
                  <a:latin typeface="Muli"/>
                  <a:ea typeface="Muli"/>
                  <a:cs typeface="Muli"/>
                  <a:sym typeface="Muli"/>
                </a:rPr>
                <a:t>11. </a:t>
              </a:r>
              <a:r>
                <a:rPr lang="en-US" sz="3600" dirty="0" err="1">
                  <a:solidFill>
                    <a:srgbClr val="19274F"/>
                  </a:solidFill>
                  <a:latin typeface="Muli"/>
                  <a:ea typeface="Muli"/>
                  <a:cs typeface="Muli"/>
                  <a:sym typeface="Muli"/>
                </a:rPr>
                <a:t>Loại</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khác</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rác</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thải</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trấu</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bã</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mía</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củi</a:t>
              </a:r>
              <a:r>
                <a:rPr lang="en-US" sz="3600" dirty="0">
                  <a:solidFill>
                    <a:srgbClr val="19274F"/>
                  </a:solidFill>
                  <a:latin typeface="Muli"/>
                  <a:ea typeface="Muli"/>
                  <a:cs typeface="Muli"/>
                  <a:sym typeface="Muli"/>
                </a:rPr>
                <a:t>, </a:t>
              </a:r>
              <a:r>
                <a:rPr lang="en-US" sz="3600" dirty="0" err="1">
                  <a:solidFill>
                    <a:srgbClr val="19274F"/>
                  </a:solidFill>
                  <a:latin typeface="Muli"/>
                  <a:ea typeface="Muli"/>
                  <a:cs typeface="Muli"/>
                  <a:sym typeface="Muli"/>
                </a:rPr>
                <a:t>rơm</a:t>
              </a:r>
              <a:r>
                <a:rPr lang="en-US" sz="3600" dirty="0">
                  <a:solidFill>
                    <a:srgbClr val="19274F"/>
                  </a:solidFill>
                  <a:latin typeface="Muli"/>
                  <a:ea typeface="Muli"/>
                  <a:cs typeface="Muli"/>
                  <a:sym typeface="Muli"/>
                </a:rPr>
                <a:t> </a:t>
              </a:r>
            </a:p>
          </p:txBody>
        </p:sp>
      </p:grpSp>
      <p:sp>
        <p:nvSpPr>
          <p:cNvPr id="59" name="Hexagon 58">
            <a:extLst>
              <a:ext uri="{FF2B5EF4-FFF2-40B4-BE49-F238E27FC236}">
                <a16:creationId xmlns:a16="http://schemas.microsoft.com/office/drawing/2014/main" xmlns="" id="{177CF3F7-5F9E-10BB-D646-28ECFE4A684E}"/>
              </a:ext>
            </a:extLst>
          </p:cNvPr>
          <p:cNvSpPr/>
          <p:nvPr/>
        </p:nvSpPr>
        <p:spPr>
          <a:xfrm>
            <a:off x="3945287" y="7517838"/>
            <a:ext cx="2424033" cy="995109"/>
          </a:xfrm>
          <a:prstGeom prst="hexagon">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KHÔNG</a:t>
            </a:r>
          </a:p>
        </p:txBody>
      </p:sp>
      <p:sp>
        <p:nvSpPr>
          <p:cNvPr id="60" name="Hexagon 59">
            <a:extLst>
              <a:ext uri="{FF2B5EF4-FFF2-40B4-BE49-F238E27FC236}">
                <a16:creationId xmlns:a16="http://schemas.microsoft.com/office/drawing/2014/main" xmlns="" id="{1C535256-355D-55D2-EA48-0373CF72D68D}"/>
              </a:ext>
            </a:extLst>
          </p:cNvPr>
          <p:cNvSpPr/>
          <p:nvPr/>
        </p:nvSpPr>
        <p:spPr>
          <a:xfrm>
            <a:off x="3812946" y="5675404"/>
            <a:ext cx="2539955" cy="995109"/>
          </a:xfrm>
          <a:prstGeom prst="hexagon">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CÓ</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238384" y="1573749"/>
            <a:ext cx="708642" cy="856600"/>
          </a:xfrm>
          <a:custGeom>
            <a:avLst/>
            <a:gdLst/>
            <a:ahLst/>
            <a:cxnLst/>
            <a:rect l="l" t="t" r="r" b="b"/>
            <a:pathLst>
              <a:path w="708642" h="856600">
                <a:moveTo>
                  <a:pt x="0" y="0"/>
                </a:moveTo>
                <a:lnTo>
                  <a:pt x="708641" y="0"/>
                </a:lnTo>
                <a:lnTo>
                  <a:pt x="708641" y="856600"/>
                </a:lnTo>
                <a:lnTo>
                  <a:pt x="0" y="85660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a:off x="7946285" y="5885153"/>
            <a:ext cx="2042635" cy="1914970"/>
          </a:xfrm>
          <a:custGeom>
            <a:avLst/>
            <a:gdLst/>
            <a:ahLst/>
            <a:cxnLst/>
            <a:rect l="l" t="t" r="r" b="b"/>
            <a:pathLst>
              <a:path w="2042635" h="1914970">
                <a:moveTo>
                  <a:pt x="0" y="0"/>
                </a:moveTo>
                <a:lnTo>
                  <a:pt x="2042635" y="0"/>
                </a:lnTo>
                <a:lnTo>
                  <a:pt x="2042635" y="1914970"/>
                </a:lnTo>
                <a:lnTo>
                  <a:pt x="0" y="191497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TextBox 34"/>
          <p:cNvSpPr txBox="1"/>
          <p:nvPr/>
        </p:nvSpPr>
        <p:spPr>
          <a:xfrm>
            <a:off x="3073005" y="5124450"/>
            <a:ext cx="11991343" cy="552450"/>
          </a:xfrm>
          <a:prstGeom prst="rect">
            <a:avLst/>
          </a:prstGeom>
        </p:spPr>
        <p:txBody>
          <a:bodyPr lIns="0" tIns="0" rIns="0" bIns="0" rtlCol="0" anchor="t">
            <a:spAutoFit/>
          </a:bodyPr>
          <a:lstStyle/>
          <a:p>
            <a:pPr algn="ctr">
              <a:lnSpc>
                <a:spcPts val="4200"/>
              </a:lnSpc>
            </a:pPr>
            <a:r>
              <a:rPr lang="en-US" sz="3500" i="1" spc="-35">
                <a:solidFill>
                  <a:srgbClr val="000000"/>
                </a:solidFill>
                <a:latin typeface="Asap Italics"/>
                <a:ea typeface="Asap Italics"/>
                <a:cs typeface="Asap Italics"/>
                <a:sym typeface="Asap Italics"/>
              </a:rPr>
              <a:t>(Gồm 4 câu hỏi)</a:t>
            </a:r>
          </a:p>
        </p:txBody>
      </p:sp>
      <p:sp>
        <p:nvSpPr>
          <p:cNvPr id="35" name="TextBox 35"/>
          <p:cNvSpPr txBox="1"/>
          <p:nvPr/>
        </p:nvSpPr>
        <p:spPr>
          <a:xfrm>
            <a:off x="2648934" y="2453644"/>
            <a:ext cx="12637337" cy="2524125"/>
          </a:xfrm>
          <a:prstGeom prst="rect">
            <a:avLst/>
          </a:prstGeom>
        </p:spPr>
        <p:txBody>
          <a:bodyPr lIns="0" tIns="0" rIns="0" bIns="0" rtlCol="0" anchor="t">
            <a:spAutoFit/>
          </a:bodyPr>
          <a:lstStyle/>
          <a:p>
            <a:pPr marL="0" lvl="0" indent="0" algn="ctr">
              <a:lnSpc>
                <a:spcPts val="6600"/>
              </a:lnSpc>
            </a:pPr>
            <a:r>
              <a:rPr lang="en-US" sz="5500" b="1">
                <a:solidFill>
                  <a:srgbClr val="1D2B74"/>
                </a:solidFill>
                <a:latin typeface="Muli Bold"/>
                <a:ea typeface="Muli Bold"/>
                <a:cs typeface="Muli Bold"/>
                <a:sym typeface="Muli Bold"/>
              </a:rPr>
              <a:t>ỨNG DỤNG CÔNG NGHỆ THÔNG TIN TRONG HOẠT ĐỘNG SẢN XUẤT KINH DOANH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381000" y="342900"/>
            <a:ext cx="17297400" cy="8915400"/>
            <a:chOff x="0" y="0"/>
            <a:chExt cx="6315241" cy="3202094"/>
          </a:xfrm>
        </p:grpSpPr>
        <p:sp>
          <p:nvSpPr>
            <p:cNvPr id="3" name="Freeform 3"/>
            <p:cNvSpPr/>
            <p:nvPr/>
          </p:nvSpPr>
          <p:spPr>
            <a:xfrm>
              <a:off x="0" y="0"/>
              <a:ext cx="6315241" cy="3202094"/>
            </a:xfrm>
            <a:custGeom>
              <a:avLst/>
              <a:gdLst/>
              <a:ahLst/>
              <a:cxnLst/>
              <a:rect l="l" t="t" r="r" b="b"/>
              <a:pathLst>
                <a:path w="6315241" h="3202094">
                  <a:moveTo>
                    <a:pt x="17649" y="0"/>
                  </a:moveTo>
                  <a:lnTo>
                    <a:pt x="6297592" y="0"/>
                  </a:lnTo>
                  <a:cubicBezTo>
                    <a:pt x="6302273" y="0"/>
                    <a:pt x="6306762" y="1859"/>
                    <a:pt x="6310072" y="5169"/>
                  </a:cubicBezTo>
                  <a:cubicBezTo>
                    <a:pt x="6313382" y="8479"/>
                    <a:pt x="6315241" y="12968"/>
                    <a:pt x="6315241" y="17649"/>
                  </a:cubicBezTo>
                  <a:lnTo>
                    <a:pt x="6315241" y="3184445"/>
                  </a:lnTo>
                  <a:cubicBezTo>
                    <a:pt x="6315241" y="3194192"/>
                    <a:pt x="6307340" y="3202094"/>
                    <a:pt x="6297592" y="3202094"/>
                  </a:cubicBezTo>
                  <a:lnTo>
                    <a:pt x="17649" y="3202094"/>
                  </a:lnTo>
                  <a:cubicBezTo>
                    <a:pt x="12968" y="3202094"/>
                    <a:pt x="8479" y="3200235"/>
                    <a:pt x="5169" y="3196925"/>
                  </a:cubicBezTo>
                  <a:cubicBezTo>
                    <a:pt x="1859" y="3193615"/>
                    <a:pt x="0" y="3189126"/>
                    <a:pt x="0" y="3184445"/>
                  </a:cubicBezTo>
                  <a:lnTo>
                    <a:pt x="0" y="17649"/>
                  </a:lnTo>
                  <a:cubicBezTo>
                    <a:pt x="0" y="12968"/>
                    <a:pt x="1859" y="8479"/>
                    <a:pt x="5169" y="5169"/>
                  </a:cubicBezTo>
                  <a:cubicBezTo>
                    <a:pt x="8479" y="1859"/>
                    <a:pt x="12968" y="0"/>
                    <a:pt x="17649" y="0"/>
                  </a:cubicBezTo>
                  <a:close/>
                </a:path>
              </a:pathLst>
            </a:custGeom>
            <a:solidFill>
              <a:srgbClr val="BCBEFA"/>
            </a:solidFill>
            <a:ln cap="rnd">
              <a:noFill/>
              <a:prstDash val="solid"/>
              <a:round/>
            </a:ln>
          </p:spPr>
        </p:sp>
        <p:sp>
          <p:nvSpPr>
            <p:cNvPr id="4" name="TextBox 4"/>
            <p:cNvSpPr txBox="1"/>
            <p:nvPr/>
          </p:nvSpPr>
          <p:spPr>
            <a:xfrm>
              <a:off x="0" y="-28575"/>
              <a:ext cx="6315241" cy="3230669"/>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5" name="Group 5"/>
          <p:cNvGrpSpPr/>
          <p:nvPr/>
        </p:nvGrpSpPr>
        <p:grpSpPr>
          <a:xfrm>
            <a:off x="609600" y="571501"/>
            <a:ext cx="8508569" cy="8353612"/>
            <a:chOff x="0" y="0"/>
            <a:chExt cx="3022313" cy="2942811"/>
          </a:xfrm>
        </p:grpSpPr>
        <p:sp>
          <p:nvSpPr>
            <p:cNvPr id="6" name="Freeform 6"/>
            <p:cNvSpPr/>
            <p:nvPr/>
          </p:nvSpPr>
          <p:spPr>
            <a:xfrm>
              <a:off x="0" y="0"/>
              <a:ext cx="3022313" cy="2942811"/>
            </a:xfrm>
            <a:custGeom>
              <a:avLst/>
              <a:gdLst/>
              <a:ahLst/>
              <a:cxnLst/>
              <a:rect l="l" t="t" r="r" b="b"/>
              <a:pathLst>
                <a:path w="3022313" h="2942811">
                  <a:moveTo>
                    <a:pt x="29901" y="0"/>
                  </a:moveTo>
                  <a:lnTo>
                    <a:pt x="2992412" y="0"/>
                  </a:lnTo>
                  <a:cubicBezTo>
                    <a:pt x="3000342" y="0"/>
                    <a:pt x="3007947" y="3150"/>
                    <a:pt x="3013555" y="8758"/>
                  </a:cubicBezTo>
                  <a:cubicBezTo>
                    <a:pt x="3019163" y="14365"/>
                    <a:pt x="3022313" y="21971"/>
                    <a:pt x="3022313" y="29901"/>
                  </a:cubicBezTo>
                  <a:lnTo>
                    <a:pt x="3022313" y="2912910"/>
                  </a:lnTo>
                  <a:cubicBezTo>
                    <a:pt x="3022313" y="2920841"/>
                    <a:pt x="3019163" y="2928446"/>
                    <a:pt x="3013555" y="2934053"/>
                  </a:cubicBezTo>
                  <a:cubicBezTo>
                    <a:pt x="3007947" y="2939661"/>
                    <a:pt x="3000342" y="2942811"/>
                    <a:pt x="2992412" y="2942811"/>
                  </a:cubicBezTo>
                  <a:lnTo>
                    <a:pt x="29901" y="2942811"/>
                  </a:lnTo>
                  <a:cubicBezTo>
                    <a:pt x="21971" y="2942811"/>
                    <a:pt x="14365" y="2939661"/>
                    <a:pt x="8758" y="2934053"/>
                  </a:cubicBezTo>
                  <a:cubicBezTo>
                    <a:pt x="3150" y="2928446"/>
                    <a:pt x="0" y="2920841"/>
                    <a:pt x="0" y="2912910"/>
                  </a:cubicBezTo>
                  <a:lnTo>
                    <a:pt x="0" y="29901"/>
                  </a:lnTo>
                  <a:cubicBezTo>
                    <a:pt x="0" y="21971"/>
                    <a:pt x="3150" y="14365"/>
                    <a:pt x="8758" y="8758"/>
                  </a:cubicBezTo>
                  <a:cubicBezTo>
                    <a:pt x="14365" y="3150"/>
                    <a:pt x="21971" y="0"/>
                    <a:pt x="29901" y="0"/>
                  </a:cubicBezTo>
                  <a:close/>
                </a:path>
              </a:pathLst>
            </a:custGeom>
            <a:solidFill>
              <a:srgbClr val="FF9DC6"/>
            </a:solidFill>
            <a:ln w="47625" cap="rnd">
              <a:solidFill>
                <a:srgbClr val="FFFFFF"/>
              </a:solidFill>
              <a:prstDash val="solid"/>
              <a:round/>
            </a:ln>
          </p:spPr>
        </p:sp>
        <p:sp>
          <p:nvSpPr>
            <p:cNvPr id="7" name="TextBox 7"/>
            <p:cNvSpPr txBox="1"/>
            <p:nvPr/>
          </p:nvSpPr>
          <p:spPr>
            <a:xfrm>
              <a:off x="0" y="-28575"/>
              <a:ext cx="3022313" cy="2971386"/>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8" name="Group 8"/>
          <p:cNvGrpSpPr/>
          <p:nvPr/>
        </p:nvGrpSpPr>
        <p:grpSpPr>
          <a:xfrm>
            <a:off x="9498503" y="571501"/>
            <a:ext cx="7838659" cy="8353611"/>
            <a:chOff x="0" y="0"/>
            <a:chExt cx="2894428" cy="2942811"/>
          </a:xfrm>
        </p:grpSpPr>
        <p:sp>
          <p:nvSpPr>
            <p:cNvPr id="9" name="Freeform 9"/>
            <p:cNvSpPr/>
            <p:nvPr/>
          </p:nvSpPr>
          <p:spPr>
            <a:xfrm>
              <a:off x="0" y="0"/>
              <a:ext cx="2894428" cy="2942811"/>
            </a:xfrm>
            <a:custGeom>
              <a:avLst/>
              <a:gdLst/>
              <a:ahLst/>
              <a:cxnLst/>
              <a:rect l="l" t="t" r="r" b="b"/>
              <a:pathLst>
                <a:path w="2894428" h="2942811">
                  <a:moveTo>
                    <a:pt x="31222" y="0"/>
                  </a:moveTo>
                  <a:lnTo>
                    <a:pt x="2863206" y="0"/>
                  </a:lnTo>
                  <a:cubicBezTo>
                    <a:pt x="2871487" y="0"/>
                    <a:pt x="2879428" y="3289"/>
                    <a:pt x="2885283" y="9145"/>
                  </a:cubicBezTo>
                  <a:cubicBezTo>
                    <a:pt x="2891139" y="15000"/>
                    <a:pt x="2894428" y="22942"/>
                    <a:pt x="2894428" y="31222"/>
                  </a:cubicBezTo>
                  <a:lnTo>
                    <a:pt x="2894428" y="2911589"/>
                  </a:lnTo>
                  <a:cubicBezTo>
                    <a:pt x="2894428" y="2919870"/>
                    <a:pt x="2891139" y="2927811"/>
                    <a:pt x="2885283" y="2933666"/>
                  </a:cubicBezTo>
                  <a:cubicBezTo>
                    <a:pt x="2879428" y="2939522"/>
                    <a:pt x="2871487" y="2942811"/>
                    <a:pt x="2863206" y="2942811"/>
                  </a:cubicBezTo>
                  <a:lnTo>
                    <a:pt x="31222" y="2942811"/>
                  </a:lnTo>
                  <a:cubicBezTo>
                    <a:pt x="22942" y="2942811"/>
                    <a:pt x="15000" y="2939522"/>
                    <a:pt x="9145" y="2933666"/>
                  </a:cubicBezTo>
                  <a:cubicBezTo>
                    <a:pt x="3289" y="2927811"/>
                    <a:pt x="0" y="2919870"/>
                    <a:pt x="0" y="2911589"/>
                  </a:cubicBezTo>
                  <a:lnTo>
                    <a:pt x="0" y="31222"/>
                  </a:lnTo>
                  <a:cubicBezTo>
                    <a:pt x="0" y="22942"/>
                    <a:pt x="3289" y="15000"/>
                    <a:pt x="9145" y="9145"/>
                  </a:cubicBezTo>
                  <a:cubicBezTo>
                    <a:pt x="15000" y="3289"/>
                    <a:pt x="22942" y="0"/>
                    <a:pt x="31222" y="0"/>
                  </a:cubicBezTo>
                  <a:close/>
                </a:path>
              </a:pathLst>
            </a:custGeom>
            <a:solidFill>
              <a:srgbClr val="FFFFFF"/>
            </a:solidFill>
            <a:ln w="47625" cap="rnd">
              <a:solidFill>
                <a:srgbClr val="19274F"/>
              </a:solidFill>
              <a:prstDash val="lgDash"/>
              <a:round/>
            </a:ln>
          </p:spPr>
        </p:sp>
        <p:sp>
          <p:nvSpPr>
            <p:cNvPr id="10" name="TextBox 10"/>
            <p:cNvSpPr txBox="1"/>
            <p:nvPr/>
          </p:nvSpPr>
          <p:spPr>
            <a:xfrm>
              <a:off x="0" y="-28575"/>
              <a:ext cx="2894428" cy="2971386"/>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11" name="Freeform 11"/>
          <p:cNvSpPr/>
          <p:nvPr/>
        </p:nvSpPr>
        <p:spPr>
          <a:xfrm>
            <a:off x="1370487" y="3993624"/>
            <a:ext cx="7201063" cy="876320"/>
          </a:xfrm>
          <a:custGeom>
            <a:avLst/>
            <a:gdLst/>
            <a:ahLst/>
            <a:cxnLst/>
            <a:rect l="l" t="t" r="r" b="b"/>
            <a:pathLst>
              <a:path w="7201063" h="876320">
                <a:moveTo>
                  <a:pt x="0" y="0"/>
                </a:moveTo>
                <a:lnTo>
                  <a:pt x="7201063" y="0"/>
                </a:lnTo>
                <a:lnTo>
                  <a:pt x="7201063" y="876320"/>
                </a:lnTo>
                <a:lnTo>
                  <a:pt x="0" y="876320"/>
                </a:lnTo>
                <a:lnTo>
                  <a:pt x="0" y="0"/>
                </a:lnTo>
                <a:close/>
              </a:path>
            </a:pathLst>
          </a:custGeom>
          <a:blipFill>
            <a:blip r:embed="rId2"/>
            <a:stretch>
              <a:fillRect/>
            </a:stretch>
          </a:blipFill>
        </p:spPr>
      </p:sp>
      <p:sp>
        <p:nvSpPr>
          <p:cNvPr id="12" name="Freeform 12"/>
          <p:cNvSpPr/>
          <p:nvPr/>
        </p:nvSpPr>
        <p:spPr>
          <a:xfrm>
            <a:off x="9586204" y="2789424"/>
            <a:ext cx="788333" cy="1642360"/>
          </a:xfrm>
          <a:custGeom>
            <a:avLst/>
            <a:gdLst/>
            <a:ahLst/>
            <a:cxnLst/>
            <a:rect l="l" t="t" r="r" b="b"/>
            <a:pathLst>
              <a:path w="788333" h="1642360">
                <a:moveTo>
                  <a:pt x="0" y="0"/>
                </a:moveTo>
                <a:lnTo>
                  <a:pt x="788333" y="0"/>
                </a:lnTo>
                <a:lnTo>
                  <a:pt x="788333" y="1642360"/>
                </a:lnTo>
                <a:lnTo>
                  <a:pt x="0" y="1642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13" name="TextBox 13"/>
          <p:cNvSpPr txBox="1"/>
          <p:nvPr/>
        </p:nvSpPr>
        <p:spPr>
          <a:xfrm>
            <a:off x="1711725" y="4456132"/>
            <a:ext cx="7045337" cy="457200"/>
          </a:xfrm>
          <a:prstGeom prst="rect">
            <a:avLst/>
          </a:prstGeom>
        </p:spPr>
        <p:txBody>
          <a:bodyPr lIns="0" tIns="0" rIns="0" bIns="0" rtlCol="0" anchor="t">
            <a:spAutoFit/>
          </a:bodyPr>
          <a:lstStyle/>
          <a:p>
            <a:pPr marL="0" lvl="1" indent="0" algn="ctr">
              <a:lnSpc>
                <a:spcPts val="3600"/>
              </a:lnSpc>
              <a:spcBef>
                <a:spcPct val="0"/>
              </a:spcBef>
            </a:pPr>
            <a:endParaRPr/>
          </a:p>
        </p:txBody>
      </p:sp>
      <p:sp>
        <p:nvSpPr>
          <p:cNvPr id="14" name="TextBox 14"/>
          <p:cNvSpPr txBox="1"/>
          <p:nvPr/>
        </p:nvSpPr>
        <p:spPr>
          <a:xfrm>
            <a:off x="1133884" y="991250"/>
            <a:ext cx="7459999" cy="2257028"/>
          </a:xfrm>
          <a:prstGeom prst="rect">
            <a:avLst/>
          </a:prstGeom>
        </p:spPr>
        <p:txBody>
          <a:bodyPr wrap="square" lIns="0" tIns="0" rIns="0" bIns="0" rtlCol="0" anchor="t">
            <a:spAutoFit/>
          </a:bodyPr>
          <a:lstStyle/>
          <a:p>
            <a:pPr marL="0" lvl="0" indent="0" algn="l">
              <a:lnSpc>
                <a:spcPts val="4399"/>
              </a:lnSpc>
              <a:spcBef>
                <a:spcPct val="0"/>
              </a:spcBef>
            </a:pPr>
            <a:r>
              <a:rPr lang="en-US" sz="4000" b="1" dirty="0">
                <a:solidFill>
                  <a:srgbClr val="19274F"/>
                </a:solidFill>
                <a:latin typeface="Muli Bold"/>
                <a:ea typeface="Muli Bold"/>
                <a:cs typeface="Muli Bold"/>
                <a:sym typeface="Muli Bold"/>
              </a:rPr>
              <a:t>7.1. Trong </a:t>
            </a:r>
            <a:r>
              <a:rPr lang="en-US" sz="4000" b="1" dirty="0" err="1">
                <a:solidFill>
                  <a:srgbClr val="19274F"/>
                </a:solidFill>
                <a:latin typeface="Muli Bold"/>
                <a:ea typeface="Muli Bold"/>
                <a:cs typeface="Muli Bold"/>
                <a:sym typeface="Muli Bold"/>
              </a:rPr>
              <a:t>năm</a:t>
            </a:r>
            <a:r>
              <a:rPr lang="en-US" sz="4000" b="1" dirty="0">
                <a:solidFill>
                  <a:srgbClr val="19274F"/>
                </a:solidFill>
                <a:latin typeface="Muli Bold"/>
                <a:ea typeface="Muli Bold"/>
                <a:cs typeface="Muli Bold"/>
                <a:sym typeface="Muli Bold"/>
              </a:rPr>
              <a:t> 2025, </a:t>
            </a:r>
            <a:r>
              <a:rPr lang="en-US" sz="4000" b="1" dirty="0" err="1">
                <a:solidFill>
                  <a:srgbClr val="19274F"/>
                </a:solidFill>
                <a:latin typeface="Muli Bold"/>
                <a:ea typeface="Muli Bold"/>
                <a:cs typeface="Muli Bold"/>
                <a:sym typeface="Muli Bold"/>
              </a:rPr>
              <a:t>cơ</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sở</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có</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sử</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dụng</a:t>
            </a:r>
            <a:r>
              <a:rPr lang="en-US" sz="4000" b="1" dirty="0">
                <a:solidFill>
                  <a:srgbClr val="19274F"/>
                </a:solidFill>
                <a:latin typeface="Muli Bold"/>
                <a:ea typeface="Muli Bold"/>
                <a:cs typeface="Muli Bold"/>
                <a:sym typeface="Muli Bold"/>
              </a:rPr>
              <a:t> internet </a:t>
            </a:r>
            <a:r>
              <a:rPr lang="en-US" sz="4000" b="1" dirty="0" err="1">
                <a:solidFill>
                  <a:srgbClr val="19274F"/>
                </a:solidFill>
                <a:latin typeface="Muli Bold"/>
                <a:ea typeface="Muli Bold"/>
                <a:cs typeface="Muli Bold"/>
                <a:sym typeface="Muli Bold"/>
              </a:rPr>
              <a:t>phục</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vụ</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cho</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hoạt</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động</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sản</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xuất</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kinh</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doanh</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không</a:t>
            </a:r>
            <a:r>
              <a:rPr lang="en-US" sz="4000" b="1" dirty="0">
                <a:solidFill>
                  <a:srgbClr val="19274F"/>
                </a:solidFill>
                <a:latin typeface="Muli Bold"/>
                <a:ea typeface="Muli Bold"/>
                <a:cs typeface="Muli Bold"/>
                <a:sym typeface="Muli Bold"/>
              </a:rPr>
              <a:t>?</a:t>
            </a:r>
          </a:p>
        </p:txBody>
      </p:sp>
      <p:sp>
        <p:nvSpPr>
          <p:cNvPr id="15" name="TextBox 15"/>
          <p:cNvSpPr txBox="1"/>
          <p:nvPr/>
        </p:nvSpPr>
        <p:spPr>
          <a:xfrm>
            <a:off x="950838" y="5803105"/>
            <a:ext cx="7850686" cy="2215991"/>
          </a:xfrm>
          <a:prstGeom prst="rect">
            <a:avLst/>
          </a:prstGeom>
        </p:spPr>
        <p:txBody>
          <a:bodyPr wrap="square" lIns="0" tIns="0" rIns="0" bIns="0" rtlCol="0" anchor="t">
            <a:spAutoFit/>
          </a:bodyPr>
          <a:lstStyle/>
          <a:p>
            <a:pPr marL="0" lvl="0" indent="0" algn="ctr">
              <a:spcBef>
                <a:spcPct val="0"/>
              </a:spcBef>
            </a:pPr>
            <a:r>
              <a:rPr lang="en-US" sz="3600" i="1" dirty="0" err="1">
                <a:solidFill>
                  <a:srgbClr val="19274F"/>
                </a:solidFill>
                <a:latin typeface="Muli Italics"/>
                <a:ea typeface="Muli Italics"/>
                <a:cs typeface="Muli Italics"/>
                <a:sym typeface="Muli Italics"/>
              </a:rPr>
              <a:t>Sử</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dụng</a:t>
            </a:r>
            <a:r>
              <a:rPr lang="en-US" sz="3600" i="1" dirty="0">
                <a:solidFill>
                  <a:srgbClr val="19274F"/>
                </a:solidFill>
                <a:latin typeface="Muli Italics"/>
                <a:ea typeface="Muli Italics"/>
                <a:cs typeface="Muli Italics"/>
                <a:sym typeface="Muli Italics"/>
              </a:rPr>
              <a:t> internet </a:t>
            </a:r>
            <a:r>
              <a:rPr lang="en-US" sz="3600" i="1" dirty="0" err="1">
                <a:solidFill>
                  <a:srgbClr val="19274F"/>
                </a:solidFill>
                <a:latin typeface="Muli Italics"/>
                <a:ea typeface="Muli Italics"/>
                <a:cs typeface="Muli Italics"/>
                <a:sym typeface="Muli Italics"/>
              </a:rPr>
              <a:t>bằng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bất</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kỳ</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thiết</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bị</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nào</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điện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thoại</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máy</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tính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bảng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máy</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tính</a:t>
            </a:r>
            <a:r>
              <a:rPr lang="en-US" sz="3600" i="1" dirty="0">
                <a:solidFill>
                  <a:srgbClr val="19274F"/>
                </a:solidFill>
                <a:latin typeface="Muli Italics"/>
                <a:ea typeface="Muli Italics"/>
                <a:cs typeface="Muli Italics"/>
                <a:sym typeface="Muli Italics"/>
              </a:rPr>
              <a:t>, …) </a:t>
            </a:r>
            <a:r>
              <a:rPr lang="en-US" sz="3600" i="1" dirty="0" err="1">
                <a:solidFill>
                  <a:srgbClr val="19274F"/>
                </a:solidFill>
                <a:latin typeface="Muli Italics"/>
                <a:ea typeface="Muli Italics"/>
                <a:cs typeface="Muli Italics"/>
                <a:sym typeface="Muli Italics"/>
              </a:rPr>
              <a:t>để</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phục</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vụ</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cho</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hoạt</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động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sản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xuất</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kinh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doanh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của</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cơ</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sở</a:t>
            </a:r>
            <a:endParaRPr lang="en-US" sz="3600" i="1" dirty="0">
              <a:solidFill>
                <a:srgbClr val="19274F"/>
              </a:solidFill>
              <a:latin typeface="Muli Italics"/>
              <a:ea typeface="Muli Italics"/>
              <a:cs typeface="Muli Italics"/>
              <a:sym typeface="Muli Italics"/>
            </a:endParaRPr>
          </a:p>
        </p:txBody>
      </p:sp>
      <p:sp>
        <p:nvSpPr>
          <p:cNvPr id="16" name="TextBox 16"/>
          <p:cNvSpPr txBox="1"/>
          <p:nvPr/>
        </p:nvSpPr>
        <p:spPr>
          <a:xfrm>
            <a:off x="10412637" y="1531028"/>
            <a:ext cx="6438782" cy="2769989"/>
          </a:xfrm>
          <a:prstGeom prst="rect">
            <a:avLst/>
          </a:prstGeom>
        </p:spPr>
        <p:txBody>
          <a:bodyPr wrap="square" lIns="0" tIns="0" rIns="0" bIns="0" rtlCol="0" anchor="t">
            <a:spAutoFit/>
          </a:bodyPr>
          <a:lstStyle/>
          <a:p>
            <a:pPr marL="0" lvl="0" indent="0" algn="ctr">
              <a:spcBef>
                <a:spcPct val="0"/>
              </a:spcBef>
            </a:pPr>
            <a:r>
              <a:rPr lang="vi-VN" sz="3600" i="1" dirty="0">
                <a:solidFill>
                  <a:srgbClr val="19274F"/>
                </a:solidFill>
                <a:latin typeface="Muli Italics"/>
                <a:ea typeface="Muli Italics"/>
                <a:cs typeface="Muli Italics"/>
                <a:sym typeface="Muli Italics"/>
              </a:rPr>
              <a:t>Ví dụ 1: </a:t>
            </a:r>
            <a:r>
              <a:rPr lang="en-US" sz="3600" i="1" dirty="0" err="1">
                <a:solidFill>
                  <a:srgbClr val="19274F"/>
                </a:solidFill>
                <a:latin typeface="Muli Italics"/>
                <a:ea typeface="Muli Italics"/>
                <a:cs typeface="Muli Italics"/>
                <a:sym typeface="Muli Italics"/>
              </a:rPr>
              <a:t>Cơ</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sở</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chỉ</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cung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cấp</a:t>
            </a:r>
            <a:r>
              <a:rPr lang="en-US" sz="3600" i="1" dirty="0">
                <a:solidFill>
                  <a:srgbClr val="19274F"/>
                </a:solidFill>
                <a:latin typeface="Muli Italics"/>
                <a:ea typeface="Muli Italics"/>
                <a:cs typeface="Muli Italics"/>
                <a:sym typeface="Muli Italics"/>
              </a:rPr>
              <a:t> Internet (</a:t>
            </a:r>
            <a:r>
              <a:rPr lang="en-US" sz="3600" i="1" dirty="0" err="1">
                <a:solidFill>
                  <a:srgbClr val="19274F"/>
                </a:solidFill>
                <a:latin typeface="Muli Italics"/>
                <a:ea typeface="Muli Italics"/>
                <a:cs typeface="Muli Italics"/>
                <a:sym typeface="Muli Italics"/>
              </a:rPr>
              <a:t>wifi</a:t>
            </a:r>
            <a:r>
              <a:rPr lang="en-US" sz="3600" i="1" dirty="0">
                <a:solidFill>
                  <a:srgbClr val="19274F"/>
                </a:solidFill>
                <a:latin typeface="Muli Italics"/>
                <a:ea typeface="Muli Italics"/>
                <a:cs typeface="Muli Italics"/>
                <a:sym typeface="Muli Italics"/>
              </a:rPr>
              <a:t>, 3G/4G/5G…) </a:t>
            </a:r>
            <a:r>
              <a:rPr lang="en-US" sz="3600" i="1" dirty="0" err="1">
                <a:solidFill>
                  <a:srgbClr val="19274F"/>
                </a:solidFill>
                <a:latin typeface="Muli Italics"/>
                <a:ea typeface="Muli Italics"/>
                <a:cs typeface="Muli Italics"/>
                <a:sym typeface="Muli Italics"/>
              </a:rPr>
              <a:t>cho</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khách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hàng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khi</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đến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sử</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dụng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dịch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vụ</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tại</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cơ</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sở</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mà</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không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sử</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dụng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cho</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mục</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đích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khác</a:t>
            </a:r>
            <a:r>
              <a:rPr lang="en-US" sz="3600" i="1" dirty="0">
                <a:solidFill>
                  <a:srgbClr val="19274F"/>
                </a:solidFill>
                <a:latin typeface="Muli Italics"/>
                <a:ea typeface="Muli Italics"/>
                <a:cs typeface="Muli Italics"/>
                <a:sym typeface="Muli Italics"/>
              </a:rPr>
              <a:t> </a:t>
            </a:r>
          </a:p>
        </p:txBody>
      </p:sp>
      <p:sp>
        <p:nvSpPr>
          <p:cNvPr id="17" name="Freeform 17"/>
          <p:cNvSpPr/>
          <p:nvPr/>
        </p:nvSpPr>
        <p:spPr>
          <a:xfrm>
            <a:off x="9624304" y="5996096"/>
            <a:ext cx="788333" cy="1642360"/>
          </a:xfrm>
          <a:custGeom>
            <a:avLst/>
            <a:gdLst/>
            <a:ahLst/>
            <a:cxnLst/>
            <a:rect l="l" t="t" r="r" b="b"/>
            <a:pathLst>
              <a:path w="788333" h="1642360">
                <a:moveTo>
                  <a:pt x="0" y="0"/>
                </a:moveTo>
                <a:lnTo>
                  <a:pt x="788333" y="0"/>
                </a:lnTo>
                <a:lnTo>
                  <a:pt x="788333" y="1642361"/>
                </a:lnTo>
                <a:lnTo>
                  <a:pt x="0" y="1642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TextBox 18"/>
          <p:cNvSpPr txBox="1"/>
          <p:nvPr/>
        </p:nvSpPr>
        <p:spPr>
          <a:xfrm>
            <a:off x="10689934" y="4913332"/>
            <a:ext cx="6301319" cy="3877985"/>
          </a:xfrm>
          <a:prstGeom prst="rect">
            <a:avLst/>
          </a:prstGeom>
        </p:spPr>
        <p:txBody>
          <a:bodyPr wrap="square" lIns="0" tIns="0" rIns="0" bIns="0" rtlCol="0" anchor="t">
            <a:spAutoFit/>
          </a:bodyPr>
          <a:lstStyle/>
          <a:p>
            <a:pPr marL="0" lvl="0" indent="0" algn="ctr">
              <a:spcBef>
                <a:spcPct val="0"/>
              </a:spcBef>
            </a:pPr>
            <a:r>
              <a:rPr lang="vi-VN" sz="3600" i="1" dirty="0">
                <a:solidFill>
                  <a:srgbClr val="19274F"/>
                </a:solidFill>
                <a:latin typeface="Muli Italics"/>
                <a:ea typeface="Muli Italics"/>
                <a:cs typeface="Muli Italics"/>
                <a:sym typeface="Muli Italics"/>
              </a:rPr>
              <a:t>Ví dụ 2: </a:t>
            </a:r>
            <a:r>
              <a:rPr lang="en-US" sz="3600" i="1" dirty="0" err="1">
                <a:solidFill>
                  <a:srgbClr val="19274F"/>
                </a:solidFill>
                <a:latin typeface="Muli Italics"/>
                <a:ea typeface="Muli Italics"/>
                <a:cs typeface="Muli Italics"/>
                <a:sym typeface="Muli Italics"/>
              </a:rPr>
              <a:t>Cơ</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sở</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có</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sử</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dụng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zalo</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để</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trao</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đổi</a:t>
            </a:r>
            <a:r>
              <a:rPr lang="en-US" sz="3600" i="1" dirty="0">
                <a:solidFill>
                  <a:srgbClr val="19274F"/>
                </a:solidFill>
                <a:latin typeface="Muli Italics"/>
                <a:ea typeface="Muli Italics"/>
                <a:cs typeface="Muli Italics"/>
                <a:sym typeface="Muli Italics"/>
              </a:rPr>
              <a:t>/</a:t>
            </a:r>
            <a:r>
              <a:rPr lang="en-US" sz="3600" i="1" dirty="0" err="1">
                <a:solidFill>
                  <a:srgbClr val="19274F"/>
                </a:solidFill>
                <a:latin typeface="Muli Italics"/>
                <a:ea typeface="Muli Italics"/>
                <a:cs typeface="Muli Italics"/>
                <a:sym typeface="Muli Italics"/>
              </a:rPr>
              <a:t>bán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hàng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hoặc</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có</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sử</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dụng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phương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tiện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thanh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toán</a:t>
            </a:r>
            <a:r>
              <a:rPr lang="en-US" sz="3600" i="1" dirty="0">
                <a:solidFill>
                  <a:srgbClr val="19274F"/>
                </a:solidFill>
                <a:latin typeface="Muli Italics"/>
                <a:ea typeface="Muli Italics"/>
                <a:cs typeface="Muli Italics"/>
                <a:sym typeface="Muli Italics"/>
              </a:rPr>
              <a:t> qua </a:t>
            </a:r>
            <a:r>
              <a:rPr lang="en-US" sz="3600" i="1" dirty="0" err="1">
                <a:solidFill>
                  <a:srgbClr val="19274F"/>
                </a:solidFill>
                <a:latin typeface="Muli Italics"/>
                <a:ea typeface="Muli Italics"/>
                <a:cs typeface="Muli Italics"/>
                <a:sym typeface="Muli Italics"/>
              </a:rPr>
              <a:t>chuyển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khoản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ngân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hàng</a:t>
            </a:r>
            <a:r>
              <a:rPr lang="en-US" sz="3600" i="1" dirty="0">
                <a:solidFill>
                  <a:srgbClr val="19274F"/>
                </a:solidFill>
                <a:latin typeface="Muli Italics"/>
                <a:ea typeface="Muli Italics"/>
                <a:cs typeface="Muli Italics"/>
                <a:sym typeface="Muli Italics"/>
              </a:rPr>
              <a:t>/</a:t>
            </a:r>
            <a:r>
              <a:rPr lang="en-US" sz="3600" i="1" dirty="0" err="1">
                <a:solidFill>
                  <a:srgbClr val="19274F"/>
                </a:solidFill>
                <a:latin typeface="Muli Italics"/>
                <a:ea typeface="Muli Italics"/>
                <a:cs typeface="Muli Italics"/>
                <a:sym typeface="Muli Italics"/>
              </a:rPr>
              <a:t>quét</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mã</a:t>
            </a:r>
            <a:r>
              <a:rPr lang="en-US" sz="3600" i="1" dirty="0">
                <a:solidFill>
                  <a:srgbClr val="19274F"/>
                </a:solidFill>
                <a:latin typeface="Muli Italics"/>
                <a:ea typeface="Muli Italics"/>
                <a:cs typeface="Muli Italics"/>
                <a:sym typeface="Muli Italics"/>
              </a:rPr>
              <a:t> QR code </a:t>
            </a:r>
            <a:r>
              <a:rPr lang="en-US" sz="3600" i="1" dirty="0" err="1">
                <a:solidFill>
                  <a:srgbClr val="19274F"/>
                </a:solidFill>
                <a:latin typeface="Muli Italics"/>
                <a:ea typeface="Muli Italics"/>
                <a:cs typeface="Muli Italics"/>
                <a:sym typeface="Muli Italics"/>
              </a:rPr>
              <a:t>để</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khách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hàng</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thanh</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toán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tiền</a:t>
            </a:r>
            <a:r>
              <a:rPr lang="en-US" sz="3600" i="1" dirty="0">
                <a:solidFill>
                  <a:srgbClr val="19274F"/>
                </a:solidFill>
                <a:latin typeface="Muli Italics"/>
                <a:ea typeface="Muli Italics"/>
                <a:cs typeface="Muli Italics"/>
                <a:sym typeface="Muli Italics"/>
              </a:rPr>
              <a:t> </a:t>
            </a:r>
            <a:r>
              <a:rPr lang="en-US" sz="3600" i="1" dirty="0" err="1">
                <a:solidFill>
                  <a:srgbClr val="19274F"/>
                </a:solidFill>
                <a:latin typeface="Muli Italics"/>
                <a:ea typeface="Muli Italics"/>
                <a:cs typeface="Muli Italics"/>
                <a:sym typeface="Muli Italics"/>
              </a:rPr>
              <a:t>hàng</a:t>
            </a:r>
            <a:r>
              <a:rPr lang="en-US" sz="3600" i="1" dirty="0">
                <a:solidFill>
                  <a:srgbClr val="19274F"/>
                </a:solidFill>
                <a:latin typeface="Muli Italics"/>
                <a:ea typeface="Muli Italics"/>
                <a:cs typeface="Muli Italics"/>
                <a:sym typeface="Muli Italics"/>
              </a:rPr>
              <a:t> </a:t>
            </a:r>
          </a:p>
        </p:txBody>
      </p:sp>
      <p:sp>
        <p:nvSpPr>
          <p:cNvPr id="19" name="TextBox 15">
            <a:extLst>
              <a:ext uri="{FF2B5EF4-FFF2-40B4-BE49-F238E27FC236}">
                <a16:creationId xmlns:a16="http://schemas.microsoft.com/office/drawing/2014/main" xmlns="" id="{A4560861-A30B-0E95-E66E-91CF9AF14AC9}"/>
              </a:ext>
            </a:extLst>
          </p:cNvPr>
          <p:cNvSpPr txBox="1"/>
          <p:nvPr/>
        </p:nvSpPr>
        <p:spPr>
          <a:xfrm>
            <a:off x="11163286" y="851550"/>
            <a:ext cx="4474089" cy="427746"/>
          </a:xfrm>
          <a:prstGeom prst="rect">
            <a:avLst/>
          </a:prstGeom>
        </p:spPr>
        <p:txBody>
          <a:bodyPr wrap="square" lIns="0" tIns="0" rIns="0" bIns="0" rtlCol="0" anchor="t">
            <a:spAutoFit/>
          </a:bodyPr>
          <a:lstStyle/>
          <a:p>
            <a:pPr marL="0" lvl="0" indent="0" algn="l">
              <a:lnSpc>
                <a:spcPts val="3300"/>
              </a:lnSpc>
              <a:spcBef>
                <a:spcPct val="0"/>
              </a:spcBef>
            </a:pPr>
            <a:r>
              <a:rPr lang="vi-VN" sz="3600" b="1" dirty="0">
                <a:solidFill>
                  <a:srgbClr val="FF0000"/>
                </a:solidFill>
                <a:latin typeface="Muli Italics"/>
                <a:ea typeface="Muli Italics"/>
                <a:cs typeface="Muli Italics"/>
                <a:sym typeface="Muli Italics"/>
              </a:rPr>
              <a:t>ĐƯỢC TÍNH “CÓ” </a:t>
            </a:r>
            <a:endParaRPr lang="en-US" sz="3600" b="1" dirty="0">
              <a:solidFill>
                <a:srgbClr val="FF0000"/>
              </a:solidFill>
              <a:latin typeface="Muli Italics"/>
              <a:ea typeface="Muli Italics"/>
              <a:cs typeface="Muli Italics"/>
              <a:sym typeface="Muli Italics"/>
            </a:endParaRPr>
          </a:p>
        </p:txBody>
      </p:sp>
    </p:spTree>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grpSp>
        <p:nvGrpSpPr>
          <p:cNvPr id="2" name="Group 2"/>
          <p:cNvGrpSpPr/>
          <p:nvPr/>
        </p:nvGrpSpPr>
        <p:grpSpPr>
          <a:xfrm>
            <a:off x="67457" y="524411"/>
            <a:ext cx="17915742" cy="9572088"/>
            <a:chOff x="-658158" y="-130559"/>
            <a:chExt cx="23525705" cy="12762784"/>
          </a:xfrm>
        </p:grpSpPr>
        <p:grpSp>
          <p:nvGrpSpPr>
            <p:cNvPr id="3" name="Group 3"/>
            <p:cNvGrpSpPr/>
            <p:nvPr/>
          </p:nvGrpSpPr>
          <p:grpSpPr>
            <a:xfrm>
              <a:off x="0" y="0"/>
              <a:ext cx="5145403" cy="2188630"/>
              <a:chOff x="0" y="0"/>
              <a:chExt cx="1501537" cy="638688"/>
            </a:xfrm>
          </p:grpSpPr>
          <p:sp>
            <p:nvSpPr>
              <p:cNvPr id="4" name="Freeform 4"/>
              <p:cNvSpPr/>
              <p:nvPr/>
            </p:nvSpPr>
            <p:spPr>
              <a:xfrm>
                <a:off x="0" y="0"/>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rgbClr val="FBD86A"/>
              </a:solidFill>
              <a:ln cap="rnd">
                <a:noFill/>
                <a:prstDash val="solid"/>
                <a:round/>
              </a:ln>
            </p:spPr>
          </p:sp>
          <p:sp>
            <p:nvSpPr>
              <p:cNvPr id="5" name="TextBox 5"/>
              <p:cNvSpPr txBox="1"/>
              <p:nvPr/>
            </p:nvSpPr>
            <p:spPr>
              <a:xfrm>
                <a:off x="0" y="-38100"/>
                <a:ext cx="1501537"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2928124" y="-130559"/>
              <a:ext cx="19939423" cy="12762784"/>
              <a:chOff x="-411222" y="-38100"/>
              <a:chExt cx="5818744" cy="3724449"/>
            </a:xfrm>
          </p:grpSpPr>
          <p:sp>
            <p:nvSpPr>
              <p:cNvPr id="7" name="Freeform 7"/>
              <p:cNvSpPr/>
              <p:nvPr/>
            </p:nvSpPr>
            <p:spPr>
              <a:xfrm>
                <a:off x="-411222" y="0"/>
                <a:ext cx="5818744" cy="3686349"/>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p:cNvSpPr txBox="1"/>
              <p:nvPr/>
            </p:nvSpPr>
            <p:spPr>
              <a:xfrm>
                <a:off x="0" y="-38100"/>
                <a:ext cx="5407522" cy="355642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9" name="Group 9"/>
            <p:cNvGrpSpPr/>
            <p:nvPr/>
          </p:nvGrpSpPr>
          <p:grpSpPr>
            <a:xfrm>
              <a:off x="3160109" y="135427"/>
              <a:ext cx="19378233" cy="12348049"/>
              <a:chOff x="-439593" y="-43408"/>
              <a:chExt cx="5654977" cy="3603421"/>
            </a:xfrm>
          </p:grpSpPr>
          <p:sp>
            <p:nvSpPr>
              <p:cNvPr id="10" name="Freeform 10"/>
              <p:cNvSpPr/>
              <p:nvPr/>
            </p:nvSpPr>
            <p:spPr>
              <a:xfrm>
                <a:off x="-439593" y="-43408"/>
                <a:ext cx="5654977" cy="360342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0" y="-38100"/>
                <a:ext cx="5215384" cy="3390571"/>
              </a:xfrm>
              <a:prstGeom prst="rect">
                <a:avLst/>
              </a:prstGeom>
            </p:spPr>
            <p:txBody>
              <a:bodyPr lIns="46656" tIns="46656" rIns="46656" bIns="46656" rtlCol="0" anchor="ctr"/>
              <a:lstStyle/>
              <a:p>
                <a:pPr algn="ctr">
                  <a:lnSpc>
                    <a:spcPts val="2520"/>
                  </a:lnSpc>
                </a:pPr>
                <a:endParaRPr/>
              </a:p>
            </p:txBody>
          </p:sp>
        </p:grpSp>
        <p:grpSp>
          <p:nvGrpSpPr>
            <p:cNvPr id="12" name="Group 12"/>
            <p:cNvGrpSpPr/>
            <p:nvPr/>
          </p:nvGrpSpPr>
          <p:grpSpPr>
            <a:xfrm>
              <a:off x="-658158" y="-9604"/>
              <a:ext cx="4079840" cy="2077279"/>
              <a:chOff x="-223290" y="-38100"/>
              <a:chExt cx="1190583" cy="606194"/>
            </a:xfrm>
          </p:grpSpPr>
          <p:sp>
            <p:nvSpPr>
              <p:cNvPr id="13" name="Freeform 13"/>
              <p:cNvSpPr/>
              <p:nvPr/>
            </p:nvSpPr>
            <p:spPr>
              <a:xfrm>
                <a:off x="-223290" y="-28505"/>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46" name="Freeform 46"/>
          <p:cNvSpPr/>
          <p:nvPr/>
        </p:nvSpPr>
        <p:spPr>
          <a:xfrm>
            <a:off x="2405393" y="5849956"/>
            <a:ext cx="3511602" cy="4002591"/>
          </a:xfrm>
          <a:custGeom>
            <a:avLst/>
            <a:gdLst/>
            <a:ahLst/>
            <a:cxnLst/>
            <a:rect l="l" t="t" r="r" b="b"/>
            <a:pathLst>
              <a:path w="4355324" h="3672990">
                <a:moveTo>
                  <a:pt x="0" y="0"/>
                </a:moveTo>
                <a:lnTo>
                  <a:pt x="4355324" y="0"/>
                </a:lnTo>
                <a:lnTo>
                  <a:pt x="4355324" y="3672990"/>
                </a:lnTo>
                <a:lnTo>
                  <a:pt x="0" y="3672990"/>
                </a:lnTo>
                <a:lnTo>
                  <a:pt x="0" y="0"/>
                </a:lnTo>
                <a:close/>
              </a:path>
            </a:pathLst>
          </a:custGeom>
          <a:blipFill>
            <a:blip r:embed="rId2"/>
            <a:stretch>
              <a:fillRect/>
            </a:stretch>
          </a:blipFill>
        </p:spPr>
      </p:sp>
      <p:sp>
        <p:nvSpPr>
          <p:cNvPr id="47" name="Freeform 47"/>
          <p:cNvSpPr/>
          <p:nvPr/>
        </p:nvSpPr>
        <p:spPr>
          <a:xfrm>
            <a:off x="523329" y="780909"/>
            <a:ext cx="1515263" cy="1027853"/>
          </a:xfrm>
          <a:custGeom>
            <a:avLst/>
            <a:gdLst/>
            <a:ahLst/>
            <a:cxnLst/>
            <a:rect l="l" t="t" r="r" b="b"/>
            <a:pathLst>
              <a:path w="1515263" h="1027853">
                <a:moveTo>
                  <a:pt x="0" y="0"/>
                </a:moveTo>
                <a:lnTo>
                  <a:pt x="1515262" y="0"/>
                </a:lnTo>
                <a:lnTo>
                  <a:pt x="1515262" y="1027854"/>
                </a:lnTo>
                <a:lnTo>
                  <a:pt x="0" y="10278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6" name="Group 55">
            <a:extLst>
              <a:ext uri="{FF2B5EF4-FFF2-40B4-BE49-F238E27FC236}">
                <a16:creationId xmlns:a16="http://schemas.microsoft.com/office/drawing/2014/main" xmlns="" id="{F035B35C-6214-B2E5-8CB1-169E28B024CE}"/>
              </a:ext>
            </a:extLst>
          </p:cNvPr>
          <p:cNvGrpSpPr/>
          <p:nvPr/>
        </p:nvGrpSpPr>
        <p:grpSpPr>
          <a:xfrm>
            <a:off x="106694" y="2639555"/>
            <a:ext cx="2728654" cy="7192190"/>
            <a:chOff x="568670" y="2472481"/>
            <a:chExt cx="2728654" cy="7192190"/>
          </a:xfrm>
        </p:grpSpPr>
        <p:grpSp>
          <p:nvGrpSpPr>
            <p:cNvPr id="18" name="Group 18"/>
            <p:cNvGrpSpPr/>
            <p:nvPr/>
          </p:nvGrpSpPr>
          <p:grpSpPr>
            <a:xfrm>
              <a:off x="650811" y="2472481"/>
              <a:ext cx="2646513" cy="1641473"/>
              <a:chOff x="0" y="0"/>
              <a:chExt cx="3528684" cy="2188630"/>
            </a:xfrm>
          </p:grpSpPr>
          <p:grpSp>
            <p:nvGrpSpPr>
              <p:cNvPr id="19" name="Group 19"/>
              <p:cNvGrpSpPr/>
              <p:nvPr/>
            </p:nvGrpSpPr>
            <p:grpSpPr>
              <a:xfrm>
                <a:off x="0" y="0"/>
                <a:ext cx="3528684" cy="2188630"/>
                <a:chOff x="0" y="0"/>
                <a:chExt cx="1029744" cy="638688"/>
              </a:xfrm>
            </p:grpSpPr>
            <p:sp>
              <p:nvSpPr>
                <p:cNvPr id="20" name="Freeform 2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1" name="TextBox 21"/>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2" name="Group 22"/>
              <p:cNvGrpSpPr/>
              <p:nvPr/>
            </p:nvGrpSpPr>
            <p:grpSpPr>
              <a:xfrm>
                <a:off x="107003" y="120955"/>
                <a:ext cx="3314679" cy="1946720"/>
                <a:chOff x="0" y="0"/>
                <a:chExt cx="967293" cy="568094"/>
              </a:xfrm>
            </p:grpSpPr>
            <p:sp>
              <p:nvSpPr>
                <p:cNvPr id="23" name="Freeform 2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000000">
                    <a:alpha val="0"/>
                  </a:srgbClr>
                </a:solidFill>
                <a:ln w="38100" cap="rnd">
                  <a:solidFill>
                    <a:srgbClr val="FFFFFF"/>
                  </a:solidFill>
                  <a:prstDash val="lgDash"/>
                  <a:round/>
                </a:ln>
              </p:spPr>
            </p:sp>
            <p:sp>
              <p:nvSpPr>
                <p:cNvPr id="24" name="TextBox 24"/>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25" name="Group 25"/>
            <p:cNvGrpSpPr/>
            <p:nvPr/>
          </p:nvGrpSpPr>
          <p:grpSpPr>
            <a:xfrm>
              <a:off x="570559" y="4273803"/>
              <a:ext cx="2646513" cy="1641473"/>
              <a:chOff x="0" y="0"/>
              <a:chExt cx="3528684" cy="2188630"/>
            </a:xfrm>
          </p:grpSpPr>
          <p:grpSp>
            <p:nvGrpSpPr>
              <p:cNvPr id="26" name="Group 26"/>
              <p:cNvGrpSpPr/>
              <p:nvPr/>
            </p:nvGrpSpPr>
            <p:grpSpPr>
              <a:xfrm>
                <a:off x="0" y="0"/>
                <a:ext cx="3528684" cy="2188630"/>
                <a:chOff x="0" y="0"/>
                <a:chExt cx="1029744" cy="638688"/>
              </a:xfrm>
            </p:grpSpPr>
            <p:sp>
              <p:nvSpPr>
                <p:cNvPr id="27" name="Freeform 27"/>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8" name="TextBox 28"/>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9" name="Group 29"/>
              <p:cNvGrpSpPr/>
              <p:nvPr/>
            </p:nvGrpSpPr>
            <p:grpSpPr>
              <a:xfrm>
                <a:off x="107003" y="120955"/>
                <a:ext cx="3314679" cy="1946720"/>
                <a:chOff x="0" y="0"/>
                <a:chExt cx="967293" cy="568094"/>
              </a:xfrm>
            </p:grpSpPr>
            <p:sp>
              <p:nvSpPr>
                <p:cNvPr id="30" name="Freeform 30"/>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1" name="TextBox 31"/>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2" name="Group 32"/>
            <p:cNvGrpSpPr/>
            <p:nvPr/>
          </p:nvGrpSpPr>
          <p:grpSpPr>
            <a:xfrm>
              <a:off x="568670" y="6172959"/>
              <a:ext cx="2646513" cy="1641473"/>
              <a:chOff x="0" y="0"/>
              <a:chExt cx="3528684" cy="2188630"/>
            </a:xfrm>
          </p:grpSpPr>
          <p:grpSp>
            <p:nvGrpSpPr>
              <p:cNvPr id="33" name="Group 33"/>
              <p:cNvGrpSpPr/>
              <p:nvPr/>
            </p:nvGrpSpPr>
            <p:grpSpPr>
              <a:xfrm>
                <a:off x="0" y="0"/>
                <a:ext cx="3528684" cy="2188630"/>
                <a:chOff x="0" y="0"/>
                <a:chExt cx="1029744" cy="638688"/>
              </a:xfrm>
            </p:grpSpPr>
            <p:sp>
              <p:nvSpPr>
                <p:cNvPr id="34" name="Freeform 34"/>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5" name="TextBox 35"/>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6" name="Group 36"/>
              <p:cNvGrpSpPr/>
              <p:nvPr/>
            </p:nvGrpSpPr>
            <p:grpSpPr>
              <a:xfrm>
                <a:off x="107003" y="120955"/>
                <a:ext cx="3314679" cy="1946720"/>
                <a:chOff x="0" y="0"/>
                <a:chExt cx="967293" cy="568094"/>
              </a:xfrm>
            </p:grpSpPr>
            <p:sp>
              <p:nvSpPr>
                <p:cNvPr id="37" name="Freeform 37"/>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8" name="TextBox 38"/>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9" name="Group 39"/>
            <p:cNvGrpSpPr/>
            <p:nvPr/>
          </p:nvGrpSpPr>
          <p:grpSpPr>
            <a:xfrm>
              <a:off x="568670" y="8023198"/>
              <a:ext cx="2646513" cy="1641473"/>
              <a:chOff x="0" y="0"/>
              <a:chExt cx="3528684" cy="2188630"/>
            </a:xfrm>
          </p:grpSpPr>
          <p:grpSp>
            <p:nvGrpSpPr>
              <p:cNvPr id="40" name="Group 40"/>
              <p:cNvGrpSpPr/>
              <p:nvPr/>
            </p:nvGrpSpPr>
            <p:grpSpPr>
              <a:xfrm>
                <a:off x="0" y="0"/>
                <a:ext cx="3528684" cy="2188630"/>
                <a:chOff x="0" y="0"/>
                <a:chExt cx="1029744" cy="638688"/>
              </a:xfrm>
            </p:grpSpPr>
            <p:sp>
              <p:nvSpPr>
                <p:cNvPr id="41" name="Freeform 41"/>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2" name="TextBox 42"/>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3" name="Group 43"/>
              <p:cNvGrpSpPr/>
              <p:nvPr/>
            </p:nvGrpSpPr>
            <p:grpSpPr>
              <a:xfrm>
                <a:off x="107003" y="120955"/>
                <a:ext cx="3314679" cy="1946720"/>
                <a:chOff x="0" y="0"/>
                <a:chExt cx="967293" cy="568094"/>
              </a:xfrm>
            </p:grpSpPr>
            <p:sp>
              <p:nvSpPr>
                <p:cNvPr id="44" name="Freeform 44"/>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5" name="TextBox 45"/>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48" name="Freeform 48"/>
            <p:cNvSpPr/>
            <p:nvPr/>
          </p:nvSpPr>
          <p:spPr>
            <a:xfrm>
              <a:off x="1419788" y="2821079"/>
              <a:ext cx="944276" cy="944276"/>
            </a:xfrm>
            <a:custGeom>
              <a:avLst/>
              <a:gdLst/>
              <a:ahLst/>
              <a:cxnLst/>
              <a:rect l="l" t="t" r="r" b="b"/>
              <a:pathLst>
                <a:path w="944276" h="944276">
                  <a:moveTo>
                    <a:pt x="0" y="0"/>
                  </a:moveTo>
                  <a:lnTo>
                    <a:pt x="944276" y="0"/>
                  </a:lnTo>
                  <a:lnTo>
                    <a:pt x="944276" y="944276"/>
                  </a:lnTo>
                  <a:lnTo>
                    <a:pt x="0" y="944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9" name="Freeform 49"/>
            <p:cNvSpPr/>
            <p:nvPr/>
          </p:nvSpPr>
          <p:spPr>
            <a:xfrm>
              <a:off x="1447565" y="4618778"/>
              <a:ext cx="1053003" cy="1053003"/>
            </a:xfrm>
            <a:custGeom>
              <a:avLst/>
              <a:gdLst/>
              <a:ahLst/>
              <a:cxnLst/>
              <a:rect l="l" t="t" r="r" b="b"/>
              <a:pathLst>
                <a:path w="1053003" h="1053003">
                  <a:moveTo>
                    <a:pt x="0" y="0"/>
                  </a:moveTo>
                  <a:lnTo>
                    <a:pt x="1053004" y="0"/>
                  </a:lnTo>
                  <a:lnTo>
                    <a:pt x="1053004" y="1053004"/>
                  </a:lnTo>
                  <a:lnTo>
                    <a:pt x="0" y="10530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0" name="Freeform 50"/>
            <p:cNvSpPr/>
            <p:nvPr/>
          </p:nvSpPr>
          <p:spPr>
            <a:xfrm>
              <a:off x="1447565" y="6469017"/>
              <a:ext cx="998640" cy="998640"/>
            </a:xfrm>
            <a:custGeom>
              <a:avLst/>
              <a:gdLst/>
              <a:ahLst/>
              <a:cxnLst/>
              <a:rect l="l" t="t" r="r" b="b"/>
              <a:pathLst>
                <a:path w="998640" h="998640">
                  <a:moveTo>
                    <a:pt x="0" y="0"/>
                  </a:moveTo>
                  <a:lnTo>
                    <a:pt x="998640" y="0"/>
                  </a:lnTo>
                  <a:lnTo>
                    <a:pt x="998640" y="998640"/>
                  </a:lnTo>
                  <a:lnTo>
                    <a:pt x="0" y="9986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1" name="Freeform 51"/>
            <p:cNvSpPr/>
            <p:nvPr/>
          </p:nvSpPr>
          <p:spPr>
            <a:xfrm>
              <a:off x="1365424" y="8376406"/>
              <a:ext cx="942648" cy="942648"/>
            </a:xfrm>
            <a:custGeom>
              <a:avLst/>
              <a:gdLst/>
              <a:ahLst/>
              <a:cxnLst/>
              <a:rect l="l" t="t" r="r" b="b"/>
              <a:pathLst>
                <a:path w="942648" h="942648">
                  <a:moveTo>
                    <a:pt x="0" y="0"/>
                  </a:moveTo>
                  <a:lnTo>
                    <a:pt x="942648" y="0"/>
                  </a:lnTo>
                  <a:lnTo>
                    <a:pt x="942648" y="942648"/>
                  </a:lnTo>
                  <a:lnTo>
                    <a:pt x="0" y="9426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52" name="TextBox 52"/>
          <p:cNvSpPr txBox="1"/>
          <p:nvPr/>
        </p:nvSpPr>
        <p:spPr>
          <a:xfrm>
            <a:off x="3381661" y="2778884"/>
            <a:ext cx="13944389" cy="1661993"/>
          </a:xfrm>
          <a:prstGeom prst="rect">
            <a:avLst/>
          </a:prstGeom>
        </p:spPr>
        <p:txBody>
          <a:bodyPr wrap="square" lIns="0" tIns="0" rIns="0" bIns="0" rtlCol="0" anchor="t">
            <a:spAutoFit/>
          </a:bodyPr>
          <a:lstStyle/>
          <a:p>
            <a:pPr algn="ctr"/>
            <a:r>
              <a:rPr lang="en-US" sz="3600" i="1" spc="-74" dirty="0">
                <a:solidFill>
                  <a:srgbClr val="19274F"/>
                </a:solidFill>
                <a:latin typeface="Muli Italics"/>
                <a:ea typeface="Muli Italics"/>
                <a:cs typeface="Muli Italics"/>
                <a:sym typeface="Muli Italics"/>
              </a:rPr>
              <a:t>Các </a:t>
            </a:r>
            <a:r>
              <a:rPr lang="en-US" sz="3600" i="1" spc="-74" dirty="0" err="1">
                <a:solidFill>
                  <a:srgbClr val="19274F"/>
                </a:solidFill>
                <a:latin typeface="Muli Italics"/>
                <a:ea typeface="Muli Italics"/>
                <a:cs typeface="Muli Italics"/>
                <a:sym typeface="Muli Italics"/>
              </a:rPr>
              <a:t>hoạt</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động</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kinh</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doanh</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buôn</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bán</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trao</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đổi</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hàng</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hóa</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được</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thực</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hiện</a:t>
            </a:r>
            <a:r>
              <a:rPr lang="en-US" sz="3600" i="1" spc="-74" dirty="0">
                <a:solidFill>
                  <a:srgbClr val="19274F"/>
                </a:solidFill>
                <a:latin typeface="Muli Italics"/>
                <a:ea typeface="Muli Italics"/>
                <a:cs typeface="Muli Italics"/>
                <a:sym typeface="Muli Italics"/>
              </a:rPr>
              <a:t> qua internet. </a:t>
            </a:r>
            <a:r>
              <a:rPr lang="en-US" sz="3600" i="1" spc="-74" dirty="0" err="1">
                <a:solidFill>
                  <a:srgbClr val="19274F"/>
                </a:solidFill>
                <a:latin typeface="Muli Italics"/>
                <a:ea typeface="Muli Italics"/>
                <a:cs typeface="Muli Italics"/>
                <a:sym typeface="Muli Italics"/>
              </a:rPr>
              <a:t>Người</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mua</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và</a:t>
            </a:r>
            <a:r>
              <a:rPr lang="en-US" sz="3600" i="1" spc="-74" dirty="0">
                <a:solidFill>
                  <a:srgbClr val="19274F"/>
                </a:solidFill>
                <a:latin typeface="Muli Italics"/>
                <a:ea typeface="Muli Italics"/>
                <a:cs typeface="Muli Italics"/>
                <a:sym typeface="Muli Italics"/>
              </a:rPr>
              <a:t>/</a:t>
            </a:r>
            <a:r>
              <a:rPr lang="en-US" sz="3600" i="1" spc="-74" dirty="0" err="1">
                <a:solidFill>
                  <a:srgbClr val="19274F"/>
                </a:solidFill>
                <a:latin typeface="Muli Italics"/>
                <a:ea typeface="Muli Italics"/>
                <a:cs typeface="Muli Italics"/>
                <a:sym typeface="Muli Italics"/>
              </a:rPr>
              <a:t>hoặc</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người</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bán</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đều</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sử</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dụng</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các</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thiết</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bị</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điện</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tử</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như</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máy</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tính</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điện</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thoại</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có</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kết</a:t>
            </a:r>
            <a:r>
              <a:rPr lang="en-US" sz="3600" i="1" spc="-74" dirty="0">
                <a:solidFill>
                  <a:srgbClr val="19274F"/>
                </a:solidFill>
                <a:latin typeface="Muli Italics"/>
                <a:ea typeface="Muli Italics"/>
                <a:cs typeface="Muli Italics"/>
                <a:sym typeface="Muli Italics"/>
              </a:rPr>
              <a:t> </a:t>
            </a:r>
            <a:r>
              <a:rPr lang="en-US" sz="3600" i="1" spc="-74" dirty="0" err="1">
                <a:solidFill>
                  <a:srgbClr val="19274F"/>
                </a:solidFill>
                <a:latin typeface="Muli Italics"/>
                <a:ea typeface="Muli Italics"/>
                <a:cs typeface="Muli Italics"/>
                <a:sym typeface="Muli Italics"/>
              </a:rPr>
              <a:t>nối</a:t>
            </a:r>
            <a:r>
              <a:rPr lang="en-US" sz="3600" i="1" spc="-74" dirty="0">
                <a:solidFill>
                  <a:srgbClr val="19274F"/>
                </a:solidFill>
                <a:latin typeface="Muli Italics"/>
                <a:ea typeface="Muli Italics"/>
                <a:cs typeface="Muli Italics"/>
                <a:sym typeface="Muli Italics"/>
              </a:rPr>
              <a:t> internet</a:t>
            </a:r>
          </a:p>
        </p:txBody>
      </p:sp>
      <p:grpSp>
        <p:nvGrpSpPr>
          <p:cNvPr id="57" name="Group 56">
            <a:extLst>
              <a:ext uri="{FF2B5EF4-FFF2-40B4-BE49-F238E27FC236}">
                <a16:creationId xmlns:a16="http://schemas.microsoft.com/office/drawing/2014/main" xmlns="" id="{6F5CA425-1A1F-DC81-4EB2-4A34C8EC4C50}"/>
              </a:ext>
            </a:extLst>
          </p:cNvPr>
          <p:cNvGrpSpPr/>
          <p:nvPr/>
        </p:nvGrpSpPr>
        <p:grpSpPr>
          <a:xfrm>
            <a:off x="3255901" y="876301"/>
            <a:ext cx="14306134" cy="1763254"/>
            <a:chOff x="3255901" y="876301"/>
            <a:chExt cx="14306134" cy="1763254"/>
          </a:xfrm>
        </p:grpSpPr>
        <p:grpSp>
          <p:nvGrpSpPr>
            <p:cNvPr id="15" name="Group 15"/>
            <p:cNvGrpSpPr/>
            <p:nvPr/>
          </p:nvGrpSpPr>
          <p:grpSpPr>
            <a:xfrm>
              <a:off x="3255901" y="876301"/>
              <a:ext cx="14280733" cy="1763254"/>
              <a:chOff x="0" y="-45984"/>
              <a:chExt cx="4692882" cy="686073"/>
            </a:xfrm>
          </p:grpSpPr>
          <p:sp>
            <p:nvSpPr>
              <p:cNvPr id="16" name="Freeform 16"/>
              <p:cNvSpPr/>
              <p:nvPr/>
            </p:nvSpPr>
            <p:spPr>
              <a:xfrm>
                <a:off x="0" y="-45984"/>
                <a:ext cx="4692882" cy="640089"/>
              </a:xfrm>
              <a:custGeom>
                <a:avLst/>
                <a:gdLst/>
                <a:ahLst/>
                <a:cxnLst/>
                <a:rect l="l" t="t" r="r" b="b"/>
                <a:pathLst>
                  <a:path w="4510941" h="640089">
                    <a:moveTo>
                      <a:pt x="20034" y="0"/>
                    </a:moveTo>
                    <a:lnTo>
                      <a:pt x="4490907" y="0"/>
                    </a:lnTo>
                    <a:cubicBezTo>
                      <a:pt x="4496220" y="0"/>
                      <a:pt x="4501316" y="2111"/>
                      <a:pt x="4505073" y="5868"/>
                    </a:cubicBezTo>
                    <a:cubicBezTo>
                      <a:pt x="4508830" y="9625"/>
                      <a:pt x="4510941" y="14720"/>
                      <a:pt x="4510941" y="20034"/>
                    </a:cubicBezTo>
                    <a:lnTo>
                      <a:pt x="4510941" y="620055"/>
                    </a:lnTo>
                    <a:cubicBezTo>
                      <a:pt x="4510941" y="631120"/>
                      <a:pt x="4501971" y="640089"/>
                      <a:pt x="4490907" y="640089"/>
                    </a:cubicBezTo>
                    <a:lnTo>
                      <a:pt x="20034" y="640089"/>
                    </a:lnTo>
                    <a:cubicBezTo>
                      <a:pt x="14720" y="640089"/>
                      <a:pt x="9625" y="637978"/>
                      <a:pt x="5868" y="634221"/>
                    </a:cubicBezTo>
                    <a:cubicBezTo>
                      <a:pt x="2111" y="630464"/>
                      <a:pt x="0" y="625369"/>
                      <a:pt x="0" y="620055"/>
                    </a:cubicBezTo>
                    <a:lnTo>
                      <a:pt x="0" y="20034"/>
                    </a:lnTo>
                    <a:cubicBezTo>
                      <a:pt x="0" y="14720"/>
                      <a:pt x="2111" y="9625"/>
                      <a:pt x="5868" y="5868"/>
                    </a:cubicBezTo>
                    <a:cubicBezTo>
                      <a:pt x="9625" y="2111"/>
                      <a:pt x="14720" y="0"/>
                      <a:pt x="20034" y="0"/>
                    </a:cubicBezTo>
                    <a:close/>
                  </a:path>
                </a:pathLst>
              </a:custGeom>
              <a:solidFill>
                <a:srgbClr val="93D8FF"/>
              </a:solidFill>
              <a:ln w="47625" cap="rnd">
                <a:solidFill>
                  <a:srgbClr val="19274F"/>
                </a:solidFill>
                <a:prstDash val="solid"/>
                <a:round/>
              </a:ln>
            </p:spPr>
          </p:sp>
          <p:sp>
            <p:nvSpPr>
              <p:cNvPr id="17" name="TextBox 17"/>
              <p:cNvSpPr txBox="1"/>
              <p:nvPr/>
            </p:nvSpPr>
            <p:spPr>
              <a:xfrm>
                <a:off x="0" y="-38100"/>
                <a:ext cx="4510941" cy="678189"/>
              </a:xfrm>
              <a:prstGeom prst="rect">
                <a:avLst/>
              </a:prstGeom>
            </p:spPr>
            <p:txBody>
              <a:bodyPr lIns="46656" tIns="46656" rIns="46656" bIns="46656" rtlCol="0" anchor="ctr"/>
              <a:lstStyle/>
              <a:p>
                <a:pPr algn="ctr">
                  <a:lnSpc>
                    <a:spcPts val="2520"/>
                  </a:lnSpc>
                </a:pPr>
                <a:endParaRPr/>
              </a:p>
            </p:txBody>
          </p:sp>
        </p:grpSp>
        <p:sp>
          <p:nvSpPr>
            <p:cNvPr id="53" name="TextBox 53"/>
            <p:cNvSpPr txBox="1"/>
            <p:nvPr/>
          </p:nvSpPr>
          <p:spPr>
            <a:xfrm>
              <a:off x="3450516" y="1107089"/>
              <a:ext cx="14111519" cy="1231106"/>
            </a:xfrm>
            <a:prstGeom prst="rect">
              <a:avLst/>
            </a:prstGeom>
          </p:spPr>
          <p:txBody>
            <a:bodyPr wrap="square" lIns="0" tIns="0" rIns="0" bIns="0" rtlCol="0" anchor="t">
              <a:spAutoFit/>
            </a:bodyPr>
            <a:lstStyle/>
            <a:p>
              <a:pPr algn="l"/>
              <a:r>
                <a:rPr lang="en-US" sz="4000" b="1" dirty="0">
                  <a:solidFill>
                    <a:srgbClr val="19274F"/>
                  </a:solidFill>
                  <a:latin typeface="Muli Bold"/>
                  <a:ea typeface="Muli Bold"/>
                  <a:cs typeface="Muli Bold"/>
                  <a:sym typeface="Muli Bold"/>
                </a:rPr>
                <a:t>7.2. Trong </a:t>
              </a:r>
              <a:r>
                <a:rPr lang="en-US" sz="4000" b="1" dirty="0" err="1">
                  <a:solidFill>
                    <a:srgbClr val="19274F"/>
                  </a:solidFill>
                  <a:latin typeface="Muli Bold"/>
                  <a:ea typeface="Muli Bold"/>
                  <a:cs typeface="Muli Bold"/>
                  <a:sym typeface="Muli Bold"/>
                </a:rPr>
                <a:t>năm</a:t>
              </a:r>
              <a:r>
                <a:rPr lang="en-US" sz="4000" b="1" dirty="0">
                  <a:solidFill>
                    <a:srgbClr val="19274F"/>
                  </a:solidFill>
                  <a:latin typeface="Muli Bold"/>
                  <a:ea typeface="Muli Bold"/>
                  <a:cs typeface="Muli Bold"/>
                  <a:sym typeface="Muli Bold"/>
                </a:rPr>
                <a:t> 2025, </a:t>
              </a:r>
              <a:r>
                <a:rPr lang="en-US" sz="4000" b="1" dirty="0" err="1">
                  <a:solidFill>
                    <a:srgbClr val="19274F"/>
                  </a:solidFill>
                  <a:latin typeface="Muli Bold"/>
                  <a:ea typeface="Muli Bold"/>
                  <a:cs typeface="Muli Bold"/>
                  <a:sym typeface="Muli Bold"/>
                </a:rPr>
                <a:t>cơ</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sở</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có</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bán</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hàng</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cung</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cấp</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các</a:t>
              </a:r>
              <a:r>
                <a:rPr lang="en-US" sz="4000" b="1" dirty="0">
                  <a:solidFill>
                    <a:srgbClr val="19274F"/>
                  </a:solidFill>
                  <a:latin typeface="Muli Bold"/>
                  <a:ea typeface="Muli Bold"/>
                  <a:cs typeface="Muli Bold"/>
                  <a:sym typeface="Muli Bold"/>
                </a:rPr>
                <a:t> </a:t>
              </a:r>
              <a:r>
                <a:rPr lang="en-US" sz="4000" b="1" dirty="0" err="1">
                  <a:solidFill>
                    <a:srgbClr val="19274F"/>
                  </a:solidFill>
                  <a:latin typeface="Muli Bold"/>
                  <a:ea typeface="Muli Bold"/>
                  <a:cs typeface="Muli Bold"/>
                  <a:sym typeface="Muli Bold"/>
                </a:rPr>
                <a:t>sản</a:t>
              </a:r>
              <a:r>
                <a:rPr lang="en-US" sz="4000" b="1" u="none" strike="noStrike" dirty="0">
                  <a:solidFill>
                    <a:srgbClr val="19274F"/>
                  </a:solidFill>
                  <a:latin typeface="Muli Bold"/>
                  <a:ea typeface="Muli Bold"/>
                  <a:cs typeface="Muli Bold"/>
                  <a:sym typeface="Muli Bold"/>
                </a:rPr>
                <a:t> </a:t>
              </a:r>
              <a:r>
                <a:rPr lang="en-US" sz="4000" b="1" u="none" strike="noStrike" dirty="0" err="1">
                  <a:solidFill>
                    <a:srgbClr val="19274F"/>
                  </a:solidFill>
                  <a:latin typeface="Muli Bold"/>
                  <a:ea typeface="Muli Bold"/>
                  <a:cs typeface="Muli Bold"/>
                  <a:sym typeface="Muli Bold"/>
                </a:rPr>
                <a:t>phẩm</a:t>
              </a:r>
              <a:r>
                <a:rPr lang="en-US" sz="4000" b="1" u="none" strike="noStrike" dirty="0">
                  <a:solidFill>
                    <a:srgbClr val="19274F"/>
                  </a:solidFill>
                  <a:latin typeface="Muli Bold"/>
                  <a:ea typeface="Muli Bold"/>
                  <a:cs typeface="Muli Bold"/>
                  <a:sym typeface="Muli Bold"/>
                </a:rPr>
                <a:t>/</a:t>
              </a:r>
              <a:r>
                <a:rPr lang="en-US" sz="4000" b="1" u="none" strike="noStrike" dirty="0" err="1">
                  <a:solidFill>
                    <a:srgbClr val="19274F"/>
                  </a:solidFill>
                  <a:latin typeface="Muli Bold"/>
                  <a:ea typeface="Muli Bold"/>
                  <a:cs typeface="Muli Bold"/>
                  <a:sym typeface="Muli Bold"/>
                </a:rPr>
                <a:t>dịch</a:t>
              </a:r>
              <a:r>
                <a:rPr lang="en-US" sz="4000" b="1" u="none" strike="noStrike" dirty="0">
                  <a:solidFill>
                    <a:srgbClr val="19274F"/>
                  </a:solidFill>
                  <a:latin typeface="Muli Bold"/>
                  <a:ea typeface="Muli Bold"/>
                  <a:cs typeface="Muli Bold"/>
                  <a:sym typeface="Muli Bold"/>
                </a:rPr>
                <a:t> </a:t>
              </a:r>
              <a:r>
                <a:rPr lang="en-US" sz="4000" b="1" u="none" strike="noStrike" dirty="0" err="1">
                  <a:solidFill>
                    <a:srgbClr val="19274F"/>
                  </a:solidFill>
                  <a:latin typeface="Muli Bold"/>
                  <a:ea typeface="Muli Bold"/>
                  <a:cs typeface="Muli Bold"/>
                  <a:sym typeface="Muli Bold"/>
                </a:rPr>
                <a:t>vụ</a:t>
              </a:r>
              <a:r>
                <a:rPr lang="en-US" sz="4000" b="1" u="none" strike="noStrike" dirty="0">
                  <a:solidFill>
                    <a:srgbClr val="19274F"/>
                  </a:solidFill>
                  <a:latin typeface="Muli Bold"/>
                  <a:ea typeface="Muli Bold"/>
                  <a:cs typeface="Muli Bold"/>
                  <a:sym typeface="Muli Bold"/>
                </a:rPr>
                <a:t> qua </a:t>
              </a:r>
              <a:r>
                <a:rPr lang="en-US" sz="4000" b="1" u="none" strike="noStrike" dirty="0" err="1">
                  <a:solidFill>
                    <a:srgbClr val="19274F"/>
                  </a:solidFill>
                  <a:latin typeface="Muli Bold"/>
                  <a:ea typeface="Muli Bold"/>
                  <a:cs typeface="Muli Bold"/>
                  <a:sym typeface="Muli Bold"/>
                </a:rPr>
                <a:t>mạng</a:t>
              </a:r>
              <a:r>
                <a:rPr lang="en-US" sz="4000" b="1" u="none" strike="noStrike" dirty="0">
                  <a:solidFill>
                    <a:srgbClr val="19274F"/>
                  </a:solidFill>
                  <a:latin typeface="Muli Bold"/>
                  <a:ea typeface="Muli Bold"/>
                  <a:cs typeface="Muli Bold"/>
                  <a:sym typeface="Muli Bold"/>
                </a:rPr>
                <a:t> internet </a:t>
              </a:r>
              <a:r>
                <a:rPr lang="en-US" sz="4000" b="1" u="none" strike="noStrike" dirty="0" err="1">
                  <a:solidFill>
                    <a:srgbClr val="19274F"/>
                  </a:solidFill>
                  <a:latin typeface="Muli Bold"/>
                  <a:ea typeface="Muli Bold"/>
                  <a:cs typeface="Muli Bold"/>
                  <a:sym typeface="Muli Bold"/>
                </a:rPr>
                <a:t>không</a:t>
              </a:r>
              <a:r>
                <a:rPr lang="en-US" sz="4000" b="1" u="none" strike="noStrike" dirty="0">
                  <a:solidFill>
                    <a:srgbClr val="19274F"/>
                  </a:solidFill>
                  <a:latin typeface="Muli Bold"/>
                  <a:ea typeface="Muli Bold"/>
                  <a:cs typeface="Muli Bold"/>
                  <a:sym typeface="Muli Bold"/>
                </a:rPr>
                <a:t>?</a:t>
              </a:r>
            </a:p>
          </p:txBody>
        </p:sp>
      </p:grpSp>
      <p:sp>
        <p:nvSpPr>
          <p:cNvPr id="54" name="TextBox 54"/>
          <p:cNvSpPr txBox="1"/>
          <p:nvPr/>
        </p:nvSpPr>
        <p:spPr>
          <a:xfrm>
            <a:off x="5916995" y="5030030"/>
            <a:ext cx="11590199" cy="4708981"/>
          </a:xfrm>
          <a:prstGeom prst="rect">
            <a:avLst/>
          </a:prstGeom>
        </p:spPr>
        <p:txBody>
          <a:bodyPr wrap="square" lIns="0" tIns="0" rIns="0" bIns="0" rtlCol="0" anchor="t">
            <a:spAutoFit/>
          </a:bodyPr>
          <a:lstStyle/>
          <a:p>
            <a:pPr algn="l">
              <a:spcAft>
                <a:spcPts val="1200"/>
              </a:spcAft>
            </a:pPr>
            <a:r>
              <a:rPr lang="vi-VN"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Việc</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mua</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bán</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hàng</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hóa</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có</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thể</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được</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thực</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hiện</a:t>
            </a:r>
            <a:r>
              <a:rPr lang="en-US" sz="3800" spc="-74" dirty="0">
                <a:solidFill>
                  <a:srgbClr val="19274F"/>
                </a:solidFill>
                <a:latin typeface="Muli"/>
                <a:ea typeface="Muli"/>
                <a:cs typeface="Muli"/>
                <a:sym typeface="Muli"/>
              </a:rPr>
              <a:t>:</a:t>
            </a:r>
          </a:p>
          <a:p>
            <a:pPr marL="727074" lvl="1" indent="-457200" algn="l">
              <a:spcAft>
                <a:spcPts val="1200"/>
              </a:spcAft>
              <a:buFont typeface="Wingdings" panose="05000000000000000000" pitchFamily="2" charset="2"/>
              <a:buChar char="à"/>
            </a:pPr>
            <a:r>
              <a:rPr lang="en-US" sz="3800" spc="-74" dirty="0">
                <a:solidFill>
                  <a:srgbClr val="19274F"/>
                </a:solidFill>
                <a:latin typeface="Muli"/>
                <a:ea typeface="Muli"/>
                <a:cs typeface="Muli"/>
                <a:sym typeface="Muli"/>
              </a:rPr>
              <a:t>Qua </a:t>
            </a:r>
            <a:r>
              <a:rPr lang="en-US" sz="3800" spc="-74" dirty="0" err="1">
                <a:solidFill>
                  <a:srgbClr val="19274F"/>
                </a:solidFill>
                <a:latin typeface="Muli"/>
                <a:ea typeface="Muli"/>
                <a:cs typeface="Muli"/>
                <a:sym typeface="Muli"/>
              </a:rPr>
              <a:t>các</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sàn</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thương</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mại</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điện</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tử</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shopee</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tiktokshop</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lazada</a:t>
            </a:r>
            <a:r>
              <a:rPr lang="en-US" sz="3800" spc="-74" dirty="0">
                <a:solidFill>
                  <a:srgbClr val="19274F"/>
                </a:solidFill>
                <a:latin typeface="Muli"/>
                <a:ea typeface="Muli"/>
                <a:cs typeface="Muli"/>
                <a:sym typeface="Muli"/>
              </a:rPr>
              <a:t>, tiki, </a:t>
            </a:r>
            <a:r>
              <a:rPr lang="en-US" sz="3800" spc="-74" dirty="0" err="1">
                <a:solidFill>
                  <a:srgbClr val="19274F"/>
                </a:solidFill>
                <a:latin typeface="Muli"/>
                <a:ea typeface="Muli"/>
                <a:cs typeface="Muli"/>
                <a:sym typeface="Muli"/>
              </a:rPr>
              <a:t>sendo</a:t>
            </a:r>
            <a:r>
              <a:rPr lang="en-US" sz="3800" spc="-74" dirty="0">
                <a:solidFill>
                  <a:srgbClr val="19274F"/>
                </a:solidFill>
                <a:latin typeface="Muli"/>
                <a:ea typeface="Muli"/>
                <a:cs typeface="Muli"/>
                <a:sym typeface="Muli"/>
              </a:rPr>
              <a:t>,..)</a:t>
            </a:r>
            <a:endParaRPr lang="vi-VN" sz="3800" spc="-74" dirty="0">
              <a:solidFill>
                <a:srgbClr val="19274F"/>
              </a:solidFill>
              <a:latin typeface="Muli"/>
              <a:ea typeface="Muli"/>
              <a:cs typeface="Muli"/>
              <a:sym typeface="Muli"/>
            </a:endParaRPr>
          </a:p>
          <a:p>
            <a:pPr marL="727074" lvl="1" indent="-457200" algn="l">
              <a:spcAft>
                <a:spcPts val="1200"/>
              </a:spcAft>
              <a:buFont typeface="Wingdings" panose="05000000000000000000" pitchFamily="2" charset="2"/>
              <a:buChar char="à"/>
            </a:pPr>
            <a:r>
              <a:rPr lang="vi-VN" sz="3800" spc="-74" dirty="0">
                <a:solidFill>
                  <a:srgbClr val="19274F"/>
                </a:solidFill>
                <a:latin typeface="Muli"/>
                <a:ea typeface="Muli"/>
                <a:cs typeface="Muli"/>
                <a:sym typeface="Muli"/>
              </a:rPr>
              <a:t>B</a:t>
            </a:r>
            <a:r>
              <a:rPr lang="en-US" sz="3800" spc="-74" dirty="0" err="1">
                <a:solidFill>
                  <a:srgbClr val="19274F"/>
                </a:solidFill>
                <a:latin typeface="Muli"/>
                <a:ea typeface="Muli"/>
                <a:cs typeface="Muli"/>
                <a:sym typeface="Muli"/>
              </a:rPr>
              <a:t>án</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hàng</a:t>
            </a:r>
            <a:r>
              <a:rPr lang="en-US" sz="3800" spc="-74" dirty="0">
                <a:solidFill>
                  <a:srgbClr val="19274F"/>
                </a:solidFill>
                <a:latin typeface="Muli"/>
                <a:ea typeface="Muli"/>
                <a:cs typeface="Muli"/>
                <a:sym typeface="Muli"/>
              </a:rPr>
              <a:t> qua </a:t>
            </a:r>
            <a:r>
              <a:rPr lang="en-US" sz="3800" spc="-74" dirty="0" err="1">
                <a:solidFill>
                  <a:srgbClr val="19274F"/>
                </a:solidFill>
                <a:latin typeface="Muli"/>
                <a:ea typeface="Muli"/>
                <a:cs typeface="Muli"/>
                <a:sym typeface="Muli"/>
              </a:rPr>
              <a:t>các</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trang</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mạng</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xã</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hội</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như</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zalo</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facebook</a:t>
            </a:r>
            <a:r>
              <a:rPr lang="en-US" sz="3800" spc="-74" dirty="0">
                <a:solidFill>
                  <a:srgbClr val="19274F"/>
                </a:solidFill>
                <a:latin typeface="Muli"/>
                <a:ea typeface="Muli"/>
                <a:cs typeface="Muli"/>
                <a:sym typeface="Muli"/>
              </a:rPr>
              <a:t>,</a:t>
            </a:r>
            <a:r>
              <a:rPr lang="vi-VN" sz="3800" spc="-74" dirty="0">
                <a:solidFill>
                  <a:srgbClr val="19274F"/>
                </a:solidFill>
                <a:latin typeface="Muli"/>
                <a:ea typeface="Muli"/>
                <a:cs typeface="Muli"/>
                <a:sym typeface="Muli"/>
              </a:rPr>
              <a:t> TikTok </a:t>
            </a:r>
            <a:r>
              <a:rPr lang="en-US" sz="3800" spc="-74" dirty="0">
                <a:solidFill>
                  <a:srgbClr val="19274F"/>
                </a:solidFill>
                <a:latin typeface="Muli"/>
                <a:ea typeface="Muli"/>
                <a:cs typeface="Muli"/>
                <a:sym typeface="Muli"/>
              </a:rPr>
              <a:t>…</a:t>
            </a:r>
          </a:p>
          <a:p>
            <a:pPr marL="269874" lvl="1" algn="l">
              <a:spcAft>
                <a:spcPts val="1200"/>
              </a:spcAft>
            </a:pPr>
            <a:r>
              <a:rPr lang="vi-VN" sz="3800" spc="-74" dirty="0">
                <a:solidFill>
                  <a:srgbClr val="19274F"/>
                </a:solidFill>
                <a:latin typeface="Muli"/>
                <a:ea typeface="Muli"/>
                <a:cs typeface="Muli"/>
                <a:sym typeface="Wingdings" panose="05000000000000000000" pitchFamily="2" charset="2"/>
              </a:rPr>
              <a:t></a:t>
            </a:r>
            <a:r>
              <a:rPr lang="vi-VN" sz="3800" spc="-74" dirty="0">
                <a:solidFill>
                  <a:srgbClr val="19274F"/>
                </a:solidFill>
                <a:latin typeface="Muli"/>
                <a:ea typeface="Muli"/>
                <a:cs typeface="Muli"/>
                <a:sym typeface="Muli"/>
              </a:rPr>
              <a:t> </a:t>
            </a:r>
            <a:r>
              <a:rPr lang="en-US" sz="3800" spc="-74" dirty="0">
                <a:solidFill>
                  <a:srgbClr val="19274F"/>
                </a:solidFill>
                <a:latin typeface="Muli"/>
                <a:ea typeface="Muli"/>
                <a:cs typeface="Muli"/>
                <a:sym typeface="Muli"/>
              </a:rPr>
              <a:t>Website </a:t>
            </a:r>
            <a:r>
              <a:rPr lang="en-US" sz="3800" spc="-74" dirty="0" err="1">
                <a:solidFill>
                  <a:srgbClr val="19274F"/>
                </a:solidFill>
                <a:latin typeface="Muli"/>
                <a:ea typeface="Muli"/>
                <a:cs typeface="Muli"/>
                <a:sym typeface="Muli"/>
              </a:rPr>
              <a:t>bán</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hàng</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riêng</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của</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cơ</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sở</a:t>
            </a:r>
            <a:r>
              <a:rPr lang="en-US" sz="3800" spc="-74" dirty="0">
                <a:solidFill>
                  <a:srgbClr val="19274F"/>
                </a:solidFill>
                <a:latin typeface="Muli"/>
                <a:ea typeface="Muli"/>
                <a:cs typeface="Muli"/>
                <a:sym typeface="Muli"/>
              </a:rPr>
              <a:t>, App </a:t>
            </a:r>
            <a:r>
              <a:rPr lang="en-US" sz="3800" spc="-74" dirty="0" err="1">
                <a:solidFill>
                  <a:srgbClr val="19274F"/>
                </a:solidFill>
                <a:latin typeface="Muli"/>
                <a:ea typeface="Muli"/>
                <a:cs typeface="Muli"/>
                <a:sym typeface="Muli"/>
              </a:rPr>
              <a:t>đặt</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hàng</a:t>
            </a:r>
            <a:endParaRPr lang="en-US" sz="3800" spc="-74" dirty="0">
              <a:solidFill>
                <a:srgbClr val="19274F"/>
              </a:solidFill>
              <a:latin typeface="Muli"/>
              <a:ea typeface="Muli"/>
              <a:cs typeface="Muli"/>
              <a:sym typeface="Muli"/>
            </a:endParaRPr>
          </a:p>
          <a:p>
            <a:pPr marL="269874" lvl="1" algn="l"/>
            <a:r>
              <a:rPr lang="vi-VN" sz="3800" spc="-74" dirty="0">
                <a:solidFill>
                  <a:srgbClr val="19274F"/>
                </a:solidFill>
                <a:latin typeface="Muli"/>
                <a:ea typeface="Muli"/>
                <a:cs typeface="Muli"/>
                <a:sym typeface="Wingdings" panose="05000000000000000000" pitchFamily="2" charset="2"/>
              </a:rPr>
              <a:t> </a:t>
            </a:r>
            <a:r>
              <a:rPr lang="en-US" sz="3800" spc="-74" dirty="0">
                <a:solidFill>
                  <a:srgbClr val="19274F"/>
                </a:solidFill>
                <a:latin typeface="Muli"/>
                <a:ea typeface="Muli"/>
                <a:cs typeface="Muli"/>
                <a:sym typeface="Muli"/>
              </a:rPr>
              <a:t>Các </a:t>
            </a:r>
            <a:r>
              <a:rPr lang="en-US" sz="3800" spc="-74" dirty="0" err="1">
                <a:solidFill>
                  <a:srgbClr val="19274F"/>
                </a:solidFill>
                <a:latin typeface="Muli"/>
                <a:ea typeface="Muli"/>
                <a:cs typeface="Muli"/>
                <a:sym typeface="Muli"/>
              </a:rPr>
              <a:t>hình</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thức</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khác</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có</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sử</a:t>
            </a:r>
            <a:r>
              <a:rPr lang="en-US" sz="3800" spc="-74" dirty="0">
                <a:solidFill>
                  <a:srgbClr val="19274F"/>
                </a:solidFill>
                <a:latin typeface="Muli"/>
                <a:ea typeface="Muli"/>
                <a:cs typeface="Muli"/>
                <a:sym typeface="Muli"/>
              </a:rPr>
              <a:t> </a:t>
            </a:r>
            <a:r>
              <a:rPr lang="en-US" sz="3800" spc="-74" dirty="0" err="1">
                <a:solidFill>
                  <a:srgbClr val="19274F"/>
                </a:solidFill>
                <a:latin typeface="Muli"/>
                <a:ea typeface="Muli"/>
                <a:cs typeface="Muli"/>
                <a:sym typeface="Muli"/>
              </a:rPr>
              <a:t>dụng</a:t>
            </a:r>
            <a:r>
              <a:rPr lang="en-US" sz="3800" spc="-74" dirty="0">
                <a:solidFill>
                  <a:srgbClr val="19274F"/>
                </a:solidFill>
                <a:latin typeface="Muli"/>
                <a:ea typeface="Muli"/>
                <a:cs typeface="Muli"/>
                <a:sym typeface="Muli"/>
              </a:rPr>
              <a:t> internet</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055145" y="1573749"/>
            <a:ext cx="1084526" cy="1310966"/>
          </a:xfrm>
          <a:custGeom>
            <a:avLst/>
            <a:gdLst/>
            <a:ahLst/>
            <a:cxnLst/>
            <a:rect l="l" t="t" r="r" b="b"/>
            <a:pathLst>
              <a:path w="1084526" h="1310966">
                <a:moveTo>
                  <a:pt x="0" y="0"/>
                </a:moveTo>
                <a:lnTo>
                  <a:pt x="1084526" y="0"/>
                </a:lnTo>
                <a:lnTo>
                  <a:pt x="1084526" y="1310966"/>
                </a:lnTo>
                <a:lnTo>
                  <a:pt x="0" y="1310966"/>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a:off x="8042154" y="5559814"/>
            <a:ext cx="2066421" cy="2152522"/>
          </a:xfrm>
          <a:custGeom>
            <a:avLst/>
            <a:gdLst/>
            <a:ahLst/>
            <a:cxnLst/>
            <a:rect l="l" t="t" r="r" b="b"/>
            <a:pathLst>
              <a:path w="2066421" h="2152522">
                <a:moveTo>
                  <a:pt x="0" y="0"/>
                </a:moveTo>
                <a:lnTo>
                  <a:pt x="2066421" y="0"/>
                </a:lnTo>
                <a:lnTo>
                  <a:pt x="2066421" y="2152522"/>
                </a:lnTo>
                <a:lnTo>
                  <a:pt x="0" y="2152522"/>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TextBox 34"/>
          <p:cNvSpPr txBox="1"/>
          <p:nvPr/>
        </p:nvSpPr>
        <p:spPr>
          <a:xfrm>
            <a:off x="3217993" y="4457978"/>
            <a:ext cx="11991343" cy="762000"/>
          </a:xfrm>
          <a:prstGeom prst="rect">
            <a:avLst/>
          </a:prstGeom>
        </p:spPr>
        <p:txBody>
          <a:bodyPr lIns="0" tIns="0" rIns="0" bIns="0" rtlCol="0" anchor="t">
            <a:spAutoFit/>
          </a:bodyPr>
          <a:lstStyle/>
          <a:p>
            <a:pPr algn="ctr">
              <a:lnSpc>
                <a:spcPts val="5999"/>
              </a:lnSpc>
            </a:pPr>
            <a:r>
              <a:rPr lang="en-US" sz="4999" i="1" spc="-49">
                <a:solidFill>
                  <a:srgbClr val="000000"/>
                </a:solidFill>
                <a:latin typeface="Asap Italics"/>
                <a:ea typeface="Asap Italics"/>
                <a:cs typeface="Asap Italics"/>
                <a:sym typeface="Asap Italics"/>
              </a:rPr>
              <a:t>Gồm 5 câu hỏi</a:t>
            </a:r>
          </a:p>
        </p:txBody>
      </p:sp>
      <p:sp>
        <p:nvSpPr>
          <p:cNvPr id="35" name="TextBox 35"/>
          <p:cNvSpPr txBox="1"/>
          <p:nvPr/>
        </p:nvSpPr>
        <p:spPr>
          <a:xfrm>
            <a:off x="3203693" y="3034669"/>
            <a:ext cx="11991343" cy="1371600"/>
          </a:xfrm>
          <a:prstGeom prst="rect">
            <a:avLst/>
          </a:prstGeom>
        </p:spPr>
        <p:txBody>
          <a:bodyPr lIns="0" tIns="0" rIns="0" bIns="0" rtlCol="0" anchor="t">
            <a:spAutoFit/>
          </a:bodyPr>
          <a:lstStyle/>
          <a:p>
            <a:pPr marL="0" lvl="0" indent="0" algn="ctr">
              <a:lnSpc>
                <a:spcPts val="10800"/>
              </a:lnSpc>
            </a:pPr>
            <a:r>
              <a:rPr lang="en-US" sz="9000" b="1">
                <a:solidFill>
                  <a:srgbClr val="1D2B74"/>
                </a:solidFill>
                <a:latin typeface="Muli Bold"/>
                <a:ea typeface="Muli Bold"/>
                <a:cs typeface="Muli Bold"/>
                <a:sym typeface="Muli Bold"/>
              </a:rPr>
              <a:t>THÔNG TIN CHUNG </a:t>
            </a:r>
          </a:p>
        </p:txBody>
      </p:sp>
    </p:spTree>
  </p:cSld>
  <p:clrMapOvr>
    <a:masterClrMapping/>
  </p:clrMapOvr>
  <p:transition spd="slow">
    <p:push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0" y="544975"/>
            <a:ext cx="17525999" cy="9197051"/>
            <a:chOff x="0" y="0"/>
            <a:chExt cx="6370733" cy="3578524"/>
          </a:xfrm>
        </p:grpSpPr>
        <p:sp>
          <p:nvSpPr>
            <p:cNvPr id="3" name="Freeform 3"/>
            <p:cNvSpPr/>
            <p:nvPr/>
          </p:nvSpPr>
          <p:spPr>
            <a:xfrm>
              <a:off x="0" y="0"/>
              <a:ext cx="6370733" cy="3578524"/>
            </a:xfrm>
            <a:custGeom>
              <a:avLst/>
              <a:gdLst/>
              <a:ahLst/>
              <a:cxnLst/>
              <a:rect l="l" t="t" r="r" b="b"/>
              <a:pathLst>
                <a:path w="6370733" h="3578524">
                  <a:moveTo>
                    <a:pt x="17495" y="0"/>
                  </a:moveTo>
                  <a:lnTo>
                    <a:pt x="6353238" y="0"/>
                  </a:lnTo>
                  <a:cubicBezTo>
                    <a:pt x="6362900" y="0"/>
                    <a:pt x="6370733" y="7833"/>
                    <a:pt x="6370733" y="17495"/>
                  </a:cubicBezTo>
                  <a:lnTo>
                    <a:pt x="6370733" y="3561029"/>
                  </a:lnTo>
                  <a:cubicBezTo>
                    <a:pt x="6370733" y="3565669"/>
                    <a:pt x="6368890" y="3570119"/>
                    <a:pt x="6365609" y="3573400"/>
                  </a:cubicBezTo>
                  <a:cubicBezTo>
                    <a:pt x="6362328" y="3576681"/>
                    <a:pt x="6357878" y="3578524"/>
                    <a:pt x="6353238" y="3578524"/>
                  </a:cubicBezTo>
                  <a:lnTo>
                    <a:pt x="17495" y="3578524"/>
                  </a:lnTo>
                  <a:cubicBezTo>
                    <a:pt x="12855" y="3578524"/>
                    <a:pt x="8405" y="3576681"/>
                    <a:pt x="5124" y="3573400"/>
                  </a:cubicBezTo>
                  <a:cubicBezTo>
                    <a:pt x="1843" y="3570119"/>
                    <a:pt x="0" y="3565669"/>
                    <a:pt x="0" y="3561029"/>
                  </a:cubicBezTo>
                  <a:lnTo>
                    <a:pt x="0" y="17495"/>
                  </a:lnTo>
                  <a:cubicBezTo>
                    <a:pt x="0" y="12855"/>
                    <a:pt x="1843" y="8405"/>
                    <a:pt x="5124" y="5124"/>
                  </a:cubicBezTo>
                  <a:cubicBezTo>
                    <a:pt x="8405" y="1843"/>
                    <a:pt x="12855" y="0"/>
                    <a:pt x="17495" y="0"/>
                  </a:cubicBezTo>
                  <a:close/>
                </a:path>
              </a:pathLst>
            </a:custGeom>
            <a:solidFill>
              <a:srgbClr val="FBD86A"/>
            </a:solidFill>
            <a:ln cap="rnd">
              <a:noFill/>
              <a:prstDash val="solid"/>
              <a:round/>
            </a:ln>
          </p:spPr>
        </p:sp>
        <p:sp>
          <p:nvSpPr>
            <p:cNvPr id="4" name="TextBox 4"/>
            <p:cNvSpPr txBox="1"/>
            <p:nvPr/>
          </p:nvSpPr>
          <p:spPr>
            <a:xfrm>
              <a:off x="0" y="-38100"/>
              <a:ext cx="6370733" cy="361662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5" name="Group 5"/>
          <p:cNvGrpSpPr/>
          <p:nvPr/>
        </p:nvGrpSpPr>
        <p:grpSpPr>
          <a:xfrm>
            <a:off x="609600" y="2420347"/>
            <a:ext cx="17068799" cy="7170901"/>
            <a:chOff x="0" y="0"/>
            <a:chExt cx="6256521" cy="2790160"/>
          </a:xfrm>
        </p:grpSpPr>
        <p:sp>
          <p:nvSpPr>
            <p:cNvPr id="6" name="Freeform 6"/>
            <p:cNvSpPr/>
            <p:nvPr/>
          </p:nvSpPr>
          <p:spPr>
            <a:xfrm>
              <a:off x="0" y="0"/>
              <a:ext cx="6256521" cy="2790160"/>
            </a:xfrm>
            <a:custGeom>
              <a:avLst/>
              <a:gdLst/>
              <a:ahLst/>
              <a:cxnLst/>
              <a:rect l="l" t="t" r="r" b="b"/>
              <a:pathLst>
                <a:path w="6256521" h="2790160">
                  <a:moveTo>
                    <a:pt x="14444" y="0"/>
                  </a:moveTo>
                  <a:lnTo>
                    <a:pt x="6242077" y="0"/>
                  </a:lnTo>
                  <a:cubicBezTo>
                    <a:pt x="6250054" y="0"/>
                    <a:pt x="6256521" y="6467"/>
                    <a:pt x="6256521" y="14444"/>
                  </a:cubicBezTo>
                  <a:lnTo>
                    <a:pt x="6256521" y="2775716"/>
                  </a:lnTo>
                  <a:cubicBezTo>
                    <a:pt x="6256521" y="2779546"/>
                    <a:pt x="6254999" y="2783220"/>
                    <a:pt x="6252290" y="2785929"/>
                  </a:cubicBezTo>
                  <a:cubicBezTo>
                    <a:pt x="6249581" y="2788638"/>
                    <a:pt x="6245908" y="2790160"/>
                    <a:pt x="6242077" y="2790160"/>
                  </a:cubicBezTo>
                  <a:lnTo>
                    <a:pt x="14444" y="2790160"/>
                  </a:lnTo>
                  <a:cubicBezTo>
                    <a:pt x="6467" y="2790160"/>
                    <a:pt x="0" y="2783693"/>
                    <a:pt x="0" y="2775716"/>
                  </a:cubicBezTo>
                  <a:lnTo>
                    <a:pt x="0" y="14444"/>
                  </a:lnTo>
                  <a:cubicBezTo>
                    <a:pt x="0" y="6467"/>
                    <a:pt x="6467" y="0"/>
                    <a:pt x="14444" y="0"/>
                  </a:cubicBezTo>
                  <a:close/>
                </a:path>
              </a:pathLst>
            </a:custGeom>
            <a:solidFill>
              <a:srgbClr val="FFFFFF"/>
            </a:solidFill>
            <a:ln w="47625" cap="rnd">
              <a:solidFill>
                <a:srgbClr val="1A1E2D"/>
              </a:solidFill>
              <a:prstDash val="solid"/>
              <a:round/>
            </a:ln>
          </p:spPr>
        </p:sp>
        <p:sp>
          <p:nvSpPr>
            <p:cNvPr id="7" name="TextBox 7"/>
            <p:cNvSpPr txBox="1"/>
            <p:nvPr/>
          </p:nvSpPr>
          <p:spPr>
            <a:xfrm>
              <a:off x="0" y="-38100"/>
              <a:ext cx="6256521" cy="2828260"/>
            </a:xfrm>
            <a:prstGeom prst="rect">
              <a:avLst/>
            </a:prstGeom>
          </p:spPr>
          <p:txBody>
            <a:bodyPr lIns="46656" tIns="46656" rIns="46656" bIns="46656" rtlCol="0" anchor="ctr"/>
            <a:lstStyle/>
            <a:p>
              <a:pPr marL="0" lvl="0" indent="0" algn="ctr">
                <a:lnSpc>
                  <a:spcPts val="2520"/>
                </a:lnSpc>
                <a:spcBef>
                  <a:spcPct val="0"/>
                </a:spcBef>
              </a:pPr>
              <a:endParaRPr/>
            </a:p>
          </p:txBody>
        </p:sp>
      </p:grpSp>
      <p:sp>
        <p:nvSpPr>
          <p:cNvPr id="8" name="AutoShape 8"/>
          <p:cNvSpPr/>
          <p:nvPr/>
        </p:nvSpPr>
        <p:spPr>
          <a:xfrm flipV="1">
            <a:off x="718590" y="5753100"/>
            <a:ext cx="16883610" cy="79754"/>
          </a:xfrm>
          <a:prstGeom prst="line">
            <a:avLst/>
          </a:prstGeom>
          <a:ln w="47625" cap="flat">
            <a:solidFill>
              <a:srgbClr val="19274F"/>
            </a:solidFill>
            <a:prstDash val="solid"/>
            <a:headEnd type="none" w="sm" len="sm"/>
            <a:tailEnd type="none" w="sm" len="sm"/>
          </a:ln>
        </p:spPr>
      </p:sp>
      <p:sp>
        <p:nvSpPr>
          <p:cNvPr id="9" name="Freeform 9"/>
          <p:cNvSpPr/>
          <p:nvPr/>
        </p:nvSpPr>
        <p:spPr>
          <a:xfrm>
            <a:off x="1203950" y="2511144"/>
            <a:ext cx="2013917" cy="2001330"/>
          </a:xfrm>
          <a:custGeom>
            <a:avLst/>
            <a:gdLst/>
            <a:ahLst/>
            <a:cxnLst/>
            <a:rect l="l" t="t" r="r" b="b"/>
            <a:pathLst>
              <a:path w="2013917" h="2001330">
                <a:moveTo>
                  <a:pt x="0" y="0"/>
                </a:moveTo>
                <a:lnTo>
                  <a:pt x="2013917" y="0"/>
                </a:lnTo>
                <a:lnTo>
                  <a:pt x="2013917" y="2001331"/>
                </a:lnTo>
                <a:lnTo>
                  <a:pt x="0" y="20013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965325" y="4841794"/>
            <a:ext cx="701913" cy="578376"/>
          </a:xfrm>
          <a:custGeom>
            <a:avLst/>
            <a:gdLst/>
            <a:ahLst/>
            <a:cxnLst/>
            <a:rect l="l" t="t" r="r" b="b"/>
            <a:pathLst>
              <a:path w="586469" h="523668">
                <a:moveTo>
                  <a:pt x="0" y="0"/>
                </a:moveTo>
                <a:lnTo>
                  <a:pt x="586468" y="0"/>
                </a:lnTo>
                <a:lnTo>
                  <a:pt x="586468" y="523668"/>
                </a:lnTo>
                <a:lnTo>
                  <a:pt x="0" y="523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781546" y="6015840"/>
            <a:ext cx="844808" cy="1760016"/>
          </a:xfrm>
          <a:custGeom>
            <a:avLst/>
            <a:gdLst/>
            <a:ahLst/>
            <a:cxnLst/>
            <a:rect l="l" t="t" r="r" b="b"/>
            <a:pathLst>
              <a:path w="844808" h="1760016">
                <a:moveTo>
                  <a:pt x="0" y="0"/>
                </a:moveTo>
                <a:lnTo>
                  <a:pt x="844808" y="0"/>
                </a:lnTo>
                <a:lnTo>
                  <a:pt x="844808" y="1760017"/>
                </a:lnTo>
                <a:lnTo>
                  <a:pt x="0" y="17600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12" name="Freeform 12"/>
          <p:cNvSpPr/>
          <p:nvPr/>
        </p:nvSpPr>
        <p:spPr>
          <a:xfrm>
            <a:off x="3462161" y="8315532"/>
            <a:ext cx="806101" cy="520301"/>
          </a:xfrm>
          <a:custGeom>
            <a:avLst/>
            <a:gdLst/>
            <a:ahLst/>
            <a:cxnLst/>
            <a:rect l="l" t="t" r="r" b="b"/>
            <a:pathLst>
              <a:path w="806101" h="520301">
                <a:moveTo>
                  <a:pt x="0" y="0"/>
                </a:moveTo>
                <a:lnTo>
                  <a:pt x="806101" y="0"/>
                </a:lnTo>
                <a:lnTo>
                  <a:pt x="806101" y="520302"/>
                </a:lnTo>
                <a:lnTo>
                  <a:pt x="0" y="52030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1448244" y="699497"/>
            <a:ext cx="15391512" cy="1500411"/>
          </a:xfrm>
          <a:prstGeom prst="rect">
            <a:avLst/>
          </a:prstGeom>
        </p:spPr>
        <p:txBody>
          <a:bodyPr lIns="0" tIns="0" rIns="0" bIns="0" rtlCol="0" anchor="t">
            <a:spAutoFit/>
          </a:bodyPr>
          <a:lstStyle/>
          <a:p>
            <a:pPr marL="0" lvl="0" indent="0" algn="ctr">
              <a:lnSpc>
                <a:spcPts val="3850"/>
              </a:lnSpc>
              <a:spcBef>
                <a:spcPct val="0"/>
              </a:spcBef>
            </a:pPr>
            <a:r>
              <a:rPr lang="en-US" sz="3500" b="1" dirty="0">
                <a:solidFill>
                  <a:srgbClr val="19274F"/>
                </a:solidFill>
                <a:latin typeface="Muli Bold"/>
                <a:ea typeface="Muli Bold"/>
                <a:cs typeface="Muli Bold"/>
                <a:sym typeface="Muli Bold"/>
              </a:rPr>
              <a:t> 7.3. Bình </a:t>
            </a:r>
            <a:r>
              <a:rPr lang="en-US" sz="3500" b="1" dirty="0" err="1">
                <a:solidFill>
                  <a:srgbClr val="19274F"/>
                </a:solidFill>
                <a:latin typeface="Muli Bold"/>
                <a:ea typeface="Muli Bold"/>
                <a:cs typeface="Muli Bold"/>
                <a:sym typeface="Muli Bold"/>
              </a:rPr>
              <a:t>quân</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một</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tháng</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năm</a:t>
            </a:r>
            <a:r>
              <a:rPr lang="en-US" sz="3500" b="1" dirty="0">
                <a:solidFill>
                  <a:srgbClr val="19274F"/>
                </a:solidFill>
                <a:latin typeface="Muli Bold"/>
                <a:ea typeface="Muli Bold"/>
                <a:cs typeface="Muli Bold"/>
                <a:sym typeface="Muli Bold"/>
              </a:rPr>
              <a:t> 2025, </a:t>
            </a:r>
            <a:r>
              <a:rPr lang="en-US" sz="3500" b="1" dirty="0" err="1">
                <a:solidFill>
                  <a:srgbClr val="19274F"/>
                </a:solidFill>
                <a:latin typeface="Muli Bold"/>
                <a:ea typeface="Muli Bold"/>
                <a:cs typeface="Muli Bold"/>
                <a:sym typeface="Muli Bold"/>
              </a:rPr>
              <a:t>tỷ</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trọng</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doanh</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thu</a:t>
            </a:r>
            <a:r>
              <a:rPr lang="en-US" sz="3500" b="1" dirty="0">
                <a:solidFill>
                  <a:srgbClr val="19274F"/>
                </a:solidFill>
                <a:latin typeface="Muli Bold"/>
                <a:ea typeface="Muli Bold"/>
                <a:cs typeface="Muli Bold"/>
                <a:sym typeface="Muli Bold"/>
              </a:rPr>
              <a:t> (bao </a:t>
            </a:r>
            <a:r>
              <a:rPr lang="en-US" sz="3500" b="1" dirty="0" err="1">
                <a:solidFill>
                  <a:srgbClr val="19274F"/>
                </a:solidFill>
                <a:latin typeface="Muli Bold"/>
                <a:ea typeface="Muli Bold"/>
                <a:cs typeface="Muli Bold"/>
                <a:sym typeface="Muli Bold"/>
              </a:rPr>
              <a:t>gồm</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cả</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vốn</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và</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lãi</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từ</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việc</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bán</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hàng</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cung</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cấp</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các</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sản</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phẩm</a:t>
            </a:r>
            <a:r>
              <a:rPr lang="en-US" sz="3500" b="1" dirty="0">
                <a:solidFill>
                  <a:srgbClr val="19274F"/>
                </a:solidFill>
                <a:latin typeface="Muli Bold"/>
                <a:ea typeface="Muli Bold"/>
                <a:cs typeface="Muli Bold"/>
                <a:sym typeface="Muli Bold"/>
              </a:rPr>
              <a:t>/</a:t>
            </a:r>
            <a:r>
              <a:rPr lang="en-US" sz="3500" b="1" dirty="0" err="1">
                <a:solidFill>
                  <a:srgbClr val="19274F"/>
                </a:solidFill>
                <a:latin typeface="Muli Bold"/>
                <a:ea typeface="Muli Bold"/>
                <a:cs typeface="Muli Bold"/>
                <a:sym typeface="Muli Bold"/>
              </a:rPr>
              <a:t>dịch</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vụ</a:t>
            </a:r>
            <a:r>
              <a:rPr lang="en-US" sz="3500" b="1" dirty="0">
                <a:solidFill>
                  <a:srgbClr val="19274F"/>
                </a:solidFill>
                <a:latin typeface="Muli Bold"/>
                <a:ea typeface="Muli Bold"/>
                <a:cs typeface="Muli Bold"/>
                <a:sym typeface="Muli Bold"/>
              </a:rPr>
              <a:t> qua </a:t>
            </a:r>
            <a:r>
              <a:rPr lang="en-US" sz="3500" b="1" dirty="0" err="1">
                <a:solidFill>
                  <a:srgbClr val="19274F"/>
                </a:solidFill>
                <a:latin typeface="Muli Bold"/>
                <a:ea typeface="Muli Bold"/>
                <a:cs typeface="Muli Bold"/>
                <a:sym typeface="Muli Bold"/>
              </a:rPr>
              <a:t>mạng</a:t>
            </a:r>
            <a:r>
              <a:rPr lang="en-US" sz="3500" b="1" dirty="0">
                <a:solidFill>
                  <a:srgbClr val="19274F"/>
                </a:solidFill>
                <a:latin typeface="Muli Bold"/>
                <a:ea typeface="Muli Bold"/>
                <a:cs typeface="Muli Bold"/>
                <a:sym typeface="Muli Bold"/>
              </a:rPr>
              <a:t> internet </a:t>
            </a:r>
            <a:r>
              <a:rPr lang="en-US" sz="3500" b="1" dirty="0" err="1">
                <a:solidFill>
                  <a:srgbClr val="19274F"/>
                </a:solidFill>
                <a:latin typeface="Muli Bold"/>
                <a:ea typeface="Muli Bold"/>
                <a:cs typeface="Muli Bold"/>
                <a:sym typeface="Muli Bold"/>
              </a:rPr>
              <a:t>của</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cơ</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sở</a:t>
            </a:r>
            <a:r>
              <a:rPr lang="en-US" sz="3500" b="1" dirty="0">
                <a:solidFill>
                  <a:srgbClr val="19274F"/>
                </a:solidFill>
                <a:latin typeface="Muli Bold"/>
                <a:ea typeface="Muli Bold"/>
                <a:cs typeface="Muli Bold"/>
                <a:sym typeface="Muli Bold"/>
              </a:rPr>
              <a:t> </a:t>
            </a:r>
            <a:r>
              <a:rPr lang="en-US" sz="3500" b="1" dirty="0" err="1">
                <a:solidFill>
                  <a:srgbClr val="19274F"/>
                </a:solidFill>
                <a:latin typeface="Muli Bold"/>
                <a:ea typeface="Muli Bold"/>
                <a:cs typeface="Muli Bold"/>
                <a:sym typeface="Muli Bold"/>
              </a:rPr>
              <a:t>chiếm</a:t>
            </a:r>
            <a:r>
              <a:rPr lang="en-US" sz="3500" b="1" dirty="0">
                <a:solidFill>
                  <a:srgbClr val="19274F"/>
                </a:solidFill>
                <a:latin typeface="Muli Bold"/>
                <a:ea typeface="Muli Bold"/>
                <a:cs typeface="Muli Bold"/>
                <a:sym typeface="Muli Bold"/>
              </a:rPr>
              <a:t> bao </a:t>
            </a:r>
            <a:r>
              <a:rPr lang="en-US" sz="3500" b="1" dirty="0" err="1">
                <a:solidFill>
                  <a:srgbClr val="19274F"/>
                </a:solidFill>
                <a:latin typeface="Muli Bold"/>
                <a:ea typeface="Muli Bold"/>
                <a:cs typeface="Muli Bold"/>
                <a:sym typeface="Muli Bold"/>
              </a:rPr>
              <a:t>nhiêu</a:t>
            </a:r>
            <a:r>
              <a:rPr lang="en-US" sz="3500" b="1" dirty="0">
                <a:solidFill>
                  <a:srgbClr val="19274F"/>
                </a:solidFill>
                <a:latin typeface="Muli Bold"/>
                <a:ea typeface="Muli Bold"/>
                <a:cs typeface="Muli Bold"/>
                <a:sym typeface="Muli Bold"/>
              </a:rPr>
              <a:t> %?</a:t>
            </a:r>
          </a:p>
        </p:txBody>
      </p:sp>
      <p:sp>
        <p:nvSpPr>
          <p:cNvPr id="14" name="TextBox 14"/>
          <p:cNvSpPr txBox="1"/>
          <p:nvPr/>
        </p:nvSpPr>
        <p:spPr>
          <a:xfrm>
            <a:off x="3462161" y="2552700"/>
            <a:ext cx="13721681" cy="1661993"/>
          </a:xfrm>
          <a:prstGeom prst="rect">
            <a:avLst/>
          </a:prstGeom>
        </p:spPr>
        <p:txBody>
          <a:bodyPr wrap="square" lIns="0" tIns="0" rIns="0" bIns="0" rtlCol="0" anchor="t">
            <a:spAutoFit/>
          </a:bodyPr>
          <a:lstStyle/>
          <a:p>
            <a:pPr marL="0" lvl="0" indent="0" algn="l"/>
            <a:r>
              <a:rPr lang="en-US" sz="3600" i="1" spc="-90" dirty="0" err="1">
                <a:solidFill>
                  <a:srgbClr val="19274F"/>
                </a:solidFill>
                <a:latin typeface="Muli Italics"/>
                <a:ea typeface="Muli Italics"/>
                <a:cs typeface="Muli Italics"/>
                <a:sym typeface="Muli Italics"/>
              </a:rPr>
              <a:t>Là</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phần</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trăm</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số</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tiền</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cơ</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sở</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thu</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được</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từ</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việc</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cung</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cấp</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hàng</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hóa</a:t>
            </a:r>
            <a:r>
              <a:rPr lang="en-US" sz="3600" i="1" spc="-90" dirty="0">
                <a:solidFill>
                  <a:srgbClr val="19274F"/>
                </a:solidFill>
                <a:latin typeface="Muli Italics"/>
                <a:ea typeface="Muli Italics"/>
                <a:cs typeface="Muli Italics"/>
                <a:sym typeface="Muli Italics"/>
              </a:rPr>
              <a:t>/</a:t>
            </a:r>
            <a:r>
              <a:rPr lang="en-US" sz="3600" i="1" spc="-90" dirty="0" err="1">
                <a:solidFill>
                  <a:srgbClr val="19274F"/>
                </a:solidFill>
                <a:latin typeface="Muli Italics"/>
                <a:ea typeface="Muli Italics"/>
                <a:cs typeface="Muli Italics"/>
                <a:sym typeface="Muli Italics"/>
              </a:rPr>
              <a:t>dịch</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vụ</a:t>
            </a:r>
            <a:r>
              <a:rPr lang="en-US" sz="3600" i="1" spc="-90" dirty="0">
                <a:solidFill>
                  <a:srgbClr val="19274F"/>
                </a:solidFill>
                <a:latin typeface="Muli Italics"/>
                <a:ea typeface="Muli Italics"/>
                <a:cs typeface="Muli Italics"/>
                <a:sym typeface="Muli Italics"/>
              </a:rPr>
              <a:t> (bao </a:t>
            </a:r>
            <a:r>
              <a:rPr lang="en-US" sz="3600" i="1" spc="-90" dirty="0" err="1">
                <a:solidFill>
                  <a:srgbClr val="19274F"/>
                </a:solidFill>
                <a:latin typeface="Muli Italics"/>
                <a:ea typeface="Muli Italics"/>
                <a:cs typeface="Muli Italics"/>
                <a:sym typeface="Muli Italics"/>
              </a:rPr>
              <a:t>gồm</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cả</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vốn</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và</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lãi</a:t>
            </a:r>
            <a:r>
              <a:rPr lang="en-US" sz="3600" i="1" spc="-90" dirty="0">
                <a:solidFill>
                  <a:srgbClr val="19274F"/>
                </a:solidFill>
                <a:latin typeface="Muli Italics"/>
                <a:ea typeface="Muli Italics"/>
                <a:cs typeface="Muli Italics"/>
                <a:sym typeface="Muli Italics"/>
              </a:rPr>
              <a:t>) qua </a:t>
            </a:r>
            <a:r>
              <a:rPr lang="en-US" sz="3600" i="1" spc="-90" dirty="0" err="1">
                <a:solidFill>
                  <a:srgbClr val="19274F"/>
                </a:solidFill>
                <a:latin typeface="Muli Italics"/>
                <a:ea typeface="Muli Italics"/>
                <a:cs typeface="Muli Italics"/>
                <a:sym typeface="Muli Italics"/>
              </a:rPr>
              <a:t>bán</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hàng</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trực</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tuyến</a:t>
            </a:r>
            <a:r>
              <a:rPr lang="en-US" sz="3600" i="1" spc="-90" dirty="0">
                <a:solidFill>
                  <a:srgbClr val="19274F"/>
                </a:solidFill>
                <a:latin typeface="Muli Italics"/>
                <a:ea typeface="Muli Italics"/>
                <a:cs typeface="Muli Italics"/>
                <a:sym typeface="Muli Italics"/>
              </a:rPr>
              <a:t> so </a:t>
            </a:r>
            <a:r>
              <a:rPr lang="en-US" sz="3600" i="1" spc="-90" dirty="0" err="1">
                <a:solidFill>
                  <a:srgbClr val="19274F"/>
                </a:solidFill>
                <a:latin typeface="Muli Italics"/>
                <a:ea typeface="Muli Italics"/>
                <a:cs typeface="Muli Italics"/>
                <a:sym typeface="Muli Italics"/>
              </a:rPr>
              <a:t>với</a:t>
            </a:r>
            <a:r>
              <a:rPr lang="en-US" sz="3600" i="1" spc="-90" dirty="0">
                <a:solidFill>
                  <a:srgbClr val="19274F"/>
                </a:solidFill>
                <a:latin typeface="Muli Italics"/>
                <a:ea typeface="Muli Italics"/>
                <a:cs typeface="Muli Italics"/>
                <a:sym typeface="Muli Italics"/>
              </a:rPr>
              <a:t> </a:t>
            </a:r>
            <a:r>
              <a:rPr lang="en-US" sz="3600" b="1" i="1" u="sng" spc="-90" dirty="0" err="1">
                <a:solidFill>
                  <a:srgbClr val="FF0000"/>
                </a:solidFill>
                <a:latin typeface="Muli Italics"/>
                <a:ea typeface="Muli Italics"/>
                <a:cs typeface="Muli Italics"/>
                <a:sym typeface="Muli Italics"/>
              </a:rPr>
              <a:t>tổng</a:t>
            </a:r>
            <a:r>
              <a:rPr lang="en-US" sz="3600" b="1" i="1" u="sng" spc="-90" dirty="0">
                <a:solidFill>
                  <a:srgbClr val="FF0000"/>
                </a:solidFill>
                <a:latin typeface="Muli Italics"/>
                <a:ea typeface="Muli Italics"/>
                <a:cs typeface="Muli Italics"/>
                <a:sym typeface="Muli Italics"/>
              </a:rPr>
              <a:t> </a:t>
            </a:r>
            <a:r>
              <a:rPr lang="en-US" sz="3600" b="1" i="1" u="sng" spc="-90" dirty="0" err="1">
                <a:solidFill>
                  <a:srgbClr val="FF0000"/>
                </a:solidFill>
                <a:latin typeface="Muli Italics"/>
                <a:ea typeface="Muli Italics"/>
                <a:cs typeface="Muli Italics"/>
                <a:sym typeface="Muli Italics"/>
              </a:rPr>
              <a:t>số</a:t>
            </a:r>
            <a:r>
              <a:rPr lang="en-US" sz="3600" b="1" i="1" u="sng" spc="-90" dirty="0">
                <a:solidFill>
                  <a:srgbClr val="FF0000"/>
                </a:solidFill>
                <a:latin typeface="Muli Italics"/>
                <a:ea typeface="Muli Italics"/>
                <a:cs typeface="Muli Italics"/>
                <a:sym typeface="Muli Italics"/>
              </a:rPr>
              <a:t> </a:t>
            </a:r>
            <a:r>
              <a:rPr lang="en-US" sz="3600" b="1" i="1" u="sng" spc="-90" dirty="0" err="1">
                <a:solidFill>
                  <a:srgbClr val="FF0000"/>
                </a:solidFill>
                <a:latin typeface="Muli Italics"/>
                <a:ea typeface="Muli Italics"/>
                <a:cs typeface="Muli Italics"/>
                <a:sym typeface="Muli Italics"/>
              </a:rPr>
              <a:t>tiền</a:t>
            </a:r>
            <a:r>
              <a:rPr lang="en-US" sz="3600" b="1" i="1" u="sng" spc="-90" dirty="0">
                <a:solidFill>
                  <a:srgbClr val="FF0000"/>
                </a:solidFill>
                <a:latin typeface="Muli Italics"/>
                <a:ea typeface="Muli Italics"/>
                <a:cs typeface="Muli Italics"/>
                <a:sym typeface="Muli Italics"/>
              </a:rPr>
              <a:t> </a:t>
            </a:r>
            <a:r>
              <a:rPr lang="en-US" sz="3600" b="1" i="1" u="sng" spc="-90" dirty="0" err="1">
                <a:solidFill>
                  <a:srgbClr val="FF0000"/>
                </a:solidFill>
                <a:latin typeface="Muli Italics"/>
                <a:ea typeface="Muli Italics"/>
                <a:cs typeface="Muli Italics"/>
                <a:sym typeface="Muli Italics"/>
              </a:rPr>
              <a:t>cơ</a:t>
            </a:r>
            <a:r>
              <a:rPr lang="en-US" sz="3600" b="1" i="1" u="sng" spc="-90" dirty="0">
                <a:solidFill>
                  <a:srgbClr val="FF0000"/>
                </a:solidFill>
                <a:latin typeface="Muli Italics"/>
                <a:ea typeface="Muli Italics"/>
                <a:cs typeface="Muli Italics"/>
                <a:sym typeface="Muli Italics"/>
              </a:rPr>
              <a:t> </a:t>
            </a:r>
            <a:r>
              <a:rPr lang="en-US" sz="3600" b="1" i="1" u="sng" spc="-90" dirty="0" err="1">
                <a:solidFill>
                  <a:srgbClr val="FF0000"/>
                </a:solidFill>
                <a:latin typeface="Muli Italics"/>
                <a:ea typeface="Muli Italics"/>
                <a:cs typeface="Muli Italics"/>
                <a:sym typeface="Muli Italics"/>
              </a:rPr>
              <a:t>sở</a:t>
            </a:r>
            <a:r>
              <a:rPr lang="en-US" sz="3600" b="1" i="1" u="sng" spc="-90" dirty="0">
                <a:solidFill>
                  <a:srgbClr val="FF0000"/>
                </a:solidFill>
                <a:latin typeface="Muli Italics"/>
                <a:ea typeface="Muli Italics"/>
                <a:cs typeface="Muli Italics"/>
                <a:sym typeface="Muli Italics"/>
              </a:rPr>
              <a:t> </a:t>
            </a:r>
            <a:r>
              <a:rPr lang="en-US" sz="3600" b="1" i="1" u="sng" spc="-90" dirty="0" err="1">
                <a:solidFill>
                  <a:srgbClr val="FF0000"/>
                </a:solidFill>
                <a:latin typeface="Muli Italics"/>
                <a:ea typeface="Muli Italics"/>
                <a:cs typeface="Muli Italics"/>
                <a:sym typeface="Muli Italics"/>
              </a:rPr>
              <a:t>thu</a:t>
            </a:r>
            <a:r>
              <a:rPr lang="en-US" sz="3600" b="1" i="1" u="sng" spc="-90" dirty="0">
                <a:solidFill>
                  <a:srgbClr val="FF0000"/>
                </a:solidFill>
                <a:latin typeface="Muli Italics"/>
                <a:ea typeface="Muli Italics"/>
                <a:cs typeface="Muli Italics"/>
                <a:sym typeface="Muli Italics"/>
              </a:rPr>
              <a:t> </a:t>
            </a:r>
            <a:r>
              <a:rPr lang="en-US" sz="3600" b="1" i="1" u="sng" spc="-90" dirty="0" err="1">
                <a:solidFill>
                  <a:srgbClr val="FF0000"/>
                </a:solidFill>
                <a:latin typeface="Muli Italics"/>
                <a:ea typeface="Muli Italics"/>
                <a:cs typeface="Muli Italics"/>
                <a:sym typeface="Muli Italics"/>
              </a:rPr>
              <a:t>được</a:t>
            </a:r>
            <a:r>
              <a:rPr lang="en-US" sz="3600" b="1" i="1" u="sng" spc="-90" dirty="0">
                <a:solidFill>
                  <a:srgbClr val="FF0000"/>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từ</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việc</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cung</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cấp</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hàng</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hóa</a:t>
            </a:r>
            <a:r>
              <a:rPr lang="en-US" sz="3600" i="1" spc="-90" dirty="0">
                <a:solidFill>
                  <a:srgbClr val="19274F"/>
                </a:solidFill>
                <a:latin typeface="Muli Italics"/>
                <a:ea typeface="Muli Italics"/>
                <a:cs typeface="Muli Italics"/>
                <a:sym typeface="Muli Italics"/>
              </a:rPr>
              <a:t>/</a:t>
            </a:r>
            <a:r>
              <a:rPr lang="en-US" sz="3600" i="1" spc="-90" dirty="0" err="1">
                <a:solidFill>
                  <a:srgbClr val="19274F"/>
                </a:solidFill>
                <a:latin typeface="Muli Italics"/>
                <a:ea typeface="Muli Italics"/>
                <a:cs typeface="Muli Italics"/>
                <a:sym typeface="Muli Italics"/>
              </a:rPr>
              <a:t>dịch</a:t>
            </a:r>
            <a:r>
              <a:rPr lang="en-US" sz="3600" i="1" spc="-90" dirty="0">
                <a:solidFill>
                  <a:srgbClr val="19274F"/>
                </a:solidFill>
                <a:latin typeface="Muli Italics"/>
                <a:ea typeface="Muli Italics"/>
                <a:cs typeface="Muli Italics"/>
                <a:sym typeface="Muli Italics"/>
              </a:rPr>
              <a:t> </a:t>
            </a:r>
            <a:r>
              <a:rPr lang="en-US" sz="3600" i="1" spc="-90" dirty="0" err="1">
                <a:solidFill>
                  <a:srgbClr val="19274F"/>
                </a:solidFill>
                <a:latin typeface="Muli Italics"/>
                <a:ea typeface="Muli Italics"/>
                <a:cs typeface="Muli Italics"/>
                <a:sym typeface="Muli Italics"/>
              </a:rPr>
              <a:t>vụ</a:t>
            </a:r>
            <a:endParaRPr lang="en-US" sz="3600" i="1" spc="-90" dirty="0">
              <a:solidFill>
                <a:srgbClr val="19274F"/>
              </a:solidFill>
              <a:latin typeface="Muli Italics"/>
              <a:ea typeface="Muli Italics"/>
              <a:cs typeface="Muli Italics"/>
              <a:sym typeface="Muli Italics"/>
            </a:endParaRPr>
          </a:p>
        </p:txBody>
      </p:sp>
      <p:sp>
        <p:nvSpPr>
          <p:cNvPr id="15" name="TextBox 15"/>
          <p:cNvSpPr txBox="1"/>
          <p:nvPr/>
        </p:nvSpPr>
        <p:spPr>
          <a:xfrm>
            <a:off x="1884346" y="4891989"/>
            <a:ext cx="14972877" cy="487313"/>
          </a:xfrm>
          <a:prstGeom prst="rect">
            <a:avLst/>
          </a:prstGeom>
        </p:spPr>
        <p:txBody>
          <a:bodyPr wrap="square" lIns="0" tIns="0" rIns="0" bIns="0" rtlCol="0" anchor="t">
            <a:spAutoFit/>
          </a:bodyPr>
          <a:lstStyle/>
          <a:p>
            <a:pPr marL="0" lvl="0" indent="0" algn="l">
              <a:lnSpc>
                <a:spcPts val="3750"/>
              </a:lnSpc>
            </a:pPr>
            <a:r>
              <a:rPr lang="en-US" sz="3600" spc="-90" dirty="0" err="1">
                <a:solidFill>
                  <a:srgbClr val="FC0000"/>
                </a:solidFill>
                <a:latin typeface="Muli"/>
                <a:ea typeface="Muli"/>
                <a:cs typeface="Muli"/>
                <a:sym typeface="Muli"/>
              </a:rPr>
              <a:t>Tổng</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số</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tiền</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thu</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được</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quân</a:t>
            </a:r>
            <a:r>
              <a:rPr lang="en-US" sz="3600" spc="-90" dirty="0">
                <a:solidFill>
                  <a:srgbClr val="FC0000"/>
                </a:solidFill>
                <a:latin typeface="Muli"/>
                <a:ea typeface="Muli"/>
                <a:cs typeface="Muli"/>
                <a:sym typeface="Muli"/>
              </a:rPr>
              <a:t> 1 </a:t>
            </a:r>
            <a:r>
              <a:rPr lang="en-US" sz="3600" spc="-90" dirty="0" err="1">
                <a:solidFill>
                  <a:srgbClr val="FC0000"/>
                </a:solidFill>
                <a:latin typeface="Muli"/>
                <a:ea typeface="Muli"/>
                <a:cs typeface="Muli"/>
                <a:sym typeface="Muli"/>
              </a:rPr>
              <a:t>tháng</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trong</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năm</a:t>
            </a:r>
            <a:r>
              <a:rPr lang="en-US" sz="3600" spc="-90" dirty="0">
                <a:solidFill>
                  <a:srgbClr val="FC0000"/>
                </a:solidFill>
                <a:latin typeface="Muli"/>
                <a:ea typeface="Muli"/>
                <a:cs typeface="Muli"/>
                <a:sym typeface="Muli"/>
              </a:rPr>
              <a:t> 2025 </a:t>
            </a:r>
            <a:r>
              <a:rPr lang="en-US" sz="3600" spc="-90" dirty="0" err="1">
                <a:solidFill>
                  <a:srgbClr val="FC0000"/>
                </a:solidFill>
                <a:latin typeface="Muli"/>
                <a:ea typeface="Muli"/>
                <a:cs typeface="Muli"/>
                <a:sym typeface="Muli"/>
              </a:rPr>
              <a:t>của</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cơ</a:t>
            </a:r>
            <a:r>
              <a:rPr lang="en-US" sz="3600" spc="-90" dirty="0">
                <a:solidFill>
                  <a:srgbClr val="FC0000"/>
                </a:solidFill>
                <a:latin typeface="Muli"/>
                <a:ea typeface="Muli"/>
                <a:cs typeface="Muli"/>
                <a:sym typeface="Muli"/>
              </a:rPr>
              <a:t> </a:t>
            </a:r>
            <a:r>
              <a:rPr lang="en-US" sz="3600" spc="-90" dirty="0" err="1">
                <a:solidFill>
                  <a:srgbClr val="FC0000"/>
                </a:solidFill>
                <a:latin typeface="Muli"/>
                <a:ea typeface="Muli"/>
                <a:cs typeface="Muli"/>
                <a:sym typeface="Muli"/>
              </a:rPr>
              <a:t>sở</a:t>
            </a:r>
            <a:r>
              <a:rPr lang="en-US" sz="3600" spc="-90" dirty="0">
                <a:solidFill>
                  <a:srgbClr val="FC0000"/>
                </a:solidFill>
                <a:latin typeface="Muli"/>
                <a:ea typeface="Muli"/>
                <a:cs typeface="Muli"/>
                <a:sym typeface="Muli"/>
              </a:rPr>
              <a:t> - </a:t>
            </a:r>
            <a:r>
              <a:rPr lang="en-US" sz="3600" spc="-90" dirty="0" err="1">
                <a:solidFill>
                  <a:srgbClr val="FC0000"/>
                </a:solidFill>
                <a:latin typeface="Muli"/>
                <a:ea typeface="Muli"/>
                <a:cs typeface="Muli"/>
                <a:sym typeface="Muli"/>
              </a:rPr>
              <a:t>Câu</a:t>
            </a:r>
            <a:r>
              <a:rPr lang="en-US" sz="3600" spc="-90" dirty="0">
                <a:solidFill>
                  <a:srgbClr val="FC0000"/>
                </a:solidFill>
                <a:latin typeface="Muli"/>
                <a:ea typeface="Muli"/>
                <a:cs typeface="Muli"/>
                <a:sym typeface="Muli"/>
              </a:rPr>
              <a:t> 5.10</a:t>
            </a:r>
          </a:p>
        </p:txBody>
      </p:sp>
      <p:sp>
        <p:nvSpPr>
          <p:cNvPr id="16" name="TextBox 16"/>
          <p:cNvSpPr txBox="1"/>
          <p:nvPr/>
        </p:nvSpPr>
        <p:spPr>
          <a:xfrm>
            <a:off x="1667238" y="5985693"/>
            <a:ext cx="15651499" cy="1661993"/>
          </a:xfrm>
          <a:prstGeom prst="rect">
            <a:avLst/>
          </a:prstGeom>
        </p:spPr>
        <p:txBody>
          <a:bodyPr wrap="square" lIns="0" tIns="0" rIns="0" bIns="0" rtlCol="0" anchor="t">
            <a:spAutoFit/>
          </a:bodyPr>
          <a:lstStyle/>
          <a:p>
            <a:pPr marL="0" lvl="0" indent="0" algn="ctr"/>
            <a:r>
              <a:rPr lang="vi-VN" sz="3600" spc="-90" dirty="0">
                <a:solidFill>
                  <a:srgbClr val="19274F"/>
                </a:solidFill>
                <a:latin typeface="Muli"/>
                <a:ea typeface="Muli"/>
                <a:cs typeface="Muli"/>
                <a:sym typeface="Muli"/>
              </a:rPr>
              <a:t>Ví dụ: </a:t>
            </a:r>
            <a:r>
              <a:rPr lang="en-US" sz="3600" spc="-90" dirty="0">
                <a:solidFill>
                  <a:srgbClr val="19274F"/>
                </a:solidFill>
                <a:latin typeface="Muli"/>
                <a:ea typeface="Muli"/>
                <a:cs typeface="Muli"/>
                <a:sym typeface="Muli"/>
              </a:rPr>
              <a:t>Trong 1 </a:t>
            </a:r>
            <a:r>
              <a:rPr lang="en-US" sz="3600" spc="-90" dirty="0" err="1">
                <a:solidFill>
                  <a:srgbClr val="19274F"/>
                </a:solidFill>
                <a:latin typeface="Muli"/>
                <a:ea typeface="Muli"/>
                <a:cs typeface="Muli"/>
                <a:sym typeface="Muli"/>
              </a:rPr>
              <a:t>tháng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tổng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doanh</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thu</a:t>
            </a:r>
            <a:r>
              <a:rPr lang="en-US" sz="3600" spc="-90" dirty="0">
                <a:solidFill>
                  <a:srgbClr val="19274F"/>
                </a:solidFill>
                <a:latin typeface="Muli"/>
                <a:ea typeface="Muli"/>
                <a:cs typeface="Muli"/>
                <a:sym typeface="Muli"/>
              </a:rPr>
              <a:t>/</a:t>
            </a:r>
            <a:r>
              <a:rPr lang="en-US" sz="3600" spc="-90" dirty="0" err="1">
                <a:solidFill>
                  <a:srgbClr val="19274F"/>
                </a:solidFill>
                <a:latin typeface="Muli"/>
                <a:ea typeface="Muli"/>
                <a:cs typeface="Muli"/>
                <a:sym typeface="Muli"/>
              </a:rPr>
              <a:t>số</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tiền</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thu</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về</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từ</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bán</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hàng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và</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cung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cấp</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dịch</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vụ</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của</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cơ</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sở</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là</a:t>
            </a:r>
            <a:r>
              <a:rPr lang="en-US" sz="3600" spc="-90" dirty="0">
                <a:solidFill>
                  <a:srgbClr val="19274F"/>
                </a:solidFill>
                <a:latin typeface="Muli"/>
                <a:ea typeface="Muli"/>
                <a:cs typeface="Muli"/>
                <a:sym typeface="Muli"/>
              </a:rPr>
              <a:t> 200 </a:t>
            </a:r>
            <a:r>
              <a:rPr lang="en-US" sz="3600" spc="-90" dirty="0" err="1">
                <a:solidFill>
                  <a:srgbClr val="19274F"/>
                </a:solidFill>
                <a:latin typeface="Muli"/>
                <a:ea typeface="Muli"/>
                <a:cs typeface="Muli"/>
                <a:sym typeface="Muli"/>
              </a:rPr>
              <a:t>triệu</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đồng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trong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đó</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doanh</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thu</a:t>
            </a:r>
            <a:r>
              <a:rPr lang="en-US" sz="3600" spc="-90" dirty="0">
                <a:solidFill>
                  <a:srgbClr val="19274F"/>
                </a:solidFill>
                <a:latin typeface="Muli"/>
                <a:ea typeface="Muli"/>
                <a:cs typeface="Muli"/>
                <a:sym typeface="Muli"/>
              </a:rPr>
              <a:t>/</a:t>
            </a:r>
            <a:r>
              <a:rPr lang="en-US" sz="3600" spc="-90" dirty="0" err="1">
                <a:solidFill>
                  <a:srgbClr val="19274F"/>
                </a:solidFill>
                <a:latin typeface="Muli"/>
                <a:ea typeface="Muli"/>
                <a:cs typeface="Muli"/>
                <a:sym typeface="Muli"/>
              </a:rPr>
              <a:t>số</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tiền</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thu</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về</a:t>
            </a:r>
            <a:r>
              <a:rPr lang="en-US" sz="3600" spc="-90" dirty="0">
                <a:solidFill>
                  <a:srgbClr val="19274F"/>
                </a:solidFill>
                <a:latin typeface="Muli"/>
                <a:ea typeface="Muli"/>
                <a:cs typeface="Muli"/>
                <a:sym typeface="Muli"/>
              </a:rPr>
              <a:t> do </a:t>
            </a:r>
            <a:r>
              <a:rPr lang="en-US" sz="3600" spc="-90" dirty="0" err="1">
                <a:solidFill>
                  <a:srgbClr val="19274F"/>
                </a:solidFill>
                <a:latin typeface="Muli"/>
                <a:ea typeface="Muli"/>
                <a:cs typeface="Muli"/>
                <a:sym typeface="Muli"/>
              </a:rPr>
              <a:t>bán</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hàng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và</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cung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cấp</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dịch</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vụ</a:t>
            </a:r>
            <a:r>
              <a:rPr lang="en-US" sz="3600" spc="-90" dirty="0">
                <a:solidFill>
                  <a:srgbClr val="19274F"/>
                </a:solidFill>
                <a:latin typeface="Muli"/>
                <a:ea typeface="Muli"/>
                <a:cs typeface="Muli"/>
                <a:sym typeface="Muli"/>
              </a:rPr>
              <a:t> qua </a:t>
            </a:r>
            <a:r>
              <a:rPr lang="en-US" sz="3600" spc="-90" dirty="0" err="1">
                <a:solidFill>
                  <a:srgbClr val="19274F"/>
                </a:solidFill>
                <a:latin typeface="Muli"/>
                <a:ea typeface="Muli"/>
                <a:cs typeface="Muli"/>
                <a:sym typeface="Muli"/>
              </a:rPr>
              <a:t>bán</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hàng</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trực</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tuyến</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của</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cơ</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sở</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là</a:t>
            </a:r>
            <a:r>
              <a:rPr lang="en-US" sz="3600" spc="-90" dirty="0">
                <a:solidFill>
                  <a:srgbClr val="19274F"/>
                </a:solidFill>
                <a:latin typeface="Muli"/>
                <a:ea typeface="Muli"/>
                <a:cs typeface="Muli"/>
                <a:sym typeface="Muli"/>
              </a:rPr>
              <a:t> 100 </a:t>
            </a:r>
            <a:r>
              <a:rPr lang="en-US" sz="3600" spc="-90" dirty="0" err="1">
                <a:solidFill>
                  <a:srgbClr val="19274F"/>
                </a:solidFill>
                <a:latin typeface="Muli"/>
                <a:ea typeface="Muli"/>
                <a:cs typeface="Muli"/>
                <a:sym typeface="Muli"/>
              </a:rPr>
              <a:t>triệu</a:t>
            </a:r>
            <a:r>
              <a:rPr lang="en-US" sz="3600" spc="-90" dirty="0">
                <a:solidFill>
                  <a:srgbClr val="19274F"/>
                </a:solidFill>
                <a:latin typeface="Muli"/>
                <a:ea typeface="Muli"/>
                <a:cs typeface="Muli"/>
                <a:sym typeface="Muli"/>
              </a:rPr>
              <a:t> </a:t>
            </a:r>
            <a:r>
              <a:rPr lang="en-US" sz="3600" spc="-90" dirty="0" err="1">
                <a:solidFill>
                  <a:srgbClr val="19274F"/>
                </a:solidFill>
                <a:latin typeface="Muli"/>
                <a:ea typeface="Muli"/>
                <a:cs typeface="Muli"/>
                <a:sym typeface="Muli"/>
              </a:rPr>
              <a:t>đồng</a:t>
            </a:r>
            <a:endParaRPr lang="en-US" sz="3600" spc="-90" dirty="0">
              <a:solidFill>
                <a:srgbClr val="19274F"/>
              </a:solidFill>
              <a:latin typeface="Muli"/>
              <a:ea typeface="Muli"/>
              <a:cs typeface="Muli"/>
              <a:sym typeface="Muli"/>
            </a:endParaRPr>
          </a:p>
        </p:txBody>
      </p:sp>
      <p:sp>
        <p:nvSpPr>
          <p:cNvPr id="17" name="TextBox 17"/>
          <p:cNvSpPr txBox="1"/>
          <p:nvPr/>
        </p:nvSpPr>
        <p:spPr>
          <a:xfrm>
            <a:off x="4555475" y="8315532"/>
            <a:ext cx="11190965" cy="538609"/>
          </a:xfrm>
          <a:prstGeom prst="rect">
            <a:avLst/>
          </a:prstGeom>
        </p:spPr>
        <p:txBody>
          <a:bodyPr wrap="square" lIns="0" tIns="0" rIns="0" bIns="0" rtlCol="0" anchor="t">
            <a:spAutoFit/>
          </a:bodyPr>
          <a:lstStyle/>
          <a:p>
            <a:pPr algn="l">
              <a:lnSpc>
                <a:spcPts val="4199"/>
              </a:lnSpc>
              <a:spcBef>
                <a:spcPct val="0"/>
              </a:spcBef>
            </a:pPr>
            <a:r>
              <a:rPr lang="en-US" sz="4000" dirty="0" err="1">
                <a:solidFill>
                  <a:srgbClr val="000000"/>
                </a:solidFill>
                <a:latin typeface="Muli"/>
                <a:ea typeface="Muli"/>
                <a:cs typeface="Muli"/>
                <a:sym typeface="Muli"/>
              </a:rPr>
              <a:t>Tỷ</a:t>
            </a:r>
            <a:r>
              <a:rPr lang="en-US" sz="4000" dirty="0">
                <a:solidFill>
                  <a:srgbClr val="000000"/>
                </a:solidFill>
                <a:latin typeface="Muli"/>
                <a:ea typeface="Muli"/>
                <a:cs typeface="Muli"/>
                <a:sym typeface="Muli"/>
              </a:rPr>
              <a:t> </a:t>
            </a:r>
            <a:r>
              <a:rPr lang="en-US" sz="4000" dirty="0" err="1">
                <a:solidFill>
                  <a:srgbClr val="000000"/>
                </a:solidFill>
                <a:latin typeface="Muli"/>
                <a:ea typeface="Muli"/>
                <a:cs typeface="Muli"/>
                <a:sym typeface="Muli"/>
              </a:rPr>
              <a:t>trọng</a:t>
            </a:r>
            <a:r>
              <a:rPr lang="en-US" sz="4000" dirty="0">
                <a:solidFill>
                  <a:srgbClr val="000000"/>
                </a:solidFill>
                <a:latin typeface="Muli"/>
                <a:ea typeface="Muli"/>
                <a:cs typeface="Muli"/>
                <a:sym typeface="Muli"/>
              </a:rPr>
              <a:t> </a:t>
            </a:r>
            <a:r>
              <a:rPr lang="en-US" sz="4000" dirty="0" err="1">
                <a:solidFill>
                  <a:srgbClr val="000000"/>
                </a:solidFill>
                <a:latin typeface="Muli"/>
                <a:ea typeface="Muli"/>
                <a:cs typeface="Muli"/>
                <a:sym typeface="Muli"/>
              </a:rPr>
              <a:t>tại</a:t>
            </a:r>
            <a:r>
              <a:rPr lang="en-US" sz="4000" dirty="0">
                <a:solidFill>
                  <a:srgbClr val="000000"/>
                </a:solidFill>
                <a:latin typeface="Muli"/>
                <a:ea typeface="Muli"/>
                <a:cs typeface="Muli"/>
                <a:sym typeface="Muli"/>
              </a:rPr>
              <a:t> </a:t>
            </a:r>
            <a:r>
              <a:rPr lang="en-US" sz="4000" dirty="0" err="1">
                <a:solidFill>
                  <a:srgbClr val="000000"/>
                </a:solidFill>
                <a:latin typeface="Muli"/>
                <a:ea typeface="Muli"/>
                <a:cs typeface="Muli"/>
                <a:sym typeface="Muli"/>
              </a:rPr>
              <a:t>câu</a:t>
            </a:r>
            <a:r>
              <a:rPr lang="en-US" sz="4000" dirty="0">
                <a:solidFill>
                  <a:srgbClr val="000000"/>
                </a:solidFill>
                <a:latin typeface="Muli"/>
                <a:ea typeface="Muli"/>
                <a:cs typeface="Muli"/>
                <a:sym typeface="Muli"/>
              </a:rPr>
              <a:t> 7.3 = (100:200) x 100 = 50%</a:t>
            </a:r>
          </a:p>
        </p:txBody>
      </p:sp>
      <p:cxnSp>
        <p:nvCxnSpPr>
          <p:cNvPr id="19" name="Straight Arrow Connector 18">
            <a:extLst>
              <a:ext uri="{FF2B5EF4-FFF2-40B4-BE49-F238E27FC236}">
                <a16:creationId xmlns:a16="http://schemas.microsoft.com/office/drawing/2014/main" xmlns="" id="{667ECE5C-5D95-9083-5354-FA4A7B0CB7FD}"/>
              </a:ext>
            </a:extLst>
          </p:cNvPr>
          <p:cNvCxnSpPr/>
          <p:nvPr/>
        </p:nvCxnSpPr>
        <p:spPr>
          <a:xfrm>
            <a:off x="0" y="26670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Freeform 67">
            <a:extLst>
              <a:ext uri="{FF2B5EF4-FFF2-40B4-BE49-F238E27FC236}">
                <a16:creationId xmlns:a16="http://schemas.microsoft.com/office/drawing/2014/main" xmlns="" id="{761D9894-B7CE-C5B0-BB63-7311E64BF245}"/>
              </a:ext>
            </a:extLst>
          </p:cNvPr>
          <p:cNvSpPr/>
          <p:nvPr/>
        </p:nvSpPr>
        <p:spPr>
          <a:xfrm rot="5400000">
            <a:off x="4582162" y="4192374"/>
            <a:ext cx="621033" cy="450249"/>
          </a:xfrm>
          <a:custGeom>
            <a:avLst/>
            <a:gdLst/>
            <a:ahLst/>
            <a:cxnLst/>
            <a:rect l="l" t="t" r="r" b="b"/>
            <a:pathLst>
              <a:path w="621033" h="450249">
                <a:moveTo>
                  <a:pt x="0" y="0"/>
                </a:moveTo>
                <a:lnTo>
                  <a:pt x="621033" y="0"/>
                </a:lnTo>
                <a:lnTo>
                  <a:pt x="621033" y="450249"/>
                </a:lnTo>
                <a:lnTo>
                  <a:pt x="0" y="4502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40130"/>
            <a:ext cx="10269945" cy="4056628"/>
          </a:xfrm>
          <a:custGeom>
            <a:avLst/>
            <a:gdLst/>
            <a:ahLst/>
            <a:cxnLst/>
            <a:rect l="l" t="t" r="r" b="b"/>
            <a:pathLst>
              <a:path w="10269945" h="4056628">
                <a:moveTo>
                  <a:pt x="0" y="0"/>
                </a:moveTo>
                <a:lnTo>
                  <a:pt x="10269945" y="0"/>
                </a:lnTo>
                <a:lnTo>
                  <a:pt x="10269945" y="4056629"/>
                </a:lnTo>
                <a:lnTo>
                  <a:pt x="0" y="4056629"/>
                </a:lnTo>
                <a:lnTo>
                  <a:pt x="0" y="0"/>
                </a:lnTo>
                <a:close/>
              </a:path>
            </a:pathLst>
          </a:custGeom>
          <a:blipFill>
            <a:blip r:embed="rId3">
              <a:alphaModFix amt="24000"/>
            </a:blip>
            <a:stretch>
              <a:fillRect/>
            </a:stretch>
          </a:blipFill>
        </p:spPr>
      </p:sp>
      <p:grpSp>
        <p:nvGrpSpPr>
          <p:cNvPr id="3" name="Group 3"/>
          <p:cNvGrpSpPr/>
          <p:nvPr/>
        </p:nvGrpSpPr>
        <p:grpSpPr>
          <a:xfrm>
            <a:off x="1738462" y="2450904"/>
            <a:ext cx="6793021" cy="2940055"/>
            <a:chOff x="0" y="0"/>
            <a:chExt cx="2888979" cy="1250365"/>
          </a:xfrm>
        </p:grpSpPr>
        <p:sp>
          <p:nvSpPr>
            <p:cNvPr id="4" name="Freeform 4"/>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E9EBF4"/>
            </a:solidFill>
          </p:spPr>
        </p:sp>
        <p:sp>
          <p:nvSpPr>
            <p:cNvPr id="5" name="TextBox 5"/>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grpSp>
        <p:nvGrpSpPr>
          <p:cNvPr id="6" name="Group 6"/>
          <p:cNvGrpSpPr/>
          <p:nvPr/>
        </p:nvGrpSpPr>
        <p:grpSpPr>
          <a:xfrm>
            <a:off x="1738462" y="2227113"/>
            <a:ext cx="6793021" cy="3052038"/>
            <a:chOff x="0" y="-47625"/>
            <a:chExt cx="2888979" cy="1297990"/>
          </a:xfrm>
        </p:grpSpPr>
        <p:sp>
          <p:nvSpPr>
            <p:cNvPr id="7" name="Freeform 7"/>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FCFDFE"/>
            </a:solidFill>
          </p:spPr>
        </p:sp>
        <p:sp>
          <p:nvSpPr>
            <p:cNvPr id="8" name="TextBox 8"/>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sp>
        <p:nvSpPr>
          <p:cNvPr id="9" name="TextBox 9"/>
          <p:cNvSpPr txBox="1"/>
          <p:nvPr/>
        </p:nvSpPr>
        <p:spPr>
          <a:xfrm>
            <a:off x="2182273" y="3679053"/>
            <a:ext cx="6418887" cy="1292726"/>
          </a:xfrm>
          <a:prstGeom prst="rect">
            <a:avLst/>
          </a:prstGeom>
        </p:spPr>
        <p:txBody>
          <a:bodyPr wrap="square" lIns="0" tIns="0" rIns="0" bIns="0" rtlCol="0" anchor="t">
            <a:spAutoFit/>
          </a:bodyPr>
          <a:lstStyle/>
          <a:p>
            <a:pPr>
              <a:lnSpc>
                <a:spcPts val="3455"/>
              </a:lnSpc>
            </a:pPr>
            <a:r>
              <a:rPr lang="vi-VN" sz="2400" dirty="0"/>
              <a:t>Máy tính, máy chủ, màn hình, máy in, bàn phím, chuột máy tính, tai nghe, loa, ổ cứng, thiết bị văn phòng số</a:t>
            </a:r>
            <a:endParaRPr lang="en-US" sz="2800" dirty="0">
              <a:solidFill>
                <a:srgbClr val="000000"/>
              </a:solidFill>
              <a:latin typeface="Canva Sans"/>
              <a:ea typeface="Canva Sans"/>
              <a:cs typeface="Canva Sans"/>
              <a:sym typeface="Canva Sans"/>
            </a:endParaRPr>
          </a:p>
        </p:txBody>
      </p:sp>
      <p:sp>
        <p:nvSpPr>
          <p:cNvPr id="10" name="Freeform 10"/>
          <p:cNvSpPr/>
          <p:nvPr/>
        </p:nvSpPr>
        <p:spPr>
          <a:xfrm>
            <a:off x="7317393" y="2240130"/>
            <a:ext cx="10269945" cy="4056628"/>
          </a:xfrm>
          <a:custGeom>
            <a:avLst/>
            <a:gdLst/>
            <a:ahLst/>
            <a:cxnLst/>
            <a:rect l="l" t="t" r="r" b="b"/>
            <a:pathLst>
              <a:path w="10269945" h="4056628">
                <a:moveTo>
                  <a:pt x="0" y="0"/>
                </a:moveTo>
                <a:lnTo>
                  <a:pt x="10269945" y="0"/>
                </a:lnTo>
                <a:lnTo>
                  <a:pt x="10269945" y="4056629"/>
                </a:lnTo>
                <a:lnTo>
                  <a:pt x="0" y="4056629"/>
                </a:lnTo>
                <a:lnTo>
                  <a:pt x="0" y="0"/>
                </a:lnTo>
                <a:close/>
              </a:path>
            </a:pathLst>
          </a:custGeom>
          <a:blipFill>
            <a:blip r:embed="rId3">
              <a:alphaModFix amt="24000"/>
            </a:blip>
            <a:stretch>
              <a:fillRect/>
            </a:stretch>
          </a:blipFill>
        </p:spPr>
      </p:sp>
      <p:grpSp>
        <p:nvGrpSpPr>
          <p:cNvPr id="11" name="Group 11"/>
          <p:cNvGrpSpPr/>
          <p:nvPr/>
        </p:nvGrpSpPr>
        <p:grpSpPr>
          <a:xfrm>
            <a:off x="9055856" y="2450904"/>
            <a:ext cx="6793021" cy="2940055"/>
            <a:chOff x="0" y="0"/>
            <a:chExt cx="2888979" cy="1250365"/>
          </a:xfrm>
        </p:grpSpPr>
        <p:sp>
          <p:nvSpPr>
            <p:cNvPr id="12" name="Freeform 12"/>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E9EBF4"/>
            </a:solidFill>
          </p:spPr>
        </p:sp>
        <p:sp>
          <p:nvSpPr>
            <p:cNvPr id="13" name="TextBox 13"/>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grpSp>
        <p:nvGrpSpPr>
          <p:cNvPr id="14" name="Group 14"/>
          <p:cNvGrpSpPr/>
          <p:nvPr/>
        </p:nvGrpSpPr>
        <p:grpSpPr>
          <a:xfrm>
            <a:off x="9055856" y="2339096"/>
            <a:ext cx="6793021" cy="2940055"/>
            <a:chOff x="0" y="0"/>
            <a:chExt cx="2888979" cy="1250365"/>
          </a:xfrm>
        </p:grpSpPr>
        <p:sp>
          <p:nvSpPr>
            <p:cNvPr id="15" name="Freeform 15"/>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FCFDFE"/>
            </a:solidFill>
          </p:spPr>
        </p:sp>
        <p:sp>
          <p:nvSpPr>
            <p:cNvPr id="16" name="TextBox 16"/>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sp>
        <p:nvSpPr>
          <p:cNvPr id="17" name="Freeform 17"/>
          <p:cNvSpPr/>
          <p:nvPr/>
        </p:nvSpPr>
        <p:spPr>
          <a:xfrm>
            <a:off x="0" y="5806571"/>
            <a:ext cx="10269945" cy="4056628"/>
          </a:xfrm>
          <a:custGeom>
            <a:avLst/>
            <a:gdLst/>
            <a:ahLst/>
            <a:cxnLst/>
            <a:rect l="l" t="t" r="r" b="b"/>
            <a:pathLst>
              <a:path w="10269945" h="4056628">
                <a:moveTo>
                  <a:pt x="0" y="0"/>
                </a:moveTo>
                <a:lnTo>
                  <a:pt x="10269945" y="0"/>
                </a:lnTo>
                <a:lnTo>
                  <a:pt x="10269945" y="4056629"/>
                </a:lnTo>
                <a:lnTo>
                  <a:pt x="0" y="4056629"/>
                </a:lnTo>
                <a:lnTo>
                  <a:pt x="0" y="0"/>
                </a:lnTo>
                <a:close/>
              </a:path>
            </a:pathLst>
          </a:custGeom>
          <a:blipFill>
            <a:blip r:embed="rId3">
              <a:alphaModFix amt="24000"/>
            </a:blip>
            <a:stretch>
              <a:fillRect/>
            </a:stretch>
          </a:blipFill>
        </p:spPr>
      </p:sp>
      <p:grpSp>
        <p:nvGrpSpPr>
          <p:cNvPr id="18" name="Group 18"/>
          <p:cNvGrpSpPr/>
          <p:nvPr/>
        </p:nvGrpSpPr>
        <p:grpSpPr>
          <a:xfrm>
            <a:off x="1738462" y="6017345"/>
            <a:ext cx="6793021" cy="2940055"/>
            <a:chOff x="0" y="0"/>
            <a:chExt cx="2888979" cy="1250365"/>
          </a:xfrm>
        </p:grpSpPr>
        <p:sp>
          <p:nvSpPr>
            <p:cNvPr id="19" name="Freeform 19"/>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E9EBF4"/>
            </a:solidFill>
          </p:spPr>
        </p:sp>
        <p:sp>
          <p:nvSpPr>
            <p:cNvPr id="20" name="TextBox 20"/>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grpSp>
        <p:nvGrpSpPr>
          <p:cNvPr id="21" name="Group 21"/>
          <p:cNvGrpSpPr/>
          <p:nvPr/>
        </p:nvGrpSpPr>
        <p:grpSpPr>
          <a:xfrm>
            <a:off x="1738462" y="5905537"/>
            <a:ext cx="6793021" cy="2940055"/>
            <a:chOff x="0" y="0"/>
            <a:chExt cx="2888979" cy="1250365"/>
          </a:xfrm>
        </p:grpSpPr>
        <p:sp>
          <p:nvSpPr>
            <p:cNvPr id="22" name="Freeform 22"/>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FCFDFE"/>
            </a:solidFill>
          </p:spPr>
        </p:sp>
        <p:sp>
          <p:nvSpPr>
            <p:cNvPr id="23" name="TextBox 23"/>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sp>
        <p:nvSpPr>
          <p:cNvPr id="24" name="TextBox 24"/>
          <p:cNvSpPr txBox="1"/>
          <p:nvPr/>
        </p:nvSpPr>
        <p:spPr>
          <a:xfrm>
            <a:off x="2267649" y="7319573"/>
            <a:ext cx="5507404" cy="1346522"/>
          </a:xfrm>
          <a:prstGeom prst="rect">
            <a:avLst/>
          </a:prstGeom>
        </p:spPr>
        <p:txBody>
          <a:bodyPr wrap="square" lIns="0" tIns="0" rIns="0" bIns="0" rtlCol="0" anchor="t">
            <a:spAutoFit/>
          </a:bodyPr>
          <a:lstStyle/>
          <a:p>
            <a:pPr algn="l">
              <a:lnSpc>
                <a:spcPts val="3455"/>
              </a:lnSpc>
            </a:pPr>
            <a:r>
              <a:rPr lang="vi-VN" sz="3200" dirty="0">
                <a:solidFill>
                  <a:srgbClr val="000000"/>
                </a:solidFill>
                <a:latin typeface="Canva Sans"/>
                <a:ea typeface="Canva Sans"/>
                <a:cs typeface="Canva Sans"/>
                <a:sym typeface="Canva Sans"/>
              </a:rPr>
              <a:t>Thuê đường truyền internet, thuê máy chủ/đám mây, cước điện thoại, …</a:t>
            </a:r>
            <a:endParaRPr lang="en-US" sz="3200" dirty="0">
              <a:solidFill>
                <a:srgbClr val="000000"/>
              </a:solidFill>
              <a:latin typeface="Canva Sans"/>
              <a:ea typeface="Canva Sans"/>
              <a:cs typeface="Canva Sans"/>
              <a:sym typeface="Canva Sans"/>
            </a:endParaRPr>
          </a:p>
        </p:txBody>
      </p:sp>
      <p:sp>
        <p:nvSpPr>
          <p:cNvPr id="25" name="Freeform 25"/>
          <p:cNvSpPr/>
          <p:nvPr/>
        </p:nvSpPr>
        <p:spPr>
          <a:xfrm>
            <a:off x="7317393" y="5806571"/>
            <a:ext cx="10269945" cy="4056628"/>
          </a:xfrm>
          <a:custGeom>
            <a:avLst/>
            <a:gdLst/>
            <a:ahLst/>
            <a:cxnLst/>
            <a:rect l="l" t="t" r="r" b="b"/>
            <a:pathLst>
              <a:path w="10269945" h="4056628">
                <a:moveTo>
                  <a:pt x="0" y="0"/>
                </a:moveTo>
                <a:lnTo>
                  <a:pt x="10269945" y="0"/>
                </a:lnTo>
                <a:lnTo>
                  <a:pt x="10269945" y="4056629"/>
                </a:lnTo>
                <a:lnTo>
                  <a:pt x="0" y="4056629"/>
                </a:lnTo>
                <a:lnTo>
                  <a:pt x="0" y="0"/>
                </a:lnTo>
                <a:close/>
              </a:path>
            </a:pathLst>
          </a:custGeom>
          <a:blipFill>
            <a:blip r:embed="rId3">
              <a:alphaModFix amt="24000"/>
            </a:blip>
            <a:stretch>
              <a:fillRect/>
            </a:stretch>
          </a:blipFill>
        </p:spPr>
      </p:sp>
      <p:grpSp>
        <p:nvGrpSpPr>
          <p:cNvPr id="26" name="Group 26"/>
          <p:cNvGrpSpPr/>
          <p:nvPr/>
        </p:nvGrpSpPr>
        <p:grpSpPr>
          <a:xfrm>
            <a:off x="9055856" y="6017345"/>
            <a:ext cx="6793021" cy="2940055"/>
            <a:chOff x="0" y="0"/>
            <a:chExt cx="2888979" cy="1250365"/>
          </a:xfrm>
        </p:grpSpPr>
        <p:sp>
          <p:nvSpPr>
            <p:cNvPr id="27" name="Freeform 27"/>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E9EBF4"/>
            </a:solidFill>
          </p:spPr>
        </p:sp>
        <p:sp>
          <p:nvSpPr>
            <p:cNvPr id="28" name="TextBox 28"/>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grpSp>
        <p:nvGrpSpPr>
          <p:cNvPr id="29" name="Group 29"/>
          <p:cNvGrpSpPr/>
          <p:nvPr/>
        </p:nvGrpSpPr>
        <p:grpSpPr>
          <a:xfrm>
            <a:off x="9055856" y="5905537"/>
            <a:ext cx="6793021" cy="2940055"/>
            <a:chOff x="0" y="0"/>
            <a:chExt cx="2888979" cy="1250365"/>
          </a:xfrm>
        </p:grpSpPr>
        <p:sp>
          <p:nvSpPr>
            <p:cNvPr id="30" name="Freeform 30"/>
            <p:cNvSpPr/>
            <p:nvPr/>
          </p:nvSpPr>
          <p:spPr>
            <a:xfrm>
              <a:off x="0" y="0"/>
              <a:ext cx="2888979" cy="1250365"/>
            </a:xfrm>
            <a:custGeom>
              <a:avLst/>
              <a:gdLst/>
              <a:ahLst/>
              <a:cxnLst/>
              <a:rect l="l" t="t" r="r" b="b"/>
              <a:pathLst>
                <a:path w="2888979" h="1250365">
                  <a:moveTo>
                    <a:pt x="31911" y="0"/>
                  </a:moveTo>
                  <a:lnTo>
                    <a:pt x="2857067" y="0"/>
                  </a:lnTo>
                  <a:cubicBezTo>
                    <a:pt x="2865531" y="0"/>
                    <a:pt x="2873648" y="3362"/>
                    <a:pt x="2879632" y="9347"/>
                  </a:cubicBezTo>
                  <a:cubicBezTo>
                    <a:pt x="2885617" y="15331"/>
                    <a:pt x="2888979" y="23448"/>
                    <a:pt x="2888979" y="31911"/>
                  </a:cubicBezTo>
                  <a:lnTo>
                    <a:pt x="2888979" y="1218454"/>
                  </a:lnTo>
                  <a:cubicBezTo>
                    <a:pt x="2888979" y="1226917"/>
                    <a:pt x="2885617" y="1235034"/>
                    <a:pt x="2879632" y="1241018"/>
                  </a:cubicBezTo>
                  <a:cubicBezTo>
                    <a:pt x="2873648" y="1247003"/>
                    <a:pt x="2865531" y="1250365"/>
                    <a:pt x="2857067" y="1250365"/>
                  </a:cubicBezTo>
                  <a:lnTo>
                    <a:pt x="31911" y="1250365"/>
                  </a:lnTo>
                  <a:cubicBezTo>
                    <a:pt x="14287" y="1250365"/>
                    <a:pt x="0" y="1236078"/>
                    <a:pt x="0" y="1218454"/>
                  </a:cubicBezTo>
                  <a:lnTo>
                    <a:pt x="0" y="31911"/>
                  </a:lnTo>
                  <a:cubicBezTo>
                    <a:pt x="0" y="23448"/>
                    <a:pt x="3362" y="15331"/>
                    <a:pt x="9347" y="9347"/>
                  </a:cubicBezTo>
                  <a:cubicBezTo>
                    <a:pt x="15331" y="3362"/>
                    <a:pt x="23448" y="0"/>
                    <a:pt x="31911" y="0"/>
                  </a:cubicBezTo>
                  <a:close/>
                </a:path>
              </a:pathLst>
            </a:custGeom>
            <a:solidFill>
              <a:srgbClr val="FCFDFE"/>
            </a:solidFill>
          </p:spPr>
        </p:sp>
        <p:sp>
          <p:nvSpPr>
            <p:cNvPr id="31" name="TextBox 31"/>
            <p:cNvSpPr txBox="1"/>
            <p:nvPr/>
          </p:nvSpPr>
          <p:spPr>
            <a:xfrm>
              <a:off x="0" y="-47625"/>
              <a:ext cx="2888979" cy="1297990"/>
            </a:xfrm>
            <a:prstGeom prst="rect">
              <a:avLst/>
            </a:prstGeom>
          </p:spPr>
          <p:txBody>
            <a:bodyPr lIns="62721" tIns="62721" rIns="62721" bIns="62721" rtlCol="0" anchor="ctr"/>
            <a:lstStyle/>
            <a:p>
              <a:pPr algn="ctr">
                <a:lnSpc>
                  <a:spcPts val="2488"/>
                </a:lnSpc>
              </a:pPr>
              <a:endParaRPr/>
            </a:p>
          </p:txBody>
        </p:sp>
      </p:grpSp>
      <p:sp>
        <p:nvSpPr>
          <p:cNvPr id="32" name="Freeform 32"/>
          <p:cNvSpPr/>
          <p:nvPr/>
        </p:nvSpPr>
        <p:spPr>
          <a:xfrm>
            <a:off x="7356404" y="2591053"/>
            <a:ext cx="1202685" cy="989209"/>
          </a:xfrm>
          <a:custGeom>
            <a:avLst/>
            <a:gdLst/>
            <a:ahLst/>
            <a:cxnLst/>
            <a:rect l="l" t="t" r="r" b="b"/>
            <a:pathLst>
              <a:path w="1202685" h="989209">
                <a:moveTo>
                  <a:pt x="0" y="0"/>
                </a:moveTo>
                <a:lnTo>
                  <a:pt x="1202685" y="0"/>
                </a:lnTo>
                <a:lnTo>
                  <a:pt x="1202685" y="989208"/>
                </a:lnTo>
                <a:lnTo>
                  <a:pt x="0" y="9892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3" name="Freeform 33"/>
          <p:cNvSpPr/>
          <p:nvPr/>
        </p:nvSpPr>
        <p:spPr>
          <a:xfrm>
            <a:off x="14572967" y="2488918"/>
            <a:ext cx="832098" cy="926425"/>
          </a:xfrm>
          <a:custGeom>
            <a:avLst/>
            <a:gdLst/>
            <a:ahLst/>
            <a:cxnLst/>
            <a:rect l="l" t="t" r="r" b="b"/>
            <a:pathLst>
              <a:path w="832098" h="926425">
                <a:moveTo>
                  <a:pt x="0" y="0"/>
                </a:moveTo>
                <a:lnTo>
                  <a:pt x="832097" y="0"/>
                </a:lnTo>
                <a:lnTo>
                  <a:pt x="832097" y="926425"/>
                </a:lnTo>
                <a:lnTo>
                  <a:pt x="0" y="9264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a:off x="7320590" y="6166197"/>
            <a:ext cx="1035297" cy="960238"/>
          </a:xfrm>
          <a:custGeom>
            <a:avLst/>
            <a:gdLst/>
            <a:ahLst/>
            <a:cxnLst/>
            <a:rect l="l" t="t" r="r" b="b"/>
            <a:pathLst>
              <a:path w="1035297" h="960238">
                <a:moveTo>
                  <a:pt x="0" y="0"/>
                </a:moveTo>
                <a:lnTo>
                  <a:pt x="1035297" y="0"/>
                </a:lnTo>
                <a:lnTo>
                  <a:pt x="1035297" y="960238"/>
                </a:lnTo>
                <a:lnTo>
                  <a:pt x="0" y="960238"/>
                </a:lnTo>
                <a:lnTo>
                  <a:pt x="0" y="0"/>
                </a:lnTo>
                <a:close/>
              </a:path>
            </a:pathLst>
          </a:custGeom>
          <a:blipFill>
            <a:blip r:embed="rId8"/>
            <a:stretch>
              <a:fillRect/>
            </a:stretch>
          </a:blipFill>
        </p:spPr>
      </p:sp>
      <p:sp>
        <p:nvSpPr>
          <p:cNvPr id="35" name="Freeform 35"/>
          <p:cNvSpPr/>
          <p:nvPr/>
        </p:nvSpPr>
        <p:spPr>
          <a:xfrm>
            <a:off x="14443303" y="5942085"/>
            <a:ext cx="1053544" cy="1053544"/>
          </a:xfrm>
          <a:custGeom>
            <a:avLst/>
            <a:gdLst/>
            <a:ahLst/>
            <a:cxnLst/>
            <a:rect l="l" t="t" r="r" b="b"/>
            <a:pathLst>
              <a:path w="1053544" h="1053544">
                <a:moveTo>
                  <a:pt x="0" y="0"/>
                </a:moveTo>
                <a:lnTo>
                  <a:pt x="1053543" y="0"/>
                </a:lnTo>
                <a:lnTo>
                  <a:pt x="1053543" y="1053544"/>
                </a:lnTo>
                <a:lnTo>
                  <a:pt x="0" y="10535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TextBox 36"/>
          <p:cNvSpPr txBox="1"/>
          <p:nvPr/>
        </p:nvSpPr>
        <p:spPr>
          <a:xfrm>
            <a:off x="2112596" y="2569051"/>
            <a:ext cx="1031439" cy="411131"/>
          </a:xfrm>
          <a:prstGeom prst="rect">
            <a:avLst/>
          </a:prstGeom>
        </p:spPr>
        <p:txBody>
          <a:bodyPr lIns="0" tIns="0" rIns="0" bIns="0" rtlCol="0" anchor="t">
            <a:spAutoFit/>
          </a:bodyPr>
          <a:lstStyle/>
          <a:p>
            <a:pPr algn="l">
              <a:lnSpc>
                <a:spcPts val="3455"/>
              </a:lnSpc>
            </a:pPr>
            <a:r>
              <a:rPr lang="en-US" sz="2222">
                <a:solidFill>
                  <a:srgbClr val="667198"/>
                </a:solidFill>
                <a:latin typeface="Canva Sans"/>
                <a:ea typeface="Canva Sans"/>
                <a:cs typeface="Canva Sans"/>
                <a:sym typeface="Canva Sans"/>
              </a:rPr>
              <a:t>01</a:t>
            </a:r>
          </a:p>
        </p:txBody>
      </p:sp>
      <p:sp>
        <p:nvSpPr>
          <p:cNvPr id="37" name="TextBox 37"/>
          <p:cNvSpPr txBox="1"/>
          <p:nvPr/>
        </p:nvSpPr>
        <p:spPr>
          <a:xfrm>
            <a:off x="2426436" y="2580884"/>
            <a:ext cx="4929968" cy="861774"/>
          </a:xfrm>
          <a:prstGeom prst="rect">
            <a:avLst/>
          </a:prstGeom>
        </p:spPr>
        <p:txBody>
          <a:bodyPr lIns="0" tIns="0" rIns="0" bIns="0" rtlCol="0" anchor="t">
            <a:spAutoFit/>
          </a:bodyPr>
          <a:lstStyle/>
          <a:p>
            <a:pPr algn="ctr"/>
            <a:r>
              <a:rPr lang="en-US" sz="2800" b="1" dirty="0">
                <a:solidFill>
                  <a:srgbClr val="041F60"/>
                </a:solidFill>
                <a:latin typeface="Muli Bold"/>
                <a:ea typeface="Muli Bold"/>
                <a:cs typeface="Muli Bold"/>
                <a:sym typeface="Muli Bold"/>
              </a:rPr>
              <a:t>Chi </a:t>
            </a:r>
            <a:r>
              <a:rPr lang="en-US" sz="2800" b="1" dirty="0" err="1">
                <a:solidFill>
                  <a:srgbClr val="041F60"/>
                </a:solidFill>
                <a:latin typeface="Muli Bold"/>
                <a:ea typeface="Muli Bold"/>
                <a:cs typeface="Muli Bold"/>
                <a:sym typeface="Muli Bold"/>
              </a:rPr>
              <a:t>phí</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mua</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hoặc</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thuê</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thiết</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bị</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phần</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cứng</a:t>
            </a:r>
            <a:endParaRPr lang="en-US" sz="2800" b="1" dirty="0">
              <a:solidFill>
                <a:srgbClr val="041F60"/>
              </a:solidFill>
              <a:latin typeface="Muli Bold"/>
              <a:ea typeface="Muli Bold"/>
              <a:cs typeface="Muli Bold"/>
              <a:sym typeface="Muli Bold"/>
            </a:endParaRPr>
          </a:p>
        </p:txBody>
      </p:sp>
      <p:sp>
        <p:nvSpPr>
          <p:cNvPr id="38" name="TextBox 38"/>
          <p:cNvSpPr txBox="1"/>
          <p:nvPr/>
        </p:nvSpPr>
        <p:spPr>
          <a:xfrm>
            <a:off x="1224561" y="287071"/>
            <a:ext cx="15662590" cy="1205458"/>
          </a:xfrm>
          <a:prstGeom prst="rect">
            <a:avLst/>
          </a:prstGeom>
        </p:spPr>
        <p:txBody>
          <a:bodyPr lIns="0" tIns="0" rIns="0" bIns="0" rtlCol="0" anchor="t">
            <a:spAutoFit/>
          </a:bodyPr>
          <a:lstStyle/>
          <a:p>
            <a:pPr algn="ctr">
              <a:lnSpc>
                <a:spcPts val="4687"/>
              </a:lnSpc>
            </a:pPr>
            <a:r>
              <a:rPr lang="en-US" sz="4000" b="1" dirty="0">
                <a:solidFill>
                  <a:srgbClr val="041F60"/>
                </a:solidFill>
                <a:latin typeface="Muli Bold"/>
                <a:ea typeface="Muli Bold"/>
                <a:cs typeface="Muli Bold"/>
                <a:sym typeface="Muli Bold"/>
              </a:rPr>
              <a:t>7.4. </a:t>
            </a:r>
            <a:r>
              <a:rPr lang="vi-VN" sz="4000" b="1" dirty="0">
                <a:solidFill>
                  <a:srgbClr val="041F60"/>
                </a:solidFill>
                <a:latin typeface="Muli Bold"/>
                <a:ea typeface="Muli Bold"/>
                <a:cs typeface="Muli Bold"/>
                <a:sym typeface="Muli Bold"/>
              </a:rPr>
              <a:t>Trong năm 2025, cơ sở của ông/bà có chi các khoản nào sau đây phục vụ cho hoạt động sản xuất kinh doanh không?</a:t>
            </a:r>
            <a:endParaRPr lang="en-US" sz="4000" b="1" dirty="0">
              <a:solidFill>
                <a:srgbClr val="041F60"/>
              </a:solidFill>
              <a:latin typeface="Muli Bold"/>
              <a:ea typeface="Muli Bold"/>
              <a:cs typeface="Muli Bold"/>
              <a:sym typeface="Muli Bold"/>
            </a:endParaRPr>
          </a:p>
        </p:txBody>
      </p:sp>
      <p:sp>
        <p:nvSpPr>
          <p:cNvPr id="39" name="TextBox 39"/>
          <p:cNvSpPr txBox="1"/>
          <p:nvPr/>
        </p:nvSpPr>
        <p:spPr>
          <a:xfrm>
            <a:off x="9429990" y="3679053"/>
            <a:ext cx="5595292" cy="1346522"/>
          </a:xfrm>
          <a:prstGeom prst="rect">
            <a:avLst/>
          </a:prstGeom>
        </p:spPr>
        <p:txBody>
          <a:bodyPr wrap="square" lIns="0" tIns="0" rIns="0" bIns="0" rtlCol="0" anchor="t">
            <a:spAutoFit/>
          </a:bodyPr>
          <a:lstStyle/>
          <a:p>
            <a:pPr>
              <a:lnSpc>
                <a:spcPts val="3455"/>
              </a:lnSpc>
            </a:pPr>
            <a:r>
              <a:rPr lang="vi-VN" sz="3200" dirty="0"/>
              <a:t>P</a:t>
            </a:r>
            <a:r>
              <a:rPr lang="de-DE" sz="3200" dirty="0"/>
              <a:t>hần mềm kế </a:t>
            </a:r>
            <a:r>
              <a:rPr lang="vi-VN" sz="3200" dirty="0"/>
              <a:t>toán; </a:t>
            </a:r>
            <a:r>
              <a:rPr lang="de-DE" sz="3200" dirty="0"/>
              <a:t>phần mềm văn phòng (Word, Excel, .</a:t>
            </a:r>
            <a:r>
              <a:rPr lang="vi-VN" sz="3200" dirty="0"/>
              <a:t>..); phần mềm khác</a:t>
            </a:r>
            <a:endParaRPr lang="en-US" sz="3600" dirty="0">
              <a:solidFill>
                <a:srgbClr val="000000"/>
              </a:solidFill>
              <a:latin typeface="Canva Sans"/>
              <a:ea typeface="Canva Sans"/>
              <a:cs typeface="Canva Sans"/>
              <a:sym typeface="Canva Sans"/>
            </a:endParaRPr>
          </a:p>
        </p:txBody>
      </p:sp>
      <p:sp>
        <p:nvSpPr>
          <p:cNvPr id="40" name="TextBox 40"/>
          <p:cNvSpPr txBox="1"/>
          <p:nvPr/>
        </p:nvSpPr>
        <p:spPr>
          <a:xfrm>
            <a:off x="9429990" y="2569051"/>
            <a:ext cx="1031439" cy="411131"/>
          </a:xfrm>
          <a:prstGeom prst="rect">
            <a:avLst/>
          </a:prstGeom>
        </p:spPr>
        <p:txBody>
          <a:bodyPr lIns="0" tIns="0" rIns="0" bIns="0" rtlCol="0" anchor="t">
            <a:spAutoFit/>
          </a:bodyPr>
          <a:lstStyle/>
          <a:p>
            <a:pPr algn="l">
              <a:lnSpc>
                <a:spcPts val="3455"/>
              </a:lnSpc>
            </a:pPr>
            <a:r>
              <a:rPr lang="en-US" sz="2222">
                <a:solidFill>
                  <a:srgbClr val="667198"/>
                </a:solidFill>
                <a:latin typeface="Canva Sans"/>
                <a:ea typeface="Canva Sans"/>
                <a:cs typeface="Canva Sans"/>
                <a:sym typeface="Canva Sans"/>
              </a:rPr>
              <a:t>02</a:t>
            </a:r>
          </a:p>
        </p:txBody>
      </p:sp>
      <p:sp>
        <p:nvSpPr>
          <p:cNvPr id="41" name="TextBox 41"/>
          <p:cNvSpPr txBox="1"/>
          <p:nvPr/>
        </p:nvSpPr>
        <p:spPr>
          <a:xfrm>
            <a:off x="9987279" y="2580884"/>
            <a:ext cx="4143840" cy="861774"/>
          </a:xfrm>
          <a:prstGeom prst="rect">
            <a:avLst/>
          </a:prstGeom>
        </p:spPr>
        <p:txBody>
          <a:bodyPr lIns="0" tIns="0" rIns="0" bIns="0" rtlCol="0" anchor="t">
            <a:spAutoFit/>
          </a:bodyPr>
          <a:lstStyle/>
          <a:p>
            <a:pPr algn="ctr"/>
            <a:r>
              <a:rPr lang="en-US" sz="2800" b="1" dirty="0">
                <a:solidFill>
                  <a:srgbClr val="041F60"/>
                </a:solidFill>
                <a:latin typeface="Muli Bold"/>
                <a:ea typeface="Muli Bold"/>
                <a:cs typeface="Muli Bold"/>
                <a:sym typeface="Muli Bold"/>
              </a:rPr>
              <a:t>Chi </a:t>
            </a:r>
            <a:r>
              <a:rPr lang="en-US" sz="2800" b="1" dirty="0" err="1">
                <a:solidFill>
                  <a:srgbClr val="041F60"/>
                </a:solidFill>
                <a:latin typeface="Muli Bold"/>
                <a:ea typeface="Muli Bold"/>
                <a:cs typeface="Muli Bold"/>
                <a:sym typeface="Muli Bold"/>
              </a:rPr>
              <a:t>phí</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mua</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hoặc</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thuê</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phần</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mềm</a:t>
            </a:r>
            <a:endParaRPr lang="en-US" sz="2800" b="1" dirty="0">
              <a:solidFill>
                <a:srgbClr val="041F60"/>
              </a:solidFill>
              <a:latin typeface="Muli Bold"/>
              <a:ea typeface="Muli Bold"/>
              <a:cs typeface="Muli Bold"/>
              <a:sym typeface="Muli Bold"/>
            </a:endParaRPr>
          </a:p>
        </p:txBody>
      </p:sp>
      <p:sp>
        <p:nvSpPr>
          <p:cNvPr id="42" name="TextBox 42"/>
          <p:cNvSpPr txBox="1"/>
          <p:nvPr/>
        </p:nvSpPr>
        <p:spPr>
          <a:xfrm>
            <a:off x="2112596" y="6135491"/>
            <a:ext cx="1031439" cy="411131"/>
          </a:xfrm>
          <a:prstGeom prst="rect">
            <a:avLst/>
          </a:prstGeom>
        </p:spPr>
        <p:txBody>
          <a:bodyPr lIns="0" tIns="0" rIns="0" bIns="0" rtlCol="0" anchor="t">
            <a:spAutoFit/>
          </a:bodyPr>
          <a:lstStyle/>
          <a:p>
            <a:pPr algn="l">
              <a:lnSpc>
                <a:spcPts val="3455"/>
              </a:lnSpc>
            </a:pPr>
            <a:r>
              <a:rPr lang="en-US" sz="2222">
                <a:solidFill>
                  <a:srgbClr val="667198"/>
                </a:solidFill>
                <a:latin typeface="Canva Sans"/>
                <a:ea typeface="Canva Sans"/>
                <a:cs typeface="Canva Sans"/>
                <a:sym typeface="Canva Sans"/>
              </a:rPr>
              <a:t>03</a:t>
            </a:r>
          </a:p>
        </p:txBody>
      </p:sp>
      <p:sp>
        <p:nvSpPr>
          <p:cNvPr id="43" name="TextBox 43"/>
          <p:cNvSpPr txBox="1"/>
          <p:nvPr/>
        </p:nvSpPr>
        <p:spPr>
          <a:xfrm>
            <a:off x="2524097" y="6134100"/>
            <a:ext cx="4630845" cy="861774"/>
          </a:xfrm>
          <a:prstGeom prst="rect">
            <a:avLst/>
          </a:prstGeom>
        </p:spPr>
        <p:txBody>
          <a:bodyPr wrap="square" lIns="0" tIns="0" rIns="0" bIns="0" rtlCol="0" anchor="t">
            <a:spAutoFit/>
          </a:bodyPr>
          <a:lstStyle/>
          <a:p>
            <a:pPr algn="l"/>
            <a:r>
              <a:rPr lang="en-US" sz="2800" b="1" dirty="0">
                <a:solidFill>
                  <a:srgbClr val="041F60"/>
                </a:solidFill>
                <a:latin typeface="Muli Bold"/>
                <a:ea typeface="Muli Bold"/>
                <a:cs typeface="Muli Bold"/>
                <a:sym typeface="Muli Bold"/>
              </a:rPr>
              <a:t>Chi </a:t>
            </a:r>
            <a:r>
              <a:rPr lang="en-US" sz="2800" b="1" dirty="0" err="1">
                <a:solidFill>
                  <a:srgbClr val="041F60"/>
                </a:solidFill>
                <a:latin typeface="Muli Bold"/>
                <a:ea typeface="Muli Bold"/>
                <a:cs typeface="Muli Bold"/>
                <a:sym typeface="Muli Bold"/>
              </a:rPr>
              <a:t>phí</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thuê</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đường</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truyền</a:t>
            </a:r>
            <a:r>
              <a:rPr lang="en-US" sz="2800" b="1" dirty="0">
                <a:solidFill>
                  <a:srgbClr val="041F60"/>
                </a:solidFill>
                <a:latin typeface="Muli Bold"/>
                <a:ea typeface="Muli Bold"/>
                <a:cs typeface="Muli Bold"/>
                <a:sym typeface="Muli Bold"/>
              </a:rPr>
              <a:t> internet, </a:t>
            </a:r>
            <a:r>
              <a:rPr lang="en-US" sz="2800" b="1" dirty="0" err="1">
                <a:solidFill>
                  <a:srgbClr val="041F60"/>
                </a:solidFill>
                <a:latin typeface="Muli Bold"/>
                <a:ea typeface="Muli Bold"/>
                <a:cs typeface="Muli Bold"/>
                <a:sym typeface="Muli Bold"/>
              </a:rPr>
              <a:t>cước</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điện</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thoại</a:t>
            </a:r>
            <a:endParaRPr lang="en-US" sz="2800" b="1" dirty="0">
              <a:solidFill>
                <a:srgbClr val="041F60"/>
              </a:solidFill>
              <a:latin typeface="Muli Bold"/>
              <a:ea typeface="Muli Bold"/>
              <a:cs typeface="Muli Bold"/>
              <a:sym typeface="Muli Bold"/>
            </a:endParaRPr>
          </a:p>
        </p:txBody>
      </p:sp>
      <p:sp>
        <p:nvSpPr>
          <p:cNvPr id="44" name="TextBox 44"/>
          <p:cNvSpPr txBox="1"/>
          <p:nvPr/>
        </p:nvSpPr>
        <p:spPr>
          <a:xfrm>
            <a:off x="9720979" y="7254170"/>
            <a:ext cx="5013313" cy="1477328"/>
          </a:xfrm>
          <a:prstGeom prst="rect">
            <a:avLst/>
          </a:prstGeom>
        </p:spPr>
        <p:txBody>
          <a:bodyPr wrap="square" lIns="0" tIns="0" rIns="0" bIns="0" rtlCol="0" anchor="t">
            <a:spAutoFit/>
          </a:bodyPr>
          <a:lstStyle/>
          <a:p>
            <a:r>
              <a:rPr lang="vi-VN" sz="3200" dirty="0"/>
              <a:t>Chi sửa chữa/bảo trì phần cứng, phần mềm; vận hành hệ thống...</a:t>
            </a:r>
            <a:endParaRPr lang="en-US" sz="3600" dirty="0">
              <a:solidFill>
                <a:srgbClr val="000000"/>
              </a:solidFill>
              <a:latin typeface="Canva Sans"/>
              <a:ea typeface="Canva Sans"/>
              <a:cs typeface="Canva Sans"/>
              <a:sym typeface="Canva Sans"/>
            </a:endParaRPr>
          </a:p>
        </p:txBody>
      </p:sp>
      <p:sp>
        <p:nvSpPr>
          <p:cNvPr id="45" name="TextBox 45"/>
          <p:cNvSpPr txBox="1"/>
          <p:nvPr/>
        </p:nvSpPr>
        <p:spPr>
          <a:xfrm>
            <a:off x="9429990" y="6135491"/>
            <a:ext cx="1031439" cy="411131"/>
          </a:xfrm>
          <a:prstGeom prst="rect">
            <a:avLst/>
          </a:prstGeom>
        </p:spPr>
        <p:txBody>
          <a:bodyPr lIns="0" tIns="0" rIns="0" bIns="0" rtlCol="0" anchor="t">
            <a:spAutoFit/>
          </a:bodyPr>
          <a:lstStyle/>
          <a:p>
            <a:pPr algn="l">
              <a:lnSpc>
                <a:spcPts val="3455"/>
              </a:lnSpc>
            </a:pPr>
            <a:r>
              <a:rPr lang="en-US" sz="2222">
                <a:solidFill>
                  <a:srgbClr val="667198"/>
                </a:solidFill>
                <a:latin typeface="Canva Sans"/>
                <a:ea typeface="Canva Sans"/>
                <a:cs typeface="Canva Sans"/>
                <a:sym typeface="Canva Sans"/>
              </a:rPr>
              <a:t>04</a:t>
            </a:r>
          </a:p>
        </p:txBody>
      </p:sp>
      <p:sp>
        <p:nvSpPr>
          <p:cNvPr id="46" name="TextBox 46"/>
          <p:cNvSpPr txBox="1"/>
          <p:nvPr/>
        </p:nvSpPr>
        <p:spPr>
          <a:xfrm>
            <a:off x="9852893" y="6086552"/>
            <a:ext cx="4143840" cy="861774"/>
          </a:xfrm>
          <a:prstGeom prst="rect">
            <a:avLst/>
          </a:prstGeom>
        </p:spPr>
        <p:txBody>
          <a:bodyPr lIns="0" tIns="0" rIns="0" bIns="0" rtlCol="0" anchor="t">
            <a:spAutoFit/>
          </a:bodyPr>
          <a:lstStyle/>
          <a:p>
            <a:pPr algn="ctr"/>
            <a:r>
              <a:rPr lang="en-US" sz="2800" b="1" dirty="0">
                <a:solidFill>
                  <a:srgbClr val="041F60"/>
                </a:solidFill>
                <a:latin typeface="Muli Bold"/>
                <a:ea typeface="Muli Bold"/>
                <a:cs typeface="Muli Bold"/>
                <a:sym typeface="Muli Bold"/>
              </a:rPr>
              <a:t>Chi </a:t>
            </a:r>
            <a:r>
              <a:rPr lang="en-US" sz="2800" b="1" dirty="0" err="1">
                <a:solidFill>
                  <a:srgbClr val="041F60"/>
                </a:solidFill>
                <a:latin typeface="Muli Bold"/>
                <a:ea typeface="Muli Bold"/>
                <a:cs typeface="Muli Bold"/>
                <a:sym typeface="Muli Bold"/>
              </a:rPr>
              <a:t>phí</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khác</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liên</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quan</a:t>
            </a:r>
            <a:r>
              <a:rPr lang="en-US" sz="2800" b="1" dirty="0">
                <a:solidFill>
                  <a:srgbClr val="041F60"/>
                </a:solidFill>
                <a:latin typeface="Muli Bold"/>
                <a:ea typeface="Muli Bold"/>
                <a:cs typeface="Muli Bold"/>
                <a:sym typeface="Muli Bold"/>
              </a:rPr>
              <a:t> </a:t>
            </a:r>
            <a:r>
              <a:rPr lang="en-US" sz="2800" b="1" dirty="0" err="1">
                <a:solidFill>
                  <a:srgbClr val="041F60"/>
                </a:solidFill>
                <a:latin typeface="Muli Bold"/>
                <a:ea typeface="Muli Bold"/>
                <a:cs typeface="Muli Bold"/>
                <a:sym typeface="Muli Bold"/>
              </a:rPr>
              <a:t>đến</a:t>
            </a:r>
            <a:r>
              <a:rPr lang="en-US" sz="2800" b="1" dirty="0">
                <a:solidFill>
                  <a:srgbClr val="041F60"/>
                </a:solidFill>
                <a:latin typeface="Muli Bold"/>
                <a:ea typeface="Muli Bold"/>
                <a:cs typeface="Muli Bold"/>
                <a:sym typeface="Muli Bold"/>
              </a:rPr>
              <a:t> CNTT</a:t>
            </a:r>
          </a:p>
        </p:txBody>
      </p:sp>
      <p:sp>
        <p:nvSpPr>
          <p:cNvPr id="47" name="AutoShape 19">
            <a:extLst>
              <a:ext uri="{FF2B5EF4-FFF2-40B4-BE49-F238E27FC236}">
                <a16:creationId xmlns:a16="http://schemas.microsoft.com/office/drawing/2014/main" xmlns="" id="{109BB826-D31C-A717-8D98-7AE26A2663F7}"/>
              </a:ext>
            </a:extLst>
          </p:cNvPr>
          <p:cNvSpPr/>
          <p:nvPr/>
        </p:nvSpPr>
        <p:spPr>
          <a:xfrm>
            <a:off x="2057400" y="1627193"/>
            <a:ext cx="14043322" cy="25714"/>
          </a:xfrm>
          <a:prstGeom prst="line">
            <a:avLst/>
          </a:prstGeom>
          <a:ln w="38100" cap="rnd">
            <a:solidFill>
              <a:srgbClr val="8FB7C6"/>
            </a:solidFill>
            <a:prstDash val="solid"/>
            <a:headEnd type="none" w="sm" len="sm"/>
            <a:tailEnd type="none" w="sm" len="sm"/>
          </a:ln>
        </p:spPr>
      </p:sp>
    </p:spTree>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280" y="0"/>
            <a:ext cx="17866720" cy="10287000"/>
            <a:chOff x="0" y="0"/>
            <a:chExt cx="1149350" cy="1149350"/>
          </a:xfrm>
        </p:grpSpPr>
        <p:sp>
          <p:nvSpPr>
            <p:cNvPr id="3" name="Freeform 3"/>
            <p:cNvSpPr/>
            <p:nvPr/>
          </p:nvSpPr>
          <p:spPr>
            <a:xfrm>
              <a:off x="0" y="0"/>
              <a:ext cx="12550180" cy="7225932"/>
            </a:xfrm>
            <a:custGeom>
              <a:avLst/>
              <a:gdLst/>
              <a:ahLst/>
              <a:cxnLst/>
              <a:rect l="l" t="t" r="r" b="b"/>
              <a:pathLst>
                <a:path w="12550180" h="7225932">
                  <a:moveTo>
                    <a:pt x="12550180" y="79845"/>
                  </a:moveTo>
                  <a:lnTo>
                    <a:pt x="12550180" y="0"/>
                  </a:lnTo>
                  <a:lnTo>
                    <a:pt x="69338" y="0"/>
                  </a:lnTo>
                  <a:lnTo>
                    <a:pt x="69338" y="39922"/>
                  </a:lnTo>
                  <a:lnTo>
                    <a:pt x="0" y="39922"/>
                  </a:lnTo>
                  <a:lnTo>
                    <a:pt x="0" y="7225932"/>
                  </a:lnTo>
                  <a:lnTo>
                    <a:pt x="138676" y="7225932"/>
                  </a:lnTo>
                  <a:lnTo>
                    <a:pt x="138676" y="5828652"/>
                  </a:lnTo>
                  <a:lnTo>
                    <a:pt x="2496168" y="5828652"/>
                  </a:lnTo>
                  <a:lnTo>
                    <a:pt x="2496168" y="7225932"/>
                  </a:lnTo>
                  <a:lnTo>
                    <a:pt x="2634844" y="7225932"/>
                  </a:lnTo>
                  <a:lnTo>
                    <a:pt x="2634844" y="5828652"/>
                  </a:lnTo>
                  <a:lnTo>
                    <a:pt x="4992337" y="5828652"/>
                  </a:lnTo>
                  <a:lnTo>
                    <a:pt x="4992337" y="7225932"/>
                  </a:lnTo>
                  <a:lnTo>
                    <a:pt x="5131013" y="7225932"/>
                  </a:lnTo>
                  <a:lnTo>
                    <a:pt x="5131013" y="5828652"/>
                  </a:lnTo>
                  <a:lnTo>
                    <a:pt x="7488505" y="5828652"/>
                  </a:lnTo>
                  <a:lnTo>
                    <a:pt x="7488505" y="7225932"/>
                  </a:lnTo>
                  <a:lnTo>
                    <a:pt x="7627181" y="7225932"/>
                  </a:lnTo>
                  <a:lnTo>
                    <a:pt x="7627181" y="5828652"/>
                  </a:lnTo>
                  <a:lnTo>
                    <a:pt x="9984673" y="5828652"/>
                  </a:lnTo>
                  <a:lnTo>
                    <a:pt x="9984673" y="7225932"/>
                  </a:lnTo>
                  <a:lnTo>
                    <a:pt x="10123350" y="7225932"/>
                  </a:lnTo>
                  <a:lnTo>
                    <a:pt x="10123350" y="5828652"/>
                  </a:lnTo>
                  <a:lnTo>
                    <a:pt x="12550180" y="5828652"/>
                  </a:lnTo>
                  <a:lnTo>
                    <a:pt x="12550180" y="5748808"/>
                  </a:lnTo>
                  <a:lnTo>
                    <a:pt x="10123350" y="5748808"/>
                  </a:lnTo>
                  <a:lnTo>
                    <a:pt x="10123350" y="4391450"/>
                  </a:lnTo>
                  <a:lnTo>
                    <a:pt x="12550180" y="4391450"/>
                  </a:lnTo>
                  <a:lnTo>
                    <a:pt x="12550180" y="4311606"/>
                  </a:lnTo>
                  <a:lnTo>
                    <a:pt x="10123350" y="4311606"/>
                  </a:lnTo>
                  <a:lnTo>
                    <a:pt x="10123350" y="2954248"/>
                  </a:lnTo>
                  <a:lnTo>
                    <a:pt x="12550180" y="2954248"/>
                  </a:lnTo>
                  <a:lnTo>
                    <a:pt x="12550180" y="2874404"/>
                  </a:lnTo>
                  <a:lnTo>
                    <a:pt x="10123350" y="2874404"/>
                  </a:lnTo>
                  <a:lnTo>
                    <a:pt x="10123350" y="1517046"/>
                  </a:lnTo>
                  <a:lnTo>
                    <a:pt x="12550180" y="1517046"/>
                  </a:lnTo>
                  <a:lnTo>
                    <a:pt x="12550180" y="1437202"/>
                  </a:lnTo>
                  <a:lnTo>
                    <a:pt x="10123350" y="1437202"/>
                  </a:lnTo>
                  <a:lnTo>
                    <a:pt x="10123350" y="79845"/>
                  </a:lnTo>
                  <a:lnTo>
                    <a:pt x="12550180" y="79845"/>
                  </a:lnTo>
                  <a:close/>
                  <a:moveTo>
                    <a:pt x="2634844" y="1437202"/>
                  </a:moveTo>
                  <a:lnTo>
                    <a:pt x="2634844" y="79845"/>
                  </a:lnTo>
                  <a:lnTo>
                    <a:pt x="4992337" y="79845"/>
                  </a:lnTo>
                  <a:lnTo>
                    <a:pt x="4992337" y="1437202"/>
                  </a:lnTo>
                  <a:lnTo>
                    <a:pt x="2634844" y="1437202"/>
                  </a:lnTo>
                  <a:close/>
                  <a:moveTo>
                    <a:pt x="4992337" y="1517046"/>
                  </a:moveTo>
                  <a:lnTo>
                    <a:pt x="4992337" y="2874404"/>
                  </a:lnTo>
                  <a:lnTo>
                    <a:pt x="2634844" y="2874404"/>
                  </a:lnTo>
                  <a:lnTo>
                    <a:pt x="2634844" y="1517046"/>
                  </a:lnTo>
                  <a:lnTo>
                    <a:pt x="4992337" y="1517046"/>
                  </a:lnTo>
                  <a:close/>
                  <a:moveTo>
                    <a:pt x="2496168" y="1437202"/>
                  </a:moveTo>
                  <a:lnTo>
                    <a:pt x="138676" y="1437202"/>
                  </a:lnTo>
                  <a:lnTo>
                    <a:pt x="138676" y="79845"/>
                  </a:lnTo>
                  <a:lnTo>
                    <a:pt x="2496168" y="79845"/>
                  </a:lnTo>
                  <a:lnTo>
                    <a:pt x="2496168" y="1437202"/>
                  </a:lnTo>
                  <a:close/>
                  <a:moveTo>
                    <a:pt x="2496168" y="1517046"/>
                  </a:moveTo>
                  <a:lnTo>
                    <a:pt x="2496168" y="2874404"/>
                  </a:lnTo>
                  <a:lnTo>
                    <a:pt x="138676" y="2874404"/>
                  </a:lnTo>
                  <a:lnTo>
                    <a:pt x="138676" y="1517046"/>
                  </a:lnTo>
                  <a:lnTo>
                    <a:pt x="2496168" y="1517046"/>
                  </a:lnTo>
                  <a:close/>
                  <a:moveTo>
                    <a:pt x="2496168" y="2954248"/>
                  </a:moveTo>
                  <a:lnTo>
                    <a:pt x="2496168" y="4311606"/>
                  </a:lnTo>
                  <a:lnTo>
                    <a:pt x="138676" y="4311606"/>
                  </a:lnTo>
                  <a:lnTo>
                    <a:pt x="138676" y="2954248"/>
                  </a:lnTo>
                  <a:lnTo>
                    <a:pt x="2496168" y="2954248"/>
                  </a:lnTo>
                  <a:close/>
                  <a:moveTo>
                    <a:pt x="2634844" y="2954248"/>
                  </a:moveTo>
                  <a:lnTo>
                    <a:pt x="4992337" y="2954248"/>
                  </a:lnTo>
                  <a:lnTo>
                    <a:pt x="4992337" y="4311606"/>
                  </a:lnTo>
                  <a:lnTo>
                    <a:pt x="2634844" y="4311606"/>
                  </a:lnTo>
                  <a:lnTo>
                    <a:pt x="2634844" y="2954248"/>
                  </a:lnTo>
                  <a:close/>
                  <a:moveTo>
                    <a:pt x="5131013" y="2954248"/>
                  </a:moveTo>
                  <a:lnTo>
                    <a:pt x="7488505" y="2954248"/>
                  </a:lnTo>
                  <a:lnTo>
                    <a:pt x="7488505" y="4311606"/>
                  </a:lnTo>
                  <a:lnTo>
                    <a:pt x="5131013" y="4311606"/>
                  </a:lnTo>
                  <a:lnTo>
                    <a:pt x="5131013" y="2954248"/>
                  </a:lnTo>
                  <a:close/>
                  <a:moveTo>
                    <a:pt x="5131013" y="2874404"/>
                  </a:moveTo>
                  <a:lnTo>
                    <a:pt x="5131013" y="1517046"/>
                  </a:lnTo>
                  <a:lnTo>
                    <a:pt x="7488505" y="1517046"/>
                  </a:lnTo>
                  <a:lnTo>
                    <a:pt x="7488505" y="2874404"/>
                  </a:lnTo>
                  <a:lnTo>
                    <a:pt x="5131013" y="2874404"/>
                  </a:lnTo>
                  <a:close/>
                  <a:moveTo>
                    <a:pt x="5131013" y="1437202"/>
                  </a:moveTo>
                  <a:lnTo>
                    <a:pt x="5131013" y="79845"/>
                  </a:lnTo>
                  <a:lnTo>
                    <a:pt x="7488505" y="79845"/>
                  </a:lnTo>
                  <a:lnTo>
                    <a:pt x="7488505" y="1437202"/>
                  </a:lnTo>
                  <a:lnTo>
                    <a:pt x="5131013" y="1437202"/>
                  </a:lnTo>
                  <a:close/>
                  <a:moveTo>
                    <a:pt x="138676" y="5748808"/>
                  </a:moveTo>
                  <a:lnTo>
                    <a:pt x="138676" y="4391450"/>
                  </a:lnTo>
                  <a:lnTo>
                    <a:pt x="2496168" y="4391450"/>
                  </a:lnTo>
                  <a:lnTo>
                    <a:pt x="2496168" y="5748808"/>
                  </a:lnTo>
                  <a:lnTo>
                    <a:pt x="138676" y="5748808"/>
                  </a:lnTo>
                  <a:close/>
                  <a:moveTo>
                    <a:pt x="2634844" y="5748808"/>
                  </a:moveTo>
                  <a:lnTo>
                    <a:pt x="2634844" y="4391450"/>
                  </a:lnTo>
                  <a:lnTo>
                    <a:pt x="4992337" y="4391450"/>
                  </a:lnTo>
                  <a:lnTo>
                    <a:pt x="4992337" y="5748808"/>
                  </a:lnTo>
                  <a:lnTo>
                    <a:pt x="2634844" y="5748808"/>
                  </a:lnTo>
                  <a:close/>
                  <a:moveTo>
                    <a:pt x="5131013" y="5748808"/>
                  </a:moveTo>
                  <a:lnTo>
                    <a:pt x="5131013" y="4391450"/>
                  </a:lnTo>
                  <a:lnTo>
                    <a:pt x="7488505" y="4391450"/>
                  </a:lnTo>
                  <a:lnTo>
                    <a:pt x="7488505" y="5748808"/>
                  </a:lnTo>
                  <a:lnTo>
                    <a:pt x="5131013" y="5748808"/>
                  </a:lnTo>
                  <a:close/>
                  <a:moveTo>
                    <a:pt x="9984673" y="5748808"/>
                  </a:moveTo>
                  <a:lnTo>
                    <a:pt x="7627181" y="5748808"/>
                  </a:lnTo>
                  <a:lnTo>
                    <a:pt x="7627181" y="4391450"/>
                  </a:lnTo>
                  <a:lnTo>
                    <a:pt x="9984673" y="4391450"/>
                  </a:lnTo>
                  <a:lnTo>
                    <a:pt x="9984673" y="5748808"/>
                  </a:lnTo>
                  <a:close/>
                  <a:moveTo>
                    <a:pt x="9984673" y="4311606"/>
                  </a:moveTo>
                  <a:lnTo>
                    <a:pt x="7627181" y="4311606"/>
                  </a:lnTo>
                  <a:lnTo>
                    <a:pt x="7627181" y="2954248"/>
                  </a:lnTo>
                  <a:lnTo>
                    <a:pt x="9984673" y="2954248"/>
                  </a:lnTo>
                  <a:lnTo>
                    <a:pt x="9984673" y="4311606"/>
                  </a:lnTo>
                  <a:close/>
                  <a:moveTo>
                    <a:pt x="9984673" y="2874404"/>
                  </a:moveTo>
                  <a:lnTo>
                    <a:pt x="7627181" y="2874404"/>
                  </a:lnTo>
                  <a:lnTo>
                    <a:pt x="7627181" y="1517046"/>
                  </a:lnTo>
                  <a:lnTo>
                    <a:pt x="9984673" y="1517046"/>
                  </a:lnTo>
                  <a:lnTo>
                    <a:pt x="9984673" y="2874404"/>
                  </a:lnTo>
                  <a:close/>
                  <a:moveTo>
                    <a:pt x="9984673" y="1437202"/>
                  </a:moveTo>
                  <a:lnTo>
                    <a:pt x="7627181" y="1437202"/>
                  </a:lnTo>
                  <a:lnTo>
                    <a:pt x="7627181" y="79845"/>
                  </a:lnTo>
                  <a:lnTo>
                    <a:pt x="9984673" y="79845"/>
                  </a:lnTo>
                  <a:lnTo>
                    <a:pt x="9984673" y="1437202"/>
                  </a:lnTo>
                  <a:close/>
                </a:path>
              </a:pathLst>
            </a:custGeom>
            <a:solidFill>
              <a:srgbClr val="F4F8FF">
                <a:alpha val="17647"/>
              </a:srgbClr>
            </a:solidFill>
          </p:spPr>
        </p:sp>
      </p:grpSp>
      <p:sp>
        <p:nvSpPr>
          <p:cNvPr id="4" name="TextBox 4"/>
          <p:cNvSpPr txBox="1"/>
          <p:nvPr/>
        </p:nvSpPr>
        <p:spPr>
          <a:xfrm>
            <a:off x="7455533" y="7530107"/>
            <a:ext cx="3688239" cy="493395"/>
          </a:xfrm>
          <a:prstGeom prst="rect">
            <a:avLst/>
          </a:prstGeom>
        </p:spPr>
        <p:txBody>
          <a:bodyPr lIns="0" tIns="0" rIns="0" bIns="0" rtlCol="0" anchor="t">
            <a:spAutoFit/>
          </a:bodyPr>
          <a:lstStyle/>
          <a:p>
            <a:pPr algn="ctr">
              <a:lnSpc>
                <a:spcPts val="3919"/>
              </a:lnSpc>
            </a:pPr>
            <a:r>
              <a:rPr lang="en-US" sz="2800" b="1">
                <a:solidFill>
                  <a:srgbClr val="000000"/>
                </a:solidFill>
                <a:latin typeface="Public Sans Bold"/>
                <a:ea typeface="Public Sans Bold"/>
                <a:cs typeface="Public Sans Bold"/>
                <a:sym typeface="Public Sans Bold"/>
              </a:rPr>
              <a:t>Giáo viên Thế Phương</a:t>
            </a:r>
          </a:p>
        </p:txBody>
      </p:sp>
      <p:grpSp>
        <p:nvGrpSpPr>
          <p:cNvPr id="5" name="Group 5"/>
          <p:cNvGrpSpPr/>
          <p:nvPr/>
        </p:nvGrpSpPr>
        <p:grpSpPr>
          <a:xfrm>
            <a:off x="1339082" y="1362447"/>
            <a:ext cx="16192204" cy="8143690"/>
            <a:chOff x="0" y="0"/>
            <a:chExt cx="145869385" cy="73363395"/>
          </a:xfrm>
        </p:grpSpPr>
        <p:sp>
          <p:nvSpPr>
            <p:cNvPr id="6" name="Freeform 6"/>
            <p:cNvSpPr/>
            <p:nvPr/>
          </p:nvSpPr>
          <p:spPr>
            <a:xfrm>
              <a:off x="72390" y="72390"/>
              <a:ext cx="145724602" cy="73218615"/>
            </a:xfrm>
            <a:custGeom>
              <a:avLst/>
              <a:gdLst/>
              <a:ahLst/>
              <a:cxnLst/>
              <a:rect l="l" t="t" r="r" b="b"/>
              <a:pathLst>
                <a:path w="145724602" h="73218615">
                  <a:moveTo>
                    <a:pt x="0" y="0"/>
                  </a:moveTo>
                  <a:lnTo>
                    <a:pt x="145724602" y="0"/>
                  </a:lnTo>
                  <a:lnTo>
                    <a:pt x="145724602" y="73218615"/>
                  </a:lnTo>
                  <a:lnTo>
                    <a:pt x="0" y="73218615"/>
                  </a:lnTo>
                  <a:lnTo>
                    <a:pt x="0" y="0"/>
                  </a:lnTo>
                  <a:close/>
                </a:path>
              </a:pathLst>
            </a:custGeom>
            <a:solidFill>
              <a:srgbClr val="3E3970"/>
            </a:solidFill>
          </p:spPr>
        </p:sp>
        <p:sp>
          <p:nvSpPr>
            <p:cNvPr id="7" name="Freeform 7"/>
            <p:cNvSpPr/>
            <p:nvPr/>
          </p:nvSpPr>
          <p:spPr>
            <a:xfrm>
              <a:off x="0" y="0"/>
              <a:ext cx="145869385" cy="73363398"/>
            </a:xfrm>
            <a:custGeom>
              <a:avLst/>
              <a:gdLst/>
              <a:ahLst/>
              <a:cxnLst/>
              <a:rect l="l" t="t" r="r" b="b"/>
              <a:pathLst>
                <a:path w="145869385" h="73363398">
                  <a:moveTo>
                    <a:pt x="145724600" y="73218613"/>
                  </a:moveTo>
                  <a:lnTo>
                    <a:pt x="145869385" y="73218613"/>
                  </a:lnTo>
                  <a:lnTo>
                    <a:pt x="145869385" y="73363398"/>
                  </a:lnTo>
                  <a:lnTo>
                    <a:pt x="145724600" y="73363398"/>
                  </a:lnTo>
                  <a:lnTo>
                    <a:pt x="14572460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45724600" y="144780"/>
                  </a:moveTo>
                  <a:lnTo>
                    <a:pt x="145869385" y="144780"/>
                  </a:lnTo>
                  <a:lnTo>
                    <a:pt x="145869385" y="73218613"/>
                  </a:lnTo>
                  <a:lnTo>
                    <a:pt x="145724600" y="73218613"/>
                  </a:lnTo>
                  <a:lnTo>
                    <a:pt x="145724600" y="144780"/>
                  </a:lnTo>
                  <a:close/>
                  <a:moveTo>
                    <a:pt x="144780" y="73218613"/>
                  </a:moveTo>
                  <a:lnTo>
                    <a:pt x="145724600" y="73218613"/>
                  </a:lnTo>
                  <a:lnTo>
                    <a:pt x="145724600" y="73363398"/>
                  </a:lnTo>
                  <a:lnTo>
                    <a:pt x="144780" y="73363398"/>
                  </a:lnTo>
                  <a:lnTo>
                    <a:pt x="144780" y="73218613"/>
                  </a:lnTo>
                  <a:close/>
                  <a:moveTo>
                    <a:pt x="145724600" y="0"/>
                  </a:moveTo>
                  <a:lnTo>
                    <a:pt x="145869385" y="0"/>
                  </a:lnTo>
                  <a:lnTo>
                    <a:pt x="145869385" y="144780"/>
                  </a:lnTo>
                  <a:lnTo>
                    <a:pt x="145724600" y="144780"/>
                  </a:lnTo>
                  <a:lnTo>
                    <a:pt x="145724600" y="0"/>
                  </a:lnTo>
                  <a:close/>
                  <a:moveTo>
                    <a:pt x="0" y="0"/>
                  </a:moveTo>
                  <a:lnTo>
                    <a:pt x="144780" y="0"/>
                  </a:lnTo>
                  <a:lnTo>
                    <a:pt x="144780" y="144780"/>
                  </a:lnTo>
                  <a:lnTo>
                    <a:pt x="0" y="144780"/>
                  </a:lnTo>
                  <a:lnTo>
                    <a:pt x="0" y="0"/>
                  </a:lnTo>
                  <a:close/>
                  <a:moveTo>
                    <a:pt x="144780" y="0"/>
                  </a:moveTo>
                  <a:lnTo>
                    <a:pt x="145724600" y="0"/>
                  </a:lnTo>
                  <a:lnTo>
                    <a:pt x="145724600" y="144780"/>
                  </a:lnTo>
                  <a:lnTo>
                    <a:pt x="144780" y="144780"/>
                  </a:lnTo>
                  <a:lnTo>
                    <a:pt x="144780" y="0"/>
                  </a:lnTo>
                  <a:close/>
                </a:path>
              </a:pathLst>
            </a:custGeom>
            <a:solidFill>
              <a:srgbClr val="3E3970"/>
            </a:solidFill>
          </p:spPr>
        </p:sp>
      </p:grpSp>
      <p:grpSp>
        <p:nvGrpSpPr>
          <p:cNvPr id="8" name="Group 8"/>
          <p:cNvGrpSpPr/>
          <p:nvPr/>
        </p:nvGrpSpPr>
        <p:grpSpPr>
          <a:xfrm>
            <a:off x="948867" y="1425022"/>
            <a:ext cx="16390266" cy="7867492"/>
            <a:chOff x="0" y="0"/>
            <a:chExt cx="74353681" cy="35690515"/>
          </a:xfrm>
        </p:grpSpPr>
        <p:sp>
          <p:nvSpPr>
            <p:cNvPr id="9" name="Freeform 9"/>
            <p:cNvSpPr/>
            <p:nvPr/>
          </p:nvSpPr>
          <p:spPr>
            <a:xfrm>
              <a:off x="72390" y="72390"/>
              <a:ext cx="74208899" cy="35545737"/>
            </a:xfrm>
            <a:custGeom>
              <a:avLst/>
              <a:gdLst/>
              <a:ahLst/>
              <a:cxnLst/>
              <a:rect l="l" t="t" r="r" b="b"/>
              <a:pathLst>
                <a:path w="74208899" h="35545737">
                  <a:moveTo>
                    <a:pt x="0" y="0"/>
                  </a:moveTo>
                  <a:lnTo>
                    <a:pt x="74208899" y="0"/>
                  </a:lnTo>
                  <a:lnTo>
                    <a:pt x="74208899" y="35545737"/>
                  </a:lnTo>
                  <a:lnTo>
                    <a:pt x="0" y="35545737"/>
                  </a:lnTo>
                  <a:lnTo>
                    <a:pt x="0" y="0"/>
                  </a:lnTo>
                  <a:close/>
                </a:path>
              </a:pathLst>
            </a:custGeom>
            <a:solidFill>
              <a:srgbClr val="FFFFFF"/>
            </a:solidFill>
          </p:spPr>
        </p:sp>
        <p:sp>
          <p:nvSpPr>
            <p:cNvPr id="10" name="Freeform 10"/>
            <p:cNvSpPr/>
            <p:nvPr/>
          </p:nvSpPr>
          <p:spPr>
            <a:xfrm>
              <a:off x="0" y="0"/>
              <a:ext cx="74353682" cy="35690516"/>
            </a:xfrm>
            <a:custGeom>
              <a:avLst/>
              <a:gdLst/>
              <a:ahLst/>
              <a:cxnLst/>
              <a:rect l="l" t="t" r="r" b="b"/>
              <a:pathLst>
                <a:path w="74353682" h="35690516">
                  <a:moveTo>
                    <a:pt x="74208903" y="35545734"/>
                  </a:moveTo>
                  <a:lnTo>
                    <a:pt x="74353682" y="35545734"/>
                  </a:lnTo>
                  <a:lnTo>
                    <a:pt x="74353682" y="35690516"/>
                  </a:lnTo>
                  <a:lnTo>
                    <a:pt x="74208903" y="35690516"/>
                  </a:lnTo>
                  <a:lnTo>
                    <a:pt x="74208903"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74208903" y="144780"/>
                  </a:moveTo>
                  <a:lnTo>
                    <a:pt x="74353682" y="144780"/>
                  </a:lnTo>
                  <a:lnTo>
                    <a:pt x="74353682" y="35545734"/>
                  </a:lnTo>
                  <a:lnTo>
                    <a:pt x="74208903" y="35545734"/>
                  </a:lnTo>
                  <a:lnTo>
                    <a:pt x="74208903" y="144780"/>
                  </a:lnTo>
                  <a:close/>
                  <a:moveTo>
                    <a:pt x="144780" y="35545734"/>
                  </a:moveTo>
                  <a:lnTo>
                    <a:pt x="74208903" y="35545734"/>
                  </a:lnTo>
                  <a:lnTo>
                    <a:pt x="74208903" y="35690516"/>
                  </a:lnTo>
                  <a:lnTo>
                    <a:pt x="144780" y="35690516"/>
                  </a:lnTo>
                  <a:lnTo>
                    <a:pt x="144780" y="35545734"/>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grpSp>
        <p:nvGrpSpPr>
          <p:cNvPr id="11" name="Group 11"/>
          <p:cNvGrpSpPr/>
          <p:nvPr/>
        </p:nvGrpSpPr>
        <p:grpSpPr>
          <a:xfrm>
            <a:off x="1936716" y="6622528"/>
            <a:ext cx="7946979" cy="1296447"/>
            <a:chOff x="0" y="0"/>
            <a:chExt cx="11662801" cy="1759381"/>
          </a:xfrm>
        </p:grpSpPr>
        <p:grpSp>
          <p:nvGrpSpPr>
            <p:cNvPr id="12" name="Group 12"/>
            <p:cNvGrpSpPr/>
            <p:nvPr/>
          </p:nvGrpSpPr>
          <p:grpSpPr>
            <a:xfrm>
              <a:off x="0" y="0"/>
              <a:ext cx="11527698" cy="1759381"/>
              <a:chOff x="0" y="0"/>
              <a:chExt cx="39221152" cy="5986013"/>
            </a:xfrm>
          </p:grpSpPr>
          <p:sp>
            <p:nvSpPr>
              <p:cNvPr id="13" name="Freeform 13"/>
              <p:cNvSpPr/>
              <p:nvPr/>
            </p:nvSpPr>
            <p:spPr>
              <a:xfrm>
                <a:off x="72391" y="72390"/>
                <a:ext cx="39148761" cy="5841233"/>
              </a:xfrm>
              <a:custGeom>
                <a:avLst/>
                <a:gdLst/>
                <a:ahLst/>
                <a:cxnLst/>
                <a:rect l="l" t="t" r="r" b="b"/>
                <a:pathLst>
                  <a:path w="35424978" h="5841233">
                    <a:moveTo>
                      <a:pt x="0" y="0"/>
                    </a:moveTo>
                    <a:lnTo>
                      <a:pt x="35424978" y="0"/>
                    </a:lnTo>
                    <a:lnTo>
                      <a:pt x="35424978" y="5841233"/>
                    </a:lnTo>
                    <a:lnTo>
                      <a:pt x="0" y="5841233"/>
                    </a:lnTo>
                    <a:lnTo>
                      <a:pt x="0" y="0"/>
                    </a:lnTo>
                    <a:close/>
                  </a:path>
                </a:pathLst>
              </a:custGeom>
              <a:solidFill>
                <a:srgbClr val="FFD4E6"/>
              </a:solidFill>
            </p:spPr>
          </p:sp>
          <p:sp>
            <p:nvSpPr>
              <p:cNvPr id="14" name="Freeform 14"/>
              <p:cNvSpPr/>
              <p:nvPr/>
            </p:nvSpPr>
            <p:spPr>
              <a:xfrm>
                <a:off x="0" y="0"/>
                <a:ext cx="39221152" cy="5986013"/>
              </a:xfrm>
              <a:custGeom>
                <a:avLst/>
                <a:gdLst/>
                <a:ahLst/>
                <a:cxnLst/>
                <a:rect l="l" t="t" r="r" b="b"/>
                <a:pathLst>
                  <a:path w="35569758" h="5986013">
                    <a:moveTo>
                      <a:pt x="35424979" y="5841233"/>
                    </a:moveTo>
                    <a:lnTo>
                      <a:pt x="35569758" y="5841233"/>
                    </a:lnTo>
                    <a:lnTo>
                      <a:pt x="35569758" y="5986013"/>
                    </a:lnTo>
                    <a:lnTo>
                      <a:pt x="35424979" y="5986013"/>
                    </a:lnTo>
                    <a:lnTo>
                      <a:pt x="35424979" y="5841233"/>
                    </a:lnTo>
                    <a:close/>
                    <a:moveTo>
                      <a:pt x="0" y="144780"/>
                    </a:moveTo>
                    <a:lnTo>
                      <a:pt x="144780" y="144780"/>
                    </a:lnTo>
                    <a:lnTo>
                      <a:pt x="144780" y="5841233"/>
                    </a:lnTo>
                    <a:lnTo>
                      <a:pt x="0" y="5841233"/>
                    </a:lnTo>
                    <a:lnTo>
                      <a:pt x="0" y="144780"/>
                    </a:lnTo>
                    <a:close/>
                    <a:moveTo>
                      <a:pt x="0" y="5841233"/>
                    </a:moveTo>
                    <a:lnTo>
                      <a:pt x="144780" y="5841233"/>
                    </a:lnTo>
                    <a:lnTo>
                      <a:pt x="144780" y="5986013"/>
                    </a:lnTo>
                    <a:lnTo>
                      <a:pt x="0" y="5986013"/>
                    </a:lnTo>
                    <a:lnTo>
                      <a:pt x="0" y="5841233"/>
                    </a:lnTo>
                    <a:close/>
                    <a:moveTo>
                      <a:pt x="35424979" y="144780"/>
                    </a:moveTo>
                    <a:lnTo>
                      <a:pt x="35569758" y="144780"/>
                    </a:lnTo>
                    <a:lnTo>
                      <a:pt x="35569758" y="5841233"/>
                    </a:lnTo>
                    <a:lnTo>
                      <a:pt x="35424979" y="5841233"/>
                    </a:lnTo>
                    <a:lnTo>
                      <a:pt x="35424979" y="144780"/>
                    </a:lnTo>
                    <a:close/>
                    <a:moveTo>
                      <a:pt x="144780" y="5841233"/>
                    </a:moveTo>
                    <a:lnTo>
                      <a:pt x="35424979" y="5841233"/>
                    </a:lnTo>
                    <a:lnTo>
                      <a:pt x="35424979" y="5986013"/>
                    </a:lnTo>
                    <a:lnTo>
                      <a:pt x="144780" y="5986013"/>
                    </a:lnTo>
                    <a:lnTo>
                      <a:pt x="144780" y="5841233"/>
                    </a:lnTo>
                    <a:close/>
                    <a:moveTo>
                      <a:pt x="35424979" y="0"/>
                    </a:moveTo>
                    <a:lnTo>
                      <a:pt x="35569758" y="0"/>
                    </a:lnTo>
                    <a:lnTo>
                      <a:pt x="35569758" y="144780"/>
                    </a:lnTo>
                    <a:lnTo>
                      <a:pt x="35424979" y="144780"/>
                    </a:lnTo>
                    <a:lnTo>
                      <a:pt x="35424979" y="0"/>
                    </a:lnTo>
                    <a:close/>
                    <a:moveTo>
                      <a:pt x="0" y="0"/>
                    </a:moveTo>
                    <a:lnTo>
                      <a:pt x="144780" y="0"/>
                    </a:lnTo>
                    <a:lnTo>
                      <a:pt x="144780" y="144780"/>
                    </a:lnTo>
                    <a:lnTo>
                      <a:pt x="0" y="144780"/>
                    </a:lnTo>
                    <a:lnTo>
                      <a:pt x="0" y="0"/>
                    </a:lnTo>
                    <a:close/>
                    <a:moveTo>
                      <a:pt x="144780" y="0"/>
                    </a:moveTo>
                    <a:lnTo>
                      <a:pt x="35424979" y="0"/>
                    </a:lnTo>
                    <a:lnTo>
                      <a:pt x="35424979" y="144780"/>
                    </a:lnTo>
                    <a:lnTo>
                      <a:pt x="144780" y="144780"/>
                    </a:lnTo>
                    <a:lnTo>
                      <a:pt x="144780" y="0"/>
                    </a:lnTo>
                    <a:close/>
                  </a:path>
                </a:pathLst>
              </a:custGeom>
              <a:solidFill>
                <a:srgbClr val="201139"/>
              </a:solidFill>
            </p:spPr>
          </p:sp>
        </p:grpSp>
        <p:sp>
          <p:nvSpPr>
            <p:cNvPr id="15" name="TextBox 15"/>
            <p:cNvSpPr txBox="1"/>
            <p:nvPr/>
          </p:nvSpPr>
          <p:spPr>
            <a:xfrm>
              <a:off x="155717" y="286024"/>
              <a:ext cx="11507084" cy="576135"/>
            </a:xfrm>
            <a:prstGeom prst="rect">
              <a:avLst/>
            </a:prstGeom>
          </p:spPr>
          <p:txBody>
            <a:bodyPr wrap="square" lIns="0" tIns="0" rIns="0" bIns="0" rtlCol="0" anchor="t">
              <a:spAutoFit/>
            </a:bodyPr>
            <a:lstStyle/>
            <a:p>
              <a:pPr algn="l"/>
              <a:r>
                <a:rPr lang="en-US" sz="3600" b="1" dirty="0" err="1">
                  <a:solidFill>
                    <a:srgbClr val="3E3970"/>
                  </a:solidFill>
                  <a:latin typeface="Public Sans Bold"/>
                  <a:ea typeface="Public Sans Bold"/>
                  <a:cs typeface="Public Sans Bold"/>
                  <a:sym typeface="Public Sans Bold"/>
                </a:rPr>
                <a:t>Chỉ</a:t>
              </a:r>
              <a:r>
                <a:rPr lang="en-US" sz="3600" b="1" dirty="0">
                  <a:solidFill>
                    <a:srgbClr val="3E3970"/>
                  </a:solidFill>
                  <a:latin typeface="Public Sans Bold"/>
                  <a:ea typeface="Public Sans Bold"/>
                  <a:cs typeface="Public Sans Bold"/>
                  <a:sym typeface="Public Sans Bold"/>
                </a:rPr>
                <a:t> </a:t>
              </a:r>
              <a:r>
                <a:rPr lang="en-US" sz="3600" b="1" dirty="0" err="1">
                  <a:solidFill>
                    <a:srgbClr val="3E3970"/>
                  </a:solidFill>
                  <a:latin typeface="Public Sans Bold"/>
                  <a:ea typeface="Public Sans Bold"/>
                  <a:cs typeface="Public Sans Bold"/>
                  <a:sym typeface="Public Sans Bold"/>
                </a:rPr>
                <a:t>hỏi</a:t>
              </a:r>
              <a:r>
                <a:rPr lang="en-US" sz="3600" b="1" dirty="0">
                  <a:solidFill>
                    <a:srgbClr val="3E3970"/>
                  </a:solidFill>
                  <a:latin typeface="Public Sans Bold"/>
                  <a:ea typeface="Public Sans Bold"/>
                  <a:cs typeface="Public Sans Bold"/>
                  <a:sym typeface="Public Sans Bold"/>
                </a:rPr>
                <a:t> </a:t>
              </a:r>
              <a:r>
                <a:rPr lang="en-US" sz="3600" b="1" dirty="0" err="1">
                  <a:solidFill>
                    <a:srgbClr val="3E3970"/>
                  </a:solidFill>
                  <a:latin typeface="Public Sans Bold"/>
                  <a:ea typeface="Public Sans Bold"/>
                  <a:cs typeface="Public Sans Bold"/>
                  <a:sym typeface="Public Sans Bold"/>
                </a:rPr>
                <a:t>đối</a:t>
              </a:r>
              <a:r>
                <a:rPr lang="en-US" sz="3600" b="1" dirty="0">
                  <a:solidFill>
                    <a:srgbClr val="3E3970"/>
                  </a:solidFill>
                  <a:latin typeface="Public Sans Bold"/>
                  <a:ea typeface="Public Sans Bold"/>
                  <a:cs typeface="Public Sans Bold"/>
                  <a:sym typeface="Public Sans Bold"/>
                </a:rPr>
                <a:t> </a:t>
              </a:r>
              <a:r>
                <a:rPr lang="en-US" sz="3600" b="1" dirty="0" err="1">
                  <a:solidFill>
                    <a:srgbClr val="3E3970"/>
                  </a:solidFill>
                  <a:latin typeface="Public Sans Bold"/>
                  <a:ea typeface="Public Sans Bold"/>
                  <a:cs typeface="Public Sans Bold"/>
                  <a:sym typeface="Public Sans Bold"/>
                </a:rPr>
                <a:t>với</a:t>
              </a:r>
              <a:r>
                <a:rPr lang="en-US" sz="3600" b="1" dirty="0">
                  <a:solidFill>
                    <a:srgbClr val="3E3970"/>
                  </a:solidFill>
                  <a:latin typeface="Public Sans Bold"/>
                  <a:ea typeface="Public Sans Bold"/>
                  <a:cs typeface="Public Sans Bold"/>
                  <a:sym typeface="Public Sans Bold"/>
                </a:rPr>
                <a:t> </a:t>
              </a:r>
              <a:r>
                <a:rPr lang="en-US" sz="3600" b="1" dirty="0" err="1">
                  <a:solidFill>
                    <a:srgbClr val="3E3970"/>
                  </a:solidFill>
                  <a:latin typeface="Public Sans Bold"/>
                  <a:ea typeface="Public Sans Bold"/>
                  <a:cs typeface="Public Sans Bold"/>
                  <a:sym typeface="Public Sans Bold"/>
                </a:rPr>
                <a:t>mã</a:t>
              </a:r>
              <a:r>
                <a:rPr lang="en-US" sz="3600" b="1" dirty="0">
                  <a:solidFill>
                    <a:srgbClr val="3E3970"/>
                  </a:solidFill>
                  <a:latin typeface="Public Sans Bold"/>
                  <a:ea typeface="Public Sans Bold"/>
                  <a:cs typeface="Public Sans Bold"/>
                  <a:sym typeface="Public Sans Bold"/>
                </a:rPr>
                <a:t> VCPA </a:t>
              </a:r>
              <a:r>
                <a:rPr lang="en-US" sz="3600" b="1" dirty="0" err="1">
                  <a:solidFill>
                    <a:srgbClr val="3E3970"/>
                  </a:solidFill>
                  <a:latin typeface="Public Sans Bold"/>
                  <a:ea typeface="Public Sans Bold"/>
                  <a:cs typeface="Public Sans Bold"/>
                  <a:sym typeface="Public Sans Bold"/>
                </a:rPr>
                <a:t>là</a:t>
              </a:r>
              <a:r>
                <a:rPr lang="en-US" sz="3600" b="1" dirty="0">
                  <a:solidFill>
                    <a:srgbClr val="3E3970"/>
                  </a:solidFill>
                  <a:latin typeface="Public Sans Bold"/>
                  <a:ea typeface="Public Sans Bold"/>
                  <a:cs typeface="Public Sans Bold"/>
                  <a:sym typeface="Public Sans Bold"/>
                </a:rPr>
                <a:t> B-C-D-E</a:t>
              </a:r>
            </a:p>
          </p:txBody>
        </p:sp>
      </p:grpSp>
      <p:grpSp>
        <p:nvGrpSpPr>
          <p:cNvPr id="16" name="Group 16"/>
          <p:cNvGrpSpPr/>
          <p:nvPr/>
        </p:nvGrpSpPr>
        <p:grpSpPr>
          <a:xfrm>
            <a:off x="948867" y="994486"/>
            <a:ext cx="16390266" cy="499116"/>
            <a:chOff x="0" y="0"/>
            <a:chExt cx="21853688" cy="665488"/>
          </a:xfrm>
        </p:grpSpPr>
        <p:grpSp>
          <p:nvGrpSpPr>
            <p:cNvPr id="17" name="Group 17"/>
            <p:cNvGrpSpPr/>
            <p:nvPr/>
          </p:nvGrpSpPr>
          <p:grpSpPr>
            <a:xfrm>
              <a:off x="0" y="0"/>
              <a:ext cx="21853688" cy="665488"/>
              <a:chOff x="0" y="0"/>
              <a:chExt cx="74353681" cy="2264215"/>
            </a:xfrm>
          </p:grpSpPr>
          <p:sp>
            <p:nvSpPr>
              <p:cNvPr id="18" name="Freeform 18"/>
              <p:cNvSpPr/>
              <p:nvPr/>
            </p:nvSpPr>
            <p:spPr>
              <a:xfrm>
                <a:off x="72390" y="72390"/>
                <a:ext cx="74208899" cy="2119436"/>
              </a:xfrm>
              <a:custGeom>
                <a:avLst/>
                <a:gdLst/>
                <a:ahLst/>
                <a:cxnLst/>
                <a:rect l="l" t="t" r="r" b="b"/>
                <a:pathLst>
                  <a:path w="74208899" h="2119436">
                    <a:moveTo>
                      <a:pt x="0" y="0"/>
                    </a:moveTo>
                    <a:lnTo>
                      <a:pt x="74208899" y="0"/>
                    </a:lnTo>
                    <a:lnTo>
                      <a:pt x="74208899" y="2119436"/>
                    </a:lnTo>
                    <a:lnTo>
                      <a:pt x="0" y="2119436"/>
                    </a:lnTo>
                    <a:lnTo>
                      <a:pt x="0" y="0"/>
                    </a:lnTo>
                    <a:close/>
                  </a:path>
                </a:pathLst>
              </a:custGeom>
              <a:solidFill>
                <a:srgbClr val="FFD880"/>
              </a:solidFill>
            </p:spPr>
          </p:sp>
          <p:sp>
            <p:nvSpPr>
              <p:cNvPr id="19" name="Freeform 19"/>
              <p:cNvSpPr/>
              <p:nvPr/>
            </p:nvSpPr>
            <p:spPr>
              <a:xfrm>
                <a:off x="0" y="0"/>
                <a:ext cx="74353682" cy="2264215"/>
              </a:xfrm>
              <a:custGeom>
                <a:avLst/>
                <a:gdLst/>
                <a:ahLst/>
                <a:cxnLst/>
                <a:rect l="l" t="t" r="r" b="b"/>
                <a:pathLst>
                  <a:path w="74353682" h="2264215">
                    <a:moveTo>
                      <a:pt x="74208903" y="2119436"/>
                    </a:moveTo>
                    <a:lnTo>
                      <a:pt x="74353682" y="2119436"/>
                    </a:lnTo>
                    <a:lnTo>
                      <a:pt x="74353682" y="2264215"/>
                    </a:lnTo>
                    <a:lnTo>
                      <a:pt x="74208903" y="2264215"/>
                    </a:lnTo>
                    <a:lnTo>
                      <a:pt x="74208903" y="2119436"/>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6"/>
                    </a:lnTo>
                    <a:close/>
                    <a:moveTo>
                      <a:pt x="74208903" y="144780"/>
                    </a:moveTo>
                    <a:lnTo>
                      <a:pt x="74353682" y="144780"/>
                    </a:lnTo>
                    <a:lnTo>
                      <a:pt x="74353682" y="2119436"/>
                    </a:lnTo>
                    <a:lnTo>
                      <a:pt x="74208903" y="2119436"/>
                    </a:lnTo>
                    <a:lnTo>
                      <a:pt x="74208903" y="144780"/>
                    </a:lnTo>
                    <a:close/>
                    <a:moveTo>
                      <a:pt x="144780" y="2119436"/>
                    </a:moveTo>
                    <a:lnTo>
                      <a:pt x="74208903" y="2119436"/>
                    </a:lnTo>
                    <a:lnTo>
                      <a:pt x="74208903" y="2264215"/>
                    </a:lnTo>
                    <a:lnTo>
                      <a:pt x="144780" y="2264215"/>
                    </a:lnTo>
                    <a:lnTo>
                      <a:pt x="144780" y="2119436"/>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sp>
          <p:nvSpPr>
            <p:cNvPr id="20" name="Freeform 20"/>
            <p:cNvSpPr/>
            <p:nvPr/>
          </p:nvSpPr>
          <p:spPr>
            <a:xfrm>
              <a:off x="21312654" y="210506"/>
              <a:ext cx="244475" cy="244475"/>
            </a:xfrm>
            <a:custGeom>
              <a:avLst/>
              <a:gdLst/>
              <a:ahLst/>
              <a:cxnLst/>
              <a:rect l="l" t="t" r="r" b="b"/>
              <a:pathLst>
                <a:path w="244475" h="244475">
                  <a:moveTo>
                    <a:pt x="0" y="0"/>
                  </a:moveTo>
                  <a:lnTo>
                    <a:pt x="244475" y="0"/>
                  </a:lnTo>
                  <a:lnTo>
                    <a:pt x="244475" y="244475"/>
                  </a:lnTo>
                  <a:lnTo>
                    <a:pt x="0" y="2444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1" name="Group 21"/>
            <p:cNvGrpSpPr/>
            <p:nvPr/>
          </p:nvGrpSpPr>
          <p:grpSpPr>
            <a:xfrm>
              <a:off x="20765158" y="241312"/>
              <a:ext cx="259969" cy="213669"/>
              <a:chOff x="0" y="0"/>
              <a:chExt cx="553256" cy="454724"/>
            </a:xfrm>
          </p:grpSpPr>
          <p:sp>
            <p:nvSpPr>
              <p:cNvPr id="22" name="Freeform 22"/>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solidFill>
                <a:srgbClr val="100F0D"/>
              </a:solidFill>
            </p:spPr>
          </p:sp>
        </p:grpSp>
        <p:sp>
          <p:nvSpPr>
            <p:cNvPr id="23" name="AutoShape 23"/>
            <p:cNvSpPr/>
            <p:nvPr/>
          </p:nvSpPr>
          <p:spPr>
            <a:xfrm>
              <a:off x="20233154" y="407829"/>
              <a:ext cx="244476" cy="0"/>
            </a:xfrm>
            <a:prstGeom prst="line">
              <a:avLst/>
            </a:prstGeom>
            <a:ln w="38100" cap="rnd">
              <a:solidFill>
                <a:srgbClr val="000000"/>
              </a:solidFill>
              <a:prstDash val="solid"/>
              <a:headEnd type="none" w="sm" len="sm"/>
              <a:tailEnd type="none" w="sm" len="sm"/>
            </a:ln>
          </p:spPr>
        </p:sp>
      </p:grpSp>
      <p:sp>
        <p:nvSpPr>
          <p:cNvPr id="24" name="Freeform 24"/>
          <p:cNvSpPr/>
          <p:nvPr/>
        </p:nvSpPr>
        <p:spPr>
          <a:xfrm>
            <a:off x="9975753" y="2368025"/>
            <a:ext cx="6724720" cy="5550950"/>
          </a:xfrm>
          <a:custGeom>
            <a:avLst/>
            <a:gdLst/>
            <a:ahLst/>
            <a:cxnLst/>
            <a:rect l="l" t="t" r="r" b="b"/>
            <a:pathLst>
              <a:path w="6724720" h="5550950">
                <a:moveTo>
                  <a:pt x="0" y="0"/>
                </a:moveTo>
                <a:lnTo>
                  <a:pt x="6724719" y="0"/>
                </a:lnTo>
                <a:lnTo>
                  <a:pt x="6724719" y="5550950"/>
                </a:lnTo>
                <a:lnTo>
                  <a:pt x="0" y="55509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TextBox 25"/>
          <p:cNvSpPr txBox="1"/>
          <p:nvPr/>
        </p:nvSpPr>
        <p:spPr>
          <a:xfrm>
            <a:off x="1936716" y="2329925"/>
            <a:ext cx="7840873" cy="3695700"/>
          </a:xfrm>
          <a:prstGeom prst="rect">
            <a:avLst/>
          </a:prstGeom>
        </p:spPr>
        <p:txBody>
          <a:bodyPr lIns="0" tIns="0" rIns="0" bIns="0" rtlCol="0" anchor="t">
            <a:spAutoFit/>
          </a:bodyPr>
          <a:lstStyle/>
          <a:p>
            <a:pPr algn="l">
              <a:lnSpc>
                <a:spcPts val="5850"/>
              </a:lnSpc>
            </a:pPr>
            <a:r>
              <a:rPr lang="en-US" sz="4500" b="1">
                <a:solidFill>
                  <a:srgbClr val="3E3970"/>
                </a:solidFill>
                <a:latin typeface="Muli Semi-Bold"/>
                <a:ea typeface="Muli Semi-Bold"/>
                <a:cs typeface="Muli Semi-Bold"/>
                <a:sym typeface="Muli Semi-Bold"/>
              </a:rPr>
              <a:t>PHIẾU SỐ 7.1/CT-CN</a:t>
            </a:r>
          </a:p>
          <a:p>
            <a:pPr algn="l">
              <a:lnSpc>
                <a:spcPts val="5850"/>
              </a:lnSpc>
            </a:pPr>
            <a:r>
              <a:rPr lang="en-US" sz="4500" b="1">
                <a:solidFill>
                  <a:srgbClr val="3E3970"/>
                </a:solidFill>
                <a:latin typeface="Muli Semi-Bold"/>
                <a:ea typeface="Muli Semi-Bold"/>
                <a:cs typeface="Muli Semi-Bold"/>
                <a:sym typeface="Muli Semi-Bold"/>
              </a:rPr>
              <a:t>PHIẾU THU THẬP THÔNG TIN VỀ HOẠT ĐỘNG CÔNG NGHIỆP CỦA CƠ SỞ SẢN XUẤT KINH DOANH CÁ THỂ</a:t>
            </a:r>
          </a:p>
        </p:txBody>
      </p:sp>
    </p:spTree>
    <p:extLst>
      <p:ext uri="{BB962C8B-B14F-4D97-AF65-F5344CB8AC3E}">
        <p14:creationId xmlns:p14="http://schemas.microsoft.com/office/powerpoint/2010/main" val="5932227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238384" y="1573749"/>
            <a:ext cx="708642" cy="856600"/>
          </a:xfrm>
          <a:custGeom>
            <a:avLst/>
            <a:gdLst/>
            <a:ahLst/>
            <a:cxnLst/>
            <a:rect l="l" t="t" r="r" b="b"/>
            <a:pathLst>
              <a:path w="708642" h="856600">
                <a:moveTo>
                  <a:pt x="0" y="0"/>
                </a:moveTo>
                <a:lnTo>
                  <a:pt x="708641" y="0"/>
                </a:lnTo>
                <a:lnTo>
                  <a:pt x="708641" y="856600"/>
                </a:lnTo>
                <a:lnTo>
                  <a:pt x="0" y="85660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a:off x="7084776" y="5106006"/>
            <a:ext cx="4118448" cy="1966559"/>
          </a:xfrm>
          <a:custGeom>
            <a:avLst/>
            <a:gdLst/>
            <a:ahLst/>
            <a:cxnLst/>
            <a:rect l="l" t="t" r="r" b="b"/>
            <a:pathLst>
              <a:path w="4118448" h="1966559">
                <a:moveTo>
                  <a:pt x="0" y="0"/>
                </a:moveTo>
                <a:lnTo>
                  <a:pt x="4118448" y="0"/>
                </a:lnTo>
                <a:lnTo>
                  <a:pt x="4118448" y="1966559"/>
                </a:lnTo>
                <a:lnTo>
                  <a:pt x="0" y="196655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TextBox 34"/>
          <p:cNvSpPr txBox="1"/>
          <p:nvPr/>
        </p:nvSpPr>
        <p:spPr>
          <a:xfrm>
            <a:off x="3217993" y="4158619"/>
            <a:ext cx="11991343" cy="575542"/>
          </a:xfrm>
          <a:prstGeom prst="rect">
            <a:avLst/>
          </a:prstGeom>
        </p:spPr>
        <p:txBody>
          <a:bodyPr lIns="0" tIns="0" rIns="0" bIns="0" rtlCol="0" anchor="t">
            <a:spAutoFit/>
          </a:bodyPr>
          <a:lstStyle/>
          <a:p>
            <a:pPr algn="ctr">
              <a:lnSpc>
                <a:spcPts val="4799"/>
              </a:lnSpc>
            </a:pPr>
            <a:r>
              <a:rPr lang="en-US" sz="3999" i="1" spc="-39" dirty="0">
                <a:solidFill>
                  <a:srgbClr val="000000"/>
                </a:solidFill>
                <a:latin typeface="Asap Italics"/>
                <a:ea typeface="Asap Italics"/>
                <a:cs typeface="Asap Italics"/>
                <a:sym typeface="Asap Italics"/>
              </a:rPr>
              <a:t>(</a:t>
            </a:r>
            <a:r>
              <a:rPr lang="vi-VN" sz="3999" i="1" spc="-39" dirty="0">
                <a:solidFill>
                  <a:srgbClr val="000000"/>
                </a:solidFill>
                <a:latin typeface="Asap Italics"/>
                <a:ea typeface="Asap Italics"/>
                <a:cs typeface="Asap Italics"/>
                <a:sym typeface="Asap Italics"/>
              </a:rPr>
              <a:t>Gồm</a:t>
            </a:r>
            <a:r>
              <a:rPr lang="en-US" sz="3999" i="1" spc="-39" dirty="0">
                <a:solidFill>
                  <a:srgbClr val="000000"/>
                </a:solidFill>
                <a:latin typeface="Asap Italics"/>
                <a:ea typeface="Asap Italics"/>
                <a:cs typeface="Asap Italics"/>
                <a:sym typeface="Asap Italics"/>
              </a:rPr>
              <a:t> </a:t>
            </a:r>
            <a:r>
              <a:rPr lang="vi-VN" sz="3999" i="1" spc="-39" dirty="0">
                <a:solidFill>
                  <a:srgbClr val="000000"/>
                </a:solidFill>
                <a:latin typeface="Asap Italics"/>
                <a:ea typeface="Asap Italics"/>
                <a:cs typeface="Asap Italics"/>
                <a:sym typeface="Asap Italics"/>
              </a:rPr>
              <a:t>0</a:t>
            </a:r>
            <a:r>
              <a:rPr lang="en-US" sz="3999" i="1" spc="-39" dirty="0">
                <a:solidFill>
                  <a:srgbClr val="000000"/>
                </a:solidFill>
                <a:latin typeface="Asap Italics"/>
                <a:ea typeface="Asap Italics"/>
                <a:cs typeface="Asap Italics"/>
                <a:sym typeface="Asap Italics"/>
              </a:rPr>
              <a:t>2 </a:t>
            </a:r>
            <a:r>
              <a:rPr lang="en-US" sz="3999" i="1" spc="-39" dirty="0" err="1">
                <a:solidFill>
                  <a:srgbClr val="000000"/>
                </a:solidFill>
                <a:latin typeface="Asap Italics"/>
                <a:ea typeface="Asap Italics"/>
                <a:cs typeface="Asap Italics"/>
                <a:sym typeface="Asap Italics"/>
              </a:rPr>
              <a:t>câu</a:t>
            </a:r>
            <a:r>
              <a:rPr lang="en-US" sz="3999" i="1" spc="-39" dirty="0">
                <a:solidFill>
                  <a:srgbClr val="000000"/>
                </a:solidFill>
                <a:latin typeface="Asap Italics"/>
                <a:ea typeface="Asap Italics"/>
                <a:cs typeface="Asap Italics"/>
                <a:sym typeface="Asap Italics"/>
              </a:rPr>
              <a:t> </a:t>
            </a:r>
            <a:r>
              <a:rPr lang="en-US" sz="3999" i="1" spc="-39" dirty="0" err="1">
                <a:solidFill>
                  <a:srgbClr val="000000"/>
                </a:solidFill>
                <a:latin typeface="Asap Italics"/>
                <a:ea typeface="Asap Italics"/>
                <a:cs typeface="Asap Italics"/>
                <a:sym typeface="Asap Italics"/>
              </a:rPr>
              <a:t>hỏi</a:t>
            </a:r>
            <a:r>
              <a:rPr lang="en-US" sz="3999" i="1" spc="-39" dirty="0">
                <a:solidFill>
                  <a:srgbClr val="000000"/>
                </a:solidFill>
                <a:latin typeface="Asap Italics"/>
                <a:ea typeface="Asap Italics"/>
                <a:cs typeface="Asap Italics"/>
                <a:sym typeface="Asap Italics"/>
              </a:rPr>
              <a:t>)</a:t>
            </a:r>
          </a:p>
        </p:txBody>
      </p:sp>
      <p:sp>
        <p:nvSpPr>
          <p:cNvPr id="35" name="TextBox 35"/>
          <p:cNvSpPr txBox="1"/>
          <p:nvPr/>
        </p:nvSpPr>
        <p:spPr>
          <a:xfrm>
            <a:off x="2648934" y="2339344"/>
            <a:ext cx="12839484" cy="1524000"/>
          </a:xfrm>
          <a:prstGeom prst="rect">
            <a:avLst/>
          </a:prstGeom>
        </p:spPr>
        <p:txBody>
          <a:bodyPr lIns="0" tIns="0" rIns="0" bIns="0" rtlCol="0" anchor="t">
            <a:spAutoFit/>
          </a:bodyPr>
          <a:lstStyle/>
          <a:p>
            <a:pPr algn="ctr">
              <a:lnSpc>
                <a:spcPts val="6000"/>
              </a:lnSpc>
            </a:pPr>
            <a:r>
              <a:rPr lang="en-US" sz="5000" b="1">
                <a:solidFill>
                  <a:srgbClr val="1D2B74"/>
                </a:solidFill>
                <a:latin typeface="Muli Bold"/>
                <a:ea typeface="Muli Bold"/>
                <a:cs typeface="Muli Bold"/>
                <a:sym typeface="Muli Bold"/>
              </a:rPr>
              <a:t>THÔNG TIN VỀ KẾT QUẢ </a:t>
            </a:r>
          </a:p>
          <a:p>
            <a:pPr marL="0" lvl="0" indent="0" algn="ctr">
              <a:lnSpc>
                <a:spcPts val="6000"/>
              </a:lnSpc>
            </a:pPr>
            <a:r>
              <a:rPr lang="en-US" sz="5000" b="1">
                <a:solidFill>
                  <a:srgbClr val="1D2B74"/>
                </a:solidFill>
                <a:latin typeface="Muli Bold"/>
                <a:ea typeface="Muli Bold"/>
                <a:cs typeface="Muli Bold"/>
                <a:sym typeface="Muli Bold"/>
              </a:rPr>
              <a:t>HOẠT ĐỘNG CÔNG NGHIỆP</a:t>
            </a:r>
          </a:p>
        </p:txBody>
      </p:sp>
      <p:sp>
        <p:nvSpPr>
          <p:cNvPr id="36" name="TextBox 36"/>
          <p:cNvSpPr txBox="1"/>
          <p:nvPr/>
        </p:nvSpPr>
        <p:spPr>
          <a:xfrm>
            <a:off x="3353176" y="7341002"/>
            <a:ext cx="11444376" cy="466725"/>
          </a:xfrm>
          <a:prstGeom prst="rect">
            <a:avLst/>
          </a:prstGeom>
        </p:spPr>
        <p:txBody>
          <a:bodyPr lIns="0" tIns="0" rIns="0" bIns="0" rtlCol="0" anchor="t">
            <a:spAutoFit/>
          </a:bodyPr>
          <a:lstStyle/>
          <a:p>
            <a:pPr algn="ctr">
              <a:lnSpc>
                <a:spcPts val="3600"/>
              </a:lnSpc>
            </a:pPr>
            <a:r>
              <a:rPr lang="en-US" sz="3000" i="1" spc="-30">
                <a:solidFill>
                  <a:srgbClr val="000000"/>
                </a:solidFill>
                <a:latin typeface="Asap Italics"/>
                <a:ea typeface="Asap Italics"/>
                <a:cs typeface="Asap Italics"/>
                <a:sym typeface="Asap Italics"/>
              </a:rPr>
              <a:t>Các câu hỏi mục này được lặp lại cho từng nhóm sản phẩm</a:t>
            </a:r>
          </a:p>
        </p:txBody>
      </p:sp>
    </p:spTree>
    <p:extLst>
      <p:ext uri="{BB962C8B-B14F-4D97-AF65-F5344CB8AC3E}">
        <p14:creationId xmlns:p14="http://schemas.microsoft.com/office/powerpoint/2010/main" val="3470140836"/>
      </p:ext>
    </p:extLst>
  </p:cSld>
  <p:clrMapOvr>
    <a:masterClrMapping/>
  </p:clrMapOvr>
  <p:transition spd="slow">
    <p:push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8670" y="622330"/>
            <a:ext cx="17150661" cy="9042341"/>
            <a:chOff x="0" y="0"/>
            <a:chExt cx="22867548" cy="12056454"/>
          </a:xfrm>
        </p:grpSpPr>
        <p:grpSp>
          <p:nvGrpSpPr>
            <p:cNvPr id="3" name="Group 3"/>
            <p:cNvGrpSpPr/>
            <p:nvPr/>
          </p:nvGrpSpPr>
          <p:grpSpPr>
            <a:xfrm>
              <a:off x="0" y="0"/>
              <a:ext cx="5145403" cy="2188630"/>
              <a:chOff x="0" y="0"/>
              <a:chExt cx="1501537" cy="638688"/>
            </a:xfrm>
          </p:grpSpPr>
          <p:sp>
            <p:nvSpPr>
              <p:cNvPr id="4" name="Freeform 4"/>
              <p:cNvSpPr/>
              <p:nvPr/>
            </p:nvSpPr>
            <p:spPr>
              <a:xfrm>
                <a:off x="0" y="0"/>
                <a:ext cx="1501537" cy="638688"/>
              </a:xfrm>
              <a:custGeom>
                <a:avLst/>
                <a:gdLst/>
                <a:ahLst/>
                <a:cxnLst/>
                <a:rect l="l" t="t" r="r" b="b"/>
                <a:pathLst>
                  <a:path w="1501537" h="638688">
                    <a:moveTo>
                      <a:pt x="74228" y="0"/>
                    </a:moveTo>
                    <a:lnTo>
                      <a:pt x="1427309" y="0"/>
                    </a:lnTo>
                    <a:cubicBezTo>
                      <a:pt x="1446995" y="0"/>
                      <a:pt x="1465876" y="7820"/>
                      <a:pt x="1479796" y="21741"/>
                    </a:cubicBezTo>
                    <a:cubicBezTo>
                      <a:pt x="1493717" y="35661"/>
                      <a:pt x="1501537" y="54542"/>
                      <a:pt x="1501537" y="74228"/>
                    </a:cubicBezTo>
                    <a:lnTo>
                      <a:pt x="1501537" y="564460"/>
                    </a:lnTo>
                    <a:cubicBezTo>
                      <a:pt x="1501537" y="584147"/>
                      <a:pt x="1493717" y="603027"/>
                      <a:pt x="1479796" y="616947"/>
                    </a:cubicBezTo>
                    <a:cubicBezTo>
                      <a:pt x="1465876" y="630868"/>
                      <a:pt x="1446995" y="638688"/>
                      <a:pt x="1427309" y="638688"/>
                    </a:cubicBezTo>
                    <a:lnTo>
                      <a:pt x="74228" y="638688"/>
                    </a:lnTo>
                    <a:cubicBezTo>
                      <a:pt x="54542" y="638688"/>
                      <a:pt x="35661" y="630868"/>
                      <a:pt x="21741" y="616947"/>
                    </a:cubicBezTo>
                    <a:cubicBezTo>
                      <a:pt x="7820" y="603027"/>
                      <a:pt x="0" y="584147"/>
                      <a:pt x="0" y="564460"/>
                    </a:cubicBezTo>
                    <a:lnTo>
                      <a:pt x="0" y="74228"/>
                    </a:lnTo>
                    <a:cubicBezTo>
                      <a:pt x="0" y="54542"/>
                      <a:pt x="7820" y="35661"/>
                      <a:pt x="21741" y="21741"/>
                    </a:cubicBezTo>
                    <a:cubicBezTo>
                      <a:pt x="35661" y="7820"/>
                      <a:pt x="54542" y="0"/>
                      <a:pt x="74228" y="0"/>
                    </a:cubicBezTo>
                    <a:close/>
                  </a:path>
                </a:pathLst>
              </a:custGeom>
              <a:solidFill>
                <a:srgbClr val="FBD86A"/>
              </a:solidFill>
              <a:ln cap="rnd">
                <a:noFill/>
                <a:prstDash val="solid"/>
                <a:round/>
              </a:ln>
            </p:spPr>
          </p:sp>
          <p:sp>
            <p:nvSpPr>
              <p:cNvPr id="5" name="TextBox 5"/>
              <p:cNvSpPr txBox="1"/>
              <p:nvPr/>
            </p:nvSpPr>
            <p:spPr>
              <a:xfrm>
                <a:off x="0" y="-38100"/>
                <a:ext cx="1501537"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6" name="Group 6"/>
            <p:cNvGrpSpPr/>
            <p:nvPr/>
          </p:nvGrpSpPr>
          <p:grpSpPr>
            <a:xfrm>
              <a:off x="4337282" y="0"/>
              <a:ext cx="18530265" cy="12056454"/>
              <a:chOff x="0" y="0"/>
              <a:chExt cx="5407522" cy="3518327"/>
            </a:xfrm>
          </p:grpSpPr>
          <p:sp>
            <p:nvSpPr>
              <p:cNvPr id="7" name="Freeform 7"/>
              <p:cNvSpPr/>
              <p:nvPr/>
            </p:nvSpPr>
            <p:spPr>
              <a:xfrm>
                <a:off x="0" y="0"/>
                <a:ext cx="5407521" cy="3518327"/>
              </a:xfrm>
              <a:custGeom>
                <a:avLst/>
                <a:gdLst/>
                <a:ahLst/>
                <a:cxnLst/>
                <a:rect l="l" t="t" r="r" b="b"/>
                <a:pathLst>
                  <a:path w="5407521" h="3518327">
                    <a:moveTo>
                      <a:pt x="20611" y="0"/>
                    </a:moveTo>
                    <a:lnTo>
                      <a:pt x="5386910" y="0"/>
                    </a:lnTo>
                    <a:cubicBezTo>
                      <a:pt x="5392377" y="0"/>
                      <a:pt x="5397619" y="2172"/>
                      <a:pt x="5401485" y="6037"/>
                    </a:cubicBezTo>
                    <a:cubicBezTo>
                      <a:pt x="5405350" y="9902"/>
                      <a:pt x="5407521" y="15145"/>
                      <a:pt x="5407521" y="20611"/>
                    </a:cubicBezTo>
                    <a:lnTo>
                      <a:pt x="5407521" y="3497716"/>
                    </a:lnTo>
                    <a:cubicBezTo>
                      <a:pt x="5407521" y="3509099"/>
                      <a:pt x="5398293" y="3518327"/>
                      <a:pt x="5386910" y="3518327"/>
                    </a:cubicBezTo>
                    <a:lnTo>
                      <a:pt x="20611" y="3518327"/>
                    </a:lnTo>
                    <a:cubicBezTo>
                      <a:pt x="15145" y="3518327"/>
                      <a:pt x="9902" y="3516156"/>
                      <a:pt x="6037" y="3512290"/>
                    </a:cubicBezTo>
                    <a:cubicBezTo>
                      <a:pt x="2172" y="3508425"/>
                      <a:pt x="0" y="3503182"/>
                      <a:pt x="0" y="3497716"/>
                    </a:cubicBezTo>
                    <a:lnTo>
                      <a:pt x="0" y="20611"/>
                    </a:lnTo>
                    <a:cubicBezTo>
                      <a:pt x="0" y="15145"/>
                      <a:pt x="2172" y="9902"/>
                      <a:pt x="6037" y="6037"/>
                    </a:cubicBezTo>
                    <a:cubicBezTo>
                      <a:pt x="9902" y="2172"/>
                      <a:pt x="15145" y="0"/>
                      <a:pt x="20611" y="0"/>
                    </a:cubicBezTo>
                    <a:close/>
                  </a:path>
                </a:pathLst>
              </a:custGeom>
              <a:solidFill>
                <a:srgbClr val="FBD86A"/>
              </a:solidFill>
              <a:ln cap="rnd">
                <a:noFill/>
                <a:prstDash val="solid"/>
                <a:round/>
              </a:ln>
            </p:spPr>
          </p:sp>
          <p:sp>
            <p:nvSpPr>
              <p:cNvPr id="8" name="TextBox 8"/>
              <p:cNvSpPr txBox="1"/>
              <p:nvPr/>
            </p:nvSpPr>
            <p:spPr>
              <a:xfrm>
                <a:off x="0" y="-38100"/>
                <a:ext cx="5407522" cy="3556427"/>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9" name="Group 9"/>
            <p:cNvGrpSpPr/>
            <p:nvPr/>
          </p:nvGrpSpPr>
          <p:grpSpPr>
            <a:xfrm>
              <a:off x="4666487" y="284175"/>
              <a:ext cx="17871855" cy="11488105"/>
              <a:chOff x="0" y="0"/>
              <a:chExt cx="5215384" cy="3352471"/>
            </a:xfrm>
          </p:grpSpPr>
          <p:sp>
            <p:nvSpPr>
              <p:cNvPr id="10" name="Freeform 10"/>
              <p:cNvSpPr/>
              <p:nvPr/>
            </p:nvSpPr>
            <p:spPr>
              <a:xfrm>
                <a:off x="0" y="0"/>
                <a:ext cx="5215384" cy="3352471"/>
              </a:xfrm>
              <a:custGeom>
                <a:avLst/>
                <a:gdLst/>
                <a:ahLst/>
                <a:cxnLst/>
                <a:rect l="l" t="t" r="r" b="b"/>
                <a:pathLst>
                  <a:path w="5215384" h="3352471">
                    <a:moveTo>
                      <a:pt x="17328" y="0"/>
                    </a:moveTo>
                    <a:lnTo>
                      <a:pt x="5198056" y="0"/>
                    </a:lnTo>
                    <a:cubicBezTo>
                      <a:pt x="5207626" y="0"/>
                      <a:pt x="5215384" y="7758"/>
                      <a:pt x="5215384" y="17328"/>
                    </a:cubicBezTo>
                    <a:lnTo>
                      <a:pt x="5215384" y="3335143"/>
                    </a:lnTo>
                    <a:cubicBezTo>
                      <a:pt x="5215384" y="3339739"/>
                      <a:pt x="5213558" y="3344146"/>
                      <a:pt x="5210308" y="3347396"/>
                    </a:cubicBezTo>
                    <a:cubicBezTo>
                      <a:pt x="5207059" y="3350645"/>
                      <a:pt x="5202651" y="3352471"/>
                      <a:pt x="5198056" y="3352471"/>
                    </a:cubicBezTo>
                    <a:lnTo>
                      <a:pt x="17328" y="3352471"/>
                    </a:lnTo>
                    <a:cubicBezTo>
                      <a:pt x="7758" y="3352471"/>
                      <a:pt x="0" y="3344713"/>
                      <a:pt x="0" y="3335143"/>
                    </a:cubicBezTo>
                    <a:lnTo>
                      <a:pt x="0" y="17328"/>
                    </a:lnTo>
                    <a:cubicBezTo>
                      <a:pt x="0" y="7758"/>
                      <a:pt x="7758" y="0"/>
                      <a:pt x="17328" y="0"/>
                    </a:cubicBezTo>
                    <a:close/>
                  </a:path>
                </a:pathLst>
              </a:custGeom>
              <a:solidFill>
                <a:srgbClr val="FFFFFF"/>
              </a:solidFill>
              <a:ln w="47625" cap="rnd">
                <a:solidFill>
                  <a:srgbClr val="19274F"/>
                </a:solidFill>
                <a:prstDash val="solid"/>
                <a:round/>
              </a:ln>
            </p:spPr>
          </p:sp>
          <p:sp>
            <p:nvSpPr>
              <p:cNvPr id="11" name="TextBox 11"/>
              <p:cNvSpPr txBox="1"/>
              <p:nvPr/>
            </p:nvSpPr>
            <p:spPr>
              <a:xfrm>
                <a:off x="0" y="-38100"/>
                <a:ext cx="5215384" cy="3390571"/>
              </a:xfrm>
              <a:prstGeom prst="rect">
                <a:avLst/>
              </a:prstGeom>
            </p:spPr>
            <p:txBody>
              <a:bodyPr lIns="46656" tIns="46656" rIns="46656" bIns="46656" rtlCol="0" anchor="ctr"/>
              <a:lstStyle/>
              <a:p>
                <a:pPr algn="ctr">
                  <a:lnSpc>
                    <a:spcPts val="2520"/>
                  </a:lnSpc>
                </a:pPr>
                <a:endParaRPr/>
              </a:p>
            </p:txBody>
          </p:sp>
        </p:grpSp>
        <p:grpSp>
          <p:nvGrpSpPr>
            <p:cNvPr id="12" name="Group 12"/>
            <p:cNvGrpSpPr/>
            <p:nvPr/>
          </p:nvGrpSpPr>
          <p:grpSpPr>
            <a:xfrm>
              <a:off x="107003" y="120955"/>
              <a:ext cx="3314679" cy="1946720"/>
              <a:chOff x="0" y="0"/>
              <a:chExt cx="967293" cy="568094"/>
            </a:xfrm>
          </p:grpSpPr>
          <p:sp>
            <p:nvSpPr>
              <p:cNvPr id="13" name="Freeform 1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FFFFFF"/>
              </a:solidFill>
              <a:ln w="38100" cap="rnd">
                <a:solidFill>
                  <a:srgbClr val="19274F"/>
                </a:solidFill>
                <a:prstDash val="lgDash"/>
                <a:round/>
              </a:ln>
            </p:spPr>
          </p:sp>
          <p:sp>
            <p:nvSpPr>
              <p:cNvPr id="14" name="TextBox 14"/>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15" name="Group 15"/>
          <p:cNvGrpSpPr/>
          <p:nvPr/>
        </p:nvGrpSpPr>
        <p:grpSpPr>
          <a:xfrm>
            <a:off x="4701209" y="1219182"/>
            <a:ext cx="12318229" cy="1562036"/>
            <a:chOff x="0" y="0"/>
            <a:chExt cx="4792958" cy="607780"/>
          </a:xfrm>
        </p:grpSpPr>
        <p:sp>
          <p:nvSpPr>
            <p:cNvPr id="16" name="Freeform 16"/>
            <p:cNvSpPr/>
            <p:nvPr/>
          </p:nvSpPr>
          <p:spPr>
            <a:xfrm>
              <a:off x="0" y="0"/>
              <a:ext cx="4792958" cy="607780"/>
            </a:xfrm>
            <a:custGeom>
              <a:avLst/>
              <a:gdLst/>
              <a:ahLst/>
              <a:cxnLst/>
              <a:rect l="l" t="t" r="r" b="b"/>
              <a:pathLst>
                <a:path w="4792958" h="607780">
                  <a:moveTo>
                    <a:pt x="18855" y="0"/>
                  </a:moveTo>
                  <a:lnTo>
                    <a:pt x="4774104" y="0"/>
                  </a:lnTo>
                  <a:cubicBezTo>
                    <a:pt x="4779104" y="0"/>
                    <a:pt x="4783900" y="1986"/>
                    <a:pt x="4787436" y="5522"/>
                  </a:cubicBezTo>
                  <a:cubicBezTo>
                    <a:pt x="4790972" y="9058"/>
                    <a:pt x="4792958" y="13854"/>
                    <a:pt x="4792958" y="18855"/>
                  </a:cubicBezTo>
                  <a:lnTo>
                    <a:pt x="4792958" y="588925"/>
                  </a:lnTo>
                  <a:cubicBezTo>
                    <a:pt x="4792958" y="593926"/>
                    <a:pt x="4790972" y="598722"/>
                    <a:pt x="4787436" y="602258"/>
                  </a:cubicBezTo>
                  <a:cubicBezTo>
                    <a:pt x="4783900" y="605794"/>
                    <a:pt x="4779104" y="607780"/>
                    <a:pt x="4774104" y="607780"/>
                  </a:cubicBezTo>
                  <a:lnTo>
                    <a:pt x="18855" y="607780"/>
                  </a:lnTo>
                  <a:cubicBezTo>
                    <a:pt x="8442" y="607780"/>
                    <a:pt x="0" y="599339"/>
                    <a:pt x="0" y="588925"/>
                  </a:cubicBezTo>
                  <a:lnTo>
                    <a:pt x="0" y="18855"/>
                  </a:lnTo>
                  <a:cubicBezTo>
                    <a:pt x="0" y="13854"/>
                    <a:pt x="1986" y="9058"/>
                    <a:pt x="5522" y="5522"/>
                  </a:cubicBezTo>
                  <a:cubicBezTo>
                    <a:pt x="9058" y="1986"/>
                    <a:pt x="13854" y="0"/>
                    <a:pt x="18855" y="0"/>
                  </a:cubicBezTo>
                  <a:close/>
                </a:path>
              </a:pathLst>
            </a:custGeom>
            <a:solidFill>
              <a:srgbClr val="93D8FF"/>
            </a:solidFill>
            <a:ln w="47625" cap="rnd">
              <a:solidFill>
                <a:srgbClr val="19274F"/>
              </a:solidFill>
              <a:prstDash val="solid"/>
              <a:round/>
            </a:ln>
          </p:spPr>
        </p:sp>
        <p:sp>
          <p:nvSpPr>
            <p:cNvPr id="17" name="TextBox 17"/>
            <p:cNvSpPr txBox="1"/>
            <p:nvPr/>
          </p:nvSpPr>
          <p:spPr>
            <a:xfrm>
              <a:off x="0" y="-28575"/>
              <a:ext cx="4792958" cy="636355"/>
            </a:xfrm>
            <a:prstGeom prst="rect">
              <a:avLst/>
            </a:prstGeom>
          </p:spPr>
          <p:txBody>
            <a:bodyPr lIns="46656" tIns="46656" rIns="46656" bIns="46656" rtlCol="0" anchor="ctr"/>
            <a:lstStyle/>
            <a:p>
              <a:pPr algn="ctr">
                <a:lnSpc>
                  <a:spcPts val="2520"/>
                </a:lnSpc>
              </a:pPr>
              <a:endParaRPr/>
            </a:p>
          </p:txBody>
        </p:sp>
      </p:grpSp>
      <p:grpSp>
        <p:nvGrpSpPr>
          <p:cNvPr id="18" name="Group 18"/>
          <p:cNvGrpSpPr/>
          <p:nvPr/>
        </p:nvGrpSpPr>
        <p:grpSpPr>
          <a:xfrm>
            <a:off x="568670" y="2472481"/>
            <a:ext cx="2646513" cy="1641473"/>
            <a:chOff x="0" y="0"/>
            <a:chExt cx="1029744" cy="638688"/>
          </a:xfrm>
        </p:grpSpPr>
        <p:sp>
          <p:nvSpPr>
            <p:cNvPr id="19" name="Freeform 19"/>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0" name="TextBox 20"/>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1" name="Group 21"/>
          <p:cNvGrpSpPr/>
          <p:nvPr/>
        </p:nvGrpSpPr>
        <p:grpSpPr>
          <a:xfrm>
            <a:off x="648922" y="2563197"/>
            <a:ext cx="2486009" cy="1460040"/>
            <a:chOff x="0" y="0"/>
            <a:chExt cx="967293" cy="568094"/>
          </a:xfrm>
        </p:grpSpPr>
        <p:sp>
          <p:nvSpPr>
            <p:cNvPr id="22" name="Freeform 22"/>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000000">
                <a:alpha val="0"/>
              </a:srgbClr>
            </a:solidFill>
            <a:ln w="38100" cap="rnd">
              <a:solidFill>
                <a:srgbClr val="FFFFFF"/>
              </a:solidFill>
              <a:prstDash val="lgDash"/>
              <a:round/>
            </a:ln>
          </p:spPr>
        </p:sp>
        <p:sp>
          <p:nvSpPr>
            <p:cNvPr id="23" name="TextBox 23"/>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4" name="Group 24"/>
          <p:cNvGrpSpPr/>
          <p:nvPr/>
        </p:nvGrpSpPr>
        <p:grpSpPr>
          <a:xfrm>
            <a:off x="568670" y="4322720"/>
            <a:ext cx="2646513" cy="1641473"/>
            <a:chOff x="0" y="0"/>
            <a:chExt cx="3528684" cy="2188630"/>
          </a:xfrm>
        </p:grpSpPr>
        <p:grpSp>
          <p:nvGrpSpPr>
            <p:cNvPr id="25" name="Group 25"/>
            <p:cNvGrpSpPr/>
            <p:nvPr/>
          </p:nvGrpSpPr>
          <p:grpSpPr>
            <a:xfrm>
              <a:off x="0" y="0"/>
              <a:ext cx="3528684" cy="2188630"/>
              <a:chOff x="0" y="0"/>
              <a:chExt cx="1029744" cy="638688"/>
            </a:xfrm>
          </p:grpSpPr>
          <p:sp>
            <p:nvSpPr>
              <p:cNvPr id="26" name="Freeform 26"/>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27" name="TextBox 27"/>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28" name="Group 28"/>
            <p:cNvGrpSpPr/>
            <p:nvPr/>
          </p:nvGrpSpPr>
          <p:grpSpPr>
            <a:xfrm>
              <a:off x="107003" y="120955"/>
              <a:ext cx="3314679" cy="1946720"/>
              <a:chOff x="0" y="0"/>
              <a:chExt cx="967293" cy="568094"/>
            </a:xfrm>
          </p:grpSpPr>
          <p:sp>
            <p:nvSpPr>
              <p:cNvPr id="29" name="Freeform 29"/>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0" name="TextBox 30"/>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1" name="Group 31"/>
          <p:cNvGrpSpPr/>
          <p:nvPr/>
        </p:nvGrpSpPr>
        <p:grpSpPr>
          <a:xfrm>
            <a:off x="568670" y="6172959"/>
            <a:ext cx="2646513" cy="1641473"/>
            <a:chOff x="0" y="0"/>
            <a:chExt cx="3528684" cy="2188630"/>
          </a:xfrm>
        </p:grpSpPr>
        <p:grpSp>
          <p:nvGrpSpPr>
            <p:cNvPr id="32" name="Group 32"/>
            <p:cNvGrpSpPr/>
            <p:nvPr/>
          </p:nvGrpSpPr>
          <p:grpSpPr>
            <a:xfrm>
              <a:off x="0" y="0"/>
              <a:ext cx="3528684" cy="2188630"/>
              <a:chOff x="0" y="0"/>
              <a:chExt cx="1029744" cy="638688"/>
            </a:xfrm>
          </p:grpSpPr>
          <p:sp>
            <p:nvSpPr>
              <p:cNvPr id="33" name="Freeform 33"/>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34" name="TextBox 34"/>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35" name="Group 35"/>
            <p:cNvGrpSpPr/>
            <p:nvPr/>
          </p:nvGrpSpPr>
          <p:grpSpPr>
            <a:xfrm>
              <a:off x="107003" y="120955"/>
              <a:ext cx="3314679" cy="1946720"/>
              <a:chOff x="0" y="0"/>
              <a:chExt cx="967293" cy="568094"/>
            </a:xfrm>
          </p:grpSpPr>
          <p:sp>
            <p:nvSpPr>
              <p:cNvPr id="36" name="Freeform 36"/>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37" name="TextBox 37"/>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grpSp>
        <p:nvGrpSpPr>
          <p:cNvPr id="38" name="Group 38"/>
          <p:cNvGrpSpPr/>
          <p:nvPr/>
        </p:nvGrpSpPr>
        <p:grpSpPr>
          <a:xfrm>
            <a:off x="568670" y="8023198"/>
            <a:ext cx="2646513" cy="1641473"/>
            <a:chOff x="0" y="0"/>
            <a:chExt cx="3528684" cy="2188630"/>
          </a:xfrm>
        </p:grpSpPr>
        <p:grpSp>
          <p:nvGrpSpPr>
            <p:cNvPr id="39" name="Group 39"/>
            <p:cNvGrpSpPr/>
            <p:nvPr/>
          </p:nvGrpSpPr>
          <p:grpSpPr>
            <a:xfrm>
              <a:off x="0" y="0"/>
              <a:ext cx="3528684" cy="2188630"/>
              <a:chOff x="0" y="0"/>
              <a:chExt cx="1029744" cy="638688"/>
            </a:xfrm>
          </p:grpSpPr>
          <p:sp>
            <p:nvSpPr>
              <p:cNvPr id="40" name="Freeform 40"/>
              <p:cNvSpPr/>
              <p:nvPr/>
            </p:nvSpPr>
            <p:spPr>
              <a:xfrm>
                <a:off x="0" y="0"/>
                <a:ext cx="1029744" cy="638688"/>
              </a:xfrm>
              <a:custGeom>
                <a:avLst/>
                <a:gdLst/>
                <a:ahLst/>
                <a:cxnLst/>
                <a:rect l="l" t="t" r="r" b="b"/>
                <a:pathLst>
                  <a:path w="1029744" h="638688">
                    <a:moveTo>
                      <a:pt x="108237" y="0"/>
                    </a:moveTo>
                    <a:lnTo>
                      <a:pt x="921507" y="0"/>
                    </a:lnTo>
                    <a:cubicBezTo>
                      <a:pt x="981285" y="0"/>
                      <a:pt x="1029744" y="48459"/>
                      <a:pt x="1029744" y="108237"/>
                    </a:cubicBezTo>
                    <a:lnTo>
                      <a:pt x="1029744" y="530451"/>
                    </a:lnTo>
                    <a:cubicBezTo>
                      <a:pt x="1029744" y="590229"/>
                      <a:pt x="981285" y="638688"/>
                      <a:pt x="921507" y="638688"/>
                    </a:cubicBezTo>
                    <a:lnTo>
                      <a:pt x="108237" y="638688"/>
                    </a:lnTo>
                    <a:cubicBezTo>
                      <a:pt x="48459" y="638688"/>
                      <a:pt x="0" y="590229"/>
                      <a:pt x="0" y="530451"/>
                    </a:cubicBezTo>
                    <a:lnTo>
                      <a:pt x="0" y="108237"/>
                    </a:lnTo>
                    <a:cubicBezTo>
                      <a:pt x="0" y="48459"/>
                      <a:pt x="48459" y="0"/>
                      <a:pt x="108237" y="0"/>
                    </a:cubicBezTo>
                    <a:close/>
                  </a:path>
                </a:pathLst>
              </a:custGeom>
              <a:solidFill>
                <a:srgbClr val="BCBEFA"/>
              </a:solidFill>
              <a:ln cap="rnd">
                <a:noFill/>
                <a:prstDash val="solid"/>
                <a:round/>
              </a:ln>
            </p:spPr>
          </p:sp>
          <p:sp>
            <p:nvSpPr>
              <p:cNvPr id="41" name="TextBox 41"/>
              <p:cNvSpPr txBox="1"/>
              <p:nvPr/>
            </p:nvSpPr>
            <p:spPr>
              <a:xfrm>
                <a:off x="0" y="-38100"/>
                <a:ext cx="1029744" cy="676788"/>
              </a:xfrm>
              <a:prstGeom prst="rect">
                <a:avLst/>
              </a:prstGeom>
            </p:spPr>
            <p:txBody>
              <a:bodyPr lIns="46656" tIns="46656" rIns="46656" bIns="46656" rtlCol="0" anchor="ctr"/>
              <a:lstStyle/>
              <a:p>
                <a:pPr marL="0" lvl="0" indent="0" algn="ctr">
                  <a:lnSpc>
                    <a:spcPts val="2520"/>
                  </a:lnSpc>
                  <a:spcBef>
                    <a:spcPct val="0"/>
                  </a:spcBef>
                </a:pPr>
                <a:endParaRPr/>
              </a:p>
            </p:txBody>
          </p:sp>
        </p:grpSp>
        <p:grpSp>
          <p:nvGrpSpPr>
            <p:cNvPr id="42" name="Group 42"/>
            <p:cNvGrpSpPr/>
            <p:nvPr/>
          </p:nvGrpSpPr>
          <p:grpSpPr>
            <a:xfrm>
              <a:off x="107003" y="120955"/>
              <a:ext cx="3314679" cy="1946720"/>
              <a:chOff x="0" y="0"/>
              <a:chExt cx="967293" cy="568094"/>
            </a:xfrm>
          </p:grpSpPr>
          <p:sp>
            <p:nvSpPr>
              <p:cNvPr id="43" name="Freeform 43"/>
              <p:cNvSpPr/>
              <p:nvPr/>
            </p:nvSpPr>
            <p:spPr>
              <a:xfrm>
                <a:off x="0" y="0"/>
                <a:ext cx="967293" cy="568094"/>
              </a:xfrm>
              <a:custGeom>
                <a:avLst/>
                <a:gdLst/>
                <a:ahLst/>
                <a:cxnLst/>
                <a:rect l="l" t="t" r="r" b="b"/>
                <a:pathLst>
                  <a:path w="967293" h="568094">
                    <a:moveTo>
                      <a:pt x="93426" y="0"/>
                    </a:moveTo>
                    <a:lnTo>
                      <a:pt x="873867" y="0"/>
                    </a:lnTo>
                    <a:cubicBezTo>
                      <a:pt x="898645" y="0"/>
                      <a:pt x="922409" y="9843"/>
                      <a:pt x="939929" y="27364"/>
                    </a:cubicBezTo>
                    <a:cubicBezTo>
                      <a:pt x="957450" y="44885"/>
                      <a:pt x="967293" y="68648"/>
                      <a:pt x="967293" y="93426"/>
                    </a:cubicBezTo>
                    <a:lnTo>
                      <a:pt x="967293" y="474668"/>
                    </a:lnTo>
                    <a:cubicBezTo>
                      <a:pt x="967293" y="499446"/>
                      <a:pt x="957450" y="523209"/>
                      <a:pt x="939929" y="540730"/>
                    </a:cubicBezTo>
                    <a:cubicBezTo>
                      <a:pt x="922409" y="558251"/>
                      <a:pt x="898645" y="568094"/>
                      <a:pt x="873867" y="568094"/>
                    </a:cubicBezTo>
                    <a:lnTo>
                      <a:pt x="93426" y="568094"/>
                    </a:lnTo>
                    <a:cubicBezTo>
                      <a:pt x="68648" y="568094"/>
                      <a:pt x="44885" y="558251"/>
                      <a:pt x="27364" y="540730"/>
                    </a:cubicBezTo>
                    <a:cubicBezTo>
                      <a:pt x="9843" y="523209"/>
                      <a:pt x="0" y="499446"/>
                      <a:pt x="0" y="474668"/>
                    </a:cubicBezTo>
                    <a:lnTo>
                      <a:pt x="0" y="93426"/>
                    </a:lnTo>
                    <a:cubicBezTo>
                      <a:pt x="0" y="68648"/>
                      <a:pt x="9843" y="44885"/>
                      <a:pt x="27364" y="27364"/>
                    </a:cubicBezTo>
                    <a:cubicBezTo>
                      <a:pt x="44885" y="9843"/>
                      <a:pt x="68648" y="0"/>
                      <a:pt x="93426" y="0"/>
                    </a:cubicBezTo>
                    <a:close/>
                  </a:path>
                </a:pathLst>
              </a:custGeom>
              <a:solidFill>
                <a:srgbClr val="BCBEFA"/>
              </a:solidFill>
              <a:ln w="38100" cap="rnd">
                <a:solidFill>
                  <a:srgbClr val="FFFFFF"/>
                </a:solidFill>
                <a:prstDash val="lgDash"/>
                <a:round/>
              </a:ln>
            </p:spPr>
          </p:sp>
          <p:sp>
            <p:nvSpPr>
              <p:cNvPr id="44" name="TextBox 44"/>
              <p:cNvSpPr txBox="1"/>
              <p:nvPr/>
            </p:nvSpPr>
            <p:spPr>
              <a:xfrm>
                <a:off x="0" y="-38100"/>
                <a:ext cx="967293" cy="606194"/>
              </a:xfrm>
              <a:prstGeom prst="rect">
                <a:avLst/>
              </a:prstGeom>
            </p:spPr>
            <p:txBody>
              <a:bodyPr lIns="46656" tIns="46656" rIns="46656" bIns="46656" rtlCol="0" anchor="ctr"/>
              <a:lstStyle/>
              <a:p>
                <a:pPr marL="0" lvl="0" indent="0" algn="ctr">
                  <a:lnSpc>
                    <a:spcPts val="2520"/>
                  </a:lnSpc>
                  <a:spcBef>
                    <a:spcPct val="0"/>
                  </a:spcBef>
                </a:pPr>
                <a:endParaRPr/>
              </a:p>
            </p:txBody>
          </p:sp>
        </p:grpSp>
      </p:grpSp>
      <p:sp>
        <p:nvSpPr>
          <p:cNvPr id="45" name="Freeform 45"/>
          <p:cNvSpPr/>
          <p:nvPr/>
        </p:nvSpPr>
        <p:spPr>
          <a:xfrm>
            <a:off x="1134760" y="884942"/>
            <a:ext cx="1514333" cy="1027853"/>
          </a:xfrm>
          <a:custGeom>
            <a:avLst/>
            <a:gdLst/>
            <a:ahLst/>
            <a:cxnLst/>
            <a:rect l="l" t="t" r="r" b="b"/>
            <a:pathLst>
              <a:path w="1514333" h="1027853">
                <a:moveTo>
                  <a:pt x="0" y="0"/>
                </a:moveTo>
                <a:lnTo>
                  <a:pt x="1514332" y="0"/>
                </a:lnTo>
                <a:lnTo>
                  <a:pt x="1514332" y="1027853"/>
                </a:lnTo>
                <a:lnTo>
                  <a:pt x="0" y="10278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6" name="Freeform 46"/>
          <p:cNvSpPr/>
          <p:nvPr/>
        </p:nvSpPr>
        <p:spPr>
          <a:xfrm>
            <a:off x="1155511" y="2715287"/>
            <a:ext cx="1472830" cy="1155861"/>
          </a:xfrm>
          <a:custGeom>
            <a:avLst/>
            <a:gdLst/>
            <a:ahLst/>
            <a:cxnLst/>
            <a:rect l="l" t="t" r="r" b="b"/>
            <a:pathLst>
              <a:path w="1472830" h="1155861">
                <a:moveTo>
                  <a:pt x="0" y="0"/>
                </a:moveTo>
                <a:lnTo>
                  <a:pt x="1472830" y="0"/>
                </a:lnTo>
                <a:lnTo>
                  <a:pt x="1472830" y="1155860"/>
                </a:lnTo>
                <a:lnTo>
                  <a:pt x="0" y="11558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7" name="Freeform 47"/>
          <p:cNvSpPr/>
          <p:nvPr/>
        </p:nvSpPr>
        <p:spPr>
          <a:xfrm>
            <a:off x="972602" y="4638664"/>
            <a:ext cx="1838647" cy="1009584"/>
          </a:xfrm>
          <a:custGeom>
            <a:avLst/>
            <a:gdLst/>
            <a:ahLst/>
            <a:cxnLst/>
            <a:rect l="l" t="t" r="r" b="b"/>
            <a:pathLst>
              <a:path w="1838647" h="1009584">
                <a:moveTo>
                  <a:pt x="0" y="0"/>
                </a:moveTo>
                <a:lnTo>
                  <a:pt x="1838648" y="0"/>
                </a:lnTo>
                <a:lnTo>
                  <a:pt x="1838648" y="1009584"/>
                </a:lnTo>
                <a:lnTo>
                  <a:pt x="0" y="100958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8" name="Freeform 48"/>
          <p:cNvSpPr/>
          <p:nvPr/>
        </p:nvSpPr>
        <p:spPr>
          <a:xfrm>
            <a:off x="1323453" y="6442987"/>
            <a:ext cx="1136946" cy="1101417"/>
          </a:xfrm>
          <a:custGeom>
            <a:avLst/>
            <a:gdLst/>
            <a:ahLst/>
            <a:cxnLst/>
            <a:rect l="l" t="t" r="r" b="b"/>
            <a:pathLst>
              <a:path w="1136946" h="1101417">
                <a:moveTo>
                  <a:pt x="0" y="0"/>
                </a:moveTo>
                <a:lnTo>
                  <a:pt x="1136946" y="0"/>
                </a:lnTo>
                <a:lnTo>
                  <a:pt x="1136946" y="1101416"/>
                </a:lnTo>
                <a:lnTo>
                  <a:pt x="0" y="1101416"/>
                </a:lnTo>
                <a:lnTo>
                  <a:pt x="0" y="0"/>
                </a:lnTo>
                <a:close/>
              </a:path>
            </a:pathLst>
          </a:custGeom>
          <a:blipFill>
            <a:blip r:embed="rId8"/>
            <a:stretch>
              <a:fillRect/>
            </a:stretch>
          </a:blipFill>
        </p:spPr>
      </p:sp>
      <p:sp>
        <p:nvSpPr>
          <p:cNvPr id="49" name="Freeform 49"/>
          <p:cNvSpPr/>
          <p:nvPr/>
        </p:nvSpPr>
        <p:spPr>
          <a:xfrm>
            <a:off x="1195017" y="8329963"/>
            <a:ext cx="1393819" cy="1027941"/>
          </a:xfrm>
          <a:custGeom>
            <a:avLst/>
            <a:gdLst/>
            <a:ahLst/>
            <a:cxnLst/>
            <a:rect l="l" t="t" r="r" b="b"/>
            <a:pathLst>
              <a:path w="1393819" h="1027941">
                <a:moveTo>
                  <a:pt x="0" y="0"/>
                </a:moveTo>
                <a:lnTo>
                  <a:pt x="1393818" y="0"/>
                </a:lnTo>
                <a:lnTo>
                  <a:pt x="1393818" y="1027942"/>
                </a:lnTo>
                <a:lnTo>
                  <a:pt x="0" y="10279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0" name="Freeform 50"/>
          <p:cNvSpPr/>
          <p:nvPr/>
        </p:nvSpPr>
        <p:spPr>
          <a:xfrm>
            <a:off x="4361272" y="3496382"/>
            <a:ext cx="1232913" cy="1027941"/>
          </a:xfrm>
          <a:custGeom>
            <a:avLst/>
            <a:gdLst/>
            <a:ahLst/>
            <a:cxnLst/>
            <a:rect l="l" t="t" r="r" b="b"/>
            <a:pathLst>
              <a:path w="1232913" h="1027941">
                <a:moveTo>
                  <a:pt x="0" y="0"/>
                </a:moveTo>
                <a:lnTo>
                  <a:pt x="1232914" y="0"/>
                </a:lnTo>
                <a:lnTo>
                  <a:pt x="1232914" y="1027941"/>
                </a:lnTo>
                <a:lnTo>
                  <a:pt x="0" y="102794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51" name="Freeform 51"/>
          <p:cNvSpPr/>
          <p:nvPr/>
        </p:nvSpPr>
        <p:spPr>
          <a:xfrm>
            <a:off x="3889715" y="2831987"/>
            <a:ext cx="13652214" cy="6309272"/>
          </a:xfrm>
          <a:custGeom>
            <a:avLst/>
            <a:gdLst/>
            <a:ahLst/>
            <a:cxnLst/>
            <a:rect l="l" t="t" r="r" b="b"/>
            <a:pathLst>
              <a:path w="6791622" h="3209042">
                <a:moveTo>
                  <a:pt x="0" y="0"/>
                </a:moveTo>
                <a:lnTo>
                  <a:pt x="6791622" y="0"/>
                </a:lnTo>
                <a:lnTo>
                  <a:pt x="6791622" y="3209041"/>
                </a:lnTo>
                <a:lnTo>
                  <a:pt x="0" y="320904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52" name="Freeform 52"/>
          <p:cNvSpPr/>
          <p:nvPr/>
        </p:nvSpPr>
        <p:spPr>
          <a:xfrm>
            <a:off x="3740932" y="7139622"/>
            <a:ext cx="1314105" cy="2450546"/>
          </a:xfrm>
          <a:custGeom>
            <a:avLst/>
            <a:gdLst/>
            <a:ahLst/>
            <a:cxnLst/>
            <a:rect l="l" t="t" r="r" b="b"/>
            <a:pathLst>
              <a:path w="1314105" h="2450546">
                <a:moveTo>
                  <a:pt x="0" y="0"/>
                </a:moveTo>
                <a:lnTo>
                  <a:pt x="1314105" y="0"/>
                </a:lnTo>
                <a:lnTo>
                  <a:pt x="1314105" y="2450546"/>
                </a:lnTo>
                <a:lnTo>
                  <a:pt x="0" y="2450546"/>
                </a:lnTo>
                <a:lnTo>
                  <a:pt x="0" y="0"/>
                </a:lnTo>
                <a:close/>
              </a:path>
            </a:pathLst>
          </a:custGeom>
          <a:blipFill>
            <a:blip r:embed="rId15"/>
            <a:stretch>
              <a:fillRect/>
            </a:stretch>
          </a:blipFill>
        </p:spPr>
      </p:sp>
      <p:sp>
        <p:nvSpPr>
          <p:cNvPr id="53" name="TextBox 53"/>
          <p:cNvSpPr txBox="1"/>
          <p:nvPr/>
        </p:nvSpPr>
        <p:spPr>
          <a:xfrm>
            <a:off x="4934570" y="1269950"/>
            <a:ext cx="11851509" cy="1384301"/>
          </a:xfrm>
          <a:prstGeom prst="rect">
            <a:avLst/>
          </a:prstGeom>
        </p:spPr>
        <p:txBody>
          <a:bodyPr lIns="0" tIns="0" rIns="0" bIns="0" rtlCol="0" anchor="t">
            <a:spAutoFit/>
          </a:bodyPr>
          <a:lstStyle/>
          <a:p>
            <a:pPr algn="l">
              <a:lnSpc>
                <a:spcPts val="5599"/>
              </a:lnSpc>
            </a:pPr>
            <a:r>
              <a:rPr lang="en-US" sz="3999" b="1">
                <a:solidFill>
                  <a:srgbClr val="19274F"/>
                </a:solidFill>
                <a:latin typeface="Muli Bold"/>
                <a:ea typeface="Muli Bold"/>
                <a:cs typeface="Muli Bold"/>
                <a:sym typeface="Muli Bold"/>
              </a:rPr>
              <a:t>1. Sản phẩm và dịch vụ do cơ sở sản xuất, kinh doanh trong năm 2025?</a:t>
            </a:r>
          </a:p>
        </p:txBody>
      </p:sp>
      <p:sp>
        <p:nvSpPr>
          <p:cNvPr id="55" name="TextBox 55"/>
          <p:cNvSpPr txBox="1"/>
          <p:nvPr/>
        </p:nvSpPr>
        <p:spPr>
          <a:xfrm>
            <a:off x="6755733" y="3238500"/>
            <a:ext cx="10030346" cy="5539978"/>
          </a:xfrm>
          <a:prstGeom prst="rect">
            <a:avLst/>
          </a:prstGeom>
        </p:spPr>
        <p:txBody>
          <a:bodyPr wrap="square" lIns="0" tIns="0" rIns="0" bIns="0" rtlCol="0" anchor="t">
            <a:spAutoFit/>
          </a:bodyPr>
          <a:lstStyle/>
          <a:p>
            <a:pPr>
              <a:spcBef>
                <a:spcPct val="0"/>
              </a:spcBef>
            </a:pPr>
            <a:r>
              <a:rPr lang="en-US" sz="4000" i="1" dirty="0">
                <a:solidFill>
                  <a:srgbClr val="19274F"/>
                </a:solidFill>
                <a:latin typeface="Muli Italics"/>
                <a:ea typeface="Muli Italics"/>
                <a:cs typeface="Muli Italics"/>
                <a:sym typeface="Muli Italics"/>
              </a:rPr>
              <a:t>   </a:t>
            </a:r>
            <a:r>
              <a:rPr lang="en-US" sz="4000" i="1" dirty="0">
                <a:solidFill>
                  <a:srgbClr val="19274F"/>
                </a:solidFill>
                <a:latin typeface="Muli Italics"/>
                <a:ea typeface="Muli Italics"/>
                <a:cs typeface="Muli Italics"/>
                <a:sym typeface="Wingdings" panose="05000000000000000000" pitchFamily="2" charset="2"/>
              </a:rPr>
              <a:t> </a:t>
            </a:r>
            <a:r>
              <a:rPr lang="en-US" sz="4000" i="1" dirty="0">
                <a:solidFill>
                  <a:srgbClr val="19274F"/>
                </a:solidFill>
                <a:latin typeface="Muli Italics"/>
                <a:ea typeface="Muli Italics"/>
                <a:cs typeface="Muli Italics"/>
                <a:sym typeface="Muli Italics"/>
              </a:rPr>
              <a:t>Thông tin </a:t>
            </a:r>
            <a:r>
              <a:rPr lang="en-US" sz="4000" i="1" dirty="0" err="1">
                <a:solidFill>
                  <a:srgbClr val="19274F"/>
                </a:solidFill>
                <a:latin typeface="Muli Italics"/>
                <a:ea typeface="Muli Italics"/>
                <a:cs typeface="Muli Italics"/>
                <a:sym typeface="Muli Italics"/>
              </a:rPr>
              <a:t>tại</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Câu</a:t>
            </a:r>
            <a:r>
              <a:rPr lang="en-US" sz="4000" i="1" dirty="0">
                <a:solidFill>
                  <a:srgbClr val="19274F"/>
                </a:solidFill>
                <a:latin typeface="Muli Italics"/>
                <a:ea typeface="Muli Italics"/>
                <a:cs typeface="Muli Italics"/>
                <a:sym typeface="Muli Italics"/>
              </a:rPr>
              <a:t> </a:t>
            </a:r>
            <a:r>
              <a:rPr lang="vi-VN" sz="4000" i="1" dirty="0">
                <a:solidFill>
                  <a:srgbClr val="19274F"/>
                </a:solidFill>
                <a:latin typeface="Muli Italics"/>
                <a:ea typeface="Muli Italics"/>
                <a:cs typeface="Muli Italics"/>
                <a:sym typeface="Muli Italics"/>
              </a:rPr>
              <a:t>1.1</a:t>
            </a:r>
            <a:r>
              <a:rPr lang="en-US" sz="4000" i="1" dirty="0">
                <a:solidFill>
                  <a:srgbClr val="19274F"/>
                </a:solidFill>
                <a:latin typeface="Muli Italics"/>
                <a:ea typeface="Muli Italics"/>
                <a:cs typeface="Muli Italics"/>
                <a:sym typeface="Muli Italics"/>
              </a:rPr>
              <a:t>_</a:t>
            </a:r>
            <a:r>
              <a:rPr lang="en-US" sz="4000" i="1" dirty="0" err="1">
                <a:solidFill>
                  <a:srgbClr val="19274F"/>
                </a:solidFill>
                <a:latin typeface="Muli Italics"/>
                <a:ea typeface="Muli Italics"/>
                <a:cs typeface="Muli Italics"/>
                <a:sym typeface="Muli Italics"/>
              </a:rPr>
              <a:t>Tên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sản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phẩm</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dịch</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vụ</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và</a:t>
            </a:r>
            <a:r>
              <a:rPr lang="vi-VN" sz="4000" i="1" dirty="0">
                <a:solidFill>
                  <a:srgbClr val="19274F"/>
                </a:solidFill>
                <a:latin typeface="Muli Italics"/>
                <a:ea typeface="Muli Italics"/>
                <a:cs typeface="Muli Italics"/>
                <a:sym typeface="Muli Italics"/>
              </a:rPr>
              <a:t> C</a:t>
            </a:r>
            <a:r>
              <a:rPr lang="en-US" sz="4000" i="1" dirty="0" err="1">
                <a:solidFill>
                  <a:srgbClr val="19274F"/>
                </a:solidFill>
                <a:latin typeface="Muli Italics"/>
                <a:ea typeface="Muli Italics"/>
                <a:cs typeface="Muli Italics"/>
                <a:sym typeface="Muli Italics"/>
              </a:rPr>
              <a:t>âu</a:t>
            </a:r>
            <a:r>
              <a:rPr lang="vi-VN" sz="4000" i="1" dirty="0">
                <a:solidFill>
                  <a:srgbClr val="19274F"/>
                </a:solidFill>
                <a:latin typeface="Muli Italics"/>
                <a:ea typeface="Muli Italics"/>
                <a:cs typeface="Muli Italics"/>
                <a:sym typeface="Muli Italics"/>
              </a:rPr>
              <a:t> 1.2</a:t>
            </a:r>
            <a:r>
              <a:rPr lang="en-US" sz="4000" i="1" dirty="0">
                <a:solidFill>
                  <a:srgbClr val="19274F"/>
                </a:solidFill>
                <a:latin typeface="Muli Italics"/>
                <a:ea typeface="Muli Italics"/>
                <a:cs typeface="Muli Italics"/>
                <a:sym typeface="Muli Italics"/>
              </a:rPr>
              <a:t>_</a:t>
            </a:r>
            <a:r>
              <a:rPr lang="en-US" sz="4000" i="1" dirty="0" err="1">
                <a:solidFill>
                  <a:srgbClr val="19274F"/>
                </a:solidFill>
                <a:latin typeface="Muli Italics"/>
                <a:ea typeface="Muli Italics"/>
                <a:cs typeface="Muli Italics"/>
                <a:sym typeface="Muli Italics"/>
              </a:rPr>
              <a:t>Mã</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ngành</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sản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phẩm</a:t>
            </a:r>
            <a:r>
              <a:rPr lang="en-US" sz="4000" i="1" dirty="0">
                <a:solidFill>
                  <a:srgbClr val="19274F"/>
                </a:solidFill>
                <a:latin typeface="Muli Italics"/>
                <a:ea typeface="Muli Italics"/>
                <a:cs typeface="Muli Italics"/>
                <a:sym typeface="Muli Italics"/>
              </a:rPr>
              <a:t> </a:t>
            </a:r>
            <a:r>
              <a:rPr lang="en-US" sz="4000" i="1" dirty="0" err="1">
                <a:solidFill>
                  <a:schemeClr val="accent6">
                    <a:lumMod val="75000"/>
                  </a:schemeClr>
                </a:solidFill>
                <a:latin typeface="Muli Italics"/>
                <a:ea typeface="Muli Italics"/>
                <a:cs typeface="Muli Italics"/>
                <a:sym typeface="Muli Italics"/>
              </a:rPr>
              <a:t>tự</a:t>
            </a:r>
            <a:r>
              <a:rPr lang="en-US" sz="4000" i="1" dirty="0">
                <a:solidFill>
                  <a:schemeClr val="accent6">
                    <a:lumMod val="75000"/>
                  </a:schemeClr>
                </a:solidFill>
                <a:latin typeface="Muli Italics"/>
                <a:ea typeface="Muli Italics"/>
                <a:cs typeface="Muli Italics"/>
                <a:sym typeface="Muli Italics"/>
              </a:rPr>
              <a:t> </a:t>
            </a:r>
            <a:r>
              <a:rPr lang="en-US" sz="4000" i="1" dirty="0" err="1">
                <a:solidFill>
                  <a:schemeClr val="accent6">
                    <a:lumMod val="75000"/>
                  </a:schemeClr>
                </a:solidFill>
                <a:latin typeface="Muli Italics"/>
                <a:ea typeface="Muli Italics"/>
                <a:cs typeface="Muli Italics"/>
                <a:sym typeface="Muli Italics"/>
              </a:rPr>
              <a:t>động</a:t>
            </a:r>
            <a:r>
              <a:rPr lang="en-US" sz="4000" i="1" dirty="0">
                <a:solidFill>
                  <a:schemeClr val="accent6">
                    <a:lumMod val="75000"/>
                  </a:schemeClr>
                </a:solidFill>
                <a:latin typeface="Muli Italics"/>
                <a:ea typeface="Muli Italics"/>
                <a:cs typeface="Muli Italics"/>
                <a:sym typeface="Muli Italics"/>
              </a:rPr>
              <a:t> </a:t>
            </a:r>
            <a:r>
              <a:rPr lang="en-US" sz="4000" i="1" dirty="0" err="1">
                <a:solidFill>
                  <a:schemeClr val="accent6">
                    <a:lumMod val="75000"/>
                  </a:schemeClr>
                </a:solidFill>
                <a:latin typeface="Muli Italics"/>
                <a:ea typeface="Muli Italics"/>
                <a:cs typeface="Muli Italics"/>
                <a:sym typeface="Muli Italics"/>
              </a:rPr>
              <a:t>hiển</a:t>
            </a:r>
            <a:r>
              <a:rPr lang="en-US" sz="4000" i="1" dirty="0">
                <a:solidFill>
                  <a:schemeClr val="accent6">
                    <a:lumMod val="75000"/>
                  </a:schemeClr>
                </a:solidFill>
                <a:latin typeface="Muli Italics"/>
                <a:ea typeface="Muli Italics"/>
                <a:cs typeface="Muli Italics"/>
                <a:sym typeface="Muli Italics"/>
              </a:rPr>
              <a:t> </a:t>
            </a:r>
            <a:r>
              <a:rPr lang="en-US" sz="4000" i="1" dirty="0" err="1">
                <a:solidFill>
                  <a:schemeClr val="accent6">
                    <a:lumMod val="75000"/>
                  </a:schemeClr>
                </a:solidFill>
                <a:latin typeface="Muli Italics"/>
                <a:ea typeface="Muli Italics"/>
                <a:cs typeface="Muli Italics"/>
                <a:sym typeface="Muli Italics"/>
              </a:rPr>
              <a:t>thị</a:t>
            </a:r>
            <a:r>
              <a:rPr lang="en-US" sz="4000" i="1" dirty="0">
                <a:solidFill>
                  <a:srgbClr val="19274F"/>
                </a:solidFill>
                <a:latin typeface="Muli Italics"/>
                <a:ea typeface="Muli Italics"/>
                <a:cs typeface="Muli Italics"/>
                <a:sym typeface="Muli Italics"/>
              </a:rPr>
              <a:t> </a:t>
            </a:r>
            <a:r>
              <a:rPr lang="en-US" sz="4000" i="1" dirty="0" err="1">
                <a:solidFill>
                  <a:schemeClr val="accent6">
                    <a:lumMod val="75000"/>
                  </a:schemeClr>
                </a:solidFill>
                <a:latin typeface="Muli Italics"/>
                <a:ea typeface="Muli Italics"/>
                <a:cs typeface="Muli Italics"/>
                <a:sym typeface="Muli Italics"/>
              </a:rPr>
              <a:t>từ</a:t>
            </a:r>
            <a:r>
              <a:rPr lang="en-US" sz="4000" i="1" dirty="0">
                <a:solidFill>
                  <a:schemeClr val="accent6">
                    <a:lumMod val="75000"/>
                  </a:schemeClr>
                </a:solidFill>
                <a:latin typeface="Muli Italics"/>
                <a:ea typeface="Muli Italics"/>
                <a:cs typeface="Muli Italics"/>
                <a:sym typeface="Muli Italics"/>
              </a:rPr>
              <a:t> </a:t>
            </a:r>
            <a:r>
              <a:rPr lang="en-US" sz="4000" i="1" dirty="0" err="1">
                <a:solidFill>
                  <a:schemeClr val="accent6">
                    <a:lumMod val="75000"/>
                  </a:schemeClr>
                </a:solidFill>
                <a:latin typeface="Muli Italics"/>
                <a:ea typeface="Muli Italics"/>
                <a:cs typeface="Muli Italics"/>
                <a:sym typeface="Muli Italics"/>
              </a:rPr>
              <a:t>Câu</a:t>
            </a:r>
            <a:r>
              <a:rPr lang="en-US" sz="4000" i="1" dirty="0">
                <a:solidFill>
                  <a:schemeClr val="accent6">
                    <a:lumMod val="75000"/>
                  </a:schemeClr>
                </a:solidFill>
                <a:latin typeface="Muli Italics"/>
                <a:ea typeface="Muli Italics"/>
                <a:cs typeface="Muli Italics"/>
                <a:sym typeface="Muli Italics"/>
              </a:rPr>
              <a:t> 5.1_Phiếu </a:t>
            </a:r>
            <a:r>
              <a:rPr lang="en-US" sz="4000" i="1" dirty="0" err="1">
                <a:solidFill>
                  <a:schemeClr val="accent6">
                    <a:lumMod val="75000"/>
                  </a:schemeClr>
                </a:solidFill>
                <a:latin typeface="Muli Italics"/>
                <a:ea typeface="Muli Italics"/>
                <a:cs typeface="Muli Italics"/>
                <a:sym typeface="Muli Italics"/>
              </a:rPr>
              <a:t>số</a:t>
            </a:r>
            <a:r>
              <a:rPr lang="en-US" sz="4000" i="1" dirty="0">
                <a:solidFill>
                  <a:schemeClr val="accent6">
                    <a:lumMod val="75000"/>
                  </a:schemeClr>
                </a:solidFill>
                <a:latin typeface="Muli Italics"/>
                <a:ea typeface="Muli Italics"/>
                <a:cs typeface="Muli Italics"/>
                <a:sym typeface="Muli Italics"/>
              </a:rPr>
              <a:t> 7/CT_TB</a:t>
            </a:r>
          </a:p>
          <a:p>
            <a:pPr>
              <a:spcBef>
                <a:spcPct val="0"/>
              </a:spcBef>
            </a:pPr>
            <a:endParaRPr lang="en-US" sz="4000" i="1" dirty="0">
              <a:solidFill>
                <a:srgbClr val="19274F"/>
              </a:solidFill>
              <a:latin typeface="Muli Italics"/>
              <a:ea typeface="Muli Italics"/>
              <a:cs typeface="Muli Italics"/>
              <a:sym typeface="Muli Italics"/>
            </a:endParaRPr>
          </a:p>
          <a:p>
            <a:pPr>
              <a:spcBef>
                <a:spcPct val="0"/>
              </a:spcBef>
            </a:pPr>
            <a:r>
              <a:rPr lang="en-US" sz="4000" i="1" dirty="0">
                <a:solidFill>
                  <a:srgbClr val="19274F"/>
                </a:solidFill>
                <a:latin typeface="Muli Italics"/>
                <a:ea typeface="Muli Italics"/>
                <a:cs typeface="Muli Italics"/>
                <a:sym typeface="Muli Italics"/>
              </a:rPr>
              <a:t>   </a:t>
            </a:r>
            <a:r>
              <a:rPr lang="en-US" sz="4000" i="1" dirty="0">
                <a:solidFill>
                  <a:srgbClr val="19274F"/>
                </a:solidFill>
                <a:latin typeface="Muli Italics"/>
                <a:ea typeface="Muli Italics"/>
                <a:cs typeface="Muli Italics"/>
                <a:sym typeface="Wingdings" panose="05000000000000000000" pitchFamily="2" charset="2"/>
              </a:rPr>
              <a:t> </a:t>
            </a:r>
            <a:r>
              <a:rPr lang="en-US" sz="4000" i="1" dirty="0" err="1">
                <a:solidFill>
                  <a:srgbClr val="19274F"/>
                </a:solidFill>
                <a:latin typeface="Muli Italics"/>
                <a:ea typeface="Muli Italics"/>
                <a:cs typeface="Muli Italics"/>
                <a:sym typeface="Muli Italics"/>
              </a:rPr>
              <a:t>Đơn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vị</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tính</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sản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phẩm</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tự</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động</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hiển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thị</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theo</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đơn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vị</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tính</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của</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ngành</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sản</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phẩm</a:t>
            </a:r>
            <a:r>
              <a:rPr lang="en-US" sz="4000" i="1" dirty="0">
                <a:solidFill>
                  <a:srgbClr val="19274F"/>
                </a:solidFill>
                <a:latin typeface="Muli Italics"/>
                <a:ea typeface="Muli Italics"/>
                <a:cs typeface="Muli Italics"/>
                <a:sym typeface="Muli Italics"/>
              </a:rPr>
              <a:t> </a:t>
            </a:r>
            <a:r>
              <a:rPr lang="en-US" sz="4000" i="1" dirty="0" err="1">
                <a:solidFill>
                  <a:srgbClr val="19274F"/>
                </a:solidFill>
                <a:latin typeface="Muli Italics"/>
                <a:ea typeface="Muli Italics"/>
                <a:cs typeface="Muli Italics"/>
                <a:sym typeface="Muli Italics"/>
              </a:rPr>
              <a:t>cấp</a:t>
            </a:r>
            <a:r>
              <a:rPr lang="en-US" sz="4000" i="1" dirty="0">
                <a:solidFill>
                  <a:srgbClr val="19274F"/>
                </a:solidFill>
                <a:latin typeface="Muli Italics"/>
                <a:ea typeface="Muli Italics"/>
                <a:cs typeface="Muli Italics"/>
                <a:sym typeface="Muli Italics"/>
              </a:rPr>
              <a:t> 8 </a:t>
            </a:r>
            <a:r>
              <a:rPr lang="vi-VN" sz="4000" i="1" dirty="0">
                <a:solidFill>
                  <a:srgbClr val="19274F"/>
                </a:solidFill>
                <a:latin typeface="Muli Italics"/>
                <a:ea typeface="Muli Italics"/>
                <a:cs typeface="Muli Italics"/>
                <a:sym typeface="Muli Italics"/>
              </a:rPr>
              <a:t>Trường hợp nhóm sản phẩm không có đơn vị tính về lượng, phần mềm sẽ không hiển thị chỉ tiêu này.</a:t>
            </a:r>
            <a:endParaRPr lang="en-US" sz="4000" i="1" dirty="0">
              <a:solidFill>
                <a:srgbClr val="19274F"/>
              </a:solidFill>
              <a:latin typeface="Muli Italics"/>
              <a:ea typeface="Muli Italics"/>
              <a:cs typeface="Muli Italics"/>
              <a:sym typeface="Muli Italics"/>
            </a:endParaRPr>
          </a:p>
        </p:txBody>
      </p:sp>
    </p:spTree>
    <p:extLst>
      <p:ext uri="{BB962C8B-B14F-4D97-AF65-F5344CB8AC3E}">
        <p14:creationId xmlns:p14="http://schemas.microsoft.com/office/powerpoint/2010/main" val="177133513"/>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22175" y="1079951"/>
            <a:ext cx="10228175" cy="9092749"/>
            <a:chOff x="0" y="0"/>
            <a:chExt cx="15556160" cy="9717134"/>
          </a:xfrm>
        </p:grpSpPr>
        <p:sp>
          <p:nvSpPr>
            <p:cNvPr id="4" name="Freeform 4"/>
            <p:cNvSpPr/>
            <p:nvPr/>
          </p:nvSpPr>
          <p:spPr>
            <a:xfrm>
              <a:off x="-1" y="0"/>
              <a:ext cx="15563819" cy="9717134"/>
            </a:xfrm>
            <a:custGeom>
              <a:avLst/>
              <a:gdLst/>
              <a:ahLst/>
              <a:cxnLst/>
              <a:rect l="l" t="t" r="r" b="b"/>
              <a:pathLst>
                <a:path w="15563819" h="9717134">
                  <a:moveTo>
                    <a:pt x="15057380" y="9700216"/>
                  </a:moveTo>
                  <a:cubicBezTo>
                    <a:pt x="15057380" y="9700216"/>
                    <a:pt x="14820385" y="9690246"/>
                    <a:pt x="14458246" y="9703690"/>
                  </a:cubicBezTo>
                  <a:cubicBezTo>
                    <a:pt x="14096106" y="9717134"/>
                    <a:pt x="490924" y="9717134"/>
                    <a:pt x="490924" y="9717134"/>
                  </a:cubicBezTo>
                  <a:cubicBezTo>
                    <a:pt x="245502" y="9717134"/>
                    <a:pt x="32509" y="9619866"/>
                    <a:pt x="31032" y="9459752"/>
                  </a:cubicBezTo>
                  <a:cubicBezTo>
                    <a:pt x="31032" y="9459752"/>
                    <a:pt x="0" y="675819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010832" y="0"/>
                    <a:pt x="15010832" y="0"/>
                  </a:cubicBezTo>
                  <a:cubicBezTo>
                    <a:pt x="15322732" y="0"/>
                    <a:pt x="15556162" y="101069"/>
                    <a:pt x="15548303" y="303616"/>
                  </a:cubicBezTo>
                  <a:cubicBezTo>
                    <a:pt x="15548303" y="303616"/>
                    <a:pt x="15546308" y="6210870"/>
                    <a:pt x="15555064" y="8760165"/>
                  </a:cubicBezTo>
                  <a:cubicBezTo>
                    <a:pt x="15563818" y="9053467"/>
                    <a:pt x="15517271" y="9386538"/>
                    <a:pt x="15517271" y="9386538"/>
                  </a:cubicBezTo>
                  <a:cubicBezTo>
                    <a:pt x="15514305" y="9566563"/>
                    <a:pt x="15302802" y="9700216"/>
                    <a:pt x="15057380" y="9700216"/>
                  </a:cubicBezTo>
                  <a:close/>
                </a:path>
              </a:pathLst>
            </a:custGeom>
            <a:solidFill>
              <a:srgbClr val="8FB7C6"/>
            </a:solidFill>
          </p:spPr>
        </p:sp>
      </p:grpSp>
      <p:grpSp>
        <p:nvGrpSpPr>
          <p:cNvPr id="5" name="Group 5"/>
          <p:cNvGrpSpPr/>
          <p:nvPr/>
        </p:nvGrpSpPr>
        <p:grpSpPr>
          <a:xfrm>
            <a:off x="-322175" y="1161662"/>
            <a:ext cx="10139938" cy="8895288"/>
            <a:chOff x="0" y="0"/>
            <a:chExt cx="15653105" cy="9648591"/>
          </a:xfrm>
        </p:grpSpPr>
        <p:sp>
          <p:nvSpPr>
            <p:cNvPr id="6" name="Freeform 6"/>
            <p:cNvSpPr/>
            <p:nvPr/>
          </p:nvSpPr>
          <p:spPr>
            <a:xfrm>
              <a:off x="-1" y="0"/>
              <a:ext cx="15660765" cy="9648591"/>
            </a:xfrm>
            <a:custGeom>
              <a:avLst/>
              <a:gdLst/>
              <a:ahLst/>
              <a:cxnLst/>
              <a:rect l="l" t="t" r="r" b="b"/>
              <a:pathLst>
                <a:path w="15660765" h="9648591">
                  <a:moveTo>
                    <a:pt x="15154326" y="9631673"/>
                  </a:moveTo>
                  <a:cubicBezTo>
                    <a:pt x="15154326" y="9631673"/>
                    <a:pt x="14917329" y="9621703"/>
                    <a:pt x="14555190" y="9635147"/>
                  </a:cubicBezTo>
                  <a:cubicBezTo>
                    <a:pt x="14193053" y="9648591"/>
                    <a:pt x="490924" y="9648591"/>
                    <a:pt x="490924" y="9648591"/>
                  </a:cubicBezTo>
                  <a:cubicBezTo>
                    <a:pt x="245502" y="9648591"/>
                    <a:pt x="32509" y="9551323"/>
                    <a:pt x="31032" y="9391209"/>
                  </a:cubicBezTo>
                  <a:cubicBezTo>
                    <a:pt x="31032" y="9391209"/>
                    <a:pt x="0" y="67051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107777" y="0"/>
                    <a:pt x="15107777" y="0"/>
                  </a:cubicBezTo>
                  <a:cubicBezTo>
                    <a:pt x="15419677" y="0"/>
                    <a:pt x="15653106" y="101069"/>
                    <a:pt x="15645248" y="303616"/>
                  </a:cubicBezTo>
                  <a:cubicBezTo>
                    <a:pt x="15645248" y="303616"/>
                    <a:pt x="15643254" y="6162502"/>
                    <a:pt x="15652008" y="8691622"/>
                  </a:cubicBezTo>
                  <a:cubicBezTo>
                    <a:pt x="15660764" y="8984924"/>
                    <a:pt x="15614215" y="9317995"/>
                    <a:pt x="15614215" y="9317995"/>
                  </a:cubicBezTo>
                  <a:cubicBezTo>
                    <a:pt x="15611251" y="9498020"/>
                    <a:pt x="15399748" y="9631673"/>
                    <a:pt x="15154326" y="9631673"/>
                  </a:cubicBezTo>
                  <a:close/>
                </a:path>
              </a:pathLst>
            </a:custGeom>
            <a:solidFill>
              <a:srgbClr val="8FB7C6"/>
            </a:solidFill>
          </p:spPr>
        </p:sp>
      </p:grpSp>
      <p:grpSp>
        <p:nvGrpSpPr>
          <p:cNvPr id="7" name="Group 7"/>
          <p:cNvGrpSpPr/>
          <p:nvPr/>
        </p:nvGrpSpPr>
        <p:grpSpPr>
          <a:xfrm>
            <a:off x="-322175" y="190500"/>
            <a:ext cx="9849106" cy="9396221"/>
            <a:chOff x="0" y="0"/>
            <a:chExt cx="15970011" cy="10705337"/>
          </a:xfrm>
        </p:grpSpPr>
        <p:sp>
          <p:nvSpPr>
            <p:cNvPr id="8" name="Freeform 8"/>
            <p:cNvSpPr/>
            <p:nvPr/>
          </p:nvSpPr>
          <p:spPr>
            <a:xfrm>
              <a:off x="-1" y="0"/>
              <a:ext cx="15977671" cy="10705337"/>
            </a:xfrm>
            <a:custGeom>
              <a:avLst/>
              <a:gdLst/>
              <a:ahLst/>
              <a:cxnLst/>
              <a:rect l="l" t="t" r="r" b="b"/>
              <a:pathLst>
                <a:path w="15977671" h="10705337">
                  <a:moveTo>
                    <a:pt x="15471232" y="10688418"/>
                  </a:moveTo>
                  <a:cubicBezTo>
                    <a:pt x="15471232" y="10688418"/>
                    <a:pt x="15234235" y="10678449"/>
                    <a:pt x="14872096" y="10691893"/>
                  </a:cubicBezTo>
                  <a:cubicBezTo>
                    <a:pt x="14509959" y="10705337"/>
                    <a:pt x="490924" y="10705337"/>
                    <a:pt x="490924" y="10705337"/>
                  </a:cubicBezTo>
                  <a:cubicBezTo>
                    <a:pt x="245502" y="10705337"/>
                    <a:pt x="32509" y="10608069"/>
                    <a:pt x="31032" y="10447955"/>
                  </a:cubicBezTo>
                  <a:cubicBezTo>
                    <a:pt x="31032" y="10447955"/>
                    <a:pt x="0" y="752365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5424683" y="0"/>
                    <a:pt x="15424683" y="0"/>
                  </a:cubicBezTo>
                  <a:cubicBezTo>
                    <a:pt x="15736583" y="0"/>
                    <a:pt x="15970012" y="101069"/>
                    <a:pt x="15962154" y="303616"/>
                  </a:cubicBezTo>
                  <a:cubicBezTo>
                    <a:pt x="15962154" y="303616"/>
                    <a:pt x="15960160" y="6908210"/>
                    <a:pt x="15968915" y="9748368"/>
                  </a:cubicBezTo>
                  <a:cubicBezTo>
                    <a:pt x="15977671" y="10041669"/>
                    <a:pt x="15931122" y="10374741"/>
                    <a:pt x="15931122" y="10374741"/>
                  </a:cubicBezTo>
                  <a:cubicBezTo>
                    <a:pt x="15928157" y="10554766"/>
                    <a:pt x="15716654" y="10688418"/>
                    <a:pt x="15471232" y="10688418"/>
                  </a:cubicBezTo>
                  <a:close/>
                </a:path>
              </a:pathLst>
            </a:custGeom>
            <a:solidFill>
              <a:srgbClr val="F3FCFF"/>
            </a:solidFill>
          </p:spPr>
        </p:sp>
      </p:grpSp>
      <p:sp>
        <p:nvSpPr>
          <p:cNvPr id="9" name="AutoShape 9"/>
          <p:cNvSpPr/>
          <p:nvPr/>
        </p:nvSpPr>
        <p:spPr>
          <a:xfrm>
            <a:off x="-1164656" y="9129445"/>
            <a:ext cx="9891695" cy="31191"/>
          </a:xfrm>
          <a:prstGeom prst="line">
            <a:avLst/>
          </a:prstGeom>
          <a:ln w="50800" cap="rnd">
            <a:solidFill>
              <a:srgbClr val="8FB7C6"/>
            </a:solidFill>
            <a:prstDash val="solid"/>
            <a:headEnd type="none" w="sm" len="sm"/>
            <a:tailEnd type="none" w="sm" len="sm"/>
          </a:ln>
        </p:spPr>
      </p:sp>
      <p:sp>
        <p:nvSpPr>
          <p:cNvPr id="10" name="AutoShape 10"/>
          <p:cNvSpPr/>
          <p:nvPr/>
        </p:nvSpPr>
        <p:spPr>
          <a:xfrm>
            <a:off x="-1164656" y="842958"/>
            <a:ext cx="9891695" cy="31191"/>
          </a:xfrm>
          <a:prstGeom prst="line">
            <a:avLst/>
          </a:prstGeom>
          <a:ln w="50800" cap="rnd">
            <a:solidFill>
              <a:srgbClr val="8FB7C6"/>
            </a:solidFill>
            <a:prstDash val="solid"/>
            <a:headEnd type="none" w="sm" len="sm"/>
            <a:tailEnd type="none" w="sm" len="sm"/>
          </a:ln>
        </p:spPr>
      </p:sp>
      <p:sp>
        <p:nvSpPr>
          <p:cNvPr id="11" name="Freeform 11"/>
          <p:cNvSpPr/>
          <p:nvPr/>
        </p:nvSpPr>
        <p:spPr>
          <a:xfrm>
            <a:off x="12628520" y="-208624"/>
            <a:ext cx="5779004" cy="5316684"/>
          </a:xfrm>
          <a:custGeom>
            <a:avLst/>
            <a:gdLst/>
            <a:ahLst/>
            <a:cxnLst/>
            <a:rect l="l" t="t" r="r" b="b"/>
            <a:pathLst>
              <a:path w="5779004" h="5316684">
                <a:moveTo>
                  <a:pt x="0" y="0"/>
                </a:moveTo>
                <a:lnTo>
                  <a:pt x="5779004" y="0"/>
                </a:lnTo>
                <a:lnTo>
                  <a:pt x="5779004" y="5316684"/>
                </a:lnTo>
                <a:lnTo>
                  <a:pt x="0" y="5316684"/>
                </a:lnTo>
                <a:lnTo>
                  <a:pt x="0" y="0"/>
                </a:lnTo>
                <a:close/>
              </a:path>
            </a:pathLst>
          </a:custGeom>
          <a:blipFill>
            <a:blip r:embed="rId2"/>
            <a:stretch>
              <a:fillRect/>
            </a:stretch>
          </a:blipFill>
        </p:spPr>
      </p:sp>
      <p:sp>
        <p:nvSpPr>
          <p:cNvPr id="12" name="Freeform 12"/>
          <p:cNvSpPr/>
          <p:nvPr/>
        </p:nvSpPr>
        <p:spPr>
          <a:xfrm>
            <a:off x="-36970" y="6873601"/>
            <a:ext cx="546486" cy="487966"/>
          </a:xfrm>
          <a:custGeom>
            <a:avLst/>
            <a:gdLst/>
            <a:ahLst/>
            <a:cxnLst/>
            <a:rect l="l" t="t" r="r" b="b"/>
            <a:pathLst>
              <a:path w="546486" h="487966">
                <a:moveTo>
                  <a:pt x="0" y="0"/>
                </a:moveTo>
                <a:lnTo>
                  <a:pt x="546486" y="0"/>
                </a:lnTo>
                <a:lnTo>
                  <a:pt x="546486" y="487966"/>
                </a:lnTo>
                <a:lnTo>
                  <a:pt x="0" y="4879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TextBox 13"/>
          <p:cNvSpPr txBox="1"/>
          <p:nvPr/>
        </p:nvSpPr>
        <p:spPr>
          <a:xfrm>
            <a:off x="538984" y="5668358"/>
            <a:ext cx="10076167" cy="806450"/>
          </a:xfrm>
          <a:prstGeom prst="rect">
            <a:avLst/>
          </a:prstGeom>
        </p:spPr>
        <p:txBody>
          <a:bodyPr lIns="0" tIns="0" rIns="0" bIns="0" rtlCol="0" anchor="t">
            <a:spAutoFit/>
          </a:bodyPr>
          <a:lstStyle/>
          <a:p>
            <a:pPr algn="l">
              <a:lnSpc>
                <a:spcPts val="6399"/>
              </a:lnSpc>
            </a:pPr>
            <a:endParaRPr/>
          </a:p>
        </p:txBody>
      </p:sp>
      <p:sp>
        <p:nvSpPr>
          <p:cNvPr id="14" name="TextBox 14"/>
          <p:cNvSpPr txBox="1"/>
          <p:nvPr/>
        </p:nvSpPr>
        <p:spPr>
          <a:xfrm>
            <a:off x="-36970" y="4346587"/>
            <a:ext cx="9339382" cy="1371600"/>
          </a:xfrm>
          <a:prstGeom prst="rect">
            <a:avLst/>
          </a:prstGeom>
        </p:spPr>
        <p:txBody>
          <a:bodyPr lIns="0" tIns="0" rIns="0" bIns="0" rtlCol="0" anchor="t">
            <a:spAutoFit/>
          </a:bodyPr>
          <a:lstStyle/>
          <a:p>
            <a:pPr marL="647705" lvl="1" indent="-323852" algn="l">
              <a:lnSpc>
                <a:spcPts val="3600"/>
              </a:lnSpc>
              <a:buFont typeface="Arial"/>
              <a:buChar char="•"/>
            </a:pPr>
            <a:r>
              <a:rPr lang="en-US" sz="3000" b="1" i="1" dirty="0" err="1">
                <a:solidFill>
                  <a:srgbClr val="1D2B74"/>
                </a:solidFill>
                <a:latin typeface="Muli Bold Italics"/>
                <a:ea typeface="Muli Bold Italics"/>
                <a:cs typeface="Muli Bold Italics"/>
                <a:sym typeface="Muli Bold Italics"/>
              </a:rPr>
              <a:t>Đơn</a:t>
            </a:r>
            <a:r>
              <a:rPr lang="en-US" sz="3000" b="1" i="1" dirty="0">
                <a:solidFill>
                  <a:srgbClr val="1D2B74"/>
                </a:solidFill>
                <a:latin typeface="Muli Bold Italics"/>
                <a:ea typeface="Muli Bold Italics"/>
                <a:cs typeface="Muli Bold Italics"/>
                <a:sym typeface="Muli Bold Italics"/>
              </a:rPr>
              <a:t> </a:t>
            </a:r>
            <a:r>
              <a:rPr lang="en-US" sz="3000" b="1" i="1" dirty="0" err="1">
                <a:solidFill>
                  <a:srgbClr val="1D2B74"/>
                </a:solidFill>
                <a:latin typeface="Muli Bold Italics"/>
                <a:ea typeface="Muli Bold Italics"/>
                <a:cs typeface="Muli Bold Italics"/>
                <a:sym typeface="Muli Bold Italics"/>
              </a:rPr>
              <a:t>vị</a:t>
            </a:r>
            <a:r>
              <a:rPr lang="en-US" sz="3000" b="1" i="1" dirty="0">
                <a:solidFill>
                  <a:srgbClr val="1D2B74"/>
                </a:solidFill>
                <a:latin typeface="Muli Bold Italics"/>
                <a:ea typeface="Muli Bold Italics"/>
                <a:cs typeface="Muli Bold Italics"/>
                <a:sym typeface="Muli Bold Italics"/>
              </a:rPr>
              <a:t> </a:t>
            </a:r>
            <a:r>
              <a:rPr lang="en-US" sz="3000" b="1" i="1" dirty="0" err="1">
                <a:solidFill>
                  <a:srgbClr val="1D2B74"/>
                </a:solidFill>
                <a:latin typeface="Muli Bold Italics"/>
                <a:ea typeface="Muli Bold Italics"/>
                <a:cs typeface="Muli Bold Italics"/>
                <a:sym typeface="Muli Bold Italics"/>
              </a:rPr>
              <a:t>tính</a:t>
            </a:r>
            <a:r>
              <a:rPr lang="en-US" sz="3000" b="1" i="1" dirty="0">
                <a:solidFill>
                  <a:srgbClr val="1D2B74"/>
                </a:solidFill>
                <a:latin typeface="Muli Bold Italics"/>
                <a:ea typeface="Muli Bold Italics"/>
                <a:cs typeface="Muli Bold Italics"/>
                <a:sym typeface="Muli Bold Italics"/>
              </a:rPr>
              <a:t> </a:t>
            </a:r>
            <a:r>
              <a:rPr lang="en-US" sz="3000" b="1" i="1" dirty="0" err="1">
                <a:solidFill>
                  <a:srgbClr val="1D2B74"/>
                </a:solidFill>
                <a:latin typeface="Muli Bold Italics"/>
                <a:ea typeface="Muli Bold Italics"/>
                <a:cs typeface="Muli Bold Italics"/>
                <a:sym typeface="Muli Bold Italics"/>
              </a:rPr>
              <a:t>của</a:t>
            </a:r>
            <a:r>
              <a:rPr lang="en-US" sz="3000" b="1" i="1" dirty="0">
                <a:solidFill>
                  <a:srgbClr val="1D2B74"/>
                </a:solidFill>
                <a:latin typeface="Muli Bold Italics"/>
                <a:ea typeface="Muli Bold Italics"/>
                <a:cs typeface="Muli Bold Italics"/>
                <a:sym typeface="Muli Bold Italics"/>
              </a:rPr>
              <a:t> </a:t>
            </a:r>
            <a:r>
              <a:rPr lang="en-US" sz="3000" b="1" i="1" dirty="0" err="1">
                <a:solidFill>
                  <a:srgbClr val="1D2B74"/>
                </a:solidFill>
                <a:latin typeface="Muli Bold Italics"/>
                <a:ea typeface="Muli Bold Italics"/>
                <a:cs typeface="Muli Bold Italics"/>
                <a:sym typeface="Muli Bold Italics"/>
              </a:rPr>
              <a:t>sản</a:t>
            </a:r>
            <a:r>
              <a:rPr lang="en-US" sz="3000" b="1" i="1" dirty="0">
                <a:solidFill>
                  <a:srgbClr val="1D2B74"/>
                </a:solidFill>
                <a:latin typeface="Muli Bold Italics"/>
                <a:ea typeface="Muli Bold Italics"/>
                <a:cs typeface="Muli Bold Italics"/>
                <a:sym typeface="Muli Bold Italics"/>
              </a:rPr>
              <a:t> </a:t>
            </a:r>
            <a:r>
              <a:rPr lang="en-US" sz="3000" b="1" i="1" dirty="0" err="1">
                <a:solidFill>
                  <a:srgbClr val="1D2B74"/>
                </a:solidFill>
                <a:latin typeface="Muli Bold Italics"/>
                <a:ea typeface="Muli Bold Italics"/>
                <a:cs typeface="Muli Bold Italics"/>
                <a:sym typeface="Muli Bold Italics"/>
              </a:rPr>
              <a:t>phẩm</a:t>
            </a:r>
            <a:r>
              <a:rPr lang="en-US" sz="3000" b="1" i="1" dirty="0">
                <a:solidFill>
                  <a:srgbClr val="1D2B74"/>
                </a:solidFill>
                <a:latin typeface="Muli Bold Italics"/>
                <a:ea typeface="Muli Bold Italics"/>
                <a:cs typeface="Muli Bold Italics"/>
                <a:sym typeface="Muli Bold Italics"/>
              </a:rPr>
              <a:t>:</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Tự</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động</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hiển</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thị</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theo</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đơn</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vị</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tính</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về</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lượng</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của</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danh</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mục</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ngành</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sản</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phẩm</a:t>
            </a:r>
            <a:r>
              <a:rPr lang="en-US" sz="3000" i="1" u="none" strike="noStrike" dirty="0">
                <a:solidFill>
                  <a:srgbClr val="1D2B74"/>
                </a:solidFill>
                <a:latin typeface="Muli Italics"/>
                <a:ea typeface="Muli Italics"/>
                <a:cs typeface="Muli Italics"/>
                <a:sym typeface="Muli Italics"/>
              </a:rPr>
              <a:t> (VCPA) </a:t>
            </a:r>
            <a:r>
              <a:rPr lang="en-US" sz="3000" i="1" u="none" strike="noStrike" dirty="0" err="1">
                <a:solidFill>
                  <a:srgbClr val="1D2B74"/>
                </a:solidFill>
                <a:latin typeface="Muli Italics"/>
                <a:ea typeface="Muli Italics"/>
                <a:cs typeface="Muli Italics"/>
                <a:sym typeface="Muli Italics"/>
              </a:rPr>
              <a:t>trên</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phần</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mềm</a:t>
            </a:r>
            <a:endParaRPr lang="en-US" sz="3000" i="1" u="none" strike="noStrike" dirty="0">
              <a:solidFill>
                <a:srgbClr val="1D2B74"/>
              </a:solidFill>
              <a:latin typeface="Muli Italics"/>
              <a:ea typeface="Muli Italics"/>
              <a:cs typeface="Muli Italics"/>
              <a:sym typeface="Muli Italics"/>
            </a:endParaRPr>
          </a:p>
        </p:txBody>
      </p:sp>
      <p:sp>
        <p:nvSpPr>
          <p:cNvPr id="15" name="Freeform 15"/>
          <p:cNvSpPr/>
          <p:nvPr/>
        </p:nvSpPr>
        <p:spPr>
          <a:xfrm>
            <a:off x="856156" y="7797526"/>
            <a:ext cx="508452" cy="328183"/>
          </a:xfrm>
          <a:custGeom>
            <a:avLst/>
            <a:gdLst/>
            <a:ahLst/>
            <a:cxnLst/>
            <a:rect l="l" t="t" r="r" b="b"/>
            <a:pathLst>
              <a:path w="508452" h="328183">
                <a:moveTo>
                  <a:pt x="0" y="0"/>
                </a:moveTo>
                <a:lnTo>
                  <a:pt x="508452" y="0"/>
                </a:lnTo>
                <a:lnTo>
                  <a:pt x="508452" y="328183"/>
                </a:lnTo>
                <a:lnTo>
                  <a:pt x="0" y="3281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6"/>
          <p:cNvSpPr txBox="1"/>
          <p:nvPr/>
        </p:nvSpPr>
        <p:spPr>
          <a:xfrm>
            <a:off x="151330" y="902267"/>
            <a:ext cx="8992670" cy="1815369"/>
          </a:xfrm>
          <a:prstGeom prst="rect">
            <a:avLst/>
          </a:prstGeom>
        </p:spPr>
        <p:txBody>
          <a:bodyPr wrap="square" lIns="0" tIns="0" rIns="0" bIns="0" rtlCol="0" anchor="t">
            <a:spAutoFit/>
          </a:bodyPr>
          <a:lstStyle/>
          <a:p>
            <a:pPr algn="just">
              <a:lnSpc>
                <a:spcPts val="4799"/>
              </a:lnSpc>
            </a:pPr>
            <a:r>
              <a:rPr lang="en-US" sz="3999" b="1" dirty="0">
                <a:solidFill>
                  <a:srgbClr val="1D2B74"/>
                </a:solidFill>
                <a:latin typeface="Muli Bold"/>
                <a:ea typeface="Muli Bold"/>
                <a:cs typeface="Muli Bold"/>
                <a:sym typeface="Muli Bold"/>
              </a:rPr>
              <a:t>2. Trong </a:t>
            </a:r>
            <a:r>
              <a:rPr lang="en-US" sz="3999" b="1" dirty="0" err="1">
                <a:solidFill>
                  <a:srgbClr val="1D2B74"/>
                </a:solidFill>
                <a:latin typeface="Muli Bold"/>
                <a:ea typeface="Muli Bold"/>
                <a:cs typeface="Muli Bold"/>
                <a:sym typeface="Muli Bold"/>
              </a:rPr>
              <a:t>năm</a:t>
            </a:r>
            <a:r>
              <a:rPr lang="en-US" sz="3999" b="1" dirty="0">
                <a:solidFill>
                  <a:srgbClr val="1D2B74"/>
                </a:solidFill>
                <a:latin typeface="Muli Bold"/>
                <a:ea typeface="Muli Bold"/>
                <a:cs typeface="Muli Bold"/>
                <a:sym typeface="Muli Bold"/>
              </a:rPr>
              <a:t> 2025, </a:t>
            </a:r>
            <a:r>
              <a:rPr lang="en-US" sz="3999" b="1" dirty="0" err="1">
                <a:solidFill>
                  <a:srgbClr val="1D2B74"/>
                </a:solidFill>
                <a:latin typeface="Muli Bold"/>
                <a:ea typeface="Muli Bold"/>
                <a:cs typeface="Muli Bold"/>
                <a:sym typeface="Muli Bold"/>
              </a:rPr>
              <a:t>bình</a:t>
            </a:r>
            <a:r>
              <a:rPr lang="en-US" sz="3999" b="1" dirty="0">
                <a:solidFill>
                  <a:srgbClr val="1D2B74"/>
                </a:solidFill>
                <a:latin typeface="Muli Bold"/>
                <a:ea typeface="Muli Bold"/>
                <a:cs typeface="Muli Bold"/>
                <a:sym typeface="Muli Bold"/>
              </a:rPr>
              <a:t> </a:t>
            </a:r>
            <a:r>
              <a:rPr lang="en-US" sz="3999" b="1" dirty="0" err="1">
                <a:solidFill>
                  <a:srgbClr val="1D2B74"/>
                </a:solidFill>
                <a:latin typeface="Muli Bold"/>
                <a:ea typeface="Muli Bold"/>
                <a:cs typeface="Muli Bold"/>
                <a:sym typeface="Muli Bold"/>
              </a:rPr>
              <a:t>quân</a:t>
            </a:r>
            <a:r>
              <a:rPr lang="en-US" sz="3999" b="1" dirty="0">
                <a:solidFill>
                  <a:srgbClr val="1D2B74"/>
                </a:solidFill>
                <a:latin typeface="Muli Bold"/>
                <a:ea typeface="Muli Bold"/>
                <a:cs typeface="Muli Bold"/>
                <a:sym typeface="Muli Bold"/>
              </a:rPr>
              <a:t> </a:t>
            </a:r>
            <a:r>
              <a:rPr lang="en-US" sz="3999" b="1" dirty="0" err="1">
                <a:solidFill>
                  <a:srgbClr val="1D2B74"/>
                </a:solidFill>
                <a:latin typeface="Muli Bold"/>
                <a:ea typeface="Muli Bold"/>
                <a:cs typeface="Muli Bold"/>
                <a:sym typeface="Muli Bold"/>
              </a:rPr>
              <a:t>một</a:t>
            </a:r>
            <a:r>
              <a:rPr lang="en-US" sz="3999" b="1" dirty="0">
                <a:solidFill>
                  <a:srgbClr val="1D2B74"/>
                </a:solidFill>
                <a:latin typeface="Muli Bold"/>
                <a:ea typeface="Muli Bold"/>
                <a:cs typeface="Muli Bold"/>
                <a:sym typeface="Muli Bold"/>
              </a:rPr>
              <a:t> </a:t>
            </a:r>
            <a:r>
              <a:rPr lang="en-US" sz="3999" b="1" dirty="0" err="1">
                <a:solidFill>
                  <a:srgbClr val="1D2B74"/>
                </a:solidFill>
                <a:latin typeface="Muli Bold"/>
                <a:ea typeface="Muli Bold"/>
                <a:cs typeface="Muli Bold"/>
                <a:sym typeface="Muli Bold"/>
              </a:rPr>
              <a:t>tháng</a:t>
            </a:r>
            <a:r>
              <a:rPr lang="en-US" sz="3999" b="1" u="none" strike="noStrike" dirty="0">
                <a:solidFill>
                  <a:srgbClr val="1D2B74"/>
                </a:solidFill>
                <a:latin typeface="Muli Bold"/>
                <a:ea typeface="Muli Bold"/>
                <a:cs typeface="Muli Bold"/>
                <a:sym typeface="Muli Bold"/>
              </a:rPr>
              <a:t> </a:t>
            </a:r>
            <a:r>
              <a:rPr lang="en-US" sz="3999" b="1" u="none" strike="noStrike" dirty="0" err="1">
                <a:solidFill>
                  <a:srgbClr val="1D2B74"/>
                </a:solidFill>
                <a:latin typeface="Muli Bold"/>
                <a:ea typeface="Muli Bold"/>
                <a:cs typeface="Muli Bold"/>
                <a:sym typeface="Muli Bold"/>
              </a:rPr>
              <a:t>cơ</a:t>
            </a:r>
            <a:r>
              <a:rPr lang="en-US" sz="3999" b="1" u="none" strike="noStrike" dirty="0">
                <a:solidFill>
                  <a:srgbClr val="1D2B74"/>
                </a:solidFill>
                <a:latin typeface="Muli Bold"/>
                <a:ea typeface="Muli Bold"/>
                <a:cs typeface="Muli Bold"/>
                <a:sym typeface="Muli Bold"/>
              </a:rPr>
              <a:t> </a:t>
            </a:r>
            <a:r>
              <a:rPr lang="en-US" sz="3999" b="1" u="none" strike="noStrike" dirty="0" err="1">
                <a:solidFill>
                  <a:srgbClr val="1D2B74"/>
                </a:solidFill>
                <a:latin typeface="Muli Bold"/>
                <a:ea typeface="Muli Bold"/>
                <a:cs typeface="Muli Bold"/>
                <a:sym typeface="Muli Bold"/>
              </a:rPr>
              <a:t>sở</a:t>
            </a:r>
            <a:r>
              <a:rPr lang="en-US" sz="3999" b="1" u="none" strike="noStrike" dirty="0">
                <a:solidFill>
                  <a:srgbClr val="1D2B74"/>
                </a:solidFill>
                <a:latin typeface="Muli Bold"/>
                <a:ea typeface="Muli Bold"/>
                <a:cs typeface="Muli Bold"/>
                <a:sym typeface="Muli Bold"/>
              </a:rPr>
              <a:t> </a:t>
            </a:r>
            <a:r>
              <a:rPr lang="en-US" sz="3999" b="1" u="none" strike="noStrike" dirty="0" err="1">
                <a:solidFill>
                  <a:srgbClr val="1D2B74"/>
                </a:solidFill>
                <a:latin typeface="Muli Bold"/>
                <a:ea typeface="Muli Bold"/>
                <a:cs typeface="Muli Bold"/>
                <a:sym typeface="Muli Bold"/>
              </a:rPr>
              <a:t>sản</a:t>
            </a:r>
            <a:r>
              <a:rPr lang="en-US" sz="3999" b="1" u="none" strike="noStrike" dirty="0">
                <a:solidFill>
                  <a:srgbClr val="1D2B74"/>
                </a:solidFill>
                <a:latin typeface="Muli Bold"/>
                <a:ea typeface="Muli Bold"/>
                <a:cs typeface="Muli Bold"/>
                <a:sym typeface="Muli Bold"/>
              </a:rPr>
              <a:t> </a:t>
            </a:r>
            <a:r>
              <a:rPr lang="en-US" sz="3999" b="1" u="none" strike="noStrike" dirty="0" err="1">
                <a:solidFill>
                  <a:srgbClr val="1D2B74"/>
                </a:solidFill>
                <a:latin typeface="Muli Bold"/>
                <a:ea typeface="Muli Bold"/>
                <a:cs typeface="Muli Bold"/>
                <a:sym typeface="Muli Bold"/>
              </a:rPr>
              <a:t>xuất</a:t>
            </a:r>
            <a:r>
              <a:rPr lang="en-US" sz="3999" b="1" u="none" strike="noStrike" dirty="0">
                <a:solidFill>
                  <a:srgbClr val="1D2B74"/>
                </a:solidFill>
                <a:latin typeface="Muli Bold"/>
                <a:ea typeface="Muli Bold"/>
                <a:cs typeface="Muli Bold"/>
                <a:sym typeface="Muli Bold"/>
              </a:rPr>
              <a:t> </a:t>
            </a:r>
            <a:r>
              <a:rPr lang="en-US" sz="3999" b="1" u="none" strike="noStrike" dirty="0" err="1">
                <a:solidFill>
                  <a:srgbClr val="1D2B74"/>
                </a:solidFill>
                <a:latin typeface="Muli Bold"/>
                <a:ea typeface="Muli Bold"/>
                <a:cs typeface="Muli Bold"/>
                <a:sym typeface="Muli Bold"/>
              </a:rPr>
              <a:t>được</a:t>
            </a:r>
            <a:r>
              <a:rPr lang="en-US" sz="3999" b="1" u="none" strike="noStrike" dirty="0">
                <a:solidFill>
                  <a:srgbClr val="1D2B74"/>
                </a:solidFill>
                <a:latin typeface="Muli Bold"/>
                <a:ea typeface="Muli Bold"/>
                <a:cs typeface="Muli Bold"/>
                <a:sym typeface="Muli Bold"/>
              </a:rPr>
              <a:t> bao </a:t>
            </a:r>
            <a:r>
              <a:rPr lang="en-US" sz="3999" b="1" u="none" strike="noStrike" dirty="0" err="1">
                <a:solidFill>
                  <a:srgbClr val="1D2B74"/>
                </a:solidFill>
                <a:latin typeface="Muli Bold"/>
                <a:ea typeface="Muli Bold"/>
                <a:cs typeface="Muli Bold"/>
                <a:sym typeface="Muli Bold"/>
              </a:rPr>
              <a:t>nhiêu</a:t>
            </a:r>
            <a:r>
              <a:rPr lang="en-US" sz="3999" b="1" u="none" strike="noStrike" dirty="0">
                <a:solidFill>
                  <a:srgbClr val="1D2B74"/>
                </a:solidFill>
                <a:latin typeface="Muli Bold"/>
                <a:ea typeface="Muli Bold"/>
                <a:cs typeface="Muli Bold"/>
                <a:sym typeface="Muli Bold"/>
              </a:rPr>
              <a:t> </a:t>
            </a:r>
            <a:r>
              <a:rPr lang="en-US" sz="3999" b="1" u="none" strike="noStrike" dirty="0" err="1">
                <a:solidFill>
                  <a:srgbClr val="1D2B74"/>
                </a:solidFill>
                <a:latin typeface="Muli Bold"/>
                <a:ea typeface="Muli Bold"/>
                <a:cs typeface="Muli Bold"/>
                <a:sym typeface="Muli Bold"/>
              </a:rPr>
              <a:t>sản</a:t>
            </a:r>
            <a:r>
              <a:rPr lang="en-US" sz="3999" b="1" u="none" strike="noStrike" dirty="0">
                <a:solidFill>
                  <a:srgbClr val="1D2B74"/>
                </a:solidFill>
                <a:latin typeface="Muli Bold"/>
                <a:ea typeface="Muli Bold"/>
                <a:cs typeface="Muli Bold"/>
                <a:sym typeface="Muli Bold"/>
              </a:rPr>
              <a:t> </a:t>
            </a:r>
            <a:r>
              <a:rPr lang="en-US" sz="3999" b="1" u="none" strike="noStrike" dirty="0" err="1">
                <a:solidFill>
                  <a:srgbClr val="1D2B74"/>
                </a:solidFill>
                <a:latin typeface="Muli Bold"/>
                <a:ea typeface="Muli Bold"/>
                <a:cs typeface="Muli Bold"/>
                <a:sym typeface="Muli Bold"/>
              </a:rPr>
              <a:t>phẩm</a:t>
            </a:r>
            <a:r>
              <a:rPr lang="en-US" sz="3999" b="1" u="none" strike="noStrike" dirty="0">
                <a:solidFill>
                  <a:srgbClr val="1D2B74"/>
                </a:solidFill>
                <a:latin typeface="Muli Bold"/>
                <a:ea typeface="Muli Bold"/>
                <a:cs typeface="Muli Bold"/>
                <a:sym typeface="Muli Bold"/>
              </a:rPr>
              <a:t>?</a:t>
            </a:r>
          </a:p>
        </p:txBody>
      </p:sp>
      <p:sp>
        <p:nvSpPr>
          <p:cNvPr id="17" name="TextBox 17"/>
          <p:cNvSpPr txBox="1"/>
          <p:nvPr/>
        </p:nvSpPr>
        <p:spPr>
          <a:xfrm>
            <a:off x="14990" y="3074911"/>
            <a:ext cx="9339382" cy="914400"/>
          </a:xfrm>
          <a:prstGeom prst="rect">
            <a:avLst/>
          </a:prstGeom>
        </p:spPr>
        <p:txBody>
          <a:bodyPr lIns="0" tIns="0" rIns="0" bIns="0" rtlCol="0" anchor="t">
            <a:spAutoFit/>
          </a:bodyPr>
          <a:lstStyle/>
          <a:p>
            <a:pPr marL="647705" lvl="1" indent="-323852" algn="l">
              <a:lnSpc>
                <a:spcPts val="3600"/>
              </a:lnSpc>
              <a:buFont typeface="Arial"/>
              <a:buChar char="•"/>
            </a:pPr>
            <a:r>
              <a:rPr lang="en-US" sz="3000" i="1" dirty="0" err="1">
                <a:solidFill>
                  <a:srgbClr val="1D2B74"/>
                </a:solidFill>
                <a:latin typeface="Muli Italics"/>
                <a:ea typeface="Muli Italics"/>
                <a:cs typeface="Muli Italics"/>
                <a:sym typeface="Muli Italics"/>
              </a:rPr>
              <a:t>Là</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tổng</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số</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sản</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phẩm</a:t>
            </a:r>
            <a:r>
              <a:rPr lang="en-US" sz="3000" i="1" dirty="0">
                <a:solidFill>
                  <a:srgbClr val="1D2B74"/>
                </a:solidFill>
                <a:latin typeface="Muli Italics"/>
                <a:ea typeface="Muli Italics"/>
                <a:cs typeface="Muli Italics"/>
                <a:sym typeface="Muli Italics"/>
              </a:rPr>
              <a:t> </a:t>
            </a:r>
            <a:r>
              <a:rPr lang="en-US" sz="3000" i="1" dirty="0" err="1">
                <a:solidFill>
                  <a:srgbClr val="1D2B74"/>
                </a:solidFill>
                <a:latin typeface="Muli Italics"/>
                <a:ea typeface="Muli Italics"/>
                <a:cs typeface="Muli Italics"/>
                <a:sym typeface="Muli Italics"/>
              </a:rPr>
              <a:t>mà</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cơ</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sở</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sản</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xuất</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được</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bình</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quân</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một</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tháng</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trong</a:t>
            </a:r>
            <a:r>
              <a:rPr lang="en-US" sz="3000" i="1" u="none" strike="noStrike" dirty="0">
                <a:solidFill>
                  <a:srgbClr val="1D2B74"/>
                </a:solidFill>
                <a:latin typeface="Muli Italics"/>
                <a:ea typeface="Muli Italics"/>
                <a:cs typeface="Muli Italics"/>
                <a:sym typeface="Muli Italics"/>
              </a:rPr>
              <a:t> </a:t>
            </a:r>
            <a:r>
              <a:rPr lang="en-US" sz="3000" i="1" u="none" strike="noStrike" dirty="0" err="1">
                <a:solidFill>
                  <a:srgbClr val="1D2B74"/>
                </a:solidFill>
                <a:latin typeface="Muli Italics"/>
                <a:ea typeface="Muli Italics"/>
                <a:cs typeface="Muli Italics"/>
                <a:sym typeface="Muli Italics"/>
              </a:rPr>
              <a:t>năm</a:t>
            </a:r>
            <a:r>
              <a:rPr lang="en-US" sz="3000" i="1" u="none" strike="noStrike" dirty="0">
                <a:solidFill>
                  <a:srgbClr val="1D2B74"/>
                </a:solidFill>
                <a:latin typeface="Muli Italics"/>
                <a:ea typeface="Muli Italics"/>
                <a:cs typeface="Muli Italics"/>
                <a:sym typeface="Muli Italics"/>
              </a:rPr>
              <a:t> 2025</a:t>
            </a:r>
          </a:p>
        </p:txBody>
      </p:sp>
      <p:sp>
        <p:nvSpPr>
          <p:cNvPr id="18" name="TextBox 18"/>
          <p:cNvSpPr txBox="1"/>
          <p:nvPr/>
        </p:nvSpPr>
        <p:spPr>
          <a:xfrm>
            <a:off x="856156" y="6645001"/>
            <a:ext cx="8364044" cy="914400"/>
          </a:xfrm>
          <a:prstGeom prst="rect">
            <a:avLst/>
          </a:prstGeom>
        </p:spPr>
        <p:txBody>
          <a:bodyPr wrap="square" lIns="0" tIns="0" rIns="0" bIns="0" rtlCol="0" anchor="t">
            <a:spAutoFit/>
          </a:bodyPr>
          <a:lstStyle/>
          <a:p>
            <a:pPr algn="l">
              <a:lnSpc>
                <a:spcPts val="3600"/>
              </a:lnSpc>
            </a:pPr>
            <a:r>
              <a:rPr lang="en-US" sz="3000" i="1" dirty="0">
                <a:solidFill>
                  <a:srgbClr val="FC0000"/>
                </a:solidFill>
                <a:latin typeface="Muli Italics"/>
                <a:ea typeface="Muli Italics"/>
                <a:cs typeface="Muli Italics"/>
                <a:sym typeface="Muli Italics"/>
              </a:rPr>
              <a:t>Trường </a:t>
            </a:r>
            <a:r>
              <a:rPr lang="en-US" sz="3000" i="1" dirty="0" err="1">
                <a:solidFill>
                  <a:srgbClr val="FC0000"/>
                </a:solidFill>
                <a:latin typeface="Muli Italics"/>
                <a:ea typeface="Muli Italics"/>
                <a:cs typeface="Muli Italics"/>
                <a:sym typeface="Muli Italics"/>
              </a:rPr>
              <a:t>hợp</a:t>
            </a:r>
            <a:r>
              <a:rPr lang="en-US" sz="3000" i="1" dirty="0">
                <a:solidFill>
                  <a:srgbClr val="FC0000"/>
                </a:solidFill>
                <a:latin typeface="Muli Italics"/>
                <a:ea typeface="Muli Italics"/>
                <a:cs typeface="Muli Italics"/>
                <a:sym typeface="Muli Italics"/>
              </a:rPr>
              <a:t> </a:t>
            </a:r>
            <a:r>
              <a:rPr lang="en-US" sz="3000" i="1" dirty="0" err="1">
                <a:solidFill>
                  <a:srgbClr val="FC0000"/>
                </a:solidFill>
                <a:latin typeface="Muli Italics"/>
                <a:ea typeface="Muli Italics"/>
                <a:cs typeface="Muli Italics"/>
                <a:sym typeface="Muli Italics"/>
              </a:rPr>
              <a:t>nhóm</a:t>
            </a:r>
            <a:r>
              <a:rPr lang="en-US" sz="3000" i="1" dirty="0">
                <a:solidFill>
                  <a:srgbClr val="FC0000"/>
                </a:solidFill>
                <a:latin typeface="Muli Italics"/>
                <a:ea typeface="Muli Italics"/>
                <a:cs typeface="Muli Italics"/>
                <a:sym typeface="Muli Italics"/>
              </a:rPr>
              <a:t> </a:t>
            </a:r>
            <a:r>
              <a:rPr lang="en-US" sz="3000" i="1" dirty="0" err="1">
                <a:solidFill>
                  <a:srgbClr val="FC0000"/>
                </a:solidFill>
                <a:latin typeface="Muli Italics"/>
                <a:ea typeface="Muli Italics"/>
                <a:cs typeface="Muli Italics"/>
                <a:sym typeface="Muli Italics"/>
              </a:rPr>
              <a:t>sản</a:t>
            </a:r>
            <a:r>
              <a:rPr lang="en-US" sz="3000" i="1" dirty="0">
                <a:solidFill>
                  <a:srgbClr val="FC0000"/>
                </a:solidFill>
                <a:latin typeface="Muli Italics"/>
                <a:ea typeface="Muli Italics"/>
                <a:cs typeface="Muli Italics"/>
                <a:sym typeface="Muli Italics"/>
              </a:rPr>
              <a:t> </a:t>
            </a:r>
            <a:r>
              <a:rPr lang="en-US" sz="3000" i="1" dirty="0" err="1">
                <a:solidFill>
                  <a:srgbClr val="FC0000"/>
                </a:solidFill>
                <a:latin typeface="Muli Italics"/>
                <a:ea typeface="Muli Italics"/>
                <a:cs typeface="Muli Italics"/>
                <a:sym typeface="Muli Italics"/>
              </a:rPr>
              <a:t>phẩm</a:t>
            </a:r>
            <a:r>
              <a:rPr lang="en-US" sz="3000" i="1" dirty="0">
                <a:solidFill>
                  <a:srgbClr val="FC0000"/>
                </a:solidFill>
                <a:latin typeface="Muli Italics"/>
                <a:ea typeface="Muli Italics"/>
                <a:cs typeface="Muli Italics"/>
                <a:sym typeface="Muli Italics"/>
              </a:rPr>
              <a:t> </a:t>
            </a:r>
            <a:r>
              <a:rPr lang="en-US" sz="3000" i="1" dirty="0" err="1">
                <a:solidFill>
                  <a:srgbClr val="FC0000"/>
                </a:solidFill>
                <a:latin typeface="Muli Italics"/>
                <a:ea typeface="Muli Italics"/>
                <a:cs typeface="Muli Italics"/>
                <a:sym typeface="Muli Italics"/>
              </a:rPr>
              <a:t>không</a:t>
            </a:r>
            <a:r>
              <a:rPr lang="en-US" sz="3000" i="1" dirty="0">
                <a:solidFill>
                  <a:srgbClr val="FC0000"/>
                </a:solidFill>
                <a:latin typeface="Muli Italics"/>
                <a:ea typeface="Muli Italics"/>
                <a:cs typeface="Muli Italics"/>
                <a:sym typeface="Muli Italics"/>
              </a:rPr>
              <a:t> </a:t>
            </a:r>
            <a:r>
              <a:rPr lang="en-US" sz="3000" i="1" dirty="0" err="1">
                <a:solidFill>
                  <a:srgbClr val="FC0000"/>
                </a:solidFill>
                <a:latin typeface="Muli Italics"/>
                <a:ea typeface="Muli Italics"/>
                <a:cs typeface="Muli Italics"/>
                <a:sym typeface="Muli Italics"/>
              </a:rPr>
              <a:t>có</a:t>
            </a:r>
            <a:r>
              <a:rPr lang="en-US" sz="3000" i="1" u="none" strike="noStrike" dirty="0">
                <a:solidFill>
                  <a:srgbClr val="FC0000"/>
                </a:solidFill>
                <a:latin typeface="Muli Italics"/>
                <a:ea typeface="Muli Italics"/>
                <a:cs typeface="Muli Italics"/>
                <a:sym typeface="Muli Italics"/>
              </a:rPr>
              <a:t> </a:t>
            </a:r>
            <a:r>
              <a:rPr lang="en-US" sz="3000" i="1" u="none" strike="noStrike" dirty="0" err="1">
                <a:solidFill>
                  <a:srgbClr val="FC0000"/>
                </a:solidFill>
                <a:latin typeface="Muli Italics"/>
                <a:ea typeface="Muli Italics"/>
                <a:cs typeface="Muli Italics"/>
                <a:sym typeface="Muli Italics"/>
              </a:rPr>
              <a:t>đơn</a:t>
            </a:r>
            <a:r>
              <a:rPr lang="en-US" sz="3000" i="1" u="none" strike="noStrike" dirty="0">
                <a:solidFill>
                  <a:srgbClr val="FC0000"/>
                </a:solidFill>
                <a:latin typeface="Muli Italics"/>
                <a:ea typeface="Muli Italics"/>
                <a:cs typeface="Muli Italics"/>
                <a:sym typeface="Muli Italics"/>
              </a:rPr>
              <a:t> </a:t>
            </a:r>
            <a:r>
              <a:rPr lang="en-US" sz="3000" i="1" u="none" strike="noStrike" dirty="0" err="1">
                <a:solidFill>
                  <a:srgbClr val="FC0000"/>
                </a:solidFill>
                <a:latin typeface="Muli Italics"/>
                <a:ea typeface="Muli Italics"/>
                <a:cs typeface="Muli Italics"/>
                <a:sym typeface="Muli Italics"/>
              </a:rPr>
              <a:t>vị</a:t>
            </a:r>
            <a:r>
              <a:rPr lang="en-US" sz="3000" i="1" u="none" strike="noStrike" dirty="0">
                <a:solidFill>
                  <a:srgbClr val="FC0000"/>
                </a:solidFill>
                <a:latin typeface="Muli Italics"/>
                <a:ea typeface="Muli Italics"/>
                <a:cs typeface="Muli Italics"/>
                <a:sym typeface="Muli Italics"/>
              </a:rPr>
              <a:t> </a:t>
            </a:r>
            <a:r>
              <a:rPr lang="en-US" sz="3000" i="1" u="none" strike="noStrike" dirty="0" err="1">
                <a:solidFill>
                  <a:srgbClr val="FC0000"/>
                </a:solidFill>
                <a:latin typeface="Muli Italics"/>
                <a:ea typeface="Muli Italics"/>
                <a:cs typeface="Muli Italics"/>
                <a:sym typeface="Muli Italics"/>
              </a:rPr>
              <a:t>tính</a:t>
            </a:r>
            <a:r>
              <a:rPr lang="en-US" sz="3000" i="1" u="none" strike="noStrike" dirty="0">
                <a:solidFill>
                  <a:srgbClr val="FC0000"/>
                </a:solidFill>
                <a:latin typeface="Muli Italics"/>
                <a:ea typeface="Muli Italics"/>
                <a:cs typeface="Muli Italics"/>
                <a:sym typeface="Muli Italics"/>
              </a:rPr>
              <a:t> </a:t>
            </a:r>
            <a:r>
              <a:rPr lang="en-US" sz="3000" i="1" u="none" strike="noStrike" dirty="0" err="1">
                <a:solidFill>
                  <a:srgbClr val="FC0000"/>
                </a:solidFill>
                <a:latin typeface="Muli Italics"/>
                <a:ea typeface="Muli Italics"/>
                <a:cs typeface="Muli Italics"/>
                <a:sym typeface="Muli Italics"/>
              </a:rPr>
              <a:t>về</a:t>
            </a:r>
            <a:r>
              <a:rPr lang="en-US" sz="3000" i="1" u="none" strike="noStrike" dirty="0">
                <a:solidFill>
                  <a:srgbClr val="FC0000"/>
                </a:solidFill>
                <a:latin typeface="Muli Italics"/>
                <a:ea typeface="Muli Italics"/>
                <a:cs typeface="Muli Italics"/>
                <a:sym typeface="Muli Italics"/>
              </a:rPr>
              <a:t> </a:t>
            </a:r>
            <a:r>
              <a:rPr lang="en-US" sz="3000" i="1" u="none" strike="noStrike" dirty="0" err="1">
                <a:solidFill>
                  <a:srgbClr val="FC0000"/>
                </a:solidFill>
                <a:latin typeface="Muli Italics"/>
                <a:ea typeface="Muli Italics"/>
                <a:cs typeface="Muli Italics"/>
                <a:sym typeface="Muli Italics"/>
              </a:rPr>
              <a:t>lượng</a:t>
            </a:r>
            <a:endParaRPr lang="en-US" sz="3000" i="1" u="none" strike="noStrike" dirty="0">
              <a:solidFill>
                <a:srgbClr val="FC0000"/>
              </a:solidFill>
              <a:latin typeface="Muli Italics"/>
              <a:ea typeface="Muli Italics"/>
              <a:cs typeface="Muli Italics"/>
              <a:sym typeface="Muli Italics"/>
            </a:endParaRPr>
          </a:p>
        </p:txBody>
      </p:sp>
      <p:sp>
        <p:nvSpPr>
          <p:cNvPr id="19" name="TextBox 19"/>
          <p:cNvSpPr txBox="1"/>
          <p:nvPr/>
        </p:nvSpPr>
        <p:spPr>
          <a:xfrm>
            <a:off x="1665298" y="7733017"/>
            <a:ext cx="8966568" cy="457200"/>
          </a:xfrm>
          <a:prstGeom prst="rect">
            <a:avLst/>
          </a:prstGeom>
        </p:spPr>
        <p:txBody>
          <a:bodyPr lIns="0" tIns="0" rIns="0" bIns="0" rtlCol="0" anchor="t">
            <a:spAutoFit/>
          </a:bodyPr>
          <a:lstStyle/>
          <a:p>
            <a:pPr algn="l">
              <a:lnSpc>
                <a:spcPts val="3600"/>
              </a:lnSpc>
            </a:pPr>
            <a:r>
              <a:rPr lang="en-US" sz="3000" b="1" i="1" dirty="0" err="1">
                <a:solidFill>
                  <a:srgbClr val="FC0000"/>
                </a:solidFill>
                <a:latin typeface="Muli Bold Italics"/>
                <a:ea typeface="Muli Bold Italics"/>
                <a:cs typeface="Muli Bold Italics"/>
                <a:sym typeface="Muli Bold Italics"/>
              </a:rPr>
              <a:t>Phần</a:t>
            </a:r>
            <a:r>
              <a:rPr lang="en-US" sz="3000" b="1" i="1" dirty="0">
                <a:solidFill>
                  <a:srgbClr val="FC0000"/>
                </a:solidFill>
                <a:latin typeface="Muli Bold Italics"/>
                <a:ea typeface="Muli Bold Italics"/>
                <a:cs typeface="Muli Bold Italics"/>
                <a:sym typeface="Muli Bold Italics"/>
              </a:rPr>
              <a:t> </a:t>
            </a:r>
            <a:r>
              <a:rPr lang="en-US" sz="3000" b="1" i="1" dirty="0" err="1">
                <a:solidFill>
                  <a:srgbClr val="FC0000"/>
                </a:solidFill>
                <a:latin typeface="Muli Bold Italics"/>
                <a:ea typeface="Muli Bold Italics"/>
                <a:cs typeface="Muli Bold Italics"/>
                <a:sym typeface="Muli Bold Italics"/>
              </a:rPr>
              <a:t>mềm</a:t>
            </a:r>
            <a:r>
              <a:rPr lang="en-US" sz="3000" b="1" i="1" dirty="0">
                <a:solidFill>
                  <a:srgbClr val="FC0000"/>
                </a:solidFill>
                <a:latin typeface="Muli Bold Italics"/>
                <a:ea typeface="Muli Bold Italics"/>
                <a:cs typeface="Muli Bold Italics"/>
                <a:sym typeface="Muli Bold Italics"/>
              </a:rPr>
              <a:t> </a:t>
            </a:r>
            <a:r>
              <a:rPr lang="en-US" sz="3000" b="1" i="1" dirty="0" err="1">
                <a:solidFill>
                  <a:srgbClr val="FC0000"/>
                </a:solidFill>
                <a:latin typeface="Muli Bold Italics"/>
                <a:ea typeface="Muli Bold Italics"/>
                <a:cs typeface="Muli Bold Italics"/>
                <a:sym typeface="Muli Bold Italics"/>
              </a:rPr>
              <a:t>sẽ</a:t>
            </a:r>
            <a:r>
              <a:rPr lang="en-US" sz="3000" b="1" i="1" dirty="0">
                <a:solidFill>
                  <a:srgbClr val="FC0000"/>
                </a:solidFill>
                <a:latin typeface="Muli Bold Italics"/>
                <a:ea typeface="Muli Bold Italics"/>
                <a:cs typeface="Muli Bold Italics"/>
                <a:sym typeface="Muli Bold Italics"/>
              </a:rPr>
              <a:t> </a:t>
            </a:r>
            <a:r>
              <a:rPr lang="en-US" sz="3000" b="1" i="1" dirty="0" err="1">
                <a:solidFill>
                  <a:srgbClr val="FC0000"/>
                </a:solidFill>
                <a:latin typeface="Muli Bold Italics"/>
                <a:ea typeface="Muli Bold Italics"/>
                <a:cs typeface="Muli Bold Italics"/>
                <a:sym typeface="Muli Bold Italics"/>
              </a:rPr>
              <a:t>không</a:t>
            </a:r>
            <a:r>
              <a:rPr lang="en-US" sz="3000" b="1" i="1" dirty="0">
                <a:solidFill>
                  <a:srgbClr val="FC0000"/>
                </a:solidFill>
                <a:latin typeface="Muli Bold Italics"/>
                <a:ea typeface="Muli Bold Italics"/>
                <a:cs typeface="Muli Bold Italics"/>
                <a:sym typeface="Muli Bold Italics"/>
              </a:rPr>
              <a:t> </a:t>
            </a:r>
            <a:r>
              <a:rPr lang="en-US" sz="3000" b="1" i="1" dirty="0" err="1">
                <a:solidFill>
                  <a:srgbClr val="FC0000"/>
                </a:solidFill>
                <a:latin typeface="Muli Bold Italics"/>
                <a:ea typeface="Muli Bold Italics"/>
                <a:cs typeface="Muli Bold Italics"/>
                <a:sym typeface="Muli Bold Italics"/>
              </a:rPr>
              <a:t>hiể</a:t>
            </a:r>
            <a:r>
              <a:rPr lang="en-US" sz="3000" b="1" i="1" u="none" strike="noStrike" dirty="0" err="1">
                <a:solidFill>
                  <a:srgbClr val="FC0000"/>
                </a:solidFill>
                <a:latin typeface="Muli Bold Italics"/>
                <a:ea typeface="Muli Bold Italics"/>
                <a:cs typeface="Muli Bold Italics"/>
                <a:sym typeface="Muli Bold Italics"/>
              </a:rPr>
              <a:t>n</a:t>
            </a:r>
            <a:r>
              <a:rPr lang="en-US" sz="3000" b="1" i="1" u="none" strike="noStrike" dirty="0">
                <a:solidFill>
                  <a:srgbClr val="FC0000"/>
                </a:solidFill>
                <a:latin typeface="Muli Bold Italics"/>
                <a:ea typeface="Muli Bold Italics"/>
                <a:cs typeface="Muli Bold Italics"/>
                <a:sym typeface="Muli Bold Italics"/>
              </a:rPr>
              <a:t> </a:t>
            </a:r>
            <a:r>
              <a:rPr lang="en-US" sz="3000" b="1" i="1" u="none" strike="noStrike" dirty="0" err="1">
                <a:solidFill>
                  <a:srgbClr val="FC0000"/>
                </a:solidFill>
                <a:latin typeface="Muli Bold Italics"/>
                <a:ea typeface="Muli Bold Italics"/>
                <a:cs typeface="Muli Bold Italics"/>
                <a:sym typeface="Muli Bold Italics"/>
              </a:rPr>
              <a:t>thị</a:t>
            </a:r>
            <a:r>
              <a:rPr lang="en-US" sz="3000" b="1" i="1" u="none" strike="noStrike" dirty="0">
                <a:solidFill>
                  <a:srgbClr val="FC0000"/>
                </a:solidFill>
                <a:latin typeface="Muli Bold Italics"/>
                <a:ea typeface="Muli Bold Italics"/>
                <a:cs typeface="Muli Bold Italics"/>
                <a:sym typeface="Muli Bold Italics"/>
              </a:rPr>
              <a:t> </a:t>
            </a:r>
            <a:r>
              <a:rPr lang="en-US" sz="3000" b="1" i="1" u="none" strike="noStrike" dirty="0" err="1">
                <a:solidFill>
                  <a:srgbClr val="FC0000"/>
                </a:solidFill>
                <a:latin typeface="Muli Bold Italics"/>
                <a:ea typeface="Muli Bold Italics"/>
                <a:cs typeface="Muli Bold Italics"/>
                <a:sym typeface="Muli Bold Italics"/>
              </a:rPr>
              <a:t>chỉ</a:t>
            </a:r>
            <a:r>
              <a:rPr lang="en-US" sz="3000" b="1" i="1" u="none" strike="noStrike" dirty="0">
                <a:solidFill>
                  <a:srgbClr val="FC0000"/>
                </a:solidFill>
                <a:latin typeface="Muli Bold Italics"/>
                <a:ea typeface="Muli Bold Italics"/>
                <a:cs typeface="Muli Bold Italics"/>
                <a:sym typeface="Muli Bold Italics"/>
              </a:rPr>
              <a:t> </a:t>
            </a:r>
            <a:r>
              <a:rPr lang="en-US" sz="3000" b="1" i="1" u="none" strike="noStrike" dirty="0" err="1">
                <a:solidFill>
                  <a:srgbClr val="FC0000"/>
                </a:solidFill>
                <a:latin typeface="Muli Bold Italics"/>
                <a:ea typeface="Muli Bold Italics"/>
                <a:cs typeface="Muli Bold Italics"/>
                <a:sym typeface="Muli Bold Italics"/>
              </a:rPr>
              <a:t>tiêu</a:t>
            </a:r>
            <a:r>
              <a:rPr lang="en-US" sz="3000" b="1" i="1" u="none" strike="noStrike" dirty="0">
                <a:solidFill>
                  <a:srgbClr val="FC0000"/>
                </a:solidFill>
                <a:latin typeface="Muli Bold Italics"/>
                <a:ea typeface="Muli Bold Italics"/>
                <a:cs typeface="Muli Bold Italics"/>
                <a:sym typeface="Muli Bold Italics"/>
              </a:rPr>
              <a:t> </a:t>
            </a:r>
            <a:r>
              <a:rPr lang="en-US" sz="3000" b="1" i="1" u="none" strike="noStrike" dirty="0" err="1">
                <a:solidFill>
                  <a:srgbClr val="FC0000"/>
                </a:solidFill>
                <a:latin typeface="Muli Bold Italics"/>
                <a:ea typeface="Muli Bold Italics"/>
                <a:cs typeface="Muli Bold Italics"/>
                <a:sym typeface="Muli Bold Italics"/>
              </a:rPr>
              <a:t>này</a:t>
            </a:r>
            <a:endParaRPr lang="en-US" sz="3000" b="1" i="1" u="none" strike="noStrike" dirty="0">
              <a:solidFill>
                <a:srgbClr val="FC0000"/>
              </a:solidFill>
              <a:latin typeface="Muli Bold Italics"/>
              <a:ea typeface="Muli Bold Italics"/>
              <a:cs typeface="Muli Bold Italics"/>
              <a:sym typeface="Muli Bold Italics"/>
            </a:endParaRPr>
          </a:p>
        </p:txBody>
      </p:sp>
      <p:pic>
        <p:nvPicPr>
          <p:cNvPr id="2" name="Picture 1">
            <a:extLst>
              <a:ext uri="{FF2B5EF4-FFF2-40B4-BE49-F238E27FC236}">
                <a16:creationId xmlns:a16="http://schemas.microsoft.com/office/drawing/2014/main" xmlns="" id="{C41EBE60-1A31-B2F5-64B7-E090AC120FD6}"/>
              </a:ext>
            </a:extLst>
          </p:cNvPr>
          <p:cNvPicPr>
            <a:picLocks noChangeAspect="1" noChangeArrowheads="1"/>
            <a:extLst>
              <a:ext uri="{84589F7E-364E-4C9E-8A38-B11213B215E9}">
                <a14:cameraTool xmlns:a14="http://schemas.microsoft.com/office/drawing/2010/main" cellRange="$A$35:$Z$46"/>
              </a:ext>
            </a:extLst>
          </p:cNvPicPr>
          <p:nvPr/>
        </p:nvPicPr>
        <p:blipFill>
          <a:blip r:embed="rId7"/>
          <a:srcRect/>
          <a:stretch>
            <a:fillRect/>
          </a:stretch>
        </p:blipFill>
        <p:spPr bwMode="auto">
          <a:xfrm>
            <a:off x="9603102" y="3314700"/>
            <a:ext cx="8633432" cy="6082212"/>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365174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1280" y="0"/>
            <a:ext cx="17866720" cy="10287000"/>
            <a:chOff x="0" y="0"/>
            <a:chExt cx="1149350" cy="1149350"/>
          </a:xfrm>
        </p:grpSpPr>
        <p:sp>
          <p:nvSpPr>
            <p:cNvPr id="3" name="Freeform 3"/>
            <p:cNvSpPr/>
            <p:nvPr/>
          </p:nvSpPr>
          <p:spPr>
            <a:xfrm>
              <a:off x="0" y="0"/>
              <a:ext cx="12550180" cy="7225932"/>
            </a:xfrm>
            <a:custGeom>
              <a:avLst/>
              <a:gdLst/>
              <a:ahLst/>
              <a:cxnLst/>
              <a:rect l="l" t="t" r="r" b="b"/>
              <a:pathLst>
                <a:path w="12550180" h="7225932">
                  <a:moveTo>
                    <a:pt x="12550180" y="79845"/>
                  </a:moveTo>
                  <a:lnTo>
                    <a:pt x="12550180" y="0"/>
                  </a:lnTo>
                  <a:lnTo>
                    <a:pt x="69338" y="0"/>
                  </a:lnTo>
                  <a:lnTo>
                    <a:pt x="69338" y="39922"/>
                  </a:lnTo>
                  <a:lnTo>
                    <a:pt x="0" y="39922"/>
                  </a:lnTo>
                  <a:lnTo>
                    <a:pt x="0" y="7225932"/>
                  </a:lnTo>
                  <a:lnTo>
                    <a:pt x="138676" y="7225932"/>
                  </a:lnTo>
                  <a:lnTo>
                    <a:pt x="138676" y="5828652"/>
                  </a:lnTo>
                  <a:lnTo>
                    <a:pt x="2496168" y="5828652"/>
                  </a:lnTo>
                  <a:lnTo>
                    <a:pt x="2496168" y="7225932"/>
                  </a:lnTo>
                  <a:lnTo>
                    <a:pt x="2634844" y="7225932"/>
                  </a:lnTo>
                  <a:lnTo>
                    <a:pt x="2634844" y="5828652"/>
                  </a:lnTo>
                  <a:lnTo>
                    <a:pt x="4992337" y="5828652"/>
                  </a:lnTo>
                  <a:lnTo>
                    <a:pt x="4992337" y="7225932"/>
                  </a:lnTo>
                  <a:lnTo>
                    <a:pt x="5131013" y="7225932"/>
                  </a:lnTo>
                  <a:lnTo>
                    <a:pt x="5131013" y="5828652"/>
                  </a:lnTo>
                  <a:lnTo>
                    <a:pt x="7488505" y="5828652"/>
                  </a:lnTo>
                  <a:lnTo>
                    <a:pt x="7488505" y="7225932"/>
                  </a:lnTo>
                  <a:lnTo>
                    <a:pt x="7627181" y="7225932"/>
                  </a:lnTo>
                  <a:lnTo>
                    <a:pt x="7627181" y="5828652"/>
                  </a:lnTo>
                  <a:lnTo>
                    <a:pt x="9984673" y="5828652"/>
                  </a:lnTo>
                  <a:lnTo>
                    <a:pt x="9984673" y="7225932"/>
                  </a:lnTo>
                  <a:lnTo>
                    <a:pt x="10123350" y="7225932"/>
                  </a:lnTo>
                  <a:lnTo>
                    <a:pt x="10123350" y="5828652"/>
                  </a:lnTo>
                  <a:lnTo>
                    <a:pt x="12550180" y="5828652"/>
                  </a:lnTo>
                  <a:lnTo>
                    <a:pt x="12550180" y="5748808"/>
                  </a:lnTo>
                  <a:lnTo>
                    <a:pt x="10123350" y="5748808"/>
                  </a:lnTo>
                  <a:lnTo>
                    <a:pt x="10123350" y="4391450"/>
                  </a:lnTo>
                  <a:lnTo>
                    <a:pt x="12550180" y="4391450"/>
                  </a:lnTo>
                  <a:lnTo>
                    <a:pt x="12550180" y="4311606"/>
                  </a:lnTo>
                  <a:lnTo>
                    <a:pt x="10123350" y="4311606"/>
                  </a:lnTo>
                  <a:lnTo>
                    <a:pt x="10123350" y="2954248"/>
                  </a:lnTo>
                  <a:lnTo>
                    <a:pt x="12550180" y="2954248"/>
                  </a:lnTo>
                  <a:lnTo>
                    <a:pt x="12550180" y="2874404"/>
                  </a:lnTo>
                  <a:lnTo>
                    <a:pt x="10123350" y="2874404"/>
                  </a:lnTo>
                  <a:lnTo>
                    <a:pt x="10123350" y="1517046"/>
                  </a:lnTo>
                  <a:lnTo>
                    <a:pt x="12550180" y="1517046"/>
                  </a:lnTo>
                  <a:lnTo>
                    <a:pt x="12550180" y="1437202"/>
                  </a:lnTo>
                  <a:lnTo>
                    <a:pt x="10123350" y="1437202"/>
                  </a:lnTo>
                  <a:lnTo>
                    <a:pt x="10123350" y="79845"/>
                  </a:lnTo>
                  <a:lnTo>
                    <a:pt x="12550180" y="79845"/>
                  </a:lnTo>
                  <a:close/>
                  <a:moveTo>
                    <a:pt x="2634844" y="1437202"/>
                  </a:moveTo>
                  <a:lnTo>
                    <a:pt x="2634844" y="79845"/>
                  </a:lnTo>
                  <a:lnTo>
                    <a:pt x="4992337" y="79845"/>
                  </a:lnTo>
                  <a:lnTo>
                    <a:pt x="4992337" y="1437202"/>
                  </a:lnTo>
                  <a:lnTo>
                    <a:pt x="2634844" y="1437202"/>
                  </a:lnTo>
                  <a:close/>
                  <a:moveTo>
                    <a:pt x="4992337" y="1517046"/>
                  </a:moveTo>
                  <a:lnTo>
                    <a:pt x="4992337" y="2874404"/>
                  </a:lnTo>
                  <a:lnTo>
                    <a:pt x="2634844" y="2874404"/>
                  </a:lnTo>
                  <a:lnTo>
                    <a:pt x="2634844" y="1517046"/>
                  </a:lnTo>
                  <a:lnTo>
                    <a:pt x="4992337" y="1517046"/>
                  </a:lnTo>
                  <a:close/>
                  <a:moveTo>
                    <a:pt x="2496168" y="1437202"/>
                  </a:moveTo>
                  <a:lnTo>
                    <a:pt x="138676" y="1437202"/>
                  </a:lnTo>
                  <a:lnTo>
                    <a:pt x="138676" y="79845"/>
                  </a:lnTo>
                  <a:lnTo>
                    <a:pt x="2496168" y="79845"/>
                  </a:lnTo>
                  <a:lnTo>
                    <a:pt x="2496168" y="1437202"/>
                  </a:lnTo>
                  <a:close/>
                  <a:moveTo>
                    <a:pt x="2496168" y="1517046"/>
                  </a:moveTo>
                  <a:lnTo>
                    <a:pt x="2496168" y="2874404"/>
                  </a:lnTo>
                  <a:lnTo>
                    <a:pt x="138676" y="2874404"/>
                  </a:lnTo>
                  <a:lnTo>
                    <a:pt x="138676" y="1517046"/>
                  </a:lnTo>
                  <a:lnTo>
                    <a:pt x="2496168" y="1517046"/>
                  </a:lnTo>
                  <a:close/>
                  <a:moveTo>
                    <a:pt x="2496168" y="2954248"/>
                  </a:moveTo>
                  <a:lnTo>
                    <a:pt x="2496168" y="4311606"/>
                  </a:lnTo>
                  <a:lnTo>
                    <a:pt x="138676" y="4311606"/>
                  </a:lnTo>
                  <a:lnTo>
                    <a:pt x="138676" y="2954248"/>
                  </a:lnTo>
                  <a:lnTo>
                    <a:pt x="2496168" y="2954248"/>
                  </a:lnTo>
                  <a:close/>
                  <a:moveTo>
                    <a:pt x="2634844" y="2954248"/>
                  </a:moveTo>
                  <a:lnTo>
                    <a:pt x="4992337" y="2954248"/>
                  </a:lnTo>
                  <a:lnTo>
                    <a:pt x="4992337" y="4311606"/>
                  </a:lnTo>
                  <a:lnTo>
                    <a:pt x="2634844" y="4311606"/>
                  </a:lnTo>
                  <a:lnTo>
                    <a:pt x="2634844" y="2954248"/>
                  </a:lnTo>
                  <a:close/>
                  <a:moveTo>
                    <a:pt x="5131013" y="2954248"/>
                  </a:moveTo>
                  <a:lnTo>
                    <a:pt x="7488505" y="2954248"/>
                  </a:lnTo>
                  <a:lnTo>
                    <a:pt x="7488505" y="4311606"/>
                  </a:lnTo>
                  <a:lnTo>
                    <a:pt x="5131013" y="4311606"/>
                  </a:lnTo>
                  <a:lnTo>
                    <a:pt x="5131013" y="2954248"/>
                  </a:lnTo>
                  <a:close/>
                  <a:moveTo>
                    <a:pt x="5131013" y="2874404"/>
                  </a:moveTo>
                  <a:lnTo>
                    <a:pt x="5131013" y="1517046"/>
                  </a:lnTo>
                  <a:lnTo>
                    <a:pt x="7488505" y="1517046"/>
                  </a:lnTo>
                  <a:lnTo>
                    <a:pt x="7488505" y="2874404"/>
                  </a:lnTo>
                  <a:lnTo>
                    <a:pt x="5131013" y="2874404"/>
                  </a:lnTo>
                  <a:close/>
                  <a:moveTo>
                    <a:pt x="5131013" y="1437202"/>
                  </a:moveTo>
                  <a:lnTo>
                    <a:pt x="5131013" y="79845"/>
                  </a:lnTo>
                  <a:lnTo>
                    <a:pt x="7488505" y="79845"/>
                  </a:lnTo>
                  <a:lnTo>
                    <a:pt x="7488505" y="1437202"/>
                  </a:lnTo>
                  <a:lnTo>
                    <a:pt x="5131013" y="1437202"/>
                  </a:lnTo>
                  <a:close/>
                  <a:moveTo>
                    <a:pt x="138676" y="5748808"/>
                  </a:moveTo>
                  <a:lnTo>
                    <a:pt x="138676" y="4391450"/>
                  </a:lnTo>
                  <a:lnTo>
                    <a:pt x="2496168" y="4391450"/>
                  </a:lnTo>
                  <a:lnTo>
                    <a:pt x="2496168" y="5748808"/>
                  </a:lnTo>
                  <a:lnTo>
                    <a:pt x="138676" y="5748808"/>
                  </a:lnTo>
                  <a:close/>
                  <a:moveTo>
                    <a:pt x="2634844" y="5748808"/>
                  </a:moveTo>
                  <a:lnTo>
                    <a:pt x="2634844" y="4391450"/>
                  </a:lnTo>
                  <a:lnTo>
                    <a:pt x="4992337" y="4391450"/>
                  </a:lnTo>
                  <a:lnTo>
                    <a:pt x="4992337" y="5748808"/>
                  </a:lnTo>
                  <a:lnTo>
                    <a:pt x="2634844" y="5748808"/>
                  </a:lnTo>
                  <a:close/>
                  <a:moveTo>
                    <a:pt x="5131013" y="5748808"/>
                  </a:moveTo>
                  <a:lnTo>
                    <a:pt x="5131013" y="4391450"/>
                  </a:lnTo>
                  <a:lnTo>
                    <a:pt x="7488505" y="4391450"/>
                  </a:lnTo>
                  <a:lnTo>
                    <a:pt x="7488505" y="5748808"/>
                  </a:lnTo>
                  <a:lnTo>
                    <a:pt x="5131013" y="5748808"/>
                  </a:lnTo>
                  <a:close/>
                  <a:moveTo>
                    <a:pt x="9984673" y="5748808"/>
                  </a:moveTo>
                  <a:lnTo>
                    <a:pt x="7627181" y="5748808"/>
                  </a:lnTo>
                  <a:lnTo>
                    <a:pt x="7627181" y="4391450"/>
                  </a:lnTo>
                  <a:lnTo>
                    <a:pt x="9984673" y="4391450"/>
                  </a:lnTo>
                  <a:lnTo>
                    <a:pt x="9984673" y="5748808"/>
                  </a:lnTo>
                  <a:close/>
                  <a:moveTo>
                    <a:pt x="9984673" y="4311606"/>
                  </a:moveTo>
                  <a:lnTo>
                    <a:pt x="7627181" y="4311606"/>
                  </a:lnTo>
                  <a:lnTo>
                    <a:pt x="7627181" y="2954248"/>
                  </a:lnTo>
                  <a:lnTo>
                    <a:pt x="9984673" y="2954248"/>
                  </a:lnTo>
                  <a:lnTo>
                    <a:pt x="9984673" y="4311606"/>
                  </a:lnTo>
                  <a:close/>
                  <a:moveTo>
                    <a:pt x="9984673" y="2874404"/>
                  </a:moveTo>
                  <a:lnTo>
                    <a:pt x="7627181" y="2874404"/>
                  </a:lnTo>
                  <a:lnTo>
                    <a:pt x="7627181" y="1517046"/>
                  </a:lnTo>
                  <a:lnTo>
                    <a:pt x="9984673" y="1517046"/>
                  </a:lnTo>
                  <a:lnTo>
                    <a:pt x="9984673" y="2874404"/>
                  </a:lnTo>
                  <a:close/>
                  <a:moveTo>
                    <a:pt x="9984673" y="1437202"/>
                  </a:moveTo>
                  <a:lnTo>
                    <a:pt x="7627181" y="1437202"/>
                  </a:lnTo>
                  <a:lnTo>
                    <a:pt x="7627181" y="79845"/>
                  </a:lnTo>
                  <a:lnTo>
                    <a:pt x="9984673" y="79845"/>
                  </a:lnTo>
                  <a:lnTo>
                    <a:pt x="9984673" y="1437202"/>
                  </a:lnTo>
                  <a:close/>
                </a:path>
              </a:pathLst>
            </a:custGeom>
            <a:solidFill>
              <a:srgbClr val="F4F8FF">
                <a:alpha val="17647"/>
              </a:srgbClr>
            </a:solidFill>
          </p:spPr>
        </p:sp>
      </p:grpSp>
      <p:sp>
        <p:nvSpPr>
          <p:cNvPr id="4" name="TextBox 4"/>
          <p:cNvSpPr txBox="1"/>
          <p:nvPr/>
        </p:nvSpPr>
        <p:spPr>
          <a:xfrm>
            <a:off x="7455533" y="7530107"/>
            <a:ext cx="3688239" cy="493395"/>
          </a:xfrm>
          <a:prstGeom prst="rect">
            <a:avLst/>
          </a:prstGeom>
        </p:spPr>
        <p:txBody>
          <a:bodyPr lIns="0" tIns="0" rIns="0" bIns="0" rtlCol="0" anchor="t">
            <a:spAutoFit/>
          </a:bodyPr>
          <a:lstStyle/>
          <a:p>
            <a:pPr algn="ctr">
              <a:lnSpc>
                <a:spcPts val="3919"/>
              </a:lnSpc>
            </a:pPr>
            <a:r>
              <a:rPr lang="en-US" sz="2800" b="1">
                <a:solidFill>
                  <a:srgbClr val="000000"/>
                </a:solidFill>
                <a:latin typeface="Public Sans Bold"/>
                <a:ea typeface="Public Sans Bold"/>
                <a:cs typeface="Public Sans Bold"/>
                <a:sym typeface="Public Sans Bold"/>
              </a:rPr>
              <a:t>Giáo viên Thế Phương</a:t>
            </a:r>
          </a:p>
        </p:txBody>
      </p:sp>
      <p:grpSp>
        <p:nvGrpSpPr>
          <p:cNvPr id="5" name="Group 5"/>
          <p:cNvGrpSpPr/>
          <p:nvPr/>
        </p:nvGrpSpPr>
        <p:grpSpPr>
          <a:xfrm>
            <a:off x="1339082" y="1362447"/>
            <a:ext cx="16192204" cy="8143690"/>
            <a:chOff x="0" y="0"/>
            <a:chExt cx="145869385" cy="73363395"/>
          </a:xfrm>
        </p:grpSpPr>
        <p:sp>
          <p:nvSpPr>
            <p:cNvPr id="6" name="Freeform 6"/>
            <p:cNvSpPr/>
            <p:nvPr/>
          </p:nvSpPr>
          <p:spPr>
            <a:xfrm>
              <a:off x="72390" y="72390"/>
              <a:ext cx="145724602" cy="73218615"/>
            </a:xfrm>
            <a:custGeom>
              <a:avLst/>
              <a:gdLst/>
              <a:ahLst/>
              <a:cxnLst/>
              <a:rect l="l" t="t" r="r" b="b"/>
              <a:pathLst>
                <a:path w="145724602" h="73218615">
                  <a:moveTo>
                    <a:pt x="0" y="0"/>
                  </a:moveTo>
                  <a:lnTo>
                    <a:pt x="145724602" y="0"/>
                  </a:lnTo>
                  <a:lnTo>
                    <a:pt x="145724602" y="73218615"/>
                  </a:lnTo>
                  <a:lnTo>
                    <a:pt x="0" y="73218615"/>
                  </a:lnTo>
                  <a:lnTo>
                    <a:pt x="0" y="0"/>
                  </a:lnTo>
                  <a:close/>
                </a:path>
              </a:pathLst>
            </a:custGeom>
            <a:solidFill>
              <a:srgbClr val="3E3970"/>
            </a:solidFill>
          </p:spPr>
        </p:sp>
        <p:sp>
          <p:nvSpPr>
            <p:cNvPr id="7" name="Freeform 7"/>
            <p:cNvSpPr/>
            <p:nvPr/>
          </p:nvSpPr>
          <p:spPr>
            <a:xfrm>
              <a:off x="0" y="0"/>
              <a:ext cx="145869385" cy="73363398"/>
            </a:xfrm>
            <a:custGeom>
              <a:avLst/>
              <a:gdLst/>
              <a:ahLst/>
              <a:cxnLst/>
              <a:rect l="l" t="t" r="r" b="b"/>
              <a:pathLst>
                <a:path w="145869385" h="73363398">
                  <a:moveTo>
                    <a:pt x="145724600" y="73218613"/>
                  </a:moveTo>
                  <a:lnTo>
                    <a:pt x="145869385" y="73218613"/>
                  </a:lnTo>
                  <a:lnTo>
                    <a:pt x="145869385" y="73363398"/>
                  </a:lnTo>
                  <a:lnTo>
                    <a:pt x="145724600" y="73363398"/>
                  </a:lnTo>
                  <a:lnTo>
                    <a:pt x="14572460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45724600" y="144780"/>
                  </a:moveTo>
                  <a:lnTo>
                    <a:pt x="145869385" y="144780"/>
                  </a:lnTo>
                  <a:lnTo>
                    <a:pt x="145869385" y="73218613"/>
                  </a:lnTo>
                  <a:lnTo>
                    <a:pt x="145724600" y="73218613"/>
                  </a:lnTo>
                  <a:lnTo>
                    <a:pt x="145724600" y="144780"/>
                  </a:lnTo>
                  <a:close/>
                  <a:moveTo>
                    <a:pt x="144780" y="73218613"/>
                  </a:moveTo>
                  <a:lnTo>
                    <a:pt x="145724600" y="73218613"/>
                  </a:lnTo>
                  <a:lnTo>
                    <a:pt x="145724600" y="73363398"/>
                  </a:lnTo>
                  <a:lnTo>
                    <a:pt x="144780" y="73363398"/>
                  </a:lnTo>
                  <a:lnTo>
                    <a:pt x="144780" y="73218613"/>
                  </a:lnTo>
                  <a:close/>
                  <a:moveTo>
                    <a:pt x="145724600" y="0"/>
                  </a:moveTo>
                  <a:lnTo>
                    <a:pt x="145869385" y="0"/>
                  </a:lnTo>
                  <a:lnTo>
                    <a:pt x="145869385" y="144780"/>
                  </a:lnTo>
                  <a:lnTo>
                    <a:pt x="145724600" y="144780"/>
                  </a:lnTo>
                  <a:lnTo>
                    <a:pt x="145724600" y="0"/>
                  </a:lnTo>
                  <a:close/>
                  <a:moveTo>
                    <a:pt x="0" y="0"/>
                  </a:moveTo>
                  <a:lnTo>
                    <a:pt x="144780" y="0"/>
                  </a:lnTo>
                  <a:lnTo>
                    <a:pt x="144780" y="144780"/>
                  </a:lnTo>
                  <a:lnTo>
                    <a:pt x="0" y="144780"/>
                  </a:lnTo>
                  <a:lnTo>
                    <a:pt x="0" y="0"/>
                  </a:lnTo>
                  <a:close/>
                  <a:moveTo>
                    <a:pt x="144780" y="0"/>
                  </a:moveTo>
                  <a:lnTo>
                    <a:pt x="145724600" y="0"/>
                  </a:lnTo>
                  <a:lnTo>
                    <a:pt x="145724600" y="144780"/>
                  </a:lnTo>
                  <a:lnTo>
                    <a:pt x="144780" y="144780"/>
                  </a:lnTo>
                  <a:lnTo>
                    <a:pt x="144780" y="0"/>
                  </a:lnTo>
                  <a:close/>
                </a:path>
              </a:pathLst>
            </a:custGeom>
            <a:solidFill>
              <a:srgbClr val="3E3970"/>
            </a:solidFill>
          </p:spPr>
        </p:sp>
      </p:grpSp>
      <p:grpSp>
        <p:nvGrpSpPr>
          <p:cNvPr id="8" name="Group 8"/>
          <p:cNvGrpSpPr/>
          <p:nvPr/>
        </p:nvGrpSpPr>
        <p:grpSpPr>
          <a:xfrm>
            <a:off x="948867" y="1425022"/>
            <a:ext cx="16390266" cy="7867492"/>
            <a:chOff x="0" y="0"/>
            <a:chExt cx="74353681" cy="35690515"/>
          </a:xfrm>
        </p:grpSpPr>
        <p:sp>
          <p:nvSpPr>
            <p:cNvPr id="9" name="Freeform 9"/>
            <p:cNvSpPr/>
            <p:nvPr/>
          </p:nvSpPr>
          <p:spPr>
            <a:xfrm>
              <a:off x="72390" y="72390"/>
              <a:ext cx="74208899" cy="35545737"/>
            </a:xfrm>
            <a:custGeom>
              <a:avLst/>
              <a:gdLst/>
              <a:ahLst/>
              <a:cxnLst/>
              <a:rect l="l" t="t" r="r" b="b"/>
              <a:pathLst>
                <a:path w="74208899" h="35545737">
                  <a:moveTo>
                    <a:pt x="0" y="0"/>
                  </a:moveTo>
                  <a:lnTo>
                    <a:pt x="74208899" y="0"/>
                  </a:lnTo>
                  <a:lnTo>
                    <a:pt x="74208899" y="35545737"/>
                  </a:lnTo>
                  <a:lnTo>
                    <a:pt x="0" y="35545737"/>
                  </a:lnTo>
                  <a:lnTo>
                    <a:pt x="0" y="0"/>
                  </a:lnTo>
                  <a:close/>
                </a:path>
              </a:pathLst>
            </a:custGeom>
            <a:solidFill>
              <a:srgbClr val="FFFFFF"/>
            </a:solidFill>
          </p:spPr>
        </p:sp>
        <p:sp>
          <p:nvSpPr>
            <p:cNvPr id="10" name="Freeform 10"/>
            <p:cNvSpPr/>
            <p:nvPr/>
          </p:nvSpPr>
          <p:spPr>
            <a:xfrm>
              <a:off x="0" y="0"/>
              <a:ext cx="74353682" cy="35690516"/>
            </a:xfrm>
            <a:custGeom>
              <a:avLst/>
              <a:gdLst/>
              <a:ahLst/>
              <a:cxnLst/>
              <a:rect l="l" t="t" r="r" b="b"/>
              <a:pathLst>
                <a:path w="74353682" h="35690516">
                  <a:moveTo>
                    <a:pt x="74208903" y="35545734"/>
                  </a:moveTo>
                  <a:lnTo>
                    <a:pt x="74353682" y="35545734"/>
                  </a:lnTo>
                  <a:lnTo>
                    <a:pt x="74353682" y="35690516"/>
                  </a:lnTo>
                  <a:lnTo>
                    <a:pt x="74208903" y="35690516"/>
                  </a:lnTo>
                  <a:lnTo>
                    <a:pt x="74208903"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74208903" y="144780"/>
                  </a:moveTo>
                  <a:lnTo>
                    <a:pt x="74353682" y="144780"/>
                  </a:lnTo>
                  <a:lnTo>
                    <a:pt x="74353682" y="35545734"/>
                  </a:lnTo>
                  <a:lnTo>
                    <a:pt x="74208903" y="35545734"/>
                  </a:lnTo>
                  <a:lnTo>
                    <a:pt x="74208903" y="144780"/>
                  </a:lnTo>
                  <a:close/>
                  <a:moveTo>
                    <a:pt x="144780" y="35545734"/>
                  </a:moveTo>
                  <a:lnTo>
                    <a:pt x="74208903" y="35545734"/>
                  </a:lnTo>
                  <a:lnTo>
                    <a:pt x="74208903" y="35690516"/>
                  </a:lnTo>
                  <a:lnTo>
                    <a:pt x="144780" y="35690516"/>
                  </a:lnTo>
                  <a:lnTo>
                    <a:pt x="144780" y="35545734"/>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grpSp>
        <p:nvGrpSpPr>
          <p:cNvPr id="11" name="Group 11"/>
          <p:cNvGrpSpPr/>
          <p:nvPr/>
        </p:nvGrpSpPr>
        <p:grpSpPr>
          <a:xfrm>
            <a:off x="1936716" y="6847205"/>
            <a:ext cx="10407684" cy="1176297"/>
            <a:chOff x="0" y="-1"/>
            <a:chExt cx="11527698" cy="1813950"/>
          </a:xfrm>
        </p:grpSpPr>
        <p:grpSp>
          <p:nvGrpSpPr>
            <p:cNvPr id="12" name="Group 12"/>
            <p:cNvGrpSpPr/>
            <p:nvPr/>
          </p:nvGrpSpPr>
          <p:grpSpPr>
            <a:xfrm>
              <a:off x="0" y="-1"/>
              <a:ext cx="11527698" cy="1813950"/>
              <a:chOff x="0" y="-5"/>
              <a:chExt cx="39221152" cy="6171674"/>
            </a:xfrm>
          </p:grpSpPr>
          <p:sp>
            <p:nvSpPr>
              <p:cNvPr id="13" name="Freeform 13"/>
              <p:cNvSpPr/>
              <p:nvPr/>
            </p:nvSpPr>
            <p:spPr>
              <a:xfrm>
                <a:off x="72391" y="72390"/>
                <a:ext cx="39148761" cy="5841233"/>
              </a:xfrm>
              <a:custGeom>
                <a:avLst/>
                <a:gdLst/>
                <a:ahLst/>
                <a:cxnLst/>
                <a:rect l="l" t="t" r="r" b="b"/>
                <a:pathLst>
                  <a:path w="35424978" h="5841233">
                    <a:moveTo>
                      <a:pt x="0" y="0"/>
                    </a:moveTo>
                    <a:lnTo>
                      <a:pt x="35424978" y="0"/>
                    </a:lnTo>
                    <a:lnTo>
                      <a:pt x="35424978" y="5841233"/>
                    </a:lnTo>
                    <a:lnTo>
                      <a:pt x="0" y="5841233"/>
                    </a:lnTo>
                    <a:lnTo>
                      <a:pt x="0" y="0"/>
                    </a:lnTo>
                    <a:close/>
                  </a:path>
                </a:pathLst>
              </a:custGeom>
              <a:solidFill>
                <a:srgbClr val="FFD4E6"/>
              </a:solidFill>
            </p:spPr>
          </p:sp>
          <p:sp>
            <p:nvSpPr>
              <p:cNvPr id="14" name="Freeform 14"/>
              <p:cNvSpPr/>
              <p:nvPr/>
            </p:nvSpPr>
            <p:spPr>
              <a:xfrm>
                <a:off x="0" y="-5"/>
                <a:ext cx="39221152" cy="6171674"/>
              </a:xfrm>
              <a:custGeom>
                <a:avLst/>
                <a:gdLst/>
                <a:ahLst/>
                <a:cxnLst/>
                <a:rect l="l" t="t" r="r" b="b"/>
                <a:pathLst>
                  <a:path w="35569758" h="5986013">
                    <a:moveTo>
                      <a:pt x="35424979" y="5841233"/>
                    </a:moveTo>
                    <a:lnTo>
                      <a:pt x="35569758" y="5841233"/>
                    </a:lnTo>
                    <a:lnTo>
                      <a:pt x="35569758" y="5986013"/>
                    </a:lnTo>
                    <a:lnTo>
                      <a:pt x="35424979" y="5986013"/>
                    </a:lnTo>
                    <a:lnTo>
                      <a:pt x="35424979" y="5841233"/>
                    </a:lnTo>
                    <a:close/>
                    <a:moveTo>
                      <a:pt x="0" y="144780"/>
                    </a:moveTo>
                    <a:lnTo>
                      <a:pt x="144780" y="144780"/>
                    </a:lnTo>
                    <a:lnTo>
                      <a:pt x="144780" y="5841233"/>
                    </a:lnTo>
                    <a:lnTo>
                      <a:pt x="0" y="5841233"/>
                    </a:lnTo>
                    <a:lnTo>
                      <a:pt x="0" y="144780"/>
                    </a:lnTo>
                    <a:close/>
                    <a:moveTo>
                      <a:pt x="0" y="5841233"/>
                    </a:moveTo>
                    <a:lnTo>
                      <a:pt x="144780" y="5841233"/>
                    </a:lnTo>
                    <a:lnTo>
                      <a:pt x="144780" y="5986013"/>
                    </a:lnTo>
                    <a:lnTo>
                      <a:pt x="0" y="5986013"/>
                    </a:lnTo>
                    <a:lnTo>
                      <a:pt x="0" y="5841233"/>
                    </a:lnTo>
                    <a:close/>
                    <a:moveTo>
                      <a:pt x="35424979" y="144780"/>
                    </a:moveTo>
                    <a:lnTo>
                      <a:pt x="35569758" y="144780"/>
                    </a:lnTo>
                    <a:lnTo>
                      <a:pt x="35569758" y="5841233"/>
                    </a:lnTo>
                    <a:lnTo>
                      <a:pt x="35424979" y="5841233"/>
                    </a:lnTo>
                    <a:lnTo>
                      <a:pt x="35424979" y="144780"/>
                    </a:lnTo>
                    <a:close/>
                    <a:moveTo>
                      <a:pt x="144780" y="5841233"/>
                    </a:moveTo>
                    <a:lnTo>
                      <a:pt x="35424979" y="5841233"/>
                    </a:lnTo>
                    <a:lnTo>
                      <a:pt x="35424979" y="5986013"/>
                    </a:lnTo>
                    <a:lnTo>
                      <a:pt x="144780" y="5986013"/>
                    </a:lnTo>
                    <a:lnTo>
                      <a:pt x="144780" y="5841233"/>
                    </a:lnTo>
                    <a:close/>
                    <a:moveTo>
                      <a:pt x="35424979" y="0"/>
                    </a:moveTo>
                    <a:lnTo>
                      <a:pt x="35569758" y="0"/>
                    </a:lnTo>
                    <a:lnTo>
                      <a:pt x="35569758" y="144780"/>
                    </a:lnTo>
                    <a:lnTo>
                      <a:pt x="35424979" y="144780"/>
                    </a:lnTo>
                    <a:lnTo>
                      <a:pt x="35424979" y="0"/>
                    </a:lnTo>
                    <a:close/>
                    <a:moveTo>
                      <a:pt x="0" y="0"/>
                    </a:moveTo>
                    <a:lnTo>
                      <a:pt x="144780" y="0"/>
                    </a:lnTo>
                    <a:lnTo>
                      <a:pt x="144780" y="144780"/>
                    </a:lnTo>
                    <a:lnTo>
                      <a:pt x="0" y="144780"/>
                    </a:lnTo>
                    <a:lnTo>
                      <a:pt x="0" y="0"/>
                    </a:lnTo>
                    <a:close/>
                    <a:moveTo>
                      <a:pt x="144780" y="0"/>
                    </a:moveTo>
                    <a:lnTo>
                      <a:pt x="35424979" y="0"/>
                    </a:lnTo>
                    <a:lnTo>
                      <a:pt x="35424979" y="144780"/>
                    </a:lnTo>
                    <a:lnTo>
                      <a:pt x="144780" y="144780"/>
                    </a:lnTo>
                    <a:lnTo>
                      <a:pt x="144780" y="0"/>
                    </a:lnTo>
                    <a:close/>
                  </a:path>
                </a:pathLst>
              </a:custGeom>
              <a:solidFill>
                <a:srgbClr val="201139"/>
              </a:solidFill>
            </p:spPr>
          </p:sp>
        </p:grpSp>
        <p:sp>
          <p:nvSpPr>
            <p:cNvPr id="15" name="TextBox 15"/>
            <p:cNvSpPr txBox="1"/>
            <p:nvPr/>
          </p:nvSpPr>
          <p:spPr>
            <a:xfrm>
              <a:off x="1" y="21278"/>
              <a:ext cx="11527696" cy="1708623"/>
            </a:xfrm>
            <a:prstGeom prst="rect">
              <a:avLst/>
            </a:prstGeom>
          </p:spPr>
          <p:txBody>
            <a:bodyPr wrap="square" lIns="0" tIns="0" rIns="0" bIns="0" rtlCol="0" anchor="t">
              <a:spAutoFit/>
            </a:bodyPr>
            <a:lstStyle/>
            <a:p>
              <a:r>
                <a:rPr lang="vi-VN" sz="3600" smtClean="0"/>
                <a:t> Áp </a:t>
              </a:r>
              <a:r>
                <a:rPr lang="vi-VN" sz="3600"/>
                <a:t>dụng cho tất cả các cơ sở có phát sinh hoạt động vận tải hành khách </a:t>
              </a:r>
              <a:r>
                <a:rPr lang="vi-VN" sz="3600" smtClean="0"/>
                <a:t>và</a:t>
              </a:r>
              <a:r>
                <a:rPr lang="vi-VN" sz="3600"/>
                <a:t> vận tải hàng hóa</a:t>
              </a:r>
              <a:endParaRPr lang="en-US" sz="3600" dirty="0">
                <a:solidFill>
                  <a:srgbClr val="3E3970"/>
                </a:solidFill>
                <a:latin typeface="Public Sans Bold"/>
                <a:ea typeface="Public Sans Bold"/>
                <a:cs typeface="Public Sans Bold"/>
                <a:sym typeface="Public Sans Bold"/>
              </a:endParaRPr>
            </a:p>
          </p:txBody>
        </p:sp>
      </p:grpSp>
      <p:grpSp>
        <p:nvGrpSpPr>
          <p:cNvPr id="16" name="Group 16"/>
          <p:cNvGrpSpPr/>
          <p:nvPr/>
        </p:nvGrpSpPr>
        <p:grpSpPr>
          <a:xfrm>
            <a:off x="948867" y="994486"/>
            <a:ext cx="16390266" cy="499116"/>
            <a:chOff x="0" y="0"/>
            <a:chExt cx="21853688" cy="665488"/>
          </a:xfrm>
        </p:grpSpPr>
        <p:grpSp>
          <p:nvGrpSpPr>
            <p:cNvPr id="17" name="Group 17"/>
            <p:cNvGrpSpPr/>
            <p:nvPr/>
          </p:nvGrpSpPr>
          <p:grpSpPr>
            <a:xfrm>
              <a:off x="0" y="0"/>
              <a:ext cx="21853688" cy="665488"/>
              <a:chOff x="0" y="0"/>
              <a:chExt cx="74353681" cy="2264215"/>
            </a:xfrm>
          </p:grpSpPr>
          <p:sp>
            <p:nvSpPr>
              <p:cNvPr id="18" name="Freeform 18"/>
              <p:cNvSpPr/>
              <p:nvPr/>
            </p:nvSpPr>
            <p:spPr>
              <a:xfrm>
                <a:off x="72390" y="72390"/>
                <a:ext cx="74208899" cy="2119436"/>
              </a:xfrm>
              <a:custGeom>
                <a:avLst/>
                <a:gdLst/>
                <a:ahLst/>
                <a:cxnLst/>
                <a:rect l="l" t="t" r="r" b="b"/>
                <a:pathLst>
                  <a:path w="74208899" h="2119436">
                    <a:moveTo>
                      <a:pt x="0" y="0"/>
                    </a:moveTo>
                    <a:lnTo>
                      <a:pt x="74208899" y="0"/>
                    </a:lnTo>
                    <a:lnTo>
                      <a:pt x="74208899" y="2119436"/>
                    </a:lnTo>
                    <a:lnTo>
                      <a:pt x="0" y="2119436"/>
                    </a:lnTo>
                    <a:lnTo>
                      <a:pt x="0" y="0"/>
                    </a:lnTo>
                    <a:close/>
                  </a:path>
                </a:pathLst>
              </a:custGeom>
              <a:solidFill>
                <a:srgbClr val="FFD880"/>
              </a:solidFill>
            </p:spPr>
          </p:sp>
          <p:sp>
            <p:nvSpPr>
              <p:cNvPr id="19" name="Freeform 19"/>
              <p:cNvSpPr/>
              <p:nvPr/>
            </p:nvSpPr>
            <p:spPr>
              <a:xfrm>
                <a:off x="0" y="0"/>
                <a:ext cx="74353682" cy="2264215"/>
              </a:xfrm>
              <a:custGeom>
                <a:avLst/>
                <a:gdLst/>
                <a:ahLst/>
                <a:cxnLst/>
                <a:rect l="l" t="t" r="r" b="b"/>
                <a:pathLst>
                  <a:path w="74353682" h="2264215">
                    <a:moveTo>
                      <a:pt x="74208903" y="2119436"/>
                    </a:moveTo>
                    <a:lnTo>
                      <a:pt x="74353682" y="2119436"/>
                    </a:lnTo>
                    <a:lnTo>
                      <a:pt x="74353682" y="2264215"/>
                    </a:lnTo>
                    <a:lnTo>
                      <a:pt x="74208903" y="2264215"/>
                    </a:lnTo>
                    <a:lnTo>
                      <a:pt x="74208903" y="2119436"/>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6"/>
                    </a:lnTo>
                    <a:close/>
                    <a:moveTo>
                      <a:pt x="74208903" y="144780"/>
                    </a:moveTo>
                    <a:lnTo>
                      <a:pt x="74353682" y="144780"/>
                    </a:lnTo>
                    <a:lnTo>
                      <a:pt x="74353682" y="2119436"/>
                    </a:lnTo>
                    <a:lnTo>
                      <a:pt x="74208903" y="2119436"/>
                    </a:lnTo>
                    <a:lnTo>
                      <a:pt x="74208903" y="144780"/>
                    </a:lnTo>
                    <a:close/>
                    <a:moveTo>
                      <a:pt x="144780" y="2119436"/>
                    </a:moveTo>
                    <a:lnTo>
                      <a:pt x="74208903" y="2119436"/>
                    </a:lnTo>
                    <a:lnTo>
                      <a:pt x="74208903" y="2264215"/>
                    </a:lnTo>
                    <a:lnTo>
                      <a:pt x="144780" y="2264215"/>
                    </a:lnTo>
                    <a:lnTo>
                      <a:pt x="144780" y="2119436"/>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sp>
          <p:nvSpPr>
            <p:cNvPr id="20" name="Freeform 20"/>
            <p:cNvSpPr/>
            <p:nvPr/>
          </p:nvSpPr>
          <p:spPr>
            <a:xfrm>
              <a:off x="21312654" y="210506"/>
              <a:ext cx="244475" cy="244475"/>
            </a:xfrm>
            <a:custGeom>
              <a:avLst/>
              <a:gdLst/>
              <a:ahLst/>
              <a:cxnLst/>
              <a:rect l="l" t="t" r="r" b="b"/>
              <a:pathLst>
                <a:path w="244475" h="244475">
                  <a:moveTo>
                    <a:pt x="0" y="0"/>
                  </a:moveTo>
                  <a:lnTo>
                    <a:pt x="244475" y="0"/>
                  </a:lnTo>
                  <a:lnTo>
                    <a:pt x="244475" y="244475"/>
                  </a:lnTo>
                  <a:lnTo>
                    <a:pt x="0" y="2444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1" name="Group 21"/>
            <p:cNvGrpSpPr/>
            <p:nvPr/>
          </p:nvGrpSpPr>
          <p:grpSpPr>
            <a:xfrm>
              <a:off x="20765158" y="241312"/>
              <a:ext cx="259969" cy="213669"/>
              <a:chOff x="0" y="0"/>
              <a:chExt cx="553256" cy="454724"/>
            </a:xfrm>
          </p:grpSpPr>
          <p:sp>
            <p:nvSpPr>
              <p:cNvPr id="22" name="Freeform 22"/>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solidFill>
                <a:srgbClr val="100F0D"/>
              </a:solidFill>
            </p:spPr>
          </p:sp>
        </p:grpSp>
        <p:sp>
          <p:nvSpPr>
            <p:cNvPr id="23" name="AutoShape 23"/>
            <p:cNvSpPr/>
            <p:nvPr/>
          </p:nvSpPr>
          <p:spPr>
            <a:xfrm>
              <a:off x="20233154" y="407829"/>
              <a:ext cx="244476" cy="0"/>
            </a:xfrm>
            <a:prstGeom prst="line">
              <a:avLst/>
            </a:prstGeom>
            <a:ln w="38100" cap="rnd">
              <a:solidFill>
                <a:srgbClr val="000000"/>
              </a:solidFill>
              <a:prstDash val="solid"/>
              <a:headEnd type="none" w="sm" len="sm"/>
              <a:tailEnd type="none" w="sm" len="sm"/>
            </a:ln>
          </p:spPr>
        </p:sp>
      </p:grpSp>
      <p:sp>
        <p:nvSpPr>
          <p:cNvPr id="24" name="Freeform 24"/>
          <p:cNvSpPr/>
          <p:nvPr/>
        </p:nvSpPr>
        <p:spPr>
          <a:xfrm>
            <a:off x="9975753" y="1866901"/>
            <a:ext cx="6724720" cy="4980305"/>
          </a:xfrm>
          <a:custGeom>
            <a:avLst/>
            <a:gdLst/>
            <a:ahLst/>
            <a:cxnLst/>
            <a:rect l="l" t="t" r="r" b="b"/>
            <a:pathLst>
              <a:path w="6724720" h="5550950">
                <a:moveTo>
                  <a:pt x="0" y="0"/>
                </a:moveTo>
                <a:lnTo>
                  <a:pt x="6724719" y="0"/>
                </a:lnTo>
                <a:lnTo>
                  <a:pt x="6724719" y="5550950"/>
                </a:lnTo>
                <a:lnTo>
                  <a:pt x="0" y="55509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TextBox 25"/>
          <p:cNvSpPr txBox="1"/>
          <p:nvPr/>
        </p:nvSpPr>
        <p:spPr>
          <a:xfrm>
            <a:off x="1936716" y="2329925"/>
            <a:ext cx="7840873" cy="3783087"/>
          </a:xfrm>
          <a:prstGeom prst="rect">
            <a:avLst/>
          </a:prstGeom>
        </p:spPr>
        <p:txBody>
          <a:bodyPr lIns="0" tIns="0" rIns="0" bIns="0" rtlCol="0" anchor="t">
            <a:spAutoFit/>
          </a:bodyPr>
          <a:lstStyle/>
          <a:p>
            <a:pPr algn="l">
              <a:lnSpc>
                <a:spcPts val="5850"/>
              </a:lnSpc>
            </a:pPr>
            <a:r>
              <a:rPr lang="en-US" sz="4500" b="1">
                <a:solidFill>
                  <a:srgbClr val="3E3970"/>
                </a:solidFill>
                <a:latin typeface="Muli Semi-Bold"/>
                <a:ea typeface="Muli Semi-Bold"/>
                <a:cs typeface="Muli Semi-Bold"/>
                <a:sym typeface="Muli Semi-Bold"/>
              </a:rPr>
              <a:t>PHIẾU SỐ </a:t>
            </a:r>
            <a:r>
              <a:rPr lang="en-US" sz="4500" b="1" smtClean="0">
                <a:solidFill>
                  <a:srgbClr val="3E3970"/>
                </a:solidFill>
                <a:latin typeface="Muli Semi-Bold"/>
                <a:ea typeface="Muli Semi-Bold"/>
                <a:cs typeface="Muli Semi-Bold"/>
                <a:sym typeface="Muli Semi-Bold"/>
              </a:rPr>
              <a:t>7.2/CT-VT</a:t>
            </a:r>
            <a:endParaRPr lang="en-US" sz="4500" b="1">
              <a:solidFill>
                <a:srgbClr val="3E3970"/>
              </a:solidFill>
              <a:latin typeface="Muli Semi-Bold"/>
              <a:ea typeface="Muli Semi-Bold"/>
              <a:cs typeface="Muli Semi-Bold"/>
              <a:sym typeface="Muli Semi-Bold"/>
            </a:endParaRPr>
          </a:p>
          <a:p>
            <a:pPr algn="l">
              <a:lnSpc>
                <a:spcPts val="5850"/>
              </a:lnSpc>
            </a:pPr>
            <a:r>
              <a:rPr lang="en-US" sz="4500" b="1">
                <a:solidFill>
                  <a:srgbClr val="3E3970"/>
                </a:solidFill>
                <a:latin typeface="Muli Semi-Bold"/>
                <a:ea typeface="Muli Semi-Bold"/>
                <a:cs typeface="Muli Semi-Bold"/>
                <a:sym typeface="Muli Semi-Bold"/>
              </a:rPr>
              <a:t>PHIẾU THU THẬP THÔNG TIN VỀ HOẠT ĐỘNG </a:t>
            </a:r>
            <a:r>
              <a:rPr lang="en-US" sz="4500" b="1" smtClean="0">
                <a:solidFill>
                  <a:srgbClr val="3E3970"/>
                </a:solidFill>
                <a:latin typeface="Muli Semi-Bold"/>
                <a:ea typeface="Muli Semi-Bold"/>
                <a:cs typeface="Muli Semi-Bold"/>
                <a:sym typeface="Muli Semi-Bold"/>
              </a:rPr>
              <a:t>VẬN TẢI </a:t>
            </a:r>
            <a:r>
              <a:rPr lang="en-US" sz="4500" b="1">
                <a:solidFill>
                  <a:srgbClr val="3E3970"/>
                </a:solidFill>
                <a:latin typeface="Muli Semi-Bold"/>
                <a:ea typeface="Muli Semi-Bold"/>
                <a:cs typeface="Muli Semi-Bold"/>
                <a:sym typeface="Muli Semi-Bold"/>
              </a:rPr>
              <a:t>CỦA CƠ SỞ SẢN XUẤT KINH DOANH CÁ THỂ</a:t>
            </a:r>
          </a:p>
        </p:txBody>
      </p:sp>
    </p:spTree>
    <p:extLst>
      <p:ext uri="{BB962C8B-B14F-4D97-AF65-F5344CB8AC3E}">
        <p14:creationId xmlns:p14="http://schemas.microsoft.com/office/powerpoint/2010/main" val="34880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 y="-184728"/>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endParaRPr lang="en-US" sz="1801"/>
          </a:p>
        </p:txBody>
      </p:sp>
      <p:grpSp>
        <p:nvGrpSpPr>
          <p:cNvPr id="3" name="Group 2">
            <a:extLst>
              <a:ext uri="{FF2B5EF4-FFF2-40B4-BE49-F238E27FC236}">
                <a16:creationId xmlns:a16="http://schemas.microsoft.com/office/drawing/2014/main" xmlns="" id="{A44AE45F-2E13-4D50-9D03-0560A715FBBD}"/>
              </a:ext>
            </a:extLst>
          </p:cNvPr>
          <p:cNvGrpSpPr/>
          <p:nvPr/>
        </p:nvGrpSpPr>
        <p:grpSpPr>
          <a:xfrm>
            <a:off x="0" y="-28437"/>
            <a:ext cx="19966524" cy="12351458"/>
            <a:chOff x="0" y="-28438"/>
            <a:chExt cx="19966524" cy="12351458"/>
          </a:xfrm>
        </p:grpSpPr>
        <p:grpSp>
          <p:nvGrpSpPr>
            <p:cNvPr id="4" name="Group 2">
              <a:extLst>
                <a:ext uri="{FF2B5EF4-FFF2-40B4-BE49-F238E27FC236}">
                  <a16:creationId xmlns:a16="http://schemas.microsoft.com/office/drawing/2014/main" xmlns="" id="{2848A188-7CF2-4EB1-BE44-830B90416BFE}"/>
                </a:ext>
              </a:extLst>
            </p:cNvPr>
            <p:cNvGrpSpPr/>
            <p:nvPr/>
          </p:nvGrpSpPr>
          <p:grpSpPr>
            <a:xfrm>
              <a:off x="0" y="-28438"/>
              <a:ext cx="18288000" cy="10343877"/>
              <a:chOff x="0" y="0"/>
              <a:chExt cx="4816593" cy="2724313"/>
            </a:xfrm>
          </p:grpSpPr>
          <p:sp>
            <p:nvSpPr>
              <p:cNvPr id="106" name="Freeform 3">
                <a:extLst>
                  <a:ext uri="{FF2B5EF4-FFF2-40B4-BE49-F238E27FC236}">
                    <a16:creationId xmlns:a16="http://schemas.microsoft.com/office/drawing/2014/main" xmlns="" id="{F33AA21C-0DE2-4B4F-A6B7-9CA5E68E56C5}"/>
                  </a:ext>
                </a:extLst>
              </p:cNvPr>
              <p:cNvSpPr/>
              <p:nvPr/>
            </p:nvSpPr>
            <p:spPr>
              <a:xfrm>
                <a:off x="0" y="0"/>
                <a:ext cx="4816592" cy="2724313"/>
              </a:xfrm>
              <a:custGeom>
                <a:avLst/>
                <a:gdLst/>
                <a:ahLst/>
                <a:cxnLst/>
                <a:rect l="l" t="t" r="r" b="b"/>
                <a:pathLst>
                  <a:path w="4816592" h="2724313">
                    <a:moveTo>
                      <a:pt x="5080" y="0"/>
                    </a:moveTo>
                    <a:lnTo>
                      <a:pt x="4811513" y="0"/>
                    </a:lnTo>
                    <a:cubicBezTo>
                      <a:pt x="4812860" y="0"/>
                      <a:pt x="4814152" y="535"/>
                      <a:pt x="4815105" y="1488"/>
                    </a:cubicBezTo>
                    <a:cubicBezTo>
                      <a:pt x="4816057" y="2441"/>
                      <a:pt x="4816592" y="3733"/>
                      <a:pt x="4816592" y="5080"/>
                    </a:cubicBezTo>
                    <a:lnTo>
                      <a:pt x="4816592" y="2719233"/>
                    </a:lnTo>
                    <a:cubicBezTo>
                      <a:pt x="4816592" y="2722039"/>
                      <a:pt x="4814318" y="2724313"/>
                      <a:pt x="4811513" y="2724313"/>
                    </a:cubicBezTo>
                    <a:lnTo>
                      <a:pt x="5080" y="2724313"/>
                    </a:lnTo>
                    <a:cubicBezTo>
                      <a:pt x="3733" y="2724313"/>
                      <a:pt x="2441" y="2723778"/>
                      <a:pt x="1488" y="2722825"/>
                    </a:cubicBezTo>
                    <a:cubicBezTo>
                      <a:pt x="535" y="2721873"/>
                      <a:pt x="0" y="2720580"/>
                      <a:pt x="0" y="2719233"/>
                    </a:cubicBezTo>
                    <a:lnTo>
                      <a:pt x="0" y="5080"/>
                    </a:lnTo>
                    <a:cubicBezTo>
                      <a:pt x="0" y="2274"/>
                      <a:pt x="2274" y="0"/>
                      <a:pt x="5080" y="0"/>
                    </a:cubicBezTo>
                    <a:close/>
                  </a:path>
                </a:pathLst>
              </a:custGeom>
              <a:gradFill rotWithShape="1">
                <a:gsLst>
                  <a:gs pos="0">
                    <a:srgbClr val="8C52FF">
                      <a:alpha val="53000"/>
                    </a:srgbClr>
                  </a:gs>
                  <a:gs pos="100000">
                    <a:srgbClr val="5CE1E6">
                      <a:alpha val="53000"/>
                    </a:srgbClr>
                  </a:gs>
                </a:gsLst>
                <a:lin ang="0"/>
              </a:gradFill>
            </p:spPr>
            <p:txBody>
              <a:bodyPr/>
              <a:lstStyle/>
              <a:p>
                <a:endParaRPr lang="en-US"/>
              </a:p>
            </p:txBody>
          </p:sp>
          <p:sp>
            <p:nvSpPr>
              <p:cNvPr id="107" name="TextBox 4">
                <a:extLst>
                  <a:ext uri="{FF2B5EF4-FFF2-40B4-BE49-F238E27FC236}">
                    <a16:creationId xmlns:a16="http://schemas.microsoft.com/office/drawing/2014/main" xmlns="" id="{2B51F98B-BAE6-4D4B-A943-5EC0424CE156}"/>
                  </a:ext>
                </a:extLst>
              </p:cNvPr>
              <p:cNvSpPr txBox="1"/>
              <p:nvPr/>
            </p:nvSpPr>
            <p:spPr>
              <a:xfrm>
                <a:off x="0" y="-38100"/>
                <a:ext cx="4816593" cy="2762413"/>
              </a:xfrm>
              <a:prstGeom prst="rect">
                <a:avLst/>
              </a:prstGeom>
            </p:spPr>
            <p:txBody>
              <a:bodyPr lIns="50800" tIns="50800" rIns="50800" bIns="50800" rtlCol="0" anchor="ctr"/>
              <a:lstStyle/>
              <a:p>
                <a:pPr algn="ctr">
                  <a:lnSpc>
                    <a:spcPts val="2660"/>
                  </a:lnSpc>
                </a:pPr>
                <a:endParaRPr sz="1801"/>
              </a:p>
            </p:txBody>
          </p:sp>
        </p:grpSp>
        <p:grpSp>
          <p:nvGrpSpPr>
            <p:cNvPr id="5" name="Group 5">
              <a:extLst>
                <a:ext uri="{FF2B5EF4-FFF2-40B4-BE49-F238E27FC236}">
                  <a16:creationId xmlns:a16="http://schemas.microsoft.com/office/drawing/2014/main" xmlns="" id="{CB2ACF94-5AD3-4D80-A806-4A6BA34ADFE7}"/>
                </a:ext>
              </a:extLst>
            </p:cNvPr>
            <p:cNvGrpSpPr/>
            <p:nvPr/>
          </p:nvGrpSpPr>
          <p:grpSpPr>
            <a:xfrm>
              <a:off x="11579290" y="3794537"/>
              <a:ext cx="7682921" cy="8528483"/>
              <a:chOff x="-6106" y="-11986"/>
              <a:chExt cx="2023485" cy="2246185"/>
            </a:xfrm>
          </p:grpSpPr>
          <p:sp>
            <p:nvSpPr>
              <p:cNvPr id="104" name="Freeform 6">
                <a:extLst>
                  <a:ext uri="{FF2B5EF4-FFF2-40B4-BE49-F238E27FC236}">
                    <a16:creationId xmlns:a16="http://schemas.microsoft.com/office/drawing/2014/main" xmlns="" id="{0AC3E508-5541-4241-8B58-387DF86596AF}"/>
                  </a:ext>
                </a:extLst>
              </p:cNvPr>
              <p:cNvSpPr/>
              <p:nvPr/>
            </p:nvSpPr>
            <p:spPr>
              <a:xfrm>
                <a:off x="-6106" y="-11986"/>
                <a:ext cx="1726764" cy="1559430"/>
              </a:xfrm>
              <a:custGeom>
                <a:avLst/>
                <a:gdLst/>
                <a:ahLst/>
                <a:cxnLst/>
                <a:rect l="l" t="t" r="r" b="b"/>
                <a:pathLst>
                  <a:path w="2017379" h="2234199">
                    <a:moveTo>
                      <a:pt x="672823" y="19070"/>
                    </a:moveTo>
                    <a:cubicBezTo>
                      <a:pt x="775915" y="7556"/>
                      <a:pt x="893831" y="0"/>
                      <a:pt x="1009233" y="0"/>
                    </a:cubicBezTo>
                    <a:cubicBezTo>
                      <a:pt x="1124639" y="0"/>
                      <a:pt x="1235687" y="6476"/>
                      <a:pt x="1338023" y="17990"/>
                    </a:cubicBezTo>
                    <a:cubicBezTo>
                      <a:pt x="1340203" y="18350"/>
                      <a:pt x="1342380" y="18350"/>
                      <a:pt x="1344556" y="18710"/>
                    </a:cubicBezTo>
                    <a:cubicBezTo>
                      <a:pt x="1728871" y="64765"/>
                      <a:pt x="2011936" y="186379"/>
                      <a:pt x="2017379" y="360075"/>
                    </a:cubicBezTo>
                    <a:lnTo>
                      <a:pt x="2017379" y="2234199"/>
                    </a:lnTo>
                    <a:lnTo>
                      <a:pt x="0" y="2234199"/>
                    </a:lnTo>
                    <a:lnTo>
                      <a:pt x="0" y="361466"/>
                    </a:lnTo>
                    <a:cubicBezTo>
                      <a:pt x="5444" y="185660"/>
                      <a:pt x="284153" y="64045"/>
                      <a:pt x="672823" y="19070"/>
                    </a:cubicBezTo>
                    <a:close/>
                  </a:path>
                </a:pathLst>
              </a:custGeom>
              <a:solidFill>
                <a:srgbClr val="FFA51F">
                  <a:alpha val="85882"/>
                </a:srgbClr>
              </a:solidFill>
              <a:ln w="95250" cap="sq">
                <a:solidFill>
                  <a:srgbClr val="F90007">
                    <a:alpha val="85882"/>
                  </a:srgbClr>
                </a:solidFill>
                <a:prstDash val="dash"/>
                <a:miter/>
              </a:ln>
            </p:spPr>
            <p:txBody>
              <a:bodyPr/>
              <a:lstStyle/>
              <a:p>
                <a:endParaRPr lang="en-US"/>
              </a:p>
            </p:txBody>
          </p:sp>
          <p:sp>
            <p:nvSpPr>
              <p:cNvPr id="105" name="TextBox 7">
                <a:extLst>
                  <a:ext uri="{FF2B5EF4-FFF2-40B4-BE49-F238E27FC236}">
                    <a16:creationId xmlns:a16="http://schemas.microsoft.com/office/drawing/2014/main" xmlns="" id="{4FD7D741-25FD-4053-8A30-194A06CDA063}"/>
                  </a:ext>
                </a:extLst>
              </p:cNvPr>
              <p:cNvSpPr txBox="1"/>
              <p:nvPr/>
            </p:nvSpPr>
            <p:spPr>
              <a:xfrm>
                <a:off x="0" y="88900"/>
                <a:ext cx="2017379" cy="2145299"/>
              </a:xfrm>
              <a:prstGeom prst="rect">
                <a:avLst/>
              </a:prstGeom>
            </p:spPr>
            <p:txBody>
              <a:bodyPr lIns="50800" tIns="50800" rIns="50800" bIns="50800" rtlCol="0" anchor="ctr"/>
              <a:lstStyle/>
              <a:p>
                <a:pPr algn="ctr">
                  <a:lnSpc>
                    <a:spcPts val="2660"/>
                  </a:lnSpc>
                </a:pPr>
                <a:endParaRPr sz="1801"/>
              </a:p>
            </p:txBody>
          </p:sp>
        </p:grpSp>
        <p:grpSp>
          <p:nvGrpSpPr>
            <p:cNvPr id="6" name="Group 8">
              <a:extLst>
                <a:ext uri="{FF2B5EF4-FFF2-40B4-BE49-F238E27FC236}">
                  <a16:creationId xmlns:a16="http://schemas.microsoft.com/office/drawing/2014/main" xmlns="" id="{4AA9ABEB-E9C4-49E4-A6CF-7EF846795CDB}"/>
                </a:ext>
              </a:extLst>
            </p:cNvPr>
            <p:cNvGrpSpPr/>
            <p:nvPr/>
          </p:nvGrpSpPr>
          <p:grpSpPr>
            <a:xfrm>
              <a:off x="12229856" y="5377171"/>
              <a:ext cx="917779" cy="917779"/>
              <a:chOff x="0" y="0"/>
              <a:chExt cx="812800" cy="812800"/>
            </a:xfrm>
          </p:grpSpPr>
          <p:sp>
            <p:nvSpPr>
              <p:cNvPr id="102" name="Freeform 9">
                <a:extLst>
                  <a:ext uri="{FF2B5EF4-FFF2-40B4-BE49-F238E27FC236}">
                    <a16:creationId xmlns:a16="http://schemas.microsoft.com/office/drawing/2014/main" xmlns="" id="{5DA62C88-F5B1-47AF-ACCC-44E9D4B526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03" name="TextBox 10">
                <a:extLst>
                  <a:ext uri="{FF2B5EF4-FFF2-40B4-BE49-F238E27FC236}">
                    <a16:creationId xmlns:a16="http://schemas.microsoft.com/office/drawing/2014/main" xmlns="" id="{42EDC9AF-A2C1-4DAE-88D2-13601B4DF0C8}"/>
                  </a:ext>
                </a:extLst>
              </p:cNvPr>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5.1</a:t>
                </a:r>
              </a:p>
            </p:txBody>
          </p:sp>
        </p:grpSp>
        <p:sp>
          <p:nvSpPr>
            <p:cNvPr id="7" name="TextBox 11">
              <a:extLst>
                <a:ext uri="{FF2B5EF4-FFF2-40B4-BE49-F238E27FC236}">
                  <a16:creationId xmlns:a16="http://schemas.microsoft.com/office/drawing/2014/main" xmlns="" id="{9B0940D9-8AAC-49BD-A9FA-17DD2064893D}"/>
                </a:ext>
              </a:extLst>
            </p:cNvPr>
            <p:cNvSpPr txBox="1"/>
            <p:nvPr/>
          </p:nvSpPr>
          <p:spPr>
            <a:xfrm>
              <a:off x="12850273" y="5614919"/>
              <a:ext cx="5892499" cy="474489"/>
            </a:xfrm>
            <a:prstGeom prst="rect">
              <a:avLst/>
            </a:prstGeom>
          </p:spPr>
          <p:txBody>
            <a:bodyPr lIns="0" tIns="0" rIns="0" bIns="0" rtlCol="0" anchor="t">
              <a:spAutoFit/>
            </a:bodyPr>
            <a:lstStyle/>
            <a:p>
              <a:pPr algn="ctr">
                <a:lnSpc>
                  <a:spcPts val="3714"/>
                </a:lnSpc>
              </a:pPr>
              <a:r>
                <a:rPr lang="en-US" sz="3376" b="1" spc="121">
                  <a:solidFill>
                    <a:srgbClr val="0000B5"/>
                  </a:solidFill>
                  <a:latin typeface="Montserrat Bold"/>
                  <a:ea typeface="Montserrat Bold"/>
                  <a:cs typeface="Montserrat Bold"/>
                  <a:sym typeface="Montserrat Bold"/>
                </a:rPr>
                <a:t>MÃ VCPA CẤP 5 LÀ:</a:t>
              </a:r>
            </a:p>
          </p:txBody>
        </p:sp>
        <p:sp>
          <p:nvSpPr>
            <p:cNvPr id="8" name="TextBox 12">
              <a:extLst>
                <a:ext uri="{FF2B5EF4-FFF2-40B4-BE49-F238E27FC236}">
                  <a16:creationId xmlns:a16="http://schemas.microsoft.com/office/drawing/2014/main" xmlns="" id="{29669B6C-6377-41CC-B3CC-4D669ACAA837}"/>
                </a:ext>
              </a:extLst>
            </p:cNvPr>
            <p:cNvSpPr txBox="1"/>
            <p:nvPr/>
          </p:nvSpPr>
          <p:spPr>
            <a:xfrm>
              <a:off x="11717417" y="6493480"/>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49210</a:t>
              </a:r>
            </a:p>
          </p:txBody>
        </p:sp>
        <p:sp>
          <p:nvSpPr>
            <p:cNvPr id="9" name="TextBox 13">
              <a:extLst>
                <a:ext uri="{FF2B5EF4-FFF2-40B4-BE49-F238E27FC236}">
                  <a16:creationId xmlns:a16="http://schemas.microsoft.com/office/drawing/2014/main" xmlns="" id="{209F953F-03F2-4ED5-B40F-664521BDBBDA}"/>
                </a:ext>
              </a:extLst>
            </p:cNvPr>
            <p:cNvSpPr txBox="1"/>
            <p:nvPr/>
          </p:nvSpPr>
          <p:spPr>
            <a:xfrm>
              <a:off x="11717417" y="7092552"/>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49220</a:t>
              </a:r>
            </a:p>
          </p:txBody>
        </p:sp>
        <p:sp>
          <p:nvSpPr>
            <p:cNvPr id="10" name="TextBox 14">
              <a:extLst>
                <a:ext uri="{FF2B5EF4-FFF2-40B4-BE49-F238E27FC236}">
                  <a16:creationId xmlns:a16="http://schemas.microsoft.com/office/drawing/2014/main" xmlns="" id="{31AFABE1-AD7C-4078-BEDF-A848433BA393}"/>
                </a:ext>
              </a:extLst>
            </p:cNvPr>
            <p:cNvSpPr txBox="1"/>
            <p:nvPr/>
          </p:nvSpPr>
          <p:spPr>
            <a:xfrm>
              <a:off x="11717417" y="7757999"/>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49290</a:t>
              </a:r>
            </a:p>
          </p:txBody>
        </p:sp>
        <p:sp>
          <p:nvSpPr>
            <p:cNvPr id="11" name="TextBox 15">
              <a:extLst>
                <a:ext uri="{FF2B5EF4-FFF2-40B4-BE49-F238E27FC236}">
                  <a16:creationId xmlns:a16="http://schemas.microsoft.com/office/drawing/2014/main" xmlns="" id="{02EA0269-065E-46FE-953C-1160F2539C48}"/>
                </a:ext>
              </a:extLst>
            </p:cNvPr>
            <p:cNvSpPr txBox="1"/>
            <p:nvPr/>
          </p:nvSpPr>
          <p:spPr>
            <a:xfrm>
              <a:off x="14011705" y="6457370"/>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49312</a:t>
              </a:r>
            </a:p>
          </p:txBody>
        </p:sp>
        <p:sp>
          <p:nvSpPr>
            <p:cNvPr id="12" name="TextBox 16">
              <a:extLst>
                <a:ext uri="{FF2B5EF4-FFF2-40B4-BE49-F238E27FC236}">
                  <a16:creationId xmlns:a16="http://schemas.microsoft.com/office/drawing/2014/main" xmlns="" id="{82DF552D-4445-4151-B475-68027540EC94}"/>
                </a:ext>
              </a:extLst>
            </p:cNvPr>
            <p:cNvSpPr txBox="1"/>
            <p:nvPr/>
          </p:nvSpPr>
          <p:spPr>
            <a:xfrm>
              <a:off x="14040281" y="7092552"/>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49313</a:t>
              </a:r>
            </a:p>
          </p:txBody>
        </p:sp>
        <p:sp>
          <p:nvSpPr>
            <p:cNvPr id="13" name="TextBox 17">
              <a:extLst>
                <a:ext uri="{FF2B5EF4-FFF2-40B4-BE49-F238E27FC236}">
                  <a16:creationId xmlns:a16="http://schemas.microsoft.com/office/drawing/2014/main" xmlns="" id="{A5479E36-580F-458E-916D-C8100B33D1C9}"/>
                </a:ext>
              </a:extLst>
            </p:cNvPr>
            <p:cNvSpPr txBox="1"/>
            <p:nvPr/>
          </p:nvSpPr>
          <p:spPr>
            <a:xfrm>
              <a:off x="14040281" y="7779461"/>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49319</a:t>
              </a:r>
            </a:p>
          </p:txBody>
        </p:sp>
        <p:sp>
          <p:nvSpPr>
            <p:cNvPr id="14" name="TextBox 18">
              <a:extLst>
                <a:ext uri="{FF2B5EF4-FFF2-40B4-BE49-F238E27FC236}">
                  <a16:creationId xmlns:a16="http://schemas.microsoft.com/office/drawing/2014/main" xmlns="" id="{1D26B70D-552A-44F4-AC9F-910A37FF3A78}"/>
                </a:ext>
              </a:extLst>
            </p:cNvPr>
            <p:cNvSpPr txBox="1"/>
            <p:nvPr/>
          </p:nvSpPr>
          <p:spPr>
            <a:xfrm>
              <a:off x="14040281" y="8464627"/>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49329</a:t>
              </a:r>
            </a:p>
          </p:txBody>
        </p:sp>
        <p:sp>
          <p:nvSpPr>
            <p:cNvPr id="15" name="TextBox 19">
              <a:extLst>
                <a:ext uri="{FF2B5EF4-FFF2-40B4-BE49-F238E27FC236}">
                  <a16:creationId xmlns:a16="http://schemas.microsoft.com/office/drawing/2014/main" xmlns="" id="{1B0AE751-F4A1-4611-A2D3-722C121A3FDD}"/>
                </a:ext>
              </a:extLst>
            </p:cNvPr>
            <p:cNvSpPr txBox="1"/>
            <p:nvPr/>
          </p:nvSpPr>
          <p:spPr>
            <a:xfrm>
              <a:off x="16126444" y="6464695"/>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50111</a:t>
              </a:r>
            </a:p>
          </p:txBody>
        </p:sp>
        <p:sp>
          <p:nvSpPr>
            <p:cNvPr id="16" name="TextBox 20">
              <a:extLst>
                <a:ext uri="{FF2B5EF4-FFF2-40B4-BE49-F238E27FC236}">
                  <a16:creationId xmlns:a16="http://schemas.microsoft.com/office/drawing/2014/main" xmlns="" id="{4FBAE038-B3A1-49CC-BD9A-066E7BD7D12F}"/>
                </a:ext>
              </a:extLst>
            </p:cNvPr>
            <p:cNvSpPr txBox="1"/>
            <p:nvPr/>
          </p:nvSpPr>
          <p:spPr>
            <a:xfrm>
              <a:off x="16126444" y="7142133"/>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50112</a:t>
              </a:r>
            </a:p>
          </p:txBody>
        </p:sp>
        <p:sp>
          <p:nvSpPr>
            <p:cNvPr id="17" name="TextBox 21">
              <a:extLst>
                <a:ext uri="{FF2B5EF4-FFF2-40B4-BE49-F238E27FC236}">
                  <a16:creationId xmlns:a16="http://schemas.microsoft.com/office/drawing/2014/main" xmlns="" id="{D0B65342-EE1D-4B02-97E3-AD19D3C39B81}"/>
                </a:ext>
              </a:extLst>
            </p:cNvPr>
            <p:cNvSpPr txBox="1"/>
            <p:nvPr/>
          </p:nvSpPr>
          <p:spPr>
            <a:xfrm>
              <a:off x="16126444" y="8435631"/>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50211</a:t>
              </a:r>
            </a:p>
          </p:txBody>
        </p:sp>
        <p:sp>
          <p:nvSpPr>
            <p:cNvPr id="18" name="TextBox 22">
              <a:extLst>
                <a:ext uri="{FF2B5EF4-FFF2-40B4-BE49-F238E27FC236}">
                  <a16:creationId xmlns:a16="http://schemas.microsoft.com/office/drawing/2014/main" xmlns="" id="{93A3428B-FD5E-446A-9A09-19E30CA9636D}"/>
                </a:ext>
              </a:extLst>
            </p:cNvPr>
            <p:cNvSpPr txBox="1"/>
            <p:nvPr/>
          </p:nvSpPr>
          <p:spPr>
            <a:xfrm>
              <a:off x="16126444" y="7794109"/>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50212</a:t>
              </a:r>
            </a:p>
          </p:txBody>
        </p:sp>
        <p:sp>
          <p:nvSpPr>
            <p:cNvPr id="19" name="TextBox 23">
              <a:extLst>
                <a:ext uri="{FF2B5EF4-FFF2-40B4-BE49-F238E27FC236}">
                  <a16:creationId xmlns:a16="http://schemas.microsoft.com/office/drawing/2014/main" xmlns="" id="{7050BE80-12B8-4DED-A3ED-7D71EFA3D867}"/>
                </a:ext>
              </a:extLst>
            </p:cNvPr>
            <p:cNvSpPr txBox="1"/>
            <p:nvPr/>
          </p:nvSpPr>
          <p:spPr>
            <a:xfrm>
              <a:off x="12850273" y="4758810"/>
              <a:ext cx="7116251" cy="527452"/>
            </a:xfrm>
            <a:prstGeom prst="rect">
              <a:avLst/>
            </a:prstGeom>
          </p:spPr>
          <p:txBody>
            <a:bodyPr lIns="0" tIns="0" rIns="0" bIns="0" rtlCol="0" anchor="t">
              <a:spAutoFit/>
            </a:bodyPr>
            <a:lstStyle/>
            <a:p>
              <a:pPr>
                <a:lnSpc>
                  <a:spcPts val="4075"/>
                </a:lnSpc>
              </a:pPr>
              <a:r>
                <a:rPr lang="en-US" sz="4201" b="1">
                  <a:solidFill>
                    <a:srgbClr val="15616D"/>
                  </a:solidFill>
                  <a:latin typeface="Montserrat Heavy"/>
                  <a:ea typeface="Montserrat Heavy"/>
                  <a:cs typeface="Montserrat Heavy"/>
                  <a:sym typeface="Montserrat Heavy"/>
                </a:rPr>
                <a:t>PHIẾU SỐ 7/CT-TB</a:t>
              </a:r>
            </a:p>
          </p:txBody>
        </p:sp>
        <p:sp>
          <p:nvSpPr>
            <p:cNvPr id="20" name="TextBox 24">
              <a:extLst>
                <a:ext uri="{FF2B5EF4-FFF2-40B4-BE49-F238E27FC236}">
                  <a16:creationId xmlns:a16="http://schemas.microsoft.com/office/drawing/2014/main" xmlns="" id="{1E35633B-CCBF-4F94-AD44-D4553F4172AB}"/>
                </a:ext>
              </a:extLst>
            </p:cNvPr>
            <p:cNvSpPr txBox="1"/>
            <p:nvPr/>
          </p:nvSpPr>
          <p:spPr>
            <a:xfrm>
              <a:off x="1718805" y="487850"/>
              <a:ext cx="15198179" cy="683392"/>
            </a:xfrm>
            <a:prstGeom prst="rect">
              <a:avLst/>
            </a:prstGeom>
          </p:spPr>
          <p:txBody>
            <a:bodyPr lIns="0" tIns="0" rIns="0" bIns="0" rtlCol="0" anchor="t">
              <a:spAutoFit/>
            </a:bodyPr>
            <a:lstStyle/>
            <a:p>
              <a:pPr>
                <a:lnSpc>
                  <a:spcPts val="5316"/>
                </a:lnSpc>
              </a:pPr>
              <a:endParaRPr lang="en-US" sz="5481" b="1">
                <a:solidFill>
                  <a:srgbClr val="15616D"/>
                </a:solidFill>
                <a:latin typeface="Montserrat Heavy"/>
                <a:ea typeface="Montserrat Heavy"/>
                <a:cs typeface="Montserrat Heavy"/>
                <a:sym typeface="Montserrat Heavy"/>
              </a:endParaRPr>
            </a:p>
          </p:txBody>
        </p:sp>
        <p:grpSp>
          <p:nvGrpSpPr>
            <p:cNvPr id="21" name="Group 25">
              <a:extLst>
                <a:ext uri="{FF2B5EF4-FFF2-40B4-BE49-F238E27FC236}">
                  <a16:creationId xmlns:a16="http://schemas.microsoft.com/office/drawing/2014/main" xmlns="" id="{19CC4C72-744C-460B-8769-5986243C580C}"/>
                </a:ext>
              </a:extLst>
            </p:cNvPr>
            <p:cNvGrpSpPr/>
            <p:nvPr/>
          </p:nvGrpSpPr>
          <p:grpSpPr>
            <a:xfrm>
              <a:off x="390561" y="1410264"/>
              <a:ext cx="10956005" cy="8499297"/>
              <a:chOff x="0" y="-38100"/>
              <a:chExt cx="2744708" cy="2129251"/>
            </a:xfrm>
          </p:grpSpPr>
          <p:sp>
            <p:nvSpPr>
              <p:cNvPr id="100" name="Freeform 26">
                <a:extLst>
                  <a:ext uri="{FF2B5EF4-FFF2-40B4-BE49-F238E27FC236}">
                    <a16:creationId xmlns:a16="http://schemas.microsoft.com/office/drawing/2014/main" xmlns="" id="{18AC16EA-E39B-4F5F-8FD0-A9ED8D761545}"/>
                  </a:ext>
                </a:extLst>
              </p:cNvPr>
              <p:cNvSpPr/>
              <p:nvPr/>
            </p:nvSpPr>
            <p:spPr>
              <a:xfrm>
                <a:off x="36428" y="-19050"/>
                <a:ext cx="2708280" cy="2110201"/>
              </a:xfrm>
              <a:custGeom>
                <a:avLst/>
                <a:gdLst/>
                <a:ahLst/>
                <a:cxnLst/>
                <a:rect l="l" t="t" r="r" b="b"/>
                <a:pathLst>
                  <a:path w="2708280" h="1994596">
                    <a:moveTo>
                      <a:pt x="39388" y="0"/>
                    </a:moveTo>
                    <a:lnTo>
                      <a:pt x="2668892" y="0"/>
                    </a:lnTo>
                    <a:cubicBezTo>
                      <a:pt x="2679339" y="0"/>
                      <a:pt x="2689357" y="4150"/>
                      <a:pt x="2696744" y="11536"/>
                    </a:cubicBezTo>
                    <a:cubicBezTo>
                      <a:pt x="2704130" y="18923"/>
                      <a:pt x="2708280" y="28942"/>
                      <a:pt x="2708280" y="39388"/>
                    </a:cubicBezTo>
                    <a:lnTo>
                      <a:pt x="2708280" y="1955209"/>
                    </a:lnTo>
                    <a:cubicBezTo>
                      <a:pt x="2708280" y="1965655"/>
                      <a:pt x="2704130" y="1975673"/>
                      <a:pt x="2696744" y="1983060"/>
                    </a:cubicBezTo>
                    <a:cubicBezTo>
                      <a:pt x="2689357" y="1990447"/>
                      <a:pt x="2679339" y="1994596"/>
                      <a:pt x="2668892" y="1994596"/>
                    </a:cubicBezTo>
                    <a:lnTo>
                      <a:pt x="39388" y="1994596"/>
                    </a:lnTo>
                    <a:cubicBezTo>
                      <a:pt x="28942" y="1994596"/>
                      <a:pt x="18923" y="1990447"/>
                      <a:pt x="11536" y="1983060"/>
                    </a:cubicBezTo>
                    <a:cubicBezTo>
                      <a:pt x="4150" y="1975673"/>
                      <a:pt x="0" y="1965655"/>
                      <a:pt x="0" y="1955209"/>
                    </a:cubicBezTo>
                    <a:lnTo>
                      <a:pt x="0" y="39388"/>
                    </a:lnTo>
                    <a:cubicBezTo>
                      <a:pt x="0" y="28942"/>
                      <a:pt x="4150" y="18923"/>
                      <a:pt x="11536" y="11536"/>
                    </a:cubicBezTo>
                    <a:cubicBezTo>
                      <a:pt x="18923" y="4150"/>
                      <a:pt x="28942" y="0"/>
                      <a:pt x="39388" y="0"/>
                    </a:cubicBezTo>
                    <a:close/>
                  </a:path>
                </a:pathLst>
              </a:custGeom>
              <a:solidFill>
                <a:srgbClr val="FFFFFF"/>
              </a:solidFill>
            </p:spPr>
            <p:txBody>
              <a:bodyPr/>
              <a:lstStyle/>
              <a:p>
                <a:endParaRPr lang="en-US"/>
              </a:p>
            </p:txBody>
          </p:sp>
          <p:sp>
            <p:nvSpPr>
              <p:cNvPr id="101" name="TextBox 27">
                <a:extLst>
                  <a:ext uri="{FF2B5EF4-FFF2-40B4-BE49-F238E27FC236}">
                    <a16:creationId xmlns:a16="http://schemas.microsoft.com/office/drawing/2014/main" xmlns="" id="{14D0C338-2862-45DF-BDA6-2DF9014D695A}"/>
                  </a:ext>
                </a:extLst>
              </p:cNvPr>
              <p:cNvSpPr txBox="1"/>
              <p:nvPr/>
            </p:nvSpPr>
            <p:spPr>
              <a:xfrm>
                <a:off x="0" y="-38100"/>
                <a:ext cx="2708280" cy="2032696"/>
              </a:xfrm>
              <a:prstGeom prst="rect">
                <a:avLst/>
              </a:prstGeom>
            </p:spPr>
            <p:txBody>
              <a:bodyPr lIns="50800" tIns="50800" rIns="50800" bIns="50800" rtlCol="0" anchor="ctr"/>
              <a:lstStyle/>
              <a:p>
                <a:pPr algn="ctr">
                  <a:lnSpc>
                    <a:spcPts val="2660"/>
                  </a:lnSpc>
                </a:pPr>
                <a:endParaRPr sz="1801"/>
              </a:p>
            </p:txBody>
          </p:sp>
        </p:grpSp>
        <p:sp>
          <p:nvSpPr>
            <p:cNvPr id="37" name="Freeform 43">
              <a:extLst>
                <a:ext uri="{FF2B5EF4-FFF2-40B4-BE49-F238E27FC236}">
                  <a16:creationId xmlns:a16="http://schemas.microsoft.com/office/drawing/2014/main" xmlns="" id="{05494CD4-ECB7-4AFE-9A5D-205EF0C7BB9B}"/>
                </a:ext>
              </a:extLst>
            </p:cNvPr>
            <p:cNvSpPr/>
            <p:nvPr/>
          </p:nvSpPr>
          <p:spPr>
            <a:xfrm>
              <a:off x="372923" y="377437"/>
              <a:ext cx="11942975" cy="1003935"/>
            </a:xfrm>
            <a:custGeom>
              <a:avLst/>
              <a:gdLst/>
              <a:ahLst/>
              <a:cxnLst/>
              <a:rect l="l" t="t" r="r" b="b"/>
              <a:pathLst>
                <a:path w="1311555" h="1003935">
                  <a:moveTo>
                    <a:pt x="0" y="0"/>
                  </a:moveTo>
                  <a:lnTo>
                    <a:pt x="1311554" y="0"/>
                  </a:lnTo>
                  <a:lnTo>
                    <a:pt x="1311554" y="1003935"/>
                  </a:lnTo>
                  <a:lnTo>
                    <a:pt x="0" y="100393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9" name="TextBox 46">
              <a:extLst>
                <a:ext uri="{FF2B5EF4-FFF2-40B4-BE49-F238E27FC236}">
                  <a16:creationId xmlns:a16="http://schemas.microsoft.com/office/drawing/2014/main" xmlns="" id="{0FDCFFAA-9C12-4263-A177-D188A4BC5168}"/>
                </a:ext>
              </a:extLst>
            </p:cNvPr>
            <p:cNvSpPr txBox="1"/>
            <p:nvPr/>
          </p:nvSpPr>
          <p:spPr>
            <a:xfrm>
              <a:off x="984028" y="2349711"/>
              <a:ext cx="358716" cy="369063"/>
            </a:xfrm>
            <a:prstGeom prst="rect">
              <a:avLst/>
            </a:prstGeom>
          </p:spPr>
          <p:txBody>
            <a:bodyPr lIns="50800" tIns="50800" rIns="50800" bIns="50800" rtlCol="0" anchor="ctr"/>
            <a:lstStyle/>
            <a:p>
              <a:pPr algn="ctr">
                <a:lnSpc>
                  <a:spcPts val="2601"/>
                </a:lnSpc>
              </a:pPr>
              <a:endParaRPr sz="1801"/>
            </a:p>
          </p:txBody>
        </p:sp>
        <p:sp>
          <p:nvSpPr>
            <p:cNvPr id="40" name="TextBox 48">
              <a:extLst>
                <a:ext uri="{FF2B5EF4-FFF2-40B4-BE49-F238E27FC236}">
                  <a16:creationId xmlns:a16="http://schemas.microsoft.com/office/drawing/2014/main" xmlns="" id="{11503EC6-84EA-4DA5-A57D-6481E7A4D70E}"/>
                </a:ext>
              </a:extLst>
            </p:cNvPr>
            <p:cNvSpPr txBox="1"/>
            <p:nvPr/>
          </p:nvSpPr>
          <p:spPr>
            <a:xfrm>
              <a:off x="11399545" y="1514223"/>
              <a:ext cx="6046588" cy="1817036"/>
            </a:xfrm>
            <a:prstGeom prst="rect">
              <a:avLst/>
            </a:prstGeom>
          </p:spPr>
          <p:txBody>
            <a:bodyPr lIns="0" tIns="0" rIns="0" bIns="0" rtlCol="0" anchor="t">
              <a:spAutoFit/>
            </a:bodyPr>
            <a:lstStyle/>
            <a:p>
              <a:pPr marL="827374" lvl="1" indent="-413687" algn="r">
                <a:lnSpc>
                  <a:spcPts val="5365"/>
                </a:lnSpc>
                <a:buAutoNum type="arabicPeriod"/>
              </a:pPr>
              <a:r>
                <a:rPr lang="en-US" sz="3833" i="1" spc="-153" dirty="0">
                  <a:solidFill>
                    <a:srgbClr val="000000"/>
                  </a:solidFill>
                  <a:latin typeface="Montserrat Italics"/>
                  <a:ea typeface="Montserrat Italics"/>
                  <a:cs typeface="Montserrat Italics"/>
                  <a:sym typeface="Montserrat Italics"/>
                </a:rPr>
                <a:t> DANH MỤC CÁC LOẠI </a:t>
              </a:r>
            </a:p>
            <a:p>
              <a:pPr algn="ctr">
                <a:lnSpc>
                  <a:spcPts val="5925"/>
                </a:lnSpc>
              </a:pPr>
              <a:r>
                <a:rPr lang="en-US" sz="4233" i="1" spc="-169" dirty="0">
                  <a:solidFill>
                    <a:srgbClr val="000000"/>
                  </a:solidFill>
                  <a:latin typeface="Montserrat Italics"/>
                  <a:ea typeface="Montserrat Italics"/>
                  <a:cs typeface="Montserrat Italics"/>
                  <a:sym typeface="Montserrat Italics"/>
                </a:rPr>
                <a:t>PHƯƠNG TIỆN</a:t>
              </a:r>
            </a:p>
            <a:p>
              <a:pPr algn="ctr">
                <a:lnSpc>
                  <a:spcPts val="3081"/>
                </a:lnSpc>
                <a:spcBef>
                  <a:spcPct val="0"/>
                </a:spcBef>
              </a:pPr>
              <a:r>
                <a:rPr lang="en-US" sz="2201" i="1" spc="-89" dirty="0">
                  <a:solidFill>
                    <a:srgbClr val="000000"/>
                  </a:solidFill>
                  <a:latin typeface="Montserrat Italics"/>
                  <a:ea typeface="Montserrat Italics"/>
                  <a:cs typeface="Montserrat Italics"/>
                  <a:sym typeface="Montserrat Italics"/>
                </a:rPr>
                <a:t>VẬN TẢI HÀNH KHÁCH</a:t>
              </a:r>
            </a:p>
          </p:txBody>
        </p:sp>
        <p:sp>
          <p:nvSpPr>
            <p:cNvPr id="97" name="TextBox 51">
              <a:extLst>
                <a:ext uri="{FF2B5EF4-FFF2-40B4-BE49-F238E27FC236}">
                  <a16:creationId xmlns:a16="http://schemas.microsoft.com/office/drawing/2014/main" xmlns="" id="{45778E91-3BC2-44AD-9DE5-3F158FC505C3}"/>
                </a:ext>
              </a:extLst>
            </p:cNvPr>
            <p:cNvSpPr txBox="1"/>
            <p:nvPr/>
          </p:nvSpPr>
          <p:spPr>
            <a:xfrm>
              <a:off x="1003078" y="3095410"/>
              <a:ext cx="358716" cy="369063"/>
            </a:xfrm>
            <a:prstGeom prst="rect">
              <a:avLst/>
            </a:prstGeom>
          </p:spPr>
          <p:txBody>
            <a:bodyPr lIns="50800" tIns="50800" rIns="50800" bIns="50800" rtlCol="0" anchor="ctr"/>
            <a:lstStyle/>
            <a:p>
              <a:pPr algn="ctr">
                <a:lnSpc>
                  <a:spcPts val="2601"/>
                </a:lnSpc>
              </a:pPr>
              <a:endParaRPr sz="1801"/>
            </a:p>
          </p:txBody>
        </p:sp>
        <p:sp>
          <p:nvSpPr>
            <p:cNvPr id="95" name="TextBox 55">
              <a:extLst>
                <a:ext uri="{FF2B5EF4-FFF2-40B4-BE49-F238E27FC236}">
                  <a16:creationId xmlns:a16="http://schemas.microsoft.com/office/drawing/2014/main" xmlns="" id="{C763A66F-9A1E-488F-84F2-A6435C03916C}"/>
                </a:ext>
              </a:extLst>
            </p:cNvPr>
            <p:cNvSpPr txBox="1"/>
            <p:nvPr/>
          </p:nvSpPr>
          <p:spPr>
            <a:xfrm>
              <a:off x="1003078" y="3818254"/>
              <a:ext cx="358716" cy="369063"/>
            </a:xfrm>
            <a:prstGeom prst="rect">
              <a:avLst/>
            </a:prstGeom>
          </p:spPr>
          <p:txBody>
            <a:bodyPr lIns="50800" tIns="50800" rIns="50800" bIns="50800" rtlCol="0" anchor="ctr"/>
            <a:lstStyle/>
            <a:p>
              <a:pPr algn="ctr">
                <a:lnSpc>
                  <a:spcPts val="2601"/>
                </a:lnSpc>
              </a:pPr>
              <a:endParaRPr sz="1801"/>
            </a:p>
          </p:txBody>
        </p:sp>
        <p:sp>
          <p:nvSpPr>
            <p:cNvPr id="93" name="TextBox 59">
              <a:extLst>
                <a:ext uri="{FF2B5EF4-FFF2-40B4-BE49-F238E27FC236}">
                  <a16:creationId xmlns:a16="http://schemas.microsoft.com/office/drawing/2014/main" xmlns="" id="{55D92718-1D79-4533-B3B2-80774C6F0577}"/>
                </a:ext>
              </a:extLst>
            </p:cNvPr>
            <p:cNvSpPr txBox="1"/>
            <p:nvPr/>
          </p:nvSpPr>
          <p:spPr>
            <a:xfrm>
              <a:off x="1003078" y="4486149"/>
              <a:ext cx="358716" cy="369063"/>
            </a:xfrm>
            <a:prstGeom prst="rect">
              <a:avLst/>
            </a:prstGeom>
          </p:spPr>
          <p:txBody>
            <a:bodyPr lIns="50800" tIns="50800" rIns="50800" bIns="50800" rtlCol="0" anchor="ctr"/>
            <a:lstStyle/>
            <a:p>
              <a:pPr algn="ctr">
                <a:lnSpc>
                  <a:spcPts val="2601"/>
                </a:lnSpc>
              </a:pPr>
              <a:endParaRPr sz="1801"/>
            </a:p>
          </p:txBody>
        </p:sp>
        <p:sp>
          <p:nvSpPr>
            <p:cNvPr id="91" name="TextBox 63">
              <a:extLst>
                <a:ext uri="{FF2B5EF4-FFF2-40B4-BE49-F238E27FC236}">
                  <a16:creationId xmlns:a16="http://schemas.microsoft.com/office/drawing/2014/main" xmlns="" id="{AED32112-9766-442E-9EAF-8DC6891BD8C8}"/>
                </a:ext>
              </a:extLst>
            </p:cNvPr>
            <p:cNvSpPr txBox="1"/>
            <p:nvPr/>
          </p:nvSpPr>
          <p:spPr>
            <a:xfrm>
              <a:off x="984028" y="5213395"/>
              <a:ext cx="358716" cy="369063"/>
            </a:xfrm>
            <a:prstGeom prst="rect">
              <a:avLst/>
            </a:prstGeom>
          </p:spPr>
          <p:txBody>
            <a:bodyPr lIns="50800" tIns="50800" rIns="50800" bIns="50800" rtlCol="0" anchor="ctr"/>
            <a:lstStyle/>
            <a:p>
              <a:pPr algn="ctr">
                <a:lnSpc>
                  <a:spcPts val="2601"/>
                </a:lnSpc>
              </a:pPr>
              <a:endParaRPr sz="1801"/>
            </a:p>
          </p:txBody>
        </p:sp>
        <p:sp>
          <p:nvSpPr>
            <p:cNvPr id="89" name="TextBox 67">
              <a:extLst>
                <a:ext uri="{FF2B5EF4-FFF2-40B4-BE49-F238E27FC236}">
                  <a16:creationId xmlns:a16="http://schemas.microsoft.com/office/drawing/2014/main" xmlns="" id="{9FE11216-6768-4DE0-B71C-1230468BA336}"/>
                </a:ext>
              </a:extLst>
            </p:cNvPr>
            <p:cNvSpPr txBox="1"/>
            <p:nvPr/>
          </p:nvSpPr>
          <p:spPr>
            <a:xfrm>
              <a:off x="984028" y="5931115"/>
              <a:ext cx="358716" cy="369063"/>
            </a:xfrm>
            <a:prstGeom prst="rect">
              <a:avLst/>
            </a:prstGeom>
          </p:spPr>
          <p:txBody>
            <a:bodyPr lIns="50800" tIns="50800" rIns="50800" bIns="50800" rtlCol="0" anchor="ctr"/>
            <a:lstStyle/>
            <a:p>
              <a:pPr algn="ctr">
                <a:lnSpc>
                  <a:spcPts val="2601"/>
                </a:lnSpc>
              </a:pPr>
              <a:endParaRPr sz="1801"/>
            </a:p>
          </p:txBody>
        </p:sp>
        <p:sp>
          <p:nvSpPr>
            <p:cNvPr id="87" name="TextBox 71">
              <a:extLst>
                <a:ext uri="{FF2B5EF4-FFF2-40B4-BE49-F238E27FC236}">
                  <a16:creationId xmlns:a16="http://schemas.microsoft.com/office/drawing/2014/main" xmlns="" id="{595EF1ED-19FB-46B9-BD62-AADC93413D48}"/>
                </a:ext>
              </a:extLst>
            </p:cNvPr>
            <p:cNvSpPr txBox="1"/>
            <p:nvPr/>
          </p:nvSpPr>
          <p:spPr>
            <a:xfrm>
              <a:off x="984028" y="6591198"/>
              <a:ext cx="358716" cy="369063"/>
            </a:xfrm>
            <a:prstGeom prst="rect">
              <a:avLst/>
            </a:prstGeom>
          </p:spPr>
          <p:txBody>
            <a:bodyPr lIns="50800" tIns="50800" rIns="50800" bIns="50800" rtlCol="0" anchor="ctr"/>
            <a:lstStyle/>
            <a:p>
              <a:pPr algn="ctr">
                <a:lnSpc>
                  <a:spcPts val="2601"/>
                </a:lnSpc>
              </a:pPr>
              <a:endParaRPr sz="1801"/>
            </a:p>
          </p:txBody>
        </p:sp>
        <p:sp>
          <p:nvSpPr>
            <p:cNvPr id="85" name="TextBox 75">
              <a:extLst>
                <a:ext uri="{FF2B5EF4-FFF2-40B4-BE49-F238E27FC236}">
                  <a16:creationId xmlns:a16="http://schemas.microsoft.com/office/drawing/2014/main" xmlns="" id="{F8903FCD-0D33-4420-B6CB-E861D54E20A2}"/>
                </a:ext>
              </a:extLst>
            </p:cNvPr>
            <p:cNvSpPr txBox="1"/>
            <p:nvPr/>
          </p:nvSpPr>
          <p:spPr>
            <a:xfrm>
              <a:off x="984028" y="7251769"/>
              <a:ext cx="358716" cy="369063"/>
            </a:xfrm>
            <a:prstGeom prst="rect">
              <a:avLst/>
            </a:prstGeom>
          </p:spPr>
          <p:txBody>
            <a:bodyPr lIns="50800" tIns="50800" rIns="50800" bIns="50800" rtlCol="0" anchor="ctr"/>
            <a:lstStyle/>
            <a:p>
              <a:pPr algn="ctr">
                <a:lnSpc>
                  <a:spcPts val="2601"/>
                </a:lnSpc>
              </a:pPr>
              <a:endParaRPr sz="1801"/>
            </a:p>
          </p:txBody>
        </p:sp>
        <p:sp>
          <p:nvSpPr>
            <p:cNvPr id="83" name="TextBox 79">
              <a:extLst>
                <a:ext uri="{FF2B5EF4-FFF2-40B4-BE49-F238E27FC236}">
                  <a16:creationId xmlns:a16="http://schemas.microsoft.com/office/drawing/2014/main" xmlns="" id="{B53EE5C4-2B19-4B54-BE4F-0E70F058D6B4}"/>
                </a:ext>
              </a:extLst>
            </p:cNvPr>
            <p:cNvSpPr txBox="1"/>
            <p:nvPr/>
          </p:nvSpPr>
          <p:spPr>
            <a:xfrm>
              <a:off x="993553" y="7891828"/>
              <a:ext cx="358716" cy="369063"/>
            </a:xfrm>
            <a:prstGeom prst="rect">
              <a:avLst/>
            </a:prstGeom>
          </p:spPr>
          <p:txBody>
            <a:bodyPr lIns="50800" tIns="50800" rIns="50800" bIns="50800" rtlCol="0" anchor="ctr"/>
            <a:lstStyle/>
            <a:p>
              <a:pPr algn="ctr">
                <a:lnSpc>
                  <a:spcPts val="2601"/>
                </a:lnSpc>
              </a:pPr>
              <a:endParaRPr sz="1801"/>
            </a:p>
          </p:txBody>
        </p:sp>
        <p:sp>
          <p:nvSpPr>
            <p:cNvPr id="81" name="TextBox 83">
              <a:extLst>
                <a:ext uri="{FF2B5EF4-FFF2-40B4-BE49-F238E27FC236}">
                  <a16:creationId xmlns:a16="http://schemas.microsoft.com/office/drawing/2014/main" xmlns="" id="{39957671-8D53-4E3A-9737-259179B33FDB}"/>
                </a:ext>
              </a:extLst>
            </p:cNvPr>
            <p:cNvSpPr txBox="1"/>
            <p:nvPr/>
          </p:nvSpPr>
          <p:spPr>
            <a:xfrm>
              <a:off x="984028" y="8510669"/>
              <a:ext cx="358716" cy="369063"/>
            </a:xfrm>
            <a:prstGeom prst="rect">
              <a:avLst/>
            </a:prstGeom>
          </p:spPr>
          <p:txBody>
            <a:bodyPr lIns="50800" tIns="50800" rIns="50800" bIns="50800" rtlCol="0" anchor="ctr"/>
            <a:lstStyle/>
            <a:p>
              <a:pPr algn="ctr">
                <a:lnSpc>
                  <a:spcPts val="2601"/>
                </a:lnSpc>
              </a:pPr>
              <a:endParaRPr sz="1801"/>
            </a:p>
          </p:txBody>
        </p:sp>
        <p:sp>
          <p:nvSpPr>
            <p:cNvPr id="58" name="TextBox 84">
              <a:extLst>
                <a:ext uri="{FF2B5EF4-FFF2-40B4-BE49-F238E27FC236}">
                  <a16:creationId xmlns:a16="http://schemas.microsoft.com/office/drawing/2014/main" xmlns="" id="{DE3CB2AA-E859-4DC1-90A7-04A3265B770A}"/>
                </a:ext>
              </a:extLst>
            </p:cNvPr>
            <p:cNvSpPr txBox="1"/>
            <p:nvPr/>
          </p:nvSpPr>
          <p:spPr>
            <a:xfrm>
              <a:off x="1008716" y="8435631"/>
              <a:ext cx="347442" cy="445507"/>
            </a:xfrm>
            <a:prstGeom prst="rect">
              <a:avLst/>
            </a:prstGeom>
          </p:spPr>
          <p:txBody>
            <a:bodyPr lIns="0" tIns="0" rIns="0" bIns="0" rtlCol="0" anchor="t">
              <a:spAutoFit/>
            </a:bodyPr>
            <a:lstStyle/>
            <a:p>
              <a:pPr marL="0" lvl="1">
                <a:lnSpc>
                  <a:spcPts val="3790"/>
                </a:lnSpc>
                <a:spcBef>
                  <a:spcPct val="0"/>
                </a:spcBef>
              </a:pPr>
              <a:endParaRPr lang="en-US" sz="2526" spc="-50" dirty="0">
                <a:solidFill>
                  <a:srgbClr val="000000"/>
                </a:solidFill>
                <a:latin typeface="Montserrat"/>
                <a:ea typeface="Montserrat"/>
                <a:cs typeface="Montserrat"/>
                <a:sym typeface="Montserrat"/>
              </a:endParaRPr>
            </a:p>
          </p:txBody>
        </p:sp>
        <p:sp>
          <p:nvSpPr>
            <p:cNvPr id="79" name="TextBox 87">
              <a:extLst>
                <a:ext uri="{FF2B5EF4-FFF2-40B4-BE49-F238E27FC236}">
                  <a16:creationId xmlns:a16="http://schemas.microsoft.com/office/drawing/2014/main" xmlns="" id="{AB253D27-C244-45B3-B338-7531BC407C30}"/>
                </a:ext>
              </a:extLst>
            </p:cNvPr>
            <p:cNvSpPr txBox="1"/>
            <p:nvPr/>
          </p:nvSpPr>
          <p:spPr>
            <a:xfrm>
              <a:off x="4945147" y="2384124"/>
              <a:ext cx="358716" cy="369063"/>
            </a:xfrm>
            <a:prstGeom prst="rect">
              <a:avLst/>
            </a:prstGeom>
          </p:spPr>
          <p:txBody>
            <a:bodyPr lIns="50800" tIns="50800" rIns="50800" bIns="50800" rtlCol="0" anchor="ctr"/>
            <a:lstStyle/>
            <a:p>
              <a:pPr algn="ctr">
                <a:lnSpc>
                  <a:spcPts val="2601"/>
                </a:lnSpc>
              </a:pPr>
              <a:endParaRPr sz="1801"/>
            </a:p>
          </p:txBody>
        </p:sp>
        <p:sp>
          <p:nvSpPr>
            <p:cNvPr id="77" name="TextBox 91">
              <a:extLst>
                <a:ext uri="{FF2B5EF4-FFF2-40B4-BE49-F238E27FC236}">
                  <a16:creationId xmlns:a16="http://schemas.microsoft.com/office/drawing/2014/main" xmlns="" id="{5A8DE255-1A8E-4FDD-9B29-D02CDA86F859}"/>
                </a:ext>
              </a:extLst>
            </p:cNvPr>
            <p:cNvSpPr txBox="1"/>
            <p:nvPr/>
          </p:nvSpPr>
          <p:spPr>
            <a:xfrm>
              <a:off x="4945147" y="3055109"/>
              <a:ext cx="358716" cy="369063"/>
            </a:xfrm>
            <a:prstGeom prst="rect">
              <a:avLst/>
            </a:prstGeom>
          </p:spPr>
          <p:txBody>
            <a:bodyPr lIns="50800" tIns="50800" rIns="50800" bIns="50800" rtlCol="0" anchor="ctr"/>
            <a:lstStyle/>
            <a:p>
              <a:pPr algn="ctr">
                <a:lnSpc>
                  <a:spcPts val="2601"/>
                </a:lnSpc>
              </a:pPr>
              <a:endParaRPr sz="1801"/>
            </a:p>
          </p:txBody>
        </p:sp>
        <p:sp>
          <p:nvSpPr>
            <p:cNvPr id="75" name="TextBox 95">
              <a:extLst>
                <a:ext uri="{FF2B5EF4-FFF2-40B4-BE49-F238E27FC236}">
                  <a16:creationId xmlns:a16="http://schemas.microsoft.com/office/drawing/2014/main" xmlns="" id="{F4EE0B67-B249-4005-8A1E-616F94B61B4D}"/>
                </a:ext>
              </a:extLst>
            </p:cNvPr>
            <p:cNvSpPr txBox="1"/>
            <p:nvPr/>
          </p:nvSpPr>
          <p:spPr>
            <a:xfrm>
              <a:off x="4923890" y="3825579"/>
              <a:ext cx="358716" cy="369063"/>
            </a:xfrm>
            <a:prstGeom prst="rect">
              <a:avLst/>
            </a:prstGeom>
          </p:spPr>
          <p:txBody>
            <a:bodyPr lIns="50800" tIns="50800" rIns="50800" bIns="50800" rtlCol="0" anchor="ctr"/>
            <a:lstStyle/>
            <a:p>
              <a:pPr algn="ctr">
                <a:lnSpc>
                  <a:spcPts val="2601"/>
                </a:lnSpc>
              </a:pPr>
              <a:endParaRPr sz="1801"/>
            </a:p>
          </p:txBody>
        </p:sp>
        <p:sp>
          <p:nvSpPr>
            <p:cNvPr id="73" name="TextBox 99">
              <a:extLst>
                <a:ext uri="{FF2B5EF4-FFF2-40B4-BE49-F238E27FC236}">
                  <a16:creationId xmlns:a16="http://schemas.microsoft.com/office/drawing/2014/main" xmlns="" id="{8FEF15B7-CDBF-4956-B0AF-C01F0CC4D978}"/>
                </a:ext>
              </a:extLst>
            </p:cNvPr>
            <p:cNvSpPr txBox="1"/>
            <p:nvPr/>
          </p:nvSpPr>
          <p:spPr>
            <a:xfrm>
              <a:off x="4923890" y="4473855"/>
              <a:ext cx="358716" cy="369063"/>
            </a:xfrm>
            <a:prstGeom prst="rect">
              <a:avLst/>
            </a:prstGeom>
          </p:spPr>
          <p:txBody>
            <a:bodyPr lIns="50800" tIns="50800" rIns="50800" bIns="50800" rtlCol="0" anchor="ctr"/>
            <a:lstStyle/>
            <a:p>
              <a:pPr algn="ctr">
                <a:lnSpc>
                  <a:spcPts val="2601"/>
                </a:lnSpc>
              </a:pPr>
              <a:endParaRPr sz="1801"/>
            </a:p>
          </p:txBody>
        </p:sp>
        <p:sp>
          <p:nvSpPr>
            <p:cNvPr id="71" name="TextBox 103">
              <a:extLst>
                <a:ext uri="{FF2B5EF4-FFF2-40B4-BE49-F238E27FC236}">
                  <a16:creationId xmlns:a16="http://schemas.microsoft.com/office/drawing/2014/main" xmlns="" id="{67DC6466-19E5-4FA9-B61F-D4B822D527F7}"/>
                </a:ext>
              </a:extLst>
            </p:cNvPr>
            <p:cNvSpPr txBox="1"/>
            <p:nvPr/>
          </p:nvSpPr>
          <p:spPr>
            <a:xfrm>
              <a:off x="4907700" y="5450253"/>
              <a:ext cx="358716" cy="369063"/>
            </a:xfrm>
            <a:prstGeom prst="rect">
              <a:avLst/>
            </a:prstGeom>
          </p:spPr>
          <p:txBody>
            <a:bodyPr lIns="50800" tIns="50800" rIns="50800" bIns="50800" rtlCol="0" anchor="ctr"/>
            <a:lstStyle/>
            <a:p>
              <a:pPr algn="ctr">
                <a:lnSpc>
                  <a:spcPts val="2601"/>
                </a:lnSpc>
              </a:pPr>
              <a:endParaRPr sz="1801"/>
            </a:p>
          </p:txBody>
        </p:sp>
      </p:grpSp>
      <p:pic>
        <p:nvPicPr>
          <p:cNvPr id="108" name="Picture 107">
            <a:extLst>
              <a:ext uri="{FF2B5EF4-FFF2-40B4-BE49-F238E27FC236}">
                <a16:creationId xmlns:a16="http://schemas.microsoft.com/office/drawing/2014/main" xmlns="" id="{C6AC262E-E4C6-4C2B-B946-013C3D623153}"/>
              </a:ext>
            </a:extLst>
          </p:cNvPr>
          <p:cNvPicPr>
            <a:picLocks noChangeAspect="1"/>
          </p:cNvPicPr>
          <p:nvPr/>
        </p:nvPicPr>
        <p:blipFill>
          <a:blip r:embed="rId5"/>
          <a:stretch>
            <a:fillRect/>
          </a:stretch>
        </p:blipFill>
        <p:spPr>
          <a:xfrm>
            <a:off x="577645" y="1514224"/>
            <a:ext cx="10782156" cy="8009922"/>
          </a:xfrm>
          <a:prstGeom prst="rect">
            <a:avLst/>
          </a:prstGeom>
        </p:spPr>
      </p:pic>
      <p:sp>
        <p:nvSpPr>
          <p:cNvPr id="22" name="Rectangle 21"/>
          <p:cNvSpPr/>
          <p:nvPr/>
        </p:nvSpPr>
        <p:spPr>
          <a:xfrm>
            <a:off x="1361795" y="487851"/>
            <a:ext cx="9471130" cy="736035"/>
          </a:xfrm>
          <a:prstGeom prst="rect">
            <a:avLst/>
          </a:prstGeom>
        </p:spPr>
        <p:txBody>
          <a:bodyPr wrap="square">
            <a:spAutoFit/>
          </a:bodyPr>
          <a:lstStyle/>
          <a:p>
            <a:pPr algn="just">
              <a:lnSpc>
                <a:spcPts val="5598"/>
              </a:lnSpc>
            </a:pPr>
            <a:r>
              <a:rPr lang="en-US" sz="3600" i="1">
                <a:solidFill>
                  <a:srgbClr val="000000"/>
                </a:solidFill>
                <a:latin typeface="Montserrat Italics"/>
                <a:ea typeface="Montserrat Italics"/>
                <a:cs typeface="Montserrat Italics"/>
                <a:sym typeface="Montserrat Italics"/>
              </a:rPr>
              <a:t>I.Hoạt động vận tải hành khách</a:t>
            </a:r>
            <a:endParaRPr lang="en-US" sz="3600" i="1" dirty="0">
              <a:solidFill>
                <a:srgbClr val="000000"/>
              </a:solidFill>
              <a:latin typeface="Montserrat Italics"/>
              <a:ea typeface="Montserrat Italics"/>
              <a:cs typeface="Montserrat Italics"/>
              <a:sym typeface="Montserrat Italics"/>
            </a:endParaRPr>
          </a:p>
        </p:txBody>
      </p:sp>
    </p:spTree>
    <p:extLst>
      <p:ext uri="{BB962C8B-B14F-4D97-AF65-F5344CB8AC3E}">
        <p14:creationId xmlns:p14="http://schemas.microsoft.com/office/powerpoint/2010/main" val="35692922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528" y="7416295"/>
            <a:ext cx="14570501" cy="2638986"/>
          </a:xfrm>
          <a:custGeom>
            <a:avLst/>
            <a:gdLst>
              <a:gd name="connsiteX0" fmla="*/ 53943 w 17869024"/>
              <a:gd name="connsiteY0" fmla="*/ 0 h 8229600"/>
              <a:gd name="connsiteX1" fmla="*/ 17869024 w 17869024"/>
              <a:gd name="connsiteY1" fmla="*/ 0 h 8229600"/>
              <a:gd name="connsiteX2" fmla="*/ 17869024 w 17869024"/>
              <a:gd name="connsiteY2" fmla="*/ 8229600 h 8229600"/>
              <a:gd name="connsiteX3" fmla="*/ 0 w 17869024"/>
              <a:gd name="connsiteY3" fmla="*/ 6814349 h 8229600"/>
              <a:gd name="connsiteX4" fmla="*/ 53943 w 17869024"/>
              <a:gd name="connsiteY4" fmla="*/ 0 h 8229600"/>
              <a:gd name="connsiteX0" fmla="*/ 53943 w 17922968"/>
              <a:gd name="connsiteY0" fmla="*/ 0 h 6870961"/>
              <a:gd name="connsiteX1" fmla="*/ 17869024 w 17922968"/>
              <a:gd name="connsiteY1" fmla="*/ 0 h 6870961"/>
              <a:gd name="connsiteX2" fmla="*/ 17922968 w 17922968"/>
              <a:gd name="connsiteY2" fmla="*/ 6870961 h 6870961"/>
              <a:gd name="connsiteX3" fmla="*/ 0 w 17922968"/>
              <a:gd name="connsiteY3" fmla="*/ 6814349 h 6870961"/>
              <a:gd name="connsiteX4" fmla="*/ 53943 w 17922968"/>
              <a:gd name="connsiteY4" fmla="*/ 0 h 6870961"/>
              <a:gd name="connsiteX0" fmla="*/ 1591328 w 17922968"/>
              <a:gd name="connsiteY0" fmla="*/ 0 h 6927571"/>
              <a:gd name="connsiteX1" fmla="*/ 17869024 w 17922968"/>
              <a:gd name="connsiteY1" fmla="*/ 56610 h 6927571"/>
              <a:gd name="connsiteX2" fmla="*/ 17922968 w 17922968"/>
              <a:gd name="connsiteY2" fmla="*/ 6927571 h 6927571"/>
              <a:gd name="connsiteX3" fmla="*/ 0 w 17922968"/>
              <a:gd name="connsiteY3" fmla="*/ 6870959 h 6927571"/>
              <a:gd name="connsiteX4" fmla="*/ 1591328 w 17922968"/>
              <a:gd name="connsiteY4" fmla="*/ 0 h 6927571"/>
              <a:gd name="connsiteX0" fmla="*/ 107886 w 16439526"/>
              <a:gd name="connsiteY0" fmla="*/ 0 h 6927571"/>
              <a:gd name="connsiteX1" fmla="*/ 16385582 w 16439526"/>
              <a:gd name="connsiteY1" fmla="*/ 56610 h 6927571"/>
              <a:gd name="connsiteX2" fmla="*/ 16439526 w 16439526"/>
              <a:gd name="connsiteY2" fmla="*/ 6927571 h 6927571"/>
              <a:gd name="connsiteX3" fmla="*/ 0 w 16439526"/>
              <a:gd name="connsiteY3" fmla="*/ 6814349 h 6927571"/>
              <a:gd name="connsiteX4" fmla="*/ 107886 w 16439526"/>
              <a:gd name="connsiteY4" fmla="*/ 0 h 6927571"/>
              <a:gd name="connsiteX0" fmla="*/ 26972 w 16358612"/>
              <a:gd name="connsiteY0" fmla="*/ 0 h 6927571"/>
              <a:gd name="connsiteX1" fmla="*/ 16304668 w 16358612"/>
              <a:gd name="connsiteY1" fmla="*/ 56610 h 6927571"/>
              <a:gd name="connsiteX2" fmla="*/ 16358612 w 16358612"/>
              <a:gd name="connsiteY2" fmla="*/ 6927571 h 6927571"/>
              <a:gd name="connsiteX3" fmla="*/ 0 w 16358612"/>
              <a:gd name="connsiteY3" fmla="*/ 6814349 h 6927571"/>
              <a:gd name="connsiteX4" fmla="*/ 26972 w 16358612"/>
              <a:gd name="connsiteY4" fmla="*/ 0 h 6927571"/>
              <a:gd name="connsiteX0" fmla="*/ 1 w 16331641"/>
              <a:gd name="connsiteY0" fmla="*/ 0 h 6927571"/>
              <a:gd name="connsiteX1" fmla="*/ 16277697 w 16331641"/>
              <a:gd name="connsiteY1" fmla="*/ 56610 h 6927571"/>
              <a:gd name="connsiteX2" fmla="*/ 16331641 w 16331641"/>
              <a:gd name="connsiteY2" fmla="*/ 6927571 h 6927571"/>
              <a:gd name="connsiteX3" fmla="*/ 0 w 16331641"/>
              <a:gd name="connsiteY3" fmla="*/ 6757740 h 6927571"/>
              <a:gd name="connsiteX4" fmla="*/ 1 w 16331641"/>
              <a:gd name="connsiteY4" fmla="*/ 0 h 6927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1641" h="6927571">
                <a:moveTo>
                  <a:pt x="1" y="0"/>
                </a:moveTo>
                <a:lnTo>
                  <a:pt x="16277697" y="56610"/>
                </a:lnTo>
                <a:lnTo>
                  <a:pt x="16331641" y="6927571"/>
                </a:lnTo>
                <a:lnTo>
                  <a:pt x="0" y="6757740"/>
                </a:lnTo>
                <a:cubicBezTo>
                  <a:pt x="0" y="4505160"/>
                  <a:pt x="1" y="2252580"/>
                  <a:pt x="1" y="0"/>
                </a:cubicBezTo>
                <a:close/>
              </a:path>
            </a:pathLst>
          </a:custGeom>
          <a:blipFill>
            <a:blip r:embed="rId3"/>
            <a:stretch>
              <a:fillRect t="-24548" b="-24548"/>
            </a:stretch>
          </a:blipFill>
        </p:spPr>
        <p:txBody>
          <a:bodyPr/>
          <a:lstStyle/>
          <a:p>
            <a:endParaRPr lang="en-US"/>
          </a:p>
        </p:txBody>
      </p:sp>
      <p:sp>
        <p:nvSpPr>
          <p:cNvPr id="2" name="Freeform 2"/>
          <p:cNvSpPr/>
          <p:nvPr/>
        </p:nvSpPr>
        <p:spPr>
          <a:xfrm flipH="1">
            <a:off x="-10641" y="-50134"/>
            <a:ext cx="1316075" cy="2969378"/>
          </a:xfrm>
          <a:custGeom>
            <a:avLst/>
            <a:gdLst/>
            <a:ahLst/>
            <a:cxnLst/>
            <a:rect l="l" t="t" r="r" b="b"/>
            <a:pathLst>
              <a:path w="2196300" h="3372438">
                <a:moveTo>
                  <a:pt x="2196301" y="0"/>
                </a:moveTo>
                <a:lnTo>
                  <a:pt x="0" y="0"/>
                </a:lnTo>
                <a:lnTo>
                  <a:pt x="0" y="3372438"/>
                </a:lnTo>
                <a:lnTo>
                  <a:pt x="2196301" y="3372438"/>
                </a:lnTo>
                <a:lnTo>
                  <a:pt x="2196301" y="0"/>
                </a:lnTo>
                <a:close/>
              </a:path>
            </a:pathLst>
          </a:custGeom>
          <a:blipFill>
            <a:blip r:embed="rId4">
              <a:alphaModFix amt="10999"/>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79228" y="688129"/>
            <a:ext cx="10312715" cy="1464571"/>
            <a:chOff x="0" y="171450"/>
            <a:chExt cx="13750285" cy="1952760"/>
          </a:xfrm>
        </p:grpSpPr>
        <p:sp>
          <p:nvSpPr>
            <p:cNvPr id="5" name="TextBox 5"/>
            <p:cNvSpPr txBox="1"/>
            <p:nvPr/>
          </p:nvSpPr>
          <p:spPr>
            <a:xfrm>
              <a:off x="0" y="171450"/>
              <a:ext cx="13750285" cy="1143731"/>
            </a:xfrm>
            <a:prstGeom prst="rect">
              <a:avLst/>
            </a:prstGeom>
          </p:spPr>
          <p:txBody>
            <a:bodyPr lIns="0" tIns="0" rIns="0" bIns="0" rtlCol="0" anchor="t">
              <a:spAutoFit/>
            </a:bodyPr>
            <a:lstStyle/>
            <a:p>
              <a:pPr>
                <a:lnSpc>
                  <a:spcPts val="7353"/>
                </a:lnSpc>
              </a:pPr>
              <a:endParaRPr lang="en-US" sz="5001" b="1">
                <a:solidFill>
                  <a:srgbClr val="15616D"/>
                </a:solidFill>
                <a:latin typeface="Montserrat Heavy"/>
                <a:ea typeface="Montserrat Heavy"/>
                <a:cs typeface="Montserrat Heavy"/>
                <a:sym typeface="Montserrat Heavy"/>
              </a:endParaRPr>
            </a:p>
          </p:txBody>
        </p:sp>
        <p:sp>
          <p:nvSpPr>
            <p:cNvPr id="6" name="TextBox 6"/>
            <p:cNvSpPr txBox="1"/>
            <p:nvPr/>
          </p:nvSpPr>
          <p:spPr>
            <a:xfrm>
              <a:off x="0" y="1166684"/>
              <a:ext cx="11850613" cy="957526"/>
            </a:xfrm>
            <a:prstGeom prst="rect">
              <a:avLst/>
            </a:prstGeom>
          </p:spPr>
          <p:txBody>
            <a:bodyPr wrap="square" lIns="0" tIns="0" rIns="0" bIns="0" rtlCol="0" anchor="t">
              <a:spAutoFit/>
            </a:bodyPr>
            <a:lstStyle/>
            <a:p>
              <a:pPr algn="just">
                <a:lnSpc>
                  <a:spcPts val="5598"/>
                </a:lnSpc>
              </a:pPr>
              <a:r>
                <a:rPr lang="en-US" sz="3998" i="1" smtClean="0">
                  <a:solidFill>
                    <a:srgbClr val="000000"/>
                  </a:solidFill>
                  <a:latin typeface="Montserrat Italics"/>
                  <a:ea typeface="Montserrat Italics"/>
                  <a:cs typeface="Montserrat Italics"/>
                  <a:sym typeface="Montserrat Italics"/>
                </a:rPr>
                <a:t>I.Hoạt động vận tải hành khách</a:t>
              </a:r>
              <a:endParaRPr lang="en-US" sz="3998" i="1" dirty="0">
                <a:solidFill>
                  <a:srgbClr val="000000"/>
                </a:solidFill>
                <a:latin typeface="Montserrat Italics"/>
                <a:ea typeface="Montserrat Italics"/>
                <a:cs typeface="Montserrat Italics"/>
                <a:sym typeface="Montserrat Italics"/>
              </a:endParaRPr>
            </a:p>
          </p:txBody>
        </p:sp>
      </p:grpSp>
      <p:grpSp>
        <p:nvGrpSpPr>
          <p:cNvPr id="7" name="Group 7"/>
          <p:cNvGrpSpPr/>
          <p:nvPr/>
        </p:nvGrpSpPr>
        <p:grpSpPr>
          <a:xfrm rot="-10800000">
            <a:off x="9143997" y="419099"/>
            <a:ext cx="8398817" cy="2666997"/>
            <a:chOff x="0" y="0"/>
            <a:chExt cx="7829461" cy="3201037"/>
          </a:xfrm>
        </p:grpSpPr>
        <p:sp>
          <p:nvSpPr>
            <p:cNvPr id="8" name="Freeform 8"/>
            <p:cNvSpPr/>
            <p:nvPr/>
          </p:nvSpPr>
          <p:spPr>
            <a:xfrm flipH="1" flipV="1">
              <a:off x="0" y="0"/>
              <a:ext cx="7829423" cy="3201013"/>
            </a:xfrm>
            <a:custGeom>
              <a:avLst/>
              <a:gdLst/>
              <a:ahLst/>
              <a:cxnLst/>
              <a:rect l="l" t="t" r="r" b="b"/>
              <a:pathLst>
                <a:path w="7829423" h="3201013">
                  <a:moveTo>
                    <a:pt x="7829423" y="3201013"/>
                  </a:moveTo>
                  <a:lnTo>
                    <a:pt x="7829423" y="0"/>
                  </a:lnTo>
                  <a:lnTo>
                    <a:pt x="2523871" y="0"/>
                  </a:lnTo>
                  <a:cubicBezTo>
                    <a:pt x="1139825" y="0"/>
                    <a:pt x="15748" y="706415"/>
                    <a:pt x="0" y="1581783"/>
                  </a:cubicBezTo>
                  <a:lnTo>
                    <a:pt x="0" y="1619230"/>
                  </a:lnTo>
                  <a:cubicBezTo>
                    <a:pt x="15748" y="2494276"/>
                    <a:pt x="1139317" y="3200772"/>
                    <a:pt x="2523109" y="3201013"/>
                  </a:cubicBezTo>
                  <a:close/>
                </a:path>
              </a:pathLst>
            </a:custGeom>
            <a:blipFill>
              <a:blip r:embed="rId6"/>
              <a:stretch>
                <a:fillRect t="-31173" b="-31173"/>
              </a:stretch>
            </a:blipFill>
            <a:ln w="114300" cap="sq">
              <a:solidFill>
                <a:srgbClr val="27637B"/>
              </a:solidFill>
              <a:prstDash val="solid"/>
              <a:miter/>
            </a:ln>
          </p:spPr>
          <p:txBody>
            <a:bodyPr/>
            <a:lstStyle/>
            <a:p>
              <a:endParaRPr lang="en-US"/>
            </a:p>
          </p:txBody>
        </p:sp>
      </p:grpSp>
      <p:grpSp>
        <p:nvGrpSpPr>
          <p:cNvPr id="9" name="Group 9"/>
          <p:cNvGrpSpPr/>
          <p:nvPr/>
        </p:nvGrpSpPr>
        <p:grpSpPr>
          <a:xfrm>
            <a:off x="1098966" y="3943872"/>
            <a:ext cx="3636286" cy="1314861"/>
            <a:chOff x="0" y="-57150"/>
            <a:chExt cx="2004711" cy="724893"/>
          </a:xfrm>
        </p:grpSpPr>
        <p:sp>
          <p:nvSpPr>
            <p:cNvPr id="10" name="Freeform 10"/>
            <p:cNvSpPr/>
            <p:nvPr/>
          </p:nvSpPr>
          <p:spPr>
            <a:xfrm>
              <a:off x="0" y="0"/>
              <a:ext cx="2004711" cy="667743"/>
            </a:xfrm>
            <a:custGeom>
              <a:avLst/>
              <a:gdLst/>
              <a:ahLst/>
              <a:cxnLst/>
              <a:rect l="l" t="t" r="r" b="b"/>
              <a:pathLst>
                <a:path w="2004711" h="667743">
                  <a:moveTo>
                    <a:pt x="1801511" y="0"/>
                  </a:moveTo>
                  <a:cubicBezTo>
                    <a:pt x="1913736" y="0"/>
                    <a:pt x="2004711" y="149479"/>
                    <a:pt x="2004711" y="333871"/>
                  </a:cubicBezTo>
                  <a:cubicBezTo>
                    <a:pt x="2004711" y="518263"/>
                    <a:pt x="1913736" y="667743"/>
                    <a:pt x="1801511"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11" name="TextBox 11"/>
            <p:cNvSpPr txBox="1"/>
            <p:nvPr/>
          </p:nvSpPr>
          <p:spPr>
            <a:xfrm>
              <a:off x="0" y="-57150"/>
              <a:ext cx="2004711" cy="724893"/>
            </a:xfrm>
            <a:prstGeom prst="rect">
              <a:avLst/>
            </a:prstGeom>
          </p:spPr>
          <p:txBody>
            <a:bodyPr lIns="50800" tIns="50800" rIns="50800" bIns="50800" rtlCol="0" anchor="ctr"/>
            <a:lstStyle/>
            <a:p>
              <a:pPr algn="ctr">
                <a:lnSpc>
                  <a:spcPts val="4201"/>
                </a:lnSpc>
              </a:pPr>
              <a:r>
                <a:rPr lang="en-US" sz="3001" b="1" dirty="0">
                  <a:solidFill>
                    <a:srgbClr val="FFFFFF"/>
                  </a:solidFill>
                  <a:latin typeface="Montserrat Bold"/>
                  <a:ea typeface="Montserrat Bold"/>
                  <a:cs typeface="Montserrat Bold"/>
                  <a:sym typeface="Montserrat Bold"/>
                </a:rPr>
                <a:t>1. </a:t>
              </a:r>
              <a:r>
                <a:rPr lang="en-US" sz="3001" b="1" dirty="0" err="1">
                  <a:solidFill>
                    <a:srgbClr val="FFFFFF"/>
                  </a:solidFill>
                  <a:latin typeface="Montserrat Bold"/>
                  <a:ea typeface="Montserrat Bold"/>
                  <a:cs typeface="Montserrat Bold"/>
                  <a:sym typeface="Montserrat Bold"/>
                </a:rPr>
                <a:t>Danh</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mục</a:t>
              </a:r>
              <a:r>
                <a:rPr lang="en-US" sz="3001" b="1" dirty="0">
                  <a:solidFill>
                    <a:srgbClr val="FFFFFF"/>
                  </a:solidFill>
                  <a:latin typeface="Montserrat Bold"/>
                  <a:ea typeface="Montserrat Bold"/>
                  <a:cs typeface="Montserrat Bold"/>
                  <a:sym typeface="Montserrat Bold"/>
                </a:rPr>
                <a:t> </a:t>
              </a:r>
            </a:p>
            <a:p>
              <a:pPr algn="ctr">
                <a:lnSpc>
                  <a:spcPts val="4201"/>
                </a:lnSpc>
                <a:spcBef>
                  <a:spcPct val="0"/>
                </a:spcBef>
              </a:pPr>
              <a:r>
                <a:rPr lang="en-US" sz="3001" b="1" dirty="0" err="1">
                  <a:solidFill>
                    <a:srgbClr val="FFFFFF"/>
                  </a:solidFill>
                  <a:latin typeface="Montserrat Bold"/>
                  <a:ea typeface="Montserrat Bold"/>
                  <a:cs typeface="Montserrat Bold"/>
                  <a:sym typeface="Montserrat Bold"/>
                </a:rPr>
                <a:t>phương</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tiện</a:t>
              </a:r>
              <a:endParaRPr lang="en-US" sz="3001" b="1" dirty="0">
                <a:solidFill>
                  <a:srgbClr val="FFFFFF"/>
                </a:solidFill>
                <a:latin typeface="Montserrat Bold"/>
                <a:ea typeface="Montserrat Bold"/>
                <a:cs typeface="Montserrat Bold"/>
                <a:sym typeface="Montserrat Bold"/>
              </a:endParaRPr>
            </a:p>
          </p:txBody>
        </p:sp>
      </p:grpSp>
      <p:sp>
        <p:nvSpPr>
          <p:cNvPr id="12" name="Freeform 12"/>
          <p:cNvSpPr/>
          <p:nvPr/>
        </p:nvSpPr>
        <p:spPr>
          <a:xfrm>
            <a:off x="6900648" y="5883226"/>
            <a:ext cx="1017264" cy="935883"/>
          </a:xfrm>
          <a:custGeom>
            <a:avLst/>
            <a:gdLst/>
            <a:ahLst/>
            <a:cxnLst/>
            <a:rect l="l" t="t" r="r" b="b"/>
            <a:pathLst>
              <a:path w="1017264" h="935883">
                <a:moveTo>
                  <a:pt x="0" y="0"/>
                </a:moveTo>
                <a:lnTo>
                  <a:pt x="1017264" y="0"/>
                </a:lnTo>
                <a:lnTo>
                  <a:pt x="1017264" y="935883"/>
                </a:lnTo>
                <a:lnTo>
                  <a:pt x="0" y="93588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13" name="Group 13"/>
          <p:cNvGrpSpPr/>
          <p:nvPr/>
        </p:nvGrpSpPr>
        <p:grpSpPr>
          <a:xfrm>
            <a:off x="6072798" y="4047535"/>
            <a:ext cx="2672960" cy="1211198"/>
            <a:chOff x="0" y="0"/>
            <a:chExt cx="1473622" cy="667743"/>
          </a:xfrm>
        </p:grpSpPr>
        <p:sp>
          <p:nvSpPr>
            <p:cNvPr id="14" name="Freeform 14"/>
            <p:cNvSpPr/>
            <p:nvPr/>
          </p:nvSpPr>
          <p:spPr>
            <a:xfrm>
              <a:off x="0" y="0"/>
              <a:ext cx="1473622" cy="667743"/>
            </a:xfrm>
            <a:custGeom>
              <a:avLst/>
              <a:gdLst/>
              <a:ahLst/>
              <a:cxnLst/>
              <a:rect l="l" t="t" r="r" b="b"/>
              <a:pathLst>
                <a:path w="1473622" h="667743">
                  <a:moveTo>
                    <a:pt x="1270422" y="0"/>
                  </a:moveTo>
                  <a:cubicBezTo>
                    <a:pt x="1382647" y="0"/>
                    <a:pt x="1473622" y="149479"/>
                    <a:pt x="1473622" y="333871"/>
                  </a:cubicBezTo>
                  <a:cubicBezTo>
                    <a:pt x="1473622" y="518263"/>
                    <a:pt x="1382647" y="667743"/>
                    <a:pt x="1270422"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15" name="TextBox 15"/>
            <p:cNvSpPr txBox="1"/>
            <p:nvPr/>
          </p:nvSpPr>
          <p:spPr>
            <a:xfrm>
              <a:off x="0" y="-57150"/>
              <a:ext cx="1473622" cy="724893"/>
            </a:xfrm>
            <a:prstGeom prst="rect">
              <a:avLst/>
            </a:prstGeom>
          </p:spPr>
          <p:txBody>
            <a:bodyPr lIns="50800" tIns="50800" rIns="50800" bIns="50800" rtlCol="0" anchor="ctr"/>
            <a:lstStyle/>
            <a:p>
              <a:pPr algn="ctr">
                <a:lnSpc>
                  <a:spcPts val="4201"/>
                </a:lnSpc>
                <a:spcBef>
                  <a:spcPct val="0"/>
                </a:spcBef>
              </a:pPr>
              <a:r>
                <a:rPr lang="en-US" sz="3001" b="1" dirty="0" err="1">
                  <a:solidFill>
                    <a:srgbClr val="FFFFFF"/>
                  </a:solidFill>
                  <a:latin typeface="Montserrat Bold"/>
                  <a:ea typeface="Montserrat Bold"/>
                  <a:cs typeface="Montserrat Bold"/>
                  <a:sym typeface="Montserrat Bold"/>
                </a:rPr>
                <a:t>Tích</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chọn</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nếu</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có</a:t>
              </a:r>
              <a:endParaRPr lang="en-US" sz="3001" b="1" dirty="0">
                <a:solidFill>
                  <a:srgbClr val="FFFFFF"/>
                </a:solidFill>
                <a:latin typeface="Montserrat Bold"/>
                <a:ea typeface="Montserrat Bold"/>
                <a:cs typeface="Montserrat Bold"/>
                <a:sym typeface="Montserrat Bold"/>
              </a:endParaRPr>
            </a:p>
          </p:txBody>
        </p:sp>
      </p:grpSp>
      <p:grpSp>
        <p:nvGrpSpPr>
          <p:cNvPr id="16" name="Group 16"/>
          <p:cNvGrpSpPr/>
          <p:nvPr/>
        </p:nvGrpSpPr>
        <p:grpSpPr>
          <a:xfrm>
            <a:off x="10045142" y="4047535"/>
            <a:ext cx="3134868" cy="1211198"/>
            <a:chOff x="0" y="0"/>
            <a:chExt cx="1728276" cy="667743"/>
          </a:xfrm>
        </p:grpSpPr>
        <p:sp>
          <p:nvSpPr>
            <p:cNvPr id="17" name="Freeform 17"/>
            <p:cNvSpPr/>
            <p:nvPr/>
          </p:nvSpPr>
          <p:spPr>
            <a:xfrm>
              <a:off x="0" y="0"/>
              <a:ext cx="1728276" cy="667743"/>
            </a:xfrm>
            <a:custGeom>
              <a:avLst/>
              <a:gdLst/>
              <a:ahLst/>
              <a:cxnLst/>
              <a:rect l="l" t="t" r="r" b="b"/>
              <a:pathLst>
                <a:path w="1728276" h="667743">
                  <a:moveTo>
                    <a:pt x="1525076" y="0"/>
                  </a:moveTo>
                  <a:cubicBezTo>
                    <a:pt x="1637300" y="0"/>
                    <a:pt x="1728276" y="149479"/>
                    <a:pt x="1728276" y="333871"/>
                  </a:cubicBezTo>
                  <a:cubicBezTo>
                    <a:pt x="1728276" y="518263"/>
                    <a:pt x="1637300" y="667743"/>
                    <a:pt x="1525076"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18" name="TextBox 18"/>
            <p:cNvSpPr txBox="1"/>
            <p:nvPr/>
          </p:nvSpPr>
          <p:spPr>
            <a:xfrm>
              <a:off x="0" y="-57150"/>
              <a:ext cx="1728276" cy="724893"/>
            </a:xfrm>
            <a:prstGeom prst="rect">
              <a:avLst/>
            </a:prstGeom>
          </p:spPr>
          <p:txBody>
            <a:bodyPr lIns="50800" tIns="50800" rIns="50800" bIns="50800" rtlCol="0" anchor="ctr"/>
            <a:lstStyle/>
            <a:p>
              <a:pPr algn="ctr">
                <a:lnSpc>
                  <a:spcPts val="4201"/>
                </a:lnSpc>
                <a:spcBef>
                  <a:spcPct val="0"/>
                </a:spcBef>
              </a:pPr>
              <a:r>
                <a:rPr lang="en-US" sz="3001" b="1" dirty="0">
                  <a:solidFill>
                    <a:srgbClr val="FFFFFF"/>
                  </a:solidFill>
                  <a:latin typeface="Montserrat Bold"/>
                  <a:ea typeface="Montserrat Bold"/>
                  <a:cs typeface="Montserrat Bold"/>
                  <a:sym typeface="Montserrat Bold"/>
                </a:rPr>
                <a:t>2. </a:t>
              </a:r>
              <a:r>
                <a:rPr lang="en-US" sz="3001" b="1" dirty="0" err="1">
                  <a:solidFill>
                    <a:srgbClr val="FFFFFF"/>
                  </a:solidFill>
                  <a:latin typeface="Montserrat Bold"/>
                  <a:ea typeface="Montserrat Bold"/>
                  <a:cs typeface="Montserrat Bold"/>
                  <a:sym typeface="Montserrat Bold"/>
                </a:rPr>
                <a:t>Số</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lượng</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xe</a:t>
              </a:r>
              <a:r>
                <a:rPr lang="en-US" sz="3001" b="1" dirty="0">
                  <a:solidFill>
                    <a:srgbClr val="FFFFFF"/>
                  </a:solidFill>
                  <a:latin typeface="Montserrat Bold"/>
                  <a:ea typeface="Montserrat Bold"/>
                  <a:cs typeface="Montserrat Bold"/>
                  <a:sym typeface="Montserrat Bold"/>
                </a:rPr>
                <a:t> &amp; 3.TẢI TRỌNG</a:t>
              </a:r>
            </a:p>
          </p:txBody>
        </p:sp>
      </p:grpSp>
      <p:grpSp>
        <p:nvGrpSpPr>
          <p:cNvPr id="19" name="Group 19"/>
          <p:cNvGrpSpPr/>
          <p:nvPr/>
        </p:nvGrpSpPr>
        <p:grpSpPr>
          <a:xfrm>
            <a:off x="14475409" y="4047535"/>
            <a:ext cx="3368041" cy="1211198"/>
            <a:chOff x="0" y="0"/>
            <a:chExt cx="1856825" cy="667743"/>
          </a:xfrm>
        </p:grpSpPr>
        <p:sp>
          <p:nvSpPr>
            <p:cNvPr id="20" name="Freeform 20"/>
            <p:cNvSpPr/>
            <p:nvPr/>
          </p:nvSpPr>
          <p:spPr>
            <a:xfrm>
              <a:off x="0" y="0"/>
              <a:ext cx="1856825" cy="667743"/>
            </a:xfrm>
            <a:custGeom>
              <a:avLst/>
              <a:gdLst/>
              <a:ahLst/>
              <a:cxnLst/>
              <a:rect l="l" t="t" r="r" b="b"/>
              <a:pathLst>
                <a:path w="1856825" h="667743">
                  <a:moveTo>
                    <a:pt x="1653625" y="0"/>
                  </a:moveTo>
                  <a:cubicBezTo>
                    <a:pt x="1765849" y="0"/>
                    <a:pt x="1856825" y="149479"/>
                    <a:pt x="1856825" y="333871"/>
                  </a:cubicBezTo>
                  <a:cubicBezTo>
                    <a:pt x="1856825" y="518263"/>
                    <a:pt x="1765849" y="667743"/>
                    <a:pt x="1653625"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21" name="TextBox 21"/>
            <p:cNvSpPr txBox="1"/>
            <p:nvPr/>
          </p:nvSpPr>
          <p:spPr>
            <a:xfrm>
              <a:off x="0" y="-57150"/>
              <a:ext cx="1856825" cy="724893"/>
            </a:xfrm>
            <a:prstGeom prst="rect">
              <a:avLst/>
            </a:prstGeom>
          </p:spPr>
          <p:txBody>
            <a:bodyPr lIns="50800" tIns="50800" rIns="50800" bIns="50800" rtlCol="0" anchor="ctr"/>
            <a:lstStyle/>
            <a:p>
              <a:pPr algn="ctr">
                <a:lnSpc>
                  <a:spcPts val="4201"/>
                </a:lnSpc>
                <a:spcBef>
                  <a:spcPct val="0"/>
                </a:spcBef>
              </a:pPr>
              <a:r>
                <a:rPr lang="en-US" sz="3001" b="1" dirty="0">
                  <a:solidFill>
                    <a:srgbClr val="FFFFFF"/>
                  </a:solidFill>
                  <a:latin typeface="Montserrat Bold"/>
                  <a:ea typeface="Montserrat Bold"/>
                  <a:cs typeface="Montserrat Bold"/>
                  <a:sym typeface="Montserrat Bold"/>
                </a:rPr>
                <a:t>4.TỔNG TẢI TRỌNG</a:t>
              </a:r>
            </a:p>
          </p:txBody>
        </p:sp>
      </p:grpSp>
      <p:sp>
        <p:nvSpPr>
          <p:cNvPr id="22" name="Freeform 22"/>
          <p:cNvSpPr/>
          <p:nvPr/>
        </p:nvSpPr>
        <p:spPr>
          <a:xfrm>
            <a:off x="4872464" y="4498981"/>
            <a:ext cx="1063122" cy="308306"/>
          </a:xfrm>
          <a:custGeom>
            <a:avLst/>
            <a:gdLst/>
            <a:ahLst/>
            <a:cxnLst/>
            <a:rect l="l" t="t" r="r" b="b"/>
            <a:pathLst>
              <a:path w="1063121" h="308305">
                <a:moveTo>
                  <a:pt x="0" y="0"/>
                </a:moveTo>
                <a:lnTo>
                  <a:pt x="1063121" y="0"/>
                </a:lnTo>
                <a:lnTo>
                  <a:pt x="1063121" y="308305"/>
                </a:lnTo>
                <a:lnTo>
                  <a:pt x="0" y="30830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3" name="Freeform 23"/>
          <p:cNvSpPr/>
          <p:nvPr/>
        </p:nvSpPr>
        <p:spPr>
          <a:xfrm>
            <a:off x="8805596" y="4498981"/>
            <a:ext cx="1063122" cy="308306"/>
          </a:xfrm>
          <a:custGeom>
            <a:avLst/>
            <a:gdLst/>
            <a:ahLst/>
            <a:cxnLst/>
            <a:rect l="l" t="t" r="r" b="b"/>
            <a:pathLst>
              <a:path w="1063121" h="308305">
                <a:moveTo>
                  <a:pt x="0" y="0"/>
                </a:moveTo>
                <a:lnTo>
                  <a:pt x="1063121" y="0"/>
                </a:lnTo>
                <a:lnTo>
                  <a:pt x="1063121" y="308305"/>
                </a:lnTo>
                <a:lnTo>
                  <a:pt x="0" y="30830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4" name="Freeform 24"/>
          <p:cNvSpPr/>
          <p:nvPr/>
        </p:nvSpPr>
        <p:spPr>
          <a:xfrm>
            <a:off x="13413580" y="4498981"/>
            <a:ext cx="1063122" cy="308306"/>
          </a:xfrm>
          <a:custGeom>
            <a:avLst/>
            <a:gdLst/>
            <a:ahLst/>
            <a:cxnLst/>
            <a:rect l="l" t="t" r="r" b="b"/>
            <a:pathLst>
              <a:path w="1063121" h="308305">
                <a:moveTo>
                  <a:pt x="0" y="0"/>
                </a:moveTo>
                <a:lnTo>
                  <a:pt x="1063121" y="0"/>
                </a:lnTo>
                <a:lnTo>
                  <a:pt x="1063121" y="308305"/>
                </a:lnTo>
                <a:lnTo>
                  <a:pt x="0" y="30830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26" name="Freeform 26"/>
          <p:cNvSpPr/>
          <p:nvPr/>
        </p:nvSpPr>
        <p:spPr>
          <a:xfrm>
            <a:off x="6900648" y="7785969"/>
            <a:ext cx="1017264" cy="935883"/>
          </a:xfrm>
          <a:custGeom>
            <a:avLst/>
            <a:gdLst/>
            <a:ahLst/>
            <a:cxnLst/>
            <a:rect l="l" t="t" r="r" b="b"/>
            <a:pathLst>
              <a:path w="1017264" h="935883">
                <a:moveTo>
                  <a:pt x="0" y="0"/>
                </a:moveTo>
                <a:lnTo>
                  <a:pt x="1017264" y="0"/>
                </a:lnTo>
                <a:lnTo>
                  <a:pt x="1017264" y="935883"/>
                </a:lnTo>
                <a:lnTo>
                  <a:pt x="0" y="93588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37" name="Group 36"/>
          <p:cNvGrpSpPr/>
          <p:nvPr/>
        </p:nvGrpSpPr>
        <p:grpSpPr>
          <a:xfrm>
            <a:off x="319860" y="5986353"/>
            <a:ext cx="6069305" cy="3599231"/>
            <a:chOff x="-133720" y="5744507"/>
            <a:chExt cx="6069305" cy="3599231"/>
          </a:xfrm>
        </p:grpSpPr>
        <p:sp>
          <p:nvSpPr>
            <p:cNvPr id="25" name="Freeform 25"/>
            <p:cNvSpPr/>
            <p:nvPr/>
          </p:nvSpPr>
          <p:spPr>
            <a:xfrm>
              <a:off x="2768518" y="5744507"/>
              <a:ext cx="3167067" cy="1211246"/>
            </a:xfrm>
            <a:custGeom>
              <a:avLst/>
              <a:gdLst/>
              <a:ahLst/>
              <a:cxnLst/>
              <a:rect l="l" t="t" r="r" b="b"/>
              <a:pathLst>
                <a:path w="3167067" h="1211246">
                  <a:moveTo>
                    <a:pt x="0" y="0"/>
                  </a:moveTo>
                  <a:lnTo>
                    <a:pt x="3167067" y="0"/>
                  </a:lnTo>
                  <a:lnTo>
                    <a:pt x="3167067" y="1211246"/>
                  </a:lnTo>
                  <a:lnTo>
                    <a:pt x="0" y="121124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27" name="Freeform 27"/>
            <p:cNvSpPr/>
            <p:nvPr/>
          </p:nvSpPr>
          <p:spPr>
            <a:xfrm>
              <a:off x="1659454" y="7723122"/>
              <a:ext cx="2768133" cy="1620616"/>
            </a:xfrm>
            <a:custGeom>
              <a:avLst/>
              <a:gdLst/>
              <a:ahLst/>
              <a:cxnLst/>
              <a:rect l="l" t="t" r="r" b="b"/>
              <a:pathLst>
                <a:path w="2768133" h="1620616">
                  <a:moveTo>
                    <a:pt x="0" y="0"/>
                  </a:moveTo>
                  <a:lnTo>
                    <a:pt x="2768133" y="0"/>
                  </a:lnTo>
                  <a:lnTo>
                    <a:pt x="2768133" y="1620616"/>
                  </a:lnTo>
                  <a:lnTo>
                    <a:pt x="0" y="162061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28" name="Freeform 28"/>
            <p:cNvSpPr/>
            <p:nvPr/>
          </p:nvSpPr>
          <p:spPr>
            <a:xfrm>
              <a:off x="-133720" y="5883226"/>
              <a:ext cx="3167067" cy="1211246"/>
            </a:xfrm>
            <a:custGeom>
              <a:avLst/>
              <a:gdLst/>
              <a:ahLst/>
              <a:cxnLst/>
              <a:rect l="l" t="t" r="r" b="b"/>
              <a:pathLst>
                <a:path w="3167067" h="1211246">
                  <a:moveTo>
                    <a:pt x="0" y="0"/>
                  </a:moveTo>
                  <a:lnTo>
                    <a:pt x="3167067" y="0"/>
                  </a:lnTo>
                  <a:lnTo>
                    <a:pt x="3167067" y="1211246"/>
                  </a:lnTo>
                  <a:lnTo>
                    <a:pt x="0" y="121124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sp>
        <p:nvSpPr>
          <p:cNvPr id="29" name="TextBox 29"/>
          <p:cNvSpPr txBox="1"/>
          <p:nvPr/>
        </p:nvSpPr>
        <p:spPr>
          <a:xfrm>
            <a:off x="10047679" y="5954293"/>
            <a:ext cx="3577861" cy="831766"/>
          </a:xfrm>
          <a:prstGeom prst="rect">
            <a:avLst/>
          </a:prstGeom>
        </p:spPr>
        <p:txBody>
          <a:bodyPr lIns="0" tIns="0" rIns="0" bIns="0" rtlCol="0" anchor="t">
            <a:spAutoFit/>
          </a:bodyPr>
          <a:lstStyle/>
          <a:p>
            <a:pPr algn="just">
              <a:lnSpc>
                <a:spcPts val="7001"/>
              </a:lnSpc>
            </a:pPr>
            <a:r>
              <a:rPr lang="en-US" sz="5001" dirty="0">
                <a:solidFill>
                  <a:srgbClr val="000000"/>
                </a:solidFill>
                <a:latin typeface="Montserrat"/>
                <a:ea typeface="Montserrat"/>
                <a:cs typeface="Montserrat"/>
                <a:sym typeface="Montserrat"/>
              </a:rPr>
              <a:t>02 </a:t>
            </a:r>
            <a:r>
              <a:rPr lang="en-US" sz="5001" dirty="0" err="1">
                <a:solidFill>
                  <a:srgbClr val="000000"/>
                </a:solidFill>
                <a:latin typeface="Montserrat"/>
                <a:ea typeface="Montserrat"/>
                <a:cs typeface="Montserrat"/>
                <a:sym typeface="Montserrat"/>
              </a:rPr>
              <a:t>xe</a:t>
            </a:r>
            <a:r>
              <a:rPr lang="en-US" sz="5001" dirty="0">
                <a:solidFill>
                  <a:srgbClr val="000000"/>
                </a:solidFill>
                <a:latin typeface="Montserrat"/>
                <a:ea typeface="Montserrat"/>
                <a:cs typeface="Montserrat"/>
                <a:sym typeface="Montserrat"/>
              </a:rPr>
              <a:t> 5 </a:t>
            </a:r>
            <a:r>
              <a:rPr lang="en-US" sz="5001" dirty="0" err="1">
                <a:solidFill>
                  <a:srgbClr val="000000"/>
                </a:solidFill>
                <a:latin typeface="Montserrat"/>
                <a:ea typeface="Montserrat"/>
                <a:cs typeface="Montserrat"/>
                <a:sym typeface="Montserrat"/>
              </a:rPr>
              <a:t>chỗ</a:t>
            </a:r>
            <a:endParaRPr lang="en-US" sz="5001" dirty="0">
              <a:solidFill>
                <a:srgbClr val="000000"/>
              </a:solidFill>
              <a:latin typeface="Montserrat"/>
              <a:ea typeface="Montserrat"/>
              <a:cs typeface="Montserrat"/>
              <a:sym typeface="Montserrat"/>
            </a:endParaRPr>
          </a:p>
        </p:txBody>
      </p:sp>
      <p:sp>
        <p:nvSpPr>
          <p:cNvPr id="30" name="TextBox 30"/>
          <p:cNvSpPr txBox="1"/>
          <p:nvPr/>
        </p:nvSpPr>
        <p:spPr>
          <a:xfrm>
            <a:off x="9961651" y="7690720"/>
            <a:ext cx="3983493" cy="831766"/>
          </a:xfrm>
          <a:prstGeom prst="rect">
            <a:avLst/>
          </a:prstGeom>
        </p:spPr>
        <p:txBody>
          <a:bodyPr lIns="0" tIns="0" rIns="0" bIns="0" rtlCol="0" anchor="t">
            <a:spAutoFit/>
          </a:bodyPr>
          <a:lstStyle/>
          <a:p>
            <a:pPr algn="just">
              <a:lnSpc>
                <a:spcPts val="7001"/>
              </a:lnSpc>
            </a:pPr>
            <a:r>
              <a:rPr lang="en-US" sz="5001">
                <a:solidFill>
                  <a:srgbClr val="000000"/>
                </a:solidFill>
                <a:latin typeface="Montserrat"/>
                <a:ea typeface="Montserrat"/>
                <a:cs typeface="Montserrat"/>
                <a:sym typeface="Montserrat"/>
              </a:rPr>
              <a:t>01 xe 16 chỗ</a:t>
            </a:r>
          </a:p>
        </p:txBody>
      </p:sp>
      <p:sp>
        <p:nvSpPr>
          <p:cNvPr id="31" name="TextBox 31"/>
          <p:cNvSpPr txBox="1"/>
          <p:nvPr/>
        </p:nvSpPr>
        <p:spPr>
          <a:xfrm>
            <a:off x="15204914" y="5954294"/>
            <a:ext cx="2054386" cy="831766"/>
          </a:xfrm>
          <a:prstGeom prst="rect">
            <a:avLst/>
          </a:prstGeom>
        </p:spPr>
        <p:txBody>
          <a:bodyPr lIns="0" tIns="0" rIns="0" bIns="0" rtlCol="0" anchor="t">
            <a:spAutoFit/>
          </a:bodyPr>
          <a:lstStyle/>
          <a:p>
            <a:pPr algn="just">
              <a:lnSpc>
                <a:spcPts val="7001"/>
              </a:lnSpc>
            </a:pPr>
            <a:r>
              <a:rPr lang="en-US" sz="5001">
                <a:solidFill>
                  <a:srgbClr val="000000"/>
                </a:solidFill>
                <a:latin typeface="Montserrat"/>
                <a:ea typeface="Montserrat"/>
                <a:cs typeface="Montserrat"/>
                <a:sym typeface="Montserrat"/>
              </a:rPr>
              <a:t>10 chỗ</a:t>
            </a:r>
          </a:p>
        </p:txBody>
      </p:sp>
      <p:sp>
        <p:nvSpPr>
          <p:cNvPr id="32" name="TextBox 32"/>
          <p:cNvSpPr txBox="1"/>
          <p:nvPr/>
        </p:nvSpPr>
        <p:spPr>
          <a:xfrm>
            <a:off x="15204914" y="7690720"/>
            <a:ext cx="2054386" cy="831766"/>
          </a:xfrm>
          <a:prstGeom prst="rect">
            <a:avLst/>
          </a:prstGeom>
        </p:spPr>
        <p:txBody>
          <a:bodyPr lIns="0" tIns="0" rIns="0" bIns="0" rtlCol="0" anchor="t">
            <a:spAutoFit/>
          </a:bodyPr>
          <a:lstStyle/>
          <a:p>
            <a:pPr algn="just">
              <a:lnSpc>
                <a:spcPts val="7001"/>
              </a:lnSpc>
            </a:pPr>
            <a:r>
              <a:rPr lang="en-US" sz="5001">
                <a:solidFill>
                  <a:srgbClr val="000000"/>
                </a:solidFill>
                <a:latin typeface="Montserrat"/>
                <a:ea typeface="Montserrat"/>
                <a:cs typeface="Montserrat"/>
                <a:sym typeface="Montserrat"/>
              </a:rPr>
              <a:t>16 chỗ</a:t>
            </a:r>
          </a:p>
        </p:txBody>
      </p:sp>
      <p:sp>
        <p:nvSpPr>
          <p:cNvPr id="33" name="AutoShape 33"/>
          <p:cNvSpPr/>
          <p:nvPr/>
        </p:nvSpPr>
        <p:spPr>
          <a:xfrm flipV="1">
            <a:off x="9667189" y="8721852"/>
            <a:ext cx="8176260" cy="19051"/>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TextBox 34"/>
          <p:cNvSpPr txBox="1"/>
          <p:nvPr/>
        </p:nvSpPr>
        <p:spPr>
          <a:xfrm>
            <a:off x="6518100" y="9255253"/>
            <a:ext cx="2473500" cy="800027"/>
          </a:xfrm>
          <a:prstGeom prst="rect">
            <a:avLst/>
          </a:prstGeom>
        </p:spPr>
        <p:txBody>
          <a:bodyPr wrap="square" lIns="0" tIns="0" rIns="0" bIns="0" rtlCol="0" anchor="t">
            <a:spAutoFit/>
          </a:bodyPr>
          <a:lstStyle/>
          <a:p>
            <a:pPr algn="just">
              <a:lnSpc>
                <a:spcPts val="7001"/>
              </a:lnSpc>
            </a:pPr>
            <a:r>
              <a:rPr lang="en-US" sz="4000" b="1" dirty="0">
                <a:solidFill>
                  <a:srgbClr val="000000"/>
                </a:solidFill>
                <a:latin typeface="Montserrat Bold"/>
                <a:ea typeface="Montserrat Bold"/>
                <a:cs typeface="Montserrat Bold"/>
                <a:sym typeface="Montserrat Bold"/>
              </a:rPr>
              <a:t>TỔNG</a:t>
            </a:r>
          </a:p>
        </p:txBody>
      </p:sp>
      <p:sp>
        <p:nvSpPr>
          <p:cNvPr id="35" name="TextBox 35"/>
          <p:cNvSpPr txBox="1"/>
          <p:nvPr/>
        </p:nvSpPr>
        <p:spPr>
          <a:xfrm>
            <a:off x="10692861" y="9255253"/>
            <a:ext cx="2037268" cy="831766"/>
          </a:xfrm>
          <a:prstGeom prst="rect">
            <a:avLst/>
          </a:prstGeom>
        </p:spPr>
        <p:txBody>
          <a:bodyPr lIns="0" tIns="0" rIns="0" bIns="0" rtlCol="0" anchor="t">
            <a:spAutoFit/>
          </a:bodyPr>
          <a:lstStyle/>
          <a:p>
            <a:pPr algn="just">
              <a:lnSpc>
                <a:spcPts val="7001"/>
              </a:lnSpc>
            </a:pPr>
            <a:r>
              <a:rPr lang="en-US" sz="4000" b="1" dirty="0">
                <a:solidFill>
                  <a:srgbClr val="000000"/>
                </a:solidFill>
                <a:latin typeface="Montserrat Bold"/>
                <a:ea typeface="Montserrat Bold"/>
                <a:cs typeface="Montserrat Bold"/>
                <a:sym typeface="Montserrat Bold"/>
              </a:rPr>
              <a:t>03 XE</a:t>
            </a:r>
          </a:p>
        </p:txBody>
      </p:sp>
      <p:sp>
        <p:nvSpPr>
          <p:cNvPr id="36" name="TextBox 36"/>
          <p:cNvSpPr txBox="1"/>
          <p:nvPr/>
        </p:nvSpPr>
        <p:spPr>
          <a:xfrm>
            <a:off x="14921400" y="9163051"/>
            <a:ext cx="2621417" cy="831766"/>
          </a:xfrm>
          <a:prstGeom prst="rect">
            <a:avLst/>
          </a:prstGeom>
        </p:spPr>
        <p:txBody>
          <a:bodyPr lIns="0" tIns="0" rIns="0" bIns="0" rtlCol="0" anchor="t">
            <a:spAutoFit/>
          </a:bodyPr>
          <a:lstStyle/>
          <a:p>
            <a:pPr algn="just">
              <a:lnSpc>
                <a:spcPts val="7001"/>
              </a:lnSpc>
            </a:pPr>
            <a:r>
              <a:rPr lang="en-US" sz="4000" b="1" dirty="0">
                <a:solidFill>
                  <a:srgbClr val="000000"/>
                </a:solidFill>
                <a:latin typeface="Montserrat Bold"/>
                <a:ea typeface="Montserrat Bold"/>
                <a:cs typeface="Montserrat Bold"/>
                <a:sym typeface="Montserrat Bold"/>
              </a:rPr>
              <a:t>26 CHỖ</a:t>
            </a:r>
          </a:p>
        </p:txBody>
      </p:sp>
      <p:sp>
        <p:nvSpPr>
          <p:cNvPr id="38" name="Rectangle 37">
            <a:extLst>
              <a:ext uri="{FF2B5EF4-FFF2-40B4-BE49-F238E27FC236}">
                <a16:creationId xmlns:a16="http://schemas.microsoft.com/office/drawing/2014/main" xmlns="" id="{73DD9F19-524F-428E-A10C-B5464EC740C4}"/>
              </a:ext>
            </a:extLst>
          </p:cNvPr>
          <p:cNvSpPr/>
          <p:nvPr/>
        </p:nvSpPr>
        <p:spPr>
          <a:xfrm>
            <a:off x="381000" y="5201358"/>
            <a:ext cx="1247457" cy="780342"/>
          </a:xfrm>
          <a:prstGeom prst="rect">
            <a:avLst/>
          </a:prstGeom>
        </p:spPr>
        <p:txBody>
          <a:bodyPr wrap="none">
            <a:spAutoFit/>
          </a:bodyPr>
          <a:lstStyle/>
          <a:p>
            <a:pPr algn="just">
              <a:lnSpc>
                <a:spcPts val="6020"/>
              </a:lnSpc>
            </a:pPr>
            <a:r>
              <a:rPr lang="en-US" sz="3500" dirty="0" err="1">
                <a:solidFill>
                  <a:srgbClr val="000000"/>
                </a:solidFill>
                <a:latin typeface="Montserrat"/>
                <a:ea typeface="Montserrat"/>
                <a:cs typeface="Montserrat"/>
                <a:sym typeface="Montserrat"/>
              </a:rPr>
              <a:t>Mã</a:t>
            </a:r>
            <a:r>
              <a:rPr lang="en-US" sz="3500" dirty="0">
                <a:solidFill>
                  <a:srgbClr val="000000"/>
                </a:solidFill>
                <a:latin typeface="Montserrat"/>
                <a:ea typeface="Montserrat"/>
                <a:cs typeface="Montserrat"/>
                <a:sym typeface="Montserrat"/>
              </a:rPr>
              <a:t> 3</a:t>
            </a:r>
          </a:p>
        </p:txBody>
      </p:sp>
      <p:sp>
        <p:nvSpPr>
          <p:cNvPr id="39" name="Rectangle 38">
            <a:extLst>
              <a:ext uri="{FF2B5EF4-FFF2-40B4-BE49-F238E27FC236}">
                <a16:creationId xmlns:a16="http://schemas.microsoft.com/office/drawing/2014/main" xmlns="" id="{8838193A-DD23-4FD9-9EC4-C593D7970706}"/>
              </a:ext>
            </a:extLst>
          </p:cNvPr>
          <p:cNvSpPr/>
          <p:nvPr/>
        </p:nvSpPr>
        <p:spPr>
          <a:xfrm>
            <a:off x="375390" y="7639758"/>
            <a:ext cx="1258678" cy="780342"/>
          </a:xfrm>
          <a:prstGeom prst="rect">
            <a:avLst/>
          </a:prstGeom>
        </p:spPr>
        <p:txBody>
          <a:bodyPr wrap="none">
            <a:spAutoFit/>
          </a:bodyPr>
          <a:lstStyle/>
          <a:p>
            <a:pPr algn="just">
              <a:lnSpc>
                <a:spcPts val="6020"/>
              </a:lnSpc>
            </a:pPr>
            <a:r>
              <a:rPr lang="en-US" sz="3500" dirty="0" err="1">
                <a:solidFill>
                  <a:srgbClr val="000000"/>
                </a:solidFill>
                <a:latin typeface="Montserrat"/>
                <a:ea typeface="Montserrat"/>
                <a:cs typeface="Montserrat"/>
                <a:sym typeface="Montserrat"/>
              </a:rPr>
              <a:t>Mã</a:t>
            </a:r>
            <a:r>
              <a:rPr lang="en-US" sz="3500" dirty="0">
                <a:solidFill>
                  <a:srgbClr val="000000"/>
                </a:solidFill>
                <a:latin typeface="Montserrat"/>
                <a:ea typeface="Montserrat"/>
                <a:cs typeface="Montserrat"/>
                <a:sym typeface="Montserrat"/>
              </a:rPr>
              <a:t> 7</a:t>
            </a:r>
          </a:p>
        </p:txBody>
      </p:sp>
    </p:spTree>
    <p:extLst>
      <p:ext uri="{BB962C8B-B14F-4D97-AF65-F5344CB8AC3E}">
        <p14:creationId xmlns:p14="http://schemas.microsoft.com/office/powerpoint/2010/main" val="29571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1500"/>
                            </p:stCondLst>
                            <p:childTnLst>
                              <p:par>
                                <p:cTn id="19" presetID="31"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 calcmode="lin" valueType="num">
                                      <p:cBhvr>
                                        <p:cTn id="23" dur="500" fill="hold"/>
                                        <p:tgtEl>
                                          <p:spTgt spid="37"/>
                                        </p:tgtEl>
                                        <p:attrNameLst>
                                          <p:attrName>style.rotation</p:attrName>
                                        </p:attrNameLst>
                                      </p:cBhvr>
                                      <p:tavLst>
                                        <p:tav tm="0">
                                          <p:val>
                                            <p:fltVal val="90"/>
                                          </p:val>
                                        </p:tav>
                                        <p:tav tm="100000">
                                          <p:val>
                                            <p:fltVal val="0"/>
                                          </p:val>
                                        </p:tav>
                                      </p:tavLst>
                                    </p:anim>
                                    <p:animEffect transition="in" filter="fade">
                                      <p:cBhvr>
                                        <p:cTn id="24" dur="500"/>
                                        <p:tgtEl>
                                          <p:spTgt spid="37"/>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par>
                          <p:cTn id="33" fill="hold">
                            <p:stCondLst>
                              <p:cond delay="3000"/>
                            </p:stCondLst>
                            <p:childTnLst>
                              <p:par>
                                <p:cTn id="34" presetID="22" presetClass="entr" presetSubtype="1"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par>
                          <p:cTn id="37" fill="hold">
                            <p:stCondLst>
                              <p:cond delay="3500"/>
                            </p:stCondLst>
                            <p:childTnLst>
                              <p:par>
                                <p:cTn id="38" presetID="22" presetClass="entr" presetSubtype="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par>
                          <p:cTn id="45" fill="hold">
                            <p:stCondLst>
                              <p:cond delay="4500"/>
                            </p:stCondLst>
                            <p:childTnLst>
                              <p:par>
                                <p:cTn id="46" presetID="22" presetClass="entr" presetSubtype="1"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par>
                          <p:cTn id="49" fill="hold">
                            <p:stCondLst>
                              <p:cond delay="5000"/>
                            </p:stCondLst>
                            <p:childTnLst>
                              <p:par>
                                <p:cTn id="50" presetID="22" presetClass="entr" presetSubtype="1"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par>
                          <p:cTn id="53" fill="hold">
                            <p:stCondLst>
                              <p:cond delay="5500"/>
                            </p:stCondLst>
                            <p:childTnLst>
                              <p:par>
                                <p:cTn id="54" presetID="22" presetClass="entr" presetSubtype="1"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6000"/>
                            </p:stCondLst>
                            <p:childTnLst>
                              <p:par>
                                <p:cTn id="58" presetID="22" presetClass="entr" presetSubtype="8" fill="hold"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par>
                          <p:cTn id="61" fill="hold">
                            <p:stCondLst>
                              <p:cond delay="6500"/>
                            </p:stCondLst>
                            <p:childTnLst>
                              <p:par>
                                <p:cTn id="62" presetID="22" presetClass="entr" presetSubtype="1" fill="hold"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up)">
                                      <p:cBhvr>
                                        <p:cTn id="64" dur="500"/>
                                        <p:tgtEl>
                                          <p:spTgt spid="19"/>
                                        </p:tgtEl>
                                      </p:cBhvr>
                                    </p:animEffect>
                                  </p:childTnLst>
                                </p:cTn>
                              </p:par>
                            </p:childTnLst>
                          </p:cTn>
                        </p:par>
                        <p:par>
                          <p:cTn id="65" fill="hold">
                            <p:stCondLst>
                              <p:cond delay="7000"/>
                            </p:stCondLst>
                            <p:childTnLst>
                              <p:par>
                                <p:cTn id="66" presetID="22" presetClass="entr" presetSubtype="1"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up)">
                                      <p:cBhvr>
                                        <p:cTn id="68" dur="500"/>
                                        <p:tgtEl>
                                          <p:spTgt spid="31"/>
                                        </p:tgtEl>
                                      </p:cBhvr>
                                    </p:animEffect>
                                  </p:childTnLst>
                                </p:cTn>
                              </p:par>
                            </p:childTnLst>
                          </p:cTn>
                        </p:par>
                        <p:par>
                          <p:cTn id="69" fill="hold">
                            <p:stCondLst>
                              <p:cond delay="7500"/>
                            </p:stCondLst>
                            <p:childTnLst>
                              <p:par>
                                <p:cTn id="70" presetID="22" presetClass="entr" presetSubtype="1"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up)">
                                      <p:cBhvr>
                                        <p:cTn id="72" dur="500"/>
                                        <p:tgtEl>
                                          <p:spTgt spid="32"/>
                                        </p:tgtEl>
                                      </p:cBhvr>
                                    </p:animEffect>
                                  </p:childTnLst>
                                </p:cTn>
                              </p:par>
                            </p:childTnLst>
                          </p:cTn>
                        </p:par>
                        <p:par>
                          <p:cTn id="73" fill="hold">
                            <p:stCondLst>
                              <p:cond delay="8000"/>
                            </p:stCondLst>
                            <p:childTnLst>
                              <p:par>
                                <p:cTn id="74" presetID="22" presetClass="entr" presetSubtype="8" fill="hold"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500"/>
                                        <p:tgtEl>
                                          <p:spTgt spid="33"/>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left)">
                                      <p:cBhvr>
                                        <p:cTn id="80" dur="500"/>
                                        <p:tgtEl>
                                          <p:spTgt spid="34"/>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left)">
                                      <p:cBhvr>
                                        <p:cTn id="84" dur="500"/>
                                        <p:tgtEl>
                                          <p:spTgt spid="35"/>
                                        </p:tgtEl>
                                      </p:cBhvr>
                                    </p:animEffect>
                                  </p:child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4" grpId="0"/>
      <p:bldP spid="35"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9E2199E-5703-48D5-B998-5242FCCDA007}"/>
              </a:ext>
            </a:extLst>
          </p:cNvPr>
          <p:cNvGrpSpPr/>
          <p:nvPr/>
        </p:nvGrpSpPr>
        <p:grpSpPr>
          <a:xfrm>
            <a:off x="0" y="-28438"/>
            <a:ext cx="18288000" cy="10343877"/>
            <a:chOff x="0" y="0"/>
            <a:chExt cx="4816593" cy="2724313"/>
          </a:xfrm>
        </p:grpSpPr>
        <p:sp>
          <p:nvSpPr>
            <p:cNvPr id="118" name="Freeform 3">
              <a:extLst>
                <a:ext uri="{FF2B5EF4-FFF2-40B4-BE49-F238E27FC236}">
                  <a16:creationId xmlns:a16="http://schemas.microsoft.com/office/drawing/2014/main" xmlns="" id="{7DCBA30C-8765-4263-A6C0-1177777D8EED}"/>
                </a:ext>
              </a:extLst>
            </p:cNvPr>
            <p:cNvSpPr/>
            <p:nvPr/>
          </p:nvSpPr>
          <p:spPr>
            <a:xfrm>
              <a:off x="0" y="0"/>
              <a:ext cx="4816592" cy="2724313"/>
            </a:xfrm>
            <a:custGeom>
              <a:avLst/>
              <a:gdLst/>
              <a:ahLst/>
              <a:cxnLst/>
              <a:rect l="l" t="t" r="r" b="b"/>
              <a:pathLst>
                <a:path w="4816592" h="2724313">
                  <a:moveTo>
                    <a:pt x="5080" y="0"/>
                  </a:moveTo>
                  <a:lnTo>
                    <a:pt x="4811513" y="0"/>
                  </a:lnTo>
                  <a:cubicBezTo>
                    <a:pt x="4812860" y="0"/>
                    <a:pt x="4814152" y="535"/>
                    <a:pt x="4815105" y="1488"/>
                  </a:cubicBezTo>
                  <a:cubicBezTo>
                    <a:pt x="4816057" y="2441"/>
                    <a:pt x="4816592" y="3733"/>
                    <a:pt x="4816592" y="5080"/>
                  </a:cubicBezTo>
                  <a:lnTo>
                    <a:pt x="4816592" y="2719233"/>
                  </a:lnTo>
                  <a:cubicBezTo>
                    <a:pt x="4816592" y="2722039"/>
                    <a:pt x="4814318" y="2724313"/>
                    <a:pt x="4811513" y="2724313"/>
                  </a:cubicBezTo>
                  <a:lnTo>
                    <a:pt x="5080" y="2724313"/>
                  </a:lnTo>
                  <a:cubicBezTo>
                    <a:pt x="3733" y="2724313"/>
                    <a:pt x="2441" y="2723778"/>
                    <a:pt x="1488" y="2722825"/>
                  </a:cubicBezTo>
                  <a:cubicBezTo>
                    <a:pt x="535" y="2721873"/>
                    <a:pt x="0" y="2720580"/>
                    <a:pt x="0" y="2719233"/>
                  </a:cubicBezTo>
                  <a:lnTo>
                    <a:pt x="0" y="5080"/>
                  </a:lnTo>
                  <a:cubicBezTo>
                    <a:pt x="0" y="2274"/>
                    <a:pt x="2274" y="0"/>
                    <a:pt x="5080" y="0"/>
                  </a:cubicBezTo>
                  <a:close/>
                </a:path>
              </a:pathLst>
            </a:custGeom>
            <a:gradFill rotWithShape="1">
              <a:gsLst>
                <a:gs pos="0">
                  <a:srgbClr val="8C52FF">
                    <a:alpha val="53000"/>
                  </a:srgbClr>
                </a:gs>
                <a:gs pos="100000">
                  <a:srgbClr val="5CE1E6">
                    <a:alpha val="53000"/>
                  </a:srgbClr>
                </a:gs>
              </a:gsLst>
              <a:lin ang="0"/>
            </a:gradFill>
          </p:spPr>
          <p:txBody>
            <a:bodyPr/>
            <a:lstStyle/>
            <a:p>
              <a:endParaRPr lang="en-US"/>
            </a:p>
          </p:txBody>
        </p:sp>
        <p:sp>
          <p:nvSpPr>
            <p:cNvPr id="119" name="TextBox 4">
              <a:extLst>
                <a:ext uri="{FF2B5EF4-FFF2-40B4-BE49-F238E27FC236}">
                  <a16:creationId xmlns:a16="http://schemas.microsoft.com/office/drawing/2014/main" xmlns="" id="{A641E01F-3B04-4836-AD3E-F08D8A67C0C3}"/>
                </a:ext>
              </a:extLst>
            </p:cNvPr>
            <p:cNvSpPr txBox="1"/>
            <p:nvPr/>
          </p:nvSpPr>
          <p:spPr>
            <a:xfrm>
              <a:off x="0" y="-38100"/>
              <a:ext cx="4816593" cy="2762413"/>
            </a:xfrm>
            <a:prstGeom prst="rect">
              <a:avLst/>
            </a:prstGeom>
          </p:spPr>
          <p:txBody>
            <a:bodyPr lIns="50800" tIns="50800" rIns="50800" bIns="50800" rtlCol="0" anchor="ctr"/>
            <a:lstStyle/>
            <a:p>
              <a:pPr algn="ctr">
                <a:lnSpc>
                  <a:spcPts val="2659"/>
                </a:lnSpc>
              </a:pPr>
              <a:endParaRPr/>
            </a:p>
          </p:txBody>
        </p:sp>
      </p:grpSp>
      <p:grpSp>
        <p:nvGrpSpPr>
          <p:cNvPr id="4" name="Group 5">
            <a:extLst>
              <a:ext uri="{FF2B5EF4-FFF2-40B4-BE49-F238E27FC236}">
                <a16:creationId xmlns:a16="http://schemas.microsoft.com/office/drawing/2014/main" xmlns="" id="{2C8324A3-F92C-40FF-A031-B8256405977D}"/>
              </a:ext>
            </a:extLst>
          </p:cNvPr>
          <p:cNvGrpSpPr/>
          <p:nvPr/>
        </p:nvGrpSpPr>
        <p:grpSpPr>
          <a:xfrm>
            <a:off x="11602475" y="3840046"/>
            <a:ext cx="6456925" cy="5827271"/>
            <a:chOff x="0" y="0"/>
            <a:chExt cx="2017379" cy="2234199"/>
          </a:xfrm>
        </p:grpSpPr>
        <p:sp>
          <p:nvSpPr>
            <p:cNvPr id="116" name="Freeform 6">
              <a:extLst>
                <a:ext uri="{FF2B5EF4-FFF2-40B4-BE49-F238E27FC236}">
                  <a16:creationId xmlns:a16="http://schemas.microsoft.com/office/drawing/2014/main" xmlns="" id="{40430403-29C8-4DA3-866B-D7090F9DA7F2}"/>
                </a:ext>
              </a:extLst>
            </p:cNvPr>
            <p:cNvSpPr/>
            <p:nvPr/>
          </p:nvSpPr>
          <p:spPr>
            <a:xfrm>
              <a:off x="0" y="0"/>
              <a:ext cx="2017379" cy="2234199"/>
            </a:xfrm>
            <a:custGeom>
              <a:avLst/>
              <a:gdLst/>
              <a:ahLst/>
              <a:cxnLst/>
              <a:rect l="l" t="t" r="r" b="b"/>
              <a:pathLst>
                <a:path w="2017379" h="2234199">
                  <a:moveTo>
                    <a:pt x="672823" y="19070"/>
                  </a:moveTo>
                  <a:cubicBezTo>
                    <a:pt x="775915" y="7556"/>
                    <a:pt x="893831" y="0"/>
                    <a:pt x="1009233" y="0"/>
                  </a:cubicBezTo>
                  <a:cubicBezTo>
                    <a:pt x="1124639" y="0"/>
                    <a:pt x="1235687" y="6476"/>
                    <a:pt x="1338023" y="17990"/>
                  </a:cubicBezTo>
                  <a:cubicBezTo>
                    <a:pt x="1340203" y="18350"/>
                    <a:pt x="1342380" y="18350"/>
                    <a:pt x="1344556" y="18710"/>
                  </a:cubicBezTo>
                  <a:cubicBezTo>
                    <a:pt x="1728871" y="64765"/>
                    <a:pt x="2011936" y="186379"/>
                    <a:pt x="2017379" y="360075"/>
                  </a:cubicBezTo>
                  <a:lnTo>
                    <a:pt x="2017379" y="2234199"/>
                  </a:lnTo>
                  <a:lnTo>
                    <a:pt x="0" y="2234199"/>
                  </a:lnTo>
                  <a:lnTo>
                    <a:pt x="0" y="361466"/>
                  </a:lnTo>
                  <a:cubicBezTo>
                    <a:pt x="5444" y="185660"/>
                    <a:pt x="284153" y="64045"/>
                    <a:pt x="672823" y="19070"/>
                  </a:cubicBezTo>
                  <a:close/>
                </a:path>
              </a:pathLst>
            </a:custGeom>
            <a:solidFill>
              <a:srgbClr val="FFA51F">
                <a:alpha val="85882"/>
              </a:srgbClr>
            </a:solidFill>
            <a:ln w="95250" cap="sq">
              <a:solidFill>
                <a:srgbClr val="F90007">
                  <a:alpha val="85882"/>
                </a:srgbClr>
              </a:solidFill>
              <a:prstDash val="dash"/>
              <a:miter/>
            </a:ln>
          </p:spPr>
          <p:txBody>
            <a:bodyPr/>
            <a:lstStyle/>
            <a:p>
              <a:endParaRPr lang="en-US"/>
            </a:p>
          </p:txBody>
        </p:sp>
        <p:sp>
          <p:nvSpPr>
            <p:cNvPr id="117" name="TextBox 7">
              <a:extLst>
                <a:ext uri="{FF2B5EF4-FFF2-40B4-BE49-F238E27FC236}">
                  <a16:creationId xmlns:a16="http://schemas.microsoft.com/office/drawing/2014/main" xmlns="" id="{B3A74372-5D89-47DE-8426-A0441B022606}"/>
                </a:ext>
              </a:extLst>
            </p:cNvPr>
            <p:cNvSpPr txBox="1"/>
            <p:nvPr/>
          </p:nvSpPr>
          <p:spPr>
            <a:xfrm>
              <a:off x="0" y="88900"/>
              <a:ext cx="2017379" cy="2145299"/>
            </a:xfrm>
            <a:prstGeom prst="rect">
              <a:avLst/>
            </a:prstGeom>
          </p:spPr>
          <p:txBody>
            <a:bodyPr lIns="50800" tIns="50800" rIns="50800" bIns="50800" rtlCol="0" anchor="ctr"/>
            <a:lstStyle/>
            <a:p>
              <a:pPr algn="ctr">
                <a:lnSpc>
                  <a:spcPts val="2659"/>
                </a:lnSpc>
              </a:pPr>
              <a:endParaRPr/>
            </a:p>
          </p:txBody>
        </p:sp>
      </p:grpSp>
      <p:grpSp>
        <p:nvGrpSpPr>
          <p:cNvPr id="5" name="Group 8">
            <a:extLst>
              <a:ext uri="{FF2B5EF4-FFF2-40B4-BE49-F238E27FC236}">
                <a16:creationId xmlns:a16="http://schemas.microsoft.com/office/drawing/2014/main" xmlns="" id="{B602546C-244A-4CA0-8ABF-2922C2F4C267}"/>
              </a:ext>
            </a:extLst>
          </p:cNvPr>
          <p:cNvGrpSpPr/>
          <p:nvPr/>
        </p:nvGrpSpPr>
        <p:grpSpPr>
          <a:xfrm>
            <a:off x="12229856" y="5377171"/>
            <a:ext cx="917779" cy="917779"/>
            <a:chOff x="0" y="0"/>
            <a:chExt cx="812800" cy="812800"/>
          </a:xfrm>
        </p:grpSpPr>
        <p:sp>
          <p:nvSpPr>
            <p:cNvPr id="114" name="Freeform 9">
              <a:extLst>
                <a:ext uri="{FF2B5EF4-FFF2-40B4-BE49-F238E27FC236}">
                  <a16:creationId xmlns:a16="http://schemas.microsoft.com/office/drawing/2014/main" xmlns="" id="{E7369EF5-26BF-4A57-B51A-C4A37FD557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15" name="TextBox 10">
              <a:extLst>
                <a:ext uri="{FF2B5EF4-FFF2-40B4-BE49-F238E27FC236}">
                  <a16:creationId xmlns:a16="http://schemas.microsoft.com/office/drawing/2014/main" xmlns="" id="{E406A9D3-F19D-4056-B086-0BDB34AB111E}"/>
                </a:ext>
              </a:extLst>
            </p:cNvPr>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299">
                  <a:solidFill>
                    <a:srgbClr val="FFFFFF"/>
                  </a:solidFill>
                  <a:latin typeface="Montserrat"/>
                  <a:ea typeface="Montserrat"/>
                  <a:cs typeface="Montserrat"/>
                  <a:sym typeface="Montserrat"/>
                </a:rPr>
                <a:t>5.1</a:t>
              </a:r>
            </a:p>
          </p:txBody>
        </p:sp>
      </p:grpSp>
      <p:sp>
        <p:nvSpPr>
          <p:cNvPr id="6" name="TextBox 11">
            <a:extLst>
              <a:ext uri="{FF2B5EF4-FFF2-40B4-BE49-F238E27FC236}">
                <a16:creationId xmlns:a16="http://schemas.microsoft.com/office/drawing/2014/main" xmlns="" id="{D902282F-E1C2-49BB-9B0B-2F3941163A9F}"/>
              </a:ext>
            </a:extLst>
          </p:cNvPr>
          <p:cNvSpPr txBox="1"/>
          <p:nvPr/>
        </p:nvSpPr>
        <p:spPr>
          <a:xfrm>
            <a:off x="12850273" y="5614918"/>
            <a:ext cx="5892500" cy="481032"/>
          </a:xfrm>
          <a:prstGeom prst="rect">
            <a:avLst/>
          </a:prstGeom>
        </p:spPr>
        <p:txBody>
          <a:bodyPr lIns="0" tIns="0" rIns="0" bIns="0" rtlCol="0" anchor="t">
            <a:spAutoFit/>
          </a:bodyPr>
          <a:lstStyle/>
          <a:p>
            <a:pPr algn="ctr">
              <a:lnSpc>
                <a:spcPts val="3714"/>
              </a:lnSpc>
            </a:pPr>
            <a:r>
              <a:rPr lang="en-US" sz="3376" b="1" spc="121">
                <a:solidFill>
                  <a:srgbClr val="0000B5"/>
                </a:solidFill>
                <a:latin typeface="Montserrat Bold"/>
                <a:ea typeface="Montserrat Bold"/>
                <a:cs typeface="Montserrat Bold"/>
                <a:sym typeface="Montserrat Bold"/>
              </a:rPr>
              <a:t>MÃ VCPA CẤP 5 LÀ:</a:t>
            </a:r>
          </a:p>
        </p:txBody>
      </p:sp>
      <p:sp>
        <p:nvSpPr>
          <p:cNvPr id="7" name="TextBox 12">
            <a:extLst>
              <a:ext uri="{FF2B5EF4-FFF2-40B4-BE49-F238E27FC236}">
                <a16:creationId xmlns:a16="http://schemas.microsoft.com/office/drawing/2014/main" xmlns="" id="{1CAC96CD-C6D5-4FB4-96BE-C7C1C3BD5F8A}"/>
              </a:ext>
            </a:extLst>
          </p:cNvPr>
          <p:cNvSpPr txBox="1"/>
          <p:nvPr/>
        </p:nvSpPr>
        <p:spPr>
          <a:xfrm>
            <a:off x="12688746" y="6493480"/>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49331</a:t>
            </a:r>
          </a:p>
        </p:txBody>
      </p:sp>
      <p:sp>
        <p:nvSpPr>
          <p:cNvPr id="8" name="TextBox 13">
            <a:extLst>
              <a:ext uri="{FF2B5EF4-FFF2-40B4-BE49-F238E27FC236}">
                <a16:creationId xmlns:a16="http://schemas.microsoft.com/office/drawing/2014/main" xmlns="" id="{CAC6EA6F-79DF-4CCD-AD1F-BD46C616B8F7}"/>
              </a:ext>
            </a:extLst>
          </p:cNvPr>
          <p:cNvSpPr txBox="1"/>
          <p:nvPr/>
        </p:nvSpPr>
        <p:spPr>
          <a:xfrm>
            <a:off x="12688746" y="7154051"/>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49332</a:t>
            </a:r>
          </a:p>
        </p:txBody>
      </p:sp>
      <p:sp>
        <p:nvSpPr>
          <p:cNvPr id="9" name="TextBox 14">
            <a:extLst>
              <a:ext uri="{FF2B5EF4-FFF2-40B4-BE49-F238E27FC236}">
                <a16:creationId xmlns:a16="http://schemas.microsoft.com/office/drawing/2014/main" xmlns="" id="{A6F83A4E-B8AF-4F0B-AC71-B9A3FAAE8E6B}"/>
              </a:ext>
            </a:extLst>
          </p:cNvPr>
          <p:cNvSpPr txBox="1"/>
          <p:nvPr/>
        </p:nvSpPr>
        <p:spPr>
          <a:xfrm>
            <a:off x="12688746" y="7721890"/>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49333</a:t>
            </a:r>
          </a:p>
        </p:txBody>
      </p:sp>
      <p:sp>
        <p:nvSpPr>
          <p:cNvPr id="10" name="TextBox 15">
            <a:extLst>
              <a:ext uri="{FF2B5EF4-FFF2-40B4-BE49-F238E27FC236}">
                <a16:creationId xmlns:a16="http://schemas.microsoft.com/office/drawing/2014/main" xmlns="" id="{94BB402C-0EB3-4034-B8F9-B114775E24D2}"/>
              </a:ext>
            </a:extLst>
          </p:cNvPr>
          <p:cNvSpPr txBox="1"/>
          <p:nvPr/>
        </p:nvSpPr>
        <p:spPr>
          <a:xfrm>
            <a:off x="12688746" y="8378481"/>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49334</a:t>
            </a:r>
          </a:p>
        </p:txBody>
      </p:sp>
      <p:sp>
        <p:nvSpPr>
          <p:cNvPr id="11" name="TextBox 16">
            <a:extLst>
              <a:ext uri="{FF2B5EF4-FFF2-40B4-BE49-F238E27FC236}">
                <a16:creationId xmlns:a16="http://schemas.microsoft.com/office/drawing/2014/main" xmlns="" id="{E75CF0F7-F7A6-4A17-B8B4-251859E28D9C}"/>
              </a:ext>
            </a:extLst>
          </p:cNvPr>
          <p:cNvSpPr txBox="1"/>
          <p:nvPr/>
        </p:nvSpPr>
        <p:spPr>
          <a:xfrm>
            <a:off x="12688746" y="9086927"/>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49339</a:t>
            </a:r>
          </a:p>
        </p:txBody>
      </p:sp>
      <p:sp>
        <p:nvSpPr>
          <p:cNvPr id="12" name="TextBox 17">
            <a:extLst>
              <a:ext uri="{FF2B5EF4-FFF2-40B4-BE49-F238E27FC236}">
                <a16:creationId xmlns:a16="http://schemas.microsoft.com/office/drawing/2014/main" xmlns="" id="{E4662311-4BB1-47AF-9C13-C4FD64694B22}"/>
              </a:ext>
            </a:extLst>
          </p:cNvPr>
          <p:cNvSpPr txBox="1"/>
          <p:nvPr/>
        </p:nvSpPr>
        <p:spPr>
          <a:xfrm>
            <a:off x="15592633" y="6464695"/>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50121</a:t>
            </a:r>
          </a:p>
        </p:txBody>
      </p:sp>
      <p:sp>
        <p:nvSpPr>
          <p:cNvPr id="13" name="TextBox 18">
            <a:extLst>
              <a:ext uri="{FF2B5EF4-FFF2-40B4-BE49-F238E27FC236}">
                <a16:creationId xmlns:a16="http://schemas.microsoft.com/office/drawing/2014/main" xmlns="" id="{F9A643A1-3CA6-4AD2-B841-AA5FAC84BF9C}"/>
              </a:ext>
            </a:extLst>
          </p:cNvPr>
          <p:cNvSpPr txBox="1"/>
          <p:nvPr/>
        </p:nvSpPr>
        <p:spPr>
          <a:xfrm>
            <a:off x="15592633" y="7170917"/>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50122</a:t>
            </a:r>
          </a:p>
        </p:txBody>
      </p:sp>
      <p:sp>
        <p:nvSpPr>
          <p:cNvPr id="14" name="TextBox 19">
            <a:extLst>
              <a:ext uri="{FF2B5EF4-FFF2-40B4-BE49-F238E27FC236}">
                <a16:creationId xmlns:a16="http://schemas.microsoft.com/office/drawing/2014/main" xmlns="" id="{3D9F9D70-11FE-4C60-BF4D-5EAFEC777321}"/>
              </a:ext>
            </a:extLst>
          </p:cNvPr>
          <p:cNvSpPr txBox="1"/>
          <p:nvPr/>
        </p:nvSpPr>
        <p:spPr>
          <a:xfrm>
            <a:off x="15592633" y="8464627"/>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dirty="0">
                <a:solidFill>
                  <a:srgbClr val="F90007"/>
                </a:solidFill>
                <a:latin typeface="Montserrat Bold"/>
                <a:ea typeface="Montserrat Bold"/>
                <a:cs typeface="Montserrat Bold"/>
                <a:sym typeface="Montserrat Bold"/>
              </a:rPr>
              <a:t>50222</a:t>
            </a:r>
          </a:p>
        </p:txBody>
      </p:sp>
      <p:sp>
        <p:nvSpPr>
          <p:cNvPr id="15" name="TextBox 20">
            <a:extLst>
              <a:ext uri="{FF2B5EF4-FFF2-40B4-BE49-F238E27FC236}">
                <a16:creationId xmlns:a16="http://schemas.microsoft.com/office/drawing/2014/main" xmlns="" id="{62E7EFB6-4A13-4CA3-9F7C-798BB6FA3CDD}"/>
              </a:ext>
            </a:extLst>
          </p:cNvPr>
          <p:cNvSpPr txBox="1"/>
          <p:nvPr/>
        </p:nvSpPr>
        <p:spPr>
          <a:xfrm>
            <a:off x="15592633" y="7814621"/>
            <a:ext cx="2265712" cy="580390"/>
          </a:xfrm>
          <a:prstGeom prst="rect">
            <a:avLst/>
          </a:prstGeom>
        </p:spPr>
        <p:txBody>
          <a:bodyPr lIns="0" tIns="0" rIns="0" bIns="0" rtlCol="0" anchor="t">
            <a:spAutoFit/>
          </a:bodyPr>
          <a:lstStyle/>
          <a:p>
            <a:pPr marL="734056" lvl="1" indent="-367028" algn="just">
              <a:lnSpc>
                <a:spcPts val="4759"/>
              </a:lnSpc>
              <a:buFont typeface="Arial"/>
              <a:buChar char="•"/>
            </a:pPr>
            <a:r>
              <a:rPr lang="en-US" sz="3399" b="1">
                <a:solidFill>
                  <a:srgbClr val="F90007"/>
                </a:solidFill>
                <a:latin typeface="Montserrat Bold"/>
                <a:ea typeface="Montserrat Bold"/>
                <a:cs typeface="Montserrat Bold"/>
                <a:sym typeface="Montserrat Bold"/>
              </a:rPr>
              <a:t>50221</a:t>
            </a:r>
          </a:p>
        </p:txBody>
      </p:sp>
      <p:sp>
        <p:nvSpPr>
          <p:cNvPr id="16" name="TextBox 21">
            <a:extLst>
              <a:ext uri="{FF2B5EF4-FFF2-40B4-BE49-F238E27FC236}">
                <a16:creationId xmlns:a16="http://schemas.microsoft.com/office/drawing/2014/main" xmlns="" id="{546B3305-A022-4927-9A7F-81ADE2DB6F20}"/>
              </a:ext>
            </a:extLst>
          </p:cNvPr>
          <p:cNvSpPr txBox="1"/>
          <p:nvPr/>
        </p:nvSpPr>
        <p:spPr>
          <a:xfrm>
            <a:off x="12850273" y="4758810"/>
            <a:ext cx="7116251" cy="541783"/>
          </a:xfrm>
          <a:prstGeom prst="rect">
            <a:avLst/>
          </a:prstGeom>
        </p:spPr>
        <p:txBody>
          <a:bodyPr lIns="0" tIns="0" rIns="0" bIns="0" rtlCol="0" anchor="t">
            <a:spAutoFit/>
          </a:bodyPr>
          <a:lstStyle/>
          <a:p>
            <a:pPr algn="l">
              <a:lnSpc>
                <a:spcPts val="4074"/>
              </a:lnSpc>
            </a:pPr>
            <a:r>
              <a:rPr lang="en-US" sz="4200" b="1">
                <a:solidFill>
                  <a:srgbClr val="15616D"/>
                </a:solidFill>
                <a:latin typeface="Montserrat Heavy"/>
                <a:ea typeface="Montserrat Heavy"/>
                <a:cs typeface="Montserrat Heavy"/>
                <a:sym typeface="Montserrat Heavy"/>
              </a:rPr>
              <a:t>PHIẾU SỐ 7/CT-TB</a:t>
            </a:r>
          </a:p>
        </p:txBody>
      </p:sp>
      <p:sp>
        <p:nvSpPr>
          <p:cNvPr id="17" name="TextBox 22">
            <a:extLst>
              <a:ext uri="{FF2B5EF4-FFF2-40B4-BE49-F238E27FC236}">
                <a16:creationId xmlns:a16="http://schemas.microsoft.com/office/drawing/2014/main" xmlns="" id="{A1D458D9-6EF7-4DB3-B2CC-129EC881D5CE}"/>
              </a:ext>
            </a:extLst>
          </p:cNvPr>
          <p:cNvSpPr txBox="1"/>
          <p:nvPr/>
        </p:nvSpPr>
        <p:spPr>
          <a:xfrm>
            <a:off x="1718806" y="487850"/>
            <a:ext cx="15198179" cy="718145"/>
          </a:xfrm>
          <a:prstGeom prst="rect">
            <a:avLst/>
          </a:prstGeom>
        </p:spPr>
        <p:txBody>
          <a:bodyPr lIns="0" tIns="0" rIns="0" bIns="0" rtlCol="0" anchor="t">
            <a:spAutoFit/>
          </a:bodyPr>
          <a:lstStyle/>
          <a:p>
            <a:pPr algn="just">
              <a:lnSpc>
                <a:spcPts val="5598"/>
              </a:lnSpc>
            </a:pPr>
            <a:r>
              <a:rPr lang="en-US" sz="3500" i="1" smtClean="0">
                <a:solidFill>
                  <a:srgbClr val="000000"/>
                </a:solidFill>
                <a:latin typeface="Montserrat Italics"/>
                <a:ea typeface="Montserrat Italics"/>
                <a:cs typeface="Montserrat Italics"/>
                <a:sym typeface="Montserrat Italics"/>
              </a:rPr>
              <a:t>II.Hoạt </a:t>
            </a:r>
            <a:r>
              <a:rPr lang="en-US" sz="3500" i="1">
                <a:solidFill>
                  <a:srgbClr val="000000"/>
                </a:solidFill>
                <a:latin typeface="Montserrat Italics"/>
                <a:ea typeface="Montserrat Italics"/>
                <a:cs typeface="Montserrat Italics"/>
                <a:sym typeface="Montserrat Italics"/>
              </a:rPr>
              <a:t>động vận tải </a:t>
            </a:r>
            <a:r>
              <a:rPr lang="en-US" sz="3500" i="1" smtClean="0">
                <a:solidFill>
                  <a:srgbClr val="000000"/>
                </a:solidFill>
                <a:latin typeface="Montserrat Italics"/>
                <a:ea typeface="Montserrat Italics"/>
                <a:cs typeface="Montserrat Italics"/>
                <a:sym typeface="Montserrat Italics"/>
              </a:rPr>
              <a:t>hàng hóa</a:t>
            </a:r>
            <a:endParaRPr lang="en-US" sz="3500" i="1" dirty="0">
              <a:solidFill>
                <a:srgbClr val="000000"/>
              </a:solidFill>
              <a:latin typeface="Montserrat Italics"/>
              <a:ea typeface="Montserrat Italics"/>
              <a:cs typeface="Montserrat Italics"/>
              <a:sym typeface="Montserrat Italics"/>
            </a:endParaRPr>
          </a:p>
        </p:txBody>
      </p:sp>
      <p:grpSp>
        <p:nvGrpSpPr>
          <p:cNvPr id="18" name="Group 23">
            <a:extLst>
              <a:ext uri="{FF2B5EF4-FFF2-40B4-BE49-F238E27FC236}">
                <a16:creationId xmlns:a16="http://schemas.microsoft.com/office/drawing/2014/main" xmlns="" id="{38F6CB9F-FB74-43E4-93F1-6A45373AA911}"/>
              </a:ext>
            </a:extLst>
          </p:cNvPr>
          <p:cNvGrpSpPr/>
          <p:nvPr/>
        </p:nvGrpSpPr>
        <p:grpSpPr>
          <a:xfrm>
            <a:off x="390561" y="1408991"/>
            <a:ext cx="10810596" cy="8724653"/>
            <a:chOff x="0" y="0"/>
            <a:chExt cx="2708280" cy="2185708"/>
          </a:xfrm>
        </p:grpSpPr>
        <p:sp>
          <p:nvSpPr>
            <p:cNvPr id="112" name="Freeform 24">
              <a:extLst>
                <a:ext uri="{FF2B5EF4-FFF2-40B4-BE49-F238E27FC236}">
                  <a16:creationId xmlns:a16="http://schemas.microsoft.com/office/drawing/2014/main" xmlns="" id="{47A46379-F0D6-4E90-8742-1E02ED0DA48C}"/>
                </a:ext>
              </a:extLst>
            </p:cNvPr>
            <p:cNvSpPr/>
            <p:nvPr/>
          </p:nvSpPr>
          <p:spPr>
            <a:xfrm>
              <a:off x="0" y="0"/>
              <a:ext cx="2708280" cy="2185708"/>
            </a:xfrm>
            <a:custGeom>
              <a:avLst/>
              <a:gdLst/>
              <a:ahLst/>
              <a:cxnLst/>
              <a:rect l="l" t="t" r="r" b="b"/>
              <a:pathLst>
                <a:path w="2708280" h="2185708">
                  <a:moveTo>
                    <a:pt x="39388" y="0"/>
                  </a:moveTo>
                  <a:lnTo>
                    <a:pt x="2668892" y="0"/>
                  </a:lnTo>
                  <a:cubicBezTo>
                    <a:pt x="2679339" y="0"/>
                    <a:pt x="2689357" y="4150"/>
                    <a:pt x="2696744" y="11536"/>
                  </a:cubicBezTo>
                  <a:cubicBezTo>
                    <a:pt x="2704130" y="18923"/>
                    <a:pt x="2708280" y="28942"/>
                    <a:pt x="2708280" y="39388"/>
                  </a:cubicBezTo>
                  <a:lnTo>
                    <a:pt x="2708280" y="2146320"/>
                  </a:lnTo>
                  <a:cubicBezTo>
                    <a:pt x="2708280" y="2156766"/>
                    <a:pt x="2704130" y="2166785"/>
                    <a:pt x="2696744" y="2174171"/>
                  </a:cubicBezTo>
                  <a:cubicBezTo>
                    <a:pt x="2689357" y="2181558"/>
                    <a:pt x="2679339" y="2185708"/>
                    <a:pt x="2668892" y="2185708"/>
                  </a:cubicBezTo>
                  <a:lnTo>
                    <a:pt x="39388" y="2185708"/>
                  </a:lnTo>
                  <a:cubicBezTo>
                    <a:pt x="28942" y="2185708"/>
                    <a:pt x="18923" y="2181558"/>
                    <a:pt x="11536" y="2174171"/>
                  </a:cubicBezTo>
                  <a:cubicBezTo>
                    <a:pt x="4150" y="2166785"/>
                    <a:pt x="0" y="2156766"/>
                    <a:pt x="0" y="2146320"/>
                  </a:cubicBezTo>
                  <a:lnTo>
                    <a:pt x="0" y="39388"/>
                  </a:lnTo>
                  <a:cubicBezTo>
                    <a:pt x="0" y="28942"/>
                    <a:pt x="4150" y="18923"/>
                    <a:pt x="11536" y="11536"/>
                  </a:cubicBezTo>
                  <a:cubicBezTo>
                    <a:pt x="18923" y="4150"/>
                    <a:pt x="28942" y="0"/>
                    <a:pt x="39388" y="0"/>
                  </a:cubicBezTo>
                  <a:close/>
                </a:path>
              </a:pathLst>
            </a:custGeom>
            <a:solidFill>
              <a:srgbClr val="FFFFFF"/>
            </a:solidFill>
          </p:spPr>
          <p:txBody>
            <a:bodyPr/>
            <a:lstStyle/>
            <a:p>
              <a:endParaRPr lang="en-US"/>
            </a:p>
          </p:txBody>
        </p:sp>
        <p:sp>
          <p:nvSpPr>
            <p:cNvPr id="113" name="TextBox 25">
              <a:extLst>
                <a:ext uri="{FF2B5EF4-FFF2-40B4-BE49-F238E27FC236}">
                  <a16:creationId xmlns:a16="http://schemas.microsoft.com/office/drawing/2014/main" xmlns="" id="{B38EBC23-5E3B-4450-A289-BA9D38F87032}"/>
                </a:ext>
              </a:extLst>
            </p:cNvPr>
            <p:cNvSpPr txBox="1"/>
            <p:nvPr/>
          </p:nvSpPr>
          <p:spPr>
            <a:xfrm>
              <a:off x="0" y="-38100"/>
              <a:ext cx="2708280" cy="2223808"/>
            </a:xfrm>
            <a:prstGeom prst="rect">
              <a:avLst/>
            </a:prstGeom>
          </p:spPr>
          <p:txBody>
            <a:bodyPr lIns="50800" tIns="50800" rIns="50800" bIns="50800" rtlCol="0" anchor="ctr"/>
            <a:lstStyle/>
            <a:p>
              <a:pPr algn="ctr">
                <a:lnSpc>
                  <a:spcPts val="2659"/>
                </a:lnSpc>
              </a:pPr>
              <a:endParaRPr/>
            </a:p>
          </p:txBody>
        </p:sp>
      </p:grpSp>
      <p:sp>
        <p:nvSpPr>
          <p:cNvPr id="33" name="Freeform 40">
            <a:extLst>
              <a:ext uri="{FF2B5EF4-FFF2-40B4-BE49-F238E27FC236}">
                <a16:creationId xmlns:a16="http://schemas.microsoft.com/office/drawing/2014/main" xmlns="" id="{7A6B36D6-D87E-49AC-9930-6CC6C43594B3}"/>
              </a:ext>
            </a:extLst>
          </p:cNvPr>
          <p:cNvSpPr/>
          <p:nvPr/>
        </p:nvSpPr>
        <p:spPr>
          <a:xfrm>
            <a:off x="372923" y="377437"/>
            <a:ext cx="1311555" cy="1003935"/>
          </a:xfrm>
          <a:custGeom>
            <a:avLst/>
            <a:gdLst/>
            <a:ahLst/>
            <a:cxnLst/>
            <a:rect l="l" t="t" r="r" b="b"/>
            <a:pathLst>
              <a:path w="1311555" h="1003935">
                <a:moveTo>
                  <a:pt x="0" y="0"/>
                </a:moveTo>
                <a:lnTo>
                  <a:pt x="1311554" y="0"/>
                </a:lnTo>
                <a:lnTo>
                  <a:pt x="1311554" y="1003935"/>
                </a:lnTo>
                <a:lnTo>
                  <a:pt x="0" y="100393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6" name="TextBox 45">
            <a:extLst>
              <a:ext uri="{FF2B5EF4-FFF2-40B4-BE49-F238E27FC236}">
                <a16:creationId xmlns:a16="http://schemas.microsoft.com/office/drawing/2014/main" xmlns="" id="{CFA45A90-B33D-4B17-9272-7C29E6F549AE}"/>
              </a:ext>
            </a:extLst>
          </p:cNvPr>
          <p:cNvSpPr txBox="1"/>
          <p:nvPr/>
        </p:nvSpPr>
        <p:spPr>
          <a:xfrm>
            <a:off x="11612071" y="1514223"/>
            <a:ext cx="5834062" cy="1917292"/>
          </a:xfrm>
          <a:prstGeom prst="rect">
            <a:avLst/>
          </a:prstGeom>
        </p:spPr>
        <p:txBody>
          <a:bodyPr lIns="0" tIns="0" rIns="0" bIns="0" rtlCol="0" anchor="t">
            <a:spAutoFit/>
          </a:bodyPr>
          <a:lstStyle/>
          <a:p>
            <a:pPr algn="r">
              <a:lnSpc>
                <a:spcPts val="5645"/>
              </a:lnSpc>
            </a:pPr>
            <a:r>
              <a:rPr lang="en-US" sz="4032" i="1" spc="-161" dirty="0">
                <a:solidFill>
                  <a:srgbClr val="000000"/>
                </a:solidFill>
                <a:latin typeface="Montserrat Italics"/>
                <a:ea typeface="Montserrat Italics"/>
                <a:cs typeface="Montserrat Italics"/>
                <a:sym typeface="Montserrat Italics"/>
              </a:rPr>
              <a:t>2. DANH MỤC CÁC LOẠI </a:t>
            </a:r>
          </a:p>
          <a:p>
            <a:pPr algn="ctr">
              <a:lnSpc>
                <a:spcPts val="6205"/>
              </a:lnSpc>
            </a:pPr>
            <a:r>
              <a:rPr lang="en-US" sz="4432" i="1" spc="-177" dirty="0">
                <a:solidFill>
                  <a:srgbClr val="000000"/>
                </a:solidFill>
                <a:latin typeface="Montserrat Italics"/>
                <a:ea typeface="Montserrat Italics"/>
                <a:cs typeface="Montserrat Italics"/>
                <a:sym typeface="Montserrat Italics"/>
              </a:rPr>
              <a:t>PHƯƠNG TIỆN</a:t>
            </a:r>
          </a:p>
          <a:p>
            <a:pPr marL="0" lvl="0" indent="0" algn="ctr">
              <a:lnSpc>
                <a:spcPts val="3499"/>
              </a:lnSpc>
              <a:spcBef>
                <a:spcPct val="0"/>
              </a:spcBef>
            </a:pPr>
            <a:r>
              <a:rPr lang="en-US" sz="2499" i="1" spc="-99" dirty="0">
                <a:solidFill>
                  <a:srgbClr val="000000"/>
                </a:solidFill>
                <a:latin typeface="Montserrat Italics"/>
                <a:ea typeface="Montserrat Italics"/>
                <a:cs typeface="Montserrat Italics"/>
                <a:sym typeface="Montserrat Italics"/>
              </a:rPr>
              <a:t>VẬN TẢI HÀNG HOÁ</a:t>
            </a:r>
          </a:p>
        </p:txBody>
      </p:sp>
      <p:pic>
        <p:nvPicPr>
          <p:cNvPr id="2" name="Picture 1">
            <a:extLst>
              <a:ext uri="{FF2B5EF4-FFF2-40B4-BE49-F238E27FC236}">
                <a16:creationId xmlns:a16="http://schemas.microsoft.com/office/drawing/2014/main" xmlns="" id="{EF8AD64C-75A1-4EFC-9709-C4BBF3E33773}"/>
              </a:ext>
            </a:extLst>
          </p:cNvPr>
          <p:cNvPicPr>
            <a:picLocks noChangeAspect="1"/>
          </p:cNvPicPr>
          <p:nvPr/>
        </p:nvPicPr>
        <p:blipFill>
          <a:blip r:embed="rId5"/>
          <a:stretch>
            <a:fillRect/>
          </a:stretch>
        </p:blipFill>
        <p:spPr>
          <a:xfrm>
            <a:off x="482388" y="1437883"/>
            <a:ext cx="10810595" cy="8430017"/>
          </a:xfrm>
          <a:prstGeom prst="rect">
            <a:avLst/>
          </a:prstGeom>
        </p:spPr>
      </p:pic>
    </p:spTree>
    <p:extLst>
      <p:ext uri="{BB962C8B-B14F-4D97-AF65-F5344CB8AC3E}">
        <p14:creationId xmlns:p14="http://schemas.microsoft.com/office/powerpoint/2010/main" val="2655868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rot="5400000">
            <a:off x="10883622" y="859970"/>
            <a:ext cx="1734685" cy="774103"/>
          </a:xfrm>
          <a:custGeom>
            <a:avLst/>
            <a:gdLst/>
            <a:ahLst/>
            <a:cxnLst/>
            <a:rect l="l" t="t" r="r" b="b"/>
            <a:pathLst>
              <a:path w="1734685" h="774103">
                <a:moveTo>
                  <a:pt x="0" y="0"/>
                </a:moveTo>
                <a:lnTo>
                  <a:pt x="1734685" y="0"/>
                </a:lnTo>
                <a:lnTo>
                  <a:pt x="1734685" y="774104"/>
                </a:lnTo>
                <a:lnTo>
                  <a:pt x="0" y="774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400000">
            <a:off x="10883622" y="2418561"/>
            <a:ext cx="1734685" cy="774103"/>
          </a:xfrm>
          <a:custGeom>
            <a:avLst/>
            <a:gdLst/>
            <a:ahLst/>
            <a:cxnLst/>
            <a:rect l="l" t="t" r="r" b="b"/>
            <a:pathLst>
              <a:path w="1734685" h="774103">
                <a:moveTo>
                  <a:pt x="0" y="0"/>
                </a:moveTo>
                <a:lnTo>
                  <a:pt x="1734685" y="0"/>
                </a:lnTo>
                <a:lnTo>
                  <a:pt x="1734685" y="774104"/>
                </a:lnTo>
                <a:lnTo>
                  <a:pt x="0" y="774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rot="5400000">
            <a:off x="10883622" y="3977153"/>
            <a:ext cx="1734685" cy="774103"/>
          </a:xfrm>
          <a:custGeom>
            <a:avLst/>
            <a:gdLst/>
            <a:ahLst/>
            <a:cxnLst/>
            <a:rect l="l" t="t" r="r" b="b"/>
            <a:pathLst>
              <a:path w="1734685" h="774103">
                <a:moveTo>
                  <a:pt x="0" y="0"/>
                </a:moveTo>
                <a:lnTo>
                  <a:pt x="1734685" y="0"/>
                </a:lnTo>
                <a:lnTo>
                  <a:pt x="1734685" y="774103"/>
                </a:lnTo>
                <a:lnTo>
                  <a:pt x="0" y="7741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6" name="Freeform 6"/>
          <p:cNvSpPr/>
          <p:nvPr/>
        </p:nvSpPr>
        <p:spPr>
          <a:xfrm rot="5400000">
            <a:off x="10883622" y="5535744"/>
            <a:ext cx="1734685" cy="774103"/>
          </a:xfrm>
          <a:custGeom>
            <a:avLst/>
            <a:gdLst/>
            <a:ahLst/>
            <a:cxnLst/>
            <a:rect l="l" t="t" r="r" b="b"/>
            <a:pathLst>
              <a:path w="1734685" h="774103">
                <a:moveTo>
                  <a:pt x="0" y="0"/>
                </a:moveTo>
                <a:lnTo>
                  <a:pt x="1734685" y="0"/>
                </a:lnTo>
                <a:lnTo>
                  <a:pt x="1734685" y="774103"/>
                </a:lnTo>
                <a:lnTo>
                  <a:pt x="0" y="77410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7" name="Freeform 7"/>
          <p:cNvSpPr/>
          <p:nvPr/>
        </p:nvSpPr>
        <p:spPr>
          <a:xfrm rot="5400000">
            <a:off x="10883622" y="7094335"/>
            <a:ext cx="1734685" cy="774103"/>
          </a:xfrm>
          <a:custGeom>
            <a:avLst/>
            <a:gdLst/>
            <a:ahLst/>
            <a:cxnLst/>
            <a:rect l="l" t="t" r="r" b="b"/>
            <a:pathLst>
              <a:path w="1734685" h="774103">
                <a:moveTo>
                  <a:pt x="0" y="0"/>
                </a:moveTo>
                <a:lnTo>
                  <a:pt x="1734685" y="0"/>
                </a:lnTo>
                <a:lnTo>
                  <a:pt x="1734685" y="774104"/>
                </a:lnTo>
                <a:lnTo>
                  <a:pt x="0" y="7741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8" name="Freeform 8"/>
          <p:cNvSpPr/>
          <p:nvPr/>
        </p:nvSpPr>
        <p:spPr>
          <a:xfrm rot="5400000">
            <a:off x="10883622" y="8652926"/>
            <a:ext cx="1734685" cy="774103"/>
          </a:xfrm>
          <a:custGeom>
            <a:avLst/>
            <a:gdLst/>
            <a:ahLst/>
            <a:cxnLst/>
            <a:rect l="l" t="t" r="r" b="b"/>
            <a:pathLst>
              <a:path w="1734685" h="774103">
                <a:moveTo>
                  <a:pt x="0" y="0"/>
                </a:moveTo>
                <a:lnTo>
                  <a:pt x="1734685" y="0"/>
                </a:lnTo>
                <a:lnTo>
                  <a:pt x="1734685" y="774104"/>
                </a:lnTo>
                <a:lnTo>
                  <a:pt x="0" y="7741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grpSp>
        <p:nvGrpSpPr>
          <p:cNvPr id="9" name="Group 9"/>
          <p:cNvGrpSpPr/>
          <p:nvPr/>
        </p:nvGrpSpPr>
        <p:grpSpPr>
          <a:xfrm>
            <a:off x="9706759" y="742861"/>
            <a:ext cx="1008323" cy="100832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058ACC"/>
              </a:solidFill>
              <a:prstDash val="solid"/>
              <a:miter/>
            </a:ln>
          </p:spPr>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2279"/>
                </a:lnSpc>
              </a:pPr>
              <a:endParaRPr/>
            </a:p>
          </p:txBody>
        </p:sp>
      </p:grpSp>
      <p:grpSp>
        <p:nvGrpSpPr>
          <p:cNvPr id="12" name="Group 12"/>
          <p:cNvGrpSpPr/>
          <p:nvPr/>
        </p:nvGrpSpPr>
        <p:grpSpPr>
          <a:xfrm>
            <a:off x="9706759" y="3863456"/>
            <a:ext cx="1008323" cy="100832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4FBB92"/>
              </a:solidFill>
              <a:prstDash val="solid"/>
              <a:miter/>
            </a:ln>
          </p:spPr>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2279"/>
                </a:lnSpc>
              </a:pPr>
              <a:endParaRPr/>
            </a:p>
          </p:txBody>
        </p:sp>
      </p:grpSp>
      <p:grpSp>
        <p:nvGrpSpPr>
          <p:cNvPr id="15" name="Group 15"/>
          <p:cNvGrpSpPr/>
          <p:nvPr/>
        </p:nvGrpSpPr>
        <p:grpSpPr>
          <a:xfrm>
            <a:off x="12785716" y="2301452"/>
            <a:ext cx="1008323" cy="100832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2A8392"/>
              </a:solidFill>
              <a:prstDash val="solid"/>
              <a:miter/>
            </a:ln>
          </p:spPr>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2279"/>
                </a:lnSpc>
              </a:pPr>
              <a:endParaRPr/>
            </a:p>
          </p:txBody>
        </p:sp>
      </p:grpSp>
      <p:grpSp>
        <p:nvGrpSpPr>
          <p:cNvPr id="18" name="Group 18"/>
          <p:cNvGrpSpPr/>
          <p:nvPr/>
        </p:nvGrpSpPr>
        <p:grpSpPr>
          <a:xfrm>
            <a:off x="12785716" y="5422047"/>
            <a:ext cx="1008323" cy="100832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FFD065"/>
              </a:solidFill>
              <a:prstDash val="solid"/>
              <a:miter/>
            </a:ln>
          </p:spPr>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2279"/>
                </a:lnSpc>
              </a:pPr>
              <a:endParaRPr/>
            </a:p>
          </p:txBody>
        </p:sp>
      </p:grpSp>
      <p:sp>
        <p:nvSpPr>
          <p:cNvPr id="21" name="AutoShape 21"/>
          <p:cNvSpPr/>
          <p:nvPr/>
        </p:nvSpPr>
        <p:spPr>
          <a:xfrm flipH="1" flipV="1">
            <a:off x="10715082" y="1247022"/>
            <a:ext cx="648831" cy="0"/>
          </a:xfrm>
          <a:prstGeom prst="line">
            <a:avLst/>
          </a:prstGeom>
          <a:ln w="38100" cap="flat">
            <a:solidFill>
              <a:srgbClr val="000000"/>
            </a:solidFill>
            <a:prstDash val="sysDot"/>
            <a:headEnd type="none" w="sm" len="sm"/>
            <a:tailEnd type="none" w="sm" len="sm"/>
          </a:ln>
        </p:spPr>
      </p:sp>
      <p:sp>
        <p:nvSpPr>
          <p:cNvPr id="22" name="AutoShape 22"/>
          <p:cNvSpPr/>
          <p:nvPr/>
        </p:nvSpPr>
        <p:spPr>
          <a:xfrm flipH="1" flipV="1">
            <a:off x="10715082" y="4367617"/>
            <a:ext cx="648831" cy="0"/>
          </a:xfrm>
          <a:prstGeom prst="line">
            <a:avLst/>
          </a:prstGeom>
          <a:ln w="38100" cap="flat">
            <a:solidFill>
              <a:srgbClr val="000000"/>
            </a:solidFill>
            <a:prstDash val="sysDot"/>
            <a:headEnd type="none" w="sm" len="sm"/>
            <a:tailEnd type="none" w="sm" len="sm"/>
          </a:ln>
        </p:spPr>
      </p:sp>
      <p:sp>
        <p:nvSpPr>
          <p:cNvPr id="23" name="AutoShape 23"/>
          <p:cNvSpPr/>
          <p:nvPr/>
        </p:nvSpPr>
        <p:spPr>
          <a:xfrm flipH="1" flipV="1">
            <a:off x="12136885" y="2824663"/>
            <a:ext cx="648831" cy="0"/>
          </a:xfrm>
          <a:prstGeom prst="line">
            <a:avLst/>
          </a:prstGeom>
          <a:ln w="38100" cap="flat">
            <a:solidFill>
              <a:srgbClr val="000000"/>
            </a:solidFill>
            <a:prstDash val="sysDot"/>
            <a:headEnd type="none" w="sm" len="sm"/>
            <a:tailEnd type="none" w="sm" len="sm"/>
          </a:ln>
        </p:spPr>
      </p:sp>
      <p:sp>
        <p:nvSpPr>
          <p:cNvPr id="24" name="AutoShape 24"/>
          <p:cNvSpPr/>
          <p:nvPr/>
        </p:nvSpPr>
        <p:spPr>
          <a:xfrm flipH="1">
            <a:off x="12136885" y="5945258"/>
            <a:ext cx="648831" cy="0"/>
          </a:xfrm>
          <a:prstGeom prst="line">
            <a:avLst/>
          </a:prstGeom>
          <a:ln w="38100" cap="flat">
            <a:solidFill>
              <a:srgbClr val="000000"/>
            </a:solidFill>
            <a:prstDash val="sysDot"/>
            <a:headEnd type="none" w="sm" len="sm"/>
            <a:tailEnd type="none" w="sm" len="sm"/>
          </a:ln>
        </p:spPr>
      </p:sp>
      <p:grpSp>
        <p:nvGrpSpPr>
          <p:cNvPr id="25" name="Group 25"/>
          <p:cNvGrpSpPr/>
          <p:nvPr/>
        </p:nvGrpSpPr>
        <p:grpSpPr>
          <a:xfrm>
            <a:off x="9706759" y="6984051"/>
            <a:ext cx="1008323" cy="100832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DF6D40"/>
              </a:solidFill>
              <a:prstDash val="solid"/>
              <a:miter/>
            </a:ln>
          </p:spPr>
        </p:sp>
        <p:sp>
          <p:nvSpPr>
            <p:cNvPr id="27" name="TextBox 27"/>
            <p:cNvSpPr txBox="1"/>
            <p:nvPr/>
          </p:nvSpPr>
          <p:spPr>
            <a:xfrm>
              <a:off x="76200" y="76200"/>
              <a:ext cx="660400" cy="660400"/>
            </a:xfrm>
            <a:prstGeom prst="rect">
              <a:avLst/>
            </a:prstGeom>
          </p:spPr>
          <p:txBody>
            <a:bodyPr lIns="50800" tIns="50800" rIns="50800" bIns="50800" rtlCol="0" anchor="ctr"/>
            <a:lstStyle/>
            <a:p>
              <a:pPr algn="ctr">
                <a:lnSpc>
                  <a:spcPts val="2279"/>
                </a:lnSpc>
              </a:pPr>
              <a:endParaRPr/>
            </a:p>
          </p:txBody>
        </p:sp>
      </p:grpSp>
      <p:grpSp>
        <p:nvGrpSpPr>
          <p:cNvPr id="28" name="Group 28"/>
          <p:cNvGrpSpPr/>
          <p:nvPr/>
        </p:nvGrpSpPr>
        <p:grpSpPr>
          <a:xfrm>
            <a:off x="12785716" y="8542642"/>
            <a:ext cx="1008323" cy="1008323"/>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4050DF"/>
              </a:solidFill>
              <a:prstDash val="solid"/>
              <a:miter/>
            </a:ln>
          </p:spPr>
        </p:sp>
        <p:sp>
          <p:nvSpPr>
            <p:cNvPr id="30" name="TextBox 30"/>
            <p:cNvSpPr txBox="1"/>
            <p:nvPr/>
          </p:nvSpPr>
          <p:spPr>
            <a:xfrm>
              <a:off x="76200" y="76200"/>
              <a:ext cx="660400" cy="660400"/>
            </a:xfrm>
            <a:prstGeom prst="rect">
              <a:avLst/>
            </a:prstGeom>
          </p:spPr>
          <p:txBody>
            <a:bodyPr lIns="50800" tIns="50800" rIns="50800" bIns="50800" rtlCol="0" anchor="ctr"/>
            <a:lstStyle/>
            <a:p>
              <a:pPr algn="ctr">
                <a:lnSpc>
                  <a:spcPts val="2279"/>
                </a:lnSpc>
              </a:pPr>
              <a:endParaRPr/>
            </a:p>
          </p:txBody>
        </p:sp>
      </p:grpSp>
      <p:sp>
        <p:nvSpPr>
          <p:cNvPr id="31" name="AutoShape 31"/>
          <p:cNvSpPr/>
          <p:nvPr/>
        </p:nvSpPr>
        <p:spPr>
          <a:xfrm flipH="1" flipV="1">
            <a:off x="10715082" y="7488212"/>
            <a:ext cx="648831" cy="0"/>
          </a:xfrm>
          <a:prstGeom prst="line">
            <a:avLst/>
          </a:prstGeom>
          <a:ln w="38100" cap="flat">
            <a:solidFill>
              <a:srgbClr val="000000"/>
            </a:solidFill>
            <a:prstDash val="sysDot"/>
            <a:headEnd type="none" w="sm" len="sm"/>
            <a:tailEnd type="none" w="sm" len="sm"/>
          </a:ln>
        </p:spPr>
      </p:sp>
      <p:sp>
        <p:nvSpPr>
          <p:cNvPr id="32" name="AutoShape 32"/>
          <p:cNvSpPr/>
          <p:nvPr/>
        </p:nvSpPr>
        <p:spPr>
          <a:xfrm flipH="1">
            <a:off x="12136885" y="9065854"/>
            <a:ext cx="648831" cy="0"/>
          </a:xfrm>
          <a:prstGeom prst="line">
            <a:avLst/>
          </a:prstGeom>
          <a:ln w="38100" cap="flat">
            <a:solidFill>
              <a:srgbClr val="000000"/>
            </a:solidFill>
            <a:prstDash val="sysDot"/>
            <a:headEnd type="none" w="sm" len="sm"/>
            <a:tailEnd type="none" w="sm" len="sm"/>
          </a:ln>
        </p:spPr>
      </p:sp>
      <p:sp>
        <p:nvSpPr>
          <p:cNvPr id="33" name="Freeform 33"/>
          <p:cNvSpPr/>
          <p:nvPr/>
        </p:nvSpPr>
        <p:spPr>
          <a:xfrm>
            <a:off x="9955251" y="991352"/>
            <a:ext cx="511339" cy="511339"/>
          </a:xfrm>
          <a:custGeom>
            <a:avLst/>
            <a:gdLst/>
            <a:ahLst/>
            <a:cxnLst/>
            <a:rect l="l" t="t" r="r" b="b"/>
            <a:pathLst>
              <a:path w="511339" h="511339">
                <a:moveTo>
                  <a:pt x="0" y="0"/>
                </a:moveTo>
                <a:lnTo>
                  <a:pt x="511339" y="0"/>
                </a:lnTo>
                <a:lnTo>
                  <a:pt x="511339" y="511340"/>
                </a:lnTo>
                <a:lnTo>
                  <a:pt x="0" y="51134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4" name="Freeform 34"/>
          <p:cNvSpPr/>
          <p:nvPr/>
        </p:nvSpPr>
        <p:spPr>
          <a:xfrm>
            <a:off x="13021438" y="2550784"/>
            <a:ext cx="536878" cy="498809"/>
          </a:xfrm>
          <a:custGeom>
            <a:avLst/>
            <a:gdLst/>
            <a:ahLst/>
            <a:cxnLst/>
            <a:rect l="l" t="t" r="r" b="b"/>
            <a:pathLst>
              <a:path w="536878" h="498809">
                <a:moveTo>
                  <a:pt x="0" y="0"/>
                </a:moveTo>
                <a:lnTo>
                  <a:pt x="536879" y="0"/>
                </a:lnTo>
                <a:lnTo>
                  <a:pt x="536879" y="498809"/>
                </a:lnTo>
                <a:lnTo>
                  <a:pt x="0" y="49880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5" name="Freeform 35"/>
          <p:cNvSpPr/>
          <p:nvPr/>
        </p:nvSpPr>
        <p:spPr>
          <a:xfrm>
            <a:off x="10002455" y="4135499"/>
            <a:ext cx="416932" cy="446513"/>
          </a:xfrm>
          <a:custGeom>
            <a:avLst/>
            <a:gdLst/>
            <a:ahLst/>
            <a:cxnLst/>
            <a:rect l="l" t="t" r="r" b="b"/>
            <a:pathLst>
              <a:path w="416932" h="446513">
                <a:moveTo>
                  <a:pt x="0" y="0"/>
                </a:moveTo>
                <a:lnTo>
                  <a:pt x="416932" y="0"/>
                </a:lnTo>
                <a:lnTo>
                  <a:pt x="416932" y="446513"/>
                </a:lnTo>
                <a:lnTo>
                  <a:pt x="0" y="44651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6" name="Freeform 36"/>
          <p:cNvSpPr/>
          <p:nvPr/>
        </p:nvSpPr>
        <p:spPr>
          <a:xfrm>
            <a:off x="13040886" y="5701558"/>
            <a:ext cx="497982" cy="487400"/>
          </a:xfrm>
          <a:custGeom>
            <a:avLst/>
            <a:gdLst/>
            <a:ahLst/>
            <a:cxnLst/>
            <a:rect l="l" t="t" r="r" b="b"/>
            <a:pathLst>
              <a:path w="497982" h="487400">
                <a:moveTo>
                  <a:pt x="0" y="0"/>
                </a:moveTo>
                <a:lnTo>
                  <a:pt x="497983" y="0"/>
                </a:lnTo>
                <a:lnTo>
                  <a:pt x="497983" y="487400"/>
                </a:lnTo>
                <a:lnTo>
                  <a:pt x="0" y="4874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7" name="Freeform 37"/>
          <p:cNvSpPr/>
          <p:nvPr/>
        </p:nvSpPr>
        <p:spPr>
          <a:xfrm>
            <a:off x="9978507" y="7215010"/>
            <a:ext cx="464828" cy="532754"/>
          </a:xfrm>
          <a:custGeom>
            <a:avLst/>
            <a:gdLst/>
            <a:ahLst/>
            <a:cxnLst/>
            <a:rect l="l" t="t" r="r" b="b"/>
            <a:pathLst>
              <a:path w="464828" h="532754">
                <a:moveTo>
                  <a:pt x="0" y="0"/>
                </a:moveTo>
                <a:lnTo>
                  <a:pt x="464828" y="0"/>
                </a:lnTo>
                <a:lnTo>
                  <a:pt x="464828" y="532754"/>
                </a:lnTo>
                <a:lnTo>
                  <a:pt x="0" y="53275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8" name="Freeform 38"/>
          <p:cNvSpPr/>
          <p:nvPr/>
        </p:nvSpPr>
        <p:spPr>
          <a:xfrm>
            <a:off x="13085214" y="8798843"/>
            <a:ext cx="409327" cy="482270"/>
          </a:xfrm>
          <a:custGeom>
            <a:avLst/>
            <a:gdLst/>
            <a:ahLst/>
            <a:cxnLst/>
            <a:rect l="l" t="t" r="r" b="b"/>
            <a:pathLst>
              <a:path w="409327" h="482270">
                <a:moveTo>
                  <a:pt x="0" y="0"/>
                </a:moveTo>
                <a:lnTo>
                  <a:pt x="409327" y="0"/>
                </a:lnTo>
                <a:lnTo>
                  <a:pt x="409327" y="482270"/>
                </a:lnTo>
                <a:lnTo>
                  <a:pt x="0" y="48227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0" name="Freeform 40"/>
          <p:cNvSpPr/>
          <p:nvPr/>
        </p:nvSpPr>
        <p:spPr>
          <a:xfrm>
            <a:off x="208005" y="6748408"/>
            <a:ext cx="768064" cy="713979"/>
          </a:xfrm>
          <a:custGeom>
            <a:avLst/>
            <a:gdLst/>
            <a:ahLst/>
            <a:cxnLst/>
            <a:rect l="l" t="t" r="r" b="b"/>
            <a:pathLst>
              <a:path w="866855" h="559515">
                <a:moveTo>
                  <a:pt x="0" y="0"/>
                </a:moveTo>
                <a:lnTo>
                  <a:pt x="866854" y="0"/>
                </a:lnTo>
                <a:lnTo>
                  <a:pt x="866854" y="559515"/>
                </a:lnTo>
                <a:lnTo>
                  <a:pt x="0" y="55951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41" name="Freeform 41"/>
          <p:cNvSpPr/>
          <p:nvPr/>
        </p:nvSpPr>
        <p:spPr>
          <a:xfrm>
            <a:off x="92225" y="646102"/>
            <a:ext cx="902757" cy="1257868"/>
          </a:xfrm>
          <a:custGeom>
            <a:avLst/>
            <a:gdLst/>
            <a:ahLst/>
            <a:cxnLst/>
            <a:rect l="l" t="t" r="r" b="b"/>
            <a:pathLst>
              <a:path w="1018873" h="1677157">
                <a:moveTo>
                  <a:pt x="0" y="0"/>
                </a:moveTo>
                <a:lnTo>
                  <a:pt x="1018873" y="0"/>
                </a:lnTo>
                <a:lnTo>
                  <a:pt x="1018873" y="1677157"/>
                </a:lnTo>
                <a:lnTo>
                  <a:pt x="0" y="1677157"/>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2" name="TextBox 42"/>
          <p:cNvSpPr txBox="1"/>
          <p:nvPr/>
        </p:nvSpPr>
        <p:spPr>
          <a:xfrm>
            <a:off x="1396392" y="585239"/>
            <a:ext cx="5901282" cy="2492990"/>
          </a:xfrm>
          <a:prstGeom prst="rect">
            <a:avLst/>
          </a:prstGeom>
        </p:spPr>
        <p:txBody>
          <a:bodyPr lIns="0" tIns="0" rIns="0" bIns="0" rtlCol="0" anchor="t">
            <a:spAutoFit/>
          </a:bodyPr>
          <a:lstStyle/>
          <a:p>
            <a:pPr marL="0" lvl="1" indent="0" algn="l">
              <a:spcBef>
                <a:spcPct val="0"/>
              </a:spcBef>
            </a:pPr>
            <a:r>
              <a:rPr lang="en-US" sz="5400" b="1" dirty="0">
                <a:solidFill>
                  <a:srgbClr val="1D2B74"/>
                </a:solidFill>
                <a:latin typeface="Muli Bold"/>
                <a:ea typeface="Muli Bold"/>
                <a:cs typeface="Muli Bold"/>
                <a:sym typeface="Muli Bold"/>
              </a:rPr>
              <a:t>1.1. </a:t>
            </a:r>
            <a:r>
              <a:rPr lang="en-US" sz="5400" b="1" dirty="0" err="1">
                <a:solidFill>
                  <a:srgbClr val="1D2B74"/>
                </a:solidFill>
                <a:latin typeface="Muli Bold"/>
                <a:ea typeface="Muli Bold"/>
                <a:cs typeface="Muli Bold"/>
                <a:sym typeface="Muli Bold"/>
              </a:rPr>
              <a:t>Địa</a:t>
            </a:r>
            <a:r>
              <a:rPr lang="en-US" sz="5400" b="1" dirty="0">
                <a:solidFill>
                  <a:srgbClr val="1D2B74"/>
                </a:solidFill>
                <a:latin typeface="Muli Bold"/>
                <a:ea typeface="Muli Bold"/>
                <a:cs typeface="Muli Bold"/>
                <a:sym typeface="Muli Bold"/>
              </a:rPr>
              <a:t> </a:t>
            </a:r>
            <a:r>
              <a:rPr lang="en-US" sz="5400" b="1" dirty="0" err="1">
                <a:solidFill>
                  <a:srgbClr val="1D2B74"/>
                </a:solidFill>
                <a:latin typeface="Muli Bold"/>
                <a:ea typeface="Muli Bold"/>
                <a:cs typeface="Muli Bold"/>
                <a:sym typeface="Muli Bold"/>
              </a:rPr>
              <a:t>điểm</a:t>
            </a:r>
            <a:r>
              <a:rPr lang="en-US" sz="5400" b="1" dirty="0">
                <a:solidFill>
                  <a:srgbClr val="1D2B74"/>
                </a:solidFill>
                <a:latin typeface="Muli Bold"/>
                <a:ea typeface="Muli Bold"/>
                <a:cs typeface="Muli Bold"/>
                <a:sym typeface="Muli Bold"/>
              </a:rPr>
              <a:t> </a:t>
            </a:r>
            <a:r>
              <a:rPr lang="en-US" sz="5400" b="1" dirty="0" err="1">
                <a:solidFill>
                  <a:srgbClr val="1D2B74"/>
                </a:solidFill>
                <a:latin typeface="Muli Bold"/>
                <a:ea typeface="Muli Bold"/>
                <a:cs typeface="Muli Bold"/>
                <a:sym typeface="Muli Bold"/>
              </a:rPr>
              <a:t>này</a:t>
            </a:r>
            <a:r>
              <a:rPr lang="en-US" sz="5400" b="1" dirty="0">
                <a:solidFill>
                  <a:srgbClr val="1D2B74"/>
                </a:solidFill>
                <a:latin typeface="Muli Bold"/>
                <a:ea typeface="Muli Bold"/>
                <a:cs typeface="Muli Bold"/>
                <a:sym typeface="Muli Bold"/>
              </a:rPr>
              <a:t> </a:t>
            </a:r>
            <a:r>
              <a:rPr lang="en-US" sz="5400" b="1" dirty="0" err="1">
                <a:solidFill>
                  <a:srgbClr val="1D2B74"/>
                </a:solidFill>
                <a:latin typeface="Muli Bold"/>
                <a:ea typeface="Muli Bold"/>
                <a:cs typeface="Muli Bold"/>
                <a:sym typeface="Muli Bold"/>
              </a:rPr>
              <a:t>đặt</a:t>
            </a:r>
            <a:r>
              <a:rPr lang="en-US" sz="5400" b="1" dirty="0">
                <a:solidFill>
                  <a:srgbClr val="1D2B74"/>
                </a:solidFill>
                <a:latin typeface="Muli Bold"/>
                <a:ea typeface="Muli Bold"/>
                <a:cs typeface="Muli Bold"/>
                <a:sym typeface="Muli Bold"/>
              </a:rPr>
              <a:t> </a:t>
            </a:r>
            <a:r>
              <a:rPr lang="en-US" sz="5400" b="1" dirty="0" err="1">
                <a:solidFill>
                  <a:srgbClr val="1D2B74"/>
                </a:solidFill>
                <a:latin typeface="Muli Bold"/>
                <a:ea typeface="Muli Bold"/>
                <a:cs typeface="Muli Bold"/>
                <a:sym typeface="Muli Bold"/>
              </a:rPr>
              <a:t>tại</a:t>
            </a:r>
            <a:r>
              <a:rPr lang="en-US" sz="5400" b="1" dirty="0">
                <a:solidFill>
                  <a:srgbClr val="1D2B74"/>
                </a:solidFill>
                <a:latin typeface="Muli Bold"/>
                <a:ea typeface="Muli Bold"/>
                <a:cs typeface="Muli Bold"/>
                <a:sym typeface="Muli Bold"/>
              </a:rPr>
              <a:t> </a:t>
            </a:r>
            <a:r>
              <a:rPr lang="en-US" sz="5400" b="1" dirty="0" err="1">
                <a:solidFill>
                  <a:srgbClr val="1D2B74"/>
                </a:solidFill>
                <a:latin typeface="Muli Bold"/>
                <a:ea typeface="Muli Bold"/>
                <a:cs typeface="Muli Bold"/>
                <a:sym typeface="Muli Bold"/>
              </a:rPr>
              <a:t>đâu</a:t>
            </a:r>
            <a:r>
              <a:rPr lang="en-US" sz="5400" b="1" dirty="0">
                <a:solidFill>
                  <a:srgbClr val="1D2B74"/>
                </a:solidFill>
                <a:latin typeface="Muli Bold"/>
                <a:ea typeface="Muli Bold"/>
                <a:cs typeface="Muli Bold"/>
                <a:sym typeface="Muli Bold"/>
              </a:rPr>
              <a:t>?</a:t>
            </a:r>
          </a:p>
        </p:txBody>
      </p:sp>
      <p:sp>
        <p:nvSpPr>
          <p:cNvPr id="43" name="TextBox 43"/>
          <p:cNvSpPr txBox="1"/>
          <p:nvPr/>
        </p:nvSpPr>
        <p:spPr>
          <a:xfrm>
            <a:off x="252467" y="2734966"/>
            <a:ext cx="7366990" cy="1661993"/>
          </a:xfrm>
          <a:prstGeom prst="rect">
            <a:avLst/>
          </a:prstGeom>
        </p:spPr>
        <p:txBody>
          <a:bodyPr lIns="0" tIns="0" rIns="0" bIns="0" rtlCol="0" anchor="t">
            <a:spAutoFit/>
          </a:bodyPr>
          <a:lstStyle/>
          <a:p>
            <a:pPr algn="l"/>
            <a:r>
              <a:rPr lang="en-US" sz="3600" i="1" spc="87" dirty="0" err="1">
                <a:solidFill>
                  <a:srgbClr val="000000"/>
                </a:solidFill>
                <a:latin typeface="Muli Italics"/>
                <a:ea typeface="Muli Italics"/>
                <a:cs typeface="Muli Italics"/>
                <a:sym typeface="Muli Italics"/>
              </a:rPr>
              <a:t>Hiện</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thị</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tự</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động</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từ</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kết</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quả</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điều</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tra</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bảng</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kê</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Phiếu</a:t>
            </a:r>
            <a:r>
              <a:rPr lang="en-US" sz="3600" i="1" spc="87" dirty="0">
                <a:solidFill>
                  <a:srgbClr val="000000"/>
                </a:solidFill>
                <a:latin typeface="Muli Italics"/>
                <a:ea typeface="Muli Italics"/>
                <a:cs typeface="Muli Italics"/>
                <a:sym typeface="Muli Italics"/>
              </a:rPr>
              <a:t> </a:t>
            </a:r>
            <a:r>
              <a:rPr lang="en-US" sz="3600" i="1" spc="87" dirty="0" err="1">
                <a:solidFill>
                  <a:srgbClr val="000000"/>
                </a:solidFill>
                <a:latin typeface="Muli Italics"/>
                <a:ea typeface="Muli Italics"/>
                <a:cs typeface="Muli Italics"/>
                <a:sym typeface="Muli Italics"/>
              </a:rPr>
              <a:t>số</a:t>
            </a:r>
            <a:r>
              <a:rPr lang="en-US" sz="3600" i="1" spc="87" dirty="0">
                <a:solidFill>
                  <a:srgbClr val="000000"/>
                </a:solidFill>
                <a:latin typeface="Muli Italics"/>
                <a:ea typeface="Muli Italics"/>
                <a:cs typeface="Muli Italics"/>
                <a:sym typeface="Muli Italics"/>
              </a:rPr>
              <a:t> 6/CT-BK)</a:t>
            </a:r>
          </a:p>
        </p:txBody>
      </p:sp>
      <p:sp>
        <p:nvSpPr>
          <p:cNvPr id="44" name="TextBox 44"/>
          <p:cNvSpPr txBox="1"/>
          <p:nvPr/>
        </p:nvSpPr>
        <p:spPr>
          <a:xfrm>
            <a:off x="233417" y="4605123"/>
            <a:ext cx="7119432" cy="1661993"/>
          </a:xfrm>
          <a:prstGeom prst="rect">
            <a:avLst/>
          </a:prstGeom>
        </p:spPr>
        <p:txBody>
          <a:bodyPr lIns="0" tIns="0" rIns="0" bIns="0" rtlCol="0" anchor="t">
            <a:spAutoFit/>
          </a:bodyPr>
          <a:lstStyle/>
          <a:p>
            <a:pPr algn="l"/>
            <a:r>
              <a:rPr lang="en-US" sz="3600" spc="87" dirty="0" err="1">
                <a:solidFill>
                  <a:srgbClr val="FC0000"/>
                </a:solidFill>
                <a:latin typeface="Muli"/>
                <a:ea typeface="Muli"/>
                <a:cs typeface="Muli"/>
                <a:sym typeface="Muli"/>
              </a:rPr>
              <a:t>Trường</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hợp</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địa</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điểm</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hiển</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thị</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từ</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kết</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quả</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bảng</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kê</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chưa</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chính</a:t>
            </a:r>
            <a:r>
              <a:rPr lang="en-US" sz="3600" spc="87" dirty="0">
                <a:solidFill>
                  <a:srgbClr val="FC0000"/>
                </a:solidFill>
                <a:latin typeface="Muli"/>
                <a:ea typeface="Muli"/>
                <a:cs typeface="Muli"/>
                <a:sym typeface="Muli"/>
              </a:rPr>
              <a:t> </a:t>
            </a:r>
            <a:r>
              <a:rPr lang="en-US" sz="3600" spc="87" dirty="0" err="1">
                <a:solidFill>
                  <a:srgbClr val="FC0000"/>
                </a:solidFill>
                <a:latin typeface="Muli"/>
                <a:ea typeface="Muli"/>
                <a:cs typeface="Muli"/>
                <a:sym typeface="Muli"/>
              </a:rPr>
              <a:t>xác</a:t>
            </a:r>
            <a:endParaRPr lang="en-US" sz="3600" spc="87" dirty="0">
              <a:solidFill>
                <a:srgbClr val="FC0000"/>
              </a:solidFill>
              <a:latin typeface="Muli"/>
              <a:ea typeface="Muli"/>
              <a:cs typeface="Muli"/>
              <a:sym typeface="Muli"/>
            </a:endParaRPr>
          </a:p>
        </p:txBody>
      </p:sp>
      <p:sp>
        <p:nvSpPr>
          <p:cNvPr id="45" name="TextBox 45"/>
          <p:cNvSpPr txBox="1"/>
          <p:nvPr/>
        </p:nvSpPr>
        <p:spPr>
          <a:xfrm>
            <a:off x="1224319" y="6267116"/>
            <a:ext cx="5351000" cy="3077766"/>
          </a:xfrm>
          <a:prstGeom prst="rect">
            <a:avLst/>
          </a:prstGeom>
        </p:spPr>
        <p:txBody>
          <a:bodyPr wrap="square" lIns="0" tIns="0" rIns="0" bIns="0" rtlCol="0" anchor="t">
            <a:spAutoFit/>
          </a:bodyPr>
          <a:lstStyle/>
          <a:p>
            <a:pPr algn="ctr"/>
            <a:r>
              <a:rPr lang="en-US" sz="4000" spc="81" dirty="0">
                <a:solidFill>
                  <a:srgbClr val="000000"/>
                </a:solidFill>
                <a:latin typeface="Muli"/>
                <a:ea typeface="Muli"/>
                <a:cs typeface="Muli"/>
                <a:sym typeface="Muli"/>
              </a:rPr>
              <a:t>ĐTV </a:t>
            </a:r>
            <a:r>
              <a:rPr lang="en-US" sz="4000" spc="81" dirty="0" err="1">
                <a:solidFill>
                  <a:srgbClr val="000000"/>
                </a:solidFill>
                <a:latin typeface="Muli"/>
                <a:ea typeface="Muli"/>
                <a:cs typeface="Muli"/>
                <a:sym typeface="Muli"/>
              </a:rPr>
              <a:t>cập</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nhật</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lại</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mã</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trả</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lời</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đúng</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thực</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tế</a:t>
            </a:r>
            <a:r>
              <a:rPr lang="en-US" sz="4000" spc="81" dirty="0">
                <a:solidFill>
                  <a:srgbClr val="000000"/>
                </a:solidFill>
                <a:latin typeface="Muli"/>
                <a:ea typeface="Muli"/>
                <a:cs typeface="Muli"/>
                <a:sym typeface="Muli"/>
              </a:rPr>
              <a:t> </a:t>
            </a:r>
          </a:p>
          <a:p>
            <a:pPr algn="ctr"/>
            <a:r>
              <a:rPr lang="en-US" sz="4000" spc="81" dirty="0">
                <a:solidFill>
                  <a:srgbClr val="000000"/>
                </a:solidFill>
                <a:latin typeface="Muli"/>
                <a:ea typeface="Muli"/>
                <a:cs typeface="Muli"/>
                <a:sym typeface="Muli"/>
              </a:rPr>
              <a:t>(</a:t>
            </a:r>
            <a:r>
              <a:rPr lang="en-US" sz="4000" spc="81" dirty="0" err="1">
                <a:solidFill>
                  <a:srgbClr val="000000"/>
                </a:solidFill>
                <a:latin typeface="Muli"/>
                <a:ea typeface="Muli"/>
                <a:cs typeface="Muli"/>
                <a:sym typeface="Muli"/>
              </a:rPr>
              <a:t>dựa</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trên</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quan</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sát</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và</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thông</a:t>
            </a:r>
            <a:r>
              <a:rPr lang="en-US" sz="4000" spc="81" dirty="0">
                <a:solidFill>
                  <a:srgbClr val="000000"/>
                </a:solidFill>
                <a:latin typeface="Muli"/>
                <a:ea typeface="Muli"/>
                <a:cs typeface="Muli"/>
                <a:sym typeface="Muli"/>
              </a:rPr>
              <a:t> tin </a:t>
            </a:r>
            <a:r>
              <a:rPr lang="en-US" sz="4000" spc="81" dirty="0" err="1">
                <a:solidFill>
                  <a:srgbClr val="000000"/>
                </a:solidFill>
                <a:latin typeface="Muli"/>
                <a:ea typeface="Muli"/>
                <a:cs typeface="Muli"/>
                <a:sym typeface="Muli"/>
              </a:rPr>
              <a:t>địa</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chỉ</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của</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cơ</a:t>
            </a:r>
            <a:r>
              <a:rPr lang="en-US" sz="4000" spc="81" dirty="0">
                <a:solidFill>
                  <a:srgbClr val="000000"/>
                </a:solidFill>
                <a:latin typeface="Muli"/>
                <a:ea typeface="Muli"/>
                <a:cs typeface="Muli"/>
                <a:sym typeface="Muli"/>
              </a:rPr>
              <a:t> </a:t>
            </a:r>
            <a:r>
              <a:rPr lang="en-US" sz="4000" spc="81" dirty="0" err="1">
                <a:solidFill>
                  <a:srgbClr val="000000"/>
                </a:solidFill>
                <a:latin typeface="Muli"/>
                <a:ea typeface="Muli"/>
                <a:cs typeface="Muli"/>
                <a:sym typeface="Muli"/>
              </a:rPr>
              <a:t>sở</a:t>
            </a:r>
            <a:r>
              <a:rPr lang="en-US" sz="4000" spc="81" dirty="0">
                <a:solidFill>
                  <a:srgbClr val="000000"/>
                </a:solidFill>
                <a:latin typeface="Muli"/>
                <a:ea typeface="Muli"/>
                <a:cs typeface="Muli"/>
                <a:sym typeface="Muli"/>
              </a:rPr>
              <a:t>)</a:t>
            </a:r>
          </a:p>
        </p:txBody>
      </p:sp>
      <p:sp>
        <p:nvSpPr>
          <p:cNvPr id="46" name="TextBox 46"/>
          <p:cNvSpPr txBox="1"/>
          <p:nvPr/>
        </p:nvSpPr>
        <p:spPr>
          <a:xfrm>
            <a:off x="12401033" y="802687"/>
            <a:ext cx="5566423" cy="553998"/>
          </a:xfrm>
          <a:prstGeom prst="rect">
            <a:avLst/>
          </a:prstGeom>
        </p:spPr>
        <p:txBody>
          <a:bodyPr wrap="square" lIns="0" tIns="0" rIns="0" bIns="0" rtlCol="0" anchor="t">
            <a:spAutoFit/>
          </a:bodyPr>
          <a:lstStyle/>
          <a:p>
            <a:pPr algn="l"/>
            <a:r>
              <a:rPr lang="en-US" sz="3600" b="1" dirty="0" err="1">
                <a:solidFill>
                  <a:srgbClr val="10143C"/>
                </a:solidFill>
                <a:latin typeface="Muli Bold"/>
                <a:ea typeface="Muli Bold"/>
                <a:cs typeface="Muli Bold"/>
                <a:sym typeface="Muli Bold"/>
              </a:rPr>
              <a:t>Tại</a:t>
            </a:r>
            <a:r>
              <a:rPr lang="en-US" sz="3600" b="1" dirty="0">
                <a:solidFill>
                  <a:srgbClr val="10143C"/>
                </a:solidFill>
                <a:latin typeface="Muli Bold"/>
                <a:ea typeface="Muli Bold"/>
                <a:cs typeface="Muli Bold"/>
                <a:sym typeface="Muli Bold"/>
              </a:rPr>
              <a:t> </a:t>
            </a:r>
            <a:r>
              <a:rPr lang="en-US" sz="3600" b="1" dirty="0" err="1">
                <a:solidFill>
                  <a:srgbClr val="10143C"/>
                </a:solidFill>
                <a:latin typeface="Muli Bold"/>
                <a:ea typeface="Muli Bold"/>
                <a:cs typeface="Muli Bold"/>
                <a:sym typeface="Muli Bold"/>
              </a:rPr>
              <a:t>đường</a:t>
            </a:r>
            <a:r>
              <a:rPr lang="en-US" sz="3600" b="1" dirty="0">
                <a:solidFill>
                  <a:srgbClr val="10143C"/>
                </a:solidFill>
                <a:latin typeface="Muli Bold"/>
                <a:ea typeface="Muli Bold"/>
                <a:cs typeface="Muli Bold"/>
                <a:sym typeface="Muli Bold"/>
              </a:rPr>
              <a:t>, </a:t>
            </a:r>
            <a:r>
              <a:rPr lang="en-US" sz="3600" b="1" dirty="0" err="1">
                <a:solidFill>
                  <a:srgbClr val="10143C"/>
                </a:solidFill>
                <a:latin typeface="Muli Bold"/>
                <a:ea typeface="Muli Bold"/>
                <a:cs typeface="Muli Bold"/>
                <a:sym typeface="Muli Bold"/>
              </a:rPr>
              <a:t>phố</a:t>
            </a:r>
            <a:r>
              <a:rPr lang="en-US" sz="3600" b="1" dirty="0">
                <a:solidFill>
                  <a:srgbClr val="10143C"/>
                </a:solidFill>
                <a:latin typeface="Muli Bold"/>
                <a:ea typeface="Muli Bold"/>
                <a:cs typeface="Muli Bold"/>
                <a:sym typeface="Muli Bold"/>
              </a:rPr>
              <a:t>, </a:t>
            </a:r>
            <a:r>
              <a:rPr lang="en-US" sz="3600" b="1" dirty="0" err="1">
                <a:solidFill>
                  <a:srgbClr val="10143C"/>
                </a:solidFill>
                <a:latin typeface="Muli Bold"/>
                <a:ea typeface="Muli Bold"/>
                <a:cs typeface="Muli Bold"/>
                <a:sym typeface="Muli Bold"/>
              </a:rPr>
              <a:t>ngõ</a:t>
            </a:r>
            <a:r>
              <a:rPr lang="en-US" sz="3600" b="1" dirty="0">
                <a:solidFill>
                  <a:srgbClr val="10143C"/>
                </a:solidFill>
                <a:latin typeface="Muli Bold"/>
                <a:ea typeface="Muli Bold"/>
                <a:cs typeface="Muli Bold"/>
                <a:sym typeface="Muli Bold"/>
              </a:rPr>
              <a:t> </a:t>
            </a:r>
            <a:r>
              <a:rPr lang="en-US" sz="3600" b="1" dirty="0" err="1">
                <a:solidFill>
                  <a:srgbClr val="10143C"/>
                </a:solidFill>
                <a:latin typeface="Muli Bold"/>
                <a:ea typeface="Muli Bold"/>
                <a:cs typeface="Muli Bold"/>
                <a:sym typeface="Muli Bold"/>
              </a:rPr>
              <a:t>xóm</a:t>
            </a:r>
            <a:endParaRPr lang="en-US" sz="3600" b="1" dirty="0">
              <a:solidFill>
                <a:srgbClr val="10143C"/>
              </a:solidFill>
              <a:latin typeface="Muli Bold"/>
              <a:ea typeface="Muli Bold"/>
              <a:cs typeface="Muli Bold"/>
              <a:sym typeface="Muli Bold"/>
            </a:endParaRPr>
          </a:p>
        </p:txBody>
      </p:sp>
      <p:sp>
        <p:nvSpPr>
          <p:cNvPr id="47" name="TextBox 47"/>
          <p:cNvSpPr txBox="1"/>
          <p:nvPr/>
        </p:nvSpPr>
        <p:spPr>
          <a:xfrm>
            <a:off x="12551672" y="4191405"/>
            <a:ext cx="3114675" cy="398892"/>
          </a:xfrm>
          <a:prstGeom prst="rect">
            <a:avLst/>
          </a:prstGeom>
        </p:spPr>
        <p:txBody>
          <a:bodyPr lIns="0" tIns="0" rIns="0" bIns="0" rtlCol="0" anchor="t">
            <a:spAutoFit/>
          </a:bodyPr>
          <a:lstStyle/>
          <a:p>
            <a:pPr algn="l">
              <a:lnSpc>
                <a:spcPts val="2999"/>
              </a:lnSpc>
            </a:pPr>
            <a:r>
              <a:rPr lang="en-US" sz="3600" b="1" dirty="0" err="1">
                <a:solidFill>
                  <a:srgbClr val="10143C"/>
                </a:solidFill>
                <a:latin typeface="Muli Bold"/>
                <a:ea typeface="Muli Bold"/>
                <a:cs typeface="Muli Bold"/>
                <a:sym typeface="Muli Bold"/>
              </a:rPr>
              <a:t>Tại</a:t>
            </a:r>
            <a:r>
              <a:rPr lang="en-US" sz="3600" b="1" dirty="0">
                <a:solidFill>
                  <a:srgbClr val="10143C"/>
                </a:solidFill>
                <a:latin typeface="Muli Bold"/>
                <a:ea typeface="Muli Bold"/>
                <a:cs typeface="Muli Bold"/>
                <a:sym typeface="Muli Bold"/>
              </a:rPr>
              <a:t> </a:t>
            </a:r>
            <a:r>
              <a:rPr lang="en-US" sz="3600" b="1" dirty="0" err="1">
                <a:solidFill>
                  <a:srgbClr val="10143C"/>
                </a:solidFill>
                <a:latin typeface="Muli Bold"/>
                <a:ea typeface="Muli Bold"/>
                <a:cs typeface="Muli Bold"/>
                <a:sym typeface="Muli Bold"/>
              </a:rPr>
              <a:t>chợ</a:t>
            </a:r>
            <a:endParaRPr lang="en-US" sz="3600" b="1" dirty="0">
              <a:solidFill>
                <a:srgbClr val="10143C"/>
              </a:solidFill>
              <a:latin typeface="Muli Bold"/>
              <a:ea typeface="Muli Bold"/>
              <a:cs typeface="Muli Bold"/>
              <a:sym typeface="Muli Bold"/>
            </a:endParaRPr>
          </a:p>
        </p:txBody>
      </p:sp>
      <p:sp>
        <p:nvSpPr>
          <p:cNvPr id="48" name="TextBox 48"/>
          <p:cNvSpPr txBox="1"/>
          <p:nvPr/>
        </p:nvSpPr>
        <p:spPr>
          <a:xfrm>
            <a:off x="7760649" y="2293246"/>
            <a:ext cx="3777647" cy="984885"/>
          </a:xfrm>
          <a:prstGeom prst="rect">
            <a:avLst/>
          </a:prstGeom>
        </p:spPr>
        <p:txBody>
          <a:bodyPr wrap="square" lIns="0" tIns="0" rIns="0" bIns="0" rtlCol="0" anchor="t">
            <a:spAutoFit/>
          </a:bodyPr>
          <a:lstStyle/>
          <a:p>
            <a:pPr algn="l"/>
            <a:r>
              <a:rPr lang="en-US" sz="3200" b="1" dirty="0" err="1">
                <a:solidFill>
                  <a:srgbClr val="10143C"/>
                </a:solidFill>
                <a:latin typeface="Muli Bold"/>
                <a:ea typeface="Muli Bold"/>
                <a:cs typeface="Muli Bold"/>
                <a:sym typeface="Muli Bold"/>
              </a:rPr>
              <a:t>Tại</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siêu</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thị</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Trung</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tâm</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thương</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mại</a:t>
            </a:r>
            <a:endParaRPr lang="en-US" sz="3200" b="1" dirty="0">
              <a:solidFill>
                <a:srgbClr val="10143C"/>
              </a:solidFill>
              <a:latin typeface="Muli Bold"/>
              <a:ea typeface="Muli Bold"/>
              <a:cs typeface="Muli Bold"/>
              <a:sym typeface="Muli Bold"/>
            </a:endParaRPr>
          </a:p>
        </p:txBody>
      </p:sp>
      <p:sp>
        <p:nvSpPr>
          <p:cNvPr id="49" name="TextBox 49"/>
          <p:cNvSpPr txBox="1"/>
          <p:nvPr/>
        </p:nvSpPr>
        <p:spPr>
          <a:xfrm>
            <a:off x="8119527" y="5537118"/>
            <a:ext cx="3479533" cy="984885"/>
          </a:xfrm>
          <a:prstGeom prst="rect">
            <a:avLst/>
          </a:prstGeom>
        </p:spPr>
        <p:txBody>
          <a:bodyPr lIns="0" tIns="0" rIns="0" bIns="0" rtlCol="0" anchor="t">
            <a:spAutoFit/>
          </a:bodyPr>
          <a:lstStyle/>
          <a:p>
            <a:pPr algn="ctr"/>
            <a:r>
              <a:rPr lang="en-US" sz="3200" b="1" dirty="0" err="1">
                <a:solidFill>
                  <a:srgbClr val="10143C"/>
                </a:solidFill>
                <a:latin typeface="Muli Bold"/>
                <a:ea typeface="Muli Bold"/>
                <a:cs typeface="Muli Bold"/>
                <a:sym typeface="Muli Bold"/>
              </a:rPr>
              <a:t>Tại</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cửa</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hàng</a:t>
            </a:r>
            <a:r>
              <a:rPr lang="en-US" sz="3200" b="1" dirty="0">
                <a:solidFill>
                  <a:srgbClr val="10143C"/>
                </a:solidFill>
                <a:latin typeface="Muli Bold"/>
                <a:ea typeface="Muli Bold"/>
                <a:cs typeface="Muli Bold"/>
                <a:sym typeface="Muli Bold"/>
              </a:rPr>
              <a:t> minimart</a:t>
            </a:r>
          </a:p>
        </p:txBody>
      </p:sp>
      <p:sp>
        <p:nvSpPr>
          <p:cNvPr id="50" name="TextBox 50"/>
          <p:cNvSpPr txBox="1"/>
          <p:nvPr/>
        </p:nvSpPr>
        <p:spPr>
          <a:xfrm>
            <a:off x="12152022" y="6906133"/>
            <a:ext cx="5104956" cy="984885"/>
          </a:xfrm>
          <a:prstGeom prst="rect">
            <a:avLst/>
          </a:prstGeom>
        </p:spPr>
        <p:txBody>
          <a:bodyPr wrap="square" lIns="0" tIns="0" rIns="0" bIns="0" rtlCol="0" anchor="t">
            <a:spAutoFit/>
          </a:bodyPr>
          <a:lstStyle/>
          <a:p>
            <a:pPr algn="ctr"/>
            <a:r>
              <a:rPr lang="en-US" sz="3200" b="1" dirty="0" err="1">
                <a:solidFill>
                  <a:srgbClr val="10143C"/>
                </a:solidFill>
                <a:latin typeface="Muli Bold"/>
                <a:ea typeface="Muli Bold"/>
                <a:cs typeface="Muli Bold"/>
                <a:sym typeface="Muli Bold"/>
              </a:rPr>
              <a:t>Tại</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địa</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điểm</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cố</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định</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khác</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ghi</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rõ</a:t>
            </a:r>
            <a:r>
              <a:rPr lang="en-US" sz="3200" b="1" dirty="0">
                <a:solidFill>
                  <a:srgbClr val="10143C"/>
                </a:solidFill>
                <a:latin typeface="Muli Bold"/>
                <a:ea typeface="Muli Bold"/>
                <a:cs typeface="Muli Bold"/>
                <a:sym typeface="Muli Bold"/>
              </a:rPr>
              <a:t>___)</a:t>
            </a:r>
          </a:p>
        </p:txBody>
      </p:sp>
      <p:sp>
        <p:nvSpPr>
          <p:cNvPr id="51" name="TextBox 51"/>
          <p:cNvSpPr txBox="1"/>
          <p:nvPr/>
        </p:nvSpPr>
        <p:spPr>
          <a:xfrm>
            <a:off x="7817925" y="8637172"/>
            <a:ext cx="3663093" cy="984885"/>
          </a:xfrm>
          <a:prstGeom prst="rect">
            <a:avLst/>
          </a:prstGeom>
        </p:spPr>
        <p:txBody>
          <a:bodyPr lIns="0" tIns="0" rIns="0" bIns="0" rtlCol="0" anchor="t">
            <a:spAutoFit/>
          </a:bodyPr>
          <a:lstStyle/>
          <a:p>
            <a:pPr algn="ctr"/>
            <a:r>
              <a:rPr lang="en-US" sz="3200" b="1" dirty="0" err="1">
                <a:solidFill>
                  <a:srgbClr val="10143C"/>
                </a:solidFill>
                <a:latin typeface="Muli Bold"/>
                <a:ea typeface="Muli Bold"/>
                <a:cs typeface="Muli Bold"/>
                <a:sym typeface="Muli Bold"/>
              </a:rPr>
              <a:t>Cơ</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sở</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không</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có</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địa</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điểm</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cố</a:t>
            </a:r>
            <a:r>
              <a:rPr lang="en-US" sz="3200" b="1" dirty="0">
                <a:solidFill>
                  <a:srgbClr val="10143C"/>
                </a:solidFill>
                <a:latin typeface="Muli Bold"/>
                <a:ea typeface="Muli Bold"/>
                <a:cs typeface="Muli Bold"/>
                <a:sym typeface="Muli Bold"/>
              </a:rPr>
              <a:t> </a:t>
            </a:r>
            <a:r>
              <a:rPr lang="en-US" sz="3200" b="1" dirty="0" err="1">
                <a:solidFill>
                  <a:srgbClr val="10143C"/>
                </a:solidFill>
                <a:latin typeface="Muli Bold"/>
                <a:ea typeface="Muli Bold"/>
                <a:cs typeface="Muli Bold"/>
                <a:sym typeface="Muli Bold"/>
              </a:rPr>
              <a:t>định</a:t>
            </a:r>
            <a:endParaRPr lang="en-US" sz="3200" b="1" dirty="0">
              <a:solidFill>
                <a:srgbClr val="10143C"/>
              </a:solidFill>
              <a:latin typeface="Muli Bold"/>
              <a:ea typeface="Muli Bold"/>
              <a:cs typeface="Muli Bold"/>
              <a:sym typeface="Muli Bold"/>
            </a:endParaRPr>
          </a:p>
        </p:txBody>
      </p:sp>
      <p:sp>
        <p:nvSpPr>
          <p:cNvPr id="52" name="TextBox 52"/>
          <p:cNvSpPr txBox="1"/>
          <p:nvPr/>
        </p:nvSpPr>
        <p:spPr>
          <a:xfrm>
            <a:off x="11363913" y="1014345"/>
            <a:ext cx="774103" cy="377026"/>
          </a:xfrm>
          <a:prstGeom prst="rect">
            <a:avLst/>
          </a:prstGeom>
        </p:spPr>
        <p:txBody>
          <a:bodyPr lIns="0" tIns="0" rIns="0" bIns="0" rtlCol="0" anchor="t">
            <a:spAutoFit/>
          </a:bodyPr>
          <a:lstStyle/>
          <a:p>
            <a:pPr algn="ctr">
              <a:lnSpc>
                <a:spcPts val="2924"/>
              </a:lnSpc>
            </a:pPr>
            <a:r>
              <a:rPr lang="en-US" sz="3200" b="1" dirty="0">
                <a:solidFill>
                  <a:srgbClr val="FFFFFF"/>
                </a:solidFill>
                <a:latin typeface="Muli Bold"/>
                <a:ea typeface="Muli Bold"/>
                <a:cs typeface="Muli Bold"/>
                <a:sym typeface="Muli Bold"/>
              </a:rPr>
              <a:t>1</a:t>
            </a:r>
          </a:p>
        </p:txBody>
      </p:sp>
      <p:sp>
        <p:nvSpPr>
          <p:cNvPr id="53" name="TextBox 53"/>
          <p:cNvSpPr txBox="1"/>
          <p:nvPr/>
        </p:nvSpPr>
        <p:spPr>
          <a:xfrm>
            <a:off x="11362782" y="2619214"/>
            <a:ext cx="774103" cy="377026"/>
          </a:xfrm>
          <a:prstGeom prst="rect">
            <a:avLst/>
          </a:prstGeom>
        </p:spPr>
        <p:txBody>
          <a:bodyPr lIns="0" tIns="0" rIns="0" bIns="0" rtlCol="0" anchor="t">
            <a:spAutoFit/>
          </a:bodyPr>
          <a:lstStyle/>
          <a:p>
            <a:pPr algn="ctr">
              <a:lnSpc>
                <a:spcPts val="2924"/>
              </a:lnSpc>
            </a:pPr>
            <a:r>
              <a:rPr lang="en-US" sz="3200" b="1" dirty="0">
                <a:solidFill>
                  <a:srgbClr val="FFFFFF"/>
                </a:solidFill>
                <a:latin typeface="Muli Bold"/>
                <a:ea typeface="Muli Bold"/>
                <a:cs typeface="Muli Bold"/>
                <a:sym typeface="Muli Bold"/>
              </a:rPr>
              <a:t>2</a:t>
            </a:r>
          </a:p>
        </p:txBody>
      </p:sp>
      <p:sp>
        <p:nvSpPr>
          <p:cNvPr id="54" name="TextBox 54"/>
          <p:cNvSpPr txBox="1"/>
          <p:nvPr/>
        </p:nvSpPr>
        <p:spPr>
          <a:xfrm>
            <a:off x="11362782" y="4177781"/>
            <a:ext cx="774103" cy="377026"/>
          </a:xfrm>
          <a:prstGeom prst="rect">
            <a:avLst/>
          </a:prstGeom>
        </p:spPr>
        <p:txBody>
          <a:bodyPr lIns="0" tIns="0" rIns="0" bIns="0" rtlCol="0" anchor="t">
            <a:spAutoFit/>
          </a:bodyPr>
          <a:lstStyle/>
          <a:p>
            <a:pPr algn="ctr">
              <a:lnSpc>
                <a:spcPts val="2924"/>
              </a:lnSpc>
            </a:pPr>
            <a:r>
              <a:rPr lang="en-US" sz="3200" b="1" dirty="0">
                <a:solidFill>
                  <a:srgbClr val="FFFFFF"/>
                </a:solidFill>
                <a:latin typeface="Muli Bold"/>
                <a:ea typeface="Muli Bold"/>
                <a:cs typeface="Muli Bold"/>
                <a:sym typeface="Muli Bold"/>
              </a:rPr>
              <a:t>3</a:t>
            </a:r>
          </a:p>
        </p:txBody>
      </p:sp>
      <p:sp>
        <p:nvSpPr>
          <p:cNvPr id="55" name="TextBox 55"/>
          <p:cNvSpPr txBox="1"/>
          <p:nvPr/>
        </p:nvSpPr>
        <p:spPr>
          <a:xfrm>
            <a:off x="11363913" y="5736372"/>
            <a:ext cx="774103" cy="377026"/>
          </a:xfrm>
          <a:prstGeom prst="rect">
            <a:avLst/>
          </a:prstGeom>
        </p:spPr>
        <p:txBody>
          <a:bodyPr lIns="0" tIns="0" rIns="0" bIns="0" rtlCol="0" anchor="t">
            <a:spAutoFit/>
          </a:bodyPr>
          <a:lstStyle/>
          <a:p>
            <a:pPr algn="ctr">
              <a:lnSpc>
                <a:spcPts val="2924"/>
              </a:lnSpc>
            </a:pPr>
            <a:r>
              <a:rPr lang="en-US" sz="3200" b="1">
                <a:solidFill>
                  <a:srgbClr val="FFFFFF"/>
                </a:solidFill>
                <a:latin typeface="Muli Bold"/>
                <a:ea typeface="Muli Bold"/>
                <a:cs typeface="Muli Bold"/>
                <a:sym typeface="Muli Bold"/>
              </a:rPr>
              <a:t>4</a:t>
            </a:r>
          </a:p>
        </p:txBody>
      </p:sp>
      <p:sp>
        <p:nvSpPr>
          <p:cNvPr id="56" name="TextBox 56"/>
          <p:cNvSpPr txBox="1"/>
          <p:nvPr/>
        </p:nvSpPr>
        <p:spPr>
          <a:xfrm>
            <a:off x="11363913" y="7294963"/>
            <a:ext cx="774103" cy="377026"/>
          </a:xfrm>
          <a:prstGeom prst="rect">
            <a:avLst/>
          </a:prstGeom>
        </p:spPr>
        <p:txBody>
          <a:bodyPr lIns="0" tIns="0" rIns="0" bIns="0" rtlCol="0" anchor="t">
            <a:spAutoFit/>
          </a:bodyPr>
          <a:lstStyle/>
          <a:p>
            <a:pPr algn="ctr">
              <a:lnSpc>
                <a:spcPts val="2924"/>
              </a:lnSpc>
            </a:pPr>
            <a:r>
              <a:rPr lang="en-US" sz="3200" b="1">
                <a:solidFill>
                  <a:srgbClr val="FFFFFF"/>
                </a:solidFill>
                <a:latin typeface="Muli Bold"/>
                <a:ea typeface="Muli Bold"/>
                <a:cs typeface="Muli Bold"/>
                <a:sym typeface="Muli Bold"/>
              </a:rPr>
              <a:t>5</a:t>
            </a:r>
          </a:p>
        </p:txBody>
      </p:sp>
      <p:sp>
        <p:nvSpPr>
          <p:cNvPr id="57" name="TextBox 57"/>
          <p:cNvSpPr txBox="1"/>
          <p:nvPr/>
        </p:nvSpPr>
        <p:spPr>
          <a:xfrm>
            <a:off x="11362782" y="8853555"/>
            <a:ext cx="774103" cy="377026"/>
          </a:xfrm>
          <a:prstGeom prst="rect">
            <a:avLst/>
          </a:prstGeom>
        </p:spPr>
        <p:txBody>
          <a:bodyPr lIns="0" tIns="0" rIns="0" bIns="0" rtlCol="0" anchor="t">
            <a:spAutoFit/>
          </a:bodyPr>
          <a:lstStyle/>
          <a:p>
            <a:pPr algn="ctr">
              <a:lnSpc>
                <a:spcPts val="2924"/>
              </a:lnSpc>
            </a:pPr>
            <a:r>
              <a:rPr lang="en-US" sz="3200" b="1">
                <a:solidFill>
                  <a:srgbClr val="FFFFFF"/>
                </a:solidFill>
                <a:latin typeface="Muli Bold"/>
                <a:ea typeface="Muli Bold"/>
                <a:cs typeface="Muli Bold"/>
                <a:sym typeface="Muli Bold"/>
              </a:rPr>
              <a:t>6</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
            <a:extLst>
              <a:ext uri="{FF2B5EF4-FFF2-40B4-BE49-F238E27FC236}">
                <a16:creationId xmlns:a16="http://schemas.microsoft.com/office/drawing/2014/main" xmlns="" id="{2C584736-C8CC-486A-BE5D-6AE0C53A61E6}"/>
              </a:ext>
            </a:extLst>
          </p:cNvPr>
          <p:cNvSpPr/>
          <p:nvPr/>
        </p:nvSpPr>
        <p:spPr>
          <a:xfrm>
            <a:off x="4528" y="7416295"/>
            <a:ext cx="14570501" cy="2578522"/>
          </a:xfrm>
          <a:custGeom>
            <a:avLst/>
            <a:gdLst>
              <a:gd name="connsiteX0" fmla="*/ 53943 w 17869024"/>
              <a:gd name="connsiteY0" fmla="*/ 0 h 8229600"/>
              <a:gd name="connsiteX1" fmla="*/ 17869024 w 17869024"/>
              <a:gd name="connsiteY1" fmla="*/ 0 h 8229600"/>
              <a:gd name="connsiteX2" fmla="*/ 17869024 w 17869024"/>
              <a:gd name="connsiteY2" fmla="*/ 8229600 h 8229600"/>
              <a:gd name="connsiteX3" fmla="*/ 0 w 17869024"/>
              <a:gd name="connsiteY3" fmla="*/ 6814349 h 8229600"/>
              <a:gd name="connsiteX4" fmla="*/ 53943 w 17869024"/>
              <a:gd name="connsiteY4" fmla="*/ 0 h 8229600"/>
              <a:gd name="connsiteX0" fmla="*/ 53943 w 17922968"/>
              <a:gd name="connsiteY0" fmla="*/ 0 h 6870961"/>
              <a:gd name="connsiteX1" fmla="*/ 17869024 w 17922968"/>
              <a:gd name="connsiteY1" fmla="*/ 0 h 6870961"/>
              <a:gd name="connsiteX2" fmla="*/ 17922968 w 17922968"/>
              <a:gd name="connsiteY2" fmla="*/ 6870961 h 6870961"/>
              <a:gd name="connsiteX3" fmla="*/ 0 w 17922968"/>
              <a:gd name="connsiteY3" fmla="*/ 6814349 h 6870961"/>
              <a:gd name="connsiteX4" fmla="*/ 53943 w 17922968"/>
              <a:gd name="connsiteY4" fmla="*/ 0 h 6870961"/>
              <a:gd name="connsiteX0" fmla="*/ 1591328 w 17922968"/>
              <a:gd name="connsiteY0" fmla="*/ 0 h 6927571"/>
              <a:gd name="connsiteX1" fmla="*/ 17869024 w 17922968"/>
              <a:gd name="connsiteY1" fmla="*/ 56610 h 6927571"/>
              <a:gd name="connsiteX2" fmla="*/ 17922968 w 17922968"/>
              <a:gd name="connsiteY2" fmla="*/ 6927571 h 6927571"/>
              <a:gd name="connsiteX3" fmla="*/ 0 w 17922968"/>
              <a:gd name="connsiteY3" fmla="*/ 6870959 h 6927571"/>
              <a:gd name="connsiteX4" fmla="*/ 1591328 w 17922968"/>
              <a:gd name="connsiteY4" fmla="*/ 0 h 6927571"/>
              <a:gd name="connsiteX0" fmla="*/ 107886 w 16439526"/>
              <a:gd name="connsiteY0" fmla="*/ 0 h 6927571"/>
              <a:gd name="connsiteX1" fmla="*/ 16385582 w 16439526"/>
              <a:gd name="connsiteY1" fmla="*/ 56610 h 6927571"/>
              <a:gd name="connsiteX2" fmla="*/ 16439526 w 16439526"/>
              <a:gd name="connsiteY2" fmla="*/ 6927571 h 6927571"/>
              <a:gd name="connsiteX3" fmla="*/ 0 w 16439526"/>
              <a:gd name="connsiteY3" fmla="*/ 6814349 h 6927571"/>
              <a:gd name="connsiteX4" fmla="*/ 107886 w 16439526"/>
              <a:gd name="connsiteY4" fmla="*/ 0 h 6927571"/>
              <a:gd name="connsiteX0" fmla="*/ 26972 w 16358612"/>
              <a:gd name="connsiteY0" fmla="*/ 0 h 6927571"/>
              <a:gd name="connsiteX1" fmla="*/ 16304668 w 16358612"/>
              <a:gd name="connsiteY1" fmla="*/ 56610 h 6927571"/>
              <a:gd name="connsiteX2" fmla="*/ 16358612 w 16358612"/>
              <a:gd name="connsiteY2" fmla="*/ 6927571 h 6927571"/>
              <a:gd name="connsiteX3" fmla="*/ 0 w 16358612"/>
              <a:gd name="connsiteY3" fmla="*/ 6814349 h 6927571"/>
              <a:gd name="connsiteX4" fmla="*/ 26972 w 16358612"/>
              <a:gd name="connsiteY4" fmla="*/ 0 h 6927571"/>
              <a:gd name="connsiteX0" fmla="*/ 1 w 16331641"/>
              <a:gd name="connsiteY0" fmla="*/ 0 h 6927571"/>
              <a:gd name="connsiteX1" fmla="*/ 16277697 w 16331641"/>
              <a:gd name="connsiteY1" fmla="*/ 56610 h 6927571"/>
              <a:gd name="connsiteX2" fmla="*/ 16331641 w 16331641"/>
              <a:gd name="connsiteY2" fmla="*/ 6927571 h 6927571"/>
              <a:gd name="connsiteX3" fmla="*/ 0 w 16331641"/>
              <a:gd name="connsiteY3" fmla="*/ 6757740 h 6927571"/>
              <a:gd name="connsiteX4" fmla="*/ 1 w 16331641"/>
              <a:gd name="connsiteY4" fmla="*/ 0 h 6927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1641" h="6927571">
                <a:moveTo>
                  <a:pt x="1" y="0"/>
                </a:moveTo>
                <a:lnTo>
                  <a:pt x="16277697" y="56610"/>
                </a:lnTo>
                <a:lnTo>
                  <a:pt x="16331641" y="6927571"/>
                </a:lnTo>
                <a:lnTo>
                  <a:pt x="0" y="6757740"/>
                </a:lnTo>
                <a:cubicBezTo>
                  <a:pt x="0" y="4505160"/>
                  <a:pt x="1" y="2252580"/>
                  <a:pt x="1" y="0"/>
                </a:cubicBezTo>
                <a:close/>
              </a:path>
            </a:pathLst>
          </a:custGeom>
          <a:blipFill>
            <a:blip r:embed="rId3"/>
            <a:stretch>
              <a:fillRect t="-24548" b="-24548"/>
            </a:stretch>
          </a:blipFill>
        </p:spPr>
        <p:txBody>
          <a:bodyPr/>
          <a:lstStyle/>
          <a:p>
            <a:endParaRPr lang="en-US"/>
          </a:p>
        </p:txBody>
      </p:sp>
      <p:sp>
        <p:nvSpPr>
          <p:cNvPr id="2" name="Freeform 2"/>
          <p:cNvSpPr/>
          <p:nvPr/>
        </p:nvSpPr>
        <p:spPr>
          <a:xfrm flipH="1">
            <a:off x="-3" y="56273"/>
            <a:ext cx="1659453" cy="2938065"/>
          </a:xfrm>
          <a:custGeom>
            <a:avLst/>
            <a:gdLst/>
            <a:ahLst/>
            <a:cxnLst/>
            <a:rect l="l" t="t" r="r" b="b"/>
            <a:pathLst>
              <a:path w="2196300" h="3372438">
                <a:moveTo>
                  <a:pt x="2196301" y="0"/>
                </a:moveTo>
                <a:lnTo>
                  <a:pt x="0" y="0"/>
                </a:lnTo>
                <a:lnTo>
                  <a:pt x="0" y="3372438"/>
                </a:lnTo>
                <a:lnTo>
                  <a:pt x="2196301" y="3372438"/>
                </a:lnTo>
                <a:lnTo>
                  <a:pt x="2196301" y="0"/>
                </a:lnTo>
                <a:close/>
              </a:path>
            </a:pathLst>
          </a:custGeom>
          <a:blipFill>
            <a:blip r:embed="rId4">
              <a:alphaModFix amt="10999"/>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79228" y="1257300"/>
            <a:ext cx="10312715" cy="1172634"/>
            <a:chOff x="0" y="171450"/>
            <a:chExt cx="13750285" cy="3847576"/>
          </a:xfrm>
        </p:grpSpPr>
        <p:sp>
          <p:nvSpPr>
            <p:cNvPr id="5" name="TextBox 5"/>
            <p:cNvSpPr txBox="1"/>
            <p:nvPr/>
          </p:nvSpPr>
          <p:spPr>
            <a:xfrm>
              <a:off x="0" y="171450"/>
              <a:ext cx="13750285" cy="1143731"/>
            </a:xfrm>
            <a:prstGeom prst="rect">
              <a:avLst/>
            </a:prstGeom>
          </p:spPr>
          <p:txBody>
            <a:bodyPr lIns="0" tIns="0" rIns="0" bIns="0" rtlCol="0" anchor="t">
              <a:spAutoFit/>
            </a:bodyPr>
            <a:lstStyle/>
            <a:p>
              <a:pPr>
                <a:lnSpc>
                  <a:spcPts val="7353"/>
                </a:lnSpc>
              </a:pPr>
              <a:endParaRPr lang="en-US" sz="5001" b="1">
                <a:solidFill>
                  <a:srgbClr val="15616D"/>
                </a:solidFill>
                <a:latin typeface="Montserrat Heavy"/>
                <a:ea typeface="Montserrat Heavy"/>
                <a:cs typeface="Montserrat Heavy"/>
                <a:sym typeface="Montserrat Heavy"/>
              </a:endParaRPr>
            </a:p>
          </p:txBody>
        </p:sp>
        <p:sp>
          <p:nvSpPr>
            <p:cNvPr id="6" name="TextBox 6"/>
            <p:cNvSpPr txBox="1"/>
            <p:nvPr/>
          </p:nvSpPr>
          <p:spPr>
            <a:xfrm>
              <a:off x="0" y="3131947"/>
              <a:ext cx="12032827" cy="887079"/>
            </a:xfrm>
            <a:prstGeom prst="rect">
              <a:avLst/>
            </a:prstGeom>
          </p:spPr>
          <p:txBody>
            <a:bodyPr lIns="0" tIns="0" rIns="0" bIns="0" rtlCol="0" anchor="t">
              <a:spAutoFit/>
            </a:bodyPr>
            <a:lstStyle/>
            <a:p>
              <a:pPr algn="just">
                <a:lnSpc>
                  <a:spcPts val="5598"/>
                </a:lnSpc>
              </a:pPr>
              <a:r>
                <a:rPr lang="en-US" sz="3998" i="1" dirty="0" err="1">
                  <a:solidFill>
                    <a:srgbClr val="000000"/>
                  </a:solidFill>
                  <a:latin typeface="Montserrat Italics"/>
                  <a:ea typeface="Montserrat Italics"/>
                  <a:cs typeface="Montserrat Italics"/>
                  <a:sym typeface="Montserrat Italics"/>
                </a:rPr>
                <a:t>II.Hoạt</a:t>
              </a:r>
              <a:r>
                <a:rPr lang="en-US" sz="3998" i="1" dirty="0">
                  <a:solidFill>
                    <a:srgbClr val="000000"/>
                  </a:solidFill>
                  <a:latin typeface="Montserrat Italics"/>
                  <a:ea typeface="Montserrat Italics"/>
                  <a:cs typeface="Montserrat Italics"/>
                  <a:sym typeface="Montserrat Italics"/>
                </a:rPr>
                <a:t> </a:t>
              </a:r>
              <a:r>
                <a:rPr lang="en-US" sz="3998" i="1" dirty="0" err="1">
                  <a:solidFill>
                    <a:srgbClr val="000000"/>
                  </a:solidFill>
                  <a:latin typeface="Montserrat Italics"/>
                  <a:ea typeface="Montserrat Italics"/>
                  <a:cs typeface="Montserrat Italics"/>
                  <a:sym typeface="Montserrat Italics"/>
                </a:rPr>
                <a:t>động</a:t>
              </a:r>
              <a:r>
                <a:rPr lang="en-US" sz="3998" i="1" dirty="0">
                  <a:solidFill>
                    <a:srgbClr val="000000"/>
                  </a:solidFill>
                  <a:latin typeface="Montserrat Italics"/>
                  <a:ea typeface="Montserrat Italics"/>
                  <a:cs typeface="Montserrat Italics"/>
                  <a:sym typeface="Montserrat Italics"/>
                </a:rPr>
                <a:t> </a:t>
              </a:r>
              <a:r>
                <a:rPr lang="en-US" sz="3998" i="1" dirty="0" err="1">
                  <a:solidFill>
                    <a:srgbClr val="000000"/>
                  </a:solidFill>
                  <a:latin typeface="Montserrat Italics"/>
                  <a:ea typeface="Montserrat Italics"/>
                  <a:cs typeface="Montserrat Italics"/>
                  <a:sym typeface="Montserrat Italics"/>
                </a:rPr>
                <a:t>vận</a:t>
              </a:r>
              <a:r>
                <a:rPr lang="en-US" sz="3998" i="1" dirty="0">
                  <a:solidFill>
                    <a:srgbClr val="000000"/>
                  </a:solidFill>
                  <a:latin typeface="Montserrat Italics"/>
                  <a:ea typeface="Montserrat Italics"/>
                  <a:cs typeface="Montserrat Italics"/>
                  <a:sym typeface="Montserrat Italics"/>
                </a:rPr>
                <a:t> </a:t>
              </a:r>
              <a:r>
                <a:rPr lang="en-US" sz="3998" i="1" dirty="0" err="1">
                  <a:solidFill>
                    <a:srgbClr val="000000"/>
                  </a:solidFill>
                  <a:latin typeface="Montserrat Italics"/>
                  <a:ea typeface="Montserrat Italics"/>
                  <a:cs typeface="Montserrat Italics"/>
                  <a:sym typeface="Montserrat Italics"/>
                </a:rPr>
                <a:t>tải</a:t>
              </a:r>
              <a:r>
                <a:rPr lang="en-US" sz="3998" i="1" dirty="0">
                  <a:solidFill>
                    <a:srgbClr val="000000"/>
                  </a:solidFill>
                  <a:latin typeface="Montserrat Italics"/>
                  <a:ea typeface="Montserrat Italics"/>
                  <a:cs typeface="Montserrat Italics"/>
                  <a:sym typeface="Montserrat Italics"/>
                </a:rPr>
                <a:t> </a:t>
              </a:r>
              <a:r>
                <a:rPr lang="en-US" sz="3998" i="1" dirty="0" err="1">
                  <a:solidFill>
                    <a:srgbClr val="000000"/>
                  </a:solidFill>
                  <a:latin typeface="Montserrat Italics"/>
                  <a:ea typeface="Montserrat Italics"/>
                  <a:cs typeface="Montserrat Italics"/>
                  <a:sym typeface="Montserrat Italics"/>
                </a:rPr>
                <a:t>hàng</a:t>
              </a:r>
              <a:r>
                <a:rPr lang="en-US" sz="3998" i="1" dirty="0">
                  <a:solidFill>
                    <a:srgbClr val="000000"/>
                  </a:solidFill>
                  <a:latin typeface="Montserrat Italics"/>
                  <a:ea typeface="Montserrat Italics"/>
                  <a:cs typeface="Montserrat Italics"/>
                  <a:sym typeface="Montserrat Italics"/>
                </a:rPr>
                <a:t> </a:t>
              </a:r>
              <a:r>
                <a:rPr lang="en-US" sz="3998" i="1" dirty="0" err="1">
                  <a:solidFill>
                    <a:srgbClr val="000000"/>
                  </a:solidFill>
                  <a:latin typeface="Montserrat Italics"/>
                  <a:ea typeface="Montserrat Italics"/>
                  <a:cs typeface="Montserrat Italics"/>
                  <a:sym typeface="Montserrat Italics"/>
                </a:rPr>
                <a:t>hoá</a:t>
              </a:r>
              <a:endParaRPr lang="en-US" sz="3998" i="1" dirty="0">
                <a:solidFill>
                  <a:srgbClr val="000000"/>
                </a:solidFill>
                <a:latin typeface="Montserrat Italics"/>
                <a:ea typeface="Montserrat Italics"/>
                <a:cs typeface="Montserrat Italics"/>
                <a:sym typeface="Montserrat Italics"/>
              </a:endParaRPr>
            </a:p>
          </p:txBody>
        </p:sp>
      </p:grpSp>
      <p:grpSp>
        <p:nvGrpSpPr>
          <p:cNvPr id="7" name="Group 7"/>
          <p:cNvGrpSpPr/>
          <p:nvPr/>
        </p:nvGrpSpPr>
        <p:grpSpPr>
          <a:xfrm>
            <a:off x="1098966" y="4047535"/>
            <a:ext cx="3636286" cy="1211198"/>
            <a:chOff x="0" y="0"/>
            <a:chExt cx="2004711" cy="667743"/>
          </a:xfrm>
        </p:grpSpPr>
        <p:sp>
          <p:nvSpPr>
            <p:cNvPr id="8" name="Freeform 8"/>
            <p:cNvSpPr/>
            <p:nvPr/>
          </p:nvSpPr>
          <p:spPr>
            <a:xfrm>
              <a:off x="0" y="0"/>
              <a:ext cx="2004711" cy="667743"/>
            </a:xfrm>
            <a:custGeom>
              <a:avLst/>
              <a:gdLst/>
              <a:ahLst/>
              <a:cxnLst/>
              <a:rect l="l" t="t" r="r" b="b"/>
              <a:pathLst>
                <a:path w="2004711" h="667743">
                  <a:moveTo>
                    <a:pt x="1801511" y="0"/>
                  </a:moveTo>
                  <a:cubicBezTo>
                    <a:pt x="1913736" y="0"/>
                    <a:pt x="2004711" y="149479"/>
                    <a:pt x="2004711" y="333871"/>
                  </a:cubicBezTo>
                  <a:cubicBezTo>
                    <a:pt x="2004711" y="518263"/>
                    <a:pt x="1913736" y="667743"/>
                    <a:pt x="1801511"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9" name="TextBox 9"/>
            <p:cNvSpPr txBox="1"/>
            <p:nvPr/>
          </p:nvSpPr>
          <p:spPr>
            <a:xfrm>
              <a:off x="0" y="-57150"/>
              <a:ext cx="2004711" cy="724893"/>
            </a:xfrm>
            <a:prstGeom prst="rect">
              <a:avLst/>
            </a:prstGeom>
          </p:spPr>
          <p:txBody>
            <a:bodyPr lIns="50800" tIns="50800" rIns="50800" bIns="50800" rtlCol="0" anchor="ctr"/>
            <a:lstStyle/>
            <a:p>
              <a:pPr algn="ctr">
                <a:lnSpc>
                  <a:spcPts val="4201"/>
                </a:lnSpc>
              </a:pPr>
              <a:r>
                <a:rPr lang="en-US" sz="3001" b="1" dirty="0">
                  <a:solidFill>
                    <a:srgbClr val="FFFFFF"/>
                  </a:solidFill>
                  <a:latin typeface="Montserrat Bold"/>
                  <a:ea typeface="Montserrat Bold"/>
                  <a:cs typeface="Montserrat Bold"/>
                  <a:sym typeface="Montserrat Bold"/>
                </a:rPr>
                <a:t>7. </a:t>
              </a:r>
              <a:r>
                <a:rPr lang="en-US" sz="3001" b="1" dirty="0" err="1">
                  <a:solidFill>
                    <a:srgbClr val="FFFFFF"/>
                  </a:solidFill>
                  <a:latin typeface="Montserrat Bold"/>
                  <a:ea typeface="Montserrat Bold"/>
                  <a:cs typeface="Montserrat Bold"/>
                  <a:sym typeface="Montserrat Bold"/>
                </a:rPr>
                <a:t>Danh</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mục</a:t>
              </a:r>
              <a:r>
                <a:rPr lang="en-US" sz="3001" b="1" dirty="0">
                  <a:solidFill>
                    <a:srgbClr val="FFFFFF"/>
                  </a:solidFill>
                  <a:latin typeface="Montserrat Bold"/>
                  <a:ea typeface="Montserrat Bold"/>
                  <a:cs typeface="Montserrat Bold"/>
                  <a:sym typeface="Montserrat Bold"/>
                </a:rPr>
                <a:t> </a:t>
              </a:r>
            </a:p>
            <a:p>
              <a:pPr algn="ctr">
                <a:lnSpc>
                  <a:spcPts val="4201"/>
                </a:lnSpc>
                <a:spcBef>
                  <a:spcPct val="0"/>
                </a:spcBef>
              </a:pPr>
              <a:r>
                <a:rPr lang="en-US" sz="3001" b="1" dirty="0" err="1">
                  <a:solidFill>
                    <a:srgbClr val="FFFFFF"/>
                  </a:solidFill>
                  <a:latin typeface="Montserrat Bold"/>
                  <a:ea typeface="Montserrat Bold"/>
                  <a:cs typeface="Montserrat Bold"/>
                  <a:sym typeface="Montserrat Bold"/>
                </a:rPr>
                <a:t>phương</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tiện</a:t>
              </a:r>
              <a:endParaRPr lang="en-US" sz="3001" b="1" dirty="0">
                <a:solidFill>
                  <a:srgbClr val="FFFFFF"/>
                </a:solidFill>
                <a:latin typeface="Montserrat Bold"/>
                <a:ea typeface="Montserrat Bold"/>
                <a:cs typeface="Montserrat Bold"/>
                <a:sym typeface="Montserrat Bold"/>
              </a:endParaRPr>
            </a:p>
          </p:txBody>
        </p:sp>
      </p:grpSp>
      <p:sp>
        <p:nvSpPr>
          <p:cNvPr id="10" name="Freeform 10"/>
          <p:cNvSpPr/>
          <p:nvPr/>
        </p:nvSpPr>
        <p:spPr>
          <a:xfrm>
            <a:off x="6900648" y="5883226"/>
            <a:ext cx="1017264" cy="935883"/>
          </a:xfrm>
          <a:custGeom>
            <a:avLst/>
            <a:gdLst/>
            <a:ahLst/>
            <a:cxnLst/>
            <a:rect l="l" t="t" r="r" b="b"/>
            <a:pathLst>
              <a:path w="1017264" h="935883">
                <a:moveTo>
                  <a:pt x="0" y="0"/>
                </a:moveTo>
                <a:lnTo>
                  <a:pt x="1017264" y="0"/>
                </a:lnTo>
                <a:lnTo>
                  <a:pt x="1017264" y="935883"/>
                </a:lnTo>
                <a:lnTo>
                  <a:pt x="0" y="935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6072798" y="4047535"/>
            <a:ext cx="2672960" cy="1211198"/>
            <a:chOff x="0" y="0"/>
            <a:chExt cx="1473622" cy="667743"/>
          </a:xfrm>
        </p:grpSpPr>
        <p:sp>
          <p:nvSpPr>
            <p:cNvPr id="12" name="Freeform 12"/>
            <p:cNvSpPr/>
            <p:nvPr/>
          </p:nvSpPr>
          <p:spPr>
            <a:xfrm>
              <a:off x="0" y="0"/>
              <a:ext cx="1473622" cy="667743"/>
            </a:xfrm>
            <a:custGeom>
              <a:avLst/>
              <a:gdLst/>
              <a:ahLst/>
              <a:cxnLst/>
              <a:rect l="l" t="t" r="r" b="b"/>
              <a:pathLst>
                <a:path w="1473622" h="667743">
                  <a:moveTo>
                    <a:pt x="1270422" y="0"/>
                  </a:moveTo>
                  <a:cubicBezTo>
                    <a:pt x="1382647" y="0"/>
                    <a:pt x="1473622" y="149479"/>
                    <a:pt x="1473622" y="333871"/>
                  </a:cubicBezTo>
                  <a:cubicBezTo>
                    <a:pt x="1473622" y="518263"/>
                    <a:pt x="1382647" y="667743"/>
                    <a:pt x="1270422"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13" name="TextBox 13"/>
            <p:cNvSpPr txBox="1"/>
            <p:nvPr/>
          </p:nvSpPr>
          <p:spPr>
            <a:xfrm>
              <a:off x="0" y="-57150"/>
              <a:ext cx="1473622" cy="724893"/>
            </a:xfrm>
            <a:prstGeom prst="rect">
              <a:avLst/>
            </a:prstGeom>
          </p:spPr>
          <p:txBody>
            <a:bodyPr lIns="50800" tIns="50800" rIns="50800" bIns="50800" rtlCol="0" anchor="ctr"/>
            <a:lstStyle/>
            <a:p>
              <a:pPr algn="ctr">
                <a:lnSpc>
                  <a:spcPts val="4201"/>
                </a:lnSpc>
                <a:spcBef>
                  <a:spcPct val="0"/>
                </a:spcBef>
              </a:pPr>
              <a:r>
                <a:rPr lang="en-US" sz="3001" b="1">
                  <a:solidFill>
                    <a:srgbClr val="FFFFFF"/>
                  </a:solidFill>
                  <a:latin typeface="Montserrat Bold"/>
                  <a:ea typeface="Montserrat Bold"/>
                  <a:cs typeface="Montserrat Bold"/>
                  <a:sym typeface="Montserrat Bold"/>
                </a:rPr>
                <a:t>Tích chọn nếu có</a:t>
              </a:r>
            </a:p>
          </p:txBody>
        </p:sp>
      </p:grpSp>
      <p:grpSp>
        <p:nvGrpSpPr>
          <p:cNvPr id="14" name="Group 14"/>
          <p:cNvGrpSpPr/>
          <p:nvPr/>
        </p:nvGrpSpPr>
        <p:grpSpPr>
          <a:xfrm>
            <a:off x="10045142" y="4047535"/>
            <a:ext cx="3134868" cy="1211198"/>
            <a:chOff x="0" y="0"/>
            <a:chExt cx="1728276" cy="667743"/>
          </a:xfrm>
        </p:grpSpPr>
        <p:sp>
          <p:nvSpPr>
            <p:cNvPr id="15" name="Freeform 15"/>
            <p:cNvSpPr/>
            <p:nvPr/>
          </p:nvSpPr>
          <p:spPr>
            <a:xfrm>
              <a:off x="0" y="0"/>
              <a:ext cx="1728276" cy="667743"/>
            </a:xfrm>
            <a:custGeom>
              <a:avLst/>
              <a:gdLst/>
              <a:ahLst/>
              <a:cxnLst/>
              <a:rect l="l" t="t" r="r" b="b"/>
              <a:pathLst>
                <a:path w="1728276" h="667743">
                  <a:moveTo>
                    <a:pt x="1525076" y="0"/>
                  </a:moveTo>
                  <a:cubicBezTo>
                    <a:pt x="1637300" y="0"/>
                    <a:pt x="1728276" y="149479"/>
                    <a:pt x="1728276" y="333871"/>
                  </a:cubicBezTo>
                  <a:cubicBezTo>
                    <a:pt x="1728276" y="518263"/>
                    <a:pt x="1637300" y="667743"/>
                    <a:pt x="1525076"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16" name="TextBox 16"/>
            <p:cNvSpPr txBox="1"/>
            <p:nvPr/>
          </p:nvSpPr>
          <p:spPr>
            <a:xfrm>
              <a:off x="0" y="-57150"/>
              <a:ext cx="1728276" cy="724893"/>
            </a:xfrm>
            <a:prstGeom prst="rect">
              <a:avLst/>
            </a:prstGeom>
          </p:spPr>
          <p:txBody>
            <a:bodyPr lIns="50800" tIns="50800" rIns="50800" bIns="50800" rtlCol="0" anchor="ctr"/>
            <a:lstStyle/>
            <a:p>
              <a:pPr algn="ctr">
                <a:lnSpc>
                  <a:spcPts val="4201"/>
                </a:lnSpc>
                <a:spcBef>
                  <a:spcPct val="0"/>
                </a:spcBef>
              </a:pPr>
              <a:r>
                <a:rPr lang="en-US" sz="3001" b="1" dirty="0">
                  <a:solidFill>
                    <a:srgbClr val="FFFFFF"/>
                  </a:solidFill>
                  <a:latin typeface="Montserrat Bold"/>
                  <a:ea typeface="Montserrat Bold"/>
                  <a:cs typeface="Montserrat Bold"/>
                  <a:sym typeface="Montserrat Bold"/>
                </a:rPr>
                <a:t>8. </a:t>
              </a:r>
              <a:r>
                <a:rPr lang="en-US" sz="3001" b="1" dirty="0" err="1">
                  <a:solidFill>
                    <a:srgbClr val="FFFFFF"/>
                  </a:solidFill>
                  <a:latin typeface="Montserrat Bold"/>
                  <a:ea typeface="Montserrat Bold"/>
                  <a:cs typeface="Montserrat Bold"/>
                  <a:sym typeface="Montserrat Bold"/>
                </a:rPr>
                <a:t>Số</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lượng</a:t>
              </a:r>
              <a:r>
                <a:rPr lang="en-US" sz="3001" b="1" dirty="0">
                  <a:solidFill>
                    <a:srgbClr val="FFFFFF"/>
                  </a:solidFill>
                  <a:latin typeface="Montserrat Bold"/>
                  <a:ea typeface="Montserrat Bold"/>
                  <a:cs typeface="Montserrat Bold"/>
                  <a:sym typeface="Montserrat Bold"/>
                </a:rPr>
                <a:t> </a:t>
              </a:r>
              <a:r>
                <a:rPr lang="en-US" sz="3001" b="1" dirty="0" err="1">
                  <a:solidFill>
                    <a:srgbClr val="FFFFFF"/>
                  </a:solidFill>
                  <a:latin typeface="Montserrat Bold"/>
                  <a:ea typeface="Montserrat Bold"/>
                  <a:cs typeface="Montserrat Bold"/>
                  <a:sym typeface="Montserrat Bold"/>
                </a:rPr>
                <a:t>xe</a:t>
              </a:r>
              <a:r>
                <a:rPr lang="en-US" sz="3001" b="1" dirty="0">
                  <a:solidFill>
                    <a:srgbClr val="FFFFFF"/>
                  </a:solidFill>
                  <a:latin typeface="Montserrat Bold"/>
                  <a:ea typeface="Montserrat Bold"/>
                  <a:cs typeface="Montserrat Bold"/>
                  <a:sym typeface="Montserrat Bold"/>
                </a:rPr>
                <a:t> </a:t>
              </a:r>
              <a:r>
                <a:rPr lang="en-US" sz="2800" b="1" dirty="0">
                  <a:solidFill>
                    <a:srgbClr val="FFFFFF"/>
                  </a:solidFill>
                  <a:latin typeface="Montserrat Bold"/>
                  <a:ea typeface="Montserrat Bold"/>
                  <a:cs typeface="Montserrat Bold"/>
                  <a:sym typeface="Montserrat Bold"/>
                </a:rPr>
                <a:t>&amp; 9. TẢI TRỌNG</a:t>
              </a:r>
            </a:p>
          </p:txBody>
        </p:sp>
      </p:grpSp>
      <p:grpSp>
        <p:nvGrpSpPr>
          <p:cNvPr id="17" name="Group 17"/>
          <p:cNvGrpSpPr/>
          <p:nvPr/>
        </p:nvGrpSpPr>
        <p:grpSpPr>
          <a:xfrm>
            <a:off x="14475407" y="3943870"/>
            <a:ext cx="3759218" cy="1314862"/>
            <a:chOff x="-1" y="-57150"/>
            <a:chExt cx="2101910" cy="724893"/>
          </a:xfrm>
        </p:grpSpPr>
        <p:sp>
          <p:nvSpPr>
            <p:cNvPr id="18" name="Freeform 18"/>
            <p:cNvSpPr/>
            <p:nvPr/>
          </p:nvSpPr>
          <p:spPr>
            <a:xfrm>
              <a:off x="0" y="0"/>
              <a:ext cx="2101909" cy="667743"/>
            </a:xfrm>
            <a:custGeom>
              <a:avLst/>
              <a:gdLst/>
              <a:ahLst/>
              <a:cxnLst/>
              <a:rect l="l" t="t" r="r" b="b"/>
              <a:pathLst>
                <a:path w="1856825" h="667743">
                  <a:moveTo>
                    <a:pt x="1653625" y="0"/>
                  </a:moveTo>
                  <a:cubicBezTo>
                    <a:pt x="1765849" y="0"/>
                    <a:pt x="1856825" y="149479"/>
                    <a:pt x="1856825" y="333871"/>
                  </a:cubicBezTo>
                  <a:cubicBezTo>
                    <a:pt x="1856825" y="518263"/>
                    <a:pt x="1765849" y="667743"/>
                    <a:pt x="1653625" y="667743"/>
                  </a:cubicBezTo>
                  <a:lnTo>
                    <a:pt x="203200" y="667743"/>
                  </a:lnTo>
                  <a:cubicBezTo>
                    <a:pt x="90976" y="667743"/>
                    <a:pt x="0" y="518263"/>
                    <a:pt x="0" y="333871"/>
                  </a:cubicBezTo>
                  <a:cubicBezTo>
                    <a:pt x="0" y="149479"/>
                    <a:pt x="90976" y="0"/>
                    <a:pt x="203200" y="0"/>
                  </a:cubicBezTo>
                  <a:close/>
                </a:path>
              </a:pathLst>
            </a:custGeom>
            <a:solidFill>
              <a:srgbClr val="1C6BBD"/>
            </a:solidFill>
          </p:spPr>
          <p:txBody>
            <a:bodyPr/>
            <a:lstStyle/>
            <a:p>
              <a:endParaRPr lang="en-US"/>
            </a:p>
          </p:txBody>
        </p:sp>
        <p:sp>
          <p:nvSpPr>
            <p:cNvPr id="19" name="TextBox 19"/>
            <p:cNvSpPr txBox="1"/>
            <p:nvPr/>
          </p:nvSpPr>
          <p:spPr>
            <a:xfrm>
              <a:off x="-1" y="-57150"/>
              <a:ext cx="2101910" cy="724893"/>
            </a:xfrm>
            <a:prstGeom prst="rect">
              <a:avLst/>
            </a:prstGeom>
          </p:spPr>
          <p:txBody>
            <a:bodyPr lIns="50800" tIns="50800" rIns="50800" bIns="50800" rtlCol="0" anchor="ctr"/>
            <a:lstStyle/>
            <a:p>
              <a:pPr algn="ctr">
                <a:lnSpc>
                  <a:spcPts val="4201"/>
                </a:lnSpc>
                <a:spcBef>
                  <a:spcPct val="0"/>
                </a:spcBef>
              </a:pPr>
              <a:r>
                <a:rPr lang="en-US" sz="2601" b="1" dirty="0">
                  <a:solidFill>
                    <a:srgbClr val="FFFFFF"/>
                  </a:solidFill>
                  <a:latin typeface="Montserrat Bold"/>
                  <a:ea typeface="Montserrat Bold"/>
                  <a:cs typeface="Montserrat Bold"/>
                  <a:sym typeface="Montserrat Bold"/>
                </a:rPr>
                <a:t>10. TỔNG TẢI TRỌNG</a:t>
              </a:r>
            </a:p>
            <a:p>
              <a:pPr algn="ctr">
                <a:lnSpc>
                  <a:spcPts val="4201"/>
                </a:lnSpc>
                <a:spcBef>
                  <a:spcPct val="0"/>
                </a:spcBef>
              </a:pPr>
              <a:r>
                <a:rPr lang="en-US" sz="2601" b="1" dirty="0">
                  <a:solidFill>
                    <a:srgbClr val="FFFFFF"/>
                  </a:solidFill>
                  <a:latin typeface="Montserrat Bold"/>
                  <a:ea typeface="Montserrat Bold"/>
                  <a:cs typeface="Montserrat Bold"/>
                  <a:sym typeface="Montserrat Bold"/>
                </a:rPr>
                <a:t>(</a:t>
              </a:r>
              <a:r>
                <a:rPr lang="en-US" sz="2601" b="1" dirty="0" err="1">
                  <a:solidFill>
                    <a:srgbClr val="FFFFFF"/>
                  </a:solidFill>
                  <a:latin typeface="Montserrat Bold"/>
                  <a:ea typeface="Montserrat Bold"/>
                  <a:cs typeface="Montserrat Bold"/>
                  <a:sym typeface="Montserrat Bold"/>
                </a:rPr>
                <a:t>Tấn</a:t>
              </a:r>
              <a:r>
                <a:rPr lang="en-US" sz="2601" b="1" dirty="0">
                  <a:solidFill>
                    <a:srgbClr val="FFFFFF"/>
                  </a:solidFill>
                  <a:latin typeface="Montserrat Bold"/>
                  <a:ea typeface="Montserrat Bold"/>
                  <a:cs typeface="Montserrat Bold"/>
                  <a:sym typeface="Montserrat Bold"/>
                </a:rPr>
                <a:t>)</a:t>
              </a:r>
            </a:p>
          </p:txBody>
        </p:sp>
      </p:grpSp>
      <p:sp>
        <p:nvSpPr>
          <p:cNvPr id="20" name="Freeform 20"/>
          <p:cNvSpPr/>
          <p:nvPr/>
        </p:nvSpPr>
        <p:spPr>
          <a:xfrm>
            <a:off x="4872464" y="4498981"/>
            <a:ext cx="1063122" cy="308306"/>
          </a:xfrm>
          <a:custGeom>
            <a:avLst/>
            <a:gdLst/>
            <a:ahLst/>
            <a:cxnLst/>
            <a:rect l="l" t="t" r="r" b="b"/>
            <a:pathLst>
              <a:path w="1063121" h="308305">
                <a:moveTo>
                  <a:pt x="0" y="0"/>
                </a:moveTo>
                <a:lnTo>
                  <a:pt x="1063121" y="0"/>
                </a:lnTo>
                <a:lnTo>
                  <a:pt x="1063121" y="308305"/>
                </a:lnTo>
                <a:lnTo>
                  <a:pt x="0" y="308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1" name="Freeform 21"/>
          <p:cNvSpPr/>
          <p:nvPr/>
        </p:nvSpPr>
        <p:spPr>
          <a:xfrm>
            <a:off x="8805596" y="4498981"/>
            <a:ext cx="1063122" cy="308306"/>
          </a:xfrm>
          <a:custGeom>
            <a:avLst/>
            <a:gdLst/>
            <a:ahLst/>
            <a:cxnLst/>
            <a:rect l="l" t="t" r="r" b="b"/>
            <a:pathLst>
              <a:path w="1063121" h="308305">
                <a:moveTo>
                  <a:pt x="0" y="0"/>
                </a:moveTo>
                <a:lnTo>
                  <a:pt x="1063121" y="0"/>
                </a:lnTo>
                <a:lnTo>
                  <a:pt x="1063121" y="308305"/>
                </a:lnTo>
                <a:lnTo>
                  <a:pt x="0" y="308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2" name="Freeform 22"/>
          <p:cNvSpPr/>
          <p:nvPr/>
        </p:nvSpPr>
        <p:spPr>
          <a:xfrm>
            <a:off x="13311984" y="4498981"/>
            <a:ext cx="1063122" cy="308306"/>
          </a:xfrm>
          <a:custGeom>
            <a:avLst/>
            <a:gdLst/>
            <a:ahLst/>
            <a:cxnLst/>
            <a:rect l="l" t="t" r="r" b="b"/>
            <a:pathLst>
              <a:path w="1063121" h="308305">
                <a:moveTo>
                  <a:pt x="0" y="0"/>
                </a:moveTo>
                <a:lnTo>
                  <a:pt x="1063121" y="0"/>
                </a:lnTo>
                <a:lnTo>
                  <a:pt x="1063121" y="308305"/>
                </a:lnTo>
                <a:lnTo>
                  <a:pt x="0" y="30830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3" name="Freeform 23"/>
          <p:cNvSpPr/>
          <p:nvPr/>
        </p:nvSpPr>
        <p:spPr>
          <a:xfrm>
            <a:off x="6900648" y="7785969"/>
            <a:ext cx="1017264" cy="935883"/>
          </a:xfrm>
          <a:custGeom>
            <a:avLst/>
            <a:gdLst/>
            <a:ahLst/>
            <a:cxnLst/>
            <a:rect l="l" t="t" r="r" b="b"/>
            <a:pathLst>
              <a:path w="1017264" h="935883">
                <a:moveTo>
                  <a:pt x="0" y="0"/>
                </a:moveTo>
                <a:lnTo>
                  <a:pt x="1017264" y="0"/>
                </a:lnTo>
                <a:lnTo>
                  <a:pt x="1017264" y="935883"/>
                </a:lnTo>
                <a:lnTo>
                  <a:pt x="0" y="935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4" name="AutoShape 24"/>
          <p:cNvSpPr/>
          <p:nvPr/>
        </p:nvSpPr>
        <p:spPr>
          <a:xfrm flipV="1">
            <a:off x="9667189" y="8721852"/>
            <a:ext cx="8176260" cy="19051"/>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25" name="Group 25"/>
          <p:cNvGrpSpPr/>
          <p:nvPr/>
        </p:nvGrpSpPr>
        <p:grpSpPr>
          <a:xfrm rot="-10800000">
            <a:off x="9067798" y="266699"/>
            <a:ext cx="8775649" cy="3200400"/>
            <a:chOff x="0" y="0"/>
            <a:chExt cx="7829461" cy="3430125"/>
          </a:xfrm>
        </p:grpSpPr>
        <p:sp>
          <p:nvSpPr>
            <p:cNvPr id="26" name="Freeform 26"/>
            <p:cNvSpPr/>
            <p:nvPr/>
          </p:nvSpPr>
          <p:spPr>
            <a:xfrm flipV="1">
              <a:off x="0" y="0"/>
              <a:ext cx="7829423" cy="3430099"/>
            </a:xfrm>
            <a:custGeom>
              <a:avLst/>
              <a:gdLst/>
              <a:ahLst/>
              <a:cxnLst/>
              <a:rect l="l" t="t" r="r" b="b"/>
              <a:pathLst>
                <a:path w="7829423" h="3430099">
                  <a:moveTo>
                    <a:pt x="0" y="3430099"/>
                  </a:moveTo>
                  <a:lnTo>
                    <a:pt x="0" y="0"/>
                  </a:lnTo>
                  <a:lnTo>
                    <a:pt x="5305552" y="0"/>
                  </a:lnTo>
                  <a:cubicBezTo>
                    <a:pt x="6689598" y="0"/>
                    <a:pt x="7813675" y="756971"/>
                    <a:pt x="7829423" y="1694986"/>
                  </a:cubicBezTo>
                  <a:lnTo>
                    <a:pt x="7829423" y="1735113"/>
                  </a:lnTo>
                  <a:cubicBezTo>
                    <a:pt x="7813675" y="2672783"/>
                    <a:pt x="6690106" y="3429840"/>
                    <a:pt x="5306314" y="3430099"/>
                  </a:cubicBezTo>
                  <a:close/>
                </a:path>
              </a:pathLst>
            </a:custGeom>
            <a:blipFill>
              <a:blip r:embed="rId10"/>
              <a:stretch>
                <a:fillRect t="-24753" b="-24753"/>
              </a:stretch>
            </a:blipFill>
            <a:ln w="114300" cap="sq">
              <a:solidFill>
                <a:srgbClr val="27637B"/>
              </a:solidFill>
              <a:prstDash val="solid"/>
              <a:miter/>
            </a:ln>
          </p:spPr>
          <p:txBody>
            <a:bodyPr/>
            <a:lstStyle/>
            <a:p>
              <a:endParaRPr lang="en-US"/>
            </a:p>
          </p:txBody>
        </p:sp>
      </p:grpSp>
      <p:grpSp>
        <p:nvGrpSpPr>
          <p:cNvPr id="36" name="Group 35"/>
          <p:cNvGrpSpPr/>
          <p:nvPr/>
        </p:nvGrpSpPr>
        <p:grpSpPr>
          <a:xfrm>
            <a:off x="779229" y="5648769"/>
            <a:ext cx="4041598" cy="3956343"/>
            <a:chOff x="779228" y="5648767"/>
            <a:chExt cx="4041599" cy="3956343"/>
          </a:xfrm>
        </p:grpSpPr>
        <p:sp>
          <p:nvSpPr>
            <p:cNvPr id="27" name="Freeform 27"/>
            <p:cNvSpPr/>
            <p:nvPr/>
          </p:nvSpPr>
          <p:spPr>
            <a:xfrm flipH="1">
              <a:off x="779228" y="7838594"/>
              <a:ext cx="4041599" cy="1766516"/>
            </a:xfrm>
            <a:custGeom>
              <a:avLst/>
              <a:gdLst/>
              <a:ahLst/>
              <a:cxnLst/>
              <a:rect l="l" t="t" r="r" b="b"/>
              <a:pathLst>
                <a:path w="4041599" h="1766516">
                  <a:moveTo>
                    <a:pt x="4041599" y="0"/>
                  </a:moveTo>
                  <a:lnTo>
                    <a:pt x="0" y="0"/>
                  </a:lnTo>
                  <a:lnTo>
                    <a:pt x="0" y="1766516"/>
                  </a:lnTo>
                  <a:lnTo>
                    <a:pt x="4041599" y="1766516"/>
                  </a:lnTo>
                  <a:lnTo>
                    <a:pt x="4041599" y="0"/>
                  </a:lnTo>
                  <a:close/>
                </a:path>
              </a:pathLst>
            </a:custGeom>
            <a:blipFill>
              <a:blip r:embed="rId11"/>
              <a:stretch>
                <a:fillRect/>
              </a:stretch>
            </a:blipFill>
          </p:spPr>
          <p:txBody>
            <a:bodyPr/>
            <a:lstStyle/>
            <a:p>
              <a:endParaRPr lang="en-US"/>
            </a:p>
          </p:txBody>
        </p:sp>
        <p:sp>
          <p:nvSpPr>
            <p:cNvPr id="28" name="Freeform 28"/>
            <p:cNvSpPr/>
            <p:nvPr/>
          </p:nvSpPr>
          <p:spPr>
            <a:xfrm>
              <a:off x="1356731" y="5648767"/>
              <a:ext cx="3120753" cy="1560377"/>
            </a:xfrm>
            <a:custGeom>
              <a:avLst/>
              <a:gdLst/>
              <a:ahLst/>
              <a:cxnLst/>
              <a:rect l="l" t="t" r="r" b="b"/>
              <a:pathLst>
                <a:path w="3120753" h="1560377">
                  <a:moveTo>
                    <a:pt x="0" y="0"/>
                  </a:moveTo>
                  <a:lnTo>
                    <a:pt x="3120753" y="0"/>
                  </a:lnTo>
                  <a:lnTo>
                    <a:pt x="3120753" y="1560376"/>
                  </a:lnTo>
                  <a:lnTo>
                    <a:pt x="0" y="156037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grpSp>
      <p:sp>
        <p:nvSpPr>
          <p:cNvPr id="29" name="TextBox 29"/>
          <p:cNvSpPr txBox="1"/>
          <p:nvPr/>
        </p:nvSpPr>
        <p:spPr>
          <a:xfrm>
            <a:off x="9888026" y="5954293"/>
            <a:ext cx="3577861" cy="831766"/>
          </a:xfrm>
          <a:prstGeom prst="rect">
            <a:avLst/>
          </a:prstGeom>
        </p:spPr>
        <p:txBody>
          <a:bodyPr lIns="0" tIns="0" rIns="0" bIns="0" rtlCol="0" anchor="t">
            <a:spAutoFit/>
          </a:bodyPr>
          <a:lstStyle/>
          <a:p>
            <a:pPr algn="just">
              <a:lnSpc>
                <a:spcPts val="7001"/>
              </a:lnSpc>
            </a:pPr>
            <a:r>
              <a:rPr lang="en-US" sz="5001">
                <a:solidFill>
                  <a:srgbClr val="000000"/>
                </a:solidFill>
                <a:latin typeface="Montserrat"/>
                <a:ea typeface="Montserrat"/>
                <a:cs typeface="Montserrat"/>
                <a:sym typeface="Montserrat"/>
              </a:rPr>
              <a:t>01 xe 5 tấn</a:t>
            </a:r>
          </a:p>
        </p:txBody>
      </p:sp>
      <p:sp>
        <p:nvSpPr>
          <p:cNvPr id="30" name="TextBox 30"/>
          <p:cNvSpPr txBox="1"/>
          <p:nvPr/>
        </p:nvSpPr>
        <p:spPr>
          <a:xfrm>
            <a:off x="9801996" y="7690720"/>
            <a:ext cx="3983493" cy="831766"/>
          </a:xfrm>
          <a:prstGeom prst="rect">
            <a:avLst/>
          </a:prstGeom>
        </p:spPr>
        <p:txBody>
          <a:bodyPr lIns="0" tIns="0" rIns="0" bIns="0" rtlCol="0" anchor="t">
            <a:spAutoFit/>
          </a:bodyPr>
          <a:lstStyle/>
          <a:p>
            <a:pPr algn="just">
              <a:lnSpc>
                <a:spcPts val="7001"/>
              </a:lnSpc>
            </a:pPr>
            <a:r>
              <a:rPr lang="en-US" sz="5001">
                <a:solidFill>
                  <a:srgbClr val="000000"/>
                </a:solidFill>
                <a:latin typeface="Montserrat"/>
                <a:ea typeface="Montserrat"/>
                <a:cs typeface="Montserrat"/>
                <a:sym typeface="Montserrat"/>
              </a:rPr>
              <a:t>01 xe 25 tấn</a:t>
            </a:r>
          </a:p>
        </p:txBody>
      </p:sp>
      <p:sp>
        <p:nvSpPr>
          <p:cNvPr id="31" name="TextBox 31"/>
          <p:cNvSpPr txBox="1"/>
          <p:nvPr/>
        </p:nvSpPr>
        <p:spPr>
          <a:xfrm>
            <a:off x="15204914" y="5954293"/>
            <a:ext cx="2054386" cy="831766"/>
          </a:xfrm>
          <a:prstGeom prst="rect">
            <a:avLst/>
          </a:prstGeom>
        </p:spPr>
        <p:txBody>
          <a:bodyPr lIns="0" tIns="0" rIns="0" bIns="0" rtlCol="0" anchor="t">
            <a:spAutoFit/>
          </a:bodyPr>
          <a:lstStyle/>
          <a:p>
            <a:pPr algn="just">
              <a:lnSpc>
                <a:spcPts val="7001"/>
              </a:lnSpc>
            </a:pPr>
            <a:r>
              <a:rPr lang="en-US" sz="5001" dirty="0">
                <a:solidFill>
                  <a:srgbClr val="000000"/>
                </a:solidFill>
                <a:latin typeface="Montserrat"/>
                <a:ea typeface="Montserrat"/>
                <a:cs typeface="Montserrat"/>
                <a:sym typeface="Montserrat"/>
              </a:rPr>
              <a:t>5 </a:t>
            </a:r>
            <a:r>
              <a:rPr lang="en-US" sz="5001" dirty="0" err="1">
                <a:solidFill>
                  <a:srgbClr val="000000"/>
                </a:solidFill>
                <a:latin typeface="Montserrat"/>
                <a:ea typeface="Montserrat"/>
                <a:cs typeface="Montserrat"/>
                <a:sym typeface="Montserrat"/>
              </a:rPr>
              <a:t>tấn</a:t>
            </a:r>
            <a:endParaRPr lang="en-US" sz="5001" dirty="0">
              <a:solidFill>
                <a:srgbClr val="000000"/>
              </a:solidFill>
              <a:latin typeface="Montserrat"/>
              <a:ea typeface="Montserrat"/>
              <a:cs typeface="Montserrat"/>
              <a:sym typeface="Montserrat"/>
            </a:endParaRPr>
          </a:p>
        </p:txBody>
      </p:sp>
      <p:sp>
        <p:nvSpPr>
          <p:cNvPr id="32" name="TextBox 32"/>
          <p:cNvSpPr txBox="1"/>
          <p:nvPr/>
        </p:nvSpPr>
        <p:spPr>
          <a:xfrm>
            <a:off x="15204914" y="7690720"/>
            <a:ext cx="2054386" cy="831766"/>
          </a:xfrm>
          <a:prstGeom prst="rect">
            <a:avLst/>
          </a:prstGeom>
        </p:spPr>
        <p:txBody>
          <a:bodyPr lIns="0" tIns="0" rIns="0" bIns="0" rtlCol="0" anchor="t">
            <a:spAutoFit/>
          </a:bodyPr>
          <a:lstStyle/>
          <a:p>
            <a:pPr algn="just">
              <a:lnSpc>
                <a:spcPts val="7001"/>
              </a:lnSpc>
            </a:pPr>
            <a:r>
              <a:rPr lang="en-US" sz="5001">
                <a:solidFill>
                  <a:srgbClr val="000000"/>
                </a:solidFill>
                <a:latin typeface="Montserrat"/>
                <a:ea typeface="Montserrat"/>
                <a:cs typeface="Montserrat"/>
                <a:sym typeface="Montserrat"/>
              </a:rPr>
              <a:t>25 tấn</a:t>
            </a:r>
          </a:p>
        </p:txBody>
      </p:sp>
      <p:sp>
        <p:nvSpPr>
          <p:cNvPr id="33" name="TextBox 33"/>
          <p:cNvSpPr txBox="1"/>
          <p:nvPr/>
        </p:nvSpPr>
        <p:spPr>
          <a:xfrm>
            <a:off x="6518100" y="9255253"/>
            <a:ext cx="2287497" cy="831766"/>
          </a:xfrm>
          <a:prstGeom prst="rect">
            <a:avLst/>
          </a:prstGeom>
        </p:spPr>
        <p:txBody>
          <a:bodyPr lIns="0" tIns="0" rIns="0" bIns="0" rtlCol="0" anchor="t">
            <a:spAutoFit/>
          </a:bodyPr>
          <a:lstStyle/>
          <a:p>
            <a:pPr algn="just">
              <a:lnSpc>
                <a:spcPts val="7001"/>
              </a:lnSpc>
            </a:pPr>
            <a:r>
              <a:rPr lang="en-US" sz="5001" b="1">
                <a:solidFill>
                  <a:srgbClr val="000000"/>
                </a:solidFill>
                <a:latin typeface="Montserrat Bold"/>
                <a:ea typeface="Montserrat Bold"/>
                <a:cs typeface="Montserrat Bold"/>
                <a:sym typeface="Montserrat Bold"/>
              </a:rPr>
              <a:t>TỔNG</a:t>
            </a:r>
          </a:p>
        </p:txBody>
      </p:sp>
      <p:sp>
        <p:nvSpPr>
          <p:cNvPr id="34" name="TextBox 34"/>
          <p:cNvSpPr txBox="1"/>
          <p:nvPr/>
        </p:nvSpPr>
        <p:spPr>
          <a:xfrm>
            <a:off x="10692861" y="9255253"/>
            <a:ext cx="2037268" cy="831766"/>
          </a:xfrm>
          <a:prstGeom prst="rect">
            <a:avLst/>
          </a:prstGeom>
        </p:spPr>
        <p:txBody>
          <a:bodyPr lIns="0" tIns="0" rIns="0" bIns="0" rtlCol="0" anchor="t">
            <a:spAutoFit/>
          </a:bodyPr>
          <a:lstStyle/>
          <a:p>
            <a:pPr algn="just">
              <a:lnSpc>
                <a:spcPts val="7001"/>
              </a:lnSpc>
            </a:pPr>
            <a:r>
              <a:rPr lang="en-US" sz="5001" b="1">
                <a:solidFill>
                  <a:srgbClr val="000000"/>
                </a:solidFill>
                <a:latin typeface="Montserrat Bold"/>
                <a:ea typeface="Montserrat Bold"/>
                <a:cs typeface="Montserrat Bold"/>
                <a:sym typeface="Montserrat Bold"/>
              </a:rPr>
              <a:t>02 XE</a:t>
            </a:r>
          </a:p>
        </p:txBody>
      </p:sp>
      <p:sp>
        <p:nvSpPr>
          <p:cNvPr id="35" name="TextBox 35"/>
          <p:cNvSpPr txBox="1"/>
          <p:nvPr/>
        </p:nvSpPr>
        <p:spPr>
          <a:xfrm>
            <a:off x="14921400" y="9163050"/>
            <a:ext cx="2621417" cy="831766"/>
          </a:xfrm>
          <a:prstGeom prst="rect">
            <a:avLst/>
          </a:prstGeom>
        </p:spPr>
        <p:txBody>
          <a:bodyPr lIns="0" tIns="0" rIns="0" bIns="0" rtlCol="0" anchor="t">
            <a:spAutoFit/>
          </a:bodyPr>
          <a:lstStyle/>
          <a:p>
            <a:pPr algn="just">
              <a:lnSpc>
                <a:spcPts val="7001"/>
              </a:lnSpc>
            </a:pPr>
            <a:r>
              <a:rPr lang="en-US" sz="5001" b="1">
                <a:solidFill>
                  <a:srgbClr val="000000"/>
                </a:solidFill>
                <a:latin typeface="Montserrat Bold"/>
                <a:ea typeface="Montserrat Bold"/>
                <a:cs typeface="Montserrat Bold"/>
                <a:sym typeface="Montserrat Bold"/>
              </a:rPr>
              <a:t>30 TẤN</a:t>
            </a:r>
          </a:p>
        </p:txBody>
      </p:sp>
      <p:sp>
        <p:nvSpPr>
          <p:cNvPr id="38" name="Rectangle 37">
            <a:extLst>
              <a:ext uri="{FF2B5EF4-FFF2-40B4-BE49-F238E27FC236}">
                <a16:creationId xmlns:a16="http://schemas.microsoft.com/office/drawing/2014/main" xmlns="" id="{018244F0-A3D7-4F1B-AC86-AA8604CE1145}"/>
              </a:ext>
            </a:extLst>
          </p:cNvPr>
          <p:cNvSpPr/>
          <p:nvPr/>
        </p:nvSpPr>
        <p:spPr>
          <a:xfrm>
            <a:off x="141981" y="5048958"/>
            <a:ext cx="1268296" cy="780342"/>
          </a:xfrm>
          <a:prstGeom prst="rect">
            <a:avLst/>
          </a:prstGeom>
        </p:spPr>
        <p:txBody>
          <a:bodyPr wrap="none">
            <a:spAutoFit/>
          </a:bodyPr>
          <a:lstStyle/>
          <a:p>
            <a:pPr algn="just">
              <a:lnSpc>
                <a:spcPts val="6020"/>
              </a:lnSpc>
            </a:pPr>
            <a:r>
              <a:rPr lang="en-US" sz="3500" dirty="0" err="1">
                <a:solidFill>
                  <a:srgbClr val="000000"/>
                </a:solidFill>
                <a:latin typeface="Montserrat"/>
                <a:ea typeface="Montserrat"/>
                <a:cs typeface="Montserrat"/>
                <a:sym typeface="Montserrat"/>
              </a:rPr>
              <a:t>Mã</a:t>
            </a:r>
            <a:r>
              <a:rPr lang="en-US" sz="3500" dirty="0">
                <a:solidFill>
                  <a:srgbClr val="000000"/>
                </a:solidFill>
                <a:latin typeface="Montserrat"/>
                <a:ea typeface="Montserrat"/>
                <a:cs typeface="Montserrat"/>
                <a:sym typeface="Montserrat"/>
              </a:rPr>
              <a:t> 9</a:t>
            </a:r>
          </a:p>
        </p:txBody>
      </p:sp>
      <p:sp>
        <p:nvSpPr>
          <p:cNvPr id="39" name="Rectangle 38">
            <a:extLst>
              <a:ext uri="{FF2B5EF4-FFF2-40B4-BE49-F238E27FC236}">
                <a16:creationId xmlns:a16="http://schemas.microsoft.com/office/drawing/2014/main" xmlns="" id="{B7489C11-74CF-470A-8F3E-EE5A9C86B145}"/>
              </a:ext>
            </a:extLst>
          </p:cNvPr>
          <p:cNvSpPr/>
          <p:nvPr/>
        </p:nvSpPr>
        <p:spPr>
          <a:xfrm>
            <a:off x="11131" y="6953958"/>
            <a:ext cx="1452642" cy="780342"/>
          </a:xfrm>
          <a:prstGeom prst="rect">
            <a:avLst/>
          </a:prstGeom>
        </p:spPr>
        <p:txBody>
          <a:bodyPr wrap="none">
            <a:spAutoFit/>
          </a:bodyPr>
          <a:lstStyle/>
          <a:p>
            <a:pPr algn="just">
              <a:lnSpc>
                <a:spcPts val="6020"/>
              </a:lnSpc>
            </a:pPr>
            <a:r>
              <a:rPr lang="en-US" sz="3500" dirty="0" err="1">
                <a:solidFill>
                  <a:srgbClr val="000000"/>
                </a:solidFill>
                <a:latin typeface="Montserrat"/>
                <a:ea typeface="Montserrat"/>
                <a:cs typeface="Montserrat"/>
                <a:sym typeface="Montserrat"/>
              </a:rPr>
              <a:t>Mã</a:t>
            </a:r>
            <a:r>
              <a:rPr lang="en-US" sz="3500" dirty="0">
                <a:solidFill>
                  <a:srgbClr val="000000"/>
                </a:solidFill>
                <a:latin typeface="Montserrat"/>
                <a:ea typeface="Montserrat"/>
                <a:cs typeface="Montserrat"/>
                <a:sym typeface="Montserrat"/>
              </a:rPr>
              <a:t> 14</a:t>
            </a:r>
          </a:p>
        </p:txBody>
      </p:sp>
    </p:spTree>
    <p:extLst>
      <p:ext uri="{BB962C8B-B14F-4D97-AF65-F5344CB8AC3E}">
        <p14:creationId xmlns:p14="http://schemas.microsoft.com/office/powerpoint/2010/main" val="347128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1500"/>
                            </p:stCondLst>
                            <p:childTnLst>
                              <p:par>
                                <p:cTn id="19" presetID="31" presetClass="entr" presetSubtype="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90"/>
                                          </p:val>
                                        </p:tav>
                                        <p:tav tm="100000">
                                          <p:val>
                                            <p:fltVal val="0"/>
                                          </p:val>
                                        </p:tav>
                                      </p:tavLst>
                                    </p:anim>
                                    <p:animEffect transition="in" filter="fade">
                                      <p:cBhvr>
                                        <p:cTn id="24" dur="500"/>
                                        <p:tgtEl>
                                          <p:spTgt spid="36"/>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3000"/>
                            </p:stCondLst>
                            <p:childTnLst>
                              <p:par>
                                <p:cTn id="34" presetID="22" presetClass="entr" presetSubtype="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3500"/>
                            </p:stCondLst>
                            <p:childTnLst>
                              <p:par>
                                <p:cTn id="38" presetID="22" presetClass="entr" presetSubtype="1"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up)">
                                      <p:cBhvr>
                                        <p:cTn id="40" dur="500"/>
                                        <p:tgtEl>
                                          <p:spTgt spid="23"/>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p:stCondLst>
                              <p:cond delay="4500"/>
                            </p:stCondLst>
                            <p:childTnLst>
                              <p:par>
                                <p:cTn id="46" presetID="22" presetClass="entr" presetSubtype="1"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par>
                          <p:cTn id="49" fill="hold">
                            <p:stCondLst>
                              <p:cond delay="5000"/>
                            </p:stCondLst>
                            <p:childTnLst>
                              <p:par>
                                <p:cTn id="50" presetID="22" presetClass="entr" presetSubtype="1"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childTnLst>
                          </p:cTn>
                        </p:par>
                        <p:par>
                          <p:cTn id="53" fill="hold">
                            <p:stCondLst>
                              <p:cond delay="5500"/>
                            </p:stCondLst>
                            <p:childTnLst>
                              <p:par>
                                <p:cTn id="54" presetID="22" presetClass="entr" presetSubtype="1"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up)">
                                      <p:cBhvr>
                                        <p:cTn id="56" dur="500"/>
                                        <p:tgtEl>
                                          <p:spTgt spid="30"/>
                                        </p:tgtEl>
                                      </p:cBhvr>
                                    </p:animEffect>
                                  </p:childTnLst>
                                </p:cTn>
                              </p:par>
                            </p:childTnLst>
                          </p:cTn>
                        </p:par>
                        <p:par>
                          <p:cTn id="57" fill="hold">
                            <p:stCondLst>
                              <p:cond delay="6000"/>
                            </p:stCondLst>
                            <p:childTnLst>
                              <p:par>
                                <p:cTn id="58" presetID="22" presetClass="entr" presetSubtype="8"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par>
                          <p:cTn id="61" fill="hold">
                            <p:stCondLst>
                              <p:cond delay="6500"/>
                            </p:stCondLst>
                            <p:childTnLst>
                              <p:par>
                                <p:cTn id="62" presetID="22" presetClass="entr" presetSubtype="1"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childTnLst>
                          </p:cTn>
                        </p:par>
                        <p:par>
                          <p:cTn id="65" fill="hold">
                            <p:stCondLst>
                              <p:cond delay="7000"/>
                            </p:stCondLst>
                            <p:childTnLst>
                              <p:par>
                                <p:cTn id="66" presetID="22" presetClass="entr" presetSubtype="1"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up)">
                                      <p:cBhvr>
                                        <p:cTn id="68" dur="500"/>
                                        <p:tgtEl>
                                          <p:spTgt spid="31"/>
                                        </p:tgtEl>
                                      </p:cBhvr>
                                    </p:animEffect>
                                  </p:childTnLst>
                                </p:cTn>
                              </p:par>
                            </p:childTnLst>
                          </p:cTn>
                        </p:par>
                        <p:par>
                          <p:cTn id="69" fill="hold">
                            <p:stCondLst>
                              <p:cond delay="7500"/>
                            </p:stCondLst>
                            <p:childTnLst>
                              <p:par>
                                <p:cTn id="70" presetID="22" presetClass="entr" presetSubtype="1"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up)">
                                      <p:cBhvr>
                                        <p:cTn id="72" dur="500"/>
                                        <p:tgtEl>
                                          <p:spTgt spid="32"/>
                                        </p:tgtEl>
                                      </p:cBhvr>
                                    </p:animEffect>
                                  </p:childTnLst>
                                </p:cTn>
                              </p:par>
                            </p:childTnLst>
                          </p:cTn>
                        </p:par>
                        <p:par>
                          <p:cTn id="73" fill="hold">
                            <p:stCondLst>
                              <p:cond delay="8000"/>
                            </p:stCondLst>
                            <p:childTnLst>
                              <p:par>
                                <p:cTn id="74" presetID="22" presetClass="entr" presetSubtype="8"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left)">
                                      <p:cBhvr>
                                        <p:cTn id="76" dur="500"/>
                                        <p:tgtEl>
                                          <p:spTgt spid="24"/>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left)">
                                      <p:cBhvr>
                                        <p:cTn id="80" dur="500"/>
                                        <p:tgtEl>
                                          <p:spTgt spid="33"/>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2036" y="4840356"/>
            <a:ext cx="11047803" cy="5446644"/>
            <a:chOff x="0" y="0"/>
            <a:chExt cx="1474019" cy="726701"/>
          </a:xfrm>
        </p:grpSpPr>
        <p:sp>
          <p:nvSpPr>
            <p:cNvPr id="3" name="Freeform 3"/>
            <p:cNvSpPr/>
            <p:nvPr/>
          </p:nvSpPr>
          <p:spPr>
            <a:xfrm>
              <a:off x="0" y="0"/>
              <a:ext cx="1474019" cy="726701"/>
            </a:xfrm>
            <a:custGeom>
              <a:avLst/>
              <a:gdLst/>
              <a:ahLst/>
              <a:cxnLst/>
              <a:rect l="l" t="t" r="r" b="b"/>
              <a:pathLst>
                <a:path w="1474019" h="726701">
                  <a:moveTo>
                    <a:pt x="10511" y="0"/>
                  </a:moveTo>
                  <a:lnTo>
                    <a:pt x="1463507" y="0"/>
                  </a:lnTo>
                  <a:cubicBezTo>
                    <a:pt x="1469313" y="0"/>
                    <a:pt x="1474019" y="4706"/>
                    <a:pt x="1474019" y="10511"/>
                  </a:cubicBezTo>
                  <a:lnTo>
                    <a:pt x="1474019" y="716190"/>
                  </a:lnTo>
                  <a:cubicBezTo>
                    <a:pt x="1474019" y="721995"/>
                    <a:pt x="1469313" y="726701"/>
                    <a:pt x="1463507" y="726701"/>
                  </a:cubicBezTo>
                  <a:lnTo>
                    <a:pt x="10511" y="726701"/>
                  </a:lnTo>
                  <a:cubicBezTo>
                    <a:pt x="7724" y="726701"/>
                    <a:pt x="5050" y="725594"/>
                    <a:pt x="3079" y="723623"/>
                  </a:cubicBezTo>
                  <a:cubicBezTo>
                    <a:pt x="1107" y="721651"/>
                    <a:pt x="0" y="718978"/>
                    <a:pt x="0" y="716190"/>
                  </a:cubicBezTo>
                  <a:lnTo>
                    <a:pt x="0" y="10511"/>
                  </a:lnTo>
                  <a:cubicBezTo>
                    <a:pt x="0" y="4706"/>
                    <a:pt x="4706" y="0"/>
                    <a:pt x="10511" y="0"/>
                  </a:cubicBezTo>
                  <a:close/>
                </a:path>
              </a:pathLst>
            </a:custGeom>
            <a:blipFill>
              <a:blip r:embed="rId3"/>
              <a:stretch>
                <a:fillRect l="-178" r="-17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39798" y="9258300"/>
            <a:ext cx="775352" cy="1180876"/>
            <a:chOff x="0" y="0"/>
            <a:chExt cx="204208" cy="311013"/>
          </a:xfrm>
          <a:solidFill>
            <a:srgbClr val="32486C"/>
          </a:solidFill>
        </p:grpSpPr>
        <p:sp>
          <p:nvSpPr>
            <p:cNvPr id="5" name="Freeform 5"/>
            <p:cNvSpPr/>
            <p:nvPr/>
          </p:nvSpPr>
          <p:spPr>
            <a:xfrm>
              <a:off x="0" y="0"/>
              <a:ext cx="204208" cy="311013"/>
            </a:xfrm>
            <a:custGeom>
              <a:avLst/>
              <a:gdLst/>
              <a:ahLst/>
              <a:cxnLst/>
              <a:rect l="l" t="t" r="r" b="b"/>
              <a:pathLst>
                <a:path w="204208" h="311013">
                  <a:moveTo>
                    <a:pt x="102104" y="0"/>
                  </a:moveTo>
                  <a:lnTo>
                    <a:pt x="102104" y="0"/>
                  </a:lnTo>
                  <a:cubicBezTo>
                    <a:pt x="129184" y="0"/>
                    <a:pt x="155154" y="10757"/>
                    <a:pt x="174302" y="29906"/>
                  </a:cubicBezTo>
                  <a:cubicBezTo>
                    <a:pt x="193451" y="49054"/>
                    <a:pt x="204208" y="75024"/>
                    <a:pt x="204208" y="102104"/>
                  </a:cubicBezTo>
                  <a:lnTo>
                    <a:pt x="204208" y="208909"/>
                  </a:lnTo>
                  <a:cubicBezTo>
                    <a:pt x="204208" y="235988"/>
                    <a:pt x="193451" y="261959"/>
                    <a:pt x="174302" y="281107"/>
                  </a:cubicBezTo>
                  <a:cubicBezTo>
                    <a:pt x="155154" y="300255"/>
                    <a:pt x="129184" y="311013"/>
                    <a:pt x="102104" y="311013"/>
                  </a:cubicBezTo>
                  <a:lnTo>
                    <a:pt x="102104" y="311013"/>
                  </a:lnTo>
                  <a:cubicBezTo>
                    <a:pt x="45714" y="311013"/>
                    <a:pt x="0" y="265299"/>
                    <a:pt x="0" y="208909"/>
                  </a:cubicBezTo>
                  <a:lnTo>
                    <a:pt x="0" y="102104"/>
                  </a:lnTo>
                  <a:cubicBezTo>
                    <a:pt x="0" y="45714"/>
                    <a:pt x="45714" y="0"/>
                    <a:pt x="10210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20069"/>
              <a:ext cx="204208" cy="290944"/>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7"/>
          <p:cNvSpPr txBox="1"/>
          <p:nvPr/>
        </p:nvSpPr>
        <p:spPr>
          <a:xfrm>
            <a:off x="1772235" y="460703"/>
            <a:ext cx="15487065" cy="927177"/>
          </a:xfrm>
          <a:prstGeom prst="rect">
            <a:avLst/>
          </a:prstGeom>
        </p:spPr>
        <p:txBody>
          <a:bodyPr lIns="0" tIns="0" rIns="0" bIns="0" rtlCol="0" anchor="t">
            <a:spAutoFit/>
          </a:bodyPr>
          <a:lstStyle/>
          <a:p>
            <a:pPr marL="0" marR="0" lvl="0" indent="0" algn="l" defTabSz="914400" rtl="0" eaLnBrk="1" fontAlgn="auto" latinLnBrk="0" hangingPunct="1">
              <a:lnSpc>
                <a:spcPts val="7819"/>
              </a:lnSpc>
              <a:spcBef>
                <a:spcPct val="0"/>
              </a:spcBef>
              <a:spcAft>
                <a:spcPts val="0"/>
              </a:spcAft>
              <a:buClrTx/>
              <a:buSzTx/>
              <a:buFontTx/>
              <a:buNone/>
              <a:tabLst/>
              <a:defRPr/>
            </a:pPr>
            <a:r>
              <a:rPr kumimoji="0" lang="en-US" sz="5585" b="1" i="0" u="none" strike="noStrike" kern="1200" cap="none" spc="0" normalizeH="0" baseline="0" noProof="0" dirty="0">
                <a:ln>
                  <a:noFill/>
                </a:ln>
                <a:solidFill>
                  <a:srgbClr val="1800AD"/>
                </a:solidFill>
                <a:effectLst/>
                <a:uLnTx/>
                <a:uFillTx/>
                <a:latin typeface="Montserrat Bold"/>
                <a:ea typeface="Montserrat Bold"/>
                <a:cs typeface="Montserrat Bold"/>
                <a:sym typeface="Montserrat Bold"/>
              </a:rPr>
              <a:t>MỘT SỐ LƯU Ý VỚI PHIẾU SỐ 7.2/CT-VT</a:t>
            </a:r>
          </a:p>
        </p:txBody>
      </p:sp>
      <p:sp>
        <p:nvSpPr>
          <p:cNvPr id="8" name="TextBox 8"/>
          <p:cNvSpPr txBox="1"/>
          <p:nvPr/>
        </p:nvSpPr>
        <p:spPr>
          <a:xfrm>
            <a:off x="1772235" y="2220630"/>
            <a:ext cx="15487065" cy="381026"/>
          </a:xfrm>
          <a:prstGeom prst="rect">
            <a:avLst/>
          </a:prstGeom>
        </p:spPr>
        <p:txBody>
          <a:bodyPr lIns="0" tIns="0" rIns="0" bIns="0" rtlCol="0" anchor="t">
            <a:spAutoFit/>
          </a:bodyPr>
          <a:lstStyle/>
          <a:p>
            <a:pPr marL="0" marR="0" lvl="0" indent="0" algn="l" defTabSz="914400" rtl="0" eaLnBrk="1" fontAlgn="auto" latinLnBrk="0" hangingPunct="1">
              <a:lnSpc>
                <a:spcPts val="312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2416963" y="1871406"/>
            <a:ext cx="15180124" cy="1989519"/>
          </a:xfrm>
          <a:prstGeom prst="rect">
            <a:avLst/>
          </a:prstGeom>
        </p:spPr>
        <p:txBody>
          <a:bodyPr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Điều</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tra</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viên</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cần</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đọc</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lần</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lượt</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Danh</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mục</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Phương</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tiện</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không</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bỏ</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sót</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1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loại</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phương</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tiện</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nào</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a:t>
            </a:r>
          </a:p>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endPar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10" name="TextBox 10"/>
          <p:cNvSpPr txBox="1"/>
          <p:nvPr/>
        </p:nvSpPr>
        <p:spPr>
          <a:xfrm>
            <a:off x="3107876" y="3322706"/>
            <a:ext cx="15180124" cy="1313180"/>
          </a:xfrm>
          <a:prstGeom prst="rect">
            <a:avLst/>
          </a:prstGeom>
        </p:spPr>
        <p:txBody>
          <a:bodyPr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vi-VN"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Điều tra viên hỏi và ghi rõ tải trọng tương ứng đối với loại </a:t>
            </a:r>
          </a:p>
          <a:p>
            <a:pPr marL="410211" marR="0" lvl="1" indent="0" algn="l" defTabSz="914400" rtl="0" eaLnBrk="1" fontAlgn="auto" latinLnBrk="0" hangingPunct="1">
              <a:lnSpc>
                <a:spcPts val="532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vi-VN"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Phương tiện đặc thù</a:t>
            </a:r>
          </a:p>
        </p:txBody>
      </p:sp>
      <p:sp>
        <p:nvSpPr>
          <p:cNvPr id="11" name="TextBox 11"/>
          <p:cNvSpPr txBox="1"/>
          <p:nvPr/>
        </p:nvSpPr>
        <p:spPr>
          <a:xfrm>
            <a:off x="3727474" y="4773681"/>
            <a:ext cx="13869613" cy="1313180"/>
          </a:xfrm>
          <a:prstGeom prst="rect">
            <a:avLst/>
          </a:prstGeom>
        </p:spPr>
        <p:txBody>
          <a:bodyPr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vi-VN"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Ghi chính xác số phương tiện mỗi loại, kể cả Phương tiện đi thuê, mượn</a:t>
            </a:r>
          </a:p>
        </p:txBody>
      </p:sp>
      <p:sp>
        <p:nvSpPr>
          <p:cNvPr id="12" name="TextBox 12"/>
          <p:cNvSpPr txBox="1"/>
          <p:nvPr/>
        </p:nvSpPr>
        <p:spPr>
          <a:xfrm>
            <a:off x="5016066" y="6179378"/>
            <a:ext cx="12977021" cy="1986313"/>
          </a:xfrm>
          <a:prstGeom prst="rect">
            <a:avLst/>
          </a:prstGeom>
        </p:spPr>
        <p:txBody>
          <a:bodyPr wrap="square"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vi-VN" sz="3700" b="0" i="0" u="none" strike="noStrike" kern="1200" cap="none" spc="0" normalizeH="0" baseline="0" noProof="0" dirty="0">
                <a:ln>
                  <a:noFill/>
                </a:ln>
                <a:solidFill>
                  <a:srgbClr val="000000"/>
                </a:solidFill>
                <a:effectLst/>
                <a:uLnTx/>
                <a:uFillTx/>
                <a:latin typeface="Montserrat"/>
                <a:ea typeface="Montserrat"/>
                <a:cs typeface="Montserrat"/>
                <a:sym typeface="Montserrat"/>
              </a:rPr>
              <a:t>Sau khi nhập xong dữ liệu, ĐTV cần kiểm tra kỹ các thông tin tổng hợp để đảm bảo tính chính xác và hợp lý của toàn bộ số liệu cơ sở đã cung cấp</a:t>
            </a:r>
          </a:p>
        </p:txBody>
      </p:sp>
      <p:sp>
        <p:nvSpPr>
          <p:cNvPr id="13" name="TextBox 13"/>
          <p:cNvSpPr txBox="1"/>
          <p:nvPr/>
        </p:nvSpPr>
        <p:spPr>
          <a:xfrm>
            <a:off x="6170802" y="8420961"/>
            <a:ext cx="12117198" cy="1989519"/>
          </a:xfrm>
          <a:prstGeom prst="rect">
            <a:avLst/>
          </a:prstGeom>
        </p:spPr>
        <p:txBody>
          <a:bodyPr lIns="0" tIns="0" rIns="0" bIns="0" rtlCol="0" anchor="t">
            <a:spAutoFit/>
          </a:bodyPr>
          <a:lstStyle/>
          <a:p>
            <a:pPr marL="0" marR="0" lvl="0" indent="0" algn="l" defTabSz="914400" rtl="0" eaLnBrk="1" fontAlgn="auto" latinLnBrk="0" hangingPunct="1">
              <a:lnSpc>
                <a:spcPts val="5320"/>
              </a:lnSpc>
              <a:spcBef>
                <a:spcPts val="0"/>
              </a:spcBef>
              <a:spcAft>
                <a:spcPts val="0"/>
              </a:spcAft>
              <a:buClrTx/>
              <a:buSzTx/>
              <a:buFontTx/>
              <a:buNone/>
              <a:tabLst/>
              <a:defRPr/>
            </a:pPr>
            <a:r>
              <a:rPr kumimoji="0" lang="vi-VN" sz="3500" b="1"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Phiếu </a:t>
            </a:r>
            <a:r>
              <a:rPr kumimoji="0" lang="en-US" sz="3500" b="1" i="1" u="none" strike="noStrike" kern="1200" cap="none" spc="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số</a:t>
            </a:r>
            <a:r>
              <a:rPr kumimoji="0" lang="en-US" sz="3500" b="1"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vi-VN" sz="3500" b="1"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rPr>
              <a:t>7.2/CT-VT sẽ thu thập thông tin chi tiết về quy mô hoạt động vận tải của các cơ sở cá thể.</a:t>
            </a:r>
          </a:p>
          <a:p>
            <a:pPr marL="0" marR="0" lvl="0" indent="0" algn="l" defTabSz="914400" rtl="0" eaLnBrk="1" fontAlgn="auto" latinLnBrk="0" hangingPunct="1">
              <a:lnSpc>
                <a:spcPts val="5320"/>
              </a:lnSpc>
              <a:spcBef>
                <a:spcPts val="0"/>
              </a:spcBef>
              <a:spcAft>
                <a:spcPts val="0"/>
              </a:spcAft>
              <a:buClrTx/>
              <a:buSzTx/>
              <a:buFontTx/>
              <a:buNone/>
              <a:tabLst/>
              <a:defRPr/>
            </a:pPr>
            <a:endParaRPr kumimoji="0" lang="en-US" sz="3800" b="1" i="1" u="none" strike="noStrike" kern="1200" cap="none" spc="0" normalizeH="0" baseline="0" noProof="0" dirty="0">
              <a:ln>
                <a:noFill/>
              </a:ln>
              <a:solidFill>
                <a:srgbClr val="000000"/>
              </a:solidFill>
              <a:effectLst/>
              <a:uLnTx/>
              <a:uFillTx/>
              <a:latin typeface="Montserrat Bold Italics"/>
              <a:ea typeface="Montserrat Bold Italics"/>
              <a:cs typeface="Montserrat Bold Italics"/>
              <a:sym typeface="Montserrat Bold Italics"/>
            </a:endParaRPr>
          </a:p>
        </p:txBody>
      </p:sp>
    </p:spTree>
    <p:extLst>
      <p:ext uri="{BB962C8B-B14F-4D97-AF65-F5344CB8AC3E}">
        <p14:creationId xmlns:p14="http://schemas.microsoft.com/office/powerpoint/2010/main" val="25002278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 y="3465108"/>
            <a:ext cx="14713550" cy="6821893"/>
          </a:xfrm>
          <a:custGeom>
            <a:avLst/>
            <a:gdLst/>
            <a:ahLst/>
            <a:cxnLst/>
            <a:rect l="l" t="t" r="r" b="b"/>
            <a:pathLst>
              <a:path w="17815081" h="8229600">
                <a:moveTo>
                  <a:pt x="0" y="0"/>
                </a:moveTo>
                <a:lnTo>
                  <a:pt x="17815081" y="0"/>
                </a:lnTo>
                <a:lnTo>
                  <a:pt x="17815081" y="8229600"/>
                </a:lnTo>
                <a:lnTo>
                  <a:pt x="0" y="8229600"/>
                </a:lnTo>
                <a:lnTo>
                  <a:pt x="0" y="0"/>
                </a:lnTo>
                <a:close/>
              </a:path>
            </a:pathLst>
          </a:custGeom>
          <a:blipFill>
            <a:blip r:embed="rId3"/>
            <a:stretch>
              <a:fillRect t="-24548" b="-24548"/>
            </a:stretch>
          </a:blipFill>
        </p:spPr>
        <p:txBody>
          <a:bodyPr/>
          <a:lstStyle/>
          <a:p>
            <a:endParaRPr lang="en-US"/>
          </a:p>
        </p:txBody>
      </p:sp>
      <p:sp>
        <p:nvSpPr>
          <p:cNvPr id="5" name="TextBox 5"/>
          <p:cNvSpPr txBox="1"/>
          <p:nvPr/>
        </p:nvSpPr>
        <p:spPr>
          <a:xfrm>
            <a:off x="9640718" y="4465503"/>
            <a:ext cx="9322969" cy="1046180"/>
          </a:xfrm>
          <a:prstGeom prst="rect">
            <a:avLst/>
          </a:prstGeom>
        </p:spPr>
        <p:txBody>
          <a:bodyPr lIns="50800" tIns="50800" rIns="50800" bIns="50800" rtlCol="0" anchor="ctr"/>
          <a:lstStyle/>
          <a:p>
            <a:pPr algn="ctr">
              <a:lnSpc>
                <a:spcPts val="2660"/>
              </a:lnSpc>
              <a:spcBef>
                <a:spcPct val="0"/>
              </a:spcBef>
            </a:pPr>
            <a:endParaRPr sz="1801"/>
          </a:p>
        </p:txBody>
      </p:sp>
      <p:grpSp>
        <p:nvGrpSpPr>
          <p:cNvPr id="9" name="Group 9"/>
          <p:cNvGrpSpPr/>
          <p:nvPr/>
        </p:nvGrpSpPr>
        <p:grpSpPr>
          <a:xfrm>
            <a:off x="-2065084" y="-374971"/>
            <a:ext cx="10796988" cy="7099973"/>
            <a:chOff x="0" y="0"/>
            <a:chExt cx="1236032" cy="812800"/>
          </a:xfrm>
        </p:grpSpPr>
        <p:sp>
          <p:nvSpPr>
            <p:cNvPr id="10" name="Freeform 10"/>
            <p:cNvSpPr/>
            <p:nvPr/>
          </p:nvSpPr>
          <p:spPr>
            <a:xfrm>
              <a:off x="0" y="0"/>
              <a:ext cx="1236032" cy="812800"/>
            </a:xfrm>
            <a:custGeom>
              <a:avLst/>
              <a:gdLst/>
              <a:ahLst/>
              <a:cxnLst/>
              <a:rect l="l" t="t" r="r" b="b"/>
              <a:pathLst>
                <a:path w="1236032" h="812800">
                  <a:moveTo>
                    <a:pt x="618016" y="0"/>
                  </a:moveTo>
                  <a:cubicBezTo>
                    <a:pt x="276695" y="0"/>
                    <a:pt x="0" y="181951"/>
                    <a:pt x="0" y="406400"/>
                  </a:cubicBezTo>
                  <a:cubicBezTo>
                    <a:pt x="0" y="630849"/>
                    <a:pt x="276695" y="812800"/>
                    <a:pt x="618016" y="812800"/>
                  </a:cubicBezTo>
                  <a:cubicBezTo>
                    <a:pt x="959337" y="812800"/>
                    <a:pt x="1236032" y="630849"/>
                    <a:pt x="1236032" y="406400"/>
                  </a:cubicBezTo>
                  <a:cubicBezTo>
                    <a:pt x="1236032" y="181951"/>
                    <a:pt x="959337" y="0"/>
                    <a:pt x="618016" y="0"/>
                  </a:cubicBezTo>
                  <a:close/>
                </a:path>
              </a:pathLst>
            </a:custGeom>
            <a:gradFill rotWithShape="1">
              <a:gsLst>
                <a:gs pos="0">
                  <a:srgbClr val="000000">
                    <a:alpha val="53000"/>
                  </a:srgbClr>
                </a:gs>
                <a:gs pos="100000">
                  <a:srgbClr val="FFFFFF">
                    <a:alpha val="53000"/>
                  </a:srgbClr>
                </a:gs>
              </a:gsLst>
              <a:lin ang="0"/>
            </a:gradFill>
          </p:spPr>
          <p:txBody>
            <a:bodyPr/>
            <a:lstStyle/>
            <a:p>
              <a:endParaRPr lang="en-US"/>
            </a:p>
          </p:txBody>
        </p:sp>
        <p:sp>
          <p:nvSpPr>
            <p:cNvPr id="11" name="TextBox 11"/>
            <p:cNvSpPr txBox="1"/>
            <p:nvPr/>
          </p:nvSpPr>
          <p:spPr>
            <a:xfrm>
              <a:off x="115878" y="38100"/>
              <a:ext cx="1004276" cy="698500"/>
            </a:xfrm>
            <a:prstGeom prst="rect">
              <a:avLst/>
            </a:prstGeom>
          </p:spPr>
          <p:txBody>
            <a:bodyPr lIns="50800" tIns="50800" rIns="50800" bIns="50800" rtlCol="0" anchor="ctr"/>
            <a:lstStyle/>
            <a:p>
              <a:pPr algn="ctr">
                <a:lnSpc>
                  <a:spcPts val="2660"/>
                </a:lnSpc>
              </a:pPr>
              <a:endParaRPr sz="1801"/>
            </a:p>
          </p:txBody>
        </p:sp>
      </p:grpSp>
      <p:grpSp>
        <p:nvGrpSpPr>
          <p:cNvPr id="12" name="Group 12"/>
          <p:cNvGrpSpPr/>
          <p:nvPr/>
        </p:nvGrpSpPr>
        <p:grpSpPr>
          <a:xfrm>
            <a:off x="866274" y="4723997"/>
            <a:ext cx="7833172" cy="5898395"/>
            <a:chOff x="0" y="0"/>
            <a:chExt cx="1079413" cy="812800"/>
          </a:xfrm>
        </p:grpSpPr>
        <p:sp>
          <p:nvSpPr>
            <p:cNvPr id="13" name="Freeform 13"/>
            <p:cNvSpPr/>
            <p:nvPr/>
          </p:nvSpPr>
          <p:spPr>
            <a:xfrm>
              <a:off x="0" y="0"/>
              <a:ext cx="1079413" cy="812800"/>
            </a:xfrm>
            <a:custGeom>
              <a:avLst/>
              <a:gdLst/>
              <a:ahLst/>
              <a:cxnLst/>
              <a:rect l="l" t="t" r="r" b="b"/>
              <a:pathLst>
                <a:path w="1079413" h="812800">
                  <a:moveTo>
                    <a:pt x="539706" y="0"/>
                  </a:moveTo>
                  <a:cubicBezTo>
                    <a:pt x="241635" y="0"/>
                    <a:pt x="0" y="181951"/>
                    <a:pt x="0" y="406400"/>
                  </a:cubicBezTo>
                  <a:cubicBezTo>
                    <a:pt x="0" y="630849"/>
                    <a:pt x="241635" y="812800"/>
                    <a:pt x="539706" y="812800"/>
                  </a:cubicBezTo>
                  <a:cubicBezTo>
                    <a:pt x="837778" y="812800"/>
                    <a:pt x="1079413" y="630849"/>
                    <a:pt x="1079413" y="406400"/>
                  </a:cubicBezTo>
                  <a:cubicBezTo>
                    <a:pt x="1079413" y="181951"/>
                    <a:pt x="837778" y="0"/>
                    <a:pt x="539706" y="0"/>
                  </a:cubicBezTo>
                  <a:close/>
                </a:path>
              </a:pathLst>
            </a:custGeom>
            <a:gradFill rotWithShape="1">
              <a:gsLst>
                <a:gs pos="0">
                  <a:srgbClr val="A6A6A6">
                    <a:alpha val="100000"/>
                  </a:srgbClr>
                </a:gs>
                <a:gs pos="100000">
                  <a:srgbClr val="FFFFFF">
                    <a:alpha val="100000"/>
                  </a:srgbClr>
                </a:gs>
              </a:gsLst>
              <a:lin ang="0"/>
            </a:gradFill>
          </p:spPr>
          <p:txBody>
            <a:bodyPr/>
            <a:lstStyle/>
            <a:p>
              <a:endParaRPr lang="en-US"/>
            </a:p>
          </p:txBody>
        </p:sp>
        <p:sp>
          <p:nvSpPr>
            <p:cNvPr id="14" name="TextBox 14"/>
            <p:cNvSpPr txBox="1"/>
            <p:nvPr/>
          </p:nvSpPr>
          <p:spPr>
            <a:xfrm>
              <a:off x="101195" y="38100"/>
              <a:ext cx="877023" cy="698500"/>
            </a:xfrm>
            <a:prstGeom prst="rect">
              <a:avLst/>
            </a:prstGeom>
          </p:spPr>
          <p:txBody>
            <a:bodyPr lIns="50800" tIns="50800" rIns="50800" bIns="50800" rtlCol="0" anchor="ctr"/>
            <a:lstStyle/>
            <a:p>
              <a:pPr algn="ctr">
                <a:lnSpc>
                  <a:spcPts val="2660"/>
                </a:lnSpc>
              </a:pPr>
              <a:endParaRPr sz="1801"/>
            </a:p>
          </p:txBody>
        </p:sp>
      </p:grpSp>
      <p:grpSp>
        <p:nvGrpSpPr>
          <p:cNvPr id="34" name="Group 33"/>
          <p:cNvGrpSpPr/>
          <p:nvPr/>
        </p:nvGrpSpPr>
        <p:grpSpPr>
          <a:xfrm>
            <a:off x="-2065084" y="33151"/>
            <a:ext cx="10558481" cy="10448686"/>
            <a:chOff x="-2065084" y="33151"/>
            <a:chExt cx="10558481" cy="10448686"/>
          </a:xfrm>
        </p:grpSpPr>
        <p:grpSp>
          <p:nvGrpSpPr>
            <p:cNvPr id="15" name="Group 15"/>
            <p:cNvGrpSpPr/>
            <p:nvPr/>
          </p:nvGrpSpPr>
          <p:grpSpPr>
            <a:xfrm>
              <a:off x="-2065084" y="33151"/>
              <a:ext cx="10558481" cy="6296548"/>
              <a:chOff x="0" y="0"/>
              <a:chExt cx="1362958" cy="812800"/>
            </a:xfrm>
          </p:grpSpPr>
          <p:sp>
            <p:nvSpPr>
              <p:cNvPr id="16" name="Freeform 16"/>
              <p:cNvSpPr/>
              <p:nvPr/>
            </p:nvSpPr>
            <p:spPr>
              <a:xfrm>
                <a:off x="0" y="0"/>
                <a:ext cx="1362958" cy="812800"/>
              </a:xfrm>
              <a:custGeom>
                <a:avLst/>
                <a:gdLst/>
                <a:ahLst/>
                <a:cxnLst/>
                <a:rect l="l" t="t" r="r" b="b"/>
                <a:pathLst>
                  <a:path w="1362958" h="812800">
                    <a:moveTo>
                      <a:pt x="681479" y="0"/>
                    </a:moveTo>
                    <a:cubicBezTo>
                      <a:pt x="305109" y="0"/>
                      <a:pt x="0" y="181951"/>
                      <a:pt x="0" y="406400"/>
                    </a:cubicBezTo>
                    <a:cubicBezTo>
                      <a:pt x="0" y="630849"/>
                      <a:pt x="305109" y="812800"/>
                      <a:pt x="681479" y="812800"/>
                    </a:cubicBezTo>
                    <a:cubicBezTo>
                      <a:pt x="1057850" y="812800"/>
                      <a:pt x="1362958" y="630849"/>
                      <a:pt x="1362958" y="406400"/>
                    </a:cubicBezTo>
                    <a:cubicBezTo>
                      <a:pt x="1362958" y="181951"/>
                      <a:pt x="1057850" y="0"/>
                      <a:pt x="681479" y="0"/>
                    </a:cubicBezTo>
                    <a:close/>
                  </a:path>
                </a:pathLst>
              </a:custGeom>
              <a:blipFill>
                <a:blip r:embed="rId4"/>
                <a:stretch>
                  <a:fillRect t="-5755" b="-5755"/>
                </a:stretch>
              </a:blipFill>
            </p:spPr>
            <p:txBody>
              <a:bodyPr/>
              <a:lstStyle/>
              <a:p>
                <a:endParaRPr lang="en-US"/>
              </a:p>
            </p:txBody>
          </p:sp>
        </p:grpSp>
        <p:grpSp>
          <p:nvGrpSpPr>
            <p:cNvPr id="17" name="Group 17"/>
            <p:cNvGrpSpPr/>
            <p:nvPr/>
          </p:nvGrpSpPr>
          <p:grpSpPr>
            <a:xfrm>
              <a:off x="1028700" y="5023148"/>
              <a:ext cx="7324801" cy="5458689"/>
              <a:chOff x="0" y="0"/>
              <a:chExt cx="1090665" cy="812800"/>
            </a:xfrm>
          </p:grpSpPr>
          <p:sp>
            <p:nvSpPr>
              <p:cNvPr id="18" name="Freeform 18"/>
              <p:cNvSpPr/>
              <p:nvPr/>
            </p:nvSpPr>
            <p:spPr>
              <a:xfrm>
                <a:off x="0" y="0"/>
                <a:ext cx="1090665" cy="812800"/>
              </a:xfrm>
              <a:custGeom>
                <a:avLst/>
                <a:gdLst/>
                <a:ahLst/>
                <a:cxnLst/>
                <a:rect l="l" t="t" r="r" b="b"/>
                <a:pathLst>
                  <a:path w="1090665" h="812800">
                    <a:moveTo>
                      <a:pt x="545332" y="0"/>
                    </a:moveTo>
                    <a:cubicBezTo>
                      <a:pt x="244154" y="0"/>
                      <a:pt x="0" y="181951"/>
                      <a:pt x="0" y="406400"/>
                    </a:cubicBezTo>
                    <a:cubicBezTo>
                      <a:pt x="0" y="630849"/>
                      <a:pt x="244154" y="812800"/>
                      <a:pt x="545332" y="812800"/>
                    </a:cubicBezTo>
                    <a:cubicBezTo>
                      <a:pt x="846511" y="812800"/>
                      <a:pt x="1090665" y="630849"/>
                      <a:pt x="1090665" y="406400"/>
                    </a:cubicBezTo>
                    <a:cubicBezTo>
                      <a:pt x="1090665" y="181951"/>
                      <a:pt x="846511" y="0"/>
                      <a:pt x="545332" y="0"/>
                    </a:cubicBezTo>
                    <a:close/>
                  </a:path>
                </a:pathLst>
              </a:custGeom>
              <a:blipFill>
                <a:blip r:embed="rId5"/>
                <a:stretch>
                  <a:fillRect l="-37674" r="-37674"/>
                </a:stretch>
              </a:blipFill>
            </p:spPr>
            <p:txBody>
              <a:bodyPr/>
              <a:lstStyle/>
              <a:p>
                <a:endParaRPr lang="en-US"/>
              </a:p>
            </p:txBody>
          </p:sp>
        </p:grpSp>
      </p:grpSp>
      <p:grpSp>
        <p:nvGrpSpPr>
          <p:cNvPr id="23" name="Group 23"/>
          <p:cNvGrpSpPr/>
          <p:nvPr/>
        </p:nvGrpSpPr>
        <p:grpSpPr>
          <a:xfrm>
            <a:off x="8650172" y="731949"/>
            <a:ext cx="9942628" cy="3234908"/>
            <a:chOff x="0" y="161925"/>
            <a:chExt cx="14157752" cy="4313212"/>
          </a:xfrm>
        </p:grpSpPr>
        <p:sp>
          <p:nvSpPr>
            <p:cNvPr id="24" name="TextBox 24"/>
            <p:cNvSpPr txBox="1"/>
            <p:nvPr/>
          </p:nvSpPr>
          <p:spPr>
            <a:xfrm>
              <a:off x="0" y="161925"/>
              <a:ext cx="14157752" cy="2466233"/>
            </a:xfrm>
            <a:prstGeom prst="rect">
              <a:avLst/>
            </a:prstGeom>
          </p:spPr>
          <p:txBody>
            <a:bodyPr lIns="0" tIns="0" rIns="0" bIns="0" rtlCol="0" anchor="t">
              <a:spAutoFit/>
            </a:bodyPr>
            <a:lstStyle/>
            <a:p>
              <a:pPr algn="ctr">
                <a:lnSpc>
                  <a:spcPts val="7159"/>
                </a:lnSpc>
              </a:pPr>
              <a:r>
                <a:rPr lang="en-US" sz="7380" b="1">
                  <a:solidFill>
                    <a:srgbClr val="15616D"/>
                  </a:solidFill>
                  <a:latin typeface="Montserrat Heavy"/>
                  <a:ea typeface="Montserrat Heavy"/>
                  <a:cs typeface="Montserrat Heavy"/>
                  <a:sym typeface="Montserrat Heavy"/>
                </a:rPr>
                <a:t>PHIẾU SỐ </a:t>
              </a:r>
            </a:p>
            <a:p>
              <a:pPr algn="ctr">
                <a:lnSpc>
                  <a:spcPts val="7159"/>
                </a:lnSpc>
              </a:pPr>
              <a:r>
                <a:rPr lang="en-US" sz="7380" b="1">
                  <a:solidFill>
                    <a:srgbClr val="15616D"/>
                  </a:solidFill>
                  <a:latin typeface="Montserrat Heavy"/>
                  <a:ea typeface="Montserrat Heavy"/>
                  <a:cs typeface="Montserrat Heavy"/>
                  <a:sym typeface="Montserrat Heavy"/>
                </a:rPr>
                <a:t>7.6/CT-VT-MAU</a:t>
              </a:r>
            </a:p>
          </p:txBody>
        </p:sp>
        <p:sp>
          <p:nvSpPr>
            <p:cNvPr id="25" name="TextBox 25"/>
            <p:cNvSpPr txBox="1"/>
            <p:nvPr/>
          </p:nvSpPr>
          <p:spPr>
            <a:xfrm>
              <a:off x="0" y="3057483"/>
              <a:ext cx="12389401" cy="1417654"/>
            </a:xfrm>
            <a:prstGeom prst="rect">
              <a:avLst/>
            </a:prstGeom>
          </p:spPr>
          <p:txBody>
            <a:bodyPr lIns="0" tIns="0" rIns="0" bIns="0" rtlCol="0" anchor="t">
              <a:spAutoFit/>
            </a:bodyPr>
            <a:lstStyle/>
            <a:p>
              <a:pPr algn="r">
                <a:lnSpc>
                  <a:spcPts val="4340"/>
                </a:lnSpc>
              </a:pPr>
              <a:r>
                <a:rPr lang="en-US" sz="3100">
                  <a:solidFill>
                    <a:srgbClr val="000000"/>
                  </a:solidFill>
                  <a:latin typeface="Montserrat"/>
                  <a:ea typeface="Montserrat"/>
                  <a:cs typeface="Montserrat"/>
                  <a:sym typeface="Montserrat"/>
                </a:rPr>
                <a:t>Thu thập thông tin về hoạt động vận tải </a:t>
              </a:r>
            </a:p>
            <a:p>
              <a:pPr algn="r">
                <a:lnSpc>
                  <a:spcPts val="4340"/>
                </a:lnSpc>
              </a:pPr>
              <a:r>
                <a:rPr lang="en-US" sz="3100">
                  <a:solidFill>
                    <a:srgbClr val="000000"/>
                  </a:solidFill>
                  <a:latin typeface="Montserrat"/>
                  <a:ea typeface="Montserrat"/>
                  <a:cs typeface="Montserrat"/>
                  <a:sym typeface="Montserrat"/>
                </a:rPr>
                <a:t>của cơ sở SXKD cá thể được chọn mẫu</a:t>
              </a:r>
            </a:p>
          </p:txBody>
        </p:sp>
      </p:grpSp>
      <p:sp>
        <p:nvSpPr>
          <p:cNvPr id="26" name="Freeform 26"/>
          <p:cNvSpPr/>
          <p:nvPr/>
        </p:nvSpPr>
        <p:spPr>
          <a:xfrm>
            <a:off x="8148358" y="524433"/>
            <a:ext cx="995643" cy="942126"/>
          </a:xfrm>
          <a:custGeom>
            <a:avLst/>
            <a:gdLst/>
            <a:ahLst/>
            <a:cxnLst/>
            <a:rect l="l" t="t" r="r" b="b"/>
            <a:pathLst>
              <a:path w="995643" h="942127">
                <a:moveTo>
                  <a:pt x="0" y="0"/>
                </a:moveTo>
                <a:lnTo>
                  <a:pt x="995643" y="0"/>
                </a:lnTo>
                <a:lnTo>
                  <a:pt x="995643" y="942127"/>
                </a:lnTo>
                <a:lnTo>
                  <a:pt x="0" y="9421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37" name="Group 36"/>
          <p:cNvGrpSpPr/>
          <p:nvPr/>
        </p:nvGrpSpPr>
        <p:grpSpPr>
          <a:xfrm>
            <a:off x="9640720" y="4534618"/>
            <a:ext cx="8647282" cy="977071"/>
            <a:chOff x="9640719" y="4534613"/>
            <a:chExt cx="8647281" cy="977071"/>
          </a:xfrm>
        </p:grpSpPr>
        <p:sp>
          <p:nvSpPr>
            <p:cNvPr id="4" name="Freeform 4"/>
            <p:cNvSpPr/>
            <p:nvPr/>
          </p:nvSpPr>
          <p:spPr>
            <a:xfrm>
              <a:off x="9640719" y="4534613"/>
              <a:ext cx="8647281" cy="977071"/>
            </a:xfrm>
            <a:custGeom>
              <a:avLst/>
              <a:gdLst/>
              <a:ahLst/>
              <a:cxnLst/>
              <a:rect l="l" t="t" r="r" b="b"/>
              <a:pathLst>
                <a:path w="5139820" h="538666">
                  <a:moveTo>
                    <a:pt x="4936620" y="0"/>
                  </a:moveTo>
                  <a:cubicBezTo>
                    <a:pt x="5048844" y="0"/>
                    <a:pt x="5139820" y="120585"/>
                    <a:pt x="5139820" y="269333"/>
                  </a:cubicBezTo>
                  <a:cubicBezTo>
                    <a:pt x="5139820" y="418082"/>
                    <a:pt x="5048844" y="538666"/>
                    <a:pt x="4936620" y="538666"/>
                  </a:cubicBezTo>
                  <a:lnTo>
                    <a:pt x="203200" y="538666"/>
                  </a:lnTo>
                  <a:cubicBezTo>
                    <a:pt x="90976" y="538666"/>
                    <a:pt x="0" y="418082"/>
                    <a:pt x="0" y="269333"/>
                  </a:cubicBezTo>
                  <a:cubicBezTo>
                    <a:pt x="0" y="120585"/>
                    <a:pt x="90976" y="0"/>
                    <a:pt x="203200" y="0"/>
                  </a:cubicBezTo>
                  <a:close/>
                </a:path>
              </a:pathLst>
            </a:custGeom>
            <a:solidFill>
              <a:srgbClr val="1C6BBD"/>
            </a:solidFill>
          </p:spPr>
          <p:txBody>
            <a:bodyPr/>
            <a:lstStyle/>
            <a:p>
              <a:endParaRPr lang="en-US"/>
            </a:p>
          </p:txBody>
        </p:sp>
        <p:sp>
          <p:nvSpPr>
            <p:cNvPr id="30" name="TextBox 30"/>
            <p:cNvSpPr txBox="1"/>
            <p:nvPr/>
          </p:nvSpPr>
          <p:spPr>
            <a:xfrm>
              <a:off x="10904939" y="4747875"/>
              <a:ext cx="6190334"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định danh của cơ sở</a:t>
              </a:r>
            </a:p>
          </p:txBody>
        </p:sp>
      </p:grpSp>
      <p:grpSp>
        <p:nvGrpSpPr>
          <p:cNvPr id="36" name="Group 35"/>
          <p:cNvGrpSpPr/>
          <p:nvPr/>
        </p:nvGrpSpPr>
        <p:grpSpPr>
          <a:xfrm>
            <a:off x="9640720" y="6979981"/>
            <a:ext cx="8647282" cy="1007661"/>
            <a:chOff x="9640719" y="6979980"/>
            <a:chExt cx="10065581" cy="1007661"/>
          </a:xfrm>
        </p:grpSpPr>
        <p:grpSp>
          <p:nvGrpSpPr>
            <p:cNvPr id="6" name="Group 6"/>
            <p:cNvGrpSpPr/>
            <p:nvPr/>
          </p:nvGrpSpPr>
          <p:grpSpPr>
            <a:xfrm>
              <a:off x="9640719" y="6979980"/>
              <a:ext cx="10065581" cy="1007661"/>
              <a:chOff x="0" y="0"/>
              <a:chExt cx="5284459" cy="529025"/>
            </a:xfrm>
          </p:grpSpPr>
          <p:sp>
            <p:nvSpPr>
              <p:cNvPr id="7" name="Freeform 7"/>
              <p:cNvSpPr/>
              <p:nvPr/>
            </p:nvSpPr>
            <p:spPr>
              <a:xfrm>
                <a:off x="0" y="0"/>
                <a:ext cx="5284459" cy="529025"/>
              </a:xfrm>
              <a:custGeom>
                <a:avLst/>
                <a:gdLst/>
                <a:ahLst/>
                <a:cxnLst/>
                <a:rect l="l" t="t" r="r" b="b"/>
                <a:pathLst>
                  <a:path w="5284459" h="529025">
                    <a:moveTo>
                      <a:pt x="5081259" y="0"/>
                    </a:moveTo>
                    <a:cubicBezTo>
                      <a:pt x="5193483" y="0"/>
                      <a:pt x="5284459" y="118426"/>
                      <a:pt x="5284459" y="264512"/>
                    </a:cubicBezTo>
                    <a:cubicBezTo>
                      <a:pt x="5284459" y="410599"/>
                      <a:pt x="5193483" y="529025"/>
                      <a:pt x="5081259" y="529025"/>
                    </a:cubicBezTo>
                    <a:lnTo>
                      <a:pt x="203200" y="529025"/>
                    </a:lnTo>
                    <a:cubicBezTo>
                      <a:pt x="90976" y="529025"/>
                      <a:pt x="0" y="410599"/>
                      <a:pt x="0" y="264512"/>
                    </a:cubicBezTo>
                    <a:cubicBezTo>
                      <a:pt x="0" y="118426"/>
                      <a:pt x="90976" y="0"/>
                      <a:pt x="203200" y="0"/>
                    </a:cubicBezTo>
                    <a:close/>
                  </a:path>
                </a:pathLst>
              </a:custGeom>
              <a:solidFill>
                <a:srgbClr val="1C6BBD"/>
              </a:solidFill>
            </p:spPr>
            <p:txBody>
              <a:bodyPr/>
              <a:lstStyle/>
              <a:p>
                <a:endParaRPr lang="en-US"/>
              </a:p>
            </p:txBody>
          </p:sp>
          <p:sp>
            <p:nvSpPr>
              <p:cNvPr id="8" name="TextBox 8"/>
              <p:cNvSpPr txBox="1"/>
              <p:nvPr/>
            </p:nvSpPr>
            <p:spPr>
              <a:xfrm>
                <a:off x="0" y="-38100"/>
                <a:ext cx="5284459" cy="567125"/>
              </a:xfrm>
              <a:prstGeom prst="rect">
                <a:avLst/>
              </a:prstGeom>
            </p:spPr>
            <p:txBody>
              <a:bodyPr lIns="50800" tIns="50800" rIns="50800" bIns="50800" rtlCol="0" anchor="ctr"/>
              <a:lstStyle/>
              <a:p>
                <a:pPr algn="ctr">
                  <a:lnSpc>
                    <a:spcPts val="2660"/>
                  </a:lnSpc>
                  <a:spcBef>
                    <a:spcPct val="0"/>
                  </a:spcBef>
                </a:pPr>
                <a:endParaRPr sz="1801"/>
              </a:p>
            </p:txBody>
          </p:sp>
        </p:grpSp>
        <p:sp>
          <p:nvSpPr>
            <p:cNvPr id="31" name="TextBox 31"/>
            <p:cNvSpPr txBox="1"/>
            <p:nvPr/>
          </p:nvSpPr>
          <p:spPr>
            <a:xfrm>
              <a:off x="10904941" y="7172677"/>
              <a:ext cx="6732483" cy="492635"/>
            </a:xfrm>
            <a:prstGeom prst="rect">
              <a:avLst/>
            </a:prstGeom>
          </p:spPr>
          <p:txBody>
            <a:bodyPr wrap="square"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Hoạt động vận tải hàng hoá</a:t>
              </a:r>
            </a:p>
          </p:txBody>
        </p:sp>
      </p:grpSp>
      <p:grpSp>
        <p:nvGrpSpPr>
          <p:cNvPr id="35" name="Group 34"/>
          <p:cNvGrpSpPr/>
          <p:nvPr/>
        </p:nvGrpSpPr>
        <p:grpSpPr>
          <a:xfrm>
            <a:off x="9640720" y="8298517"/>
            <a:ext cx="8647282" cy="959781"/>
            <a:chOff x="9640719" y="8298519"/>
            <a:chExt cx="9029260" cy="959781"/>
          </a:xfrm>
        </p:grpSpPr>
        <p:grpSp>
          <p:nvGrpSpPr>
            <p:cNvPr id="20" name="Group 20"/>
            <p:cNvGrpSpPr/>
            <p:nvPr/>
          </p:nvGrpSpPr>
          <p:grpSpPr>
            <a:xfrm>
              <a:off x="9640719" y="8298519"/>
              <a:ext cx="9029260" cy="959781"/>
              <a:chOff x="0" y="0"/>
              <a:chExt cx="4977897" cy="529134"/>
            </a:xfrm>
          </p:grpSpPr>
          <p:sp>
            <p:nvSpPr>
              <p:cNvPr id="21" name="Freeform 21"/>
              <p:cNvSpPr/>
              <p:nvPr/>
            </p:nvSpPr>
            <p:spPr>
              <a:xfrm>
                <a:off x="0" y="0"/>
                <a:ext cx="4977897" cy="529134"/>
              </a:xfrm>
              <a:custGeom>
                <a:avLst/>
                <a:gdLst/>
                <a:ahLst/>
                <a:cxnLst/>
                <a:rect l="l" t="t" r="r" b="b"/>
                <a:pathLst>
                  <a:path w="4977897" h="529134">
                    <a:moveTo>
                      <a:pt x="4774697" y="0"/>
                    </a:moveTo>
                    <a:cubicBezTo>
                      <a:pt x="4886921" y="0"/>
                      <a:pt x="4977897" y="118451"/>
                      <a:pt x="4977897" y="264567"/>
                    </a:cubicBezTo>
                    <a:cubicBezTo>
                      <a:pt x="4977897" y="410684"/>
                      <a:pt x="4886921" y="529134"/>
                      <a:pt x="4774697" y="529134"/>
                    </a:cubicBezTo>
                    <a:lnTo>
                      <a:pt x="203200" y="529134"/>
                    </a:lnTo>
                    <a:cubicBezTo>
                      <a:pt x="90976" y="529134"/>
                      <a:pt x="0" y="410684"/>
                      <a:pt x="0" y="264567"/>
                    </a:cubicBezTo>
                    <a:cubicBezTo>
                      <a:pt x="0" y="118451"/>
                      <a:pt x="90976" y="0"/>
                      <a:pt x="203200" y="0"/>
                    </a:cubicBezTo>
                    <a:close/>
                  </a:path>
                </a:pathLst>
              </a:custGeom>
              <a:solidFill>
                <a:srgbClr val="1C6BBD"/>
              </a:solidFill>
            </p:spPr>
            <p:txBody>
              <a:bodyPr/>
              <a:lstStyle/>
              <a:p>
                <a:endParaRPr lang="en-US"/>
              </a:p>
            </p:txBody>
          </p:sp>
          <p:sp>
            <p:nvSpPr>
              <p:cNvPr id="22" name="TextBox 22"/>
              <p:cNvSpPr txBox="1"/>
              <p:nvPr/>
            </p:nvSpPr>
            <p:spPr>
              <a:xfrm>
                <a:off x="0" y="-38100"/>
                <a:ext cx="4977897" cy="567234"/>
              </a:xfrm>
              <a:prstGeom prst="rect">
                <a:avLst/>
              </a:prstGeom>
            </p:spPr>
            <p:txBody>
              <a:bodyPr lIns="50800" tIns="50800" rIns="50800" bIns="50800" rtlCol="0" anchor="ctr"/>
              <a:lstStyle/>
              <a:p>
                <a:pPr algn="ctr">
                  <a:lnSpc>
                    <a:spcPts val="2660"/>
                  </a:lnSpc>
                  <a:spcBef>
                    <a:spcPct val="0"/>
                  </a:spcBef>
                </a:pPr>
                <a:endParaRPr sz="1801"/>
              </a:p>
            </p:txBody>
          </p:sp>
        </p:grpSp>
        <p:sp>
          <p:nvSpPr>
            <p:cNvPr id="32" name="TextBox 32"/>
            <p:cNvSpPr txBox="1"/>
            <p:nvPr/>
          </p:nvSpPr>
          <p:spPr>
            <a:xfrm>
              <a:off x="10904941" y="8503138"/>
              <a:ext cx="6190334"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người trả lời phiếu</a:t>
              </a:r>
            </a:p>
          </p:txBody>
        </p:sp>
      </p:grpSp>
      <p:grpSp>
        <p:nvGrpSpPr>
          <p:cNvPr id="3" name="Group 2"/>
          <p:cNvGrpSpPr/>
          <p:nvPr/>
        </p:nvGrpSpPr>
        <p:grpSpPr>
          <a:xfrm>
            <a:off x="9640720" y="5747932"/>
            <a:ext cx="8647282" cy="977070"/>
            <a:chOff x="9640719" y="5747931"/>
            <a:chExt cx="8647281" cy="977071"/>
          </a:xfrm>
        </p:grpSpPr>
        <p:grpSp>
          <p:nvGrpSpPr>
            <p:cNvPr id="27" name="Group 27"/>
            <p:cNvGrpSpPr/>
            <p:nvPr/>
          </p:nvGrpSpPr>
          <p:grpSpPr>
            <a:xfrm>
              <a:off x="9640719" y="5747931"/>
              <a:ext cx="8647281" cy="977071"/>
              <a:chOff x="0" y="0"/>
              <a:chExt cx="5139820" cy="538666"/>
            </a:xfrm>
          </p:grpSpPr>
          <p:sp>
            <p:nvSpPr>
              <p:cNvPr id="28" name="Freeform 28"/>
              <p:cNvSpPr/>
              <p:nvPr/>
            </p:nvSpPr>
            <p:spPr>
              <a:xfrm>
                <a:off x="0" y="0"/>
                <a:ext cx="5139820" cy="538666"/>
              </a:xfrm>
              <a:custGeom>
                <a:avLst/>
                <a:gdLst/>
                <a:ahLst/>
                <a:cxnLst/>
                <a:rect l="l" t="t" r="r" b="b"/>
                <a:pathLst>
                  <a:path w="5139820" h="538666">
                    <a:moveTo>
                      <a:pt x="4936620" y="0"/>
                    </a:moveTo>
                    <a:cubicBezTo>
                      <a:pt x="5048844" y="0"/>
                      <a:pt x="5139820" y="120585"/>
                      <a:pt x="5139820" y="269333"/>
                    </a:cubicBezTo>
                    <a:cubicBezTo>
                      <a:pt x="5139820" y="418082"/>
                      <a:pt x="5048844" y="538666"/>
                      <a:pt x="4936620" y="538666"/>
                    </a:cubicBezTo>
                    <a:lnTo>
                      <a:pt x="203200" y="538666"/>
                    </a:lnTo>
                    <a:cubicBezTo>
                      <a:pt x="90976" y="538666"/>
                      <a:pt x="0" y="418082"/>
                      <a:pt x="0" y="269333"/>
                    </a:cubicBezTo>
                    <a:cubicBezTo>
                      <a:pt x="0" y="120585"/>
                      <a:pt x="90976" y="0"/>
                      <a:pt x="203200" y="0"/>
                    </a:cubicBezTo>
                    <a:close/>
                  </a:path>
                </a:pathLst>
              </a:custGeom>
              <a:solidFill>
                <a:srgbClr val="1C6BBD"/>
              </a:solidFill>
            </p:spPr>
            <p:txBody>
              <a:bodyPr/>
              <a:lstStyle/>
              <a:p>
                <a:endParaRPr lang="en-US"/>
              </a:p>
            </p:txBody>
          </p:sp>
          <p:sp>
            <p:nvSpPr>
              <p:cNvPr id="29" name="TextBox 29"/>
              <p:cNvSpPr txBox="1"/>
              <p:nvPr/>
            </p:nvSpPr>
            <p:spPr>
              <a:xfrm>
                <a:off x="0" y="-38100"/>
                <a:ext cx="5139820" cy="576766"/>
              </a:xfrm>
              <a:prstGeom prst="rect">
                <a:avLst/>
              </a:prstGeom>
            </p:spPr>
            <p:txBody>
              <a:bodyPr lIns="50800" tIns="50800" rIns="50800" bIns="50800" rtlCol="0" anchor="ctr"/>
              <a:lstStyle/>
              <a:p>
                <a:pPr algn="ctr">
                  <a:lnSpc>
                    <a:spcPts val="2660"/>
                  </a:lnSpc>
                  <a:spcBef>
                    <a:spcPct val="0"/>
                  </a:spcBef>
                </a:pPr>
                <a:endParaRPr sz="1801"/>
              </a:p>
            </p:txBody>
          </p:sp>
        </p:grpSp>
        <p:sp>
          <p:nvSpPr>
            <p:cNvPr id="33" name="TextBox 33"/>
            <p:cNvSpPr txBox="1"/>
            <p:nvPr/>
          </p:nvSpPr>
          <p:spPr>
            <a:xfrm>
              <a:off x="10601055" y="6023601"/>
              <a:ext cx="6924725" cy="492635"/>
            </a:xfrm>
            <a:prstGeom prst="rect">
              <a:avLst/>
            </a:prstGeom>
          </p:spPr>
          <p:txBody>
            <a:bodyPr wrap="square" lIns="0" tIns="0" rIns="0" bIns="0" rtlCol="0" anchor="t">
              <a:spAutoFit/>
            </a:bodyPr>
            <a:lstStyle/>
            <a:p>
              <a:pPr algn="ctr">
                <a:lnSpc>
                  <a:spcPts val="4199"/>
                </a:lnSpc>
              </a:pPr>
              <a:r>
                <a:rPr lang="en-US" sz="2798" b="1" spc="139">
                  <a:solidFill>
                    <a:srgbClr val="FFFFFF"/>
                  </a:solidFill>
                  <a:latin typeface="Montserrat Bold"/>
                  <a:ea typeface="Montserrat Bold"/>
                  <a:cs typeface="Montserrat Bold"/>
                  <a:sym typeface="Montserrat Bold"/>
                </a:rPr>
                <a:t>Hoạt động vận tải hành khách</a:t>
              </a:r>
            </a:p>
          </p:txBody>
        </p:sp>
      </p:grpSp>
    </p:spTree>
    <p:extLst>
      <p:ext uri="{BB962C8B-B14F-4D97-AF65-F5344CB8AC3E}">
        <p14:creationId xmlns:p14="http://schemas.microsoft.com/office/powerpoint/2010/main" val="214838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heel(8)">
                                      <p:cBhvr>
                                        <p:cTn id="11" dur="500"/>
                                        <p:tgtEl>
                                          <p:spTgt spid="3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up)">
                                      <p:cBhvr>
                                        <p:cTn id="23" dur="500"/>
                                        <p:tgtEl>
                                          <p:spTgt spid="3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8213117" y="585033"/>
            <a:ext cx="9891381" cy="1177719"/>
            <a:chOff x="8213116" y="585033"/>
            <a:chExt cx="9891381" cy="1177718"/>
          </a:xfrm>
        </p:grpSpPr>
        <p:sp>
          <p:nvSpPr>
            <p:cNvPr id="12" name="TextBox 12"/>
            <p:cNvSpPr txBox="1"/>
            <p:nvPr/>
          </p:nvSpPr>
          <p:spPr>
            <a:xfrm>
              <a:off x="8213116" y="585033"/>
              <a:ext cx="9891381" cy="565795"/>
            </a:xfrm>
            <a:prstGeom prst="rect">
              <a:avLst/>
            </a:prstGeom>
          </p:spPr>
          <p:txBody>
            <a:bodyPr lIns="0" tIns="0" rIns="0" bIns="0" rtlCol="0" anchor="t">
              <a:spAutoFit/>
            </a:bodyPr>
            <a:lstStyle/>
            <a:p>
              <a:pPr>
                <a:lnSpc>
                  <a:spcPts val="4364"/>
                </a:lnSpc>
              </a:pPr>
              <a:endParaRPr lang="en-US" sz="4500" b="1">
                <a:solidFill>
                  <a:srgbClr val="15616D"/>
                </a:solidFill>
                <a:latin typeface="Montserrat Heavy"/>
                <a:ea typeface="Montserrat Heavy"/>
                <a:cs typeface="Montserrat Heavy"/>
                <a:sym typeface="Montserrat Heavy"/>
              </a:endParaRPr>
            </a:p>
          </p:txBody>
        </p:sp>
        <p:sp>
          <p:nvSpPr>
            <p:cNvPr id="18" name="TextBox 18"/>
            <p:cNvSpPr txBox="1"/>
            <p:nvPr/>
          </p:nvSpPr>
          <p:spPr>
            <a:xfrm>
              <a:off x="9693054" y="1276529"/>
              <a:ext cx="6370149" cy="486222"/>
            </a:xfrm>
            <a:prstGeom prst="rect">
              <a:avLst/>
            </a:prstGeom>
          </p:spPr>
          <p:txBody>
            <a:bodyPr lIns="0" tIns="0" rIns="0" bIns="0" rtlCol="0" anchor="t">
              <a:spAutoFit/>
            </a:bodyPr>
            <a:lstStyle/>
            <a:p>
              <a:pPr>
                <a:lnSpc>
                  <a:spcPts val="4059"/>
                </a:lnSpc>
                <a:spcBef>
                  <a:spcPct val="0"/>
                </a:spcBef>
              </a:pPr>
              <a:r>
                <a:rPr lang="en-US" sz="2900" b="1" i="1" dirty="0">
                  <a:solidFill>
                    <a:srgbClr val="000000"/>
                  </a:solidFill>
                  <a:latin typeface="Montserrat Italics"/>
                  <a:ea typeface="Montserrat Italics"/>
                  <a:cs typeface="Montserrat Italics"/>
                  <a:sym typeface="Montserrat Italics"/>
                </a:rPr>
                <a:t>I. </a:t>
              </a:r>
              <a:r>
                <a:rPr lang="en-US" sz="2900" b="1" i="1" dirty="0" err="1">
                  <a:solidFill>
                    <a:srgbClr val="000000"/>
                  </a:solidFill>
                  <a:latin typeface="Montserrat Italics"/>
                  <a:ea typeface="Montserrat Italics"/>
                  <a:cs typeface="Montserrat Italics"/>
                  <a:sym typeface="Montserrat Italics"/>
                </a:rPr>
                <a:t>Hoạt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vận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tải</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hành</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khách</a:t>
              </a:r>
              <a:endParaRPr lang="en-US" sz="2900" b="1" i="1" dirty="0">
                <a:solidFill>
                  <a:srgbClr val="000000"/>
                </a:solidFill>
                <a:latin typeface="Montserrat Italics"/>
                <a:ea typeface="Montserrat Italics"/>
                <a:cs typeface="Montserrat Italics"/>
                <a:sym typeface="Montserrat Italics"/>
              </a:endParaRPr>
            </a:p>
          </p:txBody>
        </p:sp>
      </p:grpSp>
      <p:grpSp>
        <p:nvGrpSpPr>
          <p:cNvPr id="54" name="Group 53"/>
          <p:cNvGrpSpPr/>
          <p:nvPr/>
        </p:nvGrpSpPr>
        <p:grpSpPr>
          <a:xfrm>
            <a:off x="-48644" y="-41827"/>
            <a:ext cx="7773803" cy="5871127"/>
            <a:chOff x="-48644" y="-41827"/>
            <a:chExt cx="7773803" cy="5853659"/>
          </a:xfrm>
        </p:grpSpPr>
        <p:grpSp>
          <p:nvGrpSpPr>
            <p:cNvPr id="6" name="Group 6"/>
            <p:cNvGrpSpPr/>
            <p:nvPr/>
          </p:nvGrpSpPr>
          <p:grpSpPr>
            <a:xfrm>
              <a:off x="-48644" y="-41827"/>
              <a:ext cx="7305783" cy="5853659"/>
              <a:chOff x="0" y="0"/>
              <a:chExt cx="1995466" cy="1541704"/>
            </a:xfrm>
          </p:grpSpPr>
          <p:sp>
            <p:nvSpPr>
              <p:cNvPr id="7" name="Freeform 7"/>
              <p:cNvSpPr/>
              <p:nvPr/>
            </p:nvSpPr>
            <p:spPr>
              <a:xfrm>
                <a:off x="0" y="0"/>
                <a:ext cx="1995466" cy="1541705"/>
              </a:xfrm>
              <a:custGeom>
                <a:avLst/>
                <a:gdLst/>
                <a:ahLst/>
                <a:cxnLst/>
                <a:rect l="l" t="t" r="r" b="b"/>
                <a:pathLst>
                  <a:path w="1995466" h="1541705">
                    <a:moveTo>
                      <a:pt x="42917" y="0"/>
                    </a:moveTo>
                    <a:lnTo>
                      <a:pt x="1952550" y="0"/>
                    </a:lnTo>
                    <a:cubicBezTo>
                      <a:pt x="1976252" y="0"/>
                      <a:pt x="1995466" y="19215"/>
                      <a:pt x="1995466" y="42917"/>
                    </a:cubicBezTo>
                    <a:lnTo>
                      <a:pt x="1995466" y="1498788"/>
                    </a:lnTo>
                    <a:cubicBezTo>
                      <a:pt x="1995466" y="1522490"/>
                      <a:pt x="1976252" y="1541705"/>
                      <a:pt x="1952550" y="1541705"/>
                    </a:cubicBezTo>
                    <a:lnTo>
                      <a:pt x="42917" y="1541705"/>
                    </a:lnTo>
                    <a:cubicBezTo>
                      <a:pt x="19215" y="1541705"/>
                      <a:pt x="0" y="1522490"/>
                      <a:pt x="0" y="1498788"/>
                    </a:cubicBezTo>
                    <a:lnTo>
                      <a:pt x="0" y="42917"/>
                    </a:lnTo>
                    <a:cubicBezTo>
                      <a:pt x="0" y="19215"/>
                      <a:pt x="19215" y="0"/>
                      <a:pt x="42917" y="0"/>
                    </a:cubicBezTo>
                    <a:close/>
                  </a:path>
                </a:pathLst>
              </a:custGeom>
              <a:solidFill>
                <a:srgbClr val="FFA51F">
                  <a:alpha val="64706"/>
                </a:srgbClr>
              </a:solidFill>
              <a:ln cap="rnd">
                <a:noFill/>
                <a:prstDash val="solid"/>
                <a:round/>
              </a:ln>
            </p:spPr>
            <p:txBody>
              <a:bodyPr/>
              <a:lstStyle/>
              <a:p>
                <a:endParaRPr lang="en-US"/>
              </a:p>
            </p:txBody>
          </p:sp>
          <p:sp>
            <p:nvSpPr>
              <p:cNvPr id="8" name="TextBox 8"/>
              <p:cNvSpPr txBox="1"/>
              <p:nvPr/>
            </p:nvSpPr>
            <p:spPr>
              <a:xfrm>
                <a:off x="0" y="0"/>
                <a:ext cx="1995466" cy="1541704"/>
              </a:xfrm>
              <a:prstGeom prst="rect">
                <a:avLst/>
              </a:prstGeom>
            </p:spPr>
            <p:txBody>
              <a:bodyPr lIns="50800" tIns="50800" rIns="50800" bIns="50800" rtlCol="0" anchor="ctr"/>
              <a:lstStyle/>
              <a:p>
                <a:pPr algn="ctr">
                  <a:lnSpc>
                    <a:spcPts val="3600"/>
                  </a:lnSpc>
                </a:pPr>
                <a:endParaRPr sz="1801"/>
              </a:p>
            </p:txBody>
          </p:sp>
        </p:grpSp>
        <p:grpSp>
          <p:nvGrpSpPr>
            <p:cNvPr id="9" name="Group 9"/>
            <p:cNvGrpSpPr/>
            <p:nvPr/>
          </p:nvGrpSpPr>
          <p:grpSpPr>
            <a:xfrm>
              <a:off x="608908" y="1164153"/>
              <a:ext cx="917779" cy="91777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1" name="TextBox 11"/>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5.1</a:t>
                </a:r>
              </a:p>
            </p:txBody>
          </p:sp>
        </p:grpSp>
        <p:sp>
          <p:nvSpPr>
            <p:cNvPr id="13" name="TextBox 13"/>
            <p:cNvSpPr txBox="1"/>
            <p:nvPr/>
          </p:nvSpPr>
          <p:spPr>
            <a:xfrm>
              <a:off x="2083310" y="1269082"/>
              <a:ext cx="5254082" cy="792975"/>
            </a:xfrm>
            <a:prstGeom prst="rect">
              <a:avLst/>
            </a:prstGeom>
          </p:spPr>
          <p:txBody>
            <a:bodyPr lIns="0" tIns="0" rIns="0" bIns="0" rtlCol="0" anchor="t">
              <a:spAutoFit/>
            </a:bodyPr>
            <a:lstStyle/>
            <a:p>
              <a:pPr algn="just">
                <a:lnSpc>
                  <a:spcPts val="4800"/>
                </a:lnSpc>
              </a:pPr>
              <a:r>
                <a:rPr lang="en-US" sz="3428">
                  <a:solidFill>
                    <a:srgbClr val="000000"/>
                  </a:solidFill>
                  <a:latin typeface="Montserrat"/>
                  <a:ea typeface="Montserrat"/>
                  <a:cs typeface="Montserrat"/>
                  <a:sym typeface="Montserrat"/>
                </a:rPr>
                <a:t>Mã VCPA cấp 5 là:</a:t>
              </a:r>
            </a:p>
          </p:txBody>
        </p:sp>
        <p:sp>
          <p:nvSpPr>
            <p:cNvPr id="14" name="TextBox 14"/>
            <p:cNvSpPr txBox="1"/>
            <p:nvPr/>
          </p:nvSpPr>
          <p:spPr>
            <a:xfrm>
              <a:off x="141578" y="2299035"/>
              <a:ext cx="2265712" cy="791728"/>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49210</a:t>
              </a:r>
            </a:p>
          </p:txBody>
        </p:sp>
        <p:sp>
          <p:nvSpPr>
            <p:cNvPr id="15" name="TextBox 15"/>
            <p:cNvSpPr txBox="1"/>
            <p:nvPr/>
          </p:nvSpPr>
          <p:spPr>
            <a:xfrm>
              <a:off x="141578" y="2969405"/>
              <a:ext cx="2449890"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49220</a:t>
              </a:r>
            </a:p>
          </p:txBody>
        </p:sp>
        <p:sp>
          <p:nvSpPr>
            <p:cNvPr id="16" name="TextBox 16"/>
            <p:cNvSpPr txBox="1"/>
            <p:nvPr/>
          </p:nvSpPr>
          <p:spPr>
            <a:xfrm>
              <a:off x="141578" y="3580939"/>
              <a:ext cx="2684567"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49290</a:t>
              </a:r>
            </a:p>
          </p:txBody>
        </p:sp>
        <p:sp>
          <p:nvSpPr>
            <p:cNvPr id="17" name="TextBox 17"/>
            <p:cNvSpPr txBox="1"/>
            <p:nvPr/>
          </p:nvSpPr>
          <p:spPr>
            <a:xfrm>
              <a:off x="2407290" y="3639777"/>
              <a:ext cx="2369826"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49319</a:t>
              </a:r>
            </a:p>
          </p:txBody>
        </p:sp>
        <p:sp>
          <p:nvSpPr>
            <p:cNvPr id="19" name="TextBox 19"/>
            <p:cNvSpPr txBox="1"/>
            <p:nvPr/>
          </p:nvSpPr>
          <p:spPr>
            <a:xfrm>
              <a:off x="608908" y="494381"/>
              <a:ext cx="7116251" cy="875715"/>
            </a:xfrm>
            <a:prstGeom prst="rect">
              <a:avLst/>
            </a:prstGeom>
          </p:spPr>
          <p:txBody>
            <a:bodyPr lIns="0" tIns="0" rIns="0" bIns="0" rtlCol="0" anchor="t">
              <a:spAutoFit/>
            </a:bodyPr>
            <a:lstStyle/>
            <a:p>
              <a:pPr>
                <a:lnSpc>
                  <a:spcPts val="4850"/>
                </a:lnSpc>
              </a:pPr>
              <a:r>
                <a:rPr lang="en-US" sz="5001" b="1">
                  <a:solidFill>
                    <a:srgbClr val="15616D"/>
                  </a:solidFill>
                  <a:latin typeface="Montserrat Heavy"/>
                  <a:ea typeface="Montserrat Heavy"/>
                  <a:cs typeface="Montserrat Heavy"/>
                  <a:sym typeface="Montserrat Heavy"/>
                </a:rPr>
                <a:t>PHIẾU SỐ 7/CT-TB</a:t>
              </a:r>
            </a:p>
          </p:txBody>
        </p:sp>
        <p:sp>
          <p:nvSpPr>
            <p:cNvPr id="20" name="TextBox 20"/>
            <p:cNvSpPr txBox="1"/>
            <p:nvPr/>
          </p:nvSpPr>
          <p:spPr>
            <a:xfrm>
              <a:off x="2407290" y="2299036"/>
              <a:ext cx="2684567"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49312</a:t>
              </a:r>
            </a:p>
          </p:txBody>
        </p:sp>
        <p:sp>
          <p:nvSpPr>
            <p:cNvPr id="21" name="TextBox 21"/>
            <p:cNvSpPr txBox="1"/>
            <p:nvPr/>
          </p:nvSpPr>
          <p:spPr>
            <a:xfrm>
              <a:off x="2407290" y="2939987"/>
              <a:ext cx="2684567"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49313</a:t>
              </a:r>
            </a:p>
          </p:txBody>
        </p:sp>
        <p:sp>
          <p:nvSpPr>
            <p:cNvPr id="22" name="TextBox 22"/>
            <p:cNvSpPr txBox="1"/>
            <p:nvPr/>
          </p:nvSpPr>
          <p:spPr>
            <a:xfrm>
              <a:off x="2407290" y="4305894"/>
              <a:ext cx="2369826"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49321</a:t>
              </a:r>
            </a:p>
          </p:txBody>
        </p:sp>
        <p:sp>
          <p:nvSpPr>
            <p:cNvPr id="23" name="TextBox 23"/>
            <p:cNvSpPr txBox="1"/>
            <p:nvPr/>
          </p:nvSpPr>
          <p:spPr>
            <a:xfrm>
              <a:off x="2407290" y="4896759"/>
              <a:ext cx="2369826"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dirty="0">
                  <a:solidFill>
                    <a:srgbClr val="F90007"/>
                  </a:solidFill>
                  <a:latin typeface="Montserrat Bold"/>
                  <a:ea typeface="Montserrat Bold"/>
                  <a:cs typeface="Montserrat Bold"/>
                  <a:sym typeface="Montserrat Bold"/>
                </a:rPr>
                <a:t>49329</a:t>
              </a:r>
            </a:p>
          </p:txBody>
        </p:sp>
        <p:sp>
          <p:nvSpPr>
            <p:cNvPr id="24" name="TextBox 24"/>
            <p:cNvSpPr txBox="1"/>
            <p:nvPr/>
          </p:nvSpPr>
          <p:spPr>
            <a:xfrm>
              <a:off x="4777116" y="2299036"/>
              <a:ext cx="2369826"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50111</a:t>
              </a:r>
            </a:p>
          </p:txBody>
        </p:sp>
        <p:sp>
          <p:nvSpPr>
            <p:cNvPr id="25" name="TextBox 25"/>
            <p:cNvSpPr txBox="1"/>
            <p:nvPr/>
          </p:nvSpPr>
          <p:spPr>
            <a:xfrm>
              <a:off x="4777116" y="2939988"/>
              <a:ext cx="2369826"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50112</a:t>
              </a:r>
            </a:p>
          </p:txBody>
        </p:sp>
        <p:sp>
          <p:nvSpPr>
            <p:cNvPr id="26" name="TextBox 26"/>
            <p:cNvSpPr txBox="1"/>
            <p:nvPr/>
          </p:nvSpPr>
          <p:spPr>
            <a:xfrm>
              <a:off x="4777116" y="3590549"/>
              <a:ext cx="2369826"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50211</a:t>
              </a:r>
            </a:p>
          </p:txBody>
        </p:sp>
        <p:sp>
          <p:nvSpPr>
            <p:cNvPr id="27" name="TextBox 27"/>
            <p:cNvSpPr txBox="1"/>
            <p:nvPr/>
          </p:nvSpPr>
          <p:spPr>
            <a:xfrm>
              <a:off x="4777116" y="4241859"/>
              <a:ext cx="2369826" cy="791728"/>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50212</a:t>
              </a:r>
            </a:p>
          </p:txBody>
        </p:sp>
      </p:grpSp>
      <p:grpSp>
        <p:nvGrpSpPr>
          <p:cNvPr id="58" name="Group 57"/>
          <p:cNvGrpSpPr/>
          <p:nvPr/>
        </p:nvGrpSpPr>
        <p:grpSpPr>
          <a:xfrm>
            <a:off x="8208869" y="3263520"/>
            <a:ext cx="3075022" cy="4079725"/>
            <a:chOff x="8208868" y="3263519"/>
            <a:chExt cx="3075023" cy="4079724"/>
          </a:xfrm>
        </p:grpSpPr>
        <p:sp>
          <p:nvSpPr>
            <p:cNvPr id="30" name="AutoShape 30"/>
            <p:cNvSpPr/>
            <p:nvPr/>
          </p:nvSpPr>
          <p:spPr>
            <a:xfrm>
              <a:off x="8208868" y="3263519"/>
              <a:ext cx="3075023" cy="4079724"/>
            </a:xfrm>
            <a:prstGeom prst="rect">
              <a:avLst/>
            </a:prstGeom>
            <a:solidFill>
              <a:srgbClr val="37C9EF">
                <a:alpha val="19608"/>
              </a:srgbClr>
            </a:solidFill>
          </p:spPr>
          <p:txBody>
            <a:bodyPr/>
            <a:lstStyle/>
            <a:p>
              <a:endParaRPr lang="en-US"/>
            </a:p>
          </p:txBody>
        </p:sp>
        <p:sp>
          <p:nvSpPr>
            <p:cNvPr id="34" name="TextBox 34"/>
            <p:cNvSpPr txBox="1"/>
            <p:nvPr/>
          </p:nvSpPr>
          <p:spPr>
            <a:xfrm>
              <a:off x="8420795" y="3501325"/>
              <a:ext cx="2651169" cy="3653628"/>
            </a:xfrm>
            <a:prstGeom prst="rect">
              <a:avLst/>
            </a:prstGeom>
          </p:spPr>
          <p:txBody>
            <a:bodyPr lIns="0" tIns="0" rIns="0" bIns="0" rtlCol="0" anchor="t">
              <a:spAutoFit/>
            </a:bodyPr>
            <a:lstStyle/>
            <a:p>
              <a:pPr algn="ctr">
                <a:lnSpc>
                  <a:spcPts val="4124"/>
                </a:lnSpc>
              </a:pPr>
              <a:r>
                <a:rPr lang="en-US" sz="3300" dirty="0" err="1">
                  <a:solidFill>
                    <a:srgbClr val="000000"/>
                  </a:solidFill>
                  <a:latin typeface="Montserrat"/>
                  <a:ea typeface="Montserrat"/>
                  <a:cs typeface="Montserrat"/>
                  <a:sym typeface="Montserrat"/>
                </a:rPr>
                <a:t>Số</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chuyến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vận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chuyển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khách</a:t>
              </a:r>
              <a:r>
                <a:rPr lang="en-US" sz="3300" dirty="0">
                  <a:solidFill>
                    <a:srgbClr val="000000"/>
                  </a:solidFill>
                  <a:latin typeface="Montserrat"/>
                  <a:ea typeface="Montserrat"/>
                  <a:cs typeface="Montserrat"/>
                  <a:sym typeface="Montserrat"/>
                </a:rPr>
                <a:t> </a:t>
              </a:r>
            </a:p>
            <a:p>
              <a:pPr algn="ctr">
                <a:lnSpc>
                  <a:spcPts val="4124"/>
                </a:lnSpc>
              </a:pPr>
              <a:r>
                <a:rPr lang="en-US" sz="3300" dirty="0" err="1">
                  <a:solidFill>
                    <a:srgbClr val="000000"/>
                  </a:solidFill>
                  <a:latin typeface="Montserrat"/>
                  <a:ea typeface="Montserrat"/>
                  <a:cs typeface="Montserrat"/>
                  <a:sym typeface="Montserrat"/>
                </a:rPr>
                <a:t>bình</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quân</a:t>
              </a:r>
              <a:r>
                <a:rPr lang="en-US" sz="3300" dirty="0">
                  <a:solidFill>
                    <a:srgbClr val="000000"/>
                  </a:solidFill>
                  <a:latin typeface="Montserrat"/>
                  <a:ea typeface="Montserrat"/>
                  <a:cs typeface="Montserrat"/>
                  <a:sym typeface="Montserrat"/>
                </a:rPr>
                <a:t> </a:t>
              </a:r>
            </a:p>
            <a:p>
              <a:pPr algn="ctr">
                <a:lnSpc>
                  <a:spcPts val="4124"/>
                </a:lnSpc>
              </a:pPr>
              <a:r>
                <a:rPr lang="en-US" sz="3300" dirty="0">
                  <a:solidFill>
                    <a:srgbClr val="000000"/>
                  </a:solidFill>
                  <a:latin typeface="Montserrat"/>
                  <a:ea typeface="Montserrat"/>
                  <a:cs typeface="Montserrat"/>
                  <a:sym typeface="Montserrat"/>
                </a:rPr>
                <a:t>1 </a:t>
              </a:r>
              <a:r>
                <a:rPr lang="en-US" sz="3300" dirty="0" err="1">
                  <a:solidFill>
                    <a:srgbClr val="000000"/>
                  </a:solidFill>
                  <a:latin typeface="Montserrat"/>
                  <a:ea typeface="Montserrat"/>
                  <a:cs typeface="Montserrat"/>
                  <a:sym typeface="Montserrat"/>
                </a:rPr>
                <a:t>tháng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trong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năm</a:t>
              </a:r>
              <a:r>
                <a:rPr lang="en-US" sz="3300" dirty="0">
                  <a:solidFill>
                    <a:srgbClr val="000000"/>
                  </a:solidFill>
                  <a:latin typeface="Montserrat"/>
                  <a:ea typeface="Montserrat"/>
                  <a:cs typeface="Montserrat"/>
                  <a:sym typeface="Montserrat"/>
                </a:rPr>
                <a:t> 2025</a:t>
              </a:r>
            </a:p>
          </p:txBody>
        </p:sp>
      </p:grpSp>
      <p:grpSp>
        <p:nvGrpSpPr>
          <p:cNvPr id="55" name="Group 54"/>
          <p:cNvGrpSpPr/>
          <p:nvPr/>
        </p:nvGrpSpPr>
        <p:grpSpPr>
          <a:xfrm>
            <a:off x="8208869" y="2468337"/>
            <a:ext cx="3075022" cy="822174"/>
            <a:chOff x="8208868" y="2468338"/>
            <a:chExt cx="3075023" cy="822174"/>
          </a:xfrm>
        </p:grpSpPr>
        <p:sp>
          <p:nvSpPr>
            <p:cNvPr id="33" name="AutoShape 33"/>
            <p:cNvSpPr/>
            <p:nvPr/>
          </p:nvSpPr>
          <p:spPr>
            <a:xfrm>
              <a:off x="8208868" y="2468338"/>
              <a:ext cx="3075023" cy="822174"/>
            </a:xfrm>
            <a:prstGeom prst="rect">
              <a:avLst/>
            </a:prstGeom>
            <a:solidFill>
              <a:srgbClr val="37C9EF"/>
            </a:solidFill>
          </p:spPr>
          <p:txBody>
            <a:bodyPr/>
            <a:lstStyle/>
            <a:p>
              <a:endParaRPr lang="en-US"/>
            </a:p>
          </p:txBody>
        </p:sp>
        <p:sp>
          <p:nvSpPr>
            <p:cNvPr id="35" name="TextBox 35"/>
            <p:cNvSpPr txBox="1"/>
            <p:nvPr/>
          </p:nvSpPr>
          <p:spPr>
            <a:xfrm>
              <a:off x="8420795" y="2690845"/>
              <a:ext cx="2544520" cy="423193"/>
            </a:xfrm>
            <a:prstGeom prst="rect">
              <a:avLst/>
            </a:prstGeom>
          </p:spPr>
          <p:txBody>
            <a:bodyPr lIns="0" tIns="0" rIns="0" bIns="0" rtlCol="0" anchor="t">
              <a:spAutoFit/>
            </a:bodyPr>
            <a:lstStyle/>
            <a:p>
              <a:pPr algn="ctr">
                <a:lnSpc>
                  <a:spcPts val="3269"/>
                </a:lnSpc>
                <a:spcBef>
                  <a:spcPct val="0"/>
                </a:spcBef>
              </a:pPr>
              <a:r>
                <a:rPr lang="en-US" sz="3001" b="1" spc="117">
                  <a:solidFill>
                    <a:srgbClr val="FFFFFF"/>
                  </a:solidFill>
                  <a:latin typeface="Montserrat Bold"/>
                  <a:ea typeface="Montserrat Bold"/>
                  <a:cs typeface="Montserrat Bold"/>
                  <a:sym typeface="Montserrat Bold"/>
                </a:rPr>
                <a:t>1. CHUYẾN</a:t>
              </a:r>
            </a:p>
          </p:txBody>
        </p:sp>
      </p:grpSp>
      <p:grpSp>
        <p:nvGrpSpPr>
          <p:cNvPr id="56" name="Group 55"/>
          <p:cNvGrpSpPr/>
          <p:nvPr/>
        </p:nvGrpSpPr>
        <p:grpSpPr>
          <a:xfrm>
            <a:off x="11398192" y="2441342"/>
            <a:ext cx="3075022" cy="822174"/>
            <a:chOff x="11398191" y="2441344"/>
            <a:chExt cx="3075023" cy="822174"/>
          </a:xfrm>
        </p:grpSpPr>
        <p:sp>
          <p:nvSpPr>
            <p:cNvPr id="29" name="AutoShape 29"/>
            <p:cNvSpPr/>
            <p:nvPr/>
          </p:nvSpPr>
          <p:spPr>
            <a:xfrm>
              <a:off x="11398191" y="2441344"/>
              <a:ext cx="3075023" cy="822174"/>
            </a:xfrm>
            <a:prstGeom prst="rect">
              <a:avLst/>
            </a:prstGeom>
            <a:solidFill>
              <a:srgbClr val="2C92D5"/>
            </a:solidFill>
          </p:spPr>
          <p:txBody>
            <a:bodyPr/>
            <a:lstStyle/>
            <a:p>
              <a:endParaRPr lang="en-US"/>
            </a:p>
          </p:txBody>
        </p:sp>
        <p:sp>
          <p:nvSpPr>
            <p:cNvPr id="36" name="TextBox 36"/>
            <p:cNvSpPr txBox="1"/>
            <p:nvPr/>
          </p:nvSpPr>
          <p:spPr>
            <a:xfrm>
              <a:off x="11660442" y="2691783"/>
              <a:ext cx="2544520" cy="423193"/>
            </a:xfrm>
            <a:prstGeom prst="rect">
              <a:avLst/>
            </a:prstGeom>
          </p:spPr>
          <p:txBody>
            <a:bodyPr lIns="0" tIns="0" rIns="0" bIns="0" rtlCol="0" anchor="t">
              <a:spAutoFit/>
            </a:bodyPr>
            <a:lstStyle/>
            <a:p>
              <a:pPr algn="ctr">
                <a:lnSpc>
                  <a:spcPts val="3269"/>
                </a:lnSpc>
                <a:spcBef>
                  <a:spcPct val="0"/>
                </a:spcBef>
              </a:pPr>
              <a:r>
                <a:rPr lang="en-US" sz="3001" b="1" spc="117">
                  <a:solidFill>
                    <a:srgbClr val="FFFFFF"/>
                  </a:solidFill>
                  <a:latin typeface="Montserrat Bold"/>
                  <a:ea typeface="Montserrat Bold"/>
                  <a:cs typeface="Montserrat Bold"/>
                  <a:sym typeface="Montserrat Bold"/>
                </a:rPr>
                <a:t>2. KHÁCH</a:t>
              </a:r>
            </a:p>
          </p:txBody>
        </p:sp>
      </p:grpSp>
      <p:grpSp>
        <p:nvGrpSpPr>
          <p:cNvPr id="59" name="Group 58"/>
          <p:cNvGrpSpPr/>
          <p:nvPr/>
        </p:nvGrpSpPr>
        <p:grpSpPr>
          <a:xfrm>
            <a:off x="11398192" y="3180428"/>
            <a:ext cx="3075022" cy="4079724"/>
            <a:chOff x="11398191" y="3180429"/>
            <a:chExt cx="3075023" cy="4079724"/>
          </a:xfrm>
        </p:grpSpPr>
        <p:sp>
          <p:nvSpPr>
            <p:cNvPr id="28" name="AutoShape 28"/>
            <p:cNvSpPr/>
            <p:nvPr/>
          </p:nvSpPr>
          <p:spPr>
            <a:xfrm>
              <a:off x="11398191" y="3180429"/>
              <a:ext cx="3075023" cy="4079724"/>
            </a:xfrm>
            <a:prstGeom prst="rect">
              <a:avLst/>
            </a:prstGeom>
            <a:solidFill>
              <a:srgbClr val="2C92D5">
                <a:alpha val="19608"/>
              </a:srgbClr>
            </a:solidFill>
          </p:spPr>
          <p:txBody>
            <a:bodyPr/>
            <a:lstStyle/>
            <a:p>
              <a:endParaRPr lang="en-US"/>
            </a:p>
          </p:txBody>
        </p:sp>
        <p:sp>
          <p:nvSpPr>
            <p:cNvPr id="37" name="TextBox 37"/>
            <p:cNvSpPr txBox="1"/>
            <p:nvPr/>
          </p:nvSpPr>
          <p:spPr>
            <a:xfrm>
              <a:off x="11660442" y="3895032"/>
              <a:ext cx="2651169" cy="2602059"/>
            </a:xfrm>
            <a:prstGeom prst="rect">
              <a:avLst/>
            </a:prstGeom>
          </p:spPr>
          <p:txBody>
            <a:bodyPr lIns="0" tIns="0" rIns="0" bIns="0" rtlCol="0" anchor="t">
              <a:spAutoFit/>
            </a:bodyPr>
            <a:lstStyle/>
            <a:p>
              <a:pPr algn="ctr">
                <a:lnSpc>
                  <a:spcPts val="4124"/>
                </a:lnSpc>
              </a:pPr>
              <a:r>
                <a:rPr lang="en-US" sz="3300">
                  <a:solidFill>
                    <a:srgbClr val="000000"/>
                  </a:solidFill>
                  <a:latin typeface="Montserrat"/>
                  <a:ea typeface="Montserrat"/>
                  <a:cs typeface="Montserrat"/>
                  <a:sym typeface="Montserrat"/>
                </a:rPr>
                <a:t>Số khách bình quân </a:t>
              </a:r>
            </a:p>
            <a:p>
              <a:pPr algn="ctr">
                <a:lnSpc>
                  <a:spcPts val="4124"/>
                </a:lnSpc>
              </a:pPr>
              <a:r>
                <a:rPr lang="en-US" sz="3300">
                  <a:solidFill>
                    <a:srgbClr val="000000"/>
                  </a:solidFill>
                  <a:latin typeface="Montserrat"/>
                  <a:ea typeface="Montserrat"/>
                  <a:cs typeface="Montserrat"/>
                  <a:sym typeface="Montserrat"/>
                </a:rPr>
                <a:t>1 chuyến trong năm 2025</a:t>
              </a:r>
            </a:p>
          </p:txBody>
        </p:sp>
      </p:grpSp>
      <p:grpSp>
        <p:nvGrpSpPr>
          <p:cNvPr id="57" name="Group 56"/>
          <p:cNvGrpSpPr/>
          <p:nvPr/>
        </p:nvGrpSpPr>
        <p:grpSpPr>
          <a:xfrm>
            <a:off x="14581510" y="2441344"/>
            <a:ext cx="3076780" cy="822175"/>
            <a:chOff x="14581509" y="2441344"/>
            <a:chExt cx="3076780" cy="822174"/>
          </a:xfrm>
        </p:grpSpPr>
        <p:sp>
          <p:nvSpPr>
            <p:cNvPr id="32" name="AutoShape 32"/>
            <p:cNvSpPr/>
            <p:nvPr/>
          </p:nvSpPr>
          <p:spPr>
            <a:xfrm>
              <a:off x="14581509" y="2441344"/>
              <a:ext cx="3076780" cy="822174"/>
            </a:xfrm>
            <a:prstGeom prst="rect">
              <a:avLst/>
            </a:prstGeom>
            <a:solidFill>
              <a:srgbClr val="13538A"/>
            </a:solidFill>
          </p:spPr>
          <p:txBody>
            <a:bodyPr/>
            <a:lstStyle/>
            <a:p>
              <a:endParaRPr lang="en-US"/>
            </a:p>
          </p:txBody>
        </p:sp>
        <p:sp>
          <p:nvSpPr>
            <p:cNvPr id="38" name="TextBox 38"/>
            <p:cNvSpPr txBox="1"/>
            <p:nvPr/>
          </p:nvSpPr>
          <p:spPr>
            <a:xfrm>
              <a:off x="14854215" y="2660668"/>
              <a:ext cx="2544519" cy="423193"/>
            </a:xfrm>
            <a:prstGeom prst="rect">
              <a:avLst/>
            </a:prstGeom>
          </p:spPr>
          <p:txBody>
            <a:bodyPr lIns="0" tIns="0" rIns="0" bIns="0" rtlCol="0" anchor="t">
              <a:spAutoFit/>
            </a:bodyPr>
            <a:lstStyle/>
            <a:p>
              <a:pPr algn="ctr">
                <a:lnSpc>
                  <a:spcPts val="3269"/>
                </a:lnSpc>
                <a:spcBef>
                  <a:spcPct val="0"/>
                </a:spcBef>
              </a:pPr>
              <a:r>
                <a:rPr lang="en-US" sz="3001" b="1" spc="117">
                  <a:solidFill>
                    <a:srgbClr val="FFFFFF"/>
                  </a:solidFill>
                  <a:latin typeface="Montserrat Bold"/>
                  <a:ea typeface="Montserrat Bold"/>
                  <a:cs typeface="Montserrat Bold"/>
                  <a:sym typeface="Montserrat Bold"/>
                </a:rPr>
                <a:t>3. KM</a:t>
              </a:r>
            </a:p>
          </p:txBody>
        </p:sp>
      </p:grpSp>
      <p:grpSp>
        <p:nvGrpSpPr>
          <p:cNvPr id="60" name="Group 59"/>
          <p:cNvGrpSpPr/>
          <p:nvPr/>
        </p:nvGrpSpPr>
        <p:grpSpPr>
          <a:xfrm>
            <a:off x="14581509" y="3180429"/>
            <a:ext cx="3075022" cy="4079725"/>
            <a:chOff x="14581509" y="3180429"/>
            <a:chExt cx="3075023" cy="4079724"/>
          </a:xfrm>
        </p:grpSpPr>
        <p:sp>
          <p:nvSpPr>
            <p:cNvPr id="31" name="AutoShape 31"/>
            <p:cNvSpPr/>
            <p:nvPr/>
          </p:nvSpPr>
          <p:spPr>
            <a:xfrm>
              <a:off x="14581509" y="3180429"/>
              <a:ext cx="3075023" cy="4079724"/>
            </a:xfrm>
            <a:prstGeom prst="rect">
              <a:avLst/>
            </a:prstGeom>
            <a:solidFill>
              <a:srgbClr val="13538A">
                <a:alpha val="19608"/>
              </a:srgbClr>
            </a:solidFill>
          </p:spPr>
          <p:txBody>
            <a:bodyPr/>
            <a:lstStyle/>
            <a:p>
              <a:endParaRPr lang="en-US"/>
            </a:p>
          </p:txBody>
        </p:sp>
        <p:sp>
          <p:nvSpPr>
            <p:cNvPr id="39" name="TextBox 39"/>
            <p:cNvSpPr txBox="1"/>
            <p:nvPr/>
          </p:nvSpPr>
          <p:spPr>
            <a:xfrm>
              <a:off x="14800889" y="3902032"/>
              <a:ext cx="2651169" cy="2602058"/>
            </a:xfrm>
            <a:prstGeom prst="rect">
              <a:avLst/>
            </a:prstGeom>
          </p:spPr>
          <p:txBody>
            <a:bodyPr lIns="0" tIns="0" rIns="0" bIns="0" rtlCol="0" anchor="t">
              <a:spAutoFit/>
            </a:bodyPr>
            <a:lstStyle/>
            <a:p>
              <a:pPr algn="ctr">
                <a:lnSpc>
                  <a:spcPts val="4124"/>
                </a:lnSpc>
              </a:pPr>
              <a:r>
                <a:rPr lang="en-US" sz="3300">
                  <a:solidFill>
                    <a:srgbClr val="000000"/>
                  </a:solidFill>
                  <a:latin typeface="Montserrat"/>
                  <a:ea typeface="Montserrat"/>
                  <a:cs typeface="Montserrat"/>
                  <a:sym typeface="Montserrat"/>
                </a:rPr>
                <a:t>Số km </a:t>
              </a:r>
            </a:p>
            <a:p>
              <a:pPr algn="ctr">
                <a:lnSpc>
                  <a:spcPts val="4124"/>
                </a:lnSpc>
              </a:pPr>
              <a:r>
                <a:rPr lang="en-US" sz="3300">
                  <a:solidFill>
                    <a:srgbClr val="000000"/>
                  </a:solidFill>
                  <a:latin typeface="Montserrat"/>
                  <a:ea typeface="Montserrat"/>
                  <a:cs typeface="Montserrat"/>
                  <a:sym typeface="Montserrat"/>
                </a:rPr>
                <a:t>bình quân </a:t>
              </a:r>
            </a:p>
            <a:p>
              <a:pPr algn="ctr">
                <a:lnSpc>
                  <a:spcPts val="4124"/>
                </a:lnSpc>
              </a:pPr>
              <a:r>
                <a:rPr lang="en-US" sz="3300">
                  <a:solidFill>
                    <a:srgbClr val="000000"/>
                  </a:solidFill>
                  <a:latin typeface="Montserrat"/>
                  <a:ea typeface="Montserrat"/>
                  <a:cs typeface="Montserrat"/>
                  <a:sym typeface="Montserrat"/>
                </a:rPr>
                <a:t>1 chuyến trong năm 2025 </a:t>
              </a:r>
            </a:p>
          </p:txBody>
        </p:sp>
      </p:grpSp>
      <p:sp>
        <p:nvSpPr>
          <p:cNvPr id="40" name="Freeform 40"/>
          <p:cNvSpPr/>
          <p:nvPr/>
        </p:nvSpPr>
        <p:spPr>
          <a:xfrm rot="-5400000">
            <a:off x="7499276" y="4456282"/>
            <a:ext cx="498910" cy="845196"/>
          </a:xfrm>
          <a:custGeom>
            <a:avLst/>
            <a:gdLst/>
            <a:ahLst/>
            <a:cxnLst/>
            <a:rect l="l" t="t" r="r" b="b"/>
            <a:pathLst>
              <a:path w="498910" h="845197">
                <a:moveTo>
                  <a:pt x="0" y="0"/>
                </a:moveTo>
                <a:lnTo>
                  <a:pt x="498909" y="0"/>
                </a:lnTo>
                <a:lnTo>
                  <a:pt x="498909" y="845198"/>
                </a:lnTo>
                <a:lnTo>
                  <a:pt x="0" y="845198"/>
                </a:lnTo>
                <a:lnTo>
                  <a:pt x="0" y="0"/>
                </a:lnTo>
                <a:close/>
              </a:path>
            </a:pathLst>
          </a:custGeom>
          <a:blipFill>
            <a:blip r:embed="rId3"/>
            <a:stretch>
              <a:fillRect t="-3784" b="-3784"/>
            </a:stretch>
          </a:blipFill>
        </p:spPr>
        <p:txBody>
          <a:bodyPr/>
          <a:lstStyle/>
          <a:p>
            <a:endParaRPr lang="en-US"/>
          </a:p>
        </p:txBody>
      </p:sp>
      <p:grpSp>
        <p:nvGrpSpPr>
          <p:cNvPr id="61" name="Group 60"/>
          <p:cNvGrpSpPr/>
          <p:nvPr/>
        </p:nvGrpSpPr>
        <p:grpSpPr>
          <a:xfrm>
            <a:off x="7961907" y="7952841"/>
            <a:ext cx="9868894" cy="917779"/>
            <a:chOff x="7961905" y="7952843"/>
            <a:chExt cx="9436829" cy="917779"/>
          </a:xfrm>
        </p:grpSpPr>
        <p:grpSp>
          <p:nvGrpSpPr>
            <p:cNvPr id="44" name="Group 44"/>
            <p:cNvGrpSpPr/>
            <p:nvPr/>
          </p:nvGrpSpPr>
          <p:grpSpPr>
            <a:xfrm>
              <a:off x="7961905" y="7952843"/>
              <a:ext cx="917779" cy="917779"/>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46" name="TextBox 46"/>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4</a:t>
                </a:r>
              </a:p>
            </p:txBody>
          </p:sp>
        </p:grpSp>
        <p:sp>
          <p:nvSpPr>
            <p:cNvPr id="47" name="TextBox 47"/>
            <p:cNvSpPr txBox="1"/>
            <p:nvPr/>
          </p:nvSpPr>
          <p:spPr>
            <a:xfrm>
              <a:off x="8879685" y="8038567"/>
              <a:ext cx="8519049" cy="561436"/>
            </a:xfrm>
            <a:prstGeom prst="rect">
              <a:avLst/>
            </a:prstGeom>
          </p:spPr>
          <p:txBody>
            <a:bodyPr wrap="square" lIns="0" tIns="0" rIns="0" bIns="0" rtlCol="0" anchor="t">
              <a:spAutoFit/>
            </a:bodyPr>
            <a:lstStyle/>
            <a:p>
              <a:pPr algn="just">
                <a:lnSpc>
                  <a:spcPts val="4759"/>
                </a:lnSpc>
              </a:pPr>
              <a:r>
                <a:rPr lang="en-US" sz="3150" spc="-75" dirty="0">
                  <a:solidFill>
                    <a:srgbClr val="000000"/>
                  </a:solidFill>
                  <a:latin typeface="Montserrat"/>
                  <a:ea typeface="Montserrat"/>
                  <a:cs typeface="Montserrat"/>
                  <a:sym typeface="Montserrat"/>
                </a:rPr>
                <a:t>SỐ LƯỢT HÀNH KHÁCH VẬN CHUYỂN= </a:t>
              </a:r>
              <a:r>
                <a:rPr lang="en-US" sz="3150" b="1" spc="-75" dirty="0">
                  <a:solidFill>
                    <a:srgbClr val="FF0000"/>
                  </a:solidFill>
                  <a:latin typeface="Montserrat"/>
                  <a:ea typeface="Montserrat"/>
                  <a:cs typeface="Montserrat"/>
                  <a:sym typeface="Montserrat"/>
                </a:rPr>
                <a:t>(1)</a:t>
              </a:r>
              <a:r>
                <a:rPr lang="en-US" sz="3150" spc="-75" dirty="0">
                  <a:solidFill>
                    <a:srgbClr val="000000"/>
                  </a:solidFill>
                  <a:latin typeface="Montserrat"/>
                  <a:ea typeface="Montserrat"/>
                  <a:cs typeface="Montserrat"/>
                  <a:sym typeface="Montserrat"/>
                </a:rPr>
                <a:t>*</a:t>
              </a:r>
              <a:r>
                <a:rPr lang="en-US" sz="3150" b="1" spc="-75" dirty="0">
                  <a:solidFill>
                    <a:srgbClr val="FF0000"/>
                  </a:solidFill>
                  <a:latin typeface="Montserrat"/>
                  <a:ea typeface="Montserrat"/>
                  <a:cs typeface="Montserrat"/>
                  <a:sym typeface="Montserrat"/>
                </a:rPr>
                <a:t>(2)</a:t>
              </a:r>
            </a:p>
          </p:txBody>
        </p:sp>
      </p:grpSp>
      <p:grpSp>
        <p:nvGrpSpPr>
          <p:cNvPr id="62" name="Group 61"/>
          <p:cNvGrpSpPr/>
          <p:nvPr/>
        </p:nvGrpSpPr>
        <p:grpSpPr>
          <a:xfrm>
            <a:off x="7961904" y="8956345"/>
            <a:ext cx="10142592" cy="917779"/>
            <a:chOff x="7961905" y="8956347"/>
            <a:chExt cx="9834366" cy="917779"/>
          </a:xfrm>
        </p:grpSpPr>
        <p:grpSp>
          <p:nvGrpSpPr>
            <p:cNvPr id="48" name="Group 48"/>
            <p:cNvGrpSpPr/>
            <p:nvPr/>
          </p:nvGrpSpPr>
          <p:grpSpPr>
            <a:xfrm>
              <a:off x="7961905" y="8956347"/>
              <a:ext cx="917779" cy="917779"/>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50" name="TextBox 50"/>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5</a:t>
                </a:r>
              </a:p>
            </p:txBody>
          </p:sp>
        </p:grpSp>
        <p:sp>
          <p:nvSpPr>
            <p:cNvPr id="51" name="TextBox 51"/>
            <p:cNvSpPr txBox="1"/>
            <p:nvPr/>
          </p:nvSpPr>
          <p:spPr>
            <a:xfrm>
              <a:off x="8879684" y="9091703"/>
              <a:ext cx="8916587" cy="561436"/>
            </a:xfrm>
            <a:prstGeom prst="rect">
              <a:avLst/>
            </a:prstGeom>
          </p:spPr>
          <p:txBody>
            <a:bodyPr wrap="square" lIns="0" tIns="0" rIns="0" bIns="0" rtlCol="0" anchor="t">
              <a:spAutoFit/>
            </a:bodyPr>
            <a:lstStyle/>
            <a:p>
              <a:pPr algn="just">
                <a:lnSpc>
                  <a:spcPts val="4759"/>
                </a:lnSpc>
              </a:pPr>
              <a:r>
                <a:rPr lang="en-US" sz="3150" spc="-75" dirty="0">
                  <a:solidFill>
                    <a:srgbClr val="000000"/>
                  </a:solidFill>
                  <a:latin typeface="Montserrat"/>
                  <a:ea typeface="Montserrat"/>
                  <a:cs typeface="Montserrat"/>
                  <a:sym typeface="Montserrat"/>
                </a:rPr>
                <a:t>SỐ LƯỢT HÀNH KHÁCH LUÂN CHUYỂN= </a:t>
              </a:r>
              <a:r>
                <a:rPr lang="en-US" sz="3150" b="1" spc="-75" dirty="0">
                  <a:solidFill>
                    <a:srgbClr val="FF0000"/>
                  </a:solidFill>
                  <a:latin typeface="Montserrat"/>
                  <a:ea typeface="Montserrat"/>
                  <a:cs typeface="Montserrat"/>
                  <a:sym typeface="Montserrat"/>
                </a:rPr>
                <a:t>(4)</a:t>
              </a:r>
              <a:r>
                <a:rPr lang="en-US" sz="3150" spc="-75" dirty="0">
                  <a:latin typeface="Montserrat"/>
                  <a:ea typeface="Montserrat"/>
                  <a:cs typeface="Montserrat"/>
                  <a:sym typeface="Montserrat"/>
                </a:rPr>
                <a:t>*</a:t>
              </a:r>
              <a:r>
                <a:rPr lang="en-US" sz="3150" b="1" spc="-75" dirty="0">
                  <a:solidFill>
                    <a:srgbClr val="FF0000"/>
                  </a:solidFill>
                  <a:latin typeface="Montserrat"/>
                  <a:ea typeface="Montserrat"/>
                  <a:cs typeface="Montserrat"/>
                  <a:sym typeface="Montserrat"/>
                </a:rPr>
                <a:t>(3)</a:t>
              </a:r>
            </a:p>
          </p:txBody>
        </p:sp>
      </p:grpSp>
      <p:grpSp>
        <p:nvGrpSpPr>
          <p:cNvPr id="63" name="Group 62"/>
          <p:cNvGrpSpPr/>
          <p:nvPr/>
        </p:nvGrpSpPr>
        <p:grpSpPr>
          <a:xfrm>
            <a:off x="410520" y="7668419"/>
            <a:ext cx="7195813" cy="2360846"/>
            <a:chOff x="141578" y="7735653"/>
            <a:chExt cx="7195813" cy="2360847"/>
          </a:xfrm>
        </p:grpSpPr>
        <p:grpSp>
          <p:nvGrpSpPr>
            <p:cNvPr id="41" name="Group 41"/>
            <p:cNvGrpSpPr/>
            <p:nvPr/>
          </p:nvGrpSpPr>
          <p:grpSpPr>
            <a:xfrm>
              <a:off x="141578" y="7735653"/>
              <a:ext cx="7195813" cy="2360847"/>
              <a:chOff x="0" y="0"/>
              <a:chExt cx="1599563" cy="330200"/>
            </a:xfrm>
          </p:grpSpPr>
          <p:sp>
            <p:nvSpPr>
              <p:cNvPr id="42" name="Freeform 42"/>
              <p:cNvSpPr/>
              <p:nvPr/>
            </p:nvSpPr>
            <p:spPr>
              <a:xfrm>
                <a:off x="0" y="0"/>
                <a:ext cx="1599563" cy="330200"/>
              </a:xfrm>
              <a:custGeom>
                <a:avLst/>
                <a:gdLst/>
                <a:ahLst/>
                <a:cxnLst/>
                <a:rect l="l" t="t" r="r" b="b"/>
                <a:pathLst>
                  <a:path w="1599563" h="330200">
                    <a:moveTo>
                      <a:pt x="1439543" y="0"/>
                    </a:moveTo>
                    <a:lnTo>
                      <a:pt x="160020" y="0"/>
                    </a:lnTo>
                    <a:lnTo>
                      <a:pt x="0" y="160020"/>
                    </a:lnTo>
                    <a:lnTo>
                      <a:pt x="0" y="170180"/>
                    </a:lnTo>
                    <a:lnTo>
                      <a:pt x="160020" y="330200"/>
                    </a:lnTo>
                    <a:lnTo>
                      <a:pt x="1439543" y="330200"/>
                    </a:lnTo>
                    <a:lnTo>
                      <a:pt x="1599563" y="170180"/>
                    </a:lnTo>
                    <a:lnTo>
                      <a:pt x="1599563" y="160020"/>
                    </a:lnTo>
                    <a:lnTo>
                      <a:pt x="1439543" y="0"/>
                    </a:lnTo>
                    <a:close/>
                  </a:path>
                </a:pathLst>
              </a:custGeom>
              <a:solidFill>
                <a:srgbClr val="CCCCCC">
                  <a:alpha val="15686"/>
                </a:srgbClr>
              </a:solidFill>
              <a:ln w="171450" cap="sq">
                <a:solidFill>
                  <a:srgbClr val="000000">
                    <a:alpha val="15686"/>
                  </a:srgbClr>
                </a:solidFill>
                <a:prstDash val="solid"/>
                <a:miter/>
              </a:ln>
            </p:spPr>
            <p:txBody>
              <a:bodyPr/>
              <a:lstStyle/>
              <a:p>
                <a:endParaRPr lang="en-US"/>
              </a:p>
            </p:txBody>
          </p:sp>
          <p:sp>
            <p:nvSpPr>
              <p:cNvPr id="43" name="TextBox 43"/>
              <p:cNvSpPr txBox="1"/>
              <p:nvPr/>
            </p:nvSpPr>
            <p:spPr>
              <a:xfrm>
                <a:off x="63500" y="63500"/>
                <a:ext cx="1472563" cy="203200"/>
              </a:xfrm>
              <a:prstGeom prst="rect">
                <a:avLst/>
              </a:prstGeom>
            </p:spPr>
            <p:txBody>
              <a:bodyPr lIns="50800" tIns="50800" rIns="50800" bIns="50800" rtlCol="0" anchor="ctr"/>
              <a:lstStyle/>
              <a:p>
                <a:pPr algn="ctr">
                  <a:lnSpc>
                    <a:spcPts val="1918"/>
                  </a:lnSpc>
                </a:pPr>
                <a:endParaRPr sz="1801"/>
              </a:p>
            </p:txBody>
          </p:sp>
        </p:grpSp>
        <p:sp>
          <p:nvSpPr>
            <p:cNvPr id="52" name="TextBox 52"/>
            <p:cNvSpPr txBox="1"/>
            <p:nvPr/>
          </p:nvSpPr>
          <p:spPr>
            <a:xfrm>
              <a:off x="721662" y="8624965"/>
              <a:ext cx="6156343" cy="620170"/>
            </a:xfrm>
            <a:prstGeom prst="rect">
              <a:avLst/>
            </a:prstGeom>
          </p:spPr>
          <p:txBody>
            <a:bodyPr wrap="square" lIns="0" tIns="0" rIns="0" bIns="0" rtlCol="0" anchor="t">
              <a:spAutoFit/>
            </a:bodyPr>
            <a:lstStyle/>
            <a:p>
              <a:pPr algn="ctr">
                <a:lnSpc>
                  <a:spcPts val="4759"/>
                </a:lnSpc>
              </a:pPr>
              <a:r>
                <a:rPr lang="en-US" sz="5001" b="1" spc="-75" dirty="0" err="1">
                  <a:solidFill>
                    <a:schemeClr val="accent5">
                      <a:lumMod val="50000"/>
                    </a:schemeClr>
                  </a:solidFill>
                  <a:latin typeface="Montserrat"/>
                  <a:ea typeface="Montserrat"/>
                  <a:cs typeface="Montserrat"/>
                  <a:sym typeface="Montserrat"/>
                </a:rPr>
                <a:t>Phần</a:t>
              </a:r>
              <a:r>
                <a:rPr lang="en-US" sz="5001" b="1" spc="-75" dirty="0">
                  <a:solidFill>
                    <a:schemeClr val="accent5">
                      <a:lumMod val="50000"/>
                    </a:schemeClr>
                  </a:solidFill>
                  <a:latin typeface="Montserrat"/>
                  <a:ea typeface="Montserrat"/>
                  <a:cs typeface="Montserrat"/>
                  <a:sym typeface="Montserrat"/>
                </a:rPr>
                <a:t> </a:t>
              </a:r>
              <a:r>
                <a:rPr lang="en-US" sz="5001" b="1" spc="-75" dirty="0" err="1">
                  <a:solidFill>
                    <a:schemeClr val="accent5">
                      <a:lumMod val="50000"/>
                    </a:schemeClr>
                  </a:solidFill>
                  <a:latin typeface="Montserrat"/>
                  <a:ea typeface="Montserrat"/>
                  <a:cs typeface="Montserrat"/>
                  <a:sym typeface="Montserrat"/>
                </a:rPr>
                <a:t>mềm</a:t>
              </a:r>
              <a:r>
                <a:rPr lang="en-US" sz="5001" b="1" spc="-75" dirty="0">
                  <a:solidFill>
                    <a:schemeClr val="accent5">
                      <a:lumMod val="50000"/>
                    </a:schemeClr>
                  </a:solidFill>
                  <a:latin typeface="Montserrat"/>
                  <a:ea typeface="Montserrat"/>
                  <a:cs typeface="Montserrat"/>
                  <a:sym typeface="Montserrat"/>
                </a:rPr>
                <a:t> </a:t>
              </a:r>
              <a:r>
                <a:rPr lang="en-US" sz="5001" b="1" spc="-75" dirty="0" err="1">
                  <a:solidFill>
                    <a:schemeClr val="accent5">
                      <a:lumMod val="50000"/>
                    </a:schemeClr>
                  </a:solidFill>
                  <a:latin typeface="Montserrat"/>
                  <a:ea typeface="Montserrat"/>
                  <a:cs typeface="Montserrat"/>
                  <a:sym typeface="Montserrat"/>
                </a:rPr>
                <a:t>tự</a:t>
              </a:r>
              <a:r>
                <a:rPr lang="en-US" sz="5001" b="1" spc="-75" dirty="0">
                  <a:solidFill>
                    <a:schemeClr val="accent5">
                      <a:lumMod val="50000"/>
                    </a:schemeClr>
                  </a:solidFill>
                  <a:latin typeface="Montserrat"/>
                  <a:ea typeface="Montserrat"/>
                  <a:cs typeface="Montserrat"/>
                  <a:sym typeface="Montserrat"/>
                </a:rPr>
                <a:t> </a:t>
              </a:r>
              <a:r>
                <a:rPr lang="en-US" sz="5001" b="1" spc="-75" dirty="0" err="1">
                  <a:solidFill>
                    <a:schemeClr val="accent5">
                      <a:lumMod val="50000"/>
                    </a:schemeClr>
                  </a:solidFill>
                  <a:latin typeface="Montserrat"/>
                  <a:ea typeface="Montserrat"/>
                  <a:cs typeface="Montserrat"/>
                  <a:sym typeface="Montserrat"/>
                </a:rPr>
                <a:t>tính</a:t>
              </a:r>
              <a:r>
                <a:rPr lang="en-US" sz="5001" b="1" spc="-75" dirty="0">
                  <a:solidFill>
                    <a:schemeClr val="accent5">
                      <a:lumMod val="50000"/>
                    </a:schemeClr>
                  </a:solidFill>
                  <a:latin typeface="Montserrat"/>
                  <a:ea typeface="Montserrat"/>
                  <a:cs typeface="Montserrat"/>
                  <a:sym typeface="Montserrat"/>
                </a:rPr>
                <a:t>:</a:t>
              </a:r>
            </a:p>
          </p:txBody>
        </p:sp>
      </p:grpSp>
    </p:spTree>
    <p:extLst>
      <p:ext uri="{BB962C8B-B14F-4D97-AF65-F5344CB8AC3E}">
        <p14:creationId xmlns:p14="http://schemas.microsoft.com/office/powerpoint/2010/main" val="256051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8)">
                                      <p:cBhvr>
                                        <p:cTn id="7" dur="500"/>
                                        <p:tgtEl>
                                          <p:spTgt spid="5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up)">
                                      <p:cBhvr>
                                        <p:cTn id="11" dur="500"/>
                                        <p:tgtEl>
                                          <p:spTgt spid="5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up)">
                                      <p:cBhvr>
                                        <p:cTn id="19" dur="500"/>
                                        <p:tgtEl>
                                          <p:spTgt spid="5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500"/>
                                        <p:tgtEl>
                                          <p:spTgt spid="58"/>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500"/>
                                        <p:tgtEl>
                                          <p:spTgt spid="5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up)">
                                      <p:cBhvr>
                                        <p:cTn id="31" dur="500"/>
                                        <p:tgtEl>
                                          <p:spTgt spid="59"/>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up)">
                                      <p:cBhvr>
                                        <p:cTn id="39" dur="500"/>
                                        <p:tgtEl>
                                          <p:spTgt spid="60"/>
                                        </p:tgtEl>
                                      </p:cBhvr>
                                    </p:animEffect>
                                  </p:childTnLst>
                                </p:cTn>
                              </p:par>
                            </p:childTnLst>
                          </p:cTn>
                        </p:par>
                        <p:par>
                          <p:cTn id="40" fill="hold">
                            <p:stCondLst>
                              <p:cond delay="4500"/>
                            </p:stCondLst>
                            <p:childTnLst>
                              <p:par>
                                <p:cTn id="41" presetID="21" presetClass="entr" presetSubtype="8" fill="hold" nodeType="after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heel(8)">
                                      <p:cBhvr>
                                        <p:cTn id="43" dur="500"/>
                                        <p:tgtEl>
                                          <p:spTgt spid="63"/>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7B18BFD-D5E5-4BF9-9FCF-771C07E4DFB3}"/>
              </a:ext>
            </a:extLst>
          </p:cNvPr>
          <p:cNvGrpSpPr/>
          <p:nvPr/>
        </p:nvGrpSpPr>
        <p:grpSpPr>
          <a:xfrm>
            <a:off x="0" y="-205201"/>
            <a:ext cx="22326600" cy="10697402"/>
            <a:chOff x="0" y="-205201"/>
            <a:chExt cx="22326600" cy="10697402"/>
          </a:xfrm>
        </p:grpSpPr>
        <p:sp>
          <p:nvSpPr>
            <p:cNvPr id="3" name="AutoShape 2">
              <a:extLst>
                <a:ext uri="{FF2B5EF4-FFF2-40B4-BE49-F238E27FC236}">
                  <a16:creationId xmlns:a16="http://schemas.microsoft.com/office/drawing/2014/main" xmlns="" id="{971C2386-A9BB-4FA7-8EE4-C7EDD7824E23}"/>
                </a:ext>
              </a:extLst>
            </p:cNvPr>
            <p:cNvSpPr/>
            <p:nvPr/>
          </p:nvSpPr>
          <p:spPr>
            <a:xfrm>
              <a:off x="0" y="2467802"/>
              <a:ext cx="14687504" cy="7819198"/>
            </a:xfrm>
            <a:prstGeom prst="rect">
              <a:avLst/>
            </a:prstGeom>
            <a:gradFill rotWithShape="1">
              <a:gsLst>
                <a:gs pos="0">
                  <a:srgbClr val="1A1054">
                    <a:alpha val="88000"/>
                  </a:srgbClr>
                </a:gs>
                <a:gs pos="100000">
                  <a:srgbClr val="255FF1">
                    <a:alpha val="88000"/>
                  </a:srgbClr>
                </a:gs>
              </a:gsLst>
              <a:lin ang="18900000"/>
            </a:gradFill>
          </p:spPr>
          <p:txBody>
            <a:bodyPr/>
            <a:lstStyle/>
            <a:p>
              <a:endParaRPr lang="en-US"/>
            </a:p>
          </p:txBody>
        </p:sp>
        <p:grpSp>
          <p:nvGrpSpPr>
            <p:cNvPr id="4" name="Group 3">
              <a:extLst>
                <a:ext uri="{FF2B5EF4-FFF2-40B4-BE49-F238E27FC236}">
                  <a16:creationId xmlns:a16="http://schemas.microsoft.com/office/drawing/2014/main" xmlns="" id="{E642E72B-4E40-4D92-AF00-85B61AD8166C}"/>
                </a:ext>
              </a:extLst>
            </p:cNvPr>
            <p:cNvGrpSpPr/>
            <p:nvPr/>
          </p:nvGrpSpPr>
          <p:grpSpPr>
            <a:xfrm>
              <a:off x="9785764" y="-205201"/>
              <a:ext cx="12540836" cy="10697402"/>
              <a:chOff x="0" y="0"/>
              <a:chExt cx="4282440" cy="3708400"/>
            </a:xfrm>
          </p:grpSpPr>
          <p:sp>
            <p:nvSpPr>
              <p:cNvPr id="15" name="Freeform 4">
                <a:extLst>
                  <a:ext uri="{FF2B5EF4-FFF2-40B4-BE49-F238E27FC236}">
                    <a16:creationId xmlns:a16="http://schemas.microsoft.com/office/drawing/2014/main" xmlns="" id="{57ADE3F4-B640-4E92-B60D-0DC4AD1A7B8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887" r="-14887"/>
                </a:stretch>
              </a:blipFill>
            </p:spPr>
            <p:txBody>
              <a:bodyPr/>
              <a:lstStyle/>
              <a:p>
                <a:endParaRPr lang="en-US"/>
              </a:p>
            </p:txBody>
          </p:sp>
        </p:grpSp>
        <p:grpSp>
          <p:nvGrpSpPr>
            <p:cNvPr id="5" name="Group 5">
              <a:extLst>
                <a:ext uri="{FF2B5EF4-FFF2-40B4-BE49-F238E27FC236}">
                  <a16:creationId xmlns:a16="http://schemas.microsoft.com/office/drawing/2014/main" xmlns="" id="{A14A9C2C-666F-4027-98F3-1CFAB44AD32C}"/>
                </a:ext>
              </a:extLst>
            </p:cNvPr>
            <p:cNvGrpSpPr/>
            <p:nvPr/>
          </p:nvGrpSpPr>
          <p:grpSpPr>
            <a:xfrm>
              <a:off x="170820" y="5948461"/>
              <a:ext cx="788137" cy="788137"/>
              <a:chOff x="0" y="0"/>
              <a:chExt cx="812800" cy="812800"/>
            </a:xfrm>
          </p:grpSpPr>
          <p:sp>
            <p:nvSpPr>
              <p:cNvPr id="13" name="Freeform 6">
                <a:extLst>
                  <a:ext uri="{FF2B5EF4-FFF2-40B4-BE49-F238E27FC236}">
                    <a16:creationId xmlns:a16="http://schemas.microsoft.com/office/drawing/2014/main" xmlns="" id="{D138EEEF-FBB6-411B-9C88-C149B1B01A99}"/>
                  </a:ext>
                </a:extLst>
              </p:cNvPr>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5050"/>
              </a:solidFill>
            </p:spPr>
            <p:txBody>
              <a:bodyPr/>
              <a:lstStyle/>
              <a:p>
                <a:endParaRPr lang="en-US"/>
              </a:p>
            </p:txBody>
          </p:sp>
          <p:sp>
            <p:nvSpPr>
              <p:cNvPr id="14" name="TextBox 7">
                <a:extLst>
                  <a:ext uri="{FF2B5EF4-FFF2-40B4-BE49-F238E27FC236}">
                    <a16:creationId xmlns:a16="http://schemas.microsoft.com/office/drawing/2014/main" xmlns="" id="{B830325B-9C7B-454A-A93B-61E4045CDEFF}"/>
                  </a:ext>
                </a:extLst>
              </p:cNvPr>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6" name="TextBox 8">
              <a:extLst>
                <a:ext uri="{FF2B5EF4-FFF2-40B4-BE49-F238E27FC236}">
                  <a16:creationId xmlns:a16="http://schemas.microsoft.com/office/drawing/2014/main" xmlns="" id="{1D63CD37-2C04-4833-A6AA-6F458DB6B142}"/>
                </a:ext>
              </a:extLst>
            </p:cNvPr>
            <p:cNvSpPr txBox="1"/>
            <p:nvPr/>
          </p:nvSpPr>
          <p:spPr>
            <a:xfrm>
              <a:off x="751983" y="613300"/>
              <a:ext cx="9891381" cy="579120"/>
            </a:xfrm>
            <a:prstGeom prst="rect">
              <a:avLst/>
            </a:prstGeom>
          </p:spPr>
          <p:txBody>
            <a:bodyPr lIns="0" tIns="0" rIns="0" bIns="0" rtlCol="0" anchor="t">
              <a:spAutoFit/>
            </a:bodyPr>
            <a:lstStyle/>
            <a:p>
              <a:pPr algn="l">
                <a:lnSpc>
                  <a:spcPts val="4365"/>
                </a:lnSpc>
              </a:pPr>
              <a:endParaRPr lang="en-US" sz="4500" b="1">
                <a:solidFill>
                  <a:srgbClr val="15616D"/>
                </a:solidFill>
                <a:latin typeface="Montserrat Heavy"/>
                <a:ea typeface="Montserrat Heavy"/>
                <a:cs typeface="Montserrat Heavy"/>
                <a:sym typeface="Montserrat Heavy"/>
              </a:endParaRPr>
            </a:p>
          </p:txBody>
        </p:sp>
        <p:sp>
          <p:nvSpPr>
            <p:cNvPr id="7" name="TextBox 9">
              <a:extLst>
                <a:ext uri="{FF2B5EF4-FFF2-40B4-BE49-F238E27FC236}">
                  <a16:creationId xmlns:a16="http://schemas.microsoft.com/office/drawing/2014/main" xmlns="" id="{61E8A9E9-CEF8-4518-9469-CE0CB40BD028}"/>
                </a:ext>
              </a:extLst>
            </p:cNvPr>
            <p:cNvSpPr txBox="1"/>
            <p:nvPr/>
          </p:nvSpPr>
          <p:spPr>
            <a:xfrm>
              <a:off x="1028700" y="2944006"/>
              <a:ext cx="8512483" cy="1144906"/>
            </a:xfrm>
            <a:prstGeom prst="rect">
              <a:avLst/>
            </a:prstGeom>
          </p:spPr>
          <p:txBody>
            <a:bodyPr lIns="0" tIns="0" rIns="0" bIns="0" rtlCol="0" anchor="t">
              <a:spAutoFit/>
            </a:bodyPr>
            <a:lstStyle/>
            <a:p>
              <a:pPr algn="l">
                <a:lnSpc>
                  <a:spcPts val="4619"/>
                </a:lnSpc>
                <a:spcBef>
                  <a:spcPct val="0"/>
                </a:spcBef>
              </a:pPr>
              <a:r>
                <a:rPr lang="en-US" sz="3299">
                  <a:solidFill>
                    <a:srgbClr val="FFFFFF"/>
                  </a:solidFill>
                  <a:latin typeface="Montserrat"/>
                  <a:ea typeface="Montserrat"/>
                  <a:cs typeface="Montserrat"/>
                  <a:sym typeface="Montserrat"/>
                </a:rPr>
                <a:t>Cơ sở vận tải C có trung bình mỗi tháng: (1). Chạy 120 chuyến xe chở khách</a:t>
              </a:r>
            </a:p>
          </p:txBody>
        </p:sp>
        <p:sp>
          <p:nvSpPr>
            <p:cNvPr id="8" name="TextBox 10">
              <a:extLst>
                <a:ext uri="{FF2B5EF4-FFF2-40B4-BE49-F238E27FC236}">
                  <a16:creationId xmlns:a16="http://schemas.microsoft.com/office/drawing/2014/main" xmlns="" id="{927D4DEF-1B9E-44AD-A89A-BF1F5D18E06A}"/>
                </a:ext>
              </a:extLst>
            </p:cNvPr>
            <p:cNvSpPr txBox="1"/>
            <p:nvPr/>
          </p:nvSpPr>
          <p:spPr>
            <a:xfrm>
              <a:off x="958957" y="1467778"/>
              <a:ext cx="7468705" cy="488315"/>
            </a:xfrm>
            <a:prstGeom prst="rect">
              <a:avLst/>
            </a:prstGeom>
          </p:spPr>
          <p:txBody>
            <a:bodyPr lIns="0" tIns="0" rIns="0" bIns="0" rtlCol="0" anchor="t">
              <a:spAutoFit/>
            </a:bodyPr>
            <a:lstStyle/>
            <a:p>
              <a:pPr algn="l">
                <a:lnSpc>
                  <a:spcPts val="4059"/>
                </a:lnSpc>
                <a:spcBef>
                  <a:spcPct val="0"/>
                </a:spcBef>
              </a:pPr>
              <a:r>
                <a:rPr lang="en-US" sz="2899" i="1">
                  <a:solidFill>
                    <a:srgbClr val="000000"/>
                  </a:solidFill>
                  <a:latin typeface="Montserrat Italics"/>
                  <a:ea typeface="Montserrat Italics"/>
                  <a:cs typeface="Montserrat Italics"/>
                  <a:sym typeface="Montserrat Italics"/>
                </a:rPr>
                <a:t>Phần I. Hoạt động vận tải hành khách</a:t>
              </a:r>
            </a:p>
          </p:txBody>
        </p:sp>
        <p:sp>
          <p:nvSpPr>
            <p:cNvPr id="9" name="TextBox 11">
              <a:extLst>
                <a:ext uri="{FF2B5EF4-FFF2-40B4-BE49-F238E27FC236}">
                  <a16:creationId xmlns:a16="http://schemas.microsoft.com/office/drawing/2014/main" xmlns="" id="{973E4126-31FE-4918-B333-CF514FB15F7D}"/>
                </a:ext>
              </a:extLst>
            </p:cNvPr>
            <p:cNvSpPr txBox="1"/>
            <p:nvPr/>
          </p:nvSpPr>
          <p:spPr>
            <a:xfrm>
              <a:off x="958957" y="4391655"/>
              <a:ext cx="7468705" cy="563881"/>
            </a:xfrm>
            <a:prstGeom prst="rect">
              <a:avLst/>
            </a:prstGeom>
          </p:spPr>
          <p:txBody>
            <a:bodyPr lIns="0" tIns="0" rIns="0" bIns="0" rtlCol="0" anchor="t">
              <a:spAutoFit/>
            </a:bodyPr>
            <a:lstStyle/>
            <a:p>
              <a:pPr algn="l">
                <a:lnSpc>
                  <a:spcPts val="4619"/>
                </a:lnSpc>
                <a:spcBef>
                  <a:spcPct val="0"/>
                </a:spcBef>
              </a:pPr>
              <a:r>
                <a:rPr lang="en-US" sz="3299">
                  <a:solidFill>
                    <a:srgbClr val="FFFFFF"/>
                  </a:solidFill>
                  <a:latin typeface="Montserrat"/>
                  <a:ea typeface="Montserrat"/>
                  <a:cs typeface="Montserrat"/>
                  <a:sym typeface="Montserrat"/>
                </a:rPr>
                <a:t>(2). Mỗi chuyến chở 10 hành khách.</a:t>
              </a:r>
            </a:p>
          </p:txBody>
        </p:sp>
        <p:sp>
          <p:nvSpPr>
            <p:cNvPr id="10" name="TextBox 12">
              <a:extLst>
                <a:ext uri="{FF2B5EF4-FFF2-40B4-BE49-F238E27FC236}">
                  <a16:creationId xmlns:a16="http://schemas.microsoft.com/office/drawing/2014/main" xmlns="" id="{222CE7D2-9F78-4213-A35C-7C71F411EC35}"/>
                </a:ext>
              </a:extLst>
            </p:cNvPr>
            <p:cNvSpPr txBox="1"/>
            <p:nvPr/>
          </p:nvSpPr>
          <p:spPr>
            <a:xfrm>
              <a:off x="958957" y="5076825"/>
              <a:ext cx="7468705" cy="563881"/>
            </a:xfrm>
            <a:prstGeom prst="rect">
              <a:avLst/>
            </a:prstGeom>
          </p:spPr>
          <p:txBody>
            <a:bodyPr lIns="0" tIns="0" rIns="0" bIns="0" rtlCol="0" anchor="t">
              <a:spAutoFit/>
            </a:bodyPr>
            <a:lstStyle/>
            <a:p>
              <a:pPr algn="l">
                <a:lnSpc>
                  <a:spcPts val="4619"/>
                </a:lnSpc>
                <a:spcBef>
                  <a:spcPct val="0"/>
                </a:spcBef>
              </a:pPr>
              <a:r>
                <a:rPr lang="en-US" sz="3299" dirty="0">
                  <a:solidFill>
                    <a:srgbClr val="FFFFFF"/>
                  </a:solidFill>
                  <a:latin typeface="Montserrat"/>
                  <a:ea typeface="Montserrat"/>
                  <a:cs typeface="Montserrat"/>
                  <a:sym typeface="Montserrat"/>
                </a:rPr>
                <a:t>(3). </a:t>
              </a:r>
              <a:r>
                <a:rPr lang="en-US" sz="3299" dirty="0" err="1">
                  <a:solidFill>
                    <a:srgbClr val="FFFFFF"/>
                  </a:solidFill>
                  <a:latin typeface="Montserrat"/>
                  <a:ea typeface="Montserrat"/>
                  <a:cs typeface="Montserrat"/>
                  <a:sym typeface="Montserrat"/>
                </a:rPr>
                <a:t>Quãng</a:t>
              </a:r>
              <a:r>
                <a:rPr lang="en-US" sz="3299" dirty="0">
                  <a:solidFill>
                    <a:srgbClr val="FFFFFF"/>
                  </a:solidFill>
                  <a:latin typeface="Montserrat"/>
                  <a:ea typeface="Montserrat"/>
                  <a:cs typeface="Montserrat"/>
                  <a:sym typeface="Montserrat"/>
                </a:rPr>
                <a:t> </a:t>
              </a:r>
              <a:r>
                <a:rPr lang="en-US" sz="3299" dirty="0" err="1">
                  <a:solidFill>
                    <a:srgbClr val="FFFFFF"/>
                  </a:solidFill>
                  <a:latin typeface="Montserrat"/>
                  <a:ea typeface="Montserrat"/>
                  <a:cs typeface="Montserrat"/>
                  <a:sym typeface="Montserrat"/>
                </a:rPr>
                <a:t>đường</a:t>
              </a:r>
              <a:r>
                <a:rPr lang="en-US" sz="3299" dirty="0">
                  <a:solidFill>
                    <a:srgbClr val="FFFFFF"/>
                  </a:solidFill>
                  <a:latin typeface="Montserrat"/>
                  <a:ea typeface="Montserrat"/>
                  <a:cs typeface="Montserrat"/>
                  <a:sym typeface="Montserrat"/>
                </a:rPr>
                <a:t> </a:t>
              </a:r>
              <a:r>
                <a:rPr lang="en-US" sz="3299" dirty="0" err="1">
                  <a:solidFill>
                    <a:srgbClr val="FFFFFF"/>
                  </a:solidFill>
                  <a:latin typeface="Montserrat"/>
                  <a:ea typeface="Montserrat"/>
                  <a:cs typeface="Montserrat"/>
                  <a:sym typeface="Montserrat"/>
                </a:rPr>
                <a:t>trung</a:t>
              </a:r>
              <a:r>
                <a:rPr lang="en-US" sz="3299" dirty="0">
                  <a:solidFill>
                    <a:srgbClr val="FFFFFF"/>
                  </a:solidFill>
                  <a:latin typeface="Montserrat"/>
                  <a:ea typeface="Montserrat"/>
                  <a:cs typeface="Montserrat"/>
                  <a:sym typeface="Montserrat"/>
                </a:rPr>
                <a:t> </a:t>
              </a:r>
              <a:r>
                <a:rPr lang="en-US" sz="3299" dirty="0" err="1">
                  <a:solidFill>
                    <a:srgbClr val="FFFFFF"/>
                  </a:solidFill>
                  <a:latin typeface="Montserrat"/>
                  <a:ea typeface="Montserrat"/>
                  <a:cs typeface="Montserrat"/>
                  <a:sym typeface="Montserrat"/>
                </a:rPr>
                <a:t>bình</a:t>
              </a:r>
              <a:r>
                <a:rPr lang="en-US" sz="3299" dirty="0">
                  <a:solidFill>
                    <a:srgbClr val="FFFFFF"/>
                  </a:solidFill>
                  <a:latin typeface="Montserrat"/>
                  <a:ea typeface="Montserrat"/>
                  <a:cs typeface="Montserrat"/>
                  <a:sym typeface="Montserrat"/>
                </a:rPr>
                <a:t> 15 km</a:t>
              </a:r>
            </a:p>
          </p:txBody>
        </p:sp>
        <p:sp>
          <p:nvSpPr>
            <p:cNvPr id="11" name="TextBox 13">
              <a:extLst>
                <a:ext uri="{FF2B5EF4-FFF2-40B4-BE49-F238E27FC236}">
                  <a16:creationId xmlns:a16="http://schemas.microsoft.com/office/drawing/2014/main" xmlns="" id="{BDB3C524-1432-4E3B-88AA-75E8863292A3}"/>
                </a:ext>
              </a:extLst>
            </p:cNvPr>
            <p:cNvSpPr txBox="1"/>
            <p:nvPr/>
          </p:nvSpPr>
          <p:spPr>
            <a:xfrm>
              <a:off x="1274280" y="6062123"/>
              <a:ext cx="8805749" cy="563881"/>
            </a:xfrm>
            <a:prstGeom prst="rect">
              <a:avLst/>
            </a:prstGeom>
          </p:spPr>
          <p:txBody>
            <a:bodyPr lIns="0" tIns="0" rIns="0" bIns="0" rtlCol="0" anchor="t">
              <a:spAutoFit/>
            </a:bodyPr>
            <a:lstStyle/>
            <a:p>
              <a:pPr algn="l">
                <a:lnSpc>
                  <a:spcPts val="4619"/>
                </a:lnSpc>
                <a:spcBef>
                  <a:spcPct val="0"/>
                </a:spcBef>
              </a:pPr>
              <a:r>
                <a:rPr lang="en-US" sz="3299">
                  <a:solidFill>
                    <a:srgbClr val="FFFFFF"/>
                  </a:solidFill>
                  <a:latin typeface="Montserrat"/>
                  <a:ea typeface="Montserrat"/>
                  <a:cs typeface="Montserrat"/>
                  <a:sym typeface="Montserrat"/>
                </a:rPr>
                <a:t>Phần mềm sẽ tự tính ra và CAPI hiển thị:</a:t>
              </a:r>
            </a:p>
          </p:txBody>
        </p:sp>
        <p:sp>
          <p:nvSpPr>
            <p:cNvPr id="12" name="TextBox 14">
              <a:extLst>
                <a:ext uri="{FF2B5EF4-FFF2-40B4-BE49-F238E27FC236}">
                  <a16:creationId xmlns:a16="http://schemas.microsoft.com/office/drawing/2014/main" xmlns="" id="{4D15D003-FFF2-42C9-BD33-8473A63302A1}"/>
                </a:ext>
              </a:extLst>
            </p:cNvPr>
            <p:cNvSpPr txBox="1"/>
            <p:nvPr/>
          </p:nvSpPr>
          <p:spPr>
            <a:xfrm>
              <a:off x="987532" y="7026371"/>
              <a:ext cx="9852628" cy="2306956"/>
            </a:xfrm>
            <a:prstGeom prst="rect">
              <a:avLst/>
            </a:prstGeom>
          </p:spPr>
          <p:txBody>
            <a:bodyPr lIns="0" tIns="0" rIns="0" bIns="0" rtlCol="0" anchor="t">
              <a:spAutoFit/>
            </a:bodyPr>
            <a:lstStyle/>
            <a:p>
              <a:pPr algn="just">
                <a:lnSpc>
                  <a:spcPts val="4619"/>
                </a:lnSpc>
              </a:pPr>
              <a:r>
                <a:rPr lang="en-US" sz="3299">
                  <a:solidFill>
                    <a:srgbClr val="FFFFFF"/>
                  </a:solidFill>
                  <a:latin typeface="Montserrat"/>
                  <a:ea typeface="Montserrat"/>
                  <a:cs typeface="Montserrat"/>
                  <a:sym typeface="Montserrat"/>
                </a:rPr>
                <a:t>(4). LƯỢT HÀNH KHÁCH VẬN CHUYỂN: </a:t>
              </a:r>
            </a:p>
            <a:p>
              <a:pPr algn="just">
                <a:lnSpc>
                  <a:spcPts val="4619"/>
                </a:lnSpc>
              </a:pPr>
              <a:r>
                <a:rPr lang="en-US" sz="3299">
                  <a:solidFill>
                    <a:srgbClr val="FFFFFF"/>
                  </a:solidFill>
                  <a:latin typeface="Montserrat"/>
                  <a:ea typeface="Montserrat"/>
                  <a:cs typeface="Montserrat"/>
                  <a:sym typeface="Montserrat"/>
                </a:rPr>
                <a:t>                 120 × 10 = 1.200 HÀNH KHÁCH; </a:t>
              </a:r>
            </a:p>
            <a:p>
              <a:pPr algn="just">
                <a:lnSpc>
                  <a:spcPts val="4619"/>
                </a:lnSpc>
              </a:pPr>
              <a:r>
                <a:rPr lang="en-US" sz="3299">
                  <a:solidFill>
                    <a:srgbClr val="FFFFFF"/>
                  </a:solidFill>
                  <a:latin typeface="Montserrat"/>
                  <a:ea typeface="Montserrat"/>
                  <a:cs typeface="Montserrat"/>
                  <a:sym typeface="Montserrat"/>
                </a:rPr>
                <a:t>(5). LƯỢT HÀNH KHÁCH LUÂN CHUYỂN: </a:t>
              </a:r>
            </a:p>
            <a:p>
              <a:pPr algn="just">
                <a:lnSpc>
                  <a:spcPts val="4619"/>
                </a:lnSpc>
              </a:pPr>
              <a:r>
                <a:rPr lang="en-US" sz="3299">
                  <a:solidFill>
                    <a:srgbClr val="FFFFFF"/>
                  </a:solidFill>
                  <a:latin typeface="Montserrat"/>
                  <a:ea typeface="Montserrat"/>
                  <a:cs typeface="Montserrat"/>
                  <a:sym typeface="Montserrat"/>
                </a:rPr>
                <a:t>                1.200 × 15 = 18.000 HÀNH KHÁCH.KM.</a:t>
              </a:r>
            </a:p>
          </p:txBody>
        </p:sp>
      </p:grpSp>
    </p:spTree>
    <p:extLst>
      <p:ext uri="{BB962C8B-B14F-4D97-AF65-F5344CB8AC3E}">
        <p14:creationId xmlns:p14="http://schemas.microsoft.com/office/powerpoint/2010/main" val="976224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50" name="Group 49"/>
          <p:cNvGrpSpPr/>
          <p:nvPr/>
        </p:nvGrpSpPr>
        <p:grpSpPr>
          <a:xfrm>
            <a:off x="8213117" y="585033"/>
            <a:ext cx="9891381" cy="1113569"/>
            <a:chOff x="8213116" y="585033"/>
            <a:chExt cx="9891381" cy="1113569"/>
          </a:xfrm>
        </p:grpSpPr>
        <p:sp>
          <p:nvSpPr>
            <p:cNvPr id="12" name="TextBox 12"/>
            <p:cNvSpPr txBox="1"/>
            <p:nvPr/>
          </p:nvSpPr>
          <p:spPr>
            <a:xfrm>
              <a:off x="8213116" y="585033"/>
              <a:ext cx="9891381" cy="565796"/>
            </a:xfrm>
            <a:prstGeom prst="rect">
              <a:avLst/>
            </a:prstGeom>
          </p:spPr>
          <p:txBody>
            <a:bodyPr lIns="0" tIns="0" rIns="0" bIns="0" rtlCol="0" anchor="t">
              <a:spAutoFit/>
            </a:bodyPr>
            <a:lstStyle/>
            <a:p>
              <a:pPr>
                <a:lnSpc>
                  <a:spcPts val="4364"/>
                </a:lnSpc>
              </a:pPr>
              <a:endParaRPr lang="en-US" sz="4500" b="1">
                <a:solidFill>
                  <a:srgbClr val="15616D"/>
                </a:solidFill>
                <a:latin typeface="Montserrat Heavy"/>
                <a:ea typeface="Montserrat Heavy"/>
                <a:cs typeface="Montserrat Heavy"/>
                <a:sym typeface="Montserrat Heavy"/>
              </a:endParaRPr>
            </a:p>
          </p:txBody>
        </p:sp>
        <p:sp>
          <p:nvSpPr>
            <p:cNvPr id="17" name="TextBox 17"/>
            <p:cNvSpPr txBox="1"/>
            <p:nvPr/>
          </p:nvSpPr>
          <p:spPr>
            <a:xfrm>
              <a:off x="10134600" y="1212379"/>
              <a:ext cx="6370149" cy="486223"/>
            </a:xfrm>
            <a:prstGeom prst="rect">
              <a:avLst/>
            </a:prstGeom>
          </p:spPr>
          <p:txBody>
            <a:bodyPr lIns="0" tIns="0" rIns="0" bIns="0" rtlCol="0" anchor="t">
              <a:spAutoFit/>
            </a:bodyPr>
            <a:lstStyle/>
            <a:p>
              <a:pPr>
                <a:lnSpc>
                  <a:spcPts val="4059"/>
                </a:lnSpc>
                <a:spcBef>
                  <a:spcPct val="0"/>
                </a:spcBef>
              </a:pPr>
              <a:r>
                <a:rPr lang="en-US" sz="2900" b="1" i="1" dirty="0">
                  <a:solidFill>
                    <a:srgbClr val="000000"/>
                  </a:solidFill>
                  <a:latin typeface="Montserrat Italics"/>
                  <a:ea typeface="Montserrat Italics"/>
                  <a:cs typeface="Montserrat Italics"/>
                  <a:sym typeface="Montserrat Italics"/>
                </a:rPr>
                <a:t>II. </a:t>
              </a:r>
              <a:r>
                <a:rPr lang="en-US" sz="2900" b="1" i="1" dirty="0" err="1">
                  <a:solidFill>
                    <a:srgbClr val="000000"/>
                  </a:solidFill>
                  <a:latin typeface="Montserrat Italics"/>
                  <a:ea typeface="Montserrat Italics"/>
                  <a:cs typeface="Montserrat Italics"/>
                  <a:sym typeface="Montserrat Italics"/>
                </a:rPr>
                <a:t>Hoạt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vận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tải</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hàng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hoá</a:t>
              </a:r>
              <a:endParaRPr lang="en-US" sz="2900" b="1" i="1" dirty="0">
                <a:solidFill>
                  <a:srgbClr val="000000"/>
                </a:solidFill>
                <a:latin typeface="Montserrat Italics"/>
                <a:ea typeface="Montserrat Italics"/>
                <a:cs typeface="Montserrat Italics"/>
                <a:sym typeface="Montserrat Italics"/>
              </a:endParaRPr>
            </a:p>
          </p:txBody>
        </p:sp>
      </p:grpSp>
      <p:grpSp>
        <p:nvGrpSpPr>
          <p:cNvPr id="51" name="Group 50"/>
          <p:cNvGrpSpPr/>
          <p:nvPr/>
        </p:nvGrpSpPr>
        <p:grpSpPr>
          <a:xfrm>
            <a:off x="-114301" y="-118027"/>
            <a:ext cx="7839460" cy="6404527"/>
            <a:chOff x="-239144" y="-118027"/>
            <a:chExt cx="7964303" cy="5853659"/>
          </a:xfrm>
        </p:grpSpPr>
        <p:grpSp>
          <p:nvGrpSpPr>
            <p:cNvPr id="6" name="Group 6"/>
            <p:cNvGrpSpPr/>
            <p:nvPr/>
          </p:nvGrpSpPr>
          <p:grpSpPr>
            <a:xfrm>
              <a:off x="-239144" y="-118027"/>
              <a:ext cx="7576536" cy="5853659"/>
              <a:chOff x="0" y="0"/>
              <a:chExt cx="1995466" cy="1541704"/>
            </a:xfrm>
          </p:grpSpPr>
          <p:sp>
            <p:nvSpPr>
              <p:cNvPr id="7" name="Freeform 7"/>
              <p:cNvSpPr/>
              <p:nvPr/>
            </p:nvSpPr>
            <p:spPr>
              <a:xfrm>
                <a:off x="0" y="0"/>
                <a:ext cx="1995466" cy="1541705"/>
              </a:xfrm>
              <a:custGeom>
                <a:avLst/>
                <a:gdLst/>
                <a:ahLst/>
                <a:cxnLst/>
                <a:rect l="l" t="t" r="r" b="b"/>
                <a:pathLst>
                  <a:path w="1995466" h="1541705">
                    <a:moveTo>
                      <a:pt x="42917" y="0"/>
                    </a:moveTo>
                    <a:lnTo>
                      <a:pt x="1952550" y="0"/>
                    </a:lnTo>
                    <a:cubicBezTo>
                      <a:pt x="1976252" y="0"/>
                      <a:pt x="1995466" y="19215"/>
                      <a:pt x="1995466" y="42917"/>
                    </a:cubicBezTo>
                    <a:lnTo>
                      <a:pt x="1995466" y="1498788"/>
                    </a:lnTo>
                    <a:cubicBezTo>
                      <a:pt x="1995466" y="1522490"/>
                      <a:pt x="1976252" y="1541705"/>
                      <a:pt x="1952550" y="1541705"/>
                    </a:cubicBezTo>
                    <a:lnTo>
                      <a:pt x="42917" y="1541705"/>
                    </a:lnTo>
                    <a:cubicBezTo>
                      <a:pt x="19215" y="1541705"/>
                      <a:pt x="0" y="1522490"/>
                      <a:pt x="0" y="1498788"/>
                    </a:cubicBezTo>
                    <a:lnTo>
                      <a:pt x="0" y="42917"/>
                    </a:lnTo>
                    <a:cubicBezTo>
                      <a:pt x="0" y="19215"/>
                      <a:pt x="19215" y="0"/>
                      <a:pt x="42917" y="0"/>
                    </a:cubicBezTo>
                    <a:close/>
                  </a:path>
                </a:pathLst>
              </a:custGeom>
              <a:solidFill>
                <a:srgbClr val="FFA51F">
                  <a:alpha val="64706"/>
                </a:srgbClr>
              </a:solidFill>
              <a:ln cap="rnd">
                <a:noFill/>
                <a:prstDash val="solid"/>
                <a:round/>
              </a:ln>
            </p:spPr>
            <p:txBody>
              <a:bodyPr/>
              <a:lstStyle/>
              <a:p>
                <a:endParaRPr lang="en-US"/>
              </a:p>
            </p:txBody>
          </p:sp>
          <p:sp>
            <p:nvSpPr>
              <p:cNvPr id="8" name="TextBox 8"/>
              <p:cNvSpPr txBox="1"/>
              <p:nvPr/>
            </p:nvSpPr>
            <p:spPr>
              <a:xfrm>
                <a:off x="0" y="0"/>
                <a:ext cx="1995466" cy="1541704"/>
              </a:xfrm>
              <a:prstGeom prst="rect">
                <a:avLst/>
              </a:prstGeom>
            </p:spPr>
            <p:txBody>
              <a:bodyPr lIns="50800" tIns="50800" rIns="50800" bIns="50800" rtlCol="0" anchor="ctr"/>
              <a:lstStyle/>
              <a:p>
                <a:pPr algn="ctr">
                  <a:lnSpc>
                    <a:spcPts val="3600"/>
                  </a:lnSpc>
                </a:pPr>
                <a:endParaRPr sz="1801"/>
              </a:p>
            </p:txBody>
          </p:sp>
        </p:grpSp>
        <p:grpSp>
          <p:nvGrpSpPr>
            <p:cNvPr id="9" name="Group 9"/>
            <p:cNvGrpSpPr/>
            <p:nvPr/>
          </p:nvGrpSpPr>
          <p:grpSpPr>
            <a:xfrm>
              <a:off x="608908" y="1164153"/>
              <a:ext cx="917779" cy="91777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1" name="TextBox 11"/>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5.1</a:t>
                </a:r>
              </a:p>
            </p:txBody>
          </p:sp>
        </p:grpSp>
        <p:sp>
          <p:nvSpPr>
            <p:cNvPr id="13" name="TextBox 13"/>
            <p:cNvSpPr txBox="1"/>
            <p:nvPr/>
          </p:nvSpPr>
          <p:spPr>
            <a:xfrm>
              <a:off x="2083310" y="1269080"/>
              <a:ext cx="5254082" cy="772756"/>
            </a:xfrm>
            <a:prstGeom prst="rect">
              <a:avLst/>
            </a:prstGeom>
          </p:spPr>
          <p:txBody>
            <a:bodyPr lIns="0" tIns="0" rIns="0" bIns="0" rtlCol="0" anchor="t">
              <a:spAutoFit/>
            </a:bodyPr>
            <a:lstStyle/>
            <a:p>
              <a:pPr algn="just">
                <a:lnSpc>
                  <a:spcPts val="4800"/>
                </a:lnSpc>
              </a:pPr>
              <a:r>
                <a:rPr lang="en-US" sz="3428">
                  <a:solidFill>
                    <a:srgbClr val="000000"/>
                  </a:solidFill>
                  <a:latin typeface="Montserrat"/>
                  <a:ea typeface="Montserrat"/>
                  <a:cs typeface="Montserrat"/>
                  <a:sym typeface="Montserrat"/>
                </a:rPr>
                <a:t>Mã VCPA cấp 5 là:</a:t>
              </a:r>
            </a:p>
          </p:txBody>
        </p:sp>
        <p:sp>
          <p:nvSpPr>
            <p:cNvPr id="14" name="TextBox 14"/>
            <p:cNvSpPr txBox="1"/>
            <p:nvPr/>
          </p:nvSpPr>
          <p:spPr>
            <a:xfrm>
              <a:off x="1619157" y="2123641"/>
              <a:ext cx="2265712" cy="771540"/>
            </a:xfrm>
            <a:prstGeom prst="rect">
              <a:avLst/>
            </a:prstGeom>
          </p:spPr>
          <p:txBody>
            <a:bodyPr lIns="0" tIns="0" rIns="0" bIns="0" rtlCol="0" anchor="t">
              <a:spAutoFit/>
            </a:bodyPr>
            <a:lstStyle/>
            <a:p>
              <a:pPr marL="734066" lvl="1" indent="-367032" algn="just">
                <a:lnSpc>
                  <a:spcPts val="4759"/>
                </a:lnSpc>
                <a:buFont typeface="Arial"/>
                <a:buChar char="•"/>
              </a:pPr>
              <a:r>
                <a:rPr lang="en-US" sz="3399" b="1">
                  <a:solidFill>
                    <a:srgbClr val="F90007"/>
                  </a:solidFill>
                  <a:latin typeface="Montserrat Bold"/>
                  <a:ea typeface="Montserrat Bold"/>
                  <a:cs typeface="Montserrat Bold"/>
                  <a:sym typeface="Montserrat Bold"/>
                </a:rPr>
                <a:t>49331</a:t>
              </a:r>
            </a:p>
          </p:txBody>
        </p:sp>
        <p:sp>
          <p:nvSpPr>
            <p:cNvPr id="15" name="TextBox 15"/>
            <p:cNvSpPr txBox="1"/>
            <p:nvPr/>
          </p:nvSpPr>
          <p:spPr>
            <a:xfrm>
              <a:off x="1619157" y="2750521"/>
              <a:ext cx="2449888"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49332</a:t>
              </a:r>
            </a:p>
          </p:txBody>
        </p:sp>
        <p:sp>
          <p:nvSpPr>
            <p:cNvPr id="16" name="TextBox 16"/>
            <p:cNvSpPr txBox="1"/>
            <p:nvPr/>
          </p:nvSpPr>
          <p:spPr>
            <a:xfrm>
              <a:off x="1619157" y="3340693"/>
              <a:ext cx="2684567"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49333</a:t>
              </a:r>
            </a:p>
          </p:txBody>
        </p:sp>
        <p:sp>
          <p:nvSpPr>
            <p:cNvPr id="18" name="TextBox 18"/>
            <p:cNvSpPr txBox="1"/>
            <p:nvPr/>
          </p:nvSpPr>
          <p:spPr>
            <a:xfrm>
              <a:off x="608908" y="494380"/>
              <a:ext cx="7116251" cy="853386"/>
            </a:xfrm>
            <a:prstGeom prst="rect">
              <a:avLst/>
            </a:prstGeom>
          </p:spPr>
          <p:txBody>
            <a:bodyPr lIns="0" tIns="0" rIns="0" bIns="0" rtlCol="0" anchor="t">
              <a:spAutoFit/>
            </a:bodyPr>
            <a:lstStyle/>
            <a:p>
              <a:pPr>
                <a:lnSpc>
                  <a:spcPts val="4850"/>
                </a:lnSpc>
              </a:pPr>
              <a:r>
                <a:rPr lang="en-US" sz="5001" b="1">
                  <a:solidFill>
                    <a:srgbClr val="15616D"/>
                  </a:solidFill>
                  <a:latin typeface="Montserrat Heavy"/>
                  <a:ea typeface="Montserrat Heavy"/>
                  <a:cs typeface="Montserrat Heavy"/>
                  <a:sym typeface="Montserrat Heavy"/>
                </a:rPr>
                <a:t>PHIẾU SỐ 7/CT-TB</a:t>
              </a:r>
            </a:p>
          </p:txBody>
        </p:sp>
        <p:sp>
          <p:nvSpPr>
            <p:cNvPr id="19" name="TextBox 19"/>
            <p:cNvSpPr txBox="1"/>
            <p:nvPr/>
          </p:nvSpPr>
          <p:spPr>
            <a:xfrm>
              <a:off x="1619157" y="3985002"/>
              <a:ext cx="2684567"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49334</a:t>
              </a:r>
            </a:p>
          </p:txBody>
        </p:sp>
        <p:sp>
          <p:nvSpPr>
            <p:cNvPr id="20" name="TextBox 20"/>
            <p:cNvSpPr txBox="1"/>
            <p:nvPr/>
          </p:nvSpPr>
          <p:spPr>
            <a:xfrm>
              <a:off x="1606774" y="4613018"/>
              <a:ext cx="2684567"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49339</a:t>
              </a:r>
            </a:p>
          </p:txBody>
        </p:sp>
        <p:sp>
          <p:nvSpPr>
            <p:cNvPr id="21" name="TextBox 21"/>
            <p:cNvSpPr txBox="1"/>
            <p:nvPr/>
          </p:nvSpPr>
          <p:spPr>
            <a:xfrm>
              <a:off x="4167034" y="2073292"/>
              <a:ext cx="2369826"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50121</a:t>
              </a:r>
            </a:p>
          </p:txBody>
        </p:sp>
        <p:sp>
          <p:nvSpPr>
            <p:cNvPr id="22" name="TextBox 22"/>
            <p:cNvSpPr txBox="1"/>
            <p:nvPr/>
          </p:nvSpPr>
          <p:spPr>
            <a:xfrm>
              <a:off x="4167034" y="2750521"/>
              <a:ext cx="2369826"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50122</a:t>
              </a:r>
            </a:p>
          </p:txBody>
        </p:sp>
        <p:sp>
          <p:nvSpPr>
            <p:cNvPr id="23" name="TextBox 23"/>
            <p:cNvSpPr txBox="1"/>
            <p:nvPr/>
          </p:nvSpPr>
          <p:spPr>
            <a:xfrm>
              <a:off x="4167034" y="3333692"/>
              <a:ext cx="2369826"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50221</a:t>
              </a:r>
            </a:p>
          </p:txBody>
        </p:sp>
        <p:sp>
          <p:nvSpPr>
            <p:cNvPr id="24" name="TextBox 24"/>
            <p:cNvSpPr txBox="1"/>
            <p:nvPr/>
          </p:nvSpPr>
          <p:spPr>
            <a:xfrm>
              <a:off x="4167034" y="3985002"/>
              <a:ext cx="2369826" cy="771540"/>
            </a:xfrm>
            <a:prstGeom prst="rect">
              <a:avLst/>
            </a:prstGeom>
          </p:spPr>
          <p:txBody>
            <a:bodyPr lIns="0" tIns="0" rIns="0" bIns="0" rtlCol="0" anchor="t">
              <a:spAutoFit/>
            </a:bodyPr>
            <a:lstStyle/>
            <a:p>
              <a:pPr marL="734068" lvl="1" indent="-367034" algn="just">
                <a:lnSpc>
                  <a:spcPts val="4759"/>
                </a:lnSpc>
                <a:buFont typeface="Arial"/>
                <a:buChar char="•"/>
              </a:pPr>
              <a:r>
                <a:rPr lang="en-US" sz="3399" b="1">
                  <a:solidFill>
                    <a:srgbClr val="F90007"/>
                  </a:solidFill>
                  <a:latin typeface="Montserrat Bold"/>
                  <a:ea typeface="Montserrat Bold"/>
                  <a:cs typeface="Montserrat Bold"/>
                  <a:sym typeface="Montserrat Bold"/>
                </a:rPr>
                <a:t>50222</a:t>
              </a:r>
            </a:p>
          </p:txBody>
        </p:sp>
      </p:grpSp>
      <p:grpSp>
        <p:nvGrpSpPr>
          <p:cNvPr id="54" name="Group 53"/>
          <p:cNvGrpSpPr/>
          <p:nvPr/>
        </p:nvGrpSpPr>
        <p:grpSpPr>
          <a:xfrm>
            <a:off x="8208869" y="3263520"/>
            <a:ext cx="3075022" cy="4079725"/>
            <a:chOff x="8208868" y="3263519"/>
            <a:chExt cx="3075023" cy="4079724"/>
          </a:xfrm>
        </p:grpSpPr>
        <p:sp>
          <p:nvSpPr>
            <p:cNvPr id="27" name="AutoShape 27"/>
            <p:cNvSpPr/>
            <p:nvPr/>
          </p:nvSpPr>
          <p:spPr>
            <a:xfrm>
              <a:off x="8208868" y="3263519"/>
              <a:ext cx="3075023" cy="4079724"/>
            </a:xfrm>
            <a:prstGeom prst="rect">
              <a:avLst/>
            </a:prstGeom>
            <a:solidFill>
              <a:srgbClr val="37C9EF">
                <a:alpha val="19608"/>
              </a:srgbClr>
            </a:solidFill>
          </p:spPr>
          <p:txBody>
            <a:bodyPr/>
            <a:lstStyle/>
            <a:p>
              <a:endParaRPr lang="en-US"/>
            </a:p>
          </p:txBody>
        </p:sp>
        <p:sp>
          <p:nvSpPr>
            <p:cNvPr id="31" name="TextBox 31"/>
            <p:cNvSpPr txBox="1"/>
            <p:nvPr/>
          </p:nvSpPr>
          <p:spPr>
            <a:xfrm>
              <a:off x="8420795" y="3501325"/>
              <a:ext cx="2651169" cy="3653628"/>
            </a:xfrm>
            <a:prstGeom prst="rect">
              <a:avLst/>
            </a:prstGeom>
          </p:spPr>
          <p:txBody>
            <a:bodyPr lIns="0" tIns="0" rIns="0" bIns="0" rtlCol="0" anchor="t">
              <a:spAutoFit/>
            </a:bodyPr>
            <a:lstStyle/>
            <a:p>
              <a:pPr algn="ctr">
                <a:lnSpc>
                  <a:spcPts val="4124"/>
                </a:lnSpc>
              </a:pPr>
              <a:r>
                <a:rPr lang="en-US" sz="3300" dirty="0">
                  <a:solidFill>
                    <a:srgbClr val="000000"/>
                  </a:solidFill>
                  <a:latin typeface="Montserrat"/>
                  <a:ea typeface="Montserrat"/>
                  <a:cs typeface="Montserrat"/>
                  <a:sym typeface="Montserrat"/>
                </a:rPr>
                <a:t>6. </a:t>
              </a:r>
              <a:r>
                <a:rPr lang="en-US" sz="3300" dirty="0" err="1">
                  <a:solidFill>
                    <a:srgbClr val="000000"/>
                  </a:solidFill>
                  <a:latin typeface="Montserrat"/>
                  <a:ea typeface="Montserrat"/>
                  <a:cs typeface="Montserrat"/>
                  <a:sym typeface="Montserrat"/>
                </a:rPr>
                <a:t>Số</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chuyến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vận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chuyển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hàng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hóa</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bình</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quân</a:t>
              </a:r>
              <a:endParaRPr lang="en-US" sz="3300" dirty="0">
                <a:solidFill>
                  <a:srgbClr val="000000"/>
                </a:solidFill>
                <a:latin typeface="Montserrat"/>
                <a:ea typeface="Montserrat"/>
                <a:cs typeface="Montserrat"/>
                <a:sym typeface="Montserrat"/>
              </a:endParaRPr>
            </a:p>
            <a:p>
              <a:pPr algn="ctr">
                <a:lnSpc>
                  <a:spcPts val="4124"/>
                </a:lnSpc>
              </a:pPr>
              <a:r>
                <a:rPr lang="en-US" sz="3300" dirty="0">
                  <a:solidFill>
                    <a:srgbClr val="000000"/>
                  </a:solidFill>
                  <a:latin typeface="Montserrat"/>
                  <a:ea typeface="Montserrat"/>
                  <a:cs typeface="Montserrat"/>
                  <a:sym typeface="Montserrat"/>
                </a:rPr>
                <a:t> 1 </a:t>
              </a:r>
              <a:r>
                <a:rPr lang="en-US" sz="3300" dirty="0" err="1">
                  <a:solidFill>
                    <a:srgbClr val="000000"/>
                  </a:solidFill>
                  <a:latin typeface="Montserrat"/>
                  <a:ea typeface="Montserrat"/>
                  <a:cs typeface="Montserrat"/>
                  <a:sym typeface="Montserrat"/>
                </a:rPr>
                <a:t>tháng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trong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năm</a:t>
              </a:r>
              <a:r>
                <a:rPr lang="en-US" sz="3300" dirty="0">
                  <a:solidFill>
                    <a:srgbClr val="000000"/>
                  </a:solidFill>
                  <a:latin typeface="Montserrat"/>
                  <a:ea typeface="Montserrat"/>
                  <a:cs typeface="Montserrat"/>
                  <a:sym typeface="Montserrat"/>
                </a:rPr>
                <a:t> 2025</a:t>
              </a:r>
            </a:p>
          </p:txBody>
        </p:sp>
      </p:grpSp>
      <p:grpSp>
        <p:nvGrpSpPr>
          <p:cNvPr id="53" name="Group 52"/>
          <p:cNvGrpSpPr/>
          <p:nvPr/>
        </p:nvGrpSpPr>
        <p:grpSpPr>
          <a:xfrm>
            <a:off x="8208869" y="2468337"/>
            <a:ext cx="3075022" cy="822174"/>
            <a:chOff x="8208868" y="2468338"/>
            <a:chExt cx="3075023" cy="822174"/>
          </a:xfrm>
        </p:grpSpPr>
        <p:sp>
          <p:nvSpPr>
            <p:cNvPr id="30" name="AutoShape 30"/>
            <p:cNvSpPr/>
            <p:nvPr/>
          </p:nvSpPr>
          <p:spPr>
            <a:xfrm>
              <a:off x="8208868" y="2468338"/>
              <a:ext cx="3075023" cy="822174"/>
            </a:xfrm>
            <a:prstGeom prst="rect">
              <a:avLst/>
            </a:prstGeom>
            <a:solidFill>
              <a:srgbClr val="37C9EF"/>
            </a:solidFill>
          </p:spPr>
          <p:txBody>
            <a:bodyPr/>
            <a:lstStyle/>
            <a:p>
              <a:endParaRPr lang="en-US"/>
            </a:p>
          </p:txBody>
        </p:sp>
        <p:sp>
          <p:nvSpPr>
            <p:cNvPr id="32" name="TextBox 32"/>
            <p:cNvSpPr txBox="1"/>
            <p:nvPr/>
          </p:nvSpPr>
          <p:spPr>
            <a:xfrm>
              <a:off x="8420795" y="2767044"/>
              <a:ext cx="2544520" cy="423193"/>
            </a:xfrm>
            <a:prstGeom prst="rect">
              <a:avLst/>
            </a:prstGeom>
          </p:spPr>
          <p:txBody>
            <a:bodyPr lIns="0" tIns="0" rIns="0" bIns="0" rtlCol="0" anchor="t">
              <a:spAutoFit/>
            </a:bodyPr>
            <a:lstStyle/>
            <a:p>
              <a:pPr algn="ctr">
                <a:lnSpc>
                  <a:spcPts val="3269"/>
                </a:lnSpc>
                <a:spcBef>
                  <a:spcPct val="0"/>
                </a:spcBef>
              </a:pPr>
              <a:r>
                <a:rPr lang="en-US" sz="3001" b="1" spc="117" dirty="0">
                  <a:solidFill>
                    <a:srgbClr val="FFFFFF"/>
                  </a:solidFill>
                  <a:latin typeface="Montserrat Bold"/>
                  <a:ea typeface="Montserrat Bold"/>
                  <a:cs typeface="Montserrat Bold"/>
                  <a:sym typeface="Montserrat Bold"/>
                </a:rPr>
                <a:t>CHUYẾN</a:t>
              </a:r>
            </a:p>
          </p:txBody>
        </p:sp>
      </p:grpSp>
      <p:grpSp>
        <p:nvGrpSpPr>
          <p:cNvPr id="55" name="Group 54"/>
          <p:cNvGrpSpPr/>
          <p:nvPr/>
        </p:nvGrpSpPr>
        <p:grpSpPr>
          <a:xfrm>
            <a:off x="11398192" y="2441345"/>
            <a:ext cx="3075022" cy="822174"/>
            <a:chOff x="11398191" y="2441344"/>
            <a:chExt cx="3075023" cy="822174"/>
          </a:xfrm>
        </p:grpSpPr>
        <p:sp>
          <p:nvSpPr>
            <p:cNvPr id="26" name="AutoShape 26"/>
            <p:cNvSpPr/>
            <p:nvPr/>
          </p:nvSpPr>
          <p:spPr>
            <a:xfrm>
              <a:off x="11398191" y="2441344"/>
              <a:ext cx="3075023" cy="822174"/>
            </a:xfrm>
            <a:prstGeom prst="rect">
              <a:avLst/>
            </a:prstGeom>
            <a:solidFill>
              <a:srgbClr val="2C92D5"/>
            </a:solidFill>
          </p:spPr>
          <p:txBody>
            <a:bodyPr/>
            <a:lstStyle/>
            <a:p>
              <a:endParaRPr lang="en-US"/>
            </a:p>
          </p:txBody>
        </p:sp>
        <p:sp>
          <p:nvSpPr>
            <p:cNvPr id="33" name="TextBox 33"/>
            <p:cNvSpPr txBox="1"/>
            <p:nvPr/>
          </p:nvSpPr>
          <p:spPr>
            <a:xfrm>
              <a:off x="11660442" y="2691783"/>
              <a:ext cx="2544520" cy="423193"/>
            </a:xfrm>
            <a:prstGeom prst="rect">
              <a:avLst/>
            </a:prstGeom>
          </p:spPr>
          <p:txBody>
            <a:bodyPr lIns="0" tIns="0" rIns="0" bIns="0" rtlCol="0" anchor="t">
              <a:spAutoFit/>
            </a:bodyPr>
            <a:lstStyle/>
            <a:p>
              <a:pPr algn="ctr">
                <a:lnSpc>
                  <a:spcPts val="3269"/>
                </a:lnSpc>
                <a:spcBef>
                  <a:spcPct val="0"/>
                </a:spcBef>
              </a:pPr>
              <a:r>
                <a:rPr lang="en-US" sz="3001" b="1" spc="117" dirty="0">
                  <a:solidFill>
                    <a:srgbClr val="FFFFFF"/>
                  </a:solidFill>
                  <a:latin typeface="Montserrat Bold"/>
                  <a:ea typeface="Montserrat Bold"/>
                  <a:cs typeface="Montserrat Bold"/>
                  <a:sym typeface="Montserrat Bold"/>
                </a:rPr>
                <a:t>TẤN</a:t>
              </a:r>
            </a:p>
          </p:txBody>
        </p:sp>
      </p:grpSp>
      <p:grpSp>
        <p:nvGrpSpPr>
          <p:cNvPr id="56" name="Group 55"/>
          <p:cNvGrpSpPr/>
          <p:nvPr/>
        </p:nvGrpSpPr>
        <p:grpSpPr>
          <a:xfrm>
            <a:off x="11392186" y="3180429"/>
            <a:ext cx="3187564" cy="4079724"/>
            <a:chOff x="11392185" y="3180429"/>
            <a:chExt cx="3187565" cy="4079724"/>
          </a:xfrm>
        </p:grpSpPr>
        <p:sp>
          <p:nvSpPr>
            <p:cNvPr id="25" name="AutoShape 25"/>
            <p:cNvSpPr/>
            <p:nvPr/>
          </p:nvSpPr>
          <p:spPr>
            <a:xfrm>
              <a:off x="11398191" y="3180429"/>
              <a:ext cx="3075023" cy="4079724"/>
            </a:xfrm>
            <a:prstGeom prst="rect">
              <a:avLst/>
            </a:prstGeom>
            <a:solidFill>
              <a:srgbClr val="2C92D5">
                <a:alpha val="19608"/>
              </a:srgbClr>
            </a:solidFill>
          </p:spPr>
          <p:txBody>
            <a:bodyPr/>
            <a:lstStyle/>
            <a:p>
              <a:endParaRPr lang="en-US"/>
            </a:p>
          </p:txBody>
        </p:sp>
        <p:sp>
          <p:nvSpPr>
            <p:cNvPr id="34" name="TextBox 34"/>
            <p:cNvSpPr txBox="1"/>
            <p:nvPr/>
          </p:nvSpPr>
          <p:spPr>
            <a:xfrm>
              <a:off x="11392185" y="3723183"/>
              <a:ext cx="3187565" cy="2602059"/>
            </a:xfrm>
            <a:prstGeom prst="rect">
              <a:avLst/>
            </a:prstGeom>
          </p:spPr>
          <p:txBody>
            <a:bodyPr wrap="square" lIns="0" tIns="0" rIns="0" bIns="0" rtlCol="0" anchor="t">
              <a:spAutoFit/>
            </a:bodyPr>
            <a:lstStyle/>
            <a:p>
              <a:pPr algn="ctr">
                <a:lnSpc>
                  <a:spcPts val="4124"/>
                </a:lnSpc>
              </a:pPr>
              <a:r>
                <a:rPr lang="en-US" sz="3300" dirty="0">
                  <a:solidFill>
                    <a:srgbClr val="000000"/>
                  </a:solidFill>
                  <a:latin typeface="Montserrat"/>
                  <a:ea typeface="Montserrat"/>
                  <a:cs typeface="Montserrat"/>
                  <a:sym typeface="Montserrat"/>
                </a:rPr>
                <a:t>7. </a:t>
              </a:r>
              <a:r>
                <a:rPr lang="en-US" sz="3300" dirty="0" err="1">
                  <a:solidFill>
                    <a:srgbClr val="000000"/>
                  </a:solidFill>
                  <a:latin typeface="Montserrat"/>
                  <a:ea typeface="Montserrat"/>
                  <a:cs typeface="Montserrat"/>
                  <a:sym typeface="Montserrat"/>
                </a:rPr>
                <a:t>Khối</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lượng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hàng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hóa</a:t>
              </a:r>
              <a:r>
                <a:rPr lang="en-US" sz="3300" dirty="0">
                  <a:solidFill>
                    <a:srgbClr val="000000"/>
                  </a:solidFill>
                  <a:latin typeface="Montserrat"/>
                  <a:ea typeface="Montserrat"/>
                  <a:cs typeface="Montserrat"/>
                  <a:sym typeface="Montserrat"/>
                </a:rPr>
                <a:t> </a:t>
              </a:r>
            </a:p>
            <a:p>
              <a:pPr algn="ctr">
                <a:lnSpc>
                  <a:spcPts val="4124"/>
                </a:lnSpc>
              </a:pPr>
              <a:r>
                <a:rPr lang="en-US" sz="3300" dirty="0" err="1">
                  <a:solidFill>
                    <a:srgbClr val="000000"/>
                  </a:solidFill>
                  <a:latin typeface="Montserrat"/>
                  <a:ea typeface="Montserrat"/>
                  <a:cs typeface="Montserrat"/>
                  <a:sym typeface="Montserrat"/>
                </a:rPr>
                <a:t>bình</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quân</a:t>
              </a:r>
              <a:r>
                <a:rPr lang="en-US" sz="3300" dirty="0">
                  <a:solidFill>
                    <a:srgbClr val="000000"/>
                  </a:solidFill>
                  <a:latin typeface="Montserrat"/>
                  <a:ea typeface="Montserrat"/>
                  <a:cs typeface="Montserrat"/>
                  <a:sym typeface="Montserrat"/>
                </a:rPr>
                <a:t> </a:t>
              </a:r>
            </a:p>
            <a:p>
              <a:pPr algn="ctr">
                <a:lnSpc>
                  <a:spcPts val="4124"/>
                </a:lnSpc>
              </a:pPr>
              <a:r>
                <a:rPr lang="en-US" sz="3300" dirty="0">
                  <a:solidFill>
                    <a:srgbClr val="000000"/>
                  </a:solidFill>
                  <a:latin typeface="Montserrat"/>
                  <a:ea typeface="Montserrat"/>
                  <a:cs typeface="Montserrat"/>
                  <a:sym typeface="Montserrat"/>
                </a:rPr>
                <a:t>1 </a:t>
              </a:r>
              <a:r>
                <a:rPr lang="en-US" sz="3300" dirty="0" err="1">
                  <a:solidFill>
                    <a:srgbClr val="000000"/>
                  </a:solidFill>
                  <a:latin typeface="Montserrat"/>
                  <a:ea typeface="Montserrat"/>
                  <a:cs typeface="Montserrat"/>
                  <a:sym typeface="Montserrat"/>
                </a:rPr>
                <a:t>chuyến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trong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năm</a:t>
              </a:r>
              <a:r>
                <a:rPr lang="en-US" sz="3300" dirty="0">
                  <a:solidFill>
                    <a:srgbClr val="000000"/>
                  </a:solidFill>
                  <a:latin typeface="Montserrat"/>
                  <a:ea typeface="Montserrat"/>
                  <a:cs typeface="Montserrat"/>
                  <a:sym typeface="Montserrat"/>
                </a:rPr>
                <a:t> 2025</a:t>
              </a:r>
            </a:p>
          </p:txBody>
        </p:sp>
      </p:grpSp>
      <p:grpSp>
        <p:nvGrpSpPr>
          <p:cNvPr id="57" name="Group 56"/>
          <p:cNvGrpSpPr/>
          <p:nvPr/>
        </p:nvGrpSpPr>
        <p:grpSpPr>
          <a:xfrm>
            <a:off x="14581510" y="2441344"/>
            <a:ext cx="3076780" cy="822175"/>
            <a:chOff x="14581509" y="2441344"/>
            <a:chExt cx="3076780" cy="822174"/>
          </a:xfrm>
        </p:grpSpPr>
        <p:sp>
          <p:nvSpPr>
            <p:cNvPr id="29" name="AutoShape 29"/>
            <p:cNvSpPr/>
            <p:nvPr/>
          </p:nvSpPr>
          <p:spPr>
            <a:xfrm>
              <a:off x="14581509" y="2441344"/>
              <a:ext cx="3076780" cy="822174"/>
            </a:xfrm>
            <a:prstGeom prst="rect">
              <a:avLst/>
            </a:prstGeom>
            <a:solidFill>
              <a:srgbClr val="13538A"/>
            </a:solidFill>
          </p:spPr>
          <p:txBody>
            <a:bodyPr/>
            <a:lstStyle/>
            <a:p>
              <a:endParaRPr lang="en-US" dirty="0"/>
            </a:p>
          </p:txBody>
        </p:sp>
        <p:sp>
          <p:nvSpPr>
            <p:cNvPr id="35" name="TextBox 35"/>
            <p:cNvSpPr txBox="1"/>
            <p:nvPr/>
          </p:nvSpPr>
          <p:spPr>
            <a:xfrm>
              <a:off x="14854215" y="2660668"/>
              <a:ext cx="2544519" cy="423193"/>
            </a:xfrm>
            <a:prstGeom prst="rect">
              <a:avLst/>
            </a:prstGeom>
          </p:spPr>
          <p:txBody>
            <a:bodyPr lIns="0" tIns="0" rIns="0" bIns="0" rtlCol="0" anchor="t">
              <a:spAutoFit/>
            </a:bodyPr>
            <a:lstStyle/>
            <a:p>
              <a:pPr algn="ctr">
                <a:lnSpc>
                  <a:spcPts val="3269"/>
                </a:lnSpc>
                <a:spcBef>
                  <a:spcPct val="0"/>
                </a:spcBef>
              </a:pPr>
              <a:r>
                <a:rPr lang="en-US" sz="3001" b="1" spc="117" dirty="0">
                  <a:solidFill>
                    <a:srgbClr val="FFFFFF"/>
                  </a:solidFill>
                  <a:latin typeface="Montserrat Bold"/>
                  <a:ea typeface="Montserrat Bold"/>
                  <a:cs typeface="Montserrat Bold"/>
                  <a:sym typeface="Montserrat Bold"/>
                </a:rPr>
                <a:t>KM</a:t>
              </a:r>
            </a:p>
          </p:txBody>
        </p:sp>
      </p:grpSp>
      <p:grpSp>
        <p:nvGrpSpPr>
          <p:cNvPr id="58" name="Group 57"/>
          <p:cNvGrpSpPr/>
          <p:nvPr/>
        </p:nvGrpSpPr>
        <p:grpSpPr>
          <a:xfrm>
            <a:off x="14581509" y="3180429"/>
            <a:ext cx="3075022" cy="4079725"/>
            <a:chOff x="14581509" y="3180429"/>
            <a:chExt cx="3075023" cy="4079724"/>
          </a:xfrm>
        </p:grpSpPr>
        <p:sp>
          <p:nvSpPr>
            <p:cNvPr id="28" name="AutoShape 28"/>
            <p:cNvSpPr/>
            <p:nvPr/>
          </p:nvSpPr>
          <p:spPr>
            <a:xfrm>
              <a:off x="14581509" y="3180429"/>
              <a:ext cx="3075023" cy="4079724"/>
            </a:xfrm>
            <a:prstGeom prst="rect">
              <a:avLst/>
            </a:prstGeom>
            <a:solidFill>
              <a:srgbClr val="13538A">
                <a:alpha val="19608"/>
              </a:srgbClr>
            </a:solidFill>
          </p:spPr>
          <p:txBody>
            <a:bodyPr/>
            <a:lstStyle/>
            <a:p>
              <a:endParaRPr lang="en-US"/>
            </a:p>
          </p:txBody>
        </p:sp>
        <p:sp>
          <p:nvSpPr>
            <p:cNvPr id="36" name="TextBox 36"/>
            <p:cNvSpPr txBox="1"/>
            <p:nvPr/>
          </p:nvSpPr>
          <p:spPr>
            <a:xfrm>
              <a:off x="14800889" y="3902032"/>
              <a:ext cx="2651169" cy="2602058"/>
            </a:xfrm>
            <a:prstGeom prst="rect">
              <a:avLst/>
            </a:prstGeom>
          </p:spPr>
          <p:txBody>
            <a:bodyPr lIns="0" tIns="0" rIns="0" bIns="0" rtlCol="0" anchor="t">
              <a:spAutoFit/>
            </a:bodyPr>
            <a:lstStyle/>
            <a:p>
              <a:pPr algn="ctr">
                <a:lnSpc>
                  <a:spcPts val="4124"/>
                </a:lnSpc>
              </a:pPr>
              <a:r>
                <a:rPr lang="en-US" sz="3300" dirty="0">
                  <a:solidFill>
                    <a:srgbClr val="000000"/>
                  </a:solidFill>
                  <a:latin typeface="Montserrat"/>
                  <a:ea typeface="Montserrat"/>
                  <a:cs typeface="Montserrat"/>
                  <a:sym typeface="Montserrat"/>
                </a:rPr>
                <a:t>8. </a:t>
              </a:r>
              <a:r>
                <a:rPr lang="en-US" sz="3300" dirty="0" err="1">
                  <a:solidFill>
                    <a:srgbClr val="000000"/>
                  </a:solidFill>
                  <a:latin typeface="Montserrat"/>
                  <a:ea typeface="Montserrat"/>
                  <a:cs typeface="Montserrat"/>
                  <a:sym typeface="Montserrat"/>
                </a:rPr>
                <a:t>Số</a:t>
              </a:r>
              <a:r>
                <a:rPr lang="en-US" sz="3300" dirty="0">
                  <a:solidFill>
                    <a:srgbClr val="000000"/>
                  </a:solidFill>
                  <a:latin typeface="Montserrat"/>
                  <a:ea typeface="Montserrat"/>
                  <a:cs typeface="Montserrat"/>
                  <a:sym typeface="Montserrat"/>
                </a:rPr>
                <a:t> km </a:t>
              </a:r>
            </a:p>
            <a:p>
              <a:pPr algn="ctr">
                <a:lnSpc>
                  <a:spcPts val="4124"/>
                </a:lnSpc>
              </a:pPr>
              <a:r>
                <a:rPr lang="en-US" sz="3300" dirty="0" err="1">
                  <a:solidFill>
                    <a:srgbClr val="000000"/>
                  </a:solidFill>
                  <a:latin typeface="Montserrat"/>
                  <a:ea typeface="Montserrat"/>
                  <a:cs typeface="Montserrat"/>
                  <a:sym typeface="Montserrat"/>
                </a:rPr>
                <a:t>bình</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quân</a:t>
              </a:r>
              <a:r>
                <a:rPr lang="en-US" sz="3300" dirty="0">
                  <a:solidFill>
                    <a:srgbClr val="000000"/>
                  </a:solidFill>
                  <a:latin typeface="Montserrat"/>
                  <a:ea typeface="Montserrat"/>
                  <a:cs typeface="Montserrat"/>
                  <a:sym typeface="Montserrat"/>
                </a:rPr>
                <a:t> </a:t>
              </a:r>
            </a:p>
            <a:p>
              <a:pPr algn="ctr">
                <a:lnSpc>
                  <a:spcPts val="4124"/>
                </a:lnSpc>
              </a:pPr>
              <a:r>
                <a:rPr lang="en-US" sz="3300" dirty="0">
                  <a:solidFill>
                    <a:srgbClr val="000000"/>
                  </a:solidFill>
                  <a:latin typeface="Montserrat"/>
                  <a:ea typeface="Montserrat"/>
                  <a:cs typeface="Montserrat"/>
                  <a:sym typeface="Montserrat"/>
                </a:rPr>
                <a:t>1 </a:t>
              </a:r>
              <a:r>
                <a:rPr lang="en-US" sz="3300" dirty="0" err="1">
                  <a:solidFill>
                    <a:srgbClr val="000000"/>
                  </a:solidFill>
                  <a:latin typeface="Montserrat"/>
                  <a:ea typeface="Montserrat"/>
                  <a:cs typeface="Montserrat"/>
                  <a:sym typeface="Montserrat"/>
                </a:rPr>
                <a:t>chuyến</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trong</a:t>
              </a:r>
              <a:r>
                <a:rPr lang="en-US" sz="3300" dirty="0">
                  <a:solidFill>
                    <a:srgbClr val="000000"/>
                  </a:solidFill>
                  <a:latin typeface="Montserrat"/>
                  <a:ea typeface="Montserrat"/>
                  <a:cs typeface="Montserrat"/>
                  <a:sym typeface="Montserrat"/>
                </a:rPr>
                <a:t> </a:t>
              </a:r>
              <a:r>
                <a:rPr lang="en-US" sz="3300" dirty="0" err="1">
                  <a:solidFill>
                    <a:srgbClr val="000000"/>
                  </a:solidFill>
                  <a:latin typeface="Montserrat"/>
                  <a:ea typeface="Montserrat"/>
                  <a:cs typeface="Montserrat"/>
                  <a:sym typeface="Montserrat"/>
                </a:rPr>
                <a:t>năm</a:t>
              </a:r>
              <a:r>
                <a:rPr lang="en-US" sz="3300" dirty="0">
                  <a:solidFill>
                    <a:srgbClr val="000000"/>
                  </a:solidFill>
                  <a:latin typeface="Montserrat"/>
                  <a:ea typeface="Montserrat"/>
                  <a:cs typeface="Montserrat"/>
                  <a:sym typeface="Montserrat"/>
                </a:rPr>
                <a:t> 2025 </a:t>
              </a:r>
            </a:p>
          </p:txBody>
        </p:sp>
      </p:grpSp>
      <p:sp>
        <p:nvSpPr>
          <p:cNvPr id="37" name="Freeform 37"/>
          <p:cNvSpPr/>
          <p:nvPr/>
        </p:nvSpPr>
        <p:spPr>
          <a:xfrm rot="-5400000">
            <a:off x="7539617" y="4456282"/>
            <a:ext cx="498910" cy="845196"/>
          </a:xfrm>
          <a:custGeom>
            <a:avLst/>
            <a:gdLst/>
            <a:ahLst/>
            <a:cxnLst/>
            <a:rect l="l" t="t" r="r" b="b"/>
            <a:pathLst>
              <a:path w="498910" h="845197">
                <a:moveTo>
                  <a:pt x="0" y="0"/>
                </a:moveTo>
                <a:lnTo>
                  <a:pt x="498909" y="0"/>
                </a:lnTo>
                <a:lnTo>
                  <a:pt x="498909" y="845198"/>
                </a:lnTo>
                <a:lnTo>
                  <a:pt x="0" y="845198"/>
                </a:lnTo>
                <a:lnTo>
                  <a:pt x="0" y="0"/>
                </a:lnTo>
                <a:close/>
              </a:path>
            </a:pathLst>
          </a:custGeom>
          <a:blipFill>
            <a:blip r:embed="rId4"/>
            <a:stretch>
              <a:fillRect t="-3784" b="-3784"/>
            </a:stretch>
          </a:blipFill>
        </p:spPr>
        <p:txBody>
          <a:bodyPr/>
          <a:lstStyle/>
          <a:p>
            <a:endParaRPr lang="en-US"/>
          </a:p>
        </p:txBody>
      </p:sp>
      <p:grpSp>
        <p:nvGrpSpPr>
          <p:cNvPr id="61" name="Group 60"/>
          <p:cNvGrpSpPr/>
          <p:nvPr/>
        </p:nvGrpSpPr>
        <p:grpSpPr>
          <a:xfrm>
            <a:off x="7961906" y="7952849"/>
            <a:ext cx="10142592" cy="917780"/>
            <a:chOff x="7961905" y="7952843"/>
            <a:chExt cx="10142592" cy="917779"/>
          </a:xfrm>
        </p:grpSpPr>
        <p:grpSp>
          <p:nvGrpSpPr>
            <p:cNvPr id="41" name="Group 41"/>
            <p:cNvGrpSpPr/>
            <p:nvPr/>
          </p:nvGrpSpPr>
          <p:grpSpPr>
            <a:xfrm>
              <a:off x="7961905" y="7952843"/>
              <a:ext cx="917779" cy="917779"/>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43" name="TextBox 43"/>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9</a:t>
                </a:r>
              </a:p>
            </p:txBody>
          </p:sp>
        </p:grpSp>
        <p:sp>
          <p:nvSpPr>
            <p:cNvPr id="44" name="TextBox 44"/>
            <p:cNvSpPr txBox="1"/>
            <p:nvPr/>
          </p:nvSpPr>
          <p:spPr>
            <a:xfrm>
              <a:off x="8879685" y="8038567"/>
              <a:ext cx="9224812" cy="563038"/>
            </a:xfrm>
            <a:prstGeom prst="rect">
              <a:avLst/>
            </a:prstGeom>
          </p:spPr>
          <p:txBody>
            <a:bodyPr wrap="square" lIns="0" tIns="0" rIns="0" bIns="0" rtlCol="0" anchor="t">
              <a:spAutoFit/>
            </a:bodyPr>
            <a:lstStyle/>
            <a:p>
              <a:pPr algn="just">
                <a:lnSpc>
                  <a:spcPts val="4759"/>
                </a:lnSpc>
              </a:pPr>
              <a:r>
                <a:rPr lang="en-US" sz="3200" spc="-75" dirty="0">
                  <a:solidFill>
                    <a:srgbClr val="000000"/>
                  </a:solidFill>
                  <a:latin typeface="Montserrat"/>
                  <a:ea typeface="Montserrat"/>
                  <a:cs typeface="Montserrat"/>
                  <a:sym typeface="Montserrat"/>
                </a:rPr>
                <a:t>KHỐI LƯỢNG HH VẬN CHUYỂN = </a:t>
              </a:r>
              <a:r>
                <a:rPr lang="en-US" sz="3200" b="1" spc="-75" dirty="0">
                  <a:solidFill>
                    <a:srgbClr val="FF0000"/>
                  </a:solidFill>
                  <a:latin typeface="Montserrat"/>
                  <a:ea typeface="Montserrat"/>
                  <a:cs typeface="Montserrat"/>
                  <a:sym typeface="Montserrat"/>
                </a:rPr>
                <a:t>(6) </a:t>
              </a:r>
              <a:r>
                <a:rPr lang="en-US" sz="3200" b="1" spc="-75" dirty="0">
                  <a:solidFill>
                    <a:srgbClr val="000000"/>
                  </a:solidFill>
                  <a:latin typeface="Montserrat"/>
                  <a:ea typeface="Montserrat"/>
                  <a:cs typeface="Montserrat"/>
                  <a:sym typeface="Montserrat"/>
                </a:rPr>
                <a:t>* </a:t>
              </a:r>
              <a:r>
                <a:rPr lang="en-US" sz="3200" b="1" spc="-75" dirty="0">
                  <a:solidFill>
                    <a:srgbClr val="FF0000"/>
                  </a:solidFill>
                  <a:latin typeface="Montserrat"/>
                  <a:ea typeface="Montserrat"/>
                  <a:cs typeface="Montserrat"/>
                  <a:sym typeface="Montserrat"/>
                </a:rPr>
                <a:t>(7)</a:t>
              </a:r>
            </a:p>
          </p:txBody>
        </p:sp>
      </p:grpSp>
      <p:grpSp>
        <p:nvGrpSpPr>
          <p:cNvPr id="52" name="Group 51"/>
          <p:cNvGrpSpPr/>
          <p:nvPr/>
        </p:nvGrpSpPr>
        <p:grpSpPr>
          <a:xfrm>
            <a:off x="1" y="7602533"/>
            <a:ext cx="7337392" cy="2360846"/>
            <a:chOff x="0" y="7602532"/>
            <a:chExt cx="7337392" cy="2360847"/>
          </a:xfrm>
        </p:grpSpPr>
        <p:grpSp>
          <p:nvGrpSpPr>
            <p:cNvPr id="38" name="Group 38"/>
            <p:cNvGrpSpPr/>
            <p:nvPr/>
          </p:nvGrpSpPr>
          <p:grpSpPr>
            <a:xfrm>
              <a:off x="0" y="7602532"/>
              <a:ext cx="7337392" cy="2360847"/>
              <a:chOff x="0" y="0"/>
              <a:chExt cx="1599563" cy="330200"/>
            </a:xfrm>
          </p:grpSpPr>
          <p:sp>
            <p:nvSpPr>
              <p:cNvPr id="39" name="Freeform 39"/>
              <p:cNvSpPr/>
              <p:nvPr/>
            </p:nvSpPr>
            <p:spPr>
              <a:xfrm>
                <a:off x="0" y="0"/>
                <a:ext cx="1599563" cy="330200"/>
              </a:xfrm>
              <a:custGeom>
                <a:avLst/>
                <a:gdLst/>
                <a:ahLst/>
                <a:cxnLst/>
                <a:rect l="l" t="t" r="r" b="b"/>
                <a:pathLst>
                  <a:path w="1599563" h="330200">
                    <a:moveTo>
                      <a:pt x="1439543" y="0"/>
                    </a:moveTo>
                    <a:lnTo>
                      <a:pt x="160020" y="0"/>
                    </a:lnTo>
                    <a:lnTo>
                      <a:pt x="0" y="160020"/>
                    </a:lnTo>
                    <a:lnTo>
                      <a:pt x="0" y="170180"/>
                    </a:lnTo>
                    <a:lnTo>
                      <a:pt x="160020" y="330200"/>
                    </a:lnTo>
                    <a:lnTo>
                      <a:pt x="1439543" y="330200"/>
                    </a:lnTo>
                    <a:lnTo>
                      <a:pt x="1599563" y="170180"/>
                    </a:lnTo>
                    <a:lnTo>
                      <a:pt x="1599563" y="160020"/>
                    </a:lnTo>
                    <a:lnTo>
                      <a:pt x="1439543" y="0"/>
                    </a:lnTo>
                    <a:close/>
                  </a:path>
                </a:pathLst>
              </a:custGeom>
              <a:solidFill>
                <a:srgbClr val="CCCCCC">
                  <a:alpha val="15686"/>
                </a:srgbClr>
              </a:solidFill>
              <a:ln w="171450" cap="sq">
                <a:solidFill>
                  <a:srgbClr val="000000">
                    <a:alpha val="15686"/>
                  </a:srgbClr>
                </a:solidFill>
                <a:prstDash val="solid"/>
                <a:miter/>
              </a:ln>
            </p:spPr>
            <p:txBody>
              <a:bodyPr/>
              <a:lstStyle/>
              <a:p>
                <a:endParaRPr lang="en-US"/>
              </a:p>
            </p:txBody>
          </p:sp>
          <p:sp>
            <p:nvSpPr>
              <p:cNvPr id="40" name="TextBox 40"/>
              <p:cNvSpPr txBox="1"/>
              <p:nvPr/>
            </p:nvSpPr>
            <p:spPr>
              <a:xfrm>
                <a:off x="63500" y="63500"/>
                <a:ext cx="1472563" cy="203200"/>
              </a:xfrm>
              <a:prstGeom prst="rect">
                <a:avLst/>
              </a:prstGeom>
            </p:spPr>
            <p:txBody>
              <a:bodyPr lIns="50800" tIns="50800" rIns="50800" bIns="50800" rtlCol="0" anchor="ctr"/>
              <a:lstStyle/>
              <a:p>
                <a:pPr algn="ctr">
                  <a:lnSpc>
                    <a:spcPts val="1918"/>
                  </a:lnSpc>
                </a:pPr>
                <a:endParaRPr sz="1801"/>
              </a:p>
            </p:txBody>
          </p:sp>
        </p:grpSp>
        <p:sp>
          <p:nvSpPr>
            <p:cNvPr id="48" name="TextBox 48"/>
            <p:cNvSpPr txBox="1"/>
            <p:nvPr/>
          </p:nvSpPr>
          <p:spPr>
            <a:xfrm>
              <a:off x="716720" y="8456906"/>
              <a:ext cx="6096692" cy="620170"/>
            </a:xfrm>
            <a:prstGeom prst="rect">
              <a:avLst/>
            </a:prstGeom>
          </p:spPr>
          <p:txBody>
            <a:bodyPr wrap="square" lIns="0" tIns="0" rIns="0" bIns="0" rtlCol="0" anchor="t">
              <a:spAutoFit/>
            </a:bodyPr>
            <a:lstStyle/>
            <a:p>
              <a:pPr algn="just">
                <a:lnSpc>
                  <a:spcPts val="4759"/>
                </a:lnSpc>
              </a:pPr>
              <a:r>
                <a:rPr lang="en-US" sz="5001" b="1" spc="-75">
                  <a:solidFill>
                    <a:schemeClr val="accent5">
                      <a:lumMod val="50000"/>
                    </a:schemeClr>
                  </a:solidFill>
                  <a:latin typeface="Montserrat"/>
                  <a:ea typeface="Montserrat"/>
                  <a:cs typeface="Montserrat"/>
                  <a:sym typeface="Montserrat"/>
                </a:rPr>
                <a:t>Phần mềm tự tính:</a:t>
              </a:r>
            </a:p>
          </p:txBody>
        </p:sp>
      </p:grpSp>
      <p:grpSp>
        <p:nvGrpSpPr>
          <p:cNvPr id="62" name="Group 61"/>
          <p:cNvGrpSpPr/>
          <p:nvPr/>
        </p:nvGrpSpPr>
        <p:grpSpPr>
          <a:xfrm>
            <a:off x="7961906" y="8956354"/>
            <a:ext cx="10326094" cy="917780"/>
            <a:chOff x="7961905" y="8956347"/>
            <a:chExt cx="10326095" cy="917779"/>
          </a:xfrm>
        </p:grpSpPr>
        <p:grpSp>
          <p:nvGrpSpPr>
            <p:cNvPr id="45" name="Group 45"/>
            <p:cNvGrpSpPr/>
            <p:nvPr/>
          </p:nvGrpSpPr>
          <p:grpSpPr>
            <a:xfrm>
              <a:off x="7961905" y="8956347"/>
              <a:ext cx="917779" cy="917779"/>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47" name="TextBox 47"/>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10</a:t>
                </a:r>
              </a:p>
            </p:txBody>
          </p:sp>
        </p:grpSp>
        <p:sp>
          <p:nvSpPr>
            <p:cNvPr id="49" name="TextBox 49"/>
            <p:cNvSpPr txBox="1"/>
            <p:nvPr/>
          </p:nvSpPr>
          <p:spPr>
            <a:xfrm>
              <a:off x="8856636" y="9091703"/>
              <a:ext cx="9431364" cy="563038"/>
            </a:xfrm>
            <a:prstGeom prst="rect">
              <a:avLst/>
            </a:prstGeom>
          </p:spPr>
          <p:txBody>
            <a:bodyPr wrap="square" lIns="0" tIns="0" rIns="0" bIns="0" rtlCol="0" anchor="t">
              <a:spAutoFit/>
            </a:bodyPr>
            <a:lstStyle/>
            <a:p>
              <a:pPr algn="just">
                <a:lnSpc>
                  <a:spcPts val="4759"/>
                </a:lnSpc>
              </a:pPr>
              <a:r>
                <a:rPr lang="en-US" sz="3200" spc="-75" dirty="0">
                  <a:solidFill>
                    <a:srgbClr val="000000"/>
                  </a:solidFill>
                  <a:latin typeface="Montserrat"/>
                  <a:ea typeface="Montserrat"/>
                  <a:cs typeface="Montserrat"/>
                  <a:sym typeface="Montserrat"/>
                </a:rPr>
                <a:t>KHỐI LƯỢNG HH LUÂN CHUYỂN = </a:t>
              </a:r>
              <a:r>
                <a:rPr lang="en-US" sz="3200" b="1" spc="-75" dirty="0">
                  <a:solidFill>
                    <a:srgbClr val="FF0000"/>
                  </a:solidFill>
                  <a:latin typeface="Montserrat"/>
                  <a:ea typeface="Montserrat"/>
                  <a:cs typeface="Montserrat"/>
                  <a:sym typeface="Montserrat"/>
                </a:rPr>
                <a:t>(9) </a:t>
              </a:r>
              <a:r>
                <a:rPr lang="en-US" sz="3200" b="1" spc="-75" dirty="0">
                  <a:solidFill>
                    <a:srgbClr val="000000"/>
                  </a:solidFill>
                  <a:latin typeface="Montserrat"/>
                  <a:ea typeface="Montserrat"/>
                  <a:cs typeface="Montserrat"/>
                  <a:sym typeface="Montserrat"/>
                </a:rPr>
                <a:t>* </a:t>
              </a:r>
              <a:r>
                <a:rPr lang="en-US" sz="3200" b="1" spc="-75" dirty="0">
                  <a:solidFill>
                    <a:srgbClr val="FF0000"/>
                  </a:solidFill>
                  <a:latin typeface="Montserrat"/>
                  <a:ea typeface="Montserrat"/>
                  <a:cs typeface="Montserrat"/>
                  <a:sym typeface="Montserrat"/>
                </a:rPr>
                <a:t>(8)</a:t>
              </a:r>
            </a:p>
          </p:txBody>
        </p:sp>
      </p:grpSp>
    </p:spTree>
    <p:extLst>
      <p:ext uri="{BB962C8B-B14F-4D97-AF65-F5344CB8AC3E}">
        <p14:creationId xmlns:p14="http://schemas.microsoft.com/office/powerpoint/2010/main" val="58031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8)">
                                      <p:cBhvr>
                                        <p:cTn id="7" dur="500"/>
                                        <p:tgtEl>
                                          <p:spTgt spid="5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up)">
                                      <p:cBhvr>
                                        <p:cTn id="11" dur="500"/>
                                        <p:tgtEl>
                                          <p:spTgt spid="5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up)">
                                      <p:cBhvr>
                                        <p:cTn id="19" dur="500"/>
                                        <p:tgtEl>
                                          <p:spTgt spid="53"/>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up)">
                                      <p:cBhvr>
                                        <p:cTn id="23" dur="500"/>
                                        <p:tgtEl>
                                          <p:spTgt spid="5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up)">
                                      <p:cBhvr>
                                        <p:cTn id="27" dur="500"/>
                                        <p:tgtEl>
                                          <p:spTgt spid="5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up)">
                                      <p:cBhvr>
                                        <p:cTn id="31" dur="500"/>
                                        <p:tgtEl>
                                          <p:spTgt spid="56"/>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up)">
                                      <p:cBhvr>
                                        <p:cTn id="39" dur="500"/>
                                        <p:tgtEl>
                                          <p:spTgt spid="58"/>
                                        </p:tgtEl>
                                      </p:cBhvr>
                                    </p:animEffect>
                                  </p:childTnLst>
                                </p:cTn>
                              </p:par>
                            </p:childTnLst>
                          </p:cTn>
                        </p:par>
                        <p:par>
                          <p:cTn id="40" fill="hold">
                            <p:stCondLst>
                              <p:cond delay="4500"/>
                            </p:stCondLst>
                            <p:childTnLst>
                              <p:par>
                                <p:cTn id="41" presetID="21" presetClass="entr" presetSubtype="8"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heel(8)">
                                      <p:cBhvr>
                                        <p:cTn id="43" dur="500"/>
                                        <p:tgtEl>
                                          <p:spTgt spid="52"/>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2A7C478-4C34-4A0E-9E59-2B91711C9DB1}"/>
              </a:ext>
            </a:extLst>
          </p:cNvPr>
          <p:cNvGrpSpPr/>
          <p:nvPr/>
        </p:nvGrpSpPr>
        <p:grpSpPr>
          <a:xfrm>
            <a:off x="0" y="-205201"/>
            <a:ext cx="22996665" cy="10697402"/>
            <a:chOff x="0" y="-205201"/>
            <a:chExt cx="22996665" cy="10697402"/>
          </a:xfrm>
        </p:grpSpPr>
        <p:sp>
          <p:nvSpPr>
            <p:cNvPr id="3" name="AutoShape 2">
              <a:extLst>
                <a:ext uri="{FF2B5EF4-FFF2-40B4-BE49-F238E27FC236}">
                  <a16:creationId xmlns:a16="http://schemas.microsoft.com/office/drawing/2014/main" xmlns="" id="{1E23E403-888A-43F0-9093-51479AF5BE49}"/>
                </a:ext>
              </a:extLst>
            </p:cNvPr>
            <p:cNvSpPr/>
            <p:nvPr/>
          </p:nvSpPr>
          <p:spPr>
            <a:xfrm>
              <a:off x="0" y="2467802"/>
              <a:ext cx="14687504" cy="7819198"/>
            </a:xfrm>
            <a:prstGeom prst="rect">
              <a:avLst/>
            </a:prstGeom>
            <a:gradFill rotWithShape="1">
              <a:gsLst>
                <a:gs pos="0">
                  <a:srgbClr val="1A1054">
                    <a:alpha val="88000"/>
                  </a:srgbClr>
                </a:gs>
                <a:gs pos="100000">
                  <a:srgbClr val="255FF1">
                    <a:alpha val="88000"/>
                  </a:srgbClr>
                </a:gs>
              </a:gsLst>
              <a:lin ang="18900000"/>
            </a:gradFill>
          </p:spPr>
          <p:txBody>
            <a:bodyPr/>
            <a:lstStyle/>
            <a:p>
              <a:endParaRPr lang="en-US"/>
            </a:p>
          </p:txBody>
        </p:sp>
        <p:grpSp>
          <p:nvGrpSpPr>
            <p:cNvPr id="4" name="Group 3">
              <a:extLst>
                <a:ext uri="{FF2B5EF4-FFF2-40B4-BE49-F238E27FC236}">
                  <a16:creationId xmlns:a16="http://schemas.microsoft.com/office/drawing/2014/main" xmlns="" id="{53E7B726-C51B-44ED-9F03-5B33F0ECF81D}"/>
                </a:ext>
              </a:extLst>
            </p:cNvPr>
            <p:cNvGrpSpPr/>
            <p:nvPr/>
          </p:nvGrpSpPr>
          <p:grpSpPr>
            <a:xfrm>
              <a:off x="10643364" y="-205201"/>
              <a:ext cx="12353301" cy="10697402"/>
              <a:chOff x="0" y="0"/>
              <a:chExt cx="4282440" cy="3708400"/>
            </a:xfrm>
          </p:grpSpPr>
          <p:sp>
            <p:nvSpPr>
              <p:cNvPr id="15" name="Freeform 4">
                <a:extLst>
                  <a:ext uri="{FF2B5EF4-FFF2-40B4-BE49-F238E27FC236}">
                    <a16:creationId xmlns:a16="http://schemas.microsoft.com/office/drawing/2014/main" xmlns="" id="{46E04150-35EC-48DE-BCD4-BA84CADD6642}"/>
                  </a:ext>
                </a:extLst>
              </p:cNvPr>
              <p:cNvSpPr/>
              <p:nvPr/>
            </p:nvSpPr>
            <p:spPr>
              <a:xfrm flipH="1">
                <a:off x="0" y="0"/>
                <a:ext cx="4282440" cy="3708400"/>
              </a:xfrm>
              <a:custGeom>
                <a:avLst/>
                <a:gdLst/>
                <a:ahLst/>
                <a:cxnLst/>
                <a:rect l="l" t="t" r="r" b="b"/>
                <a:pathLst>
                  <a:path w="4282440" h="3708400">
                    <a:moveTo>
                      <a:pt x="1070610" y="0"/>
                    </a:moveTo>
                    <a:lnTo>
                      <a:pt x="3211830" y="0"/>
                    </a:lnTo>
                    <a:lnTo>
                      <a:pt x="4282440" y="1854200"/>
                    </a:lnTo>
                    <a:lnTo>
                      <a:pt x="3211830" y="3708400"/>
                    </a:lnTo>
                    <a:lnTo>
                      <a:pt x="1070610" y="3708400"/>
                    </a:lnTo>
                    <a:lnTo>
                      <a:pt x="0" y="1854200"/>
                    </a:lnTo>
                    <a:close/>
                  </a:path>
                </a:pathLst>
              </a:custGeom>
              <a:blipFill>
                <a:blip r:embed="rId3"/>
                <a:stretch>
                  <a:fillRect l="-12298" r="-12298"/>
                </a:stretch>
              </a:blipFill>
            </p:spPr>
            <p:txBody>
              <a:bodyPr/>
              <a:lstStyle/>
              <a:p>
                <a:endParaRPr lang="en-US"/>
              </a:p>
            </p:txBody>
          </p:sp>
        </p:grpSp>
        <p:grpSp>
          <p:nvGrpSpPr>
            <p:cNvPr id="5" name="Group 5">
              <a:extLst>
                <a:ext uri="{FF2B5EF4-FFF2-40B4-BE49-F238E27FC236}">
                  <a16:creationId xmlns:a16="http://schemas.microsoft.com/office/drawing/2014/main" xmlns="" id="{4087DBDA-21F0-44EE-B97D-137C7F9E264B}"/>
                </a:ext>
              </a:extLst>
            </p:cNvPr>
            <p:cNvGrpSpPr/>
            <p:nvPr/>
          </p:nvGrpSpPr>
          <p:grpSpPr>
            <a:xfrm>
              <a:off x="240563" y="6231935"/>
              <a:ext cx="788137" cy="788137"/>
              <a:chOff x="0" y="0"/>
              <a:chExt cx="812800" cy="812800"/>
            </a:xfrm>
          </p:grpSpPr>
          <p:sp>
            <p:nvSpPr>
              <p:cNvPr id="13" name="Freeform 6">
                <a:extLst>
                  <a:ext uri="{FF2B5EF4-FFF2-40B4-BE49-F238E27FC236}">
                    <a16:creationId xmlns:a16="http://schemas.microsoft.com/office/drawing/2014/main" xmlns="" id="{35A8EAD8-0BC8-411F-B951-881237BB3867}"/>
                  </a:ext>
                </a:extLst>
              </p:cNvPr>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5050"/>
              </a:solidFill>
            </p:spPr>
            <p:txBody>
              <a:bodyPr/>
              <a:lstStyle/>
              <a:p>
                <a:endParaRPr lang="en-US"/>
              </a:p>
            </p:txBody>
          </p:sp>
          <p:sp>
            <p:nvSpPr>
              <p:cNvPr id="14" name="TextBox 7">
                <a:extLst>
                  <a:ext uri="{FF2B5EF4-FFF2-40B4-BE49-F238E27FC236}">
                    <a16:creationId xmlns:a16="http://schemas.microsoft.com/office/drawing/2014/main" xmlns="" id="{3ABD6A36-A498-48E6-948C-AE71D6D5B5D6}"/>
                  </a:ext>
                </a:extLst>
              </p:cNvPr>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6" name="TextBox 8">
              <a:extLst>
                <a:ext uri="{FF2B5EF4-FFF2-40B4-BE49-F238E27FC236}">
                  <a16:creationId xmlns:a16="http://schemas.microsoft.com/office/drawing/2014/main" xmlns="" id="{63FF0C05-4F36-42D5-9D52-FB241B68F1B0}"/>
                </a:ext>
              </a:extLst>
            </p:cNvPr>
            <p:cNvSpPr txBox="1"/>
            <p:nvPr/>
          </p:nvSpPr>
          <p:spPr>
            <a:xfrm>
              <a:off x="751983" y="613300"/>
              <a:ext cx="9891381" cy="579120"/>
            </a:xfrm>
            <a:prstGeom prst="rect">
              <a:avLst/>
            </a:prstGeom>
          </p:spPr>
          <p:txBody>
            <a:bodyPr lIns="0" tIns="0" rIns="0" bIns="0" rtlCol="0" anchor="t">
              <a:spAutoFit/>
            </a:bodyPr>
            <a:lstStyle/>
            <a:p>
              <a:pPr algn="l">
                <a:lnSpc>
                  <a:spcPts val="4365"/>
                </a:lnSpc>
              </a:pPr>
              <a:r>
                <a:rPr lang="en-US" sz="4500" b="1">
                  <a:solidFill>
                    <a:srgbClr val="15616D"/>
                  </a:solidFill>
                  <a:latin typeface="Montserrat Heavy"/>
                  <a:ea typeface="Montserrat Heavy"/>
                  <a:cs typeface="Montserrat Heavy"/>
                  <a:sym typeface="Montserrat Heavy"/>
                </a:rPr>
                <a:t>PHIẾU SỐ 7.6/CT-VT-MAU (TIẾP)</a:t>
              </a:r>
            </a:p>
          </p:txBody>
        </p:sp>
        <p:sp>
          <p:nvSpPr>
            <p:cNvPr id="7" name="TextBox 9">
              <a:extLst>
                <a:ext uri="{FF2B5EF4-FFF2-40B4-BE49-F238E27FC236}">
                  <a16:creationId xmlns:a16="http://schemas.microsoft.com/office/drawing/2014/main" xmlns="" id="{E17F05D0-FB25-409F-A2BE-8AAF3D986D6D}"/>
                </a:ext>
              </a:extLst>
            </p:cNvPr>
            <p:cNvSpPr txBox="1"/>
            <p:nvPr/>
          </p:nvSpPr>
          <p:spPr>
            <a:xfrm>
              <a:off x="958957" y="2913375"/>
              <a:ext cx="8512483" cy="1099821"/>
            </a:xfrm>
            <a:prstGeom prst="rect">
              <a:avLst/>
            </a:prstGeom>
          </p:spPr>
          <p:txBody>
            <a:bodyPr lIns="0" tIns="0" rIns="0" bIns="0" rtlCol="0" anchor="t">
              <a:spAutoFit/>
            </a:bodyPr>
            <a:lstStyle/>
            <a:p>
              <a:pPr algn="l">
                <a:lnSpc>
                  <a:spcPts val="4479"/>
                </a:lnSpc>
              </a:pPr>
              <a:r>
                <a:rPr lang="en-US" sz="3199">
                  <a:solidFill>
                    <a:srgbClr val="FFFFFF"/>
                  </a:solidFill>
                  <a:latin typeface="Montserrat"/>
                  <a:ea typeface="Montserrat"/>
                  <a:cs typeface="Montserrat"/>
                  <a:sym typeface="Montserrat"/>
                </a:rPr>
                <a:t>Một cơ sở vận tải D, Bình quân mỗi tháng:</a:t>
              </a:r>
            </a:p>
            <a:p>
              <a:pPr algn="l">
                <a:lnSpc>
                  <a:spcPts val="4479"/>
                </a:lnSpc>
                <a:spcBef>
                  <a:spcPct val="0"/>
                </a:spcBef>
              </a:pPr>
              <a:r>
                <a:rPr lang="en-US" sz="3199">
                  <a:solidFill>
                    <a:srgbClr val="FFFFFF"/>
                  </a:solidFill>
                  <a:latin typeface="Montserrat"/>
                  <a:ea typeface="Montserrat"/>
                  <a:cs typeface="Montserrat"/>
                  <a:sym typeface="Montserrat"/>
                </a:rPr>
                <a:t>(6). Chở hàng 100 chuyến hàng/tháng</a:t>
              </a:r>
            </a:p>
          </p:txBody>
        </p:sp>
        <p:sp>
          <p:nvSpPr>
            <p:cNvPr id="8" name="TextBox 10">
              <a:extLst>
                <a:ext uri="{FF2B5EF4-FFF2-40B4-BE49-F238E27FC236}">
                  <a16:creationId xmlns:a16="http://schemas.microsoft.com/office/drawing/2014/main" xmlns="" id="{A11FA2B1-9AAF-4A90-8747-617CC19E9662}"/>
                </a:ext>
              </a:extLst>
            </p:cNvPr>
            <p:cNvSpPr txBox="1"/>
            <p:nvPr/>
          </p:nvSpPr>
          <p:spPr>
            <a:xfrm>
              <a:off x="958957" y="4220151"/>
              <a:ext cx="8512483" cy="1099821"/>
            </a:xfrm>
            <a:prstGeom prst="rect">
              <a:avLst/>
            </a:prstGeom>
          </p:spPr>
          <p:txBody>
            <a:bodyPr lIns="0" tIns="0" rIns="0" bIns="0" rtlCol="0" anchor="t">
              <a:spAutoFit/>
            </a:bodyPr>
            <a:lstStyle/>
            <a:p>
              <a:pPr algn="l">
                <a:lnSpc>
                  <a:spcPts val="4479"/>
                </a:lnSpc>
                <a:spcBef>
                  <a:spcPct val="0"/>
                </a:spcBef>
              </a:pPr>
              <a:r>
                <a:rPr lang="en-US" sz="3199">
                  <a:solidFill>
                    <a:srgbClr val="FFFFFF"/>
                  </a:solidFill>
                  <a:latin typeface="Montserrat"/>
                  <a:ea typeface="Montserrat"/>
                  <a:cs typeface="Montserrat"/>
                  <a:sym typeface="Montserrat"/>
                </a:rPr>
                <a:t>(7). Khối lượng hàng trung bình mỗi chuyến chở 2 tấn hàng</a:t>
              </a:r>
            </a:p>
          </p:txBody>
        </p:sp>
        <p:sp>
          <p:nvSpPr>
            <p:cNvPr id="9" name="TextBox 11">
              <a:extLst>
                <a:ext uri="{FF2B5EF4-FFF2-40B4-BE49-F238E27FC236}">
                  <a16:creationId xmlns:a16="http://schemas.microsoft.com/office/drawing/2014/main" xmlns="" id="{D935CCAB-9A4B-4D7E-AF65-2A42661ED33F}"/>
                </a:ext>
              </a:extLst>
            </p:cNvPr>
            <p:cNvSpPr txBox="1"/>
            <p:nvPr/>
          </p:nvSpPr>
          <p:spPr>
            <a:xfrm>
              <a:off x="1028700" y="5526981"/>
              <a:ext cx="9487914" cy="537846"/>
            </a:xfrm>
            <a:prstGeom prst="rect">
              <a:avLst/>
            </a:prstGeom>
          </p:spPr>
          <p:txBody>
            <a:bodyPr lIns="0" tIns="0" rIns="0" bIns="0" rtlCol="0" anchor="t">
              <a:spAutoFit/>
            </a:bodyPr>
            <a:lstStyle/>
            <a:p>
              <a:pPr algn="l">
                <a:lnSpc>
                  <a:spcPts val="4479"/>
                </a:lnSpc>
                <a:spcBef>
                  <a:spcPct val="0"/>
                </a:spcBef>
              </a:pPr>
              <a:r>
                <a:rPr lang="en-US" sz="3199">
                  <a:solidFill>
                    <a:srgbClr val="FFFFFF"/>
                  </a:solidFill>
                  <a:latin typeface="Montserrat"/>
                  <a:ea typeface="Montserrat"/>
                  <a:cs typeface="Montserrat"/>
                  <a:sym typeface="Montserrat"/>
                </a:rPr>
                <a:t>(8). Số km bình quân 1 chuyến là 20 km.</a:t>
              </a:r>
            </a:p>
          </p:txBody>
        </p:sp>
        <p:sp>
          <p:nvSpPr>
            <p:cNvPr id="10" name="TextBox 12">
              <a:extLst>
                <a:ext uri="{FF2B5EF4-FFF2-40B4-BE49-F238E27FC236}">
                  <a16:creationId xmlns:a16="http://schemas.microsoft.com/office/drawing/2014/main" xmlns="" id="{B8125DDF-0DC1-460B-8EBC-B576B0AD8B78}"/>
                </a:ext>
              </a:extLst>
            </p:cNvPr>
            <p:cNvSpPr txBox="1"/>
            <p:nvPr/>
          </p:nvSpPr>
          <p:spPr>
            <a:xfrm>
              <a:off x="1480846" y="6310726"/>
              <a:ext cx="8696602" cy="563881"/>
            </a:xfrm>
            <a:prstGeom prst="rect">
              <a:avLst/>
            </a:prstGeom>
          </p:spPr>
          <p:txBody>
            <a:bodyPr lIns="0" tIns="0" rIns="0" bIns="0" rtlCol="0" anchor="t">
              <a:spAutoFit/>
            </a:bodyPr>
            <a:lstStyle/>
            <a:p>
              <a:pPr algn="l">
                <a:lnSpc>
                  <a:spcPts val="4619"/>
                </a:lnSpc>
                <a:spcBef>
                  <a:spcPct val="0"/>
                </a:spcBef>
              </a:pPr>
              <a:r>
                <a:rPr lang="en-US" sz="3299">
                  <a:solidFill>
                    <a:srgbClr val="FFFFFF"/>
                  </a:solidFill>
                  <a:latin typeface="Montserrat"/>
                  <a:ea typeface="Montserrat"/>
                  <a:cs typeface="Montserrat"/>
                  <a:sym typeface="Montserrat"/>
                </a:rPr>
                <a:t>Phần mềm sẽ tự tính ra và CAPI hiển thị:</a:t>
              </a:r>
            </a:p>
          </p:txBody>
        </p:sp>
        <p:sp>
          <p:nvSpPr>
            <p:cNvPr id="11" name="TextBox 13">
              <a:extLst>
                <a:ext uri="{FF2B5EF4-FFF2-40B4-BE49-F238E27FC236}">
                  <a16:creationId xmlns:a16="http://schemas.microsoft.com/office/drawing/2014/main" xmlns="" id="{988FC826-E18B-4B9F-B2FA-0488991BBB66}"/>
                </a:ext>
              </a:extLst>
            </p:cNvPr>
            <p:cNvSpPr txBox="1"/>
            <p:nvPr/>
          </p:nvSpPr>
          <p:spPr>
            <a:xfrm>
              <a:off x="1028700" y="7340379"/>
              <a:ext cx="9852628" cy="2841626"/>
            </a:xfrm>
            <a:prstGeom prst="rect">
              <a:avLst/>
            </a:prstGeom>
          </p:spPr>
          <p:txBody>
            <a:bodyPr lIns="0" tIns="0" rIns="0" bIns="0" rtlCol="0" anchor="t">
              <a:spAutoFit/>
            </a:bodyPr>
            <a:lstStyle/>
            <a:p>
              <a:pPr algn="just">
                <a:lnSpc>
                  <a:spcPts val="4479"/>
                </a:lnSpc>
              </a:pPr>
              <a:r>
                <a:rPr lang="en-US" sz="3199">
                  <a:solidFill>
                    <a:srgbClr val="FFFFFF"/>
                  </a:solidFill>
                  <a:latin typeface="Montserrat"/>
                  <a:ea typeface="Montserrat"/>
                  <a:cs typeface="Montserrat"/>
                  <a:sym typeface="Montserrat"/>
                </a:rPr>
                <a:t>(9). KHỐI LƯỢNG HÀNG HÓA VẬN CHUYỂN: </a:t>
              </a:r>
            </a:p>
            <a:p>
              <a:pPr algn="just">
                <a:lnSpc>
                  <a:spcPts val="4619"/>
                </a:lnSpc>
              </a:pPr>
              <a:r>
                <a:rPr lang="en-US" sz="3299">
                  <a:solidFill>
                    <a:srgbClr val="FFFFFF"/>
                  </a:solidFill>
                  <a:latin typeface="Montserrat"/>
                  <a:ea typeface="Montserrat"/>
                  <a:cs typeface="Montserrat"/>
                  <a:sym typeface="Montserrat"/>
                </a:rPr>
                <a:t>                      100 X 2 = 200 TẤN;</a:t>
              </a:r>
            </a:p>
            <a:p>
              <a:pPr algn="just">
                <a:lnSpc>
                  <a:spcPts val="4619"/>
                </a:lnSpc>
              </a:pPr>
              <a:r>
                <a:rPr lang="en-US" sz="3299">
                  <a:solidFill>
                    <a:srgbClr val="FFFFFF"/>
                  </a:solidFill>
                  <a:latin typeface="Montserrat"/>
                  <a:ea typeface="Montserrat"/>
                  <a:cs typeface="Montserrat"/>
                  <a:sym typeface="Montserrat"/>
                </a:rPr>
                <a:t>(10). KHỐI LƯỢNG HÀNG HÓA LUÂN CHUYỂN: </a:t>
              </a:r>
            </a:p>
            <a:p>
              <a:pPr algn="just">
                <a:lnSpc>
                  <a:spcPts val="4479"/>
                </a:lnSpc>
              </a:pPr>
              <a:r>
                <a:rPr lang="en-US" sz="3199">
                  <a:solidFill>
                    <a:srgbClr val="FFFFFF"/>
                  </a:solidFill>
                  <a:latin typeface="Montserrat"/>
                  <a:ea typeface="Montserrat"/>
                  <a:cs typeface="Montserrat"/>
                  <a:sym typeface="Montserrat"/>
                </a:rPr>
                <a:t>                      200 × 20 = 4.000 TẤN.KM</a:t>
              </a:r>
            </a:p>
            <a:p>
              <a:pPr algn="just">
                <a:lnSpc>
                  <a:spcPts val="4619"/>
                </a:lnSpc>
              </a:pPr>
              <a:r>
                <a:rPr lang="en-US" sz="3299">
                  <a:solidFill>
                    <a:srgbClr val="FFFFFF"/>
                  </a:solidFill>
                  <a:latin typeface="Montserrat"/>
                  <a:ea typeface="Montserrat"/>
                  <a:cs typeface="Montserrat"/>
                  <a:sym typeface="Montserrat"/>
                </a:rPr>
                <a:t>.</a:t>
              </a:r>
            </a:p>
          </p:txBody>
        </p:sp>
        <p:sp>
          <p:nvSpPr>
            <p:cNvPr id="12" name="TextBox 14">
              <a:extLst>
                <a:ext uri="{FF2B5EF4-FFF2-40B4-BE49-F238E27FC236}">
                  <a16:creationId xmlns:a16="http://schemas.microsoft.com/office/drawing/2014/main" xmlns="" id="{74863972-A4E4-48C5-98FA-F65AB3D2DB27}"/>
                </a:ext>
              </a:extLst>
            </p:cNvPr>
            <p:cNvSpPr txBox="1"/>
            <p:nvPr/>
          </p:nvSpPr>
          <p:spPr>
            <a:xfrm>
              <a:off x="829627" y="1493712"/>
              <a:ext cx="7913357" cy="488315"/>
            </a:xfrm>
            <a:prstGeom prst="rect">
              <a:avLst/>
            </a:prstGeom>
          </p:spPr>
          <p:txBody>
            <a:bodyPr lIns="0" tIns="0" rIns="0" bIns="0" rtlCol="0" anchor="t">
              <a:spAutoFit/>
            </a:bodyPr>
            <a:lstStyle/>
            <a:p>
              <a:pPr algn="l">
                <a:lnSpc>
                  <a:spcPts val="4059"/>
                </a:lnSpc>
                <a:spcBef>
                  <a:spcPct val="0"/>
                </a:spcBef>
              </a:pPr>
              <a:r>
                <a:rPr lang="en-US" sz="2899" i="1">
                  <a:solidFill>
                    <a:srgbClr val="000000"/>
                  </a:solidFill>
                  <a:latin typeface="Montserrat Italics"/>
                  <a:ea typeface="Montserrat Italics"/>
                  <a:cs typeface="Montserrat Italics"/>
                  <a:sym typeface="Montserrat Italics"/>
                </a:rPr>
                <a:t>Phần II. Hoạt động vận tải hàng hoá</a:t>
              </a:r>
            </a:p>
          </p:txBody>
        </p:sp>
      </p:grpSp>
    </p:spTree>
    <p:extLst>
      <p:ext uri="{BB962C8B-B14F-4D97-AF65-F5344CB8AC3E}">
        <p14:creationId xmlns:p14="http://schemas.microsoft.com/office/powerpoint/2010/main" val="27819041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5573411" cy="5573411"/>
          </a:xfrm>
          <a:custGeom>
            <a:avLst/>
            <a:gdLst/>
            <a:ahLst/>
            <a:cxnLst/>
            <a:rect l="l" t="t" r="r" b="b"/>
            <a:pathLst>
              <a:path w="5573411" h="5573411">
                <a:moveTo>
                  <a:pt x="0" y="0"/>
                </a:moveTo>
                <a:lnTo>
                  <a:pt x="5573411" y="0"/>
                </a:lnTo>
                <a:lnTo>
                  <a:pt x="5573411" y="5573411"/>
                </a:lnTo>
                <a:lnTo>
                  <a:pt x="0" y="55734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772235" y="460703"/>
            <a:ext cx="15487065" cy="908647"/>
          </a:xfrm>
          <a:prstGeom prst="rect">
            <a:avLst/>
          </a:prstGeom>
        </p:spPr>
        <p:txBody>
          <a:bodyPr lIns="0" tIns="0" rIns="0" bIns="0" rtlCol="0" anchor="t">
            <a:spAutoFit/>
          </a:bodyPr>
          <a:lstStyle/>
          <a:p>
            <a:pPr marL="0" marR="0" lvl="0" indent="0" algn="l" defTabSz="914400" rtl="0" eaLnBrk="1" fontAlgn="auto" latinLnBrk="0" hangingPunct="1">
              <a:lnSpc>
                <a:spcPts val="7819"/>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1800AD"/>
                </a:solidFill>
                <a:effectLst/>
                <a:uLnTx/>
                <a:uFillTx/>
                <a:latin typeface="Montserrat Bold"/>
                <a:ea typeface="Montserrat Bold"/>
                <a:cs typeface="Montserrat Bold"/>
                <a:sym typeface="Montserrat Bold"/>
              </a:rPr>
              <a:t>MỘT SỐ LƯU Ý VỚI PHIẾU SỐ 7.6/CT-VT-MAU</a:t>
            </a:r>
          </a:p>
        </p:txBody>
      </p:sp>
      <p:sp>
        <p:nvSpPr>
          <p:cNvPr id="4" name="TextBox 4"/>
          <p:cNvSpPr txBox="1"/>
          <p:nvPr/>
        </p:nvSpPr>
        <p:spPr>
          <a:xfrm>
            <a:off x="2416963" y="1711866"/>
            <a:ext cx="15180124" cy="1313180"/>
          </a:xfrm>
          <a:prstGeom prst="rect">
            <a:avLst/>
          </a:prstGeom>
        </p:spPr>
        <p:txBody>
          <a:bodyPr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Chỉ</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hỏi</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phần</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hành</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khách</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hoặc</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hàng</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hóa</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tùy</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theo</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ngành</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nghề</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800"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3800" b="0" i="0" u="none" strike="noStrike" kern="1200" cap="none" spc="0" normalizeH="0" baseline="0" noProof="0" dirty="0">
                <a:ln>
                  <a:noFill/>
                </a:ln>
                <a:solidFill>
                  <a:srgbClr val="000000"/>
                </a:solidFill>
                <a:effectLst/>
                <a:uLnTx/>
                <a:uFillTx/>
                <a:latin typeface="Montserrat"/>
                <a:ea typeface="Montserrat"/>
                <a:cs typeface="Montserrat"/>
                <a:sym typeface="Montserrat"/>
              </a:rPr>
              <a:t>.</a:t>
            </a:r>
          </a:p>
        </p:txBody>
      </p:sp>
      <p:sp>
        <p:nvSpPr>
          <p:cNvPr id="5" name="TextBox 5"/>
          <p:cNvSpPr txBox="1"/>
          <p:nvPr/>
        </p:nvSpPr>
        <p:spPr>
          <a:xfrm>
            <a:off x="3072219" y="3242773"/>
            <a:ext cx="15180124" cy="1313180"/>
          </a:xfrm>
          <a:prstGeom prst="rect">
            <a:avLst/>
          </a:prstGeom>
        </p:spPr>
        <p:txBody>
          <a:bodyPr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a:ln>
                  <a:noFill/>
                </a:ln>
                <a:solidFill>
                  <a:srgbClr val="000000"/>
                </a:solidFill>
                <a:effectLst/>
                <a:uLnTx/>
                <a:uFillTx/>
                <a:latin typeface="Montserrat"/>
                <a:ea typeface="Montserrat"/>
                <a:cs typeface="Montserrat"/>
                <a:sym typeface="Montserrat"/>
              </a:rPr>
              <a:t>Không cần tự tính, vì phần mềm sẽ tự động tính toán các chỉ tiêu tổng hợp.</a:t>
            </a:r>
          </a:p>
        </p:txBody>
      </p:sp>
      <p:sp>
        <p:nvSpPr>
          <p:cNvPr id="6" name="TextBox 6"/>
          <p:cNvSpPr txBox="1"/>
          <p:nvPr/>
        </p:nvSpPr>
        <p:spPr>
          <a:xfrm>
            <a:off x="3727474" y="4583855"/>
            <a:ext cx="13869613" cy="1313180"/>
          </a:xfrm>
          <a:prstGeom prst="rect">
            <a:avLst/>
          </a:prstGeom>
        </p:spPr>
        <p:txBody>
          <a:bodyPr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a:ln>
                  <a:noFill/>
                </a:ln>
                <a:solidFill>
                  <a:srgbClr val="000000"/>
                </a:solidFill>
                <a:effectLst/>
                <a:uLnTx/>
                <a:uFillTx/>
                <a:latin typeface="Montserrat"/>
                <a:ea typeface="Montserrat"/>
                <a:cs typeface="Montserrat"/>
                <a:sym typeface="Montserrat"/>
              </a:rPr>
              <a:t>Ghi số liệu bình quân 1 tháng trong năm 2025, </a:t>
            </a:r>
            <a:r>
              <a:rPr kumimoji="0" lang="en-US" sz="3800" b="1"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không ghi số liệu từng tháng.</a:t>
            </a:r>
          </a:p>
        </p:txBody>
      </p:sp>
      <p:sp>
        <p:nvSpPr>
          <p:cNvPr id="7" name="TextBox 7"/>
          <p:cNvSpPr txBox="1"/>
          <p:nvPr/>
        </p:nvSpPr>
        <p:spPr>
          <a:xfrm>
            <a:off x="5016067" y="5940750"/>
            <a:ext cx="12977020" cy="1979930"/>
          </a:xfrm>
          <a:prstGeom prst="rect">
            <a:avLst/>
          </a:prstGeom>
        </p:spPr>
        <p:txBody>
          <a:bodyPr lIns="0" tIns="0" rIns="0" bIns="0" rtlCol="0" anchor="t">
            <a:spAutoFit/>
          </a:bodyPr>
          <a:lstStyle/>
          <a:p>
            <a:pPr marL="820421" marR="0" lvl="1" indent="-410210" algn="l" defTabSz="914400" rtl="0" eaLnBrk="1" fontAlgn="auto" latinLnBrk="0" hangingPunct="1">
              <a:lnSpc>
                <a:spcPts val="5320"/>
              </a:lnSpc>
              <a:spcBef>
                <a:spcPts val="0"/>
              </a:spcBef>
              <a:spcAft>
                <a:spcPts val="0"/>
              </a:spcAft>
              <a:buClrTx/>
              <a:buSzTx/>
              <a:buFont typeface="Arial"/>
              <a:buChar char="•"/>
              <a:tabLst/>
              <a:defRPr/>
            </a:pPr>
            <a:r>
              <a:rPr kumimoji="0" lang="en-US" sz="3800" b="0" i="0" u="none" strike="noStrike" kern="1200" cap="none" spc="0" normalizeH="0" baseline="0" noProof="0">
                <a:ln>
                  <a:noFill/>
                </a:ln>
                <a:solidFill>
                  <a:srgbClr val="000000"/>
                </a:solidFill>
                <a:effectLst/>
                <a:uLnTx/>
                <a:uFillTx/>
                <a:latin typeface="Montserrat"/>
                <a:ea typeface="Montserrat"/>
                <a:cs typeface="Montserrat"/>
                <a:sym typeface="Montserrat"/>
              </a:rPr>
              <a:t>Cần đảm bảo các chỉ tiêu đầu vào hợp lý, nhất quán - tránh nhập số quá nhỏ hoặc số quá lớn so với thực tế.</a:t>
            </a:r>
          </a:p>
        </p:txBody>
      </p:sp>
      <p:sp>
        <p:nvSpPr>
          <p:cNvPr id="8" name="TextBox 8"/>
          <p:cNvSpPr txBox="1"/>
          <p:nvPr/>
        </p:nvSpPr>
        <p:spPr>
          <a:xfrm>
            <a:off x="5875888" y="8064058"/>
            <a:ext cx="12117198" cy="1979930"/>
          </a:xfrm>
          <a:prstGeom prst="rect">
            <a:avLst/>
          </a:prstGeom>
        </p:spPr>
        <p:txBody>
          <a:bodyPr lIns="0" tIns="0" rIns="0" bIns="0" rtlCol="0" anchor="t">
            <a:spAutoFit/>
          </a:bodyPr>
          <a:lstStyle/>
          <a:p>
            <a:pPr marL="0" marR="0" lvl="0" indent="0" algn="l" defTabSz="914400" rtl="0" eaLnBrk="1" fontAlgn="auto" latinLnBrk="0" hangingPunct="1">
              <a:lnSpc>
                <a:spcPts val="5320"/>
              </a:lnSpc>
              <a:spcBef>
                <a:spcPts val="0"/>
              </a:spcBef>
              <a:spcAft>
                <a:spcPts val="0"/>
              </a:spcAft>
              <a:buClrTx/>
              <a:buSzTx/>
              <a:buFontTx/>
              <a:buNone/>
              <a:tabLst/>
              <a:defRPr/>
            </a:pPr>
            <a:r>
              <a:rPr kumimoji="0" lang="en-US" sz="3800" b="1" i="1" u="none" strike="noStrike" kern="1200" cap="none" spc="0" normalizeH="0" baseline="0" noProof="0">
                <a:ln>
                  <a:noFill/>
                </a:ln>
                <a:solidFill>
                  <a:srgbClr val="000000"/>
                </a:solidFill>
                <a:effectLst/>
                <a:uLnTx/>
                <a:uFillTx/>
                <a:latin typeface="Montserrat Bold Italics"/>
                <a:ea typeface="Montserrat Bold Italics"/>
                <a:cs typeface="Montserrat Bold Italics"/>
                <a:sym typeface="Montserrat Bold Italics"/>
              </a:rPr>
              <a:t>Phiếu 7.6/CT-VT-MAU sẽ thu thập thông tin chi tiết về quy mô và hiệu suất hoạt động vận tải của các cơ sở cá thể.</a:t>
            </a:r>
          </a:p>
        </p:txBody>
      </p:sp>
    </p:spTree>
    <p:extLst>
      <p:ext uri="{BB962C8B-B14F-4D97-AF65-F5344CB8AC3E}">
        <p14:creationId xmlns:p14="http://schemas.microsoft.com/office/powerpoint/2010/main" val="39011684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18751" y="8896270"/>
            <a:ext cx="995643" cy="942126"/>
          </a:xfrm>
          <a:custGeom>
            <a:avLst/>
            <a:gdLst/>
            <a:ahLst/>
            <a:cxnLst/>
            <a:rect l="l" t="t" r="r" b="b"/>
            <a:pathLst>
              <a:path w="995643" h="942127">
                <a:moveTo>
                  <a:pt x="0" y="0"/>
                </a:moveTo>
                <a:lnTo>
                  <a:pt x="995642" y="0"/>
                </a:lnTo>
                <a:lnTo>
                  <a:pt x="995642" y="942127"/>
                </a:lnTo>
                <a:lnTo>
                  <a:pt x="0" y="942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2" y="-2"/>
            <a:ext cx="2013609" cy="3458371"/>
          </a:xfrm>
          <a:custGeom>
            <a:avLst/>
            <a:gdLst/>
            <a:ahLst/>
            <a:cxnLst/>
            <a:rect l="l" t="t" r="r" b="b"/>
            <a:pathLst>
              <a:path w="2679764" h="4114800">
                <a:moveTo>
                  <a:pt x="2679764" y="0"/>
                </a:moveTo>
                <a:lnTo>
                  <a:pt x="0" y="0"/>
                </a:lnTo>
                <a:lnTo>
                  <a:pt x="0" y="4114800"/>
                </a:lnTo>
                <a:lnTo>
                  <a:pt x="2679764" y="4114800"/>
                </a:lnTo>
                <a:lnTo>
                  <a:pt x="2679764" y="0"/>
                </a:lnTo>
                <a:close/>
              </a:path>
            </a:pathLst>
          </a:custGeom>
          <a:blipFill>
            <a:blip r:embed="rId5">
              <a:alphaModFix amt="10999"/>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a:off x="1564623" y="870876"/>
            <a:ext cx="6809509" cy="3603829"/>
            <a:chOff x="0" y="171450"/>
            <a:chExt cx="9079345" cy="4805103"/>
          </a:xfrm>
        </p:grpSpPr>
        <p:sp>
          <p:nvSpPr>
            <p:cNvPr id="9" name="TextBox 9"/>
            <p:cNvSpPr txBox="1"/>
            <p:nvPr/>
          </p:nvSpPr>
          <p:spPr>
            <a:xfrm>
              <a:off x="0" y="171450"/>
              <a:ext cx="9079345" cy="2534539"/>
            </a:xfrm>
            <a:prstGeom prst="rect">
              <a:avLst/>
            </a:prstGeom>
          </p:spPr>
          <p:txBody>
            <a:bodyPr lIns="0" tIns="0" rIns="0" bIns="0" rtlCol="0" anchor="t">
              <a:spAutoFit/>
            </a:bodyPr>
            <a:lstStyle/>
            <a:p>
              <a:pPr>
                <a:lnSpc>
                  <a:spcPts val="7353"/>
                </a:lnSpc>
              </a:pPr>
              <a:r>
                <a:rPr lang="en-US" sz="7581" b="1">
                  <a:solidFill>
                    <a:srgbClr val="15616D"/>
                  </a:solidFill>
                  <a:latin typeface="Montserrat Heavy"/>
                  <a:ea typeface="Montserrat Heavy"/>
                  <a:cs typeface="Montserrat Heavy"/>
                  <a:sym typeface="Montserrat Heavy"/>
                </a:rPr>
                <a:t>PHIẾU SỐ </a:t>
              </a:r>
            </a:p>
            <a:p>
              <a:pPr>
                <a:lnSpc>
                  <a:spcPts val="7353"/>
                </a:lnSpc>
              </a:pPr>
              <a:r>
                <a:rPr lang="en-US" sz="7581" b="1">
                  <a:solidFill>
                    <a:srgbClr val="15616D"/>
                  </a:solidFill>
                  <a:latin typeface="Montserrat Heavy"/>
                  <a:ea typeface="Montserrat Heavy"/>
                  <a:cs typeface="Montserrat Heavy"/>
                  <a:sym typeface="Montserrat Heavy"/>
                </a:rPr>
                <a:t>7.3/CT - LT</a:t>
              </a:r>
            </a:p>
          </p:txBody>
        </p:sp>
        <p:sp>
          <p:nvSpPr>
            <p:cNvPr id="10" name="TextBox 10"/>
            <p:cNvSpPr txBox="1"/>
            <p:nvPr/>
          </p:nvSpPr>
          <p:spPr>
            <a:xfrm>
              <a:off x="0" y="3131946"/>
              <a:ext cx="7945302" cy="1844607"/>
            </a:xfrm>
            <a:prstGeom prst="rect">
              <a:avLst/>
            </a:prstGeom>
          </p:spPr>
          <p:txBody>
            <a:bodyPr lIns="0" tIns="0" rIns="0" bIns="0" rtlCol="0" anchor="t">
              <a:spAutoFit/>
            </a:bodyPr>
            <a:lstStyle/>
            <a:p>
              <a:pPr algn="just">
                <a:lnSpc>
                  <a:spcPts val="5598"/>
                </a:lnSpc>
              </a:pPr>
              <a:r>
                <a:rPr lang="en-US" sz="3998">
                  <a:solidFill>
                    <a:srgbClr val="000000"/>
                  </a:solidFill>
                  <a:latin typeface="Montserrat"/>
                  <a:ea typeface="Montserrat"/>
                  <a:cs typeface="Montserrat"/>
                  <a:sym typeface="Montserrat"/>
                </a:rPr>
                <a:t>Hoạt động lưu trú của cơ sở SXKD cá thể</a:t>
              </a:r>
            </a:p>
          </p:txBody>
        </p:sp>
      </p:grpSp>
      <p:grpSp>
        <p:nvGrpSpPr>
          <p:cNvPr id="25" name="Group 24"/>
          <p:cNvGrpSpPr/>
          <p:nvPr/>
        </p:nvGrpSpPr>
        <p:grpSpPr>
          <a:xfrm>
            <a:off x="1564621" y="5601882"/>
            <a:ext cx="7088308" cy="737157"/>
            <a:chOff x="1564621" y="5601881"/>
            <a:chExt cx="7088308" cy="737157"/>
          </a:xfrm>
        </p:grpSpPr>
        <p:grpSp>
          <p:nvGrpSpPr>
            <p:cNvPr id="11" name="Group 11"/>
            <p:cNvGrpSpPr/>
            <p:nvPr/>
          </p:nvGrpSpPr>
          <p:grpSpPr>
            <a:xfrm>
              <a:off x="1564621" y="5601881"/>
              <a:ext cx="7088308" cy="737157"/>
              <a:chOff x="0" y="0"/>
              <a:chExt cx="3907836" cy="406400"/>
            </a:xfrm>
          </p:grpSpPr>
          <p:sp>
            <p:nvSpPr>
              <p:cNvPr id="12" name="Freeform 12"/>
              <p:cNvSpPr/>
              <p:nvPr/>
            </p:nvSpPr>
            <p:spPr>
              <a:xfrm>
                <a:off x="0" y="0"/>
                <a:ext cx="3907836" cy="406400"/>
              </a:xfrm>
              <a:custGeom>
                <a:avLst/>
                <a:gdLst/>
                <a:ahLst/>
                <a:cxnLst/>
                <a:rect l="l" t="t" r="r" b="b"/>
                <a:pathLst>
                  <a:path w="3907836" h="406400">
                    <a:moveTo>
                      <a:pt x="3704636" y="0"/>
                    </a:moveTo>
                    <a:cubicBezTo>
                      <a:pt x="3816860" y="0"/>
                      <a:pt x="3907836" y="90976"/>
                      <a:pt x="3907836" y="203200"/>
                    </a:cubicBezTo>
                    <a:cubicBezTo>
                      <a:pt x="3907836" y="315424"/>
                      <a:pt x="3816860" y="406400"/>
                      <a:pt x="3704636" y="406400"/>
                    </a:cubicBezTo>
                    <a:lnTo>
                      <a:pt x="203200" y="406400"/>
                    </a:lnTo>
                    <a:cubicBezTo>
                      <a:pt x="90976" y="406400"/>
                      <a:pt x="0" y="315424"/>
                      <a:pt x="0" y="203200"/>
                    </a:cubicBezTo>
                    <a:cubicBezTo>
                      <a:pt x="0" y="90976"/>
                      <a:pt x="90976" y="0"/>
                      <a:pt x="203200" y="0"/>
                    </a:cubicBezTo>
                    <a:close/>
                  </a:path>
                </a:pathLst>
              </a:custGeom>
              <a:solidFill>
                <a:srgbClr val="1C6BBD"/>
              </a:solidFill>
            </p:spPr>
            <p:txBody>
              <a:bodyPr/>
              <a:lstStyle/>
              <a:p>
                <a:endParaRPr lang="en-US"/>
              </a:p>
            </p:txBody>
          </p:sp>
          <p:sp>
            <p:nvSpPr>
              <p:cNvPr id="13" name="TextBox 13"/>
              <p:cNvSpPr txBox="1"/>
              <p:nvPr/>
            </p:nvSpPr>
            <p:spPr>
              <a:xfrm>
                <a:off x="0" y="-38100"/>
                <a:ext cx="3907836" cy="444500"/>
              </a:xfrm>
              <a:prstGeom prst="rect">
                <a:avLst/>
              </a:prstGeom>
            </p:spPr>
            <p:txBody>
              <a:bodyPr lIns="50800" tIns="50800" rIns="50800" bIns="50800" rtlCol="0" anchor="ctr"/>
              <a:lstStyle/>
              <a:p>
                <a:pPr algn="ctr">
                  <a:lnSpc>
                    <a:spcPts val="2660"/>
                  </a:lnSpc>
                  <a:spcBef>
                    <a:spcPct val="0"/>
                  </a:spcBef>
                </a:pPr>
                <a:endParaRPr sz="1801"/>
              </a:p>
            </p:txBody>
          </p:sp>
        </p:grpSp>
        <p:sp>
          <p:nvSpPr>
            <p:cNvPr id="14" name="TextBox 14"/>
            <p:cNvSpPr txBox="1"/>
            <p:nvPr/>
          </p:nvSpPr>
          <p:spPr>
            <a:xfrm>
              <a:off x="2013609" y="5695188"/>
              <a:ext cx="6190335"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định danh của cơ sở</a:t>
              </a:r>
            </a:p>
          </p:txBody>
        </p:sp>
      </p:grpSp>
      <p:grpSp>
        <p:nvGrpSpPr>
          <p:cNvPr id="26" name="Group 25"/>
          <p:cNvGrpSpPr/>
          <p:nvPr/>
        </p:nvGrpSpPr>
        <p:grpSpPr>
          <a:xfrm>
            <a:off x="1564621" y="6657998"/>
            <a:ext cx="7088308" cy="1793678"/>
            <a:chOff x="1564621" y="6657997"/>
            <a:chExt cx="7088308" cy="1793679"/>
          </a:xfrm>
        </p:grpSpPr>
        <p:grpSp>
          <p:nvGrpSpPr>
            <p:cNvPr id="15" name="Group 15"/>
            <p:cNvGrpSpPr/>
            <p:nvPr/>
          </p:nvGrpSpPr>
          <p:grpSpPr>
            <a:xfrm>
              <a:off x="1564621" y="6657997"/>
              <a:ext cx="7088308" cy="1793679"/>
              <a:chOff x="0" y="0"/>
              <a:chExt cx="3907836" cy="988868"/>
            </a:xfrm>
          </p:grpSpPr>
          <p:sp>
            <p:nvSpPr>
              <p:cNvPr id="16" name="Freeform 16"/>
              <p:cNvSpPr/>
              <p:nvPr/>
            </p:nvSpPr>
            <p:spPr>
              <a:xfrm>
                <a:off x="0" y="0"/>
                <a:ext cx="3907836" cy="988868"/>
              </a:xfrm>
              <a:custGeom>
                <a:avLst/>
                <a:gdLst/>
                <a:ahLst/>
                <a:cxnLst/>
                <a:rect l="l" t="t" r="r" b="b"/>
                <a:pathLst>
                  <a:path w="3907836" h="988868">
                    <a:moveTo>
                      <a:pt x="3704636" y="0"/>
                    </a:moveTo>
                    <a:cubicBezTo>
                      <a:pt x="3816860" y="0"/>
                      <a:pt x="3907836" y="221366"/>
                      <a:pt x="3907836" y="494434"/>
                    </a:cubicBezTo>
                    <a:cubicBezTo>
                      <a:pt x="3907836" y="767503"/>
                      <a:pt x="3816860" y="988868"/>
                      <a:pt x="3704636" y="988868"/>
                    </a:cubicBezTo>
                    <a:lnTo>
                      <a:pt x="203200" y="988868"/>
                    </a:lnTo>
                    <a:cubicBezTo>
                      <a:pt x="90976" y="988868"/>
                      <a:pt x="0" y="767503"/>
                      <a:pt x="0" y="494434"/>
                    </a:cubicBezTo>
                    <a:cubicBezTo>
                      <a:pt x="0" y="221366"/>
                      <a:pt x="90976" y="0"/>
                      <a:pt x="203200" y="0"/>
                    </a:cubicBezTo>
                    <a:close/>
                  </a:path>
                </a:pathLst>
              </a:custGeom>
              <a:solidFill>
                <a:srgbClr val="1C6BBD"/>
              </a:solidFill>
            </p:spPr>
            <p:txBody>
              <a:bodyPr/>
              <a:lstStyle/>
              <a:p>
                <a:endParaRPr lang="en-US"/>
              </a:p>
            </p:txBody>
          </p:sp>
          <p:sp>
            <p:nvSpPr>
              <p:cNvPr id="17" name="TextBox 17"/>
              <p:cNvSpPr txBox="1"/>
              <p:nvPr/>
            </p:nvSpPr>
            <p:spPr>
              <a:xfrm>
                <a:off x="0" y="-38100"/>
                <a:ext cx="3907836" cy="1026968"/>
              </a:xfrm>
              <a:prstGeom prst="rect">
                <a:avLst/>
              </a:prstGeom>
            </p:spPr>
            <p:txBody>
              <a:bodyPr lIns="50800" tIns="50800" rIns="50800" bIns="50800" rtlCol="0" anchor="ctr"/>
              <a:lstStyle/>
              <a:p>
                <a:pPr algn="ctr">
                  <a:lnSpc>
                    <a:spcPts val="2660"/>
                  </a:lnSpc>
                  <a:spcBef>
                    <a:spcPct val="0"/>
                  </a:spcBef>
                </a:pPr>
                <a:endParaRPr sz="1801"/>
              </a:p>
            </p:txBody>
          </p:sp>
        </p:grpSp>
        <p:sp>
          <p:nvSpPr>
            <p:cNvPr id="18" name="TextBox 18"/>
            <p:cNvSpPr txBox="1"/>
            <p:nvPr/>
          </p:nvSpPr>
          <p:spPr>
            <a:xfrm>
              <a:off x="2013609" y="6755689"/>
              <a:ext cx="6190335" cy="1569854"/>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về năng lực phục vụ của cơ sở kinh doanh dịch vụ lưu trú  </a:t>
              </a:r>
            </a:p>
          </p:txBody>
        </p:sp>
      </p:grpSp>
      <p:grpSp>
        <p:nvGrpSpPr>
          <p:cNvPr id="27" name="Group 26"/>
          <p:cNvGrpSpPr/>
          <p:nvPr/>
        </p:nvGrpSpPr>
        <p:grpSpPr>
          <a:xfrm>
            <a:off x="1564621" y="8770631"/>
            <a:ext cx="7088308" cy="737157"/>
            <a:chOff x="1564621" y="8770635"/>
            <a:chExt cx="7088308" cy="737157"/>
          </a:xfrm>
        </p:grpSpPr>
        <p:grpSp>
          <p:nvGrpSpPr>
            <p:cNvPr id="19" name="Group 19"/>
            <p:cNvGrpSpPr/>
            <p:nvPr/>
          </p:nvGrpSpPr>
          <p:grpSpPr>
            <a:xfrm>
              <a:off x="1564621" y="8770635"/>
              <a:ext cx="7088308" cy="737157"/>
              <a:chOff x="0" y="0"/>
              <a:chExt cx="3907836" cy="406400"/>
            </a:xfrm>
          </p:grpSpPr>
          <p:sp>
            <p:nvSpPr>
              <p:cNvPr id="20" name="Freeform 20"/>
              <p:cNvSpPr/>
              <p:nvPr/>
            </p:nvSpPr>
            <p:spPr>
              <a:xfrm>
                <a:off x="0" y="0"/>
                <a:ext cx="3907836" cy="406400"/>
              </a:xfrm>
              <a:custGeom>
                <a:avLst/>
                <a:gdLst/>
                <a:ahLst/>
                <a:cxnLst/>
                <a:rect l="l" t="t" r="r" b="b"/>
                <a:pathLst>
                  <a:path w="3907836" h="406400">
                    <a:moveTo>
                      <a:pt x="3704636" y="0"/>
                    </a:moveTo>
                    <a:cubicBezTo>
                      <a:pt x="3816860" y="0"/>
                      <a:pt x="3907836" y="90976"/>
                      <a:pt x="3907836" y="203200"/>
                    </a:cubicBezTo>
                    <a:cubicBezTo>
                      <a:pt x="3907836" y="315424"/>
                      <a:pt x="3816860" y="406400"/>
                      <a:pt x="3704636" y="406400"/>
                    </a:cubicBezTo>
                    <a:lnTo>
                      <a:pt x="203200" y="406400"/>
                    </a:lnTo>
                    <a:cubicBezTo>
                      <a:pt x="90976" y="406400"/>
                      <a:pt x="0" y="315424"/>
                      <a:pt x="0" y="203200"/>
                    </a:cubicBezTo>
                    <a:cubicBezTo>
                      <a:pt x="0" y="90976"/>
                      <a:pt x="90976" y="0"/>
                      <a:pt x="203200" y="0"/>
                    </a:cubicBezTo>
                    <a:close/>
                  </a:path>
                </a:pathLst>
              </a:custGeom>
              <a:solidFill>
                <a:srgbClr val="1C6BBD"/>
              </a:solidFill>
            </p:spPr>
            <p:txBody>
              <a:bodyPr/>
              <a:lstStyle/>
              <a:p>
                <a:endParaRPr lang="en-US"/>
              </a:p>
            </p:txBody>
          </p:sp>
          <p:sp>
            <p:nvSpPr>
              <p:cNvPr id="21" name="TextBox 21"/>
              <p:cNvSpPr txBox="1"/>
              <p:nvPr/>
            </p:nvSpPr>
            <p:spPr>
              <a:xfrm>
                <a:off x="0" y="-38100"/>
                <a:ext cx="3907836" cy="444500"/>
              </a:xfrm>
              <a:prstGeom prst="rect">
                <a:avLst/>
              </a:prstGeom>
            </p:spPr>
            <p:txBody>
              <a:bodyPr lIns="50800" tIns="50800" rIns="50800" bIns="50800" rtlCol="0" anchor="ctr"/>
              <a:lstStyle/>
              <a:p>
                <a:pPr algn="ctr">
                  <a:lnSpc>
                    <a:spcPts val="2660"/>
                  </a:lnSpc>
                  <a:spcBef>
                    <a:spcPct val="0"/>
                  </a:spcBef>
                </a:pPr>
                <a:endParaRPr sz="1801"/>
              </a:p>
            </p:txBody>
          </p:sp>
        </p:grpSp>
        <p:sp>
          <p:nvSpPr>
            <p:cNvPr id="22" name="TextBox 22"/>
            <p:cNvSpPr txBox="1"/>
            <p:nvPr/>
          </p:nvSpPr>
          <p:spPr>
            <a:xfrm>
              <a:off x="2013609" y="8829593"/>
              <a:ext cx="6190335"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người trả lời phiếu</a:t>
              </a:r>
            </a:p>
          </p:txBody>
        </p:sp>
      </p:grpSp>
      <p:sp>
        <p:nvSpPr>
          <p:cNvPr id="28" name="Freeform 6">
            <a:extLst>
              <a:ext uri="{FF2B5EF4-FFF2-40B4-BE49-F238E27FC236}">
                <a16:creationId xmlns:a16="http://schemas.microsoft.com/office/drawing/2014/main" xmlns="" id="{59B36B1A-D759-4DAF-B913-AB7B0FB70713}"/>
              </a:ext>
            </a:extLst>
          </p:cNvPr>
          <p:cNvSpPr/>
          <p:nvPr/>
        </p:nvSpPr>
        <p:spPr>
          <a:xfrm>
            <a:off x="318750" y="8896268"/>
            <a:ext cx="995643" cy="942127"/>
          </a:xfrm>
          <a:custGeom>
            <a:avLst/>
            <a:gdLst/>
            <a:ahLst/>
            <a:cxnLst/>
            <a:rect l="l" t="t" r="r" b="b"/>
            <a:pathLst>
              <a:path w="995643" h="942127">
                <a:moveTo>
                  <a:pt x="0" y="0"/>
                </a:moveTo>
                <a:lnTo>
                  <a:pt x="995642" y="0"/>
                </a:lnTo>
                <a:lnTo>
                  <a:pt x="995642" y="942127"/>
                </a:lnTo>
                <a:lnTo>
                  <a:pt x="0" y="942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29" name="Freeform 23">
            <a:extLst>
              <a:ext uri="{FF2B5EF4-FFF2-40B4-BE49-F238E27FC236}">
                <a16:creationId xmlns:a16="http://schemas.microsoft.com/office/drawing/2014/main" xmlns="" id="{0D089CEA-F70C-48C5-BA64-C9E0ADDAA39C}"/>
              </a:ext>
            </a:extLst>
          </p:cNvPr>
          <p:cNvSpPr/>
          <p:nvPr/>
        </p:nvSpPr>
        <p:spPr>
          <a:xfrm>
            <a:off x="8148357" y="524433"/>
            <a:ext cx="995643" cy="942127"/>
          </a:xfrm>
          <a:custGeom>
            <a:avLst/>
            <a:gdLst/>
            <a:ahLst/>
            <a:cxnLst/>
            <a:rect l="l" t="t" r="r" b="b"/>
            <a:pathLst>
              <a:path w="995643" h="942127">
                <a:moveTo>
                  <a:pt x="0" y="0"/>
                </a:moveTo>
                <a:lnTo>
                  <a:pt x="995643" y="0"/>
                </a:lnTo>
                <a:lnTo>
                  <a:pt x="995643" y="942127"/>
                </a:lnTo>
                <a:lnTo>
                  <a:pt x="0" y="94212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AutoShape 2">
            <a:extLst>
              <a:ext uri="{FF2B5EF4-FFF2-40B4-BE49-F238E27FC236}">
                <a16:creationId xmlns:a16="http://schemas.microsoft.com/office/drawing/2014/main" xmlns="" id="{7D7F486F-4F07-474E-87AA-D2D14D1BB95C}"/>
              </a:ext>
            </a:extLst>
          </p:cNvPr>
          <p:cNvSpPr/>
          <p:nvPr/>
        </p:nvSpPr>
        <p:spPr>
          <a:xfrm>
            <a:off x="12253267" y="0"/>
            <a:ext cx="6034734" cy="10287000"/>
          </a:xfrm>
          <a:prstGeom prst="rect">
            <a:avLst/>
          </a:prstGeom>
          <a:solidFill>
            <a:srgbClr val="1C6BBD"/>
          </a:solidFill>
        </p:spPr>
        <p:txBody>
          <a:bodyPr/>
          <a:lstStyle/>
          <a:p>
            <a:endParaRPr lang="en-US"/>
          </a:p>
        </p:txBody>
      </p:sp>
      <p:sp>
        <p:nvSpPr>
          <p:cNvPr id="33" name="Freeform 3">
            <a:extLst>
              <a:ext uri="{FF2B5EF4-FFF2-40B4-BE49-F238E27FC236}">
                <a16:creationId xmlns:a16="http://schemas.microsoft.com/office/drawing/2014/main" xmlns="" id="{4B0CBB4F-82D2-461D-804F-5FC5783540CC}"/>
              </a:ext>
            </a:extLst>
          </p:cNvPr>
          <p:cNvSpPr/>
          <p:nvPr/>
        </p:nvSpPr>
        <p:spPr>
          <a:xfrm>
            <a:off x="14452788" y="7700786"/>
            <a:ext cx="3575889" cy="2562267"/>
          </a:xfrm>
          <a:custGeom>
            <a:avLst/>
            <a:gdLst/>
            <a:ahLst/>
            <a:cxnLst/>
            <a:rect l="l" t="t" r="r" b="b"/>
            <a:pathLst>
              <a:path w="3860951" h="2562267">
                <a:moveTo>
                  <a:pt x="0" y="0"/>
                </a:moveTo>
                <a:lnTo>
                  <a:pt x="3860951" y="0"/>
                </a:lnTo>
                <a:lnTo>
                  <a:pt x="3860951" y="2562267"/>
                </a:lnTo>
                <a:lnTo>
                  <a:pt x="0" y="25622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grpSp>
        <p:nvGrpSpPr>
          <p:cNvPr id="34" name="Group 4">
            <a:extLst>
              <a:ext uri="{FF2B5EF4-FFF2-40B4-BE49-F238E27FC236}">
                <a16:creationId xmlns:a16="http://schemas.microsoft.com/office/drawing/2014/main" xmlns="" id="{60757F25-9448-4B10-84CF-673557E8D5B5}"/>
              </a:ext>
            </a:extLst>
          </p:cNvPr>
          <p:cNvGrpSpPr/>
          <p:nvPr/>
        </p:nvGrpSpPr>
        <p:grpSpPr>
          <a:xfrm>
            <a:off x="9308063" y="753648"/>
            <a:ext cx="7786683" cy="8246202"/>
            <a:chOff x="0" y="0"/>
            <a:chExt cx="10404645" cy="10994936"/>
          </a:xfrm>
        </p:grpSpPr>
        <p:pic>
          <p:nvPicPr>
            <p:cNvPr id="35" name="Picture 5">
              <a:extLst>
                <a:ext uri="{FF2B5EF4-FFF2-40B4-BE49-F238E27FC236}">
                  <a16:creationId xmlns:a16="http://schemas.microsoft.com/office/drawing/2014/main" xmlns="" id="{90A9316E-2B14-4934-95EE-368DE29CBD5E}"/>
                </a:ext>
              </a:extLst>
            </p:cNvPr>
            <p:cNvPicPr>
              <a:picLocks noChangeAspect="1"/>
            </p:cNvPicPr>
            <p:nvPr/>
          </p:nvPicPr>
          <p:blipFill>
            <a:blip r:embed="rId9"/>
            <a:srcRect l="18427" r="18427"/>
            <a:stretch>
              <a:fillRect/>
            </a:stretch>
          </p:blipFill>
          <p:spPr>
            <a:xfrm>
              <a:off x="0" y="0"/>
              <a:ext cx="10404645" cy="10994936"/>
            </a:xfrm>
            <a:prstGeom prst="rect">
              <a:avLst/>
            </a:prstGeom>
          </p:spPr>
        </p:pic>
      </p:grpSp>
    </p:spTree>
    <p:extLst>
      <p:ext uri="{BB962C8B-B14F-4D97-AF65-F5344CB8AC3E}">
        <p14:creationId xmlns:p14="http://schemas.microsoft.com/office/powerpoint/2010/main" val="214708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up)">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9E2199E-5703-48D5-B998-5242FCCDA007}"/>
              </a:ext>
            </a:extLst>
          </p:cNvPr>
          <p:cNvGrpSpPr/>
          <p:nvPr/>
        </p:nvGrpSpPr>
        <p:grpSpPr>
          <a:xfrm>
            <a:off x="0" y="-28438"/>
            <a:ext cx="18288000" cy="10343877"/>
            <a:chOff x="0" y="0"/>
            <a:chExt cx="4816593" cy="2724313"/>
          </a:xfrm>
        </p:grpSpPr>
        <p:sp>
          <p:nvSpPr>
            <p:cNvPr id="118" name="Freeform 3">
              <a:extLst>
                <a:ext uri="{FF2B5EF4-FFF2-40B4-BE49-F238E27FC236}">
                  <a16:creationId xmlns:a16="http://schemas.microsoft.com/office/drawing/2014/main" xmlns="" id="{7DCBA30C-8765-4263-A6C0-1177777D8EED}"/>
                </a:ext>
              </a:extLst>
            </p:cNvPr>
            <p:cNvSpPr/>
            <p:nvPr/>
          </p:nvSpPr>
          <p:spPr>
            <a:xfrm>
              <a:off x="0" y="0"/>
              <a:ext cx="4816592" cy="2724313"/>
            </a:xfrm>
            <a:custGeom>
              <a:avLst/>
              <a:gdLst/>
              <a:ahLst/>
              <a:cxnLst/>
              <a:rect l="l" t="t" r="r" b="b"/>
              <a:pathLst>
                <a:path w="4816592" h="2724313">
                  <a:moveTo>
                    <a:pt x="5080" y="0"/>
                  </a:moveTo>
                  <a:lnTo>
                    <a:pt x="4811513" y="0"/>
                  </a:lnTo>
                  <a:cubicBezTo>
                    <a:pt x="4812860" y="0"/>
                    <a:pt x="4814152" y="535"/>
                    <a:pt x="4815105" y="1488"/>
                  </a:cubicBezTo>
                  <a:cubicBezTo>
                    <a:pt x="4816057" y="2441"/>
                    <a:pt x="4816592" y="3733"/>
                    <a:pt x="4816592" y="5080"/>
                  </a:cubicBezTo>
                  <a:lnTo>
                    <a:pt x="4816592" y="2719233"/>
                  </a:lnTo>
                  <a:cubicBezTo>
                    <a:pt x="4816592" y="2722039"/>
                    <a:pt x="4814318" y="2724313"/>
                    <a:pt x="4811513" y="2724313"/>
                  </a:cubicBezTo>
                  <a:lnTo>
                    <a:pt x="5080" y="2724313"/>
                  </a:lnTo>
                  <a:cubicBezTo>
                    <a:pt x="3733" y="2724313"/>
                    <a:pt x="2441" y="2723778"/>
                    <a:pt x="1488" y="2722825"/>
                  </a:cubicBezTo>
                  <a:cubicBezTo>
                    <a:pt x="535" y="2721873"/>
                    <a:pt x="0" y="2720580"/>
                    <a:pt x="0" y="2719233"/>
                  </a:cubicBezTo>
                  <a:lnTo>
                    <a:pt x="0" y="5080"/>
                  </a:lnTo>
                  <a:cubicBezTo>
                    <a:pt x="0" y="2274"/>
                    <a:pt x="2274" y="0"/>
                    <a:pt x="5080" y="0"/>
                  </a:cubicBezTo>
                  <a:close/>
                </a:path>
              </a:pathLst>
            </a:custGeom>
            <a:gradFill rotWithShape="1">
              <a:gsLst>
                <a:gs pos="0">
                  <a:srgbClr val="8C52FF">
                    <a:alpha val="53000"/>
                  </a:srgbClr>
                </a:gs>
                <a:gs pos="100000">
                  <a:srgbClr val="5CE1E6">
                    <a:alpha val="53000"/>
                  </a:srgbClr>
                </a:gs>
              </a:gsLst>
              <a:lin ang="0"/>
            </a:gradFill>
          </p:spPr>
          <p:txBody>
            <a:bodyPr/>
            <a:lstStyle/>
            <a:p>
              <a:endParaRPr lang="en-US" dirty="0"/>
            </a:p>
          </p:txBody>
        </p:sp>
        <p:sp>
          <p:nvSpPr>
            <p:cNvPr id="119" name="TextBox 4">
              <a:extLst>
                <a:ext uri="{FF2B5EF4-FFF2-40B4-BE49-F238E27FC236}">
                  <a16:creationId xmlns:a16="http://schemas.microsoft.com/office/drawing/2014/main" xmlns="" id="{A641E01F-3B04-4836-AD3E-F08D8A67C0C3}"/>
                </a:ext>
              </a:extLst>
            </p:cNvPr>
            <p:cNvSpPr txBox="1"/>
            <p:nvPr/>
          </p:nvSpPr>
          <p:spPr>
            <a:xfrm>
              <a:off x="0" y="-38100"/>
              <a:ext cx="4816593" cy="2762413"/>
            </a:xfrm>
            <a:prstGeom prst="rect">
              <a:avLst/>
            </a:prstGeom>
          </p:spPr>
          <p:txBody>
            <a:bodyPr lIns="50800" tIns="50800" rIns="50800" bIns="50800" rtlCol="0" anchor="ctr"/>
            <a:lstStyle/>
            <a:p>
              <a:pPr algn="ctr">
                <a:lnSpc>
                  <a:spcPts val="2659"/>
                </a:lnSpc>
              </a:pPr>
              <a:endParaRPr dirty="0"/>
            </a:p>
          </p:txBody>
        </p:sp>
      </p:grpSp>
      <p:pic>
        <p:nvPicPr>
          <p:cNvPr id="4" name="Picture 3">
            <a:extLst>
              <a:ext uri="{FF2B5EF4-FFF2-40B4-BE49-F238E27FC236}">
                <a16:creationId xmlns:a16="http://schemas.microsoft.com/office/drawing/2014/main" xmlns="" id="{00FCA8C1-C9AB-F496-55EF-39B37BC09FEE}"/>
              </a:ext>
            </a:extLst>
          </p:cNvPr>
          <p:cNvPicPr>
            <a:picLocks noChangeAspect="1"/>
          </p:cNvPicPr>
          <p:nvPr/>
        </p:nvPicPr>
        <p:blipFill>
          <a:blip r:embed="rId3"/>
          <a:stretch>
            <a:fillRect/>
          </a:stretch>
        </p:blipFill>
        <p:spPr>
          <a:xfrm>
            <a:off x="4810157" y="1171242"/>
            <a:ext cx="13173043" cy="8905628"/>
          </a:xfrm>
          <a:prstGeom prst="rect">
            <a:avLst/>
          </a:prstGeom>
          <a:solidFill>
            <a:srgbClr val="FFC000"/>
          </a:solidFill>
        </p:spPr>
      </p:pic>
      <p:sp>
        <p:nvSpPr>
          <p:cNvPr id="5" name="Star: 10 Points 4">
            <a:extLst>
              <a:ext uri="{FF2B5EF4-FFF2-40B4-BE49-F238E27FC236}">
                <a16:creationId xmlns:a16="http://schemas.microsoft.com/office/drawing/2014/main" xmlns="" id="{97E4AEBC-AE59-51B5-333B-E1E1C74CCC27}"/>
              </a:ext>
            </a:extLst>
          </p:cNvPr>
          <p:cNvSpPr/>
          <p:nvPr/>
        </p:nvSpPr>
        <p:spPr>
          <a:xfrm>
            <a:off x="372923" y="2911156"/>
            <a:ext cx="4255766" cy="4320028"/>
          </a:xfrm>
          <a:prstGeom prst="star10">
            <a:avLst/>
          </a:prstGeom>
          <a:solidFill>
            <a:schemeClr val="accent4">
              <a:lumMod val="60000"/>
              <a:lumOff val="40000"/>
            </a:schemeClr>
          </a:solidFill>
          <a:effectLst>
            <a:outerShdw blurRad="50800" dist="38100" dir="2700000" algn="tl" rotWithShape="0">
              <a:prstClr val="black">
                <a:alpha val="40000"/>
              </a:prstClr>
            </a:outerShdw>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4">
                    <a:lumMod val="50000"/>
                  </a:schemeClr>
                </a:solidFill>
                <a:latin typeface="Montserrat Heavy"/>
                <a:ea typeface="Montserrat Heavy"/>
                <a:cs typeface="Montserrat Heavy"/>
                <a:sym typeface="Montserrat Heavy"/>
              </a:rPr>
              <a:t>PHIẾU SỐ </a:t>
            </a:r>
          </a:p>
          <a:p>
            <a:pPr algn="ctr"/>
            <a:r>
              <a:rPr lang="en-US" sz="3000" b="1" dirty="0">
                <a:solidFill>
                  <a:schemeClr val="accent4">
                    <a:lumMod val="50000"/>
                  </a:schemeClr>
                </a:solidFill>
                <a:latin typeface="Montserrat Heavy"/>
                <a:ea typeface="Montserrat Heavy"/>
                <a:cs typeface="Montserrat Heavy"/>
                <a:sym typeface="Montserrat Heavy"/>
              </a:rPr>
              <a:t>7/CT-TB</a:t>
            </a:r>
          </a:p>
          <a:p>
            <a:pPr algn="ctr"/>
            <a:endParaRPr lang="en-US" sz="3000" b="1" dirty="0">
              <a:solidFill>
                <a:schemeClr val="accent4">
                  <a:lumMod val="50000"/>
                </a:schemeClr>
              </a:solidFill>
              <a:latin typeface="Montserrat Heavy"/>
              <a:ea typeface="Montserrat Heavy"/>
              <a:cs typeface="Montserrat Heavy"/>
              <a:sym typeface="Montserrat Heavy"/>
            </a:endParaRPr>
          </a:p>
          <a:p>
            <a:pPr algn="ctr"/>
            <a:r>
              <a:rPr lang="en-US" sz="3000" b="1" dirty="0">
                <a:solidFill>
                  <a:schemeClr val="accent4">
                    <a:lumMod val="50000"/>
                  </a:schemeClr>
                </a:solidFill>
                <a:latin typeface="Montserrat Heavy"/>
                <a:ea typeface="Montserrat Heavy"/>
                <a:cs typeface="Montserrat Heavy"/>
                <a:sym typeface="Montserrat Heavy"/>
              </a:rPr>
              <a:t>CÂU 5.1</a:t>
            </a:r>
          </a:p>
          <a:p>
            <a:pPr algn="ctr"/>
            <a:r>
              <a:rPr lang="en-US" sz="3000" b="1" dirty="0">
                <a:solidFill>
                  <a:schemeClr val="accent4">
                    <a:lumMod val="50000"/>
                  </a:schemeClr>
                </a:solidFill>
                <a:latin typeface="Montserrat Heavy"/>
                <a:ea typeface="Montserrat Heavy"/>
                <a:cs typeface="Montserrat Heavy"/>
                <a:sym typeface="Montserrat Heavy"/>
              </a:rPr>
              <a:t>MÃ VCPA </a:t>
            </a:r>
          </a:p>
          <a:p>
            <a:pPr algn="ctr"/>
            <a:r>
              <a:rPr lang="en-US" sz="3000" b="1" dirty="0">
                <a:solidFill>
                  <a:schemeClr val="accent4">
                    <a:lumMod val="50000"/>
                  </a:schemeClr>
                </a:solidFill>
                <a:latin typeface="Montserrat Heavy"/>
                <a:ea typeface="Montserrat Heavy"/>
                <a:cs typeface="Montserrat Heavy"/>
                <a:sym typeface="Montserrat Heavy"/>
              </a:rPr>
              <a:t>LÀ </a:t>
            </a:r>
            <a:r>
              <a:rPr lang="en-US" sz="3000" b="1" dirty="0">
                <a:solidFill>
                  <a:srgbClr val="FF0000"/>
                </a:solidFill>
                <a:latin typeface="Montserrat Heavy"/>
                <a:ea typeface="Montserrat Heavy"/>
                <a:cs typeface="Montserrat Heavy"/>
                <a:sym typeface="Montserrat Heavy"/>
              </a:rPr>
              <a:t>55</a:t>
            </a:r>
          </a:p>
        </p:txBody>
      </p:sp>
    </p:spTree>
    <p:extLst>
      <p:ext uri="{BB962C8B-B14F-4D97-AF65-F5344CB8AC3E}">
        <p14:creationId xmlns:p14="http://schemas.microsoft.com/office/powerpoint/2010/main" val="404027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E3ED"/>
        </a:solidFill>
        <a:effectLst/>
      </p:bgPr>
    </p:bg>
    <p:spTree>
      <p:nvGrpSpPr>
        <p:cNvPr id="1" name=""/>
        <p:cNvGrpSpPr/>
        <p:nvPr/>
      </p:nvGrpSpPr>
      <p:grpSpPr>
        <a:xfrm>
          <a:off x="0" y="0"/>
          <a:ext cx="0" cy="0"/>
          <a:chOff x="0" y="0"/>
          <a:chExt cx="0" cy="0"/>
        </a:xfrm>
      </p:grpSpPr>
      <p:sp>
        <p:nvSpPr>
          <p:cNvPr id="2" name="TextBox 2"/>
          <p:cNvSpPr txBox="1"/>
          <p:nvPr/>
        </p:nvSpPr>
        <p:spPr>
          <a:xfrm>
            <a:off x="2696867" y="114300"/>
            <a:ext cx="13172929" cy="790574"/>
          </a:xfrm>
          <a:prstGeom prst="rect">
            <a:avLst/>
          </a:prstGeom>
        </p:spPr>
        <p:txBody>
          <a:bodyPr lIns="0" tIns="0" rIns="0" bIns="0" rtlCol="0" anchor="t">
            <a:spAutoFit/>
          </a:bodyPr>
          <a:lstStyle/>
          <a:p>
            <a:pPr algn="ctr">
              <a:lnSpc>
                <a:spcPts val="6300"/>
              </a:lnSpc>
              <a:spcBef>
                <a:spcPct val="0"/>
              </a:spcBef>
            </a:pPr>
            <a:r>
              <a:rPr lang="en-US" sz="4500" i="1" u="sng" dirty="0" err="1">
                <a:solidFill>
                  <a:srgbClr val="FF0000"/>
                </a:solidFill>
                <a:latin typeface="Eastman Grotesque Italics"/>
                <a:ea typeface="Eastman Grotesque Italics"/>
                <a:cs typeface="Eastman Grotesque Italics"/>
                <a:sym typeface="Eastman Grotesque Italics"/>
              </a:rPr>
              <a:t>Cơ</a:t>
            </a:r>
            <a:r>
              <a:rPr lang="en-US" sz="4500" i="1" u="sng" dirty="0">
                <a:solidFill>
                  <a:srgbClr val="FF0000"/>
                </a:solidFill>
                <a:latin typeface="Eastman Grotesque Italics"/>
                <a:ea typeface="Eastman Grotesque Italics"/>
                <a:cs typeface="Eastman Grotesque Italics"/>
                <a:sym typeface="Eastman Grotesque Italics"/>
              </a:rPr>
              <a:t> </a:t>
            </a:r>
            <a:r>
              <a:rPr lang="en-US" sz="4500" i="1" u="sng" dirty="0" err="1">
                <a:solidFill>
                  <a:srgbClr val="FF0000"/>
                </a:solidFill>
                <a:latin typeface="Eastman Grotesque Italics"/>
                <a:ea typeface="Eastman Grotesque Italics"/>
                <a:cs typeface="Eastman Grotesque Italics"/>
                <a:sym typeface="Eastman Grotesque Italics"/>
              </a:rPr>
              <a:t>sở</a:t>
            </a:r>
            <a:r>
              <a:rPr lang="en-US" sz="4500" i="1" u="sng" dirty="0">
                <a:solidFill>
                  <a:srgbClr val="FF0000"/>
                </a:solidFill>
                <a:latin typeface="Eastman Grotesque Italics"/>
                <a:ea typeface="Eastman Grotesque Italics"/>
                <a:cs typeface="Eastman Grotesque Italics"/>
                <a:sym typeface="Eastman Grotesque Italics"/>
              </a:rPr>
              <a:t> </a:t>
            </a:r>
            <a:r>
              <a:rPr lang="en-US" sz="4500" i="1" u="sng" dirty="0" err="1">
                <a:solidFill>
                  <a:srgbClr val="FF0000"/>
                </a:solidFill>
                <a:latin typeface="Eastman Grotesque Italics"/>
                <a:ea typeface="Eastman Grotesque Italics"/>
                <a:cs typeface="Eastman Grotesque Italics"/>
                <a:sym typeface="Eastman Grotesque Italics"/>
              </a:rPr>
              <a:t>không</a:t>
            </a:r>
            <a:r>
              <a:rPr lang="en-US" sz="4500" i="1" u="sng" dirty="0">
                <a:solidFill>
                  <a:srgbClr val="FF0000"/>
                </a:solidFill>
                <a:latin typeface="Eastman Grotesque Italics"/>
                <a:ea typeface="Eastman Grotesque Italics"/>
                <a:cs typeface="Eastman Grotesque Italics"/>
                <a:sym typeface="Eastman Grotesque Italics"/>
              </a:rPr>
              <a:t> </a:t>
            </a:r>
            <a:r>
              <a:rPr lang="en-US" sz="4500" i="1" u="sng" dirty="0" err="1">
                <a:solidFill>
                  <a:srgbClr val="FF0000"/>
                </a:solidFill>
                <a:latin typeface="Eastman Grotesque Italics"/>
                <a:ea typeface="Eastman Grotesque Italics"/>
                <a:cs typeface="Eastman Grotesque Italics"/>
                <a:sym typeface="Eastman Grotesque Italics"/>
              </a:rPr>
              <a:t>có</a:t>
            </a:r>
            <a:r>
              <a:rPr lang="en-US" sz="4500" i="1" u="sng" dirty="0">
                <a:solidFill>
                  <a:srgbClr val="FF0000"/>
                </a:solidFill>
                <a:latin typeface="Eastman Grotesque Italics"/>
                <a:ea typeface="Eastman Grotesque Italics"/>
                <a:cs typeface="Eastman Grotesque Italics"/>
                <a:sym typeface="Eastman Grotesque Italics"/>
              </a:rPr>
              <a:t> </a:t>
            </a:r>
            <a:r>
              <a:rPr lang="en-US" sz="4500" i="1" u="sng" dirty="0" err="1">
                <a:solidFill>
                  <a:srgbClr val="FF0000"/>
                </a:solidFill>
                <a:latin typeface="Eastman Grotesque Italics"/>
                <a:ea typeface="Eastman Grotesque Italics"/>
                <a:cs typeface="Eastman Grotesque Italics"/>
                <a:sym typeface="Eastman Grotesque Italics"/>
              </a:rPr>
              <a:t>địa</a:t>
            </a:r>
            <a:r>
              <a:rPr lang="en-US" sz="4500" i="1" u="sng" dirty="0">
                <a:solidFill>
                  <a:srgbClr val="FF0000"/>
                </a:solidFill>
                <a:latin typeface="Eastman Grotesque Italics"/>
                <a:ea typeface="Eastman Grotesque Italics"/>
                <a:cs typeface="Eastman Grotesque Italics"/>
                <a:sym typeface="Eastman Grotesque Italics"/>
              </a:rPr>
              <a:t> </a:t>
            </a:r>
            <a:r>
              <a:rPr lang="en-US" sz="4500" i="1" u="sng" dirty="0" err="1">
                <a:solidFill>
                  <a:srgbClr val="FF0000"/>
                </a:solidFill>
                <a:latin typeface="Eastman Grotesque Italics"/>
                <a:ea typeface="Eastman Grotesque Italics"/>
                <a:cs typeface="Eastman Grotesque Italics"/>
                <a:sym typeface="Eastman Grotesque Italics"/>
              </a:rPr>
              <a:t>điểm</a:t>
            </a:r>
            <a:r>
              <a:rPr lang="en-US" sz="4500" i="1" u="sng" dirty="0">
                <a:solidFill>
                  <a:srgbClr val="FF0000"/>
                </a:solidFill>
                <a:latin typeface="Eastman Grotesque Italics"/>
                <a:ea typeface="Eastman Grotesque Italics"/>
                <a:cs typeface="Eastman Grotesque Italics"/>
                <a:sym typeface="Eastman Grotesque Italics"/>
              </a:rPr>
              <a:t> </a:t>
            </a:r>
            <a:r>
              <a:rPr lang="en-US" sz="4500" i="1" u="sng" dirty="0" err="1">
                <a:solidFill>
                  <a:srgbClr val="FF0000"/>
                </a:solidFill>
                <a:latin typeface="Eastman Grotesque Italics"/>
                <a:ea typeface="Eastman Grotesque Italics"/>
                <a:cs typeface="Eastman Grotesque Italics"/>
                <a:sym typeface="Eastman Grotesque Italics"/>
              </a:rPr>
              <a:t>cố</a:t>
            </a:r>
            <a:r>
              <a:rPr lang="en-US" sz="4500" i="1" u="sng" dirty="0">
                <a:solidFill>
                  <a:srgbClr val="FF0000"/>
                </a:solidFill>
                <a:latin typeface="Eastman Grotesque Italics"/>
                <a:ea typeface="Eastman Grotesque Italics"/>
                <a:cs typeface="Eastman Grotesque Italics"/>
                <a:sym typeface="Eastman Grotesque Italics"/>
              </a:rPr>
              <a:t> </a:t>
            </a:r>
            <a:r>
              <a:rPr lang="en-US" sz="4500" i="1" u="sng" dirty="0" err="1">
                <a:solidFill>
                  <a:srgbClr val="FF0000"/>
                </a:solidFill>
                <a:latin typeface="Eastman Grotesque Italics"/>
                <a:ea typeface="Eastman Grotesque Italics"/>
                <a:cs typeface="Eastman Grotesque Italics"/>
                <a:sym typeface="Eastman Grotesque Italics"/>
              </a:rPr>
              <a:t>định</a:t>
            </a:r>
            <a:endParaRPr lang="en-US" sz="4500" i="1" u="sng" dirty="0">
              <a:solidFill>
                <a:srgbClr val="FF0000"/>
              </a:solidFill>
              <a:latin typeface="Eastman Grotesque Italics"/>
              <a:ea typeface="Eastman Grotesque Italics"/>
              <a:cs typeface="Eastman Grotesque Italics"/>
              <a:sym typeface="Eastman Grotesque Italics"/>
            </a:endParaRPr>
          </a:p>
        </p:txBody>
      </p:sp>
      <p:grpSp>
        <p:nvGrpSpPr>
          <p:cNvPr id="13" name="Group 13"/>
          <p:cNvGrpSpPr/>
          <p:nvPr/>
        </p:nvGrpSpPr>
        <p:grpSpPr>
          <a:xfrm>
            <a:off x="470051" y="1305124"/>
            <a:ext cx="8158022" cy="2271942"/>
            <a:chOff x="-55267" y="-9525"/>
            <a:chExt cx="2030328" cy="540383"/>
          </a:xfrm>
        </p:grpSpPr>
        <p:sp>
          <p:nvSpPr>
            <p:cNvPr id="14" name="Freeform 14"/>
            <p:cNvSpPr/>
            <p:nvPr/>
          </p:nvSpPr>
          <p:spPr>
            <a:xfrm>
              <a:off x="-55267" y="0"/>
              <a:ext cx="2030328" cy="530858"/>
            </a:xfrm>
            <a:custGeom>
              <a:avLst/>
              <a:gdLst/>
              <a:ahLst/>
              <a:cxnLst/>
              <a:rect l="l" t="t" r="r" b="b"/>
              <a:pathLst>
                <a:path w="1975061" h="477387">
                  <a:moveTo>
                    <a:pt x="0" y="0"/>
                  </a:moveTo>
                  <a:lnTo>
                    <a:pt x="1975061" y="0"/>
                  </a:lnTo>
                  <a:lnTo>
                    <a:pt x="1975061" y="477387"/>
                  </a:lnTo>
                  <a:lnTo>
                    <a:pt x="0" y="477387"/>
                  </a:lnTo>
                  <a:close/>
                </a:path>
              </a:pathLst>
            </a:custGeom>
            <a:solidFill>
              <a:srgbClr val="ECF0F3"/>
            </a:solidFill>
          </p:spPr>
        </p:sp>
        <p:sp>
          <p:nvSpPr>
            <p:cNvPr id="15" name="TextBox 15"/>
            <p:cNvSpPr txBox="1"/>
            <p:nvPr/>
          </p:nvSpPr>
          <p:spPr>
            <a:xfrm>
              <a:off x="0" y="-9525"/>
              <a:ext cx="1975061" cy="518200"/>
            </a:xfrm>
            <a:prstGeom prst="rect">
              <a:avLst/>
            </a:prstGeom>
          </p:spPr>
          <p:txBody>
            <a:bodyPr lIns="50800" tIns="50800" rIns="50800" bIns="50800" rtlCol="0" anchor="ctr"/>
            <a:lstStyle/>
            <a:p>
              <a:pPr algn="ctr">
                <a:lnSpc>
                  <a:spcPts val="2400"/>
                </a:lnSpc>
              </a:pPr>
              <a:endParaRPr/>
            </a:p>
          </p:txBody>
        </p:sp>
      </p:grpSp>
      <p:sp>
        <p:nvSpPr>
          <p:cNvPr id="16" name="Freeform 16"/>
          <p:cNvSpPr/>
          <p:nvPr/>
        </p:nvSpPr>
        <p:spPr>
          <a:xfrm rot="5400000" flipV="1">
            <a:off x="105462" y="1522250"/>
            <a:ext cx="1442002" cy="1652927"/>
          </a:xfrm>
          <a:custGeom>
            <a:avLst/>
            <a:gdLst/>
            <a:ahLst/>
            <a:cxnLst/>
            <a:rect l="l" t="t" r="r" b="b"/>
            <a:pathLst>
              <a:path w="1736344" h="2082572">
                <a:moveTo>
                  <a:pt x="0" y="2082571"/>
                </a:moveTo>
                <a:lnTo>
                  <a:pt x="1736344" y="2082571"/>
                </a:lnTo>
                <a:lnTo>
                  <a:pt x="1736344" y="0"/>
                </a:lnTo>
                <a:lnTo>
                  <a:pt x="0" y="0"/>
                </a:lnTo>
                <a:lnTo>
                  <a:pt x="0" y="2082571"/>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TextBox 17"/>
          <p:cNvSpPr txBox="1"/>
          <p:nvPr/>
        </p:nvSpPr>
        <p:spPr>
          <a:xfrm>
            <a:off x="7300815" y="1894092"/>
            <a:ext cx="1065471" cy="923266"/>
          </a:xfrm>
          <a:prstGeom prst="rect">
            <a:avLst/>
          </a:prstGeom>
        </p:spPr>
        <p:txBody>
          <a:bodyPr lIns="0" tIns="0" rIns="0" bIns="0" rtlCol="0" anchor="t">
            <a:spAutoFit/>
          </a:bodyPr>
          <a:lstStyle/>
          <a:p>
            <a:pPr algn="r">
              <a:lnSpc>
                <a:spcPts val="7559"/>
              </a:lnSpc>
              <a:spcBef>
                <a:spcPct val="0"/>
              </a:spcBef>
            </a:pPr>
            <a:r>
              <a:rPr lang="en-US" sz="5400" b="1" dirty="0">
                <a:solidFill>
                  <a:srgbClr val="FF9501"/>
                </a:solidFill>
                <a:latin typeface="Eastman Grotesque Bold"/>
                <a:ea typeface="Eastman Grotesque Bold"/>
                <a:cs typeface="Eastman Grotesque Bold"/>
                <a:sym typeface="Eastman Grotesque Bold"/>
              </a:rPr>
              <a:t>01</a:t>
            </a:r>
          </a:p>
        </p:txBody>
      </p:sp>
      <p:sp>
        <p:nvSpPr>
          <p:cNvPr id="18" name="TextBox 18"/>
          <p:cNvSpPr txBox="1"/>
          <p:nvPr/>
        </p:nvSpPr>
        <p:spPr>
          <a:xfrm>
            <a:off x="1848582" y="1609847"/>
            <a:ext cx="6282550" cy="553998"/>
          </a:xfrm>
          <a:prstGeom prst="rect">
            <a:avLst/>
          </a:prstGeom>
        </p:spPr>
        <p:txBody>
          <a:bodyPr wrap="square" lIns="0" tIns="0" rIns="0" bIns="0" rtlCol="0" anchor="t">
            <a:spAutoFit/>
          </a:bodyPr>
          <a:lstStyle/>
          <a:p>
            <a:pPr algn="l">
              <a:spcBef>
                <a:spcPct val="0"/>
              </a:spcBef>
            </a:pPr>
            <a:r>
              <a:rPr lang="en-US" sz="3600" b="1" dirty="0" err="1">
                <a:solidFill>
                  <a:srgbClr val="003EA8"/>
                </a:solidFill>
                <a:latin typeface="Roboto Bold"/>
                <a:ea typeface="Roboto Bold"/>
                <a:cs typeface="Roboto Bold"/>
                <a:sym typeface="Roboto Bold"/>
              </a:rPr>
              <a:t>Cơ</a:t>
            </a:r>
            <a:r>
              <a:rPr lang="en-US" sz="3600" b="1" dirty="0">
                <a:solidFill>
                  <a:srgbClr val="003EA8"/>
                </a:solidFill>
                <a:latin typeface="Roboto Bold"/>
                <a:ea typeface="Roboto Bold"/>
                <a:cs typeface="Roboto Bold"/>
                <a:sym typeface="Roboto Bold"/>
              </a:rPr>
              <a:t> </a:t>
            </a:r>
            <a:r>
              <a:rPr lang="en-US" sz="3600" b="1" dirty="0" err="1">
                <a:solidFill>
                  <a:srgbClr val="003EA8"/>
                </a:solidFill>
                <a:latin typeface="Roboto Bold"/>
                <a:ea typeface="Roboto Bold"/>
                <a:cs typeface="Roboto Bold"/>
                <a:sym typeface="Roboto Bold"/>
              </a:rPr>
              <a:t>sở</a:t>
            </a:r>
            <a:r>
              <a:rPr lang="en-US" sz="3600" b="1" dirty="0">
                <a:solidFill>
                  <a:srgbClr val="003EA8"/>
                </a:solidFill>
                <a:latin typeface="Roboto Bold"/>
                <a:ea typeface="Roboto Bold"/>
                <a:cs typeface="Roboto Bold"/>
                <a:sym typeface="Roboto Bold"/>
              </a:rPr>
              <a:t> </a:t>
            </a:r>
            <a:r>
              <a:rPr lang="en-US" sz="3600" b="1" dirty="0" err="1">
                <a:solidFill>
                  <a:srgbClr val="003EA8"/>
                </a:solidFill>
                <a:latin typeface="Roboto Bold"/>
                <a:ea typeface="Roboto Bold"/>
                <a:cs typeface="Roboto Bold"/>
                <a:sym typeface="Roboto Bold"/>
              </a:rPr>
              <a:t>có</a:t>
            </a:r>
            <a:r>
              <a:rPr lang="en-US" sz="3600" b="1" dirty="0">
                <a:solidFill>
                  <a:srgbClr val="003EA8"/>
                </a:solidFill>
                <a:latin typeface="Roboto Bold"/>
                <a:ea typeface="Roboto Bold"/>
                <a:cs typeface="Roboto Bold"/>
                <a:sym typeface="Roboto Bold"/>
              </a:rPr>
              <a:t> </a:t>
            </a:r>
            <a:r>
              <a:rPr lang="en-US" sz="3600" b="1" dirty="0" err="1">
                <a:solidFill>
                  <a:srgbClr val="003EA8"/>
                </a:solidFill>
                <a:latin typeface="Roboto Bold"/>
                <a:ea typeface="Roboto Bold"/>
                <a:cs typeface="Roboto Bold"/>
                <a:sym typeface="Roboto Bold"/>
              </a:rPr>
              <a:t>quy</a:t>
            </a:r>
            <a:r>
              <a:rPr lang="en-US" sz="3600" b="1" dirty="0">
                <a:solidFill>
                  <a:srgbClr val="003EA8"/>
                </a:solidFill>
                <a:latin typeface="Roboto Bold"/>
                <a:ea typeface="Roboto Bold"/>
                <a:cs typeface="Roboto Bold"/>
                <a:sym typeface="Roboto Bold"/>
              </a:rPr>
              <a:t> </a:t>
            </a:r>
            <a:r>
              <a:rPr lang="en-US" sz="3600" b="1" dirty="0" err="1">
                <a:solidFill>
                  <a:srgbClr val="003EA8"/>
                </a:solidFill>
                <a:latin typeface="Roboto Bold"/>
                <a:ea typeface="Roboto Bold"/>
                <a:cs typeface="Roboto Bold"/>
                <a:sym typeface="Roboto Bold"/>
              </a:rPr>
              <a:t>mô</a:t>
            </a:r>
            <a:r>
              <a:rPr lang="en-US" sz="3600" b="1" dirty="0">
                <a:solidFill>
                  <a:srgbClr val="003EA8"/>
                </a:solidFill>
                <a:latin typeface="Roboto Bold"/>
                <a:ea typeface="Roboto Bold"/>
                <a:cs typeface="Roboto Bold"/>
                <a:sym typeface="Roboto Bold"/>
              </a:rPr>
              <a:t> </a:t>
            </a:r>
            <a:r>
              <a:rPr lang="en-US" sz="3600" b="1" dirty="0" err="1">
                <a:solidFill>
                  <a:srgbClr val="003EA8"/>
                </a:solidFill>
                <a:latin typeface="Roboto Bold"/>
                <a:ea typeface="Roboto Bold"/>
                <a:cs typeface="Roboto Bold"/>
                <a:sym typeface="Roboto Bold"/>
              </a:rPr>
              <a:t>nhỏ</a:t>
            </a:r>
            <a:r>
              <a:rPr lang="en-US" sz="3600" b="1" dirty="0">
                <a:solidFill>
                  <a:srgbClr val="003EA8"/>
                </a:solidFill>
                <a:latin typeface="Roboto Bold"/>
                <a:ea typeface="Roboto Bold"/>
                <a:cs typeface="Roboto Bold"/>
                <a:sym typeface="Roboto Bold"/>
              </a:rPr>
              <a:t> </a:t>
            </a:r>
            <a:r>
              <a:rPr lang="en-US" sz="3600" b="1" dirty="0" err="1">
                <a:solidFill>
                  <a:srgbClr val="003EA8"/>
                </a:solidFill>
                <a:latin typeface="Roboto Bold"/>
                <a:ea typeface="Roboto Bold"/>
                <a:cs typeface="Roboto Bold"/>
                <a:sym typeface="Roboto Bold"/>
              </a:rPr>
              <a:t>lẻ</a:t>
            </a:r>
            <a:endParaRPr lang="en-US" sz="3600" b="1" dirty="0">
              <a:solidFill>
                <a:srgbClr val="003EA8"/>
              </a:solidFill>
              <a:latin typeface="Roboto Bold"/>
              <a:ea typeface="Roboto Bold"/>
              <a:cs typeface="Roboto Bold"/>
              <a:sym typeface="Roboto Bold"/>
            </a:endParaRPr>
          </a:p>
        </p:txBody>
      </p:sp>
      <p:sp>
        <p:nvSpPr>
          <p:cNvPr id="19" name="TextBox 19"/>
          <p:cNvSpPr txBox="1"/>
          <p:nvPr/>
        </p:nvSpPr>
        <p:spPr>
          <a:xfrm>
            <a:off x="1828445" y="2273125"/>
            <a:ext cx="4857018" cy="984885"/>
          </a:xfrm>
          <a:prstGeom prst="rect">
            <a:avLst/>
          </a:prstGeom>
        </p:spPr>
        <p:txBody>
          <a:bodyPr wrap="square" lIns="0" tIns="0" rIns="0" bIns="0" rtlCol="0" anchor="t">
            <a:spAutoFit/>
          </a:bodyPr>
          <a:lstStyle/>
          <a:p>
            <a:pPr algn="l">
              <a:spcBef>
                <a:spcPct val="0"/>
              </a:spcBef>
            </a:pPr>
            <a:r>
              <a:rPr lang="en-US" sz="3200" dirty="0" err="1">
                <a:solidFill>
                  <a:srgbClr val="003EA8"/>
                </a:solidFill>
                <a:latin typeface="Muli"/>
                <a:ea typeface="Muli"/>
                <a:cs typeface="Muli"/>
                <a:sym typeface="Muli"/>
              </a:rPr>
              <a:t>Cơ</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sở</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bán</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nước</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chè</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trên</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vỉa</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hè</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lề</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đường</a:t>
            </a:r>
            <a:endParaRPr lang="en-US" sz="3200" dirty="0">
              <a:solidFill>
                <a:srgbClr val="003EA8"/>
              </a:solidFill>
              <a:latin typeface="Muli"/>
              <a:ea typeface="Muli"/>
              <a:cs typeface="Muli"/>
              <a:sym typeface="Muli"/>
            </a:endParaRPr>
          </a:p>
        </p:txBody>
      </p:sp>
      <p:grpSp>
        <p:nvGrpSpPr>
          <p:cNvPr id="20" name="Group 20"/>
          <p:cNvGrpSpPr/>
          <p:nvPr/>
        </p:nvGrpSpPr>
        <p:grpSpPr>
          <a:xfrm>
            <a:off x="470050" y="4133459"/>
            <a:ext cx="8158023" cy="3010379"/>
            <a:chOff x="0" y="-9525"/>
            <a:chExt cx="2030329" cy="716021"/>
          </a:xfrm>
        </p:grpSpPr>
        <p:sp>
          <p:nvSpPr>
            <p:cNvPr id="21" name="Freeform 21"/>
            <p:cNvSpPr/>
            <p:nvPr/>
          </p:nvSpPr>
          <p:spPr>
            <a:xfrm>
              <a:off x="0" y="0"/>
              <a:ext cx="2030329" cy="706496"/>
            </a:xfrm>
            <a:custGeom>
              <a:avLst/>
              <a:gdLst/>
              <a:ahLst/>
              <a:cxnLst/>
              <a:rect l="l" t="t" r="r" b="b"/>
              <a:pathLst>
                <a:path w="2030329" h="614617">
                  <a:moveTo>
                    <a:pt x="0" y="0"/>
                  </a:moveTo>
                  <a:lnTo>
                    <a:pt x="2030329" y="0"/>
                  </a:lnTo>
                  <a:lnTo>
                    <a:pt x="2030329" y="614617"/>
                  </a:lnTo>
                  <a:lnTo>
                    <a:pt x="0" y="614617"/>
                  </a:lnTo>
                  <a:close/>
                </a:path>
              </a:pathLst>
            </a:custGeom>
            <a:solidFill>
              <a:srgbClr val="ECF0F3"/>
            </a:solidFill>
          </p:spPr>
        </p:sp>
        <p:sp>
          <p:nvSpPr>
            <p:cNvPr id="22" name="TextBox 22"/>
            <p:cNvSpPr txBox="1"/>
            <p:nvPr/>
          </p:nvSpPr>
          <p:spPr>
            <a:xfrm>
              <a:off x="0" y="-9525"/>
              <a:ext cx="2030329" cy="624142"/>
            </a:xfrm>
            <a:prstGeom prst="rect">
              <a:avLst/>
            </a:prstGeom>
          </p:spPr>
          <p:txBody>
            <a:bodyPr lIns="50800" tIns="50800" rIns="50800" bIns="50800" rtlCol="0" anchor="ctr"/>
            <a:lstStyle/>
            <a:p>
              <a:pPr algn="ctr">
                <a:lnSpc>
                  <a:spcPts val="2400"/>
                </a:lnSpc>
              </a:pPr>
              <a:endParaRPr/>
            </a:p>
          </p:txBody>
        </p:sp>
      </p:grpSp>
      <p:sp>
        <p:nvSpPr>
          <p:cNvPr id="23" name="Freeform 23"/>
          <p:cNvSpPr/>
          <p:nvPr/>
        </p:nvSpPr>
        <p:spPr>
          <a:xfrm rot="5400000" flipV="1">
            <a:off x="-64444" y="4625353"/>
            <a:ext cx="1442002" cy="1652927"/>
          </a:xfrm>
          <a:custGeom>
            <a:avLst/>
            <a:gdLst/>
            <a:ahLst/>
            <a:cxnLst/>
            <a:rect l="l" t="t" r="r" b="b"/>
            <a:pathLst>
              <a:path w="1736344" h="2082572">
                <a:moveTo>
                  <a:pt x="0" y="2082571"/>
                </a:moveTo>
                <a:lnTo>
                  <a:pt x="1736344" y="2082571"/>
                </a:lnTo>
                <a:lnTo>
                  <a:pt x="1736344" y="0"/>
                </a:lnTo>
                <a:lnTo>
                  <a:pt x="0" y="0"/>
                </a:lnTo>
                <a:lnTo>
                  <a:pt x="0" y="208257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TextBox 24"/>
          <p:cNvSpPr txBox="1"/>
          <p:nvPr/>
        </p:nvSpPr>
        <p:spPr>
          <a:xfrm>
            <a:off x="7300815" y="4830281"/>
            <a:ext cx="1065471" cy="923266"/>
          </a:xfrm>
          <a:prstGeom prst="rect">
            <a:avLst/>
          </a:prstGeom>
        </p:spPr>
        <p:txBody>
          <a:bodyPr lIns="0" tIns="0" rIns="0" bIns="0" rtlCol="0" anchor="t">
            <a:spAutoFit/>
          </a:bodyPr>
          <a:lstStyle/>
          <a:p>
            <a:pPr algn="r">
              <a:lnSpc>
                <a:spcPts val="7559"/>
              </a:lnSpc>
              <a:spcBef>
                <a:spcPct val="0"/>
              </a:spcBef>
            </a:pPr>
            <a:r>
              <a:rPr lang="en-US" sz="5400" b="1" dirty="0">
                <a:solidFill>
                  <a:srgbClr val="F85C46"/>
                </a:solidFill>
                <a:latin typeface="Eastman Grotesque Bold"/>
                <a:ea typeface="Eastman Grotesque Bold"/>
                <a:cs typeface="Eastman Grotesque Bold"/>
                <a:sym typeface="Eastman Grotesque Bold"/>
              </a:rPr>
              <a:t>02</a:t>
            </a:r>
          </a:p>
        </p:txBody>
      </p:sp>
      <p:sp>
        <p:nvSpPr>
          <p:cNvPr id="25" name="TextBox 25"/>
          <p:cNvSpPr txBox="1"/>
          <p:nvPr/>
        </p:nvSpPr>
        <p:spPr>
          <a:xfrm>
            <a:off x="1296758" y="4456486"/>
            <a:ext cx="6263454" cy="1969770"/>
          </a:xfrm>
          <a:prstGeom prst="rect">
            <a:avLst/>
          </a:prstGeom>
        </p:spPr>
        <p:txBody>
          <a:bodyPr wrap="square" lIns="0" tIns="0" rIns="0" bIns="0" rtlCol="0" anchor="t">
            <a:spAutoFit/>
          </a:bodyPr>
          <a:lstStyle/>
          <a:p>
            <a:pPr algn="l">
              <a:spcBef>
                <a:spcPct val="0"/>
              </a:spcBef>
            </a:pPr>
            <a:r>
              <a:rPr lang="en-US" sz="3200" b="1" dirty="0" err="1">
                <a:solidFill>
                  <a:srgbClr val="003EA8"/>
                </a:solidFill>
                <a:latin typeface="Muli Bold"/>
                <a:ea typeface="Muli Bold"/>
                <a:cs typeface="Muli Bold"/>
                <a:sym typeface="Muli Bold"/>
              </a:rPr>
              <a:t>Cá</a:t>
            </a:r>
            <a:r>
              <a:rPr lang="en-US" sz="3200" b="1" dirty="0">
                <a:solidFill>
                  <a:srgbClr val="003EA8"/>
                </a:solidFill>
                <a:latin typeface="Muli Bold"/>
                <a:ea typeface="Muli Bold"/>
                <a:cs typeface="Muli Bold"/>
                <a:sym typeface="Muli Bold"/>
              </a:rPr>
              <a:t> </a:t>
            </a:r>
            <a:r>
              <a:rPr lang="en-US" sz="3200" b="1" dirty="0" err="1">
                <a:solidFill>
                  <a:srgbClr val="003EA8"/>
                </a:solidFill>
                <a:latin typeface="Muli Bold"/>
                <a:ea typeface="Muli Bold"/>
                <a:cs typeface="Muli Bold"/>
                <a:sym typeface="Muli Bold"/>
              </a:rPr>
              <a:t>nhân</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thường</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xuyên</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cho</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người</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khác</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thuê</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nhà</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để</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làm</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cửa</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hàng</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sản</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xuất</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kinh</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doanh</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thuê</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trọ</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mã</a:t>
            </a:r>
            <a:r>
              <a:rPr lang="en-US" sz="3200" dirty="0">
                <a:solidFill>
                  <a:srgbClr val="003EA8"/>
                </a:solidFill>
                <a:latin typeface="Muli"/>
                <a:ea typeface="Muli"/>
                <a:cs typeface="Muli"/>
                <a:sym typeface="Muli"/>
              </a:rPr>
              <a:t> </a:t>
            </a:r>
            <a:r>
              <a:rPr lang="en-US" sz="3200" dirty="0" err="1">
                <a:solidFill>
                  <a:srgbClr val="003EA8"/>
                </a:solidFill>
                <a:latin typeface="Muli"/>
                <a:ea typeface="Muli"/>
                <a:cs typeface="Muli"/>
                <a:sym typeface="Muli"/>
              </a:rPr>
              <a:t>ngành</a:t>
            </a:r>
            <a:r>
              <a:rPr lang="en-US" sz="3200" dirty="0">
                <a:solidFill>
                  <a:srgbClr val="003EA8"/>
                </a:solidFill>
                <a:latin typeface="Muli"/>
                <a:ea typeface="Muli"/>
                <a:cs typeface="Muli"/>
                <a:sym typeface="Muli"/>
              </a:rPr>
              <a:t> VSIC L-68) </a:t>
            </a:r>
          </a:p>
        </p:txBody>
      </p:sp>
      <p:grpSp>
        <p:nvGrpSpPr>
          <p:cNvPr id="26" name="Group 26"/>
          <p:cNvGrpSpPr/>
          <p:nvPr/>
        </p:nvGrpSpPr>
        <p:grpSpPr>
          <a:xfrm>
            <a:off x="9901377" y="4133459"/>
            <a:ext cx="8158023" cy="2967457"/>
            <a:chOff x="0" y="-9525"/>
            <a:chExt cx="2030329" cy="705812"/>
          </a:xfrm>
        </p:grpSpPr>
        <p:sp>
          <p:nvSpPr>
            <p:cNvPr id="27" name="Freeform 27"/>
            <p:cNvSpPr/>
            <p:nvPr/>
          </p:nvSpPr>
          <p:spPr>
            <a:xfrm>
              <a:off x="0" y="0"/>
              <a:ext cx="2030329" cy="696287"/>
            </a:xfrm>
            <a:custGeom>
              <a:avLst/>
              <a:gdLst/>
              <a:ahLst/>
              <a:cxnLst/>
              <a:rect l="l" t="t" r="r" b="b"/>
              <a:pathLst>
                <a:path w="2030329" h="614617">
                  <a:moveTo>
                    <a:pt x="0" y="0"/>
                  </a:moveTo>
                  <a:lnTo>
                    <a:pt x="2030329" y="0"/>
                  </a:lnTo>
                  <a:lnTo>
                    <a:pt x="2030329" y="614617"/>
                  </a:lnTo>
                  <a:lnTo>
                    <a:pt x="0" y="614617"/>
                  </a:lnTo>
                  <a:close/>
                </a:path>
              </a:pathLst>
            </a:custGeom>
            <a:solidFill>
              <a:srgbClr val="ECF0F3"/>
            </a:solidFill>
          </p:spPr>
        </p:sp>
        <p:sp>
          <p:nvSpPr>
            <p:cNvPr id="28" name="TextBox 28"/>
            <p:cNvSpPr txBox="1"/>
            <p:nvPr/>
          </p:nvSpPr>
          <p:spPr>
            <a:xfrm>
              <a:off x="0" y="-9525"/>
              <a:ext cx="2030329" cy="624142"/>
            </a:xfrm>
            <a:prstGeom prst="rect">
              <a:avLst/>
            </a:prstGeom>
          </p:spPr>
          <p:txBody>
            <a:bodyPr lIns="50800" tIns="50800" rIns="50800" bIns="50800" rtlCol="0" anchor="ctr"/>
            <a:lstStyle/>
            <a:p>
              <a:pPr algn="ctr">
                <a:lnSpc>
                  <a:spcPts val="2400"/>
                </a:lnSpc>
              </a:pPr>
              <a:endParaRPr/>
            </a:p>
          </p:txBody>
        </p:sp>
      </p:grpSp>
      <p:sp>
        <p:nvSpPr>
          <p:cNvPr id="29" name="Freeform 29"/>
          <p:cNvSpPr/>
          <p:nvPr/>
        </p:nvSpPr>
        <p:spPr>
          <a:xfrm rot="5400000" flipV="1">
            <a:off x="9180375" y="4625353"/>
            <a:ext cx="1442002" cy="1652927"/>
          </a:xfrm>
          <a:custGeom>
            <a:avLst/>
            <a:gdLst/>
            <a:ahLst/>
            <a:cxnLst/>
            <a:rect l="l" t="t" r="r" b="b"/>
            <a:pathLst>
              <a:path w="1736344" h="2082572">
                <a:moveTo>
                  <a:pt x="0" y="2082571"/>
                </a:moveTo>
                <a:lnTo>
                  <a:pt x="1736344" y="2082571"/>
                </a:lnTo>
                <a:lnTo>
                  <a:pt x="1736344" y="0"/>
                </a:lnTo>
                <a:lnTo>
                  <a:pt x="0" y="0"/>
                </a:lnTo>
                <a:lnTo>
                  <a:pt x="0" y="2082571"/>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TextBox 30"/>
          <p:cNvSpPr txBox="1"/>
          <p:nvPr/>
        </p:nvSpPr>
        <p:spPr>
          <a:xfrm>
            <a:off x="10625608" y="4305300"/>
            <a:ext cx="6595592" cy="2585323"/>
          </a:xfrm>
          <a:prstGeom prst="rect">
            <a:avLst/>
          </a:prstGeom>
        </p:spPr>
        <p:txBody>
          <a:bodyPr wrap="square" lIns="0" tIns="0" rIns="0" bIns="0" rtlCol="0" anchor="t">
            <a:spAutoFit/>
          </a:bodyPr>
          <a:lstStyle/>
          <a:p>
            <a:pPr algn="l">
              <a:spcBef>
                <a:spcPct val="0"/>
              </a:spcBef>
            </a:pPr>
            <a:r>
              <a:rPr lang="en-US" sz="2800" b="1" dirty="0" err="1">
                <a:solidFill>
                  <a:srgbClr val="003EA8"/>
                </a:solidFill>
                <a:latin typeface="Muli Bold"/>
                <a:ea typeface="Muli Bold"/>
                <a:cs typeface="Muli Bold"/>
                <a:sym typeface="Muli Bold"/>
              </a:rPr>
              <a:t>Cơ</a:t>
            </a:r>
            <a:r>
              <a:rPr lang="en-US" sz="2800" b="1" dirty="0">
                <a:solidFill>
                  <a:srgbClr val="003EA8"/>
                </a:solidFill>
                <a:latin typeface="Muli Bold"/>
                <a:ea typeface="Muli Bold"/>
                <a:cs typeface="Muli Bold"/>
                <a:sym typeface="Muli Bold"/>
              </a:rPr>
              <a:t> </a:t>
            </a:r>
            <a:r>
              <a:rPr lang="en-US" sz="2800" b="1" dirty="0" err="1">
                <a:solidFill>
                  <a:srgbClr val="003EA8"/>
                </a:solidFill>
                <a:latin typeface="Muli Bold"/>
                <a:ea typeface="Muli Bold"/>
                <a:cs typeface="Muli Bold"/>
                <a:sym typeface="Muli Bold"/>
              </a:rPr>
              <a:t>sở</a:t>
            </a:r>
            <a:r>
              <a:rPr lang="en-US" sz="2800" b="1" dirty="0">
                <a:solidFill>
                  <a:srgbClr val="003EA8"/>
                </a:solidFill>
                <a:latin typeface="Muli Bold"/>
                <a:ea typeface="Muli Bold"/>
                <a:cs typeface="Muli Bold"/>
                <a:sym typeface="Muli Bold"/>
              </a:rPr>
              <a:t> </a:t>
            </a:r>
            <a:r>
              <a:rPr lang="en-US" sz="2800" b="1" dirty="0" err="1">
                <a:solidFill>
                  <a:srgbClr val="003EA8"/>
                </a:solidFill>
                <a:latin typeface="Muli Bold"/>
                <a:ea typeface="Muli Bold"/>
                <a:cs typeface="Muli Bold"/>
                <a:sym typeface="Muli Bold"/>
              </a:rPr>
              <a:t>cá</a:t>
            </a:r>
            <a:r>
              <a:rPr lang="en-US" sz="2800" b="1" dirty="0">
                <a:solidFill>
                  <a:srgbClr val="003EA8"/>
                </a:solidFill>
                <a:latin typeface="Muli Bold"/>
                <a:ea typeface="Muli Bold"/>
                <a:cs typeface="Muli Bold"/>
                <a:sym typeface="Muli Bold"/>
              </a:rPr>
              <a:t> </a:t>
            </a:r>
            <a:r>
              <a:rPr lang="en-US" sz="2800" b="1" dirty="0" err="1">
                <a:solidFill>
                  <a:srgbClr val="003EA8"/>
                </a:solidFill>
                <a:latin typeface="Muli Bold"/>
                <a:ea typeface="Muli Bold"/>
                <a:cs typeface="Muli Bold"/>
                <a:sym typeface="Muli Bold"/>
              </a:rPr>
              <a:t>thể</a:t>
            </a:r>
            <a:r>
              <a:rPr lang="en-US" sz="2800" b="1" dirty="0">
                <a:solidFill>
                  <a:srgbClr val="003EA8"/>
                </a:solidFill>
                <a:latin typeface="Muli Bold"/>
                <a:ea typeface="Muli Bold"/>
                <a:cs typeface="Muli Bold"/>
                <a:sym typeface="Muli Bold"/>
              </a:rPr>
              <a:t> </a:t>
            </a:r>
            <a:r>
              <a:rPr lang="en-US" sz="2800" b="1" dirty="0" err="1">
                <a:solidFill>
                  <a:srgbClr val="003EA8"/>
                </a:solidFill>
                <a:latin typeface="Muli Bold"/>
                <a:ea typeface="Muli Bold"/>
                <a:cs typeface="Muli Bold"/>
                <a:sym typeface="Muli Bold"/>
              </a:rPr>
              <a:t>kinh</a:t>
            </a:r>
            <a:r>
              <a:rPr lang="en-US" sz="2800" b="1" dirty="0">
                <a:solidFill>
                  <a:srgbClr val="003EA8"/>
                </a:solidFill>
                <a:latin typeface="Muli Bold"/>
                <a:ea typeface="Muli Bold"/>
                <a:cs typeface="Muli Bold"/>
                <a:sym typeface="Muli Bold"/>
              </a:rPr>
              <a:t> </a:t>
            </a:r>
            <a:r>
              <a:rPr lang="en-US" sz="2800" b="1" dirty="0" err="1">
                <a:solidFill>
                  <a:srgbClr val="003EA8"/>
                </a:solidFill>
                <a:latin typeface="Muli Bold"/>
                <a:ea typeface="Muli Bold"/>
                <a:cs typeface="Muli Bold"/>
                <a:sym typeface="Muli Bold"/>
              </a:rPr>
              <a:t>doanh</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tại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chợ</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nổi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họp</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cố</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định</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thường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xuyên</a:t>
            </a:r>
            <a:r>
              <a:rPr lang="en-US" sz="2800" dirty="0">
                <a:solidFill>
                  <a:srgbClr val="003EA8"/>
                </a:solidFill>
                <a:latin typeface="Muli"/>
                <a:ea typeface="Muli"/>
                <a:cs typeface="Muli"/>
                <a:sym typeface="Muli"/>
              </a:rPr>
              <a:t>; </a:t>
            </a:r>
          </a:p>
          <a:p>
            <a:pPr algn="l">
              <a:spcBef>
                <a:spcPct val="0"/>
              </a:spcBef>
            </a:pPr>
            <a:r>
              <a:rPr lang="en-US" sz="2800" dirty="0" err="1">
                <a:solidFill>
                  <a:srgbClr val="003EA8"/>
                </a:solidFill>
                <a:latin typeface="Muli"/>
                <a:ea typeface="Muli"/>
                <a:cs typeface="Muli"/>
                <a:sym typeface="Muli"/>
              </a:rPr>
              <a:t>Bán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hàng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trên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xe</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đẩy</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tại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một</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đoạn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đường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phố</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một</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xóm</a:t>
            </a:r>
            <a:r>
              <a:rPr lang="en-US" sz="2800" dirty="0">
                <a:solidFill>
                  <a:srgbClr val="003EA8"/>
                </a:solidFill>
                <a:latin typeface="Muli"/>
                <a:ea typeface="Muli"/>
                <a:cs typeface="Muli"/>
                <a:sym typeface="Muli"/>
              </a:rPr>
              <a:t>; </a:t>
            </a:r>
          </a:p>
          <a:p>
            <a:pPr algn="l">
              <a:spcBef>
                <a:spcPct val="0"/>
              </a:spcBef>
            </a:pPr>
            <a:r>
              <a:rPr lang="en-US" sz="2800" dirty="0" err="1">
                <a:solidFill>
                  <a:srgbClr val="003EA8"/>
                </a:solidFill>
                <a:latin typeface="Muli"/>
                <a:ea typeface="Muli"/>
                <a:cs typeface="Muli"/>
                <a:sym typeface="Muli"/>
              </a:rPr>
              <a:t>Xay</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xát</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lưu</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động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trên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các</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ghe</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thuyền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thường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xuyên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tại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một</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khúc</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sông</a:t>
            </a:r>
            <a:endParaRPr lang="en-US" sz="2800" dirty="0">
              <a:solidFill>
                <a:srgbClr val="003EA8"/>
              </a:solidFill>
              <a:latin typeface="Muli"/>
              <a:ea typeface="Muli"/>
              <a:cs typeface="Muli"/>
              <a:sym typeface="Muli"/>
            </a:endParaRPr>
          </a:p>
        </p:txBody>
      </p:sp>
      <p:sp>
        <p:nvSpPr>
          <p:cNvPr id="31" name="TextBox 31"/>
          <p:cNvSpPr txBox="1"/>
          <p:nvPr/>
        </p:nvSpPr>
        <p:spPr>
          <a:xfrm>
            <a:off x="16893522" y="4974905"/>
            <a:ext cx="1065471" cy="901914"/>
          </a:xfrm>
          <a:prstGeom prst="rect">
            <a:avLst/>
          </a:prstGeom>
        </p:spPr>
        <p:txBody>
          <a:bodyPr lIns="0" tIns="0" rIns="0" bIns="0" rtlCol="0" anchor="t">
            <a:spAutoFit/>
          </a:bodyPr>
          <a:lstStyle/>
          <a:p>
            <a:pPr algn="r">
              <a:lnSpc>
                <a:spcPts val="7559"/>
              </a:lnSpc>
              <a:spcBef>
                <a:spcPct val="0"/>
              </a:spcBef>
            </a:pPr>
            <a:r>
              <a:rPr lang="en-US" sz="4800" b="1" dirty="0">
                <a:solidFill>
                  <a:srgbClr val="04B1D2"/>
                </a:solidFill>
                <a:latin typeface="Eastman Grotesque Bold"/>
                <a:ea typeface="Eastman Grotesque Bold"/>
                <a:cs typeface="Eastman Grotesque Bold"/>
                <a:sym typeface="Eastman Grotesque Bold"/>
              </a:rPr>
              <a:t>04</a:t>
            </a:r>
          </a:p>
        </p:txBody>
      </p:sp>
      <p:grpSp>
        <p:nvGrpSpPr>
          <p:cNvPr id="32" name="Group 32"/>
          <p:cNvGrpSpPr/>
          <p:nvPr/>
        </p:nvGrpSpPr>
        <p:grpSpPr>
          <a:xfrm>
            <a:off x="9764402" y="1305124"/>
            <a:ext cx="8294998" cy="2255431"/>
            <a:chOff x="-89357" y="-9525"/>
            <a:chExt cx="2064418" cy="536456"/>
          </a:xfrm>
        </p:grpSpPr>
        <p:sp>
          <p:nvSpPr>
            <p:cNvPr id="33" name="Freeform 33"/>
            <p:cNvSpPr/>
            <p:nvPr/>
          </p:nvSpPr>
          <p:spPr>
            <a:xfrm>
              <a:off x="-89357" y="0"/>
              <a:ext cx="2064418" cy="526931"/>
            </a:xfrm>
            <a:custGeom>
              <a:avLst/>
              <a:gdLst/>
              <a:ahLst/>
              <a:cxnLst/>
              <a:rect l="l" t="t" r="r" b="b"/>
              <a:pathLst>
                <a:path w="1975061" h="477387">
                  <a:moveTo>
                    <a:pt x="0" y="0"/>
                  </a:moveTo>
                  <a:lnTo>
                    <a:pt x="1975061" y="0"/>
                  </a:lnTo>
                  <a:lnTo>
                    <a:pt x="1975061" y="477387"/>
                  </a:lnTo>
                  <a:lnTo>
                    <a:pt x="0" y="477387"/>
                  </a:lnTo>
                  <a:close/>
                </a:path>
              </a:pathLst>
            </a:custGeom>
            <a:solidFill>
              <a:srgbClr val="ECF0F3"/>
            </a:solidFill>
          </p:spPr>
        </p:sp>
        <p:sp>
          <p:nvSpPr>
            <p:cNvPr id="34" name="TextBox 34"/>
            <p:cNvSpPr txBox="1"/>
            <p:nvPr/>
          </p:nvSpPr>
          <p:spPr>
            <a:xfrm>
              <a:off x="0" y="-9525"/>
              <a:ext cx="1975061" cy="486912"/>
            </a:xfrm>
            <a:prstGeom prst="rect">
              <a:avLst/>
            </a:prstGeom>
          </p:spPr>
          <p:txBody>
            <a:bodyPr lIns="50800" tIns="50800" rIns="50800" bIns="50800" rtlCol="0" anchor="ctr"/>
            <a:lstStyle/>
            <a:p>
              <a:pPr algn="ctr">
                <a:lnSpc>
                  <a:spcPts val="2400"/>
                </a:lnSpc>
              </a:pPr>
              <a:endParaRPr/>
            </a:p>
          </p:txBody>
        </p:sp>
      </p:grpSp>
      <p:sp>
        <p:nvSpPr>
          <p:cNvPr id="35" name="Freeform 35"/>
          <p:cNvSpPr/>
          <p:nvPr/>
        </p:nvSpPr>
        <p:spPr>
          <a:xfrm rot="5400000" flipV="1">
            <a:off x="8938928" y="1522251"/>
            <a:ext cx="1442002" cy="1652927"/>
          </a:xfrm>
          <a:custGeom>
            <a:avLst/>
            <a:gdLst/>
            <a:ahLst/>
            <a:cxnLst/>
            <a:rect l="l" t="t" r="r" b="b"/>
            <a:pathLst>
              <a:path w="1736344" h="2082572">
                <a:moveTo>
                  <a:pt x="0" y="2082571"/>
                </a:moveTo>
                <a:lnTo>
                  <a:pt x="1736344" y="2082571"/>
                </a:lnTo>
                <a:lnTo>
                  <a:pt x="1736344" y="0"/>
                </a:lnTo>
                <a:lnTo>
                  <a:pt x="0" y="0"/>
                </a:lnTo>
                <a:lnTo>
                  <a:pt x="0" y="208257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TextBox 36"/>
          <p:cNvSpPr txBox="1"/>
          <p:nvPr/>
        </p:nvSpPr>
        <p:spPr>
          <a:xfrm>
            <a:off x="16893523" y="1802372"/>
            <a:ext cx="1065471" cy="923266"/>
          </a:xfrm>
          <a:prstGeom prst="rect">
            <a:avLst/>
          </a:prstGeom>
        </p:spPr>
        <p:txBody>
          <a:bodyPr lIns="0" tIns="0" rIns="0" bIns="0" rtlCol="0" anchor="t">
            <a:spAutoFit/>
          </a:bodyPr>
          <a:lstStyle/>
          <a:p>
            <a:pPr algn="r">
              <a:lnSpc>
                <a:spcPts val="7559"/>
              </a:lnSpc>
              <a:spcBef>
                <a:spcPct val="0"/>
              </a:spcBef>
            </a:pPr>
            <a:r>
              <a:rPr lang="en-US" sz="5400" b="1" dirty="0">
                <a:solidFill>
                  <a:srgbClr val="0786D7"/>
                </a:solidFill>
                <a:latin typeface="Eastman Grotesque Bold"/>
                <a:ea typeface="Eastman Grotesque Bold"/>
                <a:cs typeface="Eastman Grotesque Bold"/>
                <a:sym typeface="Eastman Grotesque Bold"/>
              </a:rPr>
              <a:t>03</a:t>
            </a:r>
          </a:p>
        </p:txBody>
      </p:sp>
      <p:sp>
        <p:nvSpPr>
          <p:cNvPr id="37" name="TextBox 37"/>
          <p:cNvSpPr txBox="1"/>
          <p:nvPr/>
        </p:nvSpPr>
        <p:spPr>
          <a:xfrm>
            <a:off x="10486393" y="1608817"/>
            <a:ext cx="6578521" cy="1723549"/>
          </a:xfrm>
          <a:prstGeom prst="rect">
            <a:avLst/>
          </a:prstGeom>
        </p:spPr>
        <p:txBody>
          <a:bodyPr wrap="square" lIns="0" tIns="0" rIns="0" bIns="0" rtlCol="0" anchor="t">
            <a:spAutoFit/>
          </a:bodyPr>
          <a:lstStyle/>
          <a:p>
            <a:pPr algn="l">
              <a:spcBef>
                <a:spcPct val="0"/>
              </a:spcBef>
            </a:pPr>
            <a:r>
              <a:rPr lang="en-US" sz="2800" b="1" dirty="0" err="1">
                <a:solidFill>
                  <a:srgbClr val="003EA8"/>
                </a:solidFill>
                <a:latin typeface="Muli Bold"/>
                <a:ea typeface="Muli Bold"/>
                <a:cs typeface="Muli Bold"/>
                <a:sym typeface="Muli Bold"/>
              </a:rPr>
              <a:t>Cá</a:t>
            </a:r>
            <a:r>
              <a:rPr lang="en-US" sz="2800" b="1" dirty="0">
                <a:solidFill>
                  <a:srgbClr val="003EA8"/>
                </a:solidFill>
                <a:latin typeface="Muli Bold"/>
                <a:ea typeface="Muli Bold"/>
                <a:cs typeface="Muli Bold"/>
                <a:sym typeface="Muli Bold"/>
              </a:rPr>
              <a:t> </a:t>
            </a:r>
            <a:r>
              <a:rPr lang="en-US" sz="2800" b="1" dirty="0" err="1">
                <a:solidFill>
                  <a:srgbClr val="003EA8"/>
                </a:solidFill>
                <a:latin typeface="Muli Bold"/>
                <a:ea typeface="Muli Bold"/>
                <a:cs typeface="Muli Bold"/>
                <a:sym typeface="Muli Bold"/>
              </a:rPr>
              <a:t>nhân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kinh</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doanh</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vận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tải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xe</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ôm</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xe</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lai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xe</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lôi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thường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xuyên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tại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ngã</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tư</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đầu</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đường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ngõ</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hẻm</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không</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thành</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lập</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tổ</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đội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và</a:t>
            </a:r>
            <a:r>
              <a:rPr lang="en-US" sz="2800" dirty="0">
                <a:solidFill>
                  <a:srgbClr val="003EA8"/>
                </a:solidFill>
                <a:latin typeface="Muli"/>
                <a:ea typeface="Muli"/>
                <a:cs typeface="Muli"/>
                <a:sym typeface="Muli"/>
              </a:rPr>
              <a:t> ng</a:t>
            </a:r>
            <a:r>
              <a:rPr lang="vi-VN" sz="2800" dirty="0">
                <a:solidFill>
                  <a:srgbClr val="003EA8"/>
                </a:solidFill>
                <a:latin typeface="Muli"/>
                <a:ea typeface="Muli"/>
                <a:cs typeface="Muli"/>
                <a:sym typeface="Muli"/>
              </a:rPr>
              <a:t>ư</a:t>
            </a:r>
            <a:r>
              <a:rPr lang="en-US" sz="2800" dirty="0" err="1">
                <a:solidFill>
                  <a:srgbClr val="003EA8"/>
                </a:solidFill>
                <a:latin typeface="Muli"/>
                <a:ea typeface="Muli"/>
                <a:cs typeface="Muli"/>
                <a:sym typeface="Muli"/>
              </a:rPr>
              <a:t>ời</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điều</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hành</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quản</a:t>
            </a:r>
            <a:r>
              <a:rPr lang="en-US" sz="2800" dirty="0">
                <a:solidFill>
                  <a:srgbClr val="003EA8"/>
                </a:solidFill>
                <a:latin typeface="Muli"/>
                <a:ea typeface="Muli"/>
                <a:cs typeface="Muli"/>
                <a:sym typeface="Muli"/>
              </a:rPr>
              <a:t> </a:t>
            </a:r>
            <a:r>
              <a:rPr lang="en-US" sz="2800" dirty="0" err="1">
                <a:solidFill>
                  <a:srgbClr val="003EA8"/>
                </a:solidFill>
                <a:latin typeface="Muli"/>
                <a:ea typeface="Muli"/>
                <a:cs typeface="Muli"/>
                <a:sym typeface="Muli"/>
              </a:rPr>
              <a:t>lý</a:t>
            </a:r>
            <a:r>
              <a:rPr lang="en-US" sz="2800" dirty="0">
                <a:solidFill>
                  <a:srgbClr val="003EA8"/>
                </a:solidFill>
                <a:latin typeface="Muli"/>
                <a:ea typeface="Muli"/>
                <a:cs typeface="Muli"/>
                <a:sym typeface="Muli"/>
              </a:rPr>
              <a:t> </a:t>
            </a:r>
          </a:p>
        </p:txBody>
      </p:sp>
      <p:grpSp>
        <p:nvGrpSpPr>
          <p:cNvPr id="39" name="Group 38">
            <a:extLst>
              <a:ext uri="{FF2B5EF4-FFF2-40B4-BE49-F238E27FC236}">
                <a16:creationId xmlns:a16="http://schemas.microsoft.com/office/drawing/2014/main" xmlns="" id="{2A53A425-4A09-40F6-96C6-6DA11A71E3B9}"/>
              </a:ext>
            </a:extLst>
          </p:cNvPr>
          <p:cNvGrpSpPr/>
          <p:nvPr/>
        </p:nvGrpSpPr>
        <p:grpSpPr>
          <a:xfrm>
            <a:off x="393426" y="7370501"/>
            <a:ext cx="17283167" cy="2632333"/>
            <a:chOff x="502416" y="1167241"/>
            <a:chExt cx="17283167" cy="2632333"/>
          </a:xfrm>
        </p:grpSpPr>
        <p:grpSp>
          <p:nvGrpSpPr>
            <p:cNvPr id="3" name="Group 3"/>
            <p:cNvGrpSpPr/>
            <p:nvPr/>
          </p:nvGrpSpPr>
          <p:grpSpPr>
            <a:xfrm>
              <a:off x="502416" y="1167241"/>
              <a:ext cx="17283167" cy="2632333"/>
              <a:chOff x="-371553" y="-48220"/>
              <a:chExt cx="23044221" cy="3458047"/>
            </a:xfrm>
          </p:grpSpPr>
          <p:grpSp>
            <p:nvGrpSpPr>
              <p:cNvPr id="4" name="Group 4"/>
              <p:cNvGrpSpPr/>
              <p:nvPr/>
            </p:nvGrpSpPr>
            <p:grpSpPr>
              <a:xfrm>
                <a:off x="1041286" y="-48220"/>
                <a:ext cx="21631382" cy="3458047"/>
                <a:chOff x="0" y="-9525"/>
                <a:chExt cx="4272866" cy="683071"/>
              </a:xfrm>
            </p:grpSpPr>
            <p:sp>
              <p:nvSpPr>
                <p:cNvPr id="5" name="Freeform 5"/>
                <p:cNvSpPr/>
                <p:nvPr/>
              </p:nvSpPr>
              <p:spPr>
                <a:xfrm>
                  <a:off x="0" y="0"/>
                  <a:ext cx="4272866" cy="673546"/>
                </a:xfrm>
                <a:custGeom>
                  <a:avLst/>
                  <a:gdLst/>
                  <a:ahLst/>
                  <a:cxnLst/>
                  <a:rect l="l" t="t" r="r" b="b"/>
                  <a:pathLst>
                    <a:path w="4272866" h="574479">
                      <a:moveTo>
                        <a:pt x="0" y="0"/>
                      </a:moveTo>
                      <a:lnTo>
                        <a:pt x="4272866" y="0"/>
                      </a:lnTo>
                      <a:lnTo>
                        <a:pt x="4272866" y="574479"/>
                      </a:lnTo>
                      <a:lnTo>
                        <a:pt x="0" y="574479"/>
                      </a:lnTo>
                      <a:close/>
                    </a:path>
                  </a:pathLst>
                </a:custGeom>
                <a:solidFill>
                  <a:srgbClr val="ECF0F3"/>
                </a:solidFill>
              </p:spPr>
            </p:sp>
            <p:sp>
              <p:nvSpPr>
                <p:cNvPr id="6" name="TextBox 6"/>
                <p:cNvSpPr txBox="1"/>
                <p:nvPr/>
              </p:nvSpPr>
              <p:spPr>
                <a:xfrm>
                  <a:off x="0" y="-9525"/>
                  <a:ext cx="4272866" cy="584004"/>
                </a:xfrm>
                <a:prstGeom prst="rect">
                  <a:avLst/>
                </a:prstGeom>
              </p:spPr>
              <p:txBody>
                <a:bodyPr lIns="50800" tIns="50800" rIns="50800" bIns="50800" rtlCol="0" anchor="ctr"/>
                <a:lstStyle/>
                <a:p>
                  <a:pPr algn="ctr">
                    <a:lnSpc>
                      <a:spcPts val="2400"/>
                    </a:lnSpc>
                  </a:pPr>
                  <a:endParaRPr/>
                </a:p>
              </p:txBody>
            </p:sp>
          </p:grpSp>
          <p:sp>
            <p:nvSpPr>
              <p:cNvPr id="7" name="Freeform 7"/>
              <p:cNvSpPr/>
              <p:nvPr/>
            </p:nvSpPr>
            <p:spPr>
              <a:xfrm rot="5400000" flipV="1">
                <a:off x="91036" y="123390"/>
                <a:ext cx="2146076" cy="3071253"/>
              </a:xfrm>
              <a:custGeom>
                <a:avLst/>
                <a:gdLst/>
                <a:ahLst/>
                <a:cxnLst/>
                <a:rect l="l" t="t" r="r" b="b"/>
                <a:pathLst>
                  <a:path w="1736344" h="2082572">
                    <a:moveTo>
                      <a:pt x="0" y="2082572"/>
                    </a:moveTo>
                    <a:lnTo>
                      <a:pt x="1736344" y="2082572"/>
                    </a:lnTo>
                    <a:lnTo>
                      <a:pt x="1736344" y="0"/>
                    </a:lnTo>
                    <a:lnTo>
                      <a:pt x="0" y="0"/>
                    </a:lnTo>
                    <a:lnTo>
                      <a:pt x="0" y="2082572"/>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110259" y="1198180"/>
                <a:ext cx="1838421" cy="727777"/>
              </a:xfrm>
              <a:prstGeom prst="rect">
                <a:avLst/>
              </a:prstGeom>
            </p:spPr>
            <p:txBody>
              <a:bodyPr wrap="square" lIns="0" tIns="0" rIns="0" bIns="0" rtlCol="0" anchor="t">
                <a:spAutoFit/>
              </a:bodyPr>
              <a:lstStyle/>
              <a:p>
                <a:pPr>
                  <a:spcBef>
                    <a:spcPct val="0"/>
                  </a:spcBef>
                </a:pPr>
                <a:r>
                  <a:rPr lang="vi-VN" sz="3600" b="1" dirty="0">
                    <a:solidFill>
                      <a:srgbClr val="003EA8"/>
                    </a:solidFill>
                    <a:latin typeface="Roboto Bold"/>
                    <a:ea typeface="Roboto Bold"/>
                    <a:cs typeface="Roboto Bold"/>
                    <a:sym typeface="Roboto Bold"/>
                  </a:rPr>
                  <a:t>Lưu ý:</a:t>
                </a:r>
                <a:endParaRPr lang="en-US" sz="3600" b="1" dirty="0">
                  <a:solidFill>
                    <a:srgbClr val="003EA8"/>
                  </a:solidFill>
                  <a:latin typeface="Roboto Bold"/>
                  <a:ea typeface="Roboto Bold"/>
                  <a:cs typeface="Roboto Bold"/>
                  <a:sym typeface="Roboto Bold"/>
                </a:endParaRPr>
              </a:p>
            </p:txBody>
          </p:sp>
        </p:grpSp>
        <p:sp>
          <p:nvSpPr>
            <p:cNvPr id="38" name="Rectangle 37">
              <a:extLst>
                <a:ext uri="{FF2B5EF4-FFF2-40B4-BE49-F238E27FC236}">
                  <a16:creationId xmlns:a16="http://schemas.microsoft.com/office/drawing/2014/main" xmlns="" id="{26EF3E6E-0F50-44F1-9C64-8F185D21FC15}"/>
                </a:ext>
              </a:extLst>
            </p:cNvPr>
            <p:cNvSpPr/>
            <p:nvPr/>
          </p:nvSpPr>
          <p:spPr>
            <a:xfrm>
              <a:off x="3178128" y="1336141"/>
              <a:ext cx="13995776" cy="2308324"/>
            </a:xfrm>
            <a:prstGeom prst="rect">
              <a:avLst/>
            </a:prstGeom>
          </p:spPr>
          <p:txBody>
            <a:bodyPr wrap="square">
              <a:spAutoFit/>
            </a:bodyPr>
            <a:lstStyle/>
            <a:p>
              <a:r>
                <a:rPr lang="vi-VN"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Trường hợp 01 cơ sở có nhiều địa điểm kinh doanh trong cùng 01 ngành</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/ĐBĐT,</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vi-VN"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xác định địa điểm</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theo</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vi-VN"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ư</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u </a:t>
              </a: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tiên</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sau</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a:t>
              </a:r>
            </a:p>
            <a:p>
              <a:pPr marL="571500" indent="-571500">
                <a:buFont typeface="Wingdings" panose="05000000000000000000" pitchFamily="2" charset="2"/>
                <a:buChar char="à"/>
              </a:pP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N</a:t>
              </a:r>
              <a:r>
                <a:rPr lang="vi-VN"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ơ</a:t>
              </a: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i</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vi-VN"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có ngành SXKD chiếm nhiều thời gian SXKD nhất</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rPr>
                <a:t> </a:t>
              </a:r>
            </a:p>
            <a:p>
              <a:pPr marL="571500" indent="-571500">
                <a:buFont typeface="Wingdings" panose="05000000000000000000" pitchFamily="2" charset="2"/>
                <a:buChar char="à"/>
              </a:pP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Thời</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gian</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bằng</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nhau</a:t>
              </a:r>
              <a:r>
                <a:rPr lang="en-US"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n</a:t>
              </a:r>
              <a:r>
                <a:rPr lang="vi-VN" sz="3600" dirty="0">
                  <a:solidFill>
                    <a:schemeClr val="accent6">
                      <a:lumMod val="75000"/>
                    </a:schemeClr>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ơi có doanh thu lớn hơn</a:t>
              </a:r>
              <a:endParaRPr lang="en-US" sz="3600" dirty="0">
                <a:solidFill>
                  <a:schemeClr val="accent6">
                    <a:lumMod val="75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4" grpId="0"/>
      <p:bldP spid="25" grpId="0"/>
      <p:bldP spid="30" grpId="0"/>
      <p:bldP spid="31" grpId="0"/>
      <p:bldP spid="36" grpId="0"/>
      <p:bldP spid="3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7B7A4900-B415-488F-B9EB-632058F5ACF1}"/>
              </a:ext>
            </a:extLst>
          </p:cNvPr>
          <p:cNvSpPr/>
          <p:nvPr/>
        </p:nvSpPr>
        <p:spPr>
          <a:xfrm>
            <a:off x="0" y="0"/>
            <a:ext cx="18288000" cy="982221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5999"/>
            </a:blip>
            <a:stretch>
              <a:fillRect t="-12222" b="-12222"/>
            </a:stretch>
          </a:blipFill>
        </p:spPr>
        <p:txBody>
          <a:bodyPr/>
          <a:lstStyle/>
          <a:p>
            <a:endParaRPr lang="en-US" dirty="0"/>
          </a:p>
        </p:txBody>
      </p:sp>
      <p:graphicFrame>
        <p:nvGraphicFramePr>
          <p:cNvPr id="4" name="Object 3">
            <a:extLst>
              <a:ext uri="{FF2B5EF4-FFF2-40B4-BE49-F238E27FC236}">
                <a16:creationId xmlns:a16="http://schemas.microsoft.com/office/drawing/2014/main" xmlns="" id="{FD7F7C2C-35A5-4DE7-ACC2-F9DF3C8B9E0D}"/>
              </a:ext>
            </a:extLst>
          </p:cNvPr>
          <p:cNvGraphicFramePr/>
          <p:nvPr>
            <p:extLst>
              <p:ext uri="{D42A27DB-BD31-4B8C-83A1-F6EECF244321}">
                <p14:modId xmlns:p14="http://schemas.microsoft.com/office/powerpoint/2010/main" val="890766875"/>
              </p:ext>
            </p:extLst>
          </p:nvPr>
        </p:nvGraphicFramePr>
        <p:xfrm>
          <a:off x="-304800" y="918245"/>
          <a:ext cx="18153505" cy="7885708"/>
        </p:xfrm>
        <a:graphic>
          <a:graphicData uri="http://schemas.openxmlformats.org/presentationml/2006/ole">
            <mc:AlternateContent xmlns:mc="http://schemas.openxmlformats.org/markup-compatibility/2006">
              <mc:Choice xmlns:v="urn:schemas-microsoft-com:vml" Requires="v">
                <p:oleObj spid="_x0000_s1038" name="Worksheet" r:id="rId5" imgW="19469100" imgH="8724900" progId="Excel.Sheet.12">
                  <p:embed/>
                </p:oleObj>
              </mc:Choice>
              <mc:Fallback>
                <p:oleObj name="Worksheet" r:id="rId5" imgW="19469100" imgH="8724900" progId="Excel.Sheet.12">
                  <p:embed/>
                  <p:pic>
                    <p:nvPicPr>
                      <p:cNvPr id="0" name=""/>
                      <p:cNvPicPr/>
                      <p:nvPr/>
                    </p:nvPicPr>
                    <p:blipFill>
                      <a:blip r:embed="rId6"/>
                      <a:stretch>
                        <a:fillRect/>
                      </a:stretch>
                    </p:blipFill>
                    <p:spPr>
                      <a:xfrm>
                        <a:off x="-304800" y="918245"/>
                        <a:ext cx="18153505" cy="7885708"/>
                      </a:xfrm>
                      <a:prstGeom prst="rect">
                        <a:avLst/>
                      </a:prstGeom>
                    </p:spPr>
                  </p:pic>
                </p:oleObj>
              </mc:Fallback>
            </mc:AlternateContent>
          </a:graphicData>
        </a:graphic>
      </p:graphicFrame>
      <p:sp>
        <p:nvSpPr>
          <p:cNvPr id="5" name="AutoShape 4">
            <a:extLst>
              <a:ext uri="{FF2B5EF4-FFF2-40B4-BE49-F238E27FC236}">
                <a16:creationId xmlns:a16="http://schemas.microsoft.com/office/drawing/2014/main" xmlns="" id="{194CF121-C67D-4AAB-AB1F-CBCDC17E02D1}"/>
              </a:ext>
            </a:extLst>
          </p:cNvPr>
          <p:cNvSpPr/>
          <p:nvPr/>
        </p:nvSpPr>
        <p:spPr>
          <a:xfrm>
            <a:off x="4940401" y="8237241"/>
            <a:ext cx="13188588" cy="0"/>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6" name="Freeform 5">
            <a:extLst>
              <a:ext uri="{FF2B5EF4-FFF2-40B4-BE49-F238E27FC236}">
                <a16:creationId xmlns:a16="http://schemas.microsoft.com/office/drawing/2014/main" xmlns="" id="{96E5556D-7CB9-4420-A4DB-387F96BAF43A}"/>
              </a:ext>
            </a:extLst>
          </p:cNvPr>
          <p:cNvSpPr/>
          <p:nvPr/>
        </p:nvSpPr>
        <p:spPr>
          <a:xfrm>
            <a:off x="7688812" y="8237241"/>
            <a:ext cx="463802" cy="845197"/>
          </a:xfrm>
          <a:custGeom>
            <a:avLst/>
            <a:gdLst/>
            <a:ahLst/>
            <a:cxnLst/>
            <a:rect l="l" t="t" r="r" b="b"/>
            <a:pathLst>
              <a:path w="463802" h="845197">
                <a:moveTo>
                  <a:pt x="0" y="0"/>
                </a:moveTo>
                <a:lnTo>
                  <a:pt x="463802" y="0"/>
                </a:lnTo>
                <a:lnTo>
                  <a:pt x="463802" y="845198"/>
                </a:lnTo>
                <a:lnTo>
                  <a:pt x="0" y="845198"/>
                </a:lnTo>
                <a:lnTo>
                  <a:pt x="0" y="0"/>
                </a:lnTo>
                <a:close/>
              </a:path>
            </a:pathLst>
          </a:custGeom>
          <a:blipFill>
            <a:blip r:embed="rId7"/>
            <a:stretch>
              <a:fillRect/>
            </a:stretch>
          </a:blipFill>
        </p:spPr>
        <p:txBody>
          <a:bodyPr/>
          <a:lstStyle/>
          <a:p>
            <a:endParaRPr lang="en-US" dirty="0"/>
          </a:p>
        </p:txBody>
      </p:sp>
      <p:sp>
        <p:nvSpPr>
          <p:cNvPr id="7" name="Freeform 6">
            <a:extLst>
              <a:ext uri="{FF2B5EF4-FFF2-40B4-BE49-F238E27FC236}">
                <a16:creationId xmlns:a16="http://schemas.microsoft.com/office/drawing/2014/main" xmlns="" id="{4B415B98-85F9-44AF-B108-16F52CFDDEC7}"/>
              </a:ext>
            </a:extLst>
          </p:cNvPr>
          <p:cNvSpPr/>
          <p:nvPr/>
        </p:nvSpPr>
        <p:spPr>
          <a:xfrm>
            <a:off x="10678883" y="8237241"/>
            <a:ext cx="463802" cy="845197"/>
          </a:xfrm>
          <a:custGeom>
            <a:avLst/>
            <a:gdLst/>
            <a:ahLst/>
            <a:cxnLst/>
            <a:rect l="l" t="t" r="r" b="b"/>
            <a:pathLst>
              <a:path w="463802" h="845197">
                <a:moveTo>
                  <a:pt x="0" y="0"/>
                </a:moveTo>
                <a:lnTo>
                  <a:pt x="463802" y="0"/>
                </a:lnTo>
                <a:lnTo>
                  <a:pt x="463802" y="845198"/>
                </a:lnTo>
                <a:lnTo>
                  <a:pt x="0" y="845198"/>
                </a:lnTo>
                <a:lnTo>
                  <a:pt x="0" y="0"/>
                </a:lnTo>
                <a:close/>
              </a:path>
            </a:pathLst>
          </a:custGeom>
          <a:blipFill>
            <a:blip r:embed="rId7"/>
            <a:stretch>
              <a:fillRect/>
            </a:stretch>
          </a:blipFill>
        </p:spPr>
        <p:txBody>
          <a:bodyPr/>
          <a:lstStyle/>
          <a:p>
            <a:endParaRPr lang="en-US" dirty="0"/>
          </a:p>
        </p:txBody>
      </p:sp>
      <p:sp>
        <p:nvSpPr>
          <p:cNvPr id="8" name="Freeform 7">
            <a:extLst>
              <a:ext uri="{FF2B5EF4-FFF2-40B4-BE49-F238E27FC236}">
                <a16:creationId xmlns:a16="http://schemas.microsoft.com/office/drawing/2014/main" xmlns="" id="{BAA9BFB3-A9FC-46E5-9764-227C8FA02DEA}"/>
              </a:ext>
            </a:extLst>
          </p:cNvPr>
          <p:cNvSpPr/>
          <p:nvPr/>
        </p:nvSpPr>
        <p:spPr>
          <a:xfrm>
            <a:off x="13725031" y="8218191"/>
            <a:ext cx="463802" cy="845197"/>
          </a:xfrm>
          <a:custGeom>
            <a:avLst/>
            <a:gdLst/>
            <a:ahLst/>
            <a:cxnLst/>
            <a:rect l="l" t="t" r="r" b="b"/>
            <a:pathLst>
              <a:path w="463802" h="845197">
                <a:moveTo>
                  <a:pt x="0" y="0"/>
                </a:moveTo>
                <a:lnTo>
                  <a:pt x="463802" y="0"/>
                </a:lnTo>
                <a:lnTo>
                  <a:pt x="463802" y="845198"/>
                </a:lnTo>
                <a:lnTo>
                  <a:pt x="0" y="845198"/>
                </a:lnTo>
                <a:lnTo>
                  <a:pt x="0" y="0"/>
                </a:lnTo>
                <a:close/>
              </a:path>
            </a:pathLst>
          </a:custGeom>
          <a:blipFill>
            <a:blip r:embed="rId7"/>
            <a:stretch>
              <a:fillRect/>
            </a:stretch>
          </a:blipFill>
        </p:spPr>
        <p:txBody>
          <a:bodyPr/>
          <a:lstStyle/>
          <a:p>
            <a:endParaRPr lang="en-US" dirty="0"/>
          </a:p>
        </p:txBody>
      </p:sp>
      <p:sp>
        <p:nvSpPr>
          <p:cNvPr id="9" name="Freeform 8">
            <a:extLst>
              <a:ext uri="{FF2B5EF4-FFF2-40B4-BE49-F238E27FC236}">
                <a16:creationId xmlns:a16="http://schemas.microsoft.com/office/drawing/2014/main" xmlns="" id="{A7160E02-8FBA-4998-AACF-DDE143F18236}"/>
              </a:ext>
            </a:extLst>
          </p:cNvPr>
          <p:cNvSpPr/>
          <p:nvPr/>
        </p:nvSpPr>
        <p:spPr>
          <a:xfrm>
            <a:off x="16795498" y="8237241"/>
            <a:ext cx="463802" cy="845197"/>
          </a:xfrm>
          <a:custGeom>
            <a:avLst/>
            <a:gdLst/>
            <a:ahLst/>
            <a:cxnLst/>
            <a:rect l="l" t="t" r="r" b="b"/>
            <a:pathLst>
              <a:path w="463802" h="845197">
                <a:moveTo>
                  <a:pt x="0" y="0"/>
                </a:moveTo>
                <a:lnTo>
                  <a:pt x="463802" y="0"/>
                </a:lnTo>
                <a:lnTo>
                  <a:pt x="463802" y="845198"/>
                </a:lnTo>
                <a:lnTo>
                  <a:pt x="0" y="845198"/>
                </a:lnTo>
                <a:lnTo>
                  <a:pt x="0" y="0"/>
                </a:lnTo>
                <a:close/>
              </a:path>
            </a:pathLst>
          </a:custGeom>
          <a:blipFill>
            <a:blip r:embed="rId7"/>
            <a:stretch>
              <a:fillRect/>
            </a:stretch>
          </a:blipFill>
        </p:spPr>
        <p:txBody>
          <a:bodyPr/>
          <a:lstStyle/>
          <a:p>
            <a:endParaRPr lang="en-US" dirty="0"/>
          </a:p>
        </p:txBody>
      </p:sp>
      <p:sp>
        <p:nvSpPr>
          <p:cNvPr id="10" name="Freeform 9">
            <a:extLst>
              <a:ext uri="{FF2B5EF4-FFF2-40B4-BE49-F238E27FC236}">
                <a16:creationId xmlns:a16="http://schemas.microsoft.com/office/drawing/2014/main" xmlns="" id="{B7A53DB1-823E-4F04-A1A4-ECAB309D0A0C}"/>
              </a:ext>
            </a:extLst>
          </p:cNvPr>
          <p:cNvSpPr/>
          <p:nvPr/>
        </p:nvSpPr>
        <p:spPr>
          <a:xfrm rot="844160">
            <a:off x="15865709" y="49100"/>
            <a:ext cx="2274743" cy="2217875"/>
          </a:xfrm>
          <a:custGeom>
            <a:avLst/>
            <a:gdLst/>
            <a:ahLst/>
            <a:cxnLst/>
            <a:rect l="l" t="t" r="r" b="b"/>
            <a:pathLst>
              <a:path w="2274743" h="2217875">
                <a:moveTo>
                  <a:pt x="0" y="0"/>
                </a:moveTo>
                <a:lnTo>
                  <a:pt x="2274743" y="0"/>
                </a:lnTo>
                <a:lnTo>
                  <a:pt x="2274743" y="2217874"/>
                </a:lnTo>
                <a:lnTo>
                  <a:pt x="0" y="2217874"/>
                </a:lnTo>
                <a:lnTo>
                  <a:pt x="0" y="0"/>
                </a:lnTo>
                <a:close/>
              </a:path>
            </a:pathLst>
          </a:custGeom>
          <a:blipFill>
            <a:blip r:embed="rId8"/>
            <a:stretch>
              <a:fillRect/>
            </a:stretch>
          </a:blipFill>
        </p:spPr>
        <p:txBody>
          <a:bodyPr/>
          <a:lstStyle/>
          <a:p>
            <a:endParaRPr lang="en-US" dirty="0"/>
          </a:p>
        </p:txBody>
      </p:sp>
      <p:sp>
        <p:nvSpPr>
          <p:cNvPr id="11" name="Freeform 10">
            <a:extLst>
              <a:ext uri="{FF2B5EF4-FFF2-40B4-BE49-F238E27FC236}">
                <a16:creationId xmlns:a16="http://schemas.microsoft.com/office/drawing/2014/main" xmlns="" id="{3AE4C978-3958-4FED-9BE4-068766886B12}"/>
              </a:ext>
            </a:extLst>
          </p:cNvPr>
          <p:cNvSpPr/>
          <p:nvPr/>
        </p:nvSpPr>
        <p:spPr>
          <a:xfrm>
            <a:off x="14628486" y="580594"/>
            <a:ext cx="1577526" cy="1577526"/>
          </a:xfrm>
          <a:custGeom>
            <a:avLst/>
            <a:gdLst/>
            <a:ahLst/>
            <a:cxnLst/>
            <a:rect l="l" t="t" r="r" b="b"/>
            <a:pathLst>
              <a:path w="1577526" h="1577526">
                <a:moveTo>
                  <a:pt x="0" y="0"/>
                </a:moveTo>
                <a:lnTo>
                  <a:pt x="1577526" y="0"/>
                </a:lnTo>
                <a:lnTo>
                  <a:pt x="1577526" y="1577525"/>
                </a:lnTo>
                <a:lnTo>
                  <a:pt x="0" y="1577525"/>
                </a:lnTo>
                <a:lnTo>
                  <a:pt x="0" y="0"/>
                </a:lnTo>
                <a:close/>
              </a:path>
            </a:pathLst>
          </a:custGeom>
          <a:blipFill>
            <a:blip r:embed="rId9">
              <a:alphaModFix amt="76000"/>
              <a:extLst>
                <a:ext uri="{96DAC541-7B7A-43D3-8B79-37D633B846F1}">
                  <asvg:svgBlip xmlns="" xmlns:asvg="http://schemas.microsoft.com/office/drawing/2016/SVG/main" r:embed="rId10"/>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xmlns="" id="{7D583A8B-4BC5-4798-805D-98F1D17B9FBD}"/>
              </a:ext>
            </a:extLst>
          </p:cNvPr>
          <p:cNvSpPr txBox="1"/>
          <p:nvPr/>
        </p:nvSpPr>
        <p:spPr>
          <a:xfrm>
            <a:off x="1520438" y="8968139"/>
            <a:ext cx="2287497" cy="854075"/>
          </a:xfrm>
          <a:prstGeom prst="rect">
            <a:avLst/>
          </a:prstGeom>
        </p:spPr>
        <p:txBody>
          <a:bodyPr lIns="0" tIns="0" rIns="0" bIns="0" rtlCol="0" anchor="t">
            <a:spAutoFit/>
          </a:bodyPr>
          <a:lstStyle/>
          <a:p>
            <a:pPr algn="just">
              <a:lnSpc>
                <a:spcPts val="7000"/>
              </a:lnSpc>
            </a:pPr>
            <a:r>
              <a:rPr lang="en-US" sz="5000" b="1" dirty="0">
                <a:solidFill>
                  <a:srgbClr val="000000"/>
                </a:solidFill>
                <a:latin typeface="Montserrat Bold"/>
                <a:ea typeface="Montserrat Bold"/>
                <a:cs typeface="Montserrat Bold"/>
                <a:sym typeface="Montserrat Bold"/>
              </a:rPr>
              <a:t>TỔNG</a:t>
            </a:r>
          </a:p>
        </p:txBody>
      </p:sp>
      <p:sp>
        <p:nvSpPr>
          <p:cNvPr id="14" name="TextBox 13">
            <a:extLst>
              <a:ext uri="{FF2B5EF4-FFF2-40B4-BE49-F238E27FC236}">
                <a16:creationId xmlns:a16="http://schemas.microsoft.com/office/drawing/2014/main" xmlns="" id="{80A07F82-6651-4F70-BD88-F5C0A40F7003}"/>
              </a:ext>
            </a:extLst>
          </p:cNvPr>
          <p:cNvSpPr txBox="1"/>
          <p:nvPr/>
        </p:nvSpPr>
        <p:spPr>
          <a:xfrm>
            <a:off x="6400801" y="9227128"/>
            <a:ext cx="2983048" cy="500152"/>
          </a:xfrm>
          <a:prstGeom prst="rect">
            <a:avLst/>
          </a:prstGeom>
        </p:spPr>
        <p:txBody>
          <a:bodyPr wrap="square" lIns="0" tIns="0" rIns="0" bIns="0" rtlCol="0" anchor="t">
            <a:spAutoFit/>
          </a:bodyPr>
          <a:lstStyle/>
          <a:p>
            <a:pPr algn="ctr">
              <a:lnSpc>
                <a:spcPts val="3920"/>
              </a:lnSpc>
            </a:pPr>
            <a:r>
              <a:rPr lang="en-US" sz="3500" b="1" dirty="0">
                <a:solidFill>
                  <a:srgbClr val="000000"/>
                </a:solidFill>
                <a:latin typeface="Montserrat Bold"/>
                <a:ea typeface="Montserrat Bold"/>
                <a:cs typeface="Montserrat Bold"/>
                <a:sym typeface="Montserrat Bold"/>
              </a:rPr>
              <a:t>25 PHÒNG</a:t>
            </a:r>
          </a:p>
        </p:txBody>
      </p:sp>
      <p:sp>
        <p:nvSpPr>
          <p:cNvPr id="15" name="TextBox 14">
            <a:extLst>
              <a:ext uri="{FF2B5EF4-FFF2-40B4-BE49-F238E27FC236}">
                <a16:creationId xmlns:a16="http://schemas.microsoft.com/office/drawing/2014/main" xmlns="" id="{080347F7-A230-42C5-A00E-C8A25C855C63}"/>
              </a:ext>
            </a:extLst>
          </p:cNvPr>
          <p:cNvSpPr txBox="1"/>
          <p:nvPr/>
        </p:nvSpPr>
        <p:spPr>
          <a:xfrm>
            <a:off x="9471760" y="9185626"/>
            <a:ext cx="2878047" cy="500137"/>
          </a:xfrm>
          <a:prstGeom prst="rect">
            <a:avLst/>
          </a:prstGeom>
        </p:spPr>
        <p:txBody>
          <a:bodyPr lIns="0" tIns="0" rIns="0" bIns="0" rtlCol="0" anchor="t">
            <a:spAutoFit/>
          </a:bodyPr>
          <a:lstStyle/>
          <a:p>
            <a:pPr algn="ctr">
              <a:lnSpc>
                <a:spcPts val="3920"/>
              </a:lnSpc>
            </a:pPr>
            <a:r>
              <a:rPr lang="en-US" sz="3500" b="1" dirty="0">
                <a:solidFill>
                  <a:srgbClr val="000000"/>
                </a:solidFill>
                <a:latin typeface="Montserrat Bold"/>
                <a:ea typeface="Montserrat Bold"/>
                <a:cs typeface="Montserrat Bold"/>
                <a:sym typeface="Montserrat Bold"/>
              </a:rPr>
              <a:t>05 PHÒNG</a:t>
            </a:r>
          </a:p>
        </p:txBody>
      </p:sp>
      <p:sp>
        <p:nvSpPr>
          <p:cNvPr id="16" name="TextBox 15">
            <a:extLst>
              <a:ext uri="{FF2B5EF4-FFF2-40B4-BE49-F238E27FC236}">
                <a16:creationId xmlns:a16="http://schemas.microsoft.com/office/drawing/2014/main" xmlns="" id="{62D6F3DF-0DDD-4A04-B42A-1768664F8BF5}"/>
              </a:ext>
            </a:extLst>
          </p:cNvPr>
          <p:cNvSpPr txBox="1"/>
          <p:nvPr/>
        </p:nvSpPr>
        <p:spPr>
          <a:xfrm>
            <a:off x="12573000" y="9177689"/>
            <a:ext cx="2817065" cy="500137"/>
          </a:xfrm>
          <a:prstGeom prst="rect">
            <a:avLst/>
          </a:prstGeom>
        </p:spPr>
        <p:txBody>
          <a:bodyPr wrap="square" lIns="0" tIns="0" rIns="0" bIns="0" rtlCol="0" anchor="t">
            <a:spAutoFit/>
          </a:bodyPr>
          <a:lstStyle/>
          <a:p>
            <a:pPr algn="ctr">
              <a:lnSpc>
                <a:spcPts val="3920"/>
              </a:lnSpc>
            </a:pPr>
            <a:r>
              <a:rPr lang="en-US" sz="3500" b="1" dirty="0">
                <a:solidFill>
                  <a:srgbClr val="000000"/>
                </a:solidFill>
                <a:latin typeface="Montserrat Bold"/>
                <a:ea typeface="Montserrat Bold"/>
                <a:cs typeface="Montserrat Bold"/>
                <a:sym typeface="Montserrat Bold"/>
              </a:rPr>
              <a:t>30 GIƯỜNG</a:t>
            </a:r>
          </a:p>
        </p:txBody>
      </p:sp>
      <p:sp>
        <p:nvSpPr>
          <p:cNvPr id="17" name="TextBox 16">
            <a:extLst>
              <a:ext uri="{FF2B5EF4-FFF2-40B4-BE49-F238E27FC236}">
                <a16:creationId xmlns:a16="http://schemas.microsoft.com/office/drawing/2014/main" xmlns="" id="{871CD676-DFDC-46A8-A651-F24A634EF287}"/>
              </a:ext>
            </a:extLst>
          </p:cNvPr>
          <p:cNvSpPr txBox="1"/>
          <p:nvPr/>
        </p:nvSpPr>
        <p:spPr>
          <a:xfrm>
            <a:off x="15582062" y="9182100"/>
            <a:ext cx="2705938" cy="500137"/>
          </a:xfrm>
          <a:prstGeom prst="rect">
            <a:avLst/>
          </a:prstGeom>
        </p:spPr>
        <p:txBody>
          <a:bodyPr wrap="square" lIns="0" tIns="0" rIns="0" bIns="0" rtlCol="0" anchor="t">
            <a:spAutoFit/>
          </a:bodyPr>
          <a:lstStyle/>
          <a:p>
            <a:pPr algn="ctr">
              <a:lnSpc>
                <a:spcPts val="3920"/>
              </a:lnSpc>
            </a:pPr>
            <a:r>
              <a:rPr lang="en-US" sz="3500" b="1" dirty="0">
                <a:solidFill>
                  <a:srgbClr val="000000"/>
                </a:solidFill>
                <a:latin typeface="Montserrat Bold"/>
                <a:ea typeface="Montserrat Bold"/>
                <a:cs typeface="Montserrat Bold"/>
                <a:sym typeface="Montserrat Bold"/>
              </a:rPr>
              <a:t>05 GIƯỜNG</a:t>
            </a:r>
          </a:p>
        </p:txBody>
      </p:sp>
    </p:spTree>
    <p:extLst>
      <p:ext uri="{BB962C8B-B14F-4D97-AF65-F5344CB8AC3E}">
        <p14:creationId xmlns:p14="http://schemas.microsoft.com/office/powerpoint/2010/main" val="3365020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052866" y="-96895"/>
            <a:ext cx="15766417" cy="10702640"/>
            <a:chOff x="-1052866" y="-96895"/>
            <a:chExt cx="15766417" cy="10702640"/>
          </a:xfrm>
        </p:grpSpPr>
        <p:grpSp>
          <p:nvGrpSpPr>
            <p:cNvPr id="34" name="Group 33"/>
            <p:cNvGrpSpPr/>
            <p:nvPr/>
          </p:nvGrpSpPr>
          <p:grpSpPr>
            <a:xfrm>
              <a:off x="-1052866" y="-96895"/>
              <a:ext cx="9784770" cy="6821897"/>
              <a:chOff x="-1052866" y="-96895"/>
              <a:chExt cx="9784770" cy="6821897"/>
            </a:xfrm>
          </p:grpSpPr>
          <p:grpSp>
            <p:nvGrpSpPr>
              <p:cNvPr id="6" name="Group 6"/>
              <p:cNvGrpSpPr/>
              <p:nvPr/>
            </p:nvGrpSpPr>
            <p:grpSpPr>
              <a:xfrm>
                <a:off x="-1052866" y="-96895"/>
                <a:ext cx="9784770" cy="6821897"/>
                <a:chOff x="115878" y="31834"/>
                <a:chExt cx="1120154" cy="780966"/>
              </a:xfrm>
            </p:grpSpPr>
            <p:sp>
              <p:nvSpPr>
                <p:cNvPr id="7" name="Freeform 7"/>
                <p:cNvSpPr/>
                <p:nvPr/>
              </p:nvSpPr>
              <p:spPr>
                <a:xfrm>
                  <a:off x="210239" y="31834"/>
                  <a:ext cx="1025793" cy="780966"/>
                </a:xfrm>
                <a:custGeom>
                  <a:avLst/>
                  <a:gdLst/>
                  <a:ahLst/>
                  <a:cxnLst/>
                  <a:rect l="l" t="t" r="r" b="b"/>
                  <a:pathLst>
                    <a:path w="1236032" h="812800">
                      <a:moveTo>
                        <a:pt x="618016" y="0"/>
                      </a:moveTo>
                      <a:cubicBezTo>
                        <a:pt x="276695" y="0"/>
                        <a:pt x="0" y="181951"/>
                        <a:pt x="0" y="406400"/>
                      </a:cubicBezTo>
                      <a:cubicBezTo>
                        <a:pt x="0" y="630849"/>
                        <a:pt x="276695" y="812800"/>
                        <a:pt x="618016" y="812800"/>
                      </a:cubicBezTo>
                      <a:cubicBezTo>
                        <a:pt x="959337" y="812800"/>
                        <a:pt x="1236032" y="630849"/>
                        <a:pt x="1236032" y="406400"/>
                      </a:cubicBezTo>
                      <a:cubicBezTo>
                        <a:pt x="1236032" y="181951"/>
                        <a:pt x="959337" y="0"/>
                        <a:pt x="618016" y="0"/>
                      </a:cubicBezTo>
                      <a:close/>
                    </a:path>
                  </a:pathLst>
                </a:custGeom>
                <a:solidFill>
                  <a:srgbClr val="FFA51F">
                    <a:alpha val="34902"/>
                  </a:srgbClr>
                </a:solidFill>
              </p:spPr>
              <p:txBody>
                <a:bodyPr/>
                <a:lstStyle/>
                <a:p>
                  <a:endParaRPr lang="en-US"/>
                </a:p>
              </p:txBody>
            </p:sp>
            <p:sp>
              <p:nvSpPr>
                <p:cNvPr id="8" name="TextBox 8"/>
                <p:cNvSpPr txBox="1"/>
                <p:nvPr/>
              </p:nvSpPr>
              <p:spPr>
                <a:xfrm>
                  <a:off x="115878" y="38100"/>
                  <a:ext cx="1004276" cy="698500"/>
                </a:xfrm>
                <a:prstGeom prst="rect">
                  <a:avLst/>
                </a:prstGeom>
              </p:spPr>
              <p:txBody>
                <a:bodyPr lIns="50800" tIns="50800" rIns="50800" bIns="50800" rtlCol="0" anchor="ctr"/>
                <a:lstStyle/>
                <a:p>
                  <a:pPr algn="ctr">
                    <a:lnSpc>
                      <a:spcPts val="2660"/>
                    </a:lnSpc>
                  </a:pPr>
                  <a:endParaRPr sz="1801"/>
                </a:p>
              </p:txBody>
            </p:sp>
          </p:grpSp>
          <p:sp>
            <p:nvSpPr>
              <p:cNvPr id="13" name="Freeform 13"/>
              <p:cNvSpPr/>
              <p:nvPr/>
            </p:nvSpPr>
            <p:spPr>
              <a:xfrm>
                <a:off x="-407058" y="-42160"/>
                <a:ext cx="8960508" cy="5981738"/>
              </a:xfrm>
              <a:custGeom>
                <a:avLst/>
                <a:gdLst/>
                <a:ahLst/>
                <a:cxnLst/>
                <a:rect l="l" t="t" r="r" b="b"/>
                <a:pathLst>
                  <a:path w="1362958" h="812800">
                    <a:moveTo>
                      <a:pt x="681479" y="0"/>
                    </a:moveTo>
                    <a:cubicBezTo>
                      <a:pt x="305109" y="0"/>
                      <a:pt x="0" y="181951"/>
                      <a:pt x="0" y="406400"/>
                    </a:cubicBezTo>
                    <a:cubicBezTo>
                      <a:pt x="0" y="630849"/>
                      <a:pt x="305109" y="812800"/>
                      <a:pt x="681479" y="812800"/>
                    </a:cubicBezTo>
                    <a:cubicBezTo>
                      <a:pt x="1057850" y="812800"/>
                      <a:pt x="1362958" y="630849"/>
                      <a:pt x="1362958" y="406400"/>
                    </a:cubicBezTo>
                    <a:cubicBezTo>
                      <a:pt x="1362958" y="181951"/>
                      <a:pt x="1057850" y="0"/>
                      <a:pt x="681479" y="0"/>
                    </a:cubicBezTo>
                    <a:close/>
                  </a:path>
                </a:pathLst>
              </a:custGeom>
              <a:blipFill>
                <a:blip r:embed="rId3">
                  <a:alphaModFix amt="98000"/>
                </a:blip>
                <a:stretch>
                  <a:fillRect t="-5860" b="-5860"/>
                </a:stretch>
              </a:blipFill>
            </p:spPr>
            <p:txBody>
              <a:bodyPr/>
              <a:lstStyle/>
              <a:p>
                <a:endParaRPr lang="en-US"/>
              </a:p>
            </p:txBody>
          </p:sp>
        </p:grpSp>
        <p:grpSp>
          <p:nvGrpSpPr>
            <p:cNvPr id="35" name="Group 34"/>
            <p:cNvGrpSpPr/>
            <p:nvPr/>
          </p:nvGrpSpPr>
          <p:grpSpPr>
            <a:xfrm>
              <a:off x="0" y="3465107"/>
              <a:ext cx="14713551" cy="7140638"/>
              <a:chOff x="0" y="3465107"/>
              <a:chExt cx="14713551" cy="7140638"/>
            </a:xfrm>
          </p:grpSpPr>
          <p:sp>
            <p:nvSpPr>
              <p:cNvPr id="2" name="Freeform 2"/>
              <p:cNvSpPr/>
              <p:nvPr/>
            </p:nvSpPr>
            <p:spPr>
              <a:xfrm>
                <a:off x="0" y="3465107"/>
                <a:ext cx="14713551" cy="6821893"/>
              </a:xfrm>
              <a:custGeom>
                <a:avLst/>
                <a:gdLst/>
                <a:ahLst/>
                <a:cxnLst/>
                <a:rect l="l" t="t" r="r" b="b"/>
                <a:pathLst>
                  <a:path w="17815081" h="8229600">
                    <a:moveTo>
                      <a:pt x="0" y="0"/>
                    </a:moveTo>
                    <a:lnTo>
                      <a:pt x="17815081" y="0"/>
                    </a:lnTo>
                    <a:lnTo>
                      <a:pt x="17815081" y="8229600"/>
                    </a:lnTo>
                    <a:lnTo>
                      <a:pt x="0" y="8229600"/>
                    </a:lnTo>
                    <a:lnTo>
                      <a:pt x="0" y="0"/>
                    </a:lnTo>
                    <a:close/>
                  </a:path>
                </a:pathLst>
              </a:custGeom>
              <a:blipFill>
                <a:blip r:embed="rId4"/>
                <a:stretch>
                  <a:fillRect t="-24548" b="-24548"/>
                </a:stretch>
              </a:blipFill>
            </p:spPr>
            <p:txBody>
              <a:bodyPr/>
              <a:lstStyle/>
              <a:p>
                <a:endParaRPr lang="en-US"/>
              </a:p>
            </p:txBody>
          </p:sp>
          <p:grpSp>
            <p:nvGrpSpPr>
              <p:cNvPr id="33" name="Group 32"/>
              <p:cNvGrpSpPr/>
              <p:nvPr/>
            </p:nvGrpSpPr>
            <p:grpSpPr>
              <a:xfrm>
                <a:off x="813007" y="4707350"/>
                <a:ext cx="7833172" cy="5898395"/>
                <a:chOff x="813007" y="4707350"/>
                <a:chExt cx="7833172" cy="5898395"/>
              </a:xfrm>
            </p:grpSpPr>
            <p:grpSp>
              <p:nvGrpSpPr>
                <p:cNvPr id="9" name="Group 9"/>
                <p:cNvGrpSpPr/>
                <p:nvPr/>
              </p:nvGrpSpPr>
              <p:grpSpPr>
                <a:xfrm>
                  <a:off x="813007" y="4707350"/>
                  <a:ext cx="7833172" cy="5898395"/>
                  <a:chOff x="0" y="0"/>
                  <a:chExt cx="1079413" cy="812800"/>
                </a:xfrm>
              </p:grpSpPr>
              <p:sp>
                <p:nvSpPr>
                  <p:cNvPr id="10" name="Freeform 10"/>
                  <p:cNvSpPr/>
                  <p:nvPr/>
                </p:nvSpPr>
                <p:spPr>
                  <a:xfrm>
                    <a:off x="0" y="0"/>
                    <a:ext cx="1079413" cy="812800"/>
                  </a:xfrm>
                  <a:custGeom>
                    <a:avLst/>
                    <a:gdLst/>
                    <a:ahLst/>
                    <a:cxnLst/>
                    <a:rect l="l" t="t" r="r" b="b"/>
                    <a:pathLst>
                      <a:path w="1079413" h="812800">
                        <a:moveTo>
                          <a:pt x="539706" y="0"/>
                        </a:moveTo>
                        <a:cubicBezTo>
                          <a:pt x="241635" y="0"/>
                          <a:pt x="0" y="181951"/>
                          <a:pt x="0" y="406400"/>
                        </a:cubicBezTo>
                        <a:cubicBezTo>
                          <a:pt x="0" y="630849"/>
                          <a:pt x="241635" y="812800"/>
                          <a:pt x="539706" y="812800"/>
                        </a:cubicBezTo>
                        <a:cubicBezTo>
                          <a:pt x="837778" y="812800"/>
                          <a:pt x="1079413" y="630849"/>
                          <a:pt x="1079413" y="406400"/>
                        </a:cubicBezTo>
                        <a:cubicBezTo>
                          <a:pt x="1079413" y="181951"/>
                          <a:pt x="837778" y="0"/>
                          <a:pt x="539706" y="0"/>
                        </a:cubicBezTo>
                        <a:close/>
                      </a:path>
                    </a:pathLst>
                  </a:custGeom>
                  <a:gradFill rotWithShape="1">
                    <a:gsLst>
                      <a:gs pos="0">
                        <a:srgbClr val="A6A6A6">
                          <a:alpha val="100000"/>
                        </a:srgbClr>
                      </a:gs>
                      <a:gs pos="100000">
                        <a:srgbClr val="FFFFFF">
                          <a:alpha val="100000"/>
                        </a:srgbClr>
                      </a:gs>
                    </a:gsLst>
                    <a:lin ang="0"/>
                  </a:gradFill>
                </p:spPr>
                <p:txBody>
                  <a:bodyPr/>
                  <a:lstStyle/>
                  <a:p>
                    <a:endParaRPr lang="en-US"/>
                  </a:p>
                </p:txBody>
              </p:sp>
              <p:sp>
                <p:nvSpPr>
                  <p:cNvPr id="11" name="TextBox 11"/>
                  <p:cNvSpPr txBox="1"/>
                  <p:nvPr/>
                </p:nvSpPr>
                <p:spPr>
                  <a:xfrm>
                    <a:off x="101195" y="38100"/>
                    <a:ext cx="877023" cy="698500"/>
                  </a:xfrm>
                  <a:prstGeom prst="rect">
                    <a:avLst/>
                  </a:prstGeom>
                </p:spPr>
                <p:txBody>
                  <a:bodyPr lIns="50800" tIns="50800" rIns="50800" bIns="50800" rtlCol="0" anchor="ctr"/>
                  <a:lstStyle/>
                  <a:p>
                    <a:pPr algn="ctr">
                      <a:lnSpc>
                        <a:spcPts val="2660"/>
                      </a:lnSpc>
                    </a:pPr>
                    <a:endParaRPr sz="1801"/>
                  </a:p>
                </p:txBody>
              </p:sp>
            </p:grpSp>
            <p:grpSp>
              <p:nvGrpSpPr>
                <p:cNvPr id="14" name="Group 14"/>
                <p:cNvGrpSpPr/>
                <p:nvPr/>
              </p:nvGrpSpPr>
              <p:grpSpPr>
                <a:xfrm>
                  <a:off x="1028700" y="4927203"/>
                  <a:ext cx="7214804" cy="5458689"/>
                  <a:chOff x="0" y="0"/>
                  <a:chExt cx="1074286" cy="812800"/>
                </a:xfrm>
              </p:grpSpPr>
              <p:sp>
                <p:nvSpPr>
                  <p:cNvPr id="15" name="Freeform 15"/>
                  <p:cNvSpPr/>
                  <p:nvPr/>
                </p:nvSpPr>
                <p:spPr>
                  <a:xfrm>
                    <a:off x="0" y="0"/>
                    <a:ext cx="1074286" cy="812800"/>
                  </a:xfrm>
                  <a:custGeom>
                    <a:avLst/>
                    <a:gdLst/>
                    <a:ahLst/>
                    <a:cxnLst/>
                    <a:rect l="l" t="t" r="r" b="b"/>
                    <a:pathLst>
                      <a:path w="1074286" h="812800">
                        <a:moveTo>
                          <a:pt x="537143" y="0"/>
                        </a:moveTo>
                        <a:cubicBezTo>
                          <a:pt x="240487" y="0"/>
                          <a:pt x="0" y="181951"/>
                          <a:pt x="0" y="406400"/>
                        </a:cubicBezTo>
                        <a:cubicBezTo>
                          <a:pt x="0" y="630849"/>
                          <a:pt x="240487" y="812800"/>
                          <a:pt x="537143" y="812800"/>
                        </a:cubicBezTo>
                        <a:cubicBezTo>
                          <a:pt x="833799" y="812800"/>
                          <a:pt x="1074286" y="630849"/>
                          <a:pt x="1074286" y="406400"/>
                        </a:cubicBezTo>
                        <a:cubicBezTo>
                          <a:pt x="1074286" y="181951"/>
                          <a:pt x="833799" y="0"/>
                          <a:pt x="537143" y="0"/>
                        </a:cubicBezTo>
                        <a:close/>
                      </a:path>
                    </a:pathLst>
                  </a:custGeom>
                  <a:blipFill>
                    <a:blip r:embed="rId5"/>
                    <a:stretch>
                      <a:fillRect l="-6886" r="-6886"/>
                    </a:stretch>
                  </a:blipFill>
                </p:spPr>
                <p:txBody>
                  <a:bodyPr/>
                  <a:lstStyle/>
                  <a:p>
                    <a:endParaRPr lang="en-US"/>
                  </a:p>
                </p:txBody>
              </p:sp>
            </p:grpSp>
          </p:grpSp>
        </p:grpSp>
      </p:grpSp>
      <p:grpSp>
        <p:nvGrpSpPr>
          <p:cNvPr id="20" name="Group 20"/>
          <p:cNvGrpSpPr/>
          <p:nvPr/>
        </p:nvGrpSpPr>
        <p:grpSpPr>
          <a:xfrm>
            <a:off x="8707322" y="731949"/>
            <a:ext cx="9333028" cy="3234908"/>
            <a:chOff x="0" y="161925"/>
            <a:chExt cx="14157752" cy="4313212"/>
          </a:xfrm>
        </p:grpSpPr>
        <p:sp>
          <p:nvSpPr>
            <p:cNvPr id="21" name="TextBox 21"/>
            <p:cNvSpPr txBox="1"/>
            <p:nvPr/>
          </p:nvSpPr>
          <p:spPr>
            <a:xfrm>
              <a:off x="0" y="161925"/>
              <a:ext cx="14157752" cy="2466233"/>
            </a:xfrm>
            <a:prstGeom prst="rect">
              <a:avLst/>
            </a:prstGeom>
          </p:spPr>
          <p:txBody>
            <a:bodyPr lIns="0" tIns="0" rIns="0" bIns="0" rtlCol="0" anchor="t">
              <a:spAutoFit/>
            </a:bodyPr>
            <a:lstStyle/>
            <a:p>
              <a:pPr algn="ctr">
                <a:lnSpc>
                  <a:spcPts val="7159"/>
                </a:lnSpc>
              </a:pPr>
              <a:r>
                <a:rPr lang="en-US" sz="7380" b="1">
                  <a:solidFill>
                    <a:srgbClr val="15616D"/>
                  </a:solidFill>
                  <a:latin typeface="Montserrat Heavy"/>
                  <a:ea typeface="Montserrat Heavy"/>
                  <a:cs typeface="Montserrat Heavy"/>
                  <a:sym typeface="Montserrat Heavy"/>
                </a:rPr>
                <a:t>PHIẾU SỐ </a:t>
              </a:r>
            </a:p>
            <a:p>
              <a:pPr algn="ctr">
                <a:lnSpc>
                  <a:spcPts val="7159"/>
                </a:lnSpc>
              </a:pPr>
              <a:r>
                <a:rPr lang="en-US" sz="7380" b="1">
                  <a:solidFill>
                    <a:srgbClr val="15616D"/>
                  </a:solidFill>
                  <a:latin typeface="Montserrat Heavy"/>
                  <a:ea typeface="Montserrat Heavy"/>
                  <a:cs typeface="Montserrat Heavy"/>
                  <a:sym typeface="Montserrat Heavy"/>
                </a:rPr>
                <a:t>7.7/CT-LT MAU</a:t>
              </a:r>
            </a:p>
          </p:txBody>
        </p:sp>
        <p:sp>
          <p:nvSpPr>
            <p:cNvPr id="22" name="TextBox 22"/>
            <p:cNvSpPr txBox="1"/>
            <p:nvPr/>
          </p:nvSpPr>
          <p:spPr>
            <a:xfrm>
              <a:off x="0" y="3057483"/>
              <a:ext cx="12389399" cy="1417654"/>
            </a:xfrm>
            <a:prstGeom prst="rect">
              <a:avLst/>
            </a:prstGeom>
          </p:spPr>
          <p:txBody>
            <a:bodyPr lIns="0" tIns="0" rIns="0" bIns="0" rtlCol="0" anchor="t">
              <a:spAutoFit/>
            </a:bodyPr>
            <a:lstStyle/>
            <a:p>
              <a:pPr algn="r">
                <a:lnSpc>
                  <a:spcPts val="4340"/>
                </a:lnSpc>
              </a:pPr>
              <a:r>
                <a:rPr lang="en-US" sz="3100">
                  <a:solidFill>
                    <a:srgbClr val="000000"/>
                  </a:solidFill>
                  <a:latin typeface="Montserrat"/>
                  <a:ea typeface="Montserrat"/>
                  <a:cs typeface="Montserrat"/>
                  <a:sym typeface="Montserrat"/>
                </a:rPr>
                <a:t>Thu thập thông tin về hoạt động lưu trú </a:t>
              </a:r>
            </a:p>
            <a:p>
              <a:pPr algn="r">
                <a:lnSpc>
                  <a:spcPts val="4340"/>
                </a:lnSpc>
              </a:pPr>
              <a:r>
                <a:rPr lang="en-US" sz="3100">
                  <a:solidFill>
                    <a:srgbClr val="000000"/>
                  </a:solidFill>
                  <a:latin typeface="Montserrat"/>
                  <a:ea typeface="Montserrat"/>
                  <a:cs typeface="Montserrat"/>
                  <a:sym typeface="Montserrat"/>
                </a:rPr>
                <a:t>của cơ sở SXKD cá thể được chọn mẫu</a:t>
              </a:r>
            </a:p>
          </p:txBody>
        </p:sp>
      </p:grpSp>
      <p:sp>
        <p:nvSpPr>
          <p:cNvPr id="23" name="Freeform 23"/>
          <p:cNvSpPr/>
          <p:nvPr/>
        </p:nvSpPr>
        <p:spPr>
          <a:xfrm>
            <a:off x="8148358" y="524433"/>
            <a:ext cx="995643" cy="942126"/>
          </a:xfrm>
          <a:custGeom>
            <a:avLst/>
            <a:gdLst/>
            <a:ahLst/>
            <a:cxnLst/>
            <a:rect l="l" t="t" r="r" b="b"/>
            <a:pathLst>
              <a:path w="995643" h="942127">
                <a:moveTo>
                  <a:pt x="0" y="0"/>
                </a:moveTo>
                <a:lnTo>
                  <a:pt x="995643" y="0"/>
                </a:lnTo>
                <a:lnTo>
                  <a:pt x="995643" y="942127"/>
                </a:lnTo>
                <a:lnTo>
                  <a:pt x="0" y="9421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30" name="Group 29"/>
          <p:cNvGrpSpPr/>
          <p:nvPr/>
        </p:nvGrpSpPr>
        <p:grpSpPr>
          <a:xfrm>
            <a:off x="9640720" y="4687018"/>
            <a:ext cx="8342482" cy="977071"/>
            <a:chOff x="9640719" y="4534613"/>
            <a:chExt cx="8342481" cy="977071"/>
          </a:xfrm>
        </p:grpSpPr>
        <p:grpSp>
          <p:nvGrpSpPr>
            <p:cNvPr id="3" name="Group 3"/>
            <p:cNvGrpSpPr/>
            <p:nvPr/>
          </p:nvGrpSpPr>
          <p:grpSpPr>
            <a:xfrm>
              <a:off x="9640719" y="4534613"/>
              <a:ext cx="8342481" cy="977071"/>
              <a:chOff x="0" y="0"/>
              <a:chExt cx="5139820" cy="538666"/>
            </a:xfrm>
          </p:grpSpPr>
          <p:sp>
            <p:nvSpPr>
              <p:cNvPr id="4" name="Freeform 4"/>
              <p:cNvSpPr/>
              <p:nvPr/>
            </p:nvSpPr>
            <p:spPr>
              <a:xfrm>
                <a:off x="0" y="0"/>
                <a:ext cx="5139820" cy="538666"/>
              </a:xfrm>
              <a:custGeom>
                <a:avLst/>
                <a:gdLst/>
                <a:ahLst/>
                <a:cxnLst/>
                <a:rect l="l" t="t" r="r" b="b"/>
                <a:pathLst>
                  <a:path w="5139820" h="538666">
                    <a:moveTo>
                      <a:pt x="4936620" y="0"/>
                    </a:moveTo>
                    <a:cubicBezTo>
                      <a:pt x="5048844" y="0"/>
                      <a:pt x="5139820" y="120585"/>
                      <a:pt x="5139820" y="269333"/>
                    </a:cubicBezTo>
                    <a:cubicBezTo>
                      <a:pt x="5139820" y="418082"/>
                      <a:pt x="5048844" y="538666"/>
                      <a:pt x="4936620" y="538666"/>
                    </a:cubicBezTo>
                    <a:lnTo>
                      <a:pt x="203200" y="538666"/>
                    </a:lnTo>
                    <a:cubicBezTo>
                      <a:pt x="90976" y="538666"/>
                      <a:pt x="0" y="418082"/>
                      <a:pt x="0" y="269333"/>
                    </a:cubicBezTo>
                    <a:cubicBezTo>
                      <a:pt x="0" y="120585"/>
                      <a:pt x="90976" y="0"/>
                      <a:pt x="203200" y="0"/>
                    </a:cubicBezTo>
                    <a:close/>
                  </a:path>
                </a:pathLst>
              </a:custGeom>
              <a:solidFill>
                <a:srgbClr val="1C6BBD"/>
              </a:solidFill>
            </p:spPr>
            <p:txBody>
              <a:bodyPr/>
              <a:lstStyle/>
              <a:p>
                <a:endParaRPr lang="en-US"/>
              </a:p>
            </p:txBody>
          </p:sp>
          <p:sp>
            <p:nvSpPr>
              <p:cNvPr id="5" name="TextBox 5"/>
              <p:cNvSpPr txBox="1"/>
              <p:nvPr/>
            </p:nvSpPr>
            <p:spPr>
              <a:xfrm>
                <a:off x="0" y="-38100"/>
                <a:ext cx="5139820" cy="576766"/>
              </a:xfrm>
              <a:prstGeom prst="rect">
                <a:avLst/>
              </a:prstGeom>
            </p:spPr>
            <p:txBody>
              <a:bodyPr lIns="50800" tIns="50800" rIns="50800" bIns="50800" rtlCol="0" anchor="ctr"/>
              <a:lstStyle/>
              <a:p>
                <a:pPr algn="ctr">
                  <a:lnSpc>
                    <a:spcPts val="2660"/>
                  </a:lnSpc>
                  <a:spcBef>
                    <a:spcPct val="0"/>
                  </a:spcBef>
                </a:pPr>
                <a:endParaRPr sz="1801"/>
              </a:p>
            </p:txBody>
          </p:sp>
        </p:grpSp>
        <p:sp>
          <p:nvSpPr>
            <p:cNvPr id="27" name="TextBox 27"/>
            <p:cNvSpPr txBox="1"/>
            <p:nvPr/>
          </p:nvSpPr>
          <p:spPr>
            <a:xfrm>
              <a:off x="10904939" y="4747875"/>
              <a:ext cx="6190334"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định danh của cơ sở</a:t>
              </a:r>
            </a:p>
          </p:txBody>
        </p:sp>
      </p:grpSp>
      <p:grpSp>
        <p:nvGrpSpPr>
          <p:cNvPr id="32" name="Group 31"/>
          <p:cNvGrpSpPr/>
          <p:nvPr/>
        </p:nvGrpSpPr>
        <p:grpSpPr>
          <a:xfrm>
            <a:off x="9640720" y="7719354"/>
            <a:ext cx="8342482" cy="1119768"/>
            <a:chOff x="9640719" y="7357399"/>
            <a:chExt cx="8342481" cy="1119767"/>
          </a:xfrm>
        </p:grpSpPr>
        <p:grpSp>
          <p:nvGrpSpPr>
            <p:cNvPr id="17" name="Group 17"/>
            <p:cNvGrpSpPr/>
            <p:nvPr/>
          </p:nvGrpSpPr>
          <p:grpSpPr>
            <a:xfrm>
              <a:off x="9640719" y="7357399"/>
              <a:ext cx="8342481" cy="1119767"/>
              <a:chOff x="0" y="0"/>
              <a:chExt cx="4977897" cy="617336"/>
            </a:xfrm>
          </p:grpSpPr>
          <p:sp>
            <p:nvSpPr>
              <p:cNvPr id="18" name="Freeform 18"/>
              <p:cNvSpPr/>
              <p:nvPr/>
            </p:nvSpPr>
            <p:spPr>
              <a:xfrm>
                <a:off x="0" y="0"/>
                <a:ext cx="4977897" cy="617336"/>
              </a:xfrm>
              <a:custGeom>
                <a:avLst/>
                <a:gdLst/>
                <a:ahLst/>
                <a:cxnLst/>
                <a:rect l="l" t="t" r="r" b="b"/>
                <a:pathLst>
                  <a:path w="4977897" h="617336">
                    <a:moveTo>
                      <a:pt x="4774697" y="0"/>
                    </a:moveTo>
                    <a:cubicBezTo>
                      <a:pt x="4886921" y="0"/>
                      <a:pt x="4977897" y="138195"/>
                      <a:pt x="4977897" y="308668"/>
                    </a:cubicBezTo>
                    <a:cubicBezTo>
                      <a:pt x="4977897" y="479140"/>
                      <a:pt x="4886921" y="617336"/>
                      <a:pt x="4774697" y="617336"/>
                    </a:cubicBezTo>
                    <a:lnTo>
                      <a:pt x="203200" y="617336"/>
                    </a:lnTo>
                    <a:cubicBezTo>
                      <a:pt x="90976" y="617336"/>
                      <a:pt x="0" y="479140"/>
                      <a:pt x="0" y="308668"/>
                    </a:cubicBezTo>
                    <a:cubicBezTo>
                      <a:pt x="0" y="138195"/>
                      <a:pt x="90976" y="0"/>
                      <a:pt x="203200" y="0"/>
                    </a:cubicBezTo>
                    <a:close/>
                  </a:path>
                </a:pathLst>
              </a:custGeom>
              <a:solidFill>
                <a:srgbClr val="1C6BBD"/>
              </a:solidFill>
            </p:spPr>
            <p:txBody>
              <a:bodyPr/>
              <a:lstStyle/>
              <a:p>
                <a:endParaRPr lang="en-US"/>
              </a:p>
            </p:txBody>
          </p:sp>
          <p:sp>
            <p:nvSpPr>
              <p:cNvPr id="19" name="TextBox 19"/>
              <p:cNvSpPr txBox="1"/>
              <p:nvPr/>
            </p:nvSpPr>
            <p:spPr>
              <a:xfrm>
                <a:off x="0" y="-38100"/>
                <a:ext cx="4977897" cy="655436"/>
              </a:xfrm>
              <a:prstGeom prst="rect">
                <a:avLst/>
              </a:prstGeom>
            </p:spPr>
            <p:txBody>
              <a:bodyPr lIns="50800" tIns="50800" rIns="50800" bIns="50800" rtlCol="0" anchor="ctr"/>
              <a:lstStyle/>
              <a:p>
                <a:pPr algn="ctr">
                  <a:lnSpc>
                    <a:spcPts val="2660"/>
                  </a:lnSpc>
                  <a:spcBef>
                    <a:spcPct val="0"/>
                  </a:spcBef>
                </a:pPr>
                <a:endParaRPr sz="1801"/>
              </a:p>
            </p:txBody>
          </p:sp>
        </p:grpSp>
        <p:sp>
          <p:nvSpPr>
            <p:cNvPr id="28" name="TextBox 28"/>
            <p:cNvSpPr txBox="1"/>
            <p:nvPr/>
          </p:nvSpPr>
          <p:spPr>
            <a:xfrm>
              <a:off x="10952852" y="7613248"/>
              <a:ext cx="6190334"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người trả lời phiếu</a:t>
              </a:r>
            </a:p>
          </p:txBody>
        </p:sp>
      </p:grpSp>
      <p:grpSp>
        <p:nvGrpSpPr>
          <p:cNvPr id="31" name="Group 30"/>
          <p:cNvGrpSpPr/>
          <p:nvPr/>
        </p:nvGrpSpPr>
        <p:grpSpPr>
          <a:xfrm>
            <a:off x="9640720" y="5976533"/>
            <a:ext cx="8342482" cy="1371342"/>
            <a:chOff x="9640719" y="5747931"/>
            <a:chExt cx="8342481" cy="1371342"/>
          </a:xfrm>
        </p:grpSpPr>
        <p:grpSp>
          <p:nvGrpSpPr>
            <p:cNvPr id="24" name="Group 24"/>
            <p:cNvGrpSpPr/>
            <p:nvPr/>
          </p:nvGrpSpPr>
          <p:grpSpPr>
            <a:xfrm>
              <a:off x="9640719" y="5747931"/>
              <a:ext cx="8342481" cy="1371342"/>
              <a:chOff x="0" y="0"/>
              <a:chExt cx="5139820" cy="756031"/>
            </a:xfrm>
          </p:grpSpPr>
          <p:sp>
            <p:nvSpPr>
              <p:cNvPr id="25" name="Freeform 25"/>
              <p:cNvSpPr/>
              <p:nvPr/>
            </p:nvSpPr>
            <p:spPr>
              <a:xfrm>
                <a:off x="0" y="0"/>
                <a:ext cx="5139820" cy="756031"/>
              </a:xfrm>
              <a:custGeom>
                <a:avLst/>
                <a:gdLst/>
                <a:ahLst/>
                <a:cxnLst/>
                <a:rect l="l" t="t" r="r" b="b"/>
                <a:pathLst>
                  <a:path w="5139820" h="756031">
                    <a:moveTo>
                      <a:pt x="4936620" y="0"/>
                    </a:moveTo>
                    <a:cubicBezTo>
                      <a:pt x="5048844" y="0"/>
                      <a:pt x="5139820" y="169243"/>
                      <a:pt x="5139820" y="378015"/>
                    </a:cubicBezTo>
                    <a:cubicBezTo>
                      <a:pt x="5139820" y="586788"/>
                      <a:pt x="5048844" y="756031"/>
                      <a:pt x="4936620" y="756031"/>
                    </a:cubicBezTo>
                    <a:lnTo>
                      <a:pt x="203200" y="756031"/>
                    </a:lnTo>
                    <a:cubicBezTo>
                      <a:pt x="90976" y="756031"/>
                      <a:pt x="0" y="586788"/>
                      <a:pt x="0" y="378015"/>
                    </a:cubicBezTo>
                    <a:cubicBezTo>
                      <a:pt x="0" y="169243"/>
                      <a:pt x="90976" y="0"/>
                      <a:pt x="203200" y="0"/>
                    </a:cubicBezTo>
                    <a:close/>
                  </a:path>
                </a:pathLst>
              </a:custGeom>
              <a:solidFill>
                <a:srgbClr val="1C6BBD"/>
              </a:solidFill>
            </p:spPr>
            <p:txBody>
              <a:bodyPr/>
              <a:lstStyle/>
              <a:p>
                <a:endParaRPr lang="en-US"/>
              </a:p>
            </p:txBody>
          </p:sp>
          <p:sp>
            <p:nvSpPr>
              <p:cNvPr id="26" name="TextBox 26"/>
              <p:cNvSpPr txBox="1"/>
              <p:nvPr/>
            </p:nvSpPr>
            <p:spPr>
              <a:xfrm>
                <a:off x="0" y="-38100"/>
                <a:ext cx="5139820" cy="794131"/>
              </a:xfrm>
              <a:prstGeom prst="rect">
                <a:avLst/>
              </a:prstGeom>
            </p:spPr>
            <p:txBody>
              <a:bodyPr lIns="50800" tIns="50800" rIns="50800" bIns="50800" rtlCol="0" anchor="ctr"/>
              <a:lstStyle/>
              <a:p>
                <a:pPr algn="ctr">
                  <a:lnSpc>
                    <a:spcPts val="2660"/>
                  </a:lnSpc>
                  <a:spcBef>
                    <a:spcPct val="0"/>
                  </a:spcBef>
                </a:pPr>
                <a:endParaRPr sz="1801"/>
              </a:p>
            </p:txBody>
          </p:sp>
        </p:grpSp>
        <p:sp>
          <p:nvSpPr>
            <p:cNvPr id="29" name="TextBox 29"/>
            <p:cNvSpPr txBox="1"/>
            <p:nvPr/>
          </p:nvSpPr>
          <p:spPr>
            <a:xfrm>
              <a:off x="10483108" y="5872903"/>
              <a:ext cx="6401751" cy="1031244"/>
            </a:xfrm>
            <a:prstGeom prst="rect">
              <a:avLst/>
            </a:prstGeom>
          </p:spPr>
          <p:txBody>
            <a:bodyPr lIns="0" tIns="0" rIns="0" bIns="0" rtlCol="0" anchor="t">
              <a:spAutoFit/>
            </a:bodyPr>
            <a:lstStyle/>
            <a:p>
              <a:pPr algn="ctr">
                <a:lnSpc>
                  <a:spcPts val="4199"/>
                </a:lnSpc>
              </a:pPr>
              <a:r>
                <a:rPr lang="en-US" sz="2798" b="1" spc="139">
                  <a:solidFill>
                    <a:srgbClr val="FFFFFF"/>
                  </a:solidFill>
                  <a:latin typeface="Montserrat Bold"/>
                  <a:ea typeface="Montserrat Bold"/>
                  <a:cs typeface="Montserrat Bold"/>
                  <a:sym typeface="Montserrat Bold"/>
                </a:rPr>
                <a:t>Năng lực phục vụ của cơ sở kinh doanh dịch vụ lưu trú</a:t>
              </a:r>
            </a:p>
          </p:txBody>
        </p:sp>
      </p:grpSp>
    </p:spTree>
    <p:extLst>
      <p:ext uri="{BB962C8B-B14F-4D97-AF65-F5344CB8AC3E}">
        <p14:creationId xmlns:p14="http://schemas.microsoft.com/office/powerpoint/2010/main" val="53392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8)">
                                      <p:cBhvr>
                                        <p:cTn id="7" dur="500"/>
                                        <p:tgtEl>
                                          <p:spTgt spid="20"/>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circle(out)">
                                      <p:cBhvr>
                                        <p:cTn id="11" dur="500"/>
                                        <p:tgtEl>
                                          <p:spTgt spid="3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000" y="0"/>
            <a:ext cx="17373600" cy="982841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67" name="Group 66"/>
          <p:cNvGrpSpPr/>
          <p:nvPr/>
        </p:nvGrpSpPr>
        <p:grpSpPr>
          <a:xfrm>
            <a:off x="13389976" y="2679148"/>
            <a:ext cx="3869324" cy="1083388"/>
            <a:chOff x="13389976" y="2679148"/>
            <a:chExt cx="3869324" cy="1083388"/>
          </a:xfrm>
        </p:grpSpPr>
        <p:sp>
          <p:nvSpPr>
            <p:cNvPr id="10" name="AutoShape 10"/>
            <p:cNvSpPr/>
            <p:nvPr/>
          </p:nvSpPr>
          <p:spPr>
            <a:xfrm>
              <a:off x="13389976" y="2679148"/>
              <a:ext cx="3869324" cy="1083388"/>
            </a:xfrm>
            <a:prstGeom prst="rect">
              <a:avLst/>
            </a:prstGeom>
            <a:solidFill>
              <a:srgbClr val="13538A"/>
            </a:solidFill>
          </p:spPr>
          <p:txBody>
            <a:bodyPr/>
            <a:lstStyle/>
            <a:p>
              <a:endParaRPr lang="en-US"/>
            </a:p>
          </p:txBody>
        </p:sp>
        <p:grpSp>
          <p:nvGrpSpPr>
            <p:cNvPr id="11" name="Group 11"/>
            <p:cNvGrpSpPr/>
            <p:nvPr/>
          </p:nvGrpSpPr>
          <p:grpSpPr>
            <a:xfrm>
              <a:off x="15097649" y="2761952"/>
              <a:ext cx="917779" cy="91777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7</a:t>
                </a:r>
              </a:p>
            </p:txBody>
          </p:sp>
        </p:grpSp>
      </p:grpSp>
      <p:grpSp>
        <p:nvGrpSpPr>
          <p:cNvPr id="62" name="Group 61"/>
          <p:cNvGrpSpPr/>
          <p:nvPr/>
        </p:nvGrpSpPr>
        <p:grpSpPr>
          <a:xfrm>
            <a:off x="1440302" y="2679148"/>
            <a:ext cx="3869324" cy="1083388"/>
            <a:chOff x="1440300" y="2679148"/>
            <a:chExt cx="3869324" cy="1083388"/>
          </a:xfrm>
        </p:grpSpPr>
        <p:sp>
          <p:nvSpPr>
            <p:cNvPr id="16" name="AutoShape 16"/>
            <p:cNvSpPr/>
            <p:nvPr/>
          </p:nvSpPr>
          <p:spPr>
            <a:xfrm>
              <a:off x="1440300" y="2679148"/>
              <a:ext cx="3869324" cy="1083388"/>
            </a:xfrm>
            <a:prstGeom prst="rect">
              <a:avLst/>
            </a:prstGeom>
            <a:solidFill>
              <a:srgbClr val="37C9EF"/>
            </a:solidFill>
          </p:spPr>
          <p:txBody>
            <a:bodyPr/>
            <a:lstStyle/>
            <a:p>
              <a:endParaRPr lang="en-US"/>
            </a:p>
          </p:txBody>
        </p:sp>
        <p:grpSp>
          <p:nvGrpSpPr>
            <p:cNvPr id="17" name="Group 17"/>
            <p:cNvGrpSpPr/>
            <p:nvPr/>
          </p:nvGrpSpPr>
          <p:grpSpPr>
            <a:xfrm>
              <a:off x="2916073" y="2761952"/>
              <a:ext cx="917779" cy="91777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1</a:t>
                </a:r>
              </a:p>
            </p:txBody>
          </p:sp>
        </p:grpSp>
      </p:grpSp>
      <p:grpSp>
        <p:nvGrpSpPr>
          <p:cNvPr id="66" name="Group 65"/>
          <p:cNvGrpSpPr/>
          <p:nvPr/>
        </p:nvGrpSpPr>
        <p:grpSpPr>
          <a:xfrm>
            <a:off x="7209340" y="2679148"/>
            <a:ext cx="3869324" cy="1083388"/>
            <a:chOff x="7209338" y="2679148"/>
            <a:chExt cx="3869324" cy="1083388"/>
          </a:xfrm>
        </p:grpSpPr>
        <p:sp>
          <p:nvSpPr>
            <p:cNvPr id="20" name="AutoShape 20"/>
            <p:cNvSpPr/>
            <p:nvPr/>
          </p:nvSpPr>
          <p:spPr>
            <a:xfrm>
              <a:off x="7209338" y="2679148"/>
              <a:ext cx="3869324" cy="1083388"/>
            </a:xfrm>
            <a:prstGeom prst="rect">
              <a:avLst/>
            </a:prstGeom>
            <a:solidFill>
              <a:srgbClr val="2C92D5"/>
            </a:solidFill>
          </p:spPr>
          <p:txBody>
            <a:bodyPr/>
            <a:lstStyle/>
            <a:p>
              <a:endParaRPr lang="en-US"/>
            </a:p>
          </p:txBody>
        </p:sp>
        <p:grpSp>
          <p:nvGrpSpPr>
            <p:cNvPr id="21" name="Group 21"/>
            <p:cNvGrpSpPr/>
            <p:nvPr/>
          </p:nvGrpSpPr>
          <p:grpSpPr>
            <a:xfrm>
              <a:off x="8685110" y="2761952"/>
              <a:ext cx="917779" cy="91777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23" name="TextBox 23"/>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2</a:t>
                </a:r>
              </a:p>
            </p:txBody>
          </p:sp>
        </p:grpSp>
      </p:grpSp>
      <p:grpSp>
        <p:nvGrpSpPr>
          <p:cNvPr id="65" name="Group 64"/>
          <p:cNvGrpSpPr/>
          <p:nvPr/>
        </p:nvGrpSpPr>
        <p:grpSpPr>
          <a:xfrm>
            <a:off x="13389976" y="3775793"/>
            <a:ext cx="3869324" cy="3291979"/>
            <a:chOff x="13389976" y="3775793"/>
            <a:chExt cx="3869324" cy="3291979"/>
          </a:xfrm>
        </p:grpSpPr>
        <p:sp>
          <p:nvSpPr>
            <p:cNvPr id="9" name="AutoShape 9"/>
            <p:cNvSpPr/>
            <p:nvPr/>
          </p:nvSpPr>
          <p:spPr>
            <a:xfrm>
              <a:off x="13389976" y="3775793"/>
              <a:ext cx="3869324" cy="3291979"/>
            </a:xfrm>
            <a:prstGeom prst="rect">
              <a:avLst/>
            </a:prstGeom>
            <a:solidFill>
              <a:srgbClr val="37C9EF">
                <a:alpha val="19608"/>
              </a:srgbClr>
            </a:solidFill>
          </p:spPr>
          <p:txBody>
            <a:bodyPr/>
            <a:lstStyle/>
            <a:p>
              <a:endParaRPr lang="en-US"/>
            </a:p>
          </p:txBody>
        </p:sp>
        <p:sp>
          <p:nvSpPr>
            <p:cNvPr id="33" name="TextBox 33"/>
            <p:cNvSpPr txBox="1"/>
            <p:nvPr/>
          </p:nvSpPr>
          <p:spPr>
            <a:xfrm>
              <a:off x="13602328" y="3977894"/>
              <a:ext cx="3444618" cy="3031599"/>
            </a:xfrm>
            <a:prstGeom prst="rect">
              <a:avLst/>
            </a:prstGeom>
          </p:spPr>
          <p:txBody>
            <a:bodyPr lIns="0" tIns="0" rIns="0" bIns="0" rtlCol="0" anchor="t">
              <a:spAutoFit/>
            </a:bodyPr>
            <a:lstStyle/>
            <a:p>
              <a:pPr algn="ctr">
                <a:lnSpc>
                  <a:spcPts val="4759"/>
                </a:lnSpc>
              </a:pPr>
              <a:r>
                <a:rPr lang="en-US" sz="3399" spc="-75">
                  <a:solidFill>
                    <a:srgbClr val="000000"/>
                  </a:solidFill>
                  <a:latin typeface="Montserrat"/>
                  <a:ea typeface="Montserrat"/>
                  <a:cs typeface="Montserrat"/>
                  <a:sym typeface="Montserrat"/>
                </a:rPr>
                <a:t>Tổng số </a:t>
              </a:r>
            </a:p>
            <a:p>
              <a:pPr algn="ctr">
                <a:lnSpc>
                  <a:spcPts val="4759"/>
                </a:lnSpc>
              </a:pPr>
              <a:r>
                <a:rPr lang="en-US" sz="3399" spc="-75">
                  <a:solidFill>
                    <a:srgbClr val="000000"/>
                  </a:solidFill>
                  <a:latin typeface="Montserrat"/>
                  <a:ea typeface="Montserrat"/>
                  <a:cs typeface="Montserrat"/>
                  <a:sym typeface="Montserrat"/>
                </a:rPr>
                <a:t>lượt khách của cơ sở bình quân </a:t>
              </a:r>
            </a:p>
            <a:p>
              <a:pPr algn="ctr">
                <a:lnSpc>
                  <a:spcPts val="4759"/>
                </a:lnSpc>
              </a:pPr>
              <a:r>
                <a:rPr lang="en-US" sz="3399" spc="-75">
                  <a:solidFill>
                    <a:srgbClr val="000000"/>
                  </a:solidFill>
                  <a:latin typeface="Montserrat"/>
                  <a:ea typeface="Montserrat"/>
                  <a:cs typeface="Montserrat"/>
                  <a:sym typeface="Montserrat"/>
                </a:rPr>
                <a:t>1 tháng </a:t>
              </a:r>
            </a:p>
            <a:p>
              <a:pPr algn="ctr">
                <a:lnSpc>
                  <a:spcPts val="4759"/>
                </a:lnSpc>
              </a:pPr>
              <a:r>
                <a:rPr lang="en-US" sz="3399" spc="-75">
                  <a:solidFill>
                    <a:srgbClr val="000000"/>
                  </a:solidFill>
                  <a:latin typeface="Montserrat"/>
                  <a:ea typeface="Montserrat"/>
                  <a:cs typeface="Montserrat"/>
                  <a:sym typeface="Montserrat"/>
                </a:rPr>
                <a:t>năm 2025</a:t>
              </a:r>
            </a:p>
          </p:txBody>
        </p:sp>
      </p:grpSp>
      <p:grpSp>
        <p:nvGrpSpPr>
          <p:cNvPr id="69" name="Group 68"/>
          <p:cNvGrpSpPr/>
          <p:nvPr/>
        </p:nvGrpSpPr>
        <p:grpSpPr>
          <a:xfrm>
            <a:off x="7209340" y="8489447"/>
            <a:ext cx="3869324" cy="1338964"/>
            <a:chOff x="7209338" y="8489443"/>
            <a:chExt cx="3869324" cy="1338964"/>
          </a:xfrm>
        </p:grpSpPr>
        <p:sp>
          <p:nvSpPr>
            <p:cNvPr id="34" name="AutoShape 34"/>
            <p:cNvSpPr/>
            <p:nvPr/>
          </p:nvSpPr>
          <p:spPr>
            <a:xfrm>
              <a:off x="7209338" y="8489443"/>
              <a:ext cx="3869324" cy="1338964"/>
            </a:xfrm>
            <a:prstGeom prst="rect">
              <a:avLst/>
            </a:prstGeom>
            <a:solidFill>
              <a:srgbClr val="FFA51F">
                <a:alpha val="52941"/>
              </a:srgbClr>
            </a:solidFill>
          </p:spPr>
          <p:txBody>
            <a:bodyPr/>
            <a:lstStyle/>
            <a:p>
              <a:endParaRPr lang="en-US"/>
            </a:p>
          </p:txBody>
        </p:sp>
        <p:sp>
          <p:nvSpPr>
            <p:cNvPr id="35" name="TextBox 35"/>
            <p:cNvSpPr txBox="1"/>
            <p:nvPr/>
          </p:nvSpPr>
          <p:spPr>
            <a:xfrm>
              <a:off x="8202838" y="8535281"/>
              <a:ext cx="2800105" cy="1184940"/>
            </a:xfrm>
            <a:prstGeom prst="rect">
              <a:avLst/>
            </a:prstGeom>
          </p:spPr>
          <p:txBody>
            <a:bodyPr lIns="0" tIns="0" rIns="0" bIns="0" rtlCol="0" anchor="t">
              <a:spAutoFit/>
            </a:bodyPr>
            <a:lstStyle/>
            <a:p>
              <a:pPr algn="ctr">
                <a:lnSpc>
                  <a:spcPts val="4759"/>
                </a:lnSpc>
              </a:pPr>
              <a:r>
                <a:rPr lang="en-US" sz="3399" spc="-75">
                  <a:solidFill>
                    <a:srgbClr val="000000"/>
                  </a:solidFill>
                  <a:latin typeface="Montserrat"/>
                  <a:ea typeface="Montserrat"/>
                  <a:cs typeface="Montserrat"/>
                  <a:sym typeface="Montserrat"/>
                </a:rPr>
                <a:t>Lượt khách </a:t>
              </a:r>
            </a:p>
            <a:p>
              <a:pPr algn="ctr">
                <a:lnSpc>
                  <a:spcPts val="4759"/>
                </a:lnSpc>
              </a:pPr>
              <a:r>
                <a:rPr lang="en-US" sz="3399" spc="-75">
                  <a:solidFill>
                    <a:srgbClr val="000000"/>
                  </a:solidFill>
                  <a:latin typeface="Montserrat"/>
                  <a:ea typeface="Montserrat"/>
                  <a:cs typeface="Montserrat"/>
                  <a:sym typeface="Montserrat"/>
                </a:rPr>
                <a:t>quốc tế</a:t>
              </a:r>
            </a:p>
          </p:txBody>
        </p:sp>
        <p:grpSp>
          <p:nvGrpSpPr>
            <p:cNvPr id="36" name="Group 36"/>
            <p:cNvGrpSpPr/>
            <p:nvPr/>
          </p:nvGrpSpPr>
          <p:grpSpPr>
            <a:xfrm>
              <a:off x="7353884" y="8700036"/>
              <a:ext cx="917779" cy="917779"/>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38" name="TextBox 38"/>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2.1</a:t>
                </a:r>
              </a:p>
            </p:txBody>
          </p:sp>
        </p:grpSp>
      </p:grpSp>
      <p:sp>
        <p:nvSpPr>
          <p:cNvPr id="44" name="Freeform 44"/>
          <p:cNvSpPr/>
          <p:nvPr/>
        </p:nvSpPr>
        <p:spPr>
          <a:xfrm>
            <a:off x="3143062" y="7484653"/>
            <a:ext cx="463803" cy="845196"/>
          </a:xfrm>
          <a:custGeom>
            <a:avLst/>
            <a:gdLst/>
            <a:ahLst/>
            <a:cxnLst/>
            <a:rect l="l" t="t" r="r" b="b"/>
            <a:pathLst>
              <a:path w="463802" h="845197">
                <a:moveTo>
                  <a:pt x="0" y="0"/>
                </a:moveTo>
                <a:lnTo>
                  <a:pt x="463802" y="0"/>
                </a:lnTo>
                <a:lnTo>
                  <a:pt x="463802" y="845197"/>
                </a:lnTo>
                <a:lnTo>
                  <a:pt x="0" y="845197"/>
                </a:lnTo>
                <a:lnTo>
                  <a:pt x="0" y="0"/>
                </a:lnTo>
                <a:close/>
              </a:path>
            </a:pathLst>
          </a:custGeom>
          <a:blipFill>
            <a:blip r:embed="rId4"/>
            <a:stretch>
              <a:fillRect/>
            </a:stretch>
          </a:blipFill>
        </p:spPr>
        <p:txBody>
          <a:bodyPr/>
          <a:lstStyle/>
          <a:p>
            <a:endParaRPr lang="en-US"/>
          </a:p>
        </p:txBody>
      </p:sp>
      <p:sp>
        <p:nvSpPr>
          <p:cNvPr id="45" name="Freeform 45"/>
          <p:cNvSpPr/>
          <p:nvPr/>
        </p:nvSpPr>
        <p:spPr>
          <a:xfrm>
            <a:off x="8912100" y="7484653"/>
            <a:ext cx="463803" cy="845196"/>
          </a:xfrm>
          <a:custGeom>
            <a:avLst/>
            <a:gdLst/>
            <a:ahLst/>
            <a:cxnLst/>
            <a:rect l="l" t="t" r="r" b="b"/>
            <a:pathLst>
              <a:path w="463802" h="845197">
                <a:moveTo>
                  <a:pt x="0" y="0"/>
                </a:moveTo>
                <a:lnTo>
                  <a:pt x="463802" y="0"/>
                </a:lnTo>
                <a:lnTo>
                  <a:pt x="463802" y="845197"/>
                </a:lnTo>
                <a:lnTo>
                  <a:pt x="0" y="845197"/>
                </a:lnTo>
                <a:lnTo>
                  <a:pt x="0" y="0"/>
                </a:lnTo>
                <a:close/>
              </a:path>
            </a:pathLst>
          </a:custGeom>
          <a:blipFill>
            <a:blip r:embed="rId4"/>
            <a:stretch>
              <a:fillRect/>
            </a:stretch>
          </a:blipFill>
        </p:spPr>
        <p:txBody>
          <a:bodyPr/>
          <a:lstStyle/>
          <a:p>
            <a:endParaRPr lang="en-US"/>
          </a:p>
        </p:txBody>
      </p:sp>
      <p:sp>
        <p:nvSpPr>
          <p:cNvPr id="46" name="Freeform 46"/>
          <p:cNvSpPr/>
          <p:nvPr/>
        </p:nvSpPr>
        <p:spPr>
          <a:xfrm>
            <a:off x="15092737" y="7440621"/>
            <a:ext cx="463803" cy="845196"/>
          </a:xfrm>
          <a:custGeom>
            <a:avLst/>
            <a:gdLst/>
            <a:ahLst/>
            <a:cxnLst/>
            <a:rect l="l" t="t" r="r" b="b"/>
            <a:pathLst>
              <a:path w="463802" h="845197">
                <a:moveTo>
                  <a:pt x="0" y="0"/>
                </a:moveTo>
                <a:lnTo>
                  <a:pt x="463802" y="0"/>
                </a:lnTo>
                <a:lnTo>
                  <a:pt x="463802" y="845198"/>
                </a:lnTo>
                <a:lnTo>
                  <a:pt x="0" y="845198"/>
                </a:lnTo>
                <a:lnTo>
                  <a:pt x="0" y="0"/>
                </a:lnTo>
                <a:close/>
              </a:path>
            </a:pathLst>
          </a:custGeom>
          <a:blipFill>
            <a:blip r:embed="rId4"/>
            <a:stretch>
              <a:fillRect/>
            </a:stretch>
          </a:blipFill>
        </p:spPr>
        <p:txBody>
          <a:bodyPr/>
          <a:lstStyle/>
          <a:p>
            <a:endParaRPr lang="en-US"/>
          </a:p>
        </p:txBody>
      </p:sp>
      <p:sp>
        <p:nvSpPr>
          <p:cNvPr id="47" name="Freeform 47"/>
          <p:cNvSpPr/>
          <p:nvPr/>
        </p:nvSpPr>
        <p:spPr>
          <a:xfrm>
            <a:off x="5652457" y="4555722"/>
            <a:ext cx="937756" cy="946041"/>
          </a:xfrm>
          <a:custGeom>
            <a:avLst/>
            <a:gdLst/>
            <a:ahLst/>
            <a:cxnLst/>
            <a:rect l="l" t="t" r="r" b="b"/>
            <a:pathLst>
              <a:path w="937757" h="946041">
                <a:moveTo>
                  <a:pt x="0" y="0"/>
                </a:moveTo>
                <a:lnTo>
                  <a:pt x="937757" y="0"/>
                </a:lnTo>
                <a:lnTo>
                  <a:pt x="937757" y="946041"/>
                </a:lnTo>
                <a:lnTo>
                  <a:pt x="0" y="9460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8" name="Freeform 48"/>
          <p:cNvSpPr/>
          <p:nvPr/>
        </p:nvSpPr>
        <p:spPr>
          <a:xfrm>
            <a:off x="11522663" y="4685272"/>
            <a:ext cx="1423310" cy="816491"/>
          </a:xfrm>
          <a:custGeom>
            <a:avLst/>
            <a:gdLst/>
            <a:ahLst/>
            <a:cxnLst/>
            <a:rect l="l" t="t" r="r" b="b"/>
            <a:pathLst>
              <a:path w="1423311" h="816490">
                <a:moveTo>
                  <a:pt x="0" y="0"/>
                </a:moveTo>
                <a:lnTo>
                  <a:pt x="1423312" y="0"/>
                </a:lnTo>
                <a:lnTo>
                  <a:pt x="1423312" y="816490"/>
                </a:lnTo>
                <a:lnTo>
                  <a:pt x="0" y="816490"/>
                </a:lnTo>
                <a:lnTo>
                  <a:pt x="0" y="0"/>
                </a:lnTo>
                <a:close/>
              </a:path>
            </a:pathLst>
          </a:custGeom>
          <a:blipFill>
            <a:blip r:embed="rId7"/>
            <a:stretch>
              <a:fillRect l="-23868" r="-8896"/>
            </a:stretch>
          </a:blipFill>
        </p:spPr>
        <p:txBody>
          <a:bodyPr/>
          <a:lstStyle/>
          <a:p>
            <a:endParaRPr lang="en-US"/>
          </a:p>
        </p:txBody>
      </p:sp>
      <p:grpSp>
        <p:nvGrpSpPr>
          <p:cNvPr id="60" name="Group 59"/>
          <p:cNvGrpSpPr/>
          <p:nvPr/>
        </p:nvGrpSpPr>
        <p:grpSpPr>
          <a:xfrm>
            <a:off x="7425963" y="585033"/>
            <a:ext cx="10862037" cy="1783633"/>
            <a:chOff x="7985763" y="585033"/>
            <a:chExt cx="10118735" cy="1783634"/>
          </a:xfrm>
        </p:grpSpPr>
        <p:sp>
          <p:nvSpPr>
            <p:cNvPr id="49" name="TextBox 49"/>
            <p:cNvSpPr txBox="1"/>
            <p:nvPr/>
          </p:nvSpPr>
          <p:spPr>
            <a:xfrm>
              <a:off x="8213116" y="585033"/>
              <a:ext cx="9891382" cy="565796"/>
            </a:xfrm>
            <a:prstGeom prst="rect">
              <a:avLst/>
            </a:prstGeom>
          </p:spPr>
          <p:txBody>
            <a:bodyPr lIns="0" tIns="0" rIns="0" bIns="0" rtlCol="0" anchor="t">
              <a:spAutoFit/>
            </a:bodyPr>
            <a:lstStyle/>
            <a:p>
              <a:pPr>
                <a:lnSpc>
                  <a:spcPts val="4364"/>
                </a:lnSpc>
              </a:pPr>
              <a:endParaRPr lang="en-US" sz="4500" b="1">
                <a:solidFill>
                  <a:srgbClr val="15616D"/>
                </a:solidFill>
                <a:latin typeface="Montserrat Heavy"/>
                <a:ea typeface="Montserrat Heavy"/>
                <a:cs typeface="Montserrat Heavy"/>
                <a:sym typeface="Montserrat Heavy"/>
              </a:endParaRPr>
            </a:p>
          </p:txBody>
        </p:sp>
        <p:sp>
          <p:nvSpPr>
            <p:cNvPr id="51" name="TextBox 51"/>
            <p:cNvSpPr txBox="1"/>
            <p:nvPr/>
          </p:nvSpPr>
          <p:spPr>
            <a:xfrm>
              <a:off x="7985763" y="1355055"/>
              <a:ext cx="9464037" cy="1013612"/>
            </a:xfrm>
            <a:prstGeom prst="rect">
              <a:avLst/>
            </a:prstGeom>
          </p:spPr>
          <p:txBody>
            <a:bodyPr wrap="square" lIns="0" tIns="0" rIns="0" bIns="0" rtlCol="0" anchor="t">
              <a:spAutoFit/>
            </a:bodyPr>
            <a:lstStyle/>
            <a:p>
              <a:pPr>
                <a:lnSpc>
                  <a:spcPts val="4059"/>
                </a:lnSpc>
                <a:spcBef>
                  <a:spcPct val="0"/>
                </a:spcBef>
              </a:pPr>
              <a:r>
                <a:rPr lang="en-US" sz="3200" i="1">
                  <a:solidFill>
                    <a:srgbClr val="000000"/>
                  </a:solidFill>
                  <a:latin typeface="Montserrat Italics"/>
                  <a:ea typeface="Montserrat Italics"/>
                  <a:cs typeface="Montserrat Italics"/>
                  <a:sym typeface="Montserrat Italics"/>
                </a:rPr>
                <a:t>Năng lực phục vụ của cơ sở kinh doanh dịch vụ lưu trú</a:t>
              </a:r>
            </a:p>
          </p:txBody>
        </p:sp>
      </p:grpSp>
      <p:grpSp>
        <p:nvGrpSpPr>
          <p:cNvPr id="61" name="Group 60"/>
          <p:cNvGrpSpPr/>
          <p:nvPr/>
        </p:nvGrpSpPr>
        <p:grpSpPr>
          <a:xfrm>
            <a:off x="380999" y="266700"/>
            <a:ext cx="7532841" cy="1549344"/>
            <a:chOff x="-239144" y="-118027"/>
            <a:chExt cx="7964303" cy="2540808"/>
          </a:xfrm>
        </p:grpSpPr>
        <p:grpSp>
          <p:nvGrpSpPr>
            <p:cNvPr id="3" name="Group 3"/>
            <p:cNvGrpSpPr/>
            <p:nvPr/>
          </p:nvGrpSpPr>
          <p:grpSpPr>
            <a:xfrm>
              <a:off x="-239144" y="-118027"/>
              <a:ext cx="7448482" cy="2540808"/>
              <a:chOff x="0" y="0"/>
              <a:chExt cx="1961740" cy="669184"/>
            </a:xfrm>
          </p:grpSpPr>
          <p:sp>
            <p:nvSpPr>
              <p:cNvPr id="4" name="Freeform 4"/>
              <p:cNvSpPr/>
              <p:nvPr/>
            </p:nvSpPr>
            <p:spPr>
              <a:xfrm>
                <a:off x="0" y="0"/>
                <a:ext cx="1961740" cy="669184"/>
              </a:xfrm>
              <a:custGeom>
                <a:avLst/>
                <a:gdLst/>
                <a:ahLst/>
                <a:cxnLst/>
                <a:rect l="l" t="t" r="r" b="b"/>
                <a:pathLst>
                  <a:path w="1961740" h="669184">
                    <a:moveTo>
                      <a:pt x="43655" y="0"/>
                    </a:moveTo>
                    <a:lnTo>
                      <a:pt x="1918085" y="0"/>
                    </a:lnTo>
                    <a:cubicBezTo>
                      <a:pt x="1942195" y="0"/>
                      <a:pt x="1961740" y="19545"/>
                      <a:pt x="1961740" y="43655"/>
                    </a:cubicBezTo>
                    <a:lnTo>
                      <a:pt x="1961740" y="625529"/>
                    </a:lnTo>
                    <a:cubicBezTo>
                      <a:pt x="1961740" y="637107"/>
                      <a:pt x="1957141" y="648211"/>
                      <a:pt x="1948954" y="656398"/>
                    </a:cubicBezTo>
                    <a:cubicBezTo>
                      <a:pt x="1940767" y="664585"/>
                      <a:pt x="1929663" y="669184"/>
                      <a:pt x="1918085" y="669184"/>
                    </a:cubicBezTo>
                    <a:lnTo>
                      <a:pt x="43655" y="669184"/>
                    </a:lnTo>
                    <a:cubicBezTo>
                      <a:pt x="19545" y="669184"/>
                      <a:pt x="0" y="649639"/>
                      <a:pt x="0" y="625529"/>
                    </a:cubicBezTo>
                    <a:lnTo>
                      <a:pt x="0" y="43655"/>
                    </a:lnTo>
                    <a:cubicBezTo>
                      <a:pt x="0" y="19545"/>
                      <a:pt x="19545" y="0"/>
                      <a:pt x="43655" y="0"/>
                    </a:cubicBezTo>
                    <a:close/>
                  </a:path>
                </a:pathLst>
              </a:custGeom>
              <a:solidFill>
                <a:srgbClr val="FFA51F">
                  <a:alpha val="64706"/>
                </a:srgbClr>
              </a:solidFill>
              <a:ln w="38100" cap="rnd">
                <a:solidFill>
                  <a:srgbClr val="FFFFFF">
                    <a:alpha val="64706"/>
                  </a:srgbClr>
                </a:solidFill>
                <a:prstDash val="solid"/>
                <a:round/>
              </a:ln>
            </p:spPr>
            <p:txBody>
              <a:bodyPr/>
              <a:lstStyle/>
              <a:p>
                <a:endParaRPr lang="en-US"/>
              </a:p>
            </p:txBody>
          </p:sp>
          <p:sp>
            <p:nvSpPr>
              <p:cNvPr id="5" name="TextBox 5"/>
              <p:cNvSpPr txBox="1"/>
              <p:nvPr/>
            </p:nvSpPr>
            <p:spPr>
              <a:xfrm>
                <a:off x="0" y="0"/>
                <a:ext cx="1961740" cy="669184"/>
              </a:xfrm>
              <a:prstGeom prst="rect">
                <a:avLst/>
              </a:prstGeom>
            </p:spPr>
            <p:txBody>
              <a:bodyPr lIns="50800" tIns="50800" rIns="50800" bIns="50800" rtlCol="0" anchor="ctr"/>
              <a:lstStyle/>
              <a:p>
                <a:pPr algn="ctr">
                  <a:lnSpc>
                    <a:spcPts val="3600"/>
                  </a:lnSpc>
                </a:pPr>
                <a:endParaRPr sz="1801"/>
              </a:p>
            </p:txBody>
          </p:sp>
        </p:grpSp>
        <p:grpSp>
          <p:nvGrpSpPr>
            <p:cNvPr id="6" name="Group 6"/>
            <p:cNvGrpSpPr/>
            <p:nvPr/>
          </p:nvGrpSpPr>
          <p:grpSpPr>
            <a:xfrm>
              <a:off x="608908" y="1164153"/>
              <a:ext cx="917779" cy="91777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5.1</a:t>
                </a:r>
              </a:p>
            </p:txBody>
          </p:sp>
        </p:grpSp>
        <p:sp>
          <p:nvSpPr>
            <p:cNvPr id="50" name="TextBox 50"/>
            <p:cNvSpPr txBox="1"/>
            <p:nvPr/>
          </p:nvSpPr>
          <p:spPr>
            <a:xfrm>
              <a:off x="2083310" y="1269082"/>
              <a:ext cx="4645049" cy="784511"/>
            </a:xfrm>
            <a:prstGeom prst="rect">
              <a:avLst/>
            </a:prstGeom>
          </p:spPr>
          <p:txBody>
            <a:bodyPr lIns="0" tIns="0" rIns="0" bIns="0" rtlCol="0" anchor="t">
              <a:spAutoFit/>
            </a:bodyPr>
            <a:lstStyle/>
            <a:p>
              <a:pPr algn="just">
                <a:lnSpc>
                  <a:spcPts val="4800"/>
                </a:lnSpc>
              </a:pPr>
              <a:r>
                <a:rPr lang="en-US" sz="3428">
                  <a:solidFill>
                    <a:srgbClr val="000000"/>
                  </a:solidFill>
                  <a:latin typeface="Montserrat"/>
                  <a:ea typeface="Montserrat"/>
                  <a:cs typeface="Montserrat"/>
                  <a:sym typeface="Montserrat"/>
                </a:rPr>
                <a:t>Mã VCPA cấp 2 là </a:t>
              </a:r>
              <a:r>
                <a:rPr lang="en-US" sz="3428" b="1">
                  <a:solidFill>
                    <a:srgbClr val="F90007"/>
                  </a:solidFill>
                  <a:latin typeface="Montserrat Bold"/>
                  <a:ea typeface="Montserrat Bold"/>
                  <a:cs typeface="Montserrat Bold"/>
                  <a:sym typeface="Montserrat Bold"/>
                </a:rPr>
                <a:t>55</a:t>
              </a:r>
            </a:p>
          </p:txBody>
        </p:sp>
        <p:sp>
          <p:nvSpPr>
            <p:cNvPr id="52" name="TextBox 52"/>
            <p:cNvSpPr txBox="1"/>
            <p:nvPr/>
          </p:nvSpPr>
          <p:spPr>
            <a:xfrm>
              <a:off x="608908" y="494382"/>
              <a:ext cx="7116251" cy="866368"/>
            </a:xfrm>
            <a:prstGeom prst="rect">
              <a:avLst/>
            </a:prstGeom>
          </p:spPr>
          <p:txBody>
            <a:bodyPr lIns="0" tIns="0" rIns="0" bIns="0" rtlCol="0" anchor="t">
              <a:spAutoFit/>
            </a:bodyPr>
            <a:lstStyle/>
            <a:p>
              <a:pPr>
                <a:lnSpc>
                  <a:spcPts val="4850"/>
                </a:lnSpc>
              </a:pPr>
              <a:r>
                <a:rPr lang="en-US" sz="5001" b="1">
                  <a:solidFill>
                    <a:srgbClr val="15616D"/>
                  </a:solidFill>
                  <a:latin typeface="Montserrat Heavy"/>
                  <a:ea typeface="Montserrat Heavy"/>
                  <a:cs typeface="Montserrat Heavy"/>
                  <a:sym typeface="Montserrat Heavy"/>
                </a:rPr>
                <a:t>PHIẾU SỐ 7/CT-TB</a:t>
              </a:r>
            </a:p>
          </p:txBody>
        </p:sp>
      </p:grpSp>
      <p:grpSp>
        <p:nvGrpSpPr>
          <p:cNvPr id="63" name="Group 62"/>
          <p:cNvGrpSpPr/>
          <p:nvPr/>
        </p:nvGrpSpPr>
        <p:grpSpPr>
          <a:xfrm>
            <a:off x="1420248" y="3785825"/>
            <a:ext cx="3869324" cy="3316365"/>
            <a:chOff x="1440300" y="3762535"/>
            <a:chExt cx="3869324" cy="3316365"/>
          </a:xfrm>
        </p:grpSpPr>
        <p:sp>
          <p:nvSpPr>
            <p:cNvPr id="14" name="AutoShape 14"/>
            <p:cNvSpPr/>
            <p:nvPr/>
          </p:nvSpPr>
          <p:spPr>
            <a:xfrm>
              <a:off x="1440300" y="3762535"/>
              <a:ext cx="3869324" cy="3249799"/>
            </a:xfrm>
            <a:prstGeom prst="rect">
              <a:avLst/>
            </a:prstGeom>
            <a:solidFill>
              <a:srgbClr val="37C9EF">
                <a:alpha val="19608"/>
              </a:srgbClr>
            </a:solidFill>
          </p:spPr>
          <p:txBody>
            <a:bodyPr/>
            <a:lstStyle/>
            <a:p>
              <a:endParaRPr lang="en-US"/>
            </a:p>
          </p:txBody>
        </p:sp>
        <p:sp>
          <p:nvSpPr>
            <p:cNvPr id="53" name="TextBox 53"/>
            <p:cNvSpPr txBox="1"/>
            <p:nvPr/>
          </p:nvSpPr>
          <p:spPr>
            <a:xfrm>
              <a:off x="1584848" y="4047301"/>
              <a:ext cx="3580231" cy="3031599"/>
            </a:xfrm>
            <a:prstGeom prst="rect">
              <a:avLst/>
            </a:prstGeom>
          </p:spPr>
          <p:txBody>
            <a:bodyPr lIns="0" tIns="0" rIns="0" bIns="0" rtlCol="0" anchor="t">
              <a:spAutoFit/>
            </a:bodyPr>
            <a:lstStyle/>
            <a:p>
              <a:pPr algn="ctr">
                <a:lnSpc>
                  <a:spcPts val="4759"/>
                </a:lnSpc>
              </a:pPr>
              <a:r>
                <a:rPr lang="en-US" sz="3399" spc="-75">
                  <a:solidFill>
                    <a:srgbClr val="000000"/>
                  </a:solidFill>
                  <a:latin typeface="Montserrat"/>
                  <a:ea typeface="Montserrat"/>
                  <a:cs typeface="Montserrat"/>
                  <a:sym typeface="Montserrat"/>
                </a:rPr>
                <a:t>Số lượt khách ngủ qua đêm bình quân </a:t>
              </a:r>
            </a:p>
            <a:p>
              <a:pPr algn="ctr">
                <a:lnSpc>
                  <a:spcPts val="4759"/>
                </a:lnSpc>
              </a:pPr>
              <a:r>
                <a:rPr lang="en-US" sz="3399" spc="-75">
                  <a:solidFill>
                    <a:srgbClr val="000000"/>
                  </a:solidFill>
                  <a:latin typeface="Montserrat"/>
                  <a:ea typeface="Montserrat"/>
                  <a:cs typeface="Montserrat"/>
                  <a:sym typeface="Montserrat"/>
                </a:rPr>
                <a:t>1 tháng </a:t>
              </a:r>
            </a:p>
            <a:p>
              <a:pPr algn="ctr">
                <a:lnSpc>
                  <a:spcPts val="4759"/>
                </a:lnSpc>
              </a:pPr>
              <a:r>
                <a:rPr lang="en-US" sz="3399" spc="-75">
                  <a:solidFill>
                    <a:srgbClr val="000000"/>
                  </a:solidFill>
                  <a:latin typeface="Montserrat"/>
                  <a:ea typeface="Montserrat"/>
                  <a:cs typeface="Montserrat"/>
                  <a:sym typeface="Montserrat"/>
                </a:rPr>
                <a:t>năm 2025</a:t>
              </a:r>
            </a:p>
          </p:txBody>
        </p:sp>
      </p:grpSp>
      <p:grpSp>
        <p:nvGrpSpPr>
          <p:cNvPr id="64" name="Group 63"/>
          <p:cNvGrpSpPr/>
          <p:nvPr/>
        </p:nvGrpSpPr>
        <p:grpSpPr>
          <a:xfrm>
            <a:off x="7209340" y="3696560"/>
            <a:ext cx="3869324" cy="3382340"/>
            <a:chOff x="7209338" y="3696559"/>
            <a:chExt cx="3869324" cy="3382339"/>
          </a:xfrm>
        </p:grpSpPr>
        <p:sp>
          <p:nvSpPr>
            <p:cNvPr id="24" name="AutoShape 24"/>
            <p:cNvSpPr/>
            <p:nvPr/>
          </p:nvSpPr>
          <p:spPr>
            <a:xfrm>
              <a:off x="7209338" y="3696559"/>
              <a:ext cx="3869324" cy="3329499"/>
            </a:xfrm>
            <a:prstGeom prst="rect">
              <a:avLst/>
            </a:prstGeom>
            <a:solidFill>
              <a:srgbClr val="2C92D5">
                <a:alpha val="19608"/>
              </a:srgbClr>
            </a:solidFill>
          </p:spPr>
          <p:txBody>
            <a:bodyPr/>
            <a:lstStyle/>
            <a:p>
              <a:endParaRPr lang="en-US"/>
            </a:p>
          </p:txBody>
        </p:sp>
        <p:sp>
          <p:nvSpPr>
            <p:cNvPr id="54" name="TextBox 54"/>
            <p:cNvSpPr txBox="1"/>
            <p:nvPr/>
          </p:nvSpPr>
          <p:spPr>
            <a:xfrm>
              <a:off x="7353884" y="4047300"/>
              <a:ext cx="3580231" cy="3031598"/>
            </a:xfrm>
            <a:prstGeom prst="rect">
              <a:avLst/>
            </a:prstGeom>
          </p:spPr>
          <p:txBody>
            <a:bodyPr lIns="0" tIns="0" rIns="0" bIns="0" rtlCol="0" anchor="t">
              <a:spAutoFit/>
            </a:bodyPr>
            <a:lstStyle/>
            <a:p>
              <a:pPr algn="ctr">
                <a:lnSpc>
                  <a:spcPts val="4759"/>
                </a:lnSpc>
              </a:pPr>
              <a:r>
                <a:rPr lang="en-US" sz="3399" spc="-75">
                  <a:solidFill>
                    <a:srgbClr val="000000"/>
                  </a:solidFill>
                  <a:latin typeface="Montserrat"/>
                  <a:ea typeface="Montserrat"/>
                  <a:cs typeface="Montserrat"/>
                  <a:sym typeface="Montserrat"/>
                </a:rPr>
                <a:t>Số lượt khách </a:t>
              </a:r>
              <a:r>
                <a:rPr lang="en-US" sz="3399" b="1" spc="-75">
                  <a:solidFill>
                    <a:srgbClr val="FF0000"/>
                  </a:solidFill>
                  <a:latin typeface="Montserrat Bold"/>
                  <a:ea typeface="Montserrat Bold"/>
                  <a:cs typeface="Montserrat Bold"/>
                  <a:sym typeface="Montserrat Bold"/>
                </a:rPr>
                <a:t>không</a:t>
              </a:r>
              <a:r>
                <a:rPr lang="en-US" sz="3399" spc="-75">
                  <a:solidFill>
                    <a:srgbClr val="000000"/>
                  </a:solidFill>
                  <a:latin typeface="Montserrat"/>
                  <a:ea typeface="Montserrat"/>
                  <a:cs typeface="Montserrat"/>
                  <a:sym typeface="Montserrat"/>
                </a:rPr>
                <a:t> ngủ qua đêm bình quân </a:t>
              </a:r>
            </a:p>
            <a:p>
              <a:pPr algn="ctr">
                <a:lnSpc>
                  <a:spcPts val="4759"/>
                </a:lnSpc>
              </a:pPr>
              <a:r>
                <a:rPr lang="en-US" sz="3399" spc="-75">
                  <a:solidFill>
                    <a:srgbClr val="000000"/>
                  </a:solidFill>
                  <a:latin typeface="Montserrat"/>
                  <a:ea typeface="Montserrat"/>
                  <a:cs typeface="Montserrat"/>
                  <a:sym typeface="Montserrat"/>
                </a:rPr>
                <a:t>1 tháng </a:t>
              </a:r>
            </a:p>
            <a:p>
              <a:pPr algn="ctr">
                <a:lnSpc>
                  <a:spcPts val="4759"/>
                </a:lnSpc>
              </a:pPr>
              <a:r>
                <a:rPr lang="en-US" sz="3399" spc="-75">
                  <a:solidFill>
                    <a:srgbClr val="000000"/>
                  </a:solidFill>
                  <a:latin typeface="Montserrat"/>
                  <a:ea typeface="Montserrat"/>
                  <a:cs typeface="Montserrat"/>
                  <a:sym typeface="Montserrat"/>
                </a:rPr>
                <a:t>năm 2025</a:t>
              </a:r>
            </a:p>
          </p:txBody>
        </p:sp>
      </p:grpSp>
      <p:sp>
        <p:nvSpPr>
          <p:cNvPr id="55" name="TextBox 55"/>
          <p:cNvSpPr txBox="1"/>
          <p:nvPr/>
        </p:nvSpPr>
        <p:spPr>
          <a:xfrm>
            <a:off x="122721" y="7460657"/>
            <a:ext cx="2346068" cy="569387"/>
          </a:xfrm>
          <a:prstGeom prst="rect">
            <a:avLst/>
          </a:prstGeom>
        </p:spPr>
        <p:txBody>
          <a:bodyPr lIns="0" tIns="0" rIns="0" bIns="0" rtlCol="0" anchor="t">
            <a:spAutoFit/>
          </a:bodyPr>
          <a:lstStyle/>
          <a:p>
            <a:pPr algn="just">
              <a:lnSpc>
                <a:spcPts val="4759"/>
              </a:lnSpc>
            </a:pPr>
            <a:r>
              <a:rPr lang="en-US" sz="3399" b="1">
                <a:solidFill>
                  <a:srgbClr val="000000"/>
                </a:solidFill>
                <a:latin typeface="Montserrat Bold"/>
                <a:ea typeface="Montserrat Bold"/>
                <a:cs typeface="Montserrat Bold"/>
                <a:sym typeface="Montserrat Bold"/>
              </a:rPr>
              <a:t>Trong đó:</a:t>
            </a:r>
          </a:p>
        </p:txBody>
      </p:sp>
      <p:grpSp>
        <p:nvGrpSpPr>
          <p:cNvPr id="68" name="Group 67"/>
          <p:cNvGrpSpPr/>
          <p:nvPr/>
        </p:nvGrpSpPr>
        <p:grpSpPr>
          <a:xfrm>
            <a:off x="1440302" y="8489446"/>
            <a:ext cx="3869324" cy="1338964"/>
            <a:chOff x="1440300" y="8489443"/>
            <a:chExt cx="3869325" cy="1338964"/>
          </a:xfrm>
        </p:grpSpPr>
        <p:sp>
          <p:nvSpPr>
            <p:cNvPr id="26" name="AutoShape 26"/>
            <p:cNvSpPr/>
            <p:nvPr/>
          </p:nvSpPr>
          <p:spPr>
            <a:xfrm>
              <a:off x="1440300" y="8489443"/>
              <a:ext cx="3869324" cy="1338964"/>
            </a:xfrm>
            <a:prstGeom prst="rect">
              <a:avLst/>
            </a:prstGeom>
            <a:solidFill>
              <a:srgbClr val="FF5050">
                <a:alpha val="19608"/>
              </a:srgbClr>
            </a:solidFill>
          </p:spPr>
          <p:txBody>
            <a:bodyPr/>
            <a:lstStyle/>
            <a:p>
              <a:endParaRPr lang="en-US"/>
            </a:p>
          </p:txBody>
        </p:sp>
        <p:grpSp>
          <p:nvGrpSpPr>
            <p:cNvPr id="27" name="Group 27"/>
            <p:cNvGrpSpPr/>
            <p:nvPr/>
          </p:nvGrpSpPr>
          <p:grpSpPr>
            <a:xfrm>
              <a:off x="1526687" y="8700036"/>
              <a:ext cx="917779" cy="91777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29" name="TextBox 29"/>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1.1</a:t>
                </a:r>
              </a:p>
            </p:txBody>
          </p:sp>
        </p:grpSp>
        <p:sp>
          <p:nvSpPr>
            <p:cNvPr id="56" name="TextBox 56"/>
            <p:cNvSpPr txBox="1"/>
            <p:nvPr/>
          </p:nvSpPr>
          <p:spPr>
            <a:xfrm>
              <a:off x="2509521" y="8601406"/>
              <a:ext cx="2800104" cy="1184940"/>
            </a:xfrm>
            <a:prstGeom prst="rect">
              <a:avLst/>
            </a:prstGeom>
          </p:spPr>
          <p:txBody>
            <a:bodyPr lIns="0" tIns="0" rIns="0" bIns="0" rtlCol="0" anchor="t">
              <a:spAutoFit/>
            </a:bodyPr>
            <a:lstStyle/>
            <a:p>
              <a:pPr algn="ctr">
                <a:lnSpc>
                  <a:spcPts val="4759"/>
                </a:lnSpc>
              </a:pPr>
              <a:r>
                <a:rPr lang="en-US" sz="3399" spc="-75">
                  <a:solidFill>
                    <a:srgbClr val="000000"/>
                  </a:solidFill>
                  <a:latin typeface="Montserrat"/>
                  <a:ea typeface="Montserrat"/>
                  <a:cs typeface="Montserrat"/>
                  <a:sym typeface="Montserrat"/>
                </a:rPr>
                <a:t>Lượt khách </a:t>
              </a:r>
            </a:p>
            <a:p>
              <a:pPr algn="ctr">
                <a:lnSpc>
                  <a:spcPts val="4759"/>
                </a:lnSpc>
              </a:pPr>
              <a:r>
                <a:rPr lang="en-US" sz="3399" spc="-75">
                  <a:solidFill>
                    <a:srgbClr val="000000"/>
                  </a:solidFill>
                  <a:latin typeface="Montserrat"/>
                  <a:ea typeface="Montserrat"/>
                  <a:cs typeface="Montserrat"/>
                  <a:sym typeface="Montserrat"/>
                </a:rPr>
                <a:t>quốc tế</a:t>
              </a:r>
            </a:p>
          </p:txBody>
        </p:sp>
      </p:grpSp>
      <p:sp>
        <p:nvSpPr>
          <p:cNvPr id="58" name="Freeform 58"/>
          <p:cNvSpPr/>
          <p:nvPr/>
        </p:nvSpPr>
        <p:spPr>
          <a:xfrm>
            <a:off x="5790605" y="8668081"/>
            <a:ext cx="937756" cy="946041"/>
          </a:xfrm>
          <a:custGeom>
            <a:avLst/>
            <a:gdLst/>
            <a:ahLst/>
            <a:cxnLst/>
            <a:rect l="l" t="t" r="r" b="b"/>
            <a:pathLst>
              <a:path w="937757" h="946041">
                <a:moveTo>
                  <a:pt x="0" y="0"/>
                </a:moveTo>
                <a:lnTo>
                  <a:pt x="937756" y="0"/>
                </a:lnTo>
                <a:lnTo>
                  <a:pt x="937756" y="946041"/>
                </a:lnTo>
                <a:lnTo>
                  <a:pt x="0" y="94604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9" name="Freeform 59"/>
          <p:cNvSpPr/>
          <p:nvPr/>
        </p:nvSpPr>
        <p:spPr>
          <a:xfrm>
            <a:off x="11556944" y="8739105"/>
            <a:ext cx="1423310" cy="816491"/>
          </a:xfrm>
          <a:custGeom>
            <a:avLst/>
            <a:gdLst/>
            <a:ahLst/>
            <a:cxnLst/>
            <a:rect l="l" t="t" r="r" b="b"/>
            <a:pathLst>
              <a:path w="1423311" h="816490">
                <a:moveTo>
                  <a:pt x="0" y="0"/>
                </a:moveTo>
                <a:lnTo>
                  <a:pt x="1423311" y="0"/>
                </a:lnTo>
                <a:lnTo>
                  <a:pt x="1423311" y="816490"/>
                </a:lnTo>
                <a:lnTo>
                  <a:pt x="0" y="816490"/>
                </a:lnTo>
                <a:lnTo>
                  <a:pt x="0" y="0"/>
                </a:lnTo>
                <a:close/>
              </a:path>
            </a:pathLst>
          </a:custGeom>
          <a:blipFill>
            <a:blip r:embed="rId7"/>
            <a:stretch>
              <a:fillRect l="-23868" r="-8896"/>
            </a:stretch>
          </a:blipFill>
        </p:spPr>
        <p:txBody>
          <a:bodyPr/>
          <a:lstStyle/>
          <a:p>
            <a:endParaRPr lang="en-US"/>
          </a:p>
        </p:txBody>
      </p:sp>
      <p:grpSp>
        <p:nvGrpSpPr>
          <p:cNvPr id="74" name="Group 73"/>
          <p:cNvGrpSpPr/>
          <p:nvPr/>
        </p:nvGrpSpPr>
        <p:grpSpPr>
          <a:xfrm>
            <a:off x="13427627" y="8460716"/>
            <a:ext cx="3872194" cy="1252295"/>
            <a:chOff x="13427626" y="8460717"/>
            <a:chExt cx="3872193" cy="1252295"/>
          </a:xfrm>
        </p:grpSpPr>
        <p:sp>
          <p:nvSpPr>
            <p:cNvPr id="43" name="AutoShape 43"/>
            <p:cNvSpPr/>
            <p:nvPr/>
          </p:nvSpPr>
          <p:spPr>
            <a:xfrm>
              <a:off x="13427626" y="8460717"/>
              <a:ext cx="3869324" cy="1252295"/>
            </a:xfrm>
            <a:prstGeom prst="rect">
              <a:avLst/>
            </a:prstGeom>
            <a:solidFill>
              <a:srgbClr val="FF5050">
                <a:alpha val="19608"/>
              </a:srgbClr>
            </a:solidFill>
          </p:spPr>
          <p:txBody>
            <a:bodyPr/>
            <a:lstStyle/>
            <a:p>
              <a:endParaRPr lang="en-US"/>
            </a:p>
          </p:txBody>
        </p:sp>
        <p:sp>
          <p:nvSpPr>
            <p:cNvPr id="57" name="TextBox 57"/>
            <p:cNvSpPr txBox="1"/>
            <p:nvPr/>
          </p:nvSpPr>
          <p:spPr>
            <a:xfrm>
              <a:off x="14499715" y="8473062"/>
              <a:ext cx="2800104" cy="1184940"/>
            </a:xfrm>
            <a:prstGeom prst="rect">
              <a:avLst/>
            </a:prstGeom>
          </p:spPr>
          <p:txBody>
            <a:bodyPr lIns="0" tIns="0" rIns="0" bIns="0" rtlCol="0" anchor="t">
              <a:spAutoFit/>
            </a:bodyPr>
            <a:lstStyle/>
            <a:p>
              <a:pPr algn="ctr">
                <a:lnSpc>
                  <a:spcPts val="4759"/>
                </a:lnSpc>
              </a:pPr>
              <a:r>
                <a:rPr lang="en-US" sz="3399" spc="-75">
                  <a:solidFill>
                    <a:srgbClr val="000000"/>
                  </a:solidFill>
                  <a:latin typeface="Montserrat"/>
                  <a:ea typeface="Montserrat"/>
                  <a:cs typeface="Montserrat"/>
                  <a:sym typeface="Montserrat"/>
                </a:rPr>
                <a:t>Lượt khách </a:t>
              </a:r>
            </a:p>
            <a:p>
              <a:pPr algn="ctr">
                <a:lnSpc>
                  <a:spcPts val="4759"/>
                </a:lnSpc>
              </a:pPr>
              <a:r>
                <a:rPr lang="en-US" sz="3399" spc="-75">
                  <a:solidFill>
                    <a:srgbClr val="000000"/>
                  </a:solidFill>
                  <a:latin typeface="Montserrat"/>
                  <a:ea typeface="Montserrat"/>
                  <a:cs typeface="Montserrat"/>
                  <a:sym typeface="Montserrat"/>
                </a:rPr>
                <a:t>quốc tế</a:t>
              </a:r>
            </a:p>
          </p:txBody>
        </p:sp>
        <p:grpSp>
          <p:nvGrpSpPr>
            <p:cNvPr id="73" name="Group 72"/>
            <p:cNvGrpSpPr/>
            <p:nvPr/>
          </p:nvGrpSpPr>
          <p:grpSpPr>
            <a:xfrm>
              <a:off x="13581936" y="8637817"/>
              <a:ext cx="917779" cy="917779"/>
              <a:chOff x="12472197" y="7200858"/>
              <a:chExt cx="917779" cy="917779"/>
            </a:xfrm>
          </p:grpSpPr>
          <p:sp>
            <p:nvSpPr>
              <p:cNvPr id="71" name="Freeform 37"/>
              <p:cNvSpPr/>
              <p:nvPr/>
            </p:nvSpPr>
            <p:spPr>
              <a:xfrm>
                <a:off x="12472197" y="7200858"/>
                <a:ext cx="917779" cy="91777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72" name="TextBox 38"/>
              <p:cNvSpPr txBox="1"/>
              <p:nvPr/>
            </p:nvSpPr>
            <p:spPr>
              <a:xfrm>
                <a:off x="12573126" y="7241108"/>
                <a:ext cx="745695" cy="820982"/>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7.1</a:t>
                </a:r>
              </a:p>
            </p:txBody>
          </p:sp>
        </p:grpSp>
      </p:grpSp>
    </p:spTree>
    <p:extLst>
      <p:ext uri="{BB962C8B-B14F-4D97-AF65-F5344CB8AC3E}">
        <p14:creationId xmlns:p14="http://schemas.microsoft.com/office/powerpoint/2010/main" val="147027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8)">
                                      <p:cBhvr>
                                        <p:cTn id="7" dur="500"/>
                                        <p:tgtEl>
                                          <p:spTgt spid="6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up)">
                                      <p:cBhvr>
                                        <p:cTn id="17" dur="500"/>
                                        <p:tgtEl>
                                          <p:spTgt spid="62"/>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up)">
                                      <p:cBhvr>
                                        <p:cTn id="21" dur="500"/>
                                        <p:tgtEl>
                                          <p:spTgt spid="63"/>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up)">
                                      <p:cBhvr>
                                        <p:cTn id="31" dur="500"/>
                                        <p:tgtEl>
                                          <p:spTgt spid="66"/>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up)">
                                      <p:cBhvr>
                                        <p:cTn id="35" dur="500"/>
                                        <p:tgtEl>
                                          <p:spTgt spid="64"/>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fltVal val="0"/>
                                          </p:val>
                                        </p:tav>
                                        <p:tav tm="100000">
                                          <p:val>
                                            <p:strVal val="#ppt_w"/>
                                          </p:val>
                                        </p:tav>
                                      </p:tavLst>
                                    </p:anim>
                                    <p:anim calcmode="lin" valueType="num">
                                      <p:cBhvr>
                                        <p:cTn id="40" dur="500" fill="hold"/>
                                        <p:tgtEl>
                                          <p:spTgt spid="48"/>
                                        </p:tgtEl>
                                        <p:attrNameLst>
                                          <p:attrName>ppt_h</p:attrName>
                                        </p:attrNameLst>
                                      </p:cBhvr>
                                      <p:tavLst>
                                        <p:tav tm="0">
                                          <p:val>
                                            <p:fltVal val="0"/>
                                          </p:val>
                                        </p:tav>
                                        <p:tav tm="100000">
                                          <p:val>
                                            <p:strVal val="#ppt_h"/>
                                          </p:val>
                                        </p:tav>
                                      </p:tavLst>
                                    </p:anim>
                                    <p:animEffect transition="in" filter="fade">
                                      <p:cBhvr>
                                        <p:cTn id="41" dur="500"/>
                                        <p:tgtEl>
                                          <p:spTgt spid="48"/>
                                        </p:tgtEl>
                                      </p:cBhvr>
                                    </p:animEffect>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67"/>
                                        </p:tgtEl>
                                        <p:attrNameLst>
                                          <p:attrName>style.visibility</p:attrName>
                                        </p:attrNameLst>
                                      </p:cBhvr>
                                      <p:to>
                                        <p:strVal val="visible"/>
                                      </p:to>
                                    </p:set>
                                    <p:animEffect transition="in" filter="wipe(up)">
                                      <p:cBhvr>
                                        <p:cTn id="45" dur="500"/>
                                        <p:tgtEl>
                                          <p:spTgt spid="67"/>
                                        </p:tgtEl>
                                      </p:cBhvr>
                                    </p:animEffect>
                                  </p:childTnLst>
                                </p:cTn>
                              </p:par>
                            </p:childTnLst>
                          </p:cTn>
                        </p:par>
                        <p:par>
                          <p:cTn id="46" fill="hold">
                            <p:stCondLst>
                              <p:cond delay="4500"/>
                            </p:stCondLst>
                            <p:childTnLst>
                              <p:par>
                                <p:cTn id="47" presetID="22" presetClass="entr" presetSubtype="1"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cTn>
                              </p:par>
                            </p:childTnLst>
                          </p:cTn>
                        </p:par>
                        <p:par>
                          <p:cTn id="54" fill="hold">
                            <p:stCondLst>
                              <p:cond delay="5500"/>
                            </p:stCondLst>
                            <p:childTnLst>
                              <p:par>
                                <p:cTn id="55" presetID="22" presetClass="entr" presetSubtype="1"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up)">
                                      <p:cBhvr>
                                        <p:cTn id="57" dur="500"/>
                                        <p:tgtEl>
                                          <p:spTgt spid="44"/>
                                        </p:tgtEl>
                                      </p:cBhvr>
                                    </p:animEffect>
                                  </p:childTnLst>
                                </p:cTn>
                              </p:par>
                            </p:childTnLst>
                          </p:cTn>
                        </p:par>
                        <p:par>
                          <p:cTn id="58" fill="hold">
                            <p:stCondLst>
                              <p:cond delay="6000"/>
                            </p:stCondLst>
                            <p:childTnLst>
                              <p:par>
                                <p:cTn id="59" presetID="22" presetClass="entr" presetSubtype="1"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wipe(up)">
                                      <p:cBhvr>
                                        <p:cTn id="61" dur="500"/>
                                        <p:tgtEl>
                                          <p:spTgt spid="68"/>
                                        </p:tgtEl>
                                      </p:cBhvr>
                                    </p:animEffect>
                                  </p:childTnLst>
                                </p:cTn>
                              </p:par>
                            </p:childTnLst>
                          </p:cTn>
                        </p:par>
                        <p:par>
                          <p:cTn id="62" fill="hold">
                            <p:stCondLst>
                              <p:cond delay="6500"/>
                            </p:stCondLst>
                            <p:childTnLst>
                              <p:par>
                                <p:cTn id="63" presetID="53" presetClass="entr" presetSubtype="16" fill="hold" nodeType="afterEffect">
                                  <p:stCondLst>
                                    <p:cond delay="0"/>
                                  </p:stCondLst>
                                  <p:childTnLst>
                                    <p:set>
                                      <p:cBhvr>
                                        <p:cTn id="64" dur="1" fill="hold">
                                          <p:stCondLst>
                                            <p:cond delay="0"/>
                                          </p:stCondLst>
                                        </p:cTn>
                                        <p:tgtEl>
                                          <p:spTgt spid="58"/>
                                        </p:tgtEl>
                                        <p:attrNameLst>
                                          <p:attrName>style.visibility</p:attrName>
                                        </p:attrNameLst>
                                      </p:cBhvr>
                                      <p:to>
                                        <p:strVal val="visible"/>
                                      </p:to>
                                    </p:set>
                                    <p:anim calcmode="lin" valueType="num">
                                      <p:cBhvr>
                                        <p:cTn id="65" dur="500" fill="hold"/>
                                        <p:tgtEl>
                                          <p:spTgt spid="58"/>
                                        </p:tgtEl>
                                        <p:attrNameLst>
                                          <p:attrName>ppt_w</p:attrName>
                                        </p:attrNameLst>
                                      </p:cBhvr>
                                      <p:tavLst>
                                        <p:tav tm="0">
                                          <p:val>
                                            <p:fltVal val="0"/>
                                          </p:val>
                                        </p:tav>
                                        <p:tav tm="100000">
                                          <p:val>
                                            <p:strVal val="#ppt_w"/>
                                          </p:val>
                                        </p:tav>
                                      </p:tavLst>
                                    </p:anim>
                                    <p:anim calcmode="lin" valueType="num">
                                      <p:cBhvr>
                                        <p:cTn id="66" dur="500" fill="hold"/>
                                        <p:tgtEl>
                                          <p:spTgt spid="58"/>
                                        </p:tgtEl>
                                        <p:attrNameLst>
                                          <p:attrName>ppt_h</p:attrName>
                                        </p:attrNameLst>
                                      </p:cBhvr>
                                      <p:tavLst>
                                        <p:tav tm="0">
                                          <p:val>
                                            <p:fltVal val="0"/>
                                          </p:val>
                                        </p:tav>
                                        <p:tav tm="100000">
                                          <p:val>
                                            <p:strVal val="#ppt_h"/>
                                          </p:val>
                                        </p:tav>
                                      </p:tavLst>
                                    </p:anim>
                                    <p:animEffect transition="in" filter="fade">
                                      <p:cBhvr>
                                        <p:cTn id="67" dur="500"/>
                                        <p:tgtEl>
                                          <p:spTgt spid="58"/>
                                        </p:tgtEl>
                                      </p:cBhvr>
                                    </p:animEffect>
                                  </p:childTnLst>
                                </p:cTn>
                              </p:par>
                            </p:childTnLst>
                          </p:cTn>
                        </p:par>
                        <p:par>
                          <p:cTn id="68" fill="hold">
                            <p:stCondLst>
                              <p:cond delay="7000"/>
                            </p:stCondLst>
                            <p:childTnLst>
                              <p:par>
                                <p:cTn id="69" presetID="22" presetClass="entr" presetSubtype="1" fill="hold" nodeType="after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ipe(up)">
                                      <p:cBhvr>
                                        <p:cTn id="71" dur="500"/>
                                        <p:tgtEl>
                                          <p:spTgt spid="45"/>
                                        </p:tgtEl>
                                      </p:cBhvr>
                                    </p:animEffect>
                                  </p:childTnLst>
                                </p:cTn>
                              </p:par>
                            </p:childTnLst>
                          </p:cTn>
                        </p:par>
                        <p:par>
                          <p:cTn id="72" fill="hold">
                            <p:stCondLst>
                              <p:cond delay="7500"/>
                            </p:stCondLst>
                            <p:childTnLst>
                              <p:par>
                                <p:cTn id="73" presetID="22" presetClass="entr" presetSubtype="1" fill="hold" nodeType="after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wipe(up)">
                                      <p:cBhvr>
                                        <p:cTn id="75" dur="500"/>
                                        <p:tgtEl>
                                          <p:spTgt spid="69"/>
                                        </p:tgtEl>
                                      </p:cBhvr>
                                    </p:animEffect>
                                  </p:childTnLst>
                                </p:cTn>
                              </p:par>
                            </p:childTnLst>
                          </p:cTn>
                        </p:par>
                        <p:par>
                          <p:cTn id="76" fill="hold">
                            <p:stCondLst>
                              <p:cond delay="8000"/>
                            </p:stCondLst>
                            <p:childTnLst>
                              <p:par>
                                <p:cTn id="77" presetID="53" presetClass="entr" presetSubtype="16"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fill="hold"/>
                                        <p:tgtEl>
                                          <p:spTgt spid="59"/>
                                        </p:tgtEl>
                                        <p:attrNameLst>
                                          <p:attrName>ppt_w</p:attrName>
                                        </p:attrNameLst>
                                      </p:cBhvr>
                                      <p:tavLst>
                                        <p:tav tm="0">
                                          <p:val>
                                            <p:fltVal val="0"/>
                                          </p:val>
                                        </p:tav>
                                        <p:tav tm="100000">
                                          <p:val>
                                            <p:strVal val="#ppt_w"/>
                                          </p:val>
                                        </p:tav>
                                      </p:tavLst>
                                    </p:anim>
                                    <p:anim calcmode="lin" valueType="num">
                                      <p:cBhvr>
                                        <p:cTn id="80" dur="500" fill="hold"/>
                                        <p:tgtEl>
                                          <p:spTgt spid="59"/>
                                        </p:tgtEl>
                                        <p:attrNameLst>
                                          <p:attrName>ppt_h</p:attrName>
                                        </p:attrNameLst>
                                      </p:cBhvr>
                                      <p:tavLst>
                                        <p:tav tm="0">
                                          <p:val>
                                            <p:fltVal val="0"/>
                                          </p:val>
                                        </p:tav>
                                        <p:tav tm="100000">
                                          <p:val>
                                            <p:strVal val="#ppt_h"/>
                                          </p:val>
                                        </p:tav>
                                      </p:tavLst>
                                    </p:anim>
                                    <p:animEffect transition="in" filter="fade">
                                      <p:cBhvr>
                                        <p:cTn id="81" dur="500"/>
                                        <p:tgtEl>
                                          <p:spTgt spid="59"/>
                                        </p:tgtEl>
                                      </p:cBhvr>
                                    </p:animEffect>
                                  </p:childTnLst>
                                </p:cTn>
                              </p:par>
                            </p:childTnLst>
                          </p:cTn>
                        </p:par>
                        <p:par>
                          <p:cTn id="82" fill="hold">
                            <p:stCondLst>
                              <p:cond delay="8500"/>
                            </p:stCondLst>
                            <p:childTnLst>
                              <p:par>
                                <p:cTn id="83" presetID="22" presetClass="entr" presetSubtype="1" fill="hold" nodeType="after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wipe(up)">
                                      <p:cBhvr>
                                        <p:cTn id="85" dur="500"/>
                                        <p:tgtEl>
                                          <p:spTgt spid="46"/>
                                        </p:tgtEl>
                                      </p:cBhvr>
                                    </p:animEffect>
                                  </p:childTnLst>
                                </p:cTn>
                              </p:par>
                            </p:childTnLst>
                          </p:cTn>
                        </p:par>
                        <p:par>
                          <p:cTn id="86" fill="hold">
                            <p:stCondLst>
                              <p:cond delay="9000"/>
                            </p:stCondLst>
                            <p:childTnLst>
                              <p:par>
                                <p:cTn id="87" presetID="22" presetClass="entr" presetSubtype="1" fill="hold" nodeType="after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wipe(up)">
                                      <p:cBhvr>
                                        <p:cTn id="8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9" name="Freeform 9"/>
          <p:cNvSpPr/>
          <p:nvPr/>
        </p:nvSpPr>
        <p:spPr>
          <a:xfrm>
            <a:off x="15216239" y="8735982"/>
            <a:ext cx="483145" cy="522318"/>
          </a:xfrm>
          <a:custGeom>
            <a:avLst/>
            <a:gdLst/>
            <a:ahLst/>
            <a:cxnLst/>
            <a:rect l="l" t="t" r="r" b="b"/>
            <a:pathLst>
              <a:path w="483145" h="522319">
                <a:moveTo>
                  <a:pt x="0" y="0"/>
                </a:moveTo>
                <a:lnTo>
                  <a:pt x="483145" y="0"/>
                </a:lnTo>
                <a:lnTo>
                  <a:pt x="483145" y="522319"/>
                </a:lnTo>
                <a:lnTo>
                  <a:pt x="0" y="52231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34" name="Group 33"/>
          <p:cNvGrpSpPr/>
          <p:nvPr/>
        </p:nvGrpSpPr>
        <p:grpSpPr>
          <a:xfrm>
            <a:off x="8503600" y="-1146057"/>
            <a:ext cx="11297276" cy="13306588"/>
            <a:chOff x="8509626" y="-1453700"/>
            <a:chExt cx="11297276" cy="13306589"/>
          </a:xfrm>
        </p:grpSpPr>
        <p:grpSp>
          <p:nvGrpSpPr>
            <p:cNvPr id="3" name="Group 3"/>
            <p:cNvGrpSpPr/>
            <p:nvPr/>
          </p:nvGrpSpPr>
          <p:grpSpPr>
            <a:xfrm>
              <a:off x="8509626" y="-1453700"/>
              <a:ext cx="4359417" cy="4376531"/>
              <a:chOff x="0" y="0"/>
              <a:chExt cx="809622" cy="812800"/>
            </a:xfrm>
          </p:grpSpPr>
          <p:sp>
            <p:nvSpPr>
              <p:cNvPr id="4" name="Freeform 4"/>
              <p:cNvSpPr/>
              <p:nvPr/>
            </p:nvSpPr>
            <p:spPr>
              <a:xfrm>
                <a:off x="0" y="0"/>
                <a:ext cx="809622" cy="812800"/>
              </a:xfrm>
              <a:custGeom>
                <a:avLst/>
                <a:gdLst/>
                <a:ahLst/>
                <a:cxnLst/>
                <a:rect l="l" t="t" r="r" b="b"/>
                <a:pathLst>
                  <a:path w="809622" h="812800">
                    <a:moveTo>
                      <a:pt x="404811" y="0"/>
                    </a:moveTo>
                    <a:cubicBezTo>
                      <a:pt x="181240" y="0"/>
                      <a:pt x="0" y="181951"/>
                      <a:pt x="0" y="406400"/>
                    </a:cubicBezTo>
                    <a:cubicBezTo>
                      <a:pt x="0" y="630849"/>
                      <a:pt x="181240" y="812800"/>
                      <a:pt x="404811" y="812800"/>
                    </a:cubicBezTo>
                    <a:cubicBezTo>
                      <a:pt x="628382" y="812800"/>
                      <a:pt x="809622" y="630849"/>
                      <a:pt x="809622" y="406400"/>
                    </a:cubicBezTo>
                    <a:cubicBezTo>
                      <a:pt x="809622" y="181951"/>
                      <a:pt x="628382" y="0"/>
                      <a:pt x="404811" y="0"/>
                    </a:cubicBezTo>
                    <a:close/>
                  </a:path>
                </a:pathLst>
              </a:custGeom>
              <a:solidFill>
                <a:srgbClr val="003897"/>
              </a:solidFill>
            </p:spPr>
            <p:txBody>
              <a:bodyPr/>
              <a:lstStyle/>
              <a:p>
                <a:endParaRPr lang="en-US"/>
              </a:p>
            </p:txBody>
          </p:sp>
          <p:sp>
            <p:nvSpPr>
              <p:cNvPr id="5" name="TextBox 5"/>
              <p:cNvSpPr txBox="1"/>
              <p:nvPr/>
            </p:nvSpPr>
            <p:spPr>
              <a:xfrm>
                <a:off x="75902" y="19050"/>
                <a:ext cx="657818" cy="717550"/>
              </a:xfrm>
              <a:prstGeom prst="rect">
                <a:avLst/>
              </a:prstGeom>
            </p:spPr>
            <p:txBody>
              <a:bodyPr lIns="50800" tIns="50800" rIns="50800" bIns="50800" rtlCol="0" anchor="ctr"/>
              <a:lstStyle/>
              <a:p>
                <a:pPr algn="ctr">
                  <a:lnSpc>
                    <a:spcPts val="3150"/>
                  </a:lnSpc>
                </a:pPr>
                <a:endParaRPr sz="1801"/>
              </a:p>
            </p:txBody>
          </p:sp>
        </p:grpSp>
        <p:grpSp>
          <p:nvGrpSpPr>
            <p:cNvPr id="6" name="Group 6"/>
            <p:cNvGrpSpPr/>
            <p:nvPr/>
          </p:nvGrpSpPr>
          <p:grpSpPr>
            <a:xfrm>
              <a:off x="13167908" y="5093659"/>
              <a:ext cx="6638994" cy="6759230"/>
              <a:chOff x="0" y="0"/>
              <a:chExt cx="798342" cy="812800"/>
            </a:xfrm>
          </p:grpSpPr>
          <p:sp>
            <p:nvSpPr>
              <p:cNvPr id="7" name="Freeform 7"/>
              <p:cNvSpPr/>
              <p:nvPr/>
            </p:nvSpPr>
            <p:spPr>
              <a:xfrm>
                <a:off x="0" y="0"/>
                <a:ext cx="798342" cy="812800"/>
              </a:xfrm>
              <a:custGeom>
                <a:avLst/>
                <a:gdLst/>
                <a:ahLst/>
                <a:cxnLst/>
                <a:rect l="l" t="t" r="r" b="b"/>
                <a:pathLst>
                  <a:path w="798342" h="812800">
                    <a:moveTo>
                      <a:pt x="399171" y="0"/>
                    </a:moveTo>
                    <a:cubicBezTo>
                      <a:pt x="178715" y="0"/>
                      <a:pt x="0" y="181951"/>
                      <a:pt x="0" y="406400"/>
                    </a:cubicBezTo>
                    <a:cubicBezTo>
                      <a:pt x="0" y="630849"/>
                      <a:pt x="178715" y="812800"/>
                      <a:pt x="399171" y="812800"/>
                    </a:cubicBezTo>
                    <a:cubicBezTo>
                      <a:pt x="619627" y="812800"/>
                      <a:pt x="798342" y="630849"/>
                      <a:pt x="798342" y="406400"/>
                    </a:cubicBezTo>
                    <a:cubicBezTo>
                      <a:pt x="798342" y="181951"/>
                      <a:pt x="619627" y="0"/>
                      <a:pt x="399171" y="0"/>
                    </a:cubicBezTo>
                    <a:close/>
                  </a:path>
                </a:pathLst>
              </a:custGeom>
              <a:solidFill>
                <a:srgbClr val="003897"/>
              </a:solidFill>
            </p:spPr>
            <p:txBody>
              <a:bodyPr/>
              <a:lstStyle/>
              <a:p>
                <a:endParaRPr lang="en-US"/>
              </a:p>
            </p:txBody>
          </p:sp>
          <p:sp>
            <p:nvSpPr>
              <p:cNvPr id="8" name="TextBox 8"/>
              <p:cNvSpPr txBox="1"/>
              <p:nvPr/>
            </p:nvSpPr>
            <p:spPr>
              <a:xfrm>
                <a:off x="74845" y="19050"/>
                <a:ext cx="648653" cy="717550"/>
              </a:xfrm>
              <a:prstGeom prst="rect">
                <a:avLst/>
              </a:prstGeom>
            </p:spPr>
            <p:txBody>
              <a:bodyPr lIns="50800" tIns="50800" rIns="50800" bIns="50800" rtlCol="0" anchor="ctr"/>
              <a:lstStyle/>
              <a:p>
                <a:pPr algn="ctr">
                  <a:lnSpc>
                    <a:spcPts val="3150"/>
                  </a:lnSpc>
                </a:pPr>
                <a:endParaRPr sz="1801"/>
              </a:p>
            </p:txBody>
          </p:sp>
        </p:grpSp>
        <p:grpSp>
          <p:nvGrpSpPr>
            <p:cNvPr id="11" name="Group 11"/>
            <p:cNvGrpSpPr/>
            <p:nvPr/>
          </p:nvGrpSpPr>
          <p:grpSpPr>
            <a:xfrm>
              <a:off x="9229725" y="-258503"/>
              <a:ext cx="9390353" cy="8480927"/>
              <a:chOff x="0" y="0"/>
              <a:chExt cx="5638800" cy="5092700"/>
            </a:xfrm>
          </p:grpSpPr>
          <p:sp>
            <p:nvSpPr>
              <p:cNvPr id="12" name="Freeform 12"/>
              <p:cNvSpPr/>
              <p:nvPr/>
            </p:nvSpPr>
            <p:spPr>
              <a:xfrm>
                <a:off x="0" y="0"/>
                <a:ext cx="5638800" cy="5092700"/>
              </a:xfrm>
              <a:custGeom>
                <a:avLst/>
                <a:gdLst/>
                <a:ahLst/>
                <a:cxnLst/>
                <a:rect l="l" t="t" r="r" b="b"/>
                <a:pathLst>
                  <a:path w="5638800" h="5092700">
                    <a:moveTo>
                      <a:pt x="577215" y="0"/>
                    </a:moveTo>
                    <a:cubicBezTo>
                      <a:pt x="213233" y="524383"/>
                      <a:pt x="0" y="1161288"/>
                      <a:pt x="0" y="1847977"/>
                    </a:cubicBezTo>
                    <a:cubicBezTo>
                      <a:pt x="0" y="3639947"/>
                      <a:pt x="1452753" y="5092700"/>
                      <a:pt x="3244723" y="5092700"/>
                    </a:cubicBezTo>
                    <a:cubicBezTo>
                      <a:pt x="4192651" y="5092700"/>
                      <a:pt x="5045583" y="4686427"/>
                      <a:pt x="5638800" y="4038473"/>
                    </a:cubicBezTo>
                    <a:lnTo>
                      <a:pt x="5638800" y="0"/>
                    </a:lnTo>
                    <a:close/>
                  </a:path>
                </a:pathLst>
              </a:custGeom>
              <a:blipFill>
                <a:blip r:embed="rId6"/>
                <a:stretch>
                  <a:fillRect l="-17778" r="-17778"/>
                </a:stretch>
              </a:blipFill>
              <a:ln w="152400" cap="sq">
                <a:solidFill>
                  <a:srgbClr val="004AAD"/>
                </a:solidFill>
                <a:prstDash val="solid"/>
                <a:miter/>
              </a:ln>
            </p:spPr>
            <p:txBody>
              <a:bodyPr/>
              <a:lstStyle/>
              <a:p>
                <a:endParaRPr lang="en-US"/>
              </a:p>
            </p:txBody>
          </p:sp>
        </p:grpSp>
      </p:grpSp>
      <p:grpSp>
        <p:nvGrpSpPr>
          <p:cNvPr id="32" name="Group 31"/>
          <p:cNvGrpSpPr/>
          <p:nvPr/>
        </p:nvGrpSpPr>
        <p:grpSpPr>
          <a:xfrm>
            <a:off x="483893" y="697232"/>
            <a:ext cx="8334347" cy="1744453"/>
            <a:chOff x="483893" y="697231"/>
            <a:chExt cx="8334346" cy="3223870"/>
          </a:xfrm>
        </p:grpSpPr>
        <p:sp>
          <p:nvSpPr>
            <p:cNvPr id="14" name="TextBox 14"/>
            <p:cNvSpPr txBox="1"/>
            <p:nvPr/>
          </p:nvSpPr>
          <p:spPr>
            <a:xfrm>
              <a:off x="483893" y="697231"/>
              <a:ext cx="8334346" cy="564257"/>
            </a:xfrm>
            <a:prstGeom prst="rect">
              <a:avLst/>
            </a:prstGeom>
          </p:spPr>
          <p:txBody>
            <a:bodyPr lIns="0" tIns="0" rIns="0" bIns="0" rtlCol="0" anchor="t">
              <a:spAutoFit/>
            </a:bodyPr>
            <a:lstStyle/>
            <a:p>
              <a:pPr>
                <a:lnSpc>
                  <a:spcPts val="4364"/>
                </a:lnSpc>
              </a:pPr>
              <a:endParaRPr lang="en-US" sz="4500" b="1" dirty="0">
                <a:solidFill>
                  <a:srgbClr val="15616D"/>
                </a:solidFill>
                <a:latin typeface="Montserrat Heavy"/>
                <a:ea typeface="Montserrat Heavy"/>
                <a:cs typeface="Montserrat Heavy"/>
                <a:sym typeface="Montserrat Heavy"/>
              </a:endParaRPr>
            </a:p>
          </p:txBody>
        </p:sp>
        <p:sp>
          <p:nvSpPr>
            <p:cNvPr id="15" name="TextBox 15"/>
            <p:cNvSpPr txBox="1"/>
            <p:nvPr/>
          </p:nvSpPr>
          <p:spPr>
            <a:xfrm>
              <a:off x="1028700" y="2047878"/>
              <a:ext cx="5923893" cy="1873223"/>
            </a:xfrm>
            <a:prstGeom prst="rect">
              <a:avLst/>
            </a:prstGeom>
          </p:spPr>
          <p:txBody>
            <a:bodyPr lIns="0" tIns="0" rIns="0" bIns="0" rtlCol="0" anchor="t">
              <a:spAutoFit/>
            </a:bodyPr>
            <a:lstStyle/>
            <a:p>
              <a:pPr>
                <a:lnSpc>
                  <a:spcPts val="4059"/>
                </a:lnSpc>
                <a:spcBef>
                  <a:spcPct val="0"/>
                </a:spcBef>
              </a:pPr>
              <a:r>
                <a:rPr lang="en-US" sz="3200" i="1">
                  <a:solidFill>
                    <a:srgbClr val="000000"/>
                  </a:solidFill>
                  <a:latin typeface="Montserrat Italics"/>
                  <a:ea typeface="Montserrat Italics"/>
                  <a:cs typeface="Montserrat Italics"/>
                  <a:sym typeface="Montserrat Italics"/>
                </a:rPr>
                <a:t>Năng lực phục vụ của cơ sở kinh doanh dịch vụ lưu trú</a:t>
              </a:r>
            </a:p>
          </p:txBody>
        </p:sp>
      </p:grpSp>
      <p:grpSp>
        <p:nvGrpSpPr>
          <p:cNvPr id="35" name="Group 34"/>
          <p:cNvGrpSpPr/>
          <p:nvPr/>
        </p:nvGrpSpPr>
        <p:grpSpPr>
          <a:xfrm>
            <a:off x="756155" y="3431186"/>
            <a:ext cx="8213678" cy="1063240"/>
            <a:chOff x="756153" y="3431186"/>
            <a:chExt cx="8213679" cy="1063240"/>
          </a:xfrm>
        </p:grpSpPr>
        <p:grpSp>
          <p:nvGrpSpPr>
            <p:cNvPr id="16" name="Group 16"/>
            <p:cNvGrpSpPr/>
            <p:nvPr/>
          </p:nvGrpSpPr>
          <p:grpSpPr>
            <a:xfrm>
              <a:off x="756153" y="3487473"/>
              <a:ext cx="917779" cy="91777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3</a:t>
                </a:r>
              </a:p>
            </p:txBody>
          </p:sp>
        </p:grpSp>
        <p:sp>
          <p:nvSpPr>
            <p:cNvPr id="19" name="TextBox 19"/>
            <p:cNvSpPr txBox="1"/>
            <p:nvPr/>
          </p:nvSpPr>
          <p:spPr>
            <a:xfrm>
              <a:off x="1977184" y="3431186"/>
              <a:ext cx="6992648" cy="1063240"/>
            </a:xfrm>
            <a:prstGeom prst="rect">
              <a:avLst/>
            </a:prstGeom>
          </p:spPr>
          <p:txBody>
            <a:bodyPr lIns="0" tIns="0" rIns="0" bIns="0" rtlCol="0" anchor="t">
              <a:spAutoFit/>
            </a:bodyPr>
            <a:lstStyle/>
            <a:p>
              <a:pPr>
                <a:lnSpc>
                  <a:spcPts val="4340"/>
                </a:lnSpc>
                <a:spcBef>
                  <a:spcPct val="0"/>
                </a:spcBef>
              </a:pPr>
              <a:r>
                <a:rPr lang="en-US" sz="3099">
                  <a:solidFill>
                    <a:srgbClr val="000000"/>
                  </a:solidFill>
                  <a:latin typeface="Montserrat"/>
                  <a:ea typeface="Montserrat"/>
                  <a:cs typeface="Montserrat"/>
                  <a:sym typeface="Montserrat"/>
                </a:rPr>
                <a:t>Số ngày sử dụng phòng bình quân 1 tháng trong năm 2025?</a:t>
              </a:r>
            </a:p>
          </p:txBody>
        </p:sp>
      </p:grpSp>
      <p:grpSp>
        <p:nvGrpSpPr>
          <p:cNvPr id="36" name="Group 35"/>
          <p:cNvGrpSpPr/>
          <p:nvPr/>
        </p:nvGrpSpPr>
        <p:grpSpPr>
          <a:xfrm>
            <a:off x="756153" y="4841378"/>
            <a:ext cx="8168398" cy="1063240"/>
            <a:chOff x="756153" y="4841374"/>
            <a:chExt cx="8168398" cy="1063239"/>
          </a:xfrm>
        </p:grpSpPr>
        <p:grpSp>
          <p:nvGrpSpPr>
            <p:cNvPr id="20" name="Group 20"/>
            <p:cNvGrpSpPr/>
            <p:nvPr/>
          </p:nvGrpSpPr>
          <p:grpSpPr>
            <a:xfrm>
              <a:off x="756153" y="4952640"/>
              <a:ext cx="917779" cy="91777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4</a:t>
                </a:r>
              </a:p>
            </p:txBody>
          </p:sp>
        </p:grpSp>
        <p:sp>
          <p:nvSpPr>
            <p:cNvPr id="29" name="TextBox 29"/>
            <p:cNvSpPr txBox="1"/>
            <p:nvPr/>
          </p:nvSpPr>
          <p:spPr>
            <a:xfrm>
              <a:off x="1931902" y="4841374"/>
              <a:ext cx="6992649" cy="1063239"/>
            </a:xfrm>
            <a:prstGeom prst="rect">
              <a:avLst/>
            </a:prstGeom>
          </p:spPr>
          <p:txBody>
            <a:bodyPr lIns="0" tIns="0" rIns="0" bIns="0" rtlCol="0" anchor="t">
              <a:spAutoFit/>
            </a:bodyPr>
            <a:lstStyle/>
            <a:p>
              <a:pPr>
                <a:lnSpc>
                  <a:spcPts val="4340"/>
                </a:lnSpc>
                <a:spcBef>
                  <a:spcPct val="0"/>
                </a:spcBef>
              </a:pPr>
              <a:r>
                <a:rPr lang="en-US" sz="3099" dirty="0" err="1">
                  <a:solidFill>
                    <a:srgbClr val="000000"/>
                  </a:solidFill>
                  <a:latin typeface="Montserrat"/>
                  <a:ea typeface="Montserrat"/>
                  <a:cs typeface="Montserrat"/>
                  <a:sym typeface="Montserrat"/>
                </a:rPr>
                <a:t>Số</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ngày</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sử</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dụng</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giường</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bình</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quân</a:t>
              </a:r>
              <a:r>
                <a:rPr lang="en-US" sz="3099" dirty="0">
                  <a:solidFill>
                    <a:srgbClr val="000000"/>
                  </a:solidFill>
                  <a:latin typeface="Montserrat"/>
                  <a:ea typeface="Montserrat"/>
                  <a:cs typeface="Montserrat"/>
                  <a:sym typeface="Montserrat"/>
                </a:rPr>
                <a:t> 1 </a:t>
              </a:r>
              <a:r>
                <a:rPr lang="en-US" sz="3099" dirty="0" err="1">
                  <a:solidFill>
                    <a:srgbClr val="000000"/>
                  </a:solidFill>
                  <a:latin typeface="Montserrat"/>
                  <a:ea typeface="Montserrat"/>
                  <a:cs typeface="Montserrat"/>
                  <a:sym typeface="Montserrat"/>
                </a:rPr>
                <a:t>tháng</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trong</a:t>
              </a:r>
              <a:r>
                <a:rPr lang="en-US" sz="3099" dirty="0">
                  <a:solidFill>
                    <a:srgbClr val="000000"/>
                  </a:solidFill>
                  <a:latin typeface="Montserrat"/>
                  <a:ea typeface="Montserrat"/>
                  <a:cs typeface="Montserrat"/>
                  <a:sym typeface="Montserrat"/>
                </a:rPr>
                <a:t> </a:t>
              </a:r>
              <a:r>
                <a:rPr lang="en-US" sz="3099" dirty="0" err="1">
                  <a:solidFill>
                    <a:srgbClr val="000000"/>
                  </a:solidFill>
                  <a:latin typeface="Montserrat"/>
                  <a:ea typeface="Montserrat"/>
                  <a:cs typeface="Montserrat"/>
                  <a:sym typeface="Montserrat"/>
                </a:rPr>
                <a:t>năm</a:t>
              </a:r>
              <a:r>
                <a:rPr lang="en-US" sz="3099" dirty="0">
                  <a:solidFill>
                    <a:srgbClr val="000000"/>
                  </a:solidFill>
                  <a:latin typeface="Montserrat"/>
                  <a:ea typeface="Montserrat"/>
                  <a:cs typeface="Montserrat"/>
                  <a:sym typeface="Montserrat"/>
                </a:rPr>
                <a:t> 2025?</a:t>
              </a:r>
            </a:p>
          </p:txBody>
        </p:sp>
      </p:grpSp>
      <p:grpSp>
        <p:nvGrpSpPr>
          <p:cNvPr id="37" name="Group 36"/>
          <p:cNvGrpSpPr/>
          <p:nvPr/>
        </p:nvGrpSpPr>
        <p:grpSpPr>
          <a:xfrm>
            <a:off x="756154" y="6348914"/>
            <a:ext cx="9214551" cy="1614673"/>
            <a:chOff x="756153" y="6348914"/>
            <a:chExt cx="9214551" cy="1614674"/>
          </a:xfrm>
        </p:grpSpPr>
        <p:grpSp>
          <p:nvGrpSpPr>
            <p:cNvPr id="23" name="Group 23"/>
            <p:cNvGrpSpPr/>
            <p:nvPr/>
          </p:nvGrpSpPr>
          <p:grpSpPr>
            <a:xfrm>
              <a:off x="756153" y="6687004"/>
              <a:ext cx="917779" cy="91777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25" name="TextBox 25"/>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5</a:t>
                </a:r>
              </a:p>
            </p:txBody>
          </p:sp>
        </p:grpSp>
        <p:sp>
          <p:nvSpPr>
            <p:cNvPr id="30" name="TextBox 30"/>
            <p:cNvSpPr txBox="1"/>
            <p:nvPr/>
          </p:nvSpPr>
          <p:spPr>
            <a:xfrm>
              <a:off x="1931902" y="6348914"/>
              <a:ext cx="8038802" cy="1614674"/>
            </a:xfrm>
            <a:prstGeom prst="rect">
              <a:avLst/>
            </a:prstGeom>
          </p:spPr>
          <p:txBody>
            <a:bodyPr lIns="0" tIns="0" rIns="0" bIns="0" rtlCol="0" anchor="t">
              <a:spAutoFit/>
            </a:bodyPr>
            <a:lstStyle/>
            <a:p>
              <a:pPr>
                <a:lnSpc>
                  <a:spcPts val="4340"/>
                </a:lnSpc>
                <a:spcBef>
                  <a:spcPct val="0"/>
                </a:spcBef>
              </a:pPr>
              <a:r>
                <a:rPr lang="en-US" sz="3099">
                  <a:solidFill>
                    <a:srgbClr val="000000"/>
                  </a:solidFill>
                  <a:latin typeface="Montserrat"/>
                  <a:ea typeface="Montserrat"/>
                  <a:cs typeface="Montserrat"/>
                  <a:sym typeface="Montserrat"/>
                </a:rPr>
                <a:t>Doanh thu từ khách ngủ qua đêm chiếm bao nhiêu phần trăm trong tổng doanh thu?</a:t>
              </a:r>
            </a:p>
          </p:txBody>
        </p:sp>
      </p:grpSp>
      <p:grpSp>
        <p:nvGrpSpPr>
          <p:cNvPr id="38" name="Group 37"/>
          <p:cNvGrpSpPr/>
          <p:nvPr/>
        </p:nvGrpSpPr>
        <p:grpSpPr>
          <a:xfrm>
            <a:off x="756154" y="8340524"/>
            <a:ext cx="9982096" cy="917780"/>
            <a:chOff x="756153" y="8340521"/>
            <a:chExt cx="9982096" cy="917779"/>
          </a:xfrm>
        </p:grpSpPr>
        <p:grpSp>
          <p:nvGrpSpPr>
            <p:cNvPr id="26" name="Group 26"/>
            <p:cNvGrpSpPr/>
            <p:nvPr/>
          </p:nvGrpSpPr>
          <p:grpSpPr>
            <a:xfrm>
              <a:off x="756153" y="8340521"/>
              <a:ext cx="917779" cy="91777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28" name="TextBox 28"/>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6</a:t>
                </a:r>
              </a:p>
            </p:txBody>
          </p:sp>
        </p:grpSp>
        <p:sp>
          <p:nvSpPr>
            <p:cNvPr id="31" name="TextBox 31"/>
            <p:cNvSpPr txBox="1"/>
            <p:nvPr/>
          </p:nvSpPr>
          <p:spPr>
            <a:xfrm>
              <a:off x="1931902" y="8499591"/>
              <a:ext cx="8806347" cy="547009"/>
            </a:xfrm>
            <a:prstGeom prst="rect">
              <a:avLst/>
            </a:prstGeom>
          </p:spPr>
          <p:txBody>
            <a:bodyPr lIns="0" tIns="0" rIns="0" bIns="0" rtlCol="0" anchor="t">
              <a:spAutoFit/>
            </a:bodyPr>
            <a:lstStyle/>
            <a:p>
              <a:pPr algn="ctr">
                <a:lnSpc>
                  <a:spcPts val="4619"/>
                </a:lnSpc>
                <a:spcBef>
                  <a:spcPct val="0"/>
                </a:spcBef>
              </a:pPr>
              <a:r>
                <a:rPr lang="en-US" sz="3300">
                  <a:solidFill>
                    <a:srgbClr val="000000"/>
                  </a:solidFill>
                  <a:latin typeface="Montserrat"/>
                  <a:ea typeface="Montserrat"/>
                  <a:cs typeface="Montserrat"/>
                  <a:sym typeface="Montserrat"/>
                </a:rPr>
                <a:t>Giá bình quân 1 đêm/khách là bao nhiêu? </a:t>
              </a:r>
            </a:p>
          </p:txBody>
        </p:sp>
      </p:grpSp>
      <p:sp>
        <p:nvSpPr>
          <p:cNvPr id="39" name="Freeform 9">
            <a:extLst>
              <a:ext uri="{FF2B5EF4-FFF2-40B4-BE49-F238E27FC236}">
                <a16:creationId xmlns:a16="http://schemas.microsoft.com/office/drawing/2014/main" xmlns="" id="{FC9DF647-C8CD-4E70-93A8-F21205C529C9}"/>
              </a:ext>
            </a:extLst>
          </p:cNvPr>
          <p:cNvSpPr/>
          <p:nvPr/>
        </p:nvSpPr>
        <p:spPr>
          <a:xfrm>
            <a:off x="15216238" y="8735981"/>
            <a:ext cx="483145" cy="522319"/>
          </a:xfrm>
          <a:custGeom>
            <a:avLst/>
            <a:gdLst/>
            <a:ahLst/>
            <a:cxnLst/>
            <a:rect l="l" t="t" r="r" b="b"/>
            <a:pathLst>
              <a:path w="483145" h="522319">
                <a:moveTo>
                  <a:pt x="0" y="0"/>
                </a:moveTo>
                <a:lnTo>
                  <a:pt x="483145" y="0"/>
                </a:lnTo>
                <a:lnTo>
                  <a:pt x="483145" y="522319"/>
                </a:lnTo>
                <a:lnTo>
                  <a:pt x="0" y="52231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0972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8)">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0180115" y="823632"/>
            <a:ext cx="7783011" cy="1965210"/>
          </a:xfrm>
          <a:custGeom>
            <a:avLst/>
            <a:gdLst/>
            <a:ahLst/>
            <a:cxnLst/>
            <a:rect l="l" t="t" r="r" b="b"/>
            <a:pathLst>
              <a:path w="7783011" h="1965210">
                <a:moveTo>
                  <a:pt x="7783011" y="0"/>
                </a:moveTo>
                <a:lnTo>
                  <a:pt x="0" y="0"/>
                </a:lnTo>
                <a:lnTo>
                  <a:pt x="0" y="1965210"/>
                </a:lnTo>
                <a:lnTo>
                  <a:pt x="7783011" y="1965210"/>
                </a:lnTo>
                <a:lnTo>
                  <a:pt x="7783011"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3389220">
            <a:off x="-3767109" y="-3408282"/>
            <a:ext cx="11134963" cy="5943286"/>
          </a:xfrm>
          <a:custGeom>
            <a:avLst/>
            <a:gdLst/>
            <a:ahLst/>
            <a:cxnLst/>
            <a:rect l="l" t="t" r="r" b="b"/>
            <a:pathLst>
              <a:path w="11134963" h="5943286">
                <a:moveTo>
                  <a:pt x="0" y="0"/>
                </a:moveTo>
                <a:lnTo>
                  <a:pt x="11134962" y="0"/>
                </a:lnTo>
                <a:lnTo>
                  <a:pt x="11134962" y="5943287"/>
                </a:lnTo>
                <a:lnTo>
                  <a:pt x="0" y="5943287"/>
                </a:lnTo>
                <a:lnTo>
                  <a:pt x="0" y="0"/>
                </a:lnTo>
                <a:close/>
              </a:path>
            </a:pathLst>
          </a:custGeom>
          <a:blipFill>
            <a:blip r:embed="rId5">
              <a:alphaModFix amt="2000"/>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p:cNvSpPr/>
          <p:nvPr/>
        </p:nvSpPr>
        <p:spPr>
          <a:xfrm>
            <a:off x="776684" y="899797"/>
            <a:ext cx="7179727" cy="1812881"/>
          </a:xfrm>
          <a:custGeom>
            <a:avLst/>
            <a:gdLst/>
            <a:ahLst/>
            <a:cxnLst/>
            <a:rect l="l" t="t" r="r" b="b"/>
            <a:pathLst>
              <a:path w="7179727" h="1812881">
                <a:moveTo>
                  <a:pt x="0" y="0"/>
                </a:moveTo>
                <a:lnTo>
                  <a:pt x="7179727" y="0"/>
                </a:lnTo>
                <a:lnTo>
                  <a:pt x="7179727" y="1812881"/>
                </a:lnTo>
                <a:lnTo>
                  <a:pt x="0" y="18128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a:off x="8045500" y="899797"/>
            <a:ext cx="1964026" cy="1743073"/>
          </a:xfrm>
          <a:custGeom>
            <a:avLst/>
            <a:gdLst/>
            <a:ahLst/>
            <a:cxnLst/>
            <a:rect l="l" t="t" r="r" b="b"/>
            <a:pathLst>
              <a:path w="1964026" h="1743073">
                <a:moveTo>
                  <a:pt x="0" y="0"/>
                </a:moveTo>
                <a:lnTo>
                  <a:pt x="1964026" y="0"/>
                </a:lnTo>
                <a:lnTo>
                  <a:pt x="1964026" y="1743073"/>
                </a:lnTo>
                <a:lnTo>
                  <a:pt x="0" y="1743073"/>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828800" y="899797"/>
            <a:ext cx="4964899" cy="1726755"/>
          </a:xfrm>
          <a:prstGeom prst="rect">
            <a:avLst/>
          </a:prstGeom>
        </p:spPr>
        <p:txBody>
          <a:bodyPr wrap="square" lIns="0" tIns="0" rIns="0" bIns="0" rtlCol="0" anchor="t">
            <a:spAutoFit/>
          </a:bodyPr>
          <a:lstStyle/>
          <a:p>
            <a:pPr marL="0" marR="0" lvl="0" indent="0" algn="ctr" defTabSz="914400" rtl="0" eaLnBrk="1" fontAlgn="auto" latinLnBrk="0" hangingPunct="1">
              <a:lnSpc>
                <a:spcPts val="4619"/>
              </a:lnSpc>
              <a:spcBef>
                <a:spcPts val="0"/>
              </a:spcBef>
              <a:spcAft>
                <a:spcPts val="0"/>
              </a:spcAft>
              <a:buClrTx/>
              <a:buSzTx/>
              <a:buFontTx/>
              <a:buNone/>
              <a:tabLst/>
              <a:defRPr/>
            </a:pP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3.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Số</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ngày</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sử</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dụng</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phòng</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bình</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quân</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1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tháng</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trong</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a:t>
            </a:r>
            <a:r>
              <a:rPr kumimoji="0" lang="en-US" sz="3299" b="0" i="0" u="none" strike="noStrike" kern="1200" cap="none" spc="-65" normalizeH="0" baseline="0" noProof="0" dirty="0" err="1">
                <a:ln>
                  <a:noFill/>
                </a:ln>
                <a:solidFill>
                  <a:srgbClr val="FFFFFF"/>
                </a:solidFill>
                <a:effectLst/>
                <a:uLnTx/>
                <a:uFillTx/>
                <a:latin typeface="Montserrat"/>
                <a:ea typeface="Montserrat"/>
                <a:cs typeface="Montserrat"/>
                <a:sym typeface="Montserrat"/>
              </a:rPr>
              <a:t>năm</a:t>
            </a:r>
            <a:r>
              <a:rPr kumimoji="0" lang="en-US" sz="3299" b="0" i="0" u="none" strike="noStrike" kern="1200" cap="none" spc="-65" normalizeH="0" baseline="0" noProof="0" dirty="0">
                <a:ln>
                  <a:noFill/>
                </a:ln>
                <a:solidFill>
                  <a:srgbClr val="FFFFFF"/>
                </a:solidFill>
                <a:effectLst/>
                <a:uLnTx/>
                <a:uFillTx/>
                <a:latin typeface="Montserrat"/>
                <a:ea typeface="Montserrat"/>
                <a:cs typeface="Montserrat"/>
                <a:sym typeface="Montserrat"/>
              </a:rPr>
              <a:t> 2025? </a:t>
            </a:r>
          </a:p>
        </p:txBody>
      </p:sp>
      <p:sp>
        <p:nvSpPr>
          <p:cNvPr id="7" name="TextBox 7"/>
          <p:cNvSpPr txBox="1"/>
          <p:nvPr/>
        </p:nvSpPr>
        <p:spPr>
          <a:xfrm>
            <a:off x="10897212" y="1052699"/>
            <a:ext cx="6593216" cy="1576201"/>
          </a:xfrm>
          <a:prstGeom prst="rect">
            <a:avLst/>
          </a:prstGeom>
        </p:spPr>
        <p:txBody>
          <a:bodyPr wrap="square" lIns="0" tIns="0" rIns="0" bIns="0" rtlCol="0" anchor="t">
            <a:spAutoFit/>
          </a:bodyPr>
          <a:lstStyle/>
          <a:p>
            <a:pPr marL="0" marR="0" lvl="0" indent="0" algn="ctr" defTabSz="914400" rtl="0" eaLnBrk="1" fontAlgn="auto" latinLnBrk="0" hangingPunct="1">
              <a:lnSpc>
                <a:spcPts val="4199"/>
              </a:lnSpc>
              <a:spcBef>
                <a:spcPts val="0"/>
              </a:spcBef>
              <a:spcAft>
                <a:spcPts val="0"/>
              </a:spcAft>
              <a:buClrTx/>
              <a:buSzTx/>
              <a:buFontTx/>
              <a:buNone/>
              <a:tabLst/>
              <a:defRPr/>
            </a:pP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Là</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1" i="0" u="none" strike="noStrike" kern="1200" cap="none" spc="-59" normalizeH="0" baseline="0" noProof="0" dirty="0" err="1">
                <a:ln>
                  <a:noFill/>
                </a:ln>
                <a:solidFill>
                  <a:srgbClr val="F90007"/>
                </a:solidFill>
                <a:effectLst/>
                <a:uLnTx/>
                <a:uFillTx/>
                <a:latin typeface="Montserrat Bold"/>
                <a:ea typeface="Montserrat Bold"/>
                <a:cs typeface="Montserrat Bold"/>
                <a:sym typeface="Montserrat Bold"/>
              </a:rPr>
              <a:t>tổng</a:t>
            </a:r>
            <a:r>
              <a:rPr kumimoji="0" lang="en-US" sz="3300" b="1" i="0" u="none" strike="noStrike" kern="1200" cap="none" spc="-59" normalizeH="0" baseline="0" noProof="0" dirty="0">
                <a:ln>
                  <a:noFill/>
                </a:ln>
                <a:solidFill>
                  <a:srgbClr val="F90007"/>
                </a:solidFill>
                <a:effectLst/>
                <a:uLnTx/>
                <a:uFillTx/>
                <a:latin typeface="Montserrat Bold"/>
                <a:ea typeface="Montserrat Bold"/>
                <a:cs typeface="Montserrat Bold"/>
                <a:sym typeface="Montserrat Bold"/>
              </a:rPr>
              <a:t> </a:t>
            </a:r>
            <a:r>
              <a:rPr kumimoji="0" lang="en-US" sz="3300" b="1" i="0" u="none" strike="noStrike" kern="1200" cap="none" spc="-59" normalizeH="0" baseline="0" noProof="0" dirty="0" err="1">
                <a:ln>
                  <a:noFill/>
                </a:ln>
                <a:solidFill>
                  <a:srgbClr val="F90007"/>
                </a:solidFill>
                <a:effectLst/>
                <a:uLnTx/>
                <a:uFillTx/>
                <a:latin typeface="Montserrat Bold"/>
                <a:ea typeface="Montserrat Bold"/>
                <a:cs typeface="Montserrat Bold"/>
                <a:sym typeface="Montserrat Bold"/>
              </a:rPr>
              <a:t>số</a:t>
            </a:r>
            <a:r>
              <a:rPr kumimoji="0" lang="en-US" sz="3300" b="1" i="0" u="none" strike="noStrike" kern="1200" cap="none" spc="-59" normalizeH="0" baseline="0" noProof="0" dirty="0">
                <a:ln>
                  <a:noFill/>
                </a:ln>
                <a:solidFill>
                  <a:srgbClr val="F90007"/>
                </a:solidFill>
                <a:effectLst/>
                <a:uLnTx/>
                <a:uFillTx/>
                <a:latin typeface="Montserrat Bold"/>
                <a:ea typeface="Montserrat Bold"/>
                <a:cs typeface="Montserrat Bold"/>
                <a:sym typeface="Montserrat Bold"/>
              </a:rPr>
              <a:t> </a:t>
            </a:r>
            <a:r>
              <a:rPr kumimoji="0" lang="en-US" sz="3300" b="1" i="0" u="none" strike="noStrike" kern="1200" cap="none" spc="-59" normalizeH="0" baseline="0" noProof="0" dirty="0" err="1">
                <a:ln>
                  <a:noFill/>
                </a:ln>
                <a:solidFill>
                  <a:srgbClr val="F90007"/>
                </a:solidFill>
                <a:effectLst/>
                <a:uLnTx/>
                <a:uFillTx/>
                <a:latin typeface="Montserrat Bold"/>
                <a:ea typeface="Montserrat Bold"/>
                <a:cs typeface="Montserrat Bold"/>
                <a:sym typeface="Montserrat Bold"/>
              </a:rPr>
              <a:t>ngày</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sử</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dụng</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bình</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quân</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1" i="0" u="none" strike="noStrike" kern="1200" cap="none" spc="-59" normalizeH="0" baseline="0" noProof="0" dirty="0" err="1">
                <a:ln>
                  <a:noFill/>
                </a:ln>
                <a:solidFill>
                  <a:srgbClr val="F90007"/>
                </a:solidFill>
                <a:effectLst/>
                <a:uLnTx/>
                <a:uFillTx/>
                <a:latin typeface="Montserrat Bold"/>
                <a:ea typeface="Montserrat Bold"/>
                <a:cs typeface="Montserrat Bold"/>
                <a:sym typeface="Montserrat Bold"/>
              </a:rPr>
              <a:t>tất</a:t>
            </a:r>
            <a:r>
              <a:rPr kumimoji="0" lang="en-US" sz="3300" b="1" i="0" u="none" strike="noStrike" kern="1200" cap="none" spc="-59" normalizeH="0" baseline="0" noProof="0" dirty="0">
                <a:ln>
                  <a:noFill/>
                </a:ln>
                <a:solidFill>
                  <a:srgbClr val="F90007"/>
                </a:solidFill>
                <a:effectLst/>
                <a:uLnTx/>
                <a:uFillTx/>
                <a:latin typeface="Montserrat Bold"/>
                <a:ea typeface="Montserrat Bold"/>
                <a:cs typeface="Montserrat Bold"/>
                <a:sym typeface="Montserrat Bold"/>
              </a:rPr>
              <a:t> </a:t>
            </a:r>
            <a:r>
              <a:rPr kumimoji="0" lang="en-US" sz="3300" b="1" i="0" u="none" strike="noStrike" kern="1200" cap="none" spc="-59" normalizeH="0" baseline="0" noProof="0" dirty="0" err="1">
                <a:ln>
                  <a:noFill/>
                </a:ln>
                <a:solidFill>
                  <a:srgbClr val="F90007"/>
                </a:solidFill>
                <a:effectLst/>
                <a:uLnTx/>
                <a:uFillTx/>
                <a:latin typeface="Montserrat Bold"/>
                <a:ea typeface="Montserrat Bold"/>
                <a:cs typeface="Montserrat Bold"/>
                <a:sym typeface="Montserrat Bold"/>
              </a:rPr>
              <a:t>cả</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các</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phòng</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của</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cơ</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sở</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lưu</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trú</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trong</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 1 </a:t>
            </a:r>
            <a:r>
              <a:rPr kumimoji="0" lang="en-US" sz="3300" b="0" i="0" u="none" strike="noStrike" kern="1200" cap="none" spc="-59" normalizeH="0" baseline="0" noProof="0" dirty="0" err="1">
                <a:ln>
                  <a:noFill/>
                </a:ln>
                <a:solidFill>
                  <a:srgbClr val="FFFFFF"/>
                </a:solidFill>
                <a:effectLst/>
                <a:uLnTx/>
                <a:uFillTx/>
                <a:latin typeface="Montserrat"/>
                <a:ea typeface="Montserrat"/>
                <a:cs typeface="Montserrat"/>
                <a:sym typeface="Montserrat"/>
              </a:rPr>
              <a:t>tháng</a:t>
            </a:r>
            <a:r>
              <a:rPr kumimoji="0" lang="en-US" sz="3300" b="0" i="0" u="none" strike="noStrike" kern="1200" cap="none" spc="-59" normalizeH="0" baseline="0" noProof="0" dirty="0">
                <a:ln>
                  <a:noFill/>
                </a:ln>
                <a:solidFill>
                  <a:srgbClr val="FFFFFF"/>
                </a:solidFill>
                <a:effectLst/>
                <a:uLnTx/>
                <a:uFillTx/>
                <a:latin typeface="Montserrat"/>
                <a:ea typeface="Montserrat"/>
                <a:cs typeface="Montserrat"/>
                <a:sym typeface="Montserrat"/>
              </a:rPr>
              <a:t>.</a:t>
            </a:r>
          </a:p>
        </p:txBody>
      </p:sp>
      <p:sp>
        <p:nvSpPr>
          <p:cNvPr id="9" name="TextBox 9"/>
          <p:cNvSpPr txBox="1"/>
          <p:nvPr/>
        </p:nvSpPr>
        <p:spPr>
          <a:xfrm>
            <a:off x="776683" y="3017909"/>
            <a:ext cx="17150347" cy="1111266"/>
          </a:xfrm>
          <a:prstGeom prst="rect">
            <a:avLst/>
          </a:prstGeom>
        </p:spPr>
        <p:txBody>
          <a:bodyPr wrap="square" lIns="0" tIns="0" rIns="0" bIns="0" rtlCol="0" anchor="t">
            <a:spAutoFit/>
          </a:bodyPr>
          <a:lstStyle/>
          <a:p>
            <a:pPr marL="0" marR="0" lvl="0" indent="0" algn="l" defTabSz="914400" rtl="0" eaLnBrk="1" fontAlgn="auto" latinLnBrk="0" hangingPunct="1">
              <a:lnSpc>
                <a:spcPts val="4480"/>
              </a:lnSpc>
              <a:spcBef>
                <a:spcPts val="0"/>
              </a:spcBef>
              <a:spcAft>
                <a:spcPts val="0"/>
              </a:spcAft>
              <a:buClrTx/>
              <a:buSzTx/>
              <a:buFontTx/>
              <a:buNone/>
              <a:tabLst/>
              <a:defRPr/>
            </a:pPr>
            <a:r>
              <a:rPr kumimoji="0" lang="en-US" sz="3200" b="1" i="0" u="none" strike="noStrike" kern="1200" cap="none" spc="-70" normalizeH="0" baseline="0" noProof="0" dirty="0" err="1">
                <a:ln>
                  <a:noFill/>
                </a:ln>
                <a:solidFill>
                  <a:srgbClr val="000000"/>
                </a:solidFill>
                <a:effectLst/>
                <a:uLnTx/>
                <a:uFillTx/>
                <a:latin typeface="Montserrat Bold"/>
                <a:ea typeface="Montserrat Bold"/>
                <a:cs typeface="Montserrat Bold"/>
                <a:sym typeface="Montserrat Bold"/>
              </a:rPr>
              <a:t>Ví</a:t>
            </a:r>
            <a:r>
              <a:rPr kumimoji="0" lang="en-US" sz="32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 </a:t>
            </a:r>
            <a:r>
              <a:rPr kumimoji="0" lang="en-US" sz="3200" b="1" i="0" u="none" strike="noStrike" kern="1200" cap="none" spc="-70" normalizeH="0" baseline="0" noProof="0" dirty="0" err="1">
                <a:ln>
                  <a:noFill/>
                </a:ln>
                <a:solidFill>
                  <a:srgbClr val="000000"/>
                </a:solidFill>
                <a:effectLst/>
                <a:uLnTx/>
                <a:uFillTx/>
                <a:latin typeface="Montserrat Bold"/>
                <a:ea typeface="Montserrat Bold"/>
                <a:cs typeface="Montserrat Bold"/>
                <a:sym typeface="Montserrat Bold"/>
              </a:rPr>
              <a:t>dụ</a:t>
            </a:r>
            <a:r>
              <a:rPr kumimoji="0" lang="en-US" sz="32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 1:</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Cơ</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sở</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có</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1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nhà</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nghỉ</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bao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gồm</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6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phục</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vụ</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dịch</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vụ</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lưu</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trú</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trung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bình</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1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tháng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trong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năm</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các</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có</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số</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ngày</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sử</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dụng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như</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sau</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a:t>
            </a:r>
          </a:p>
        </p:txBody>
      </p:sp>
      <p:graphicFrame>
        <p:nvGraphicFramePr>
          <p:cNvPr id="10" name="Table 10"/>
          <p:cNvGraphicFramePr>
            <a:graphicFrameLocks noGrp="1"/>
          </p:cNvGraphicFramePr>
          <p:nvPr>
            <p:extLst>
              <p:ext uri="{D42A27DB-BD31-4B8C-83A1-F6EECF244321}">
                <p14:modId xmlns:p14="http://schemas.microsoft.com/office/powerpoint/2010/main" val="3928995954"/>
              </p:ext>
            </p:extLst>
          </p:nvPr>
        </p:nvGraphicFramePr>
        <p:xfrm>
          <a:off x="0" y="4381500"/>
          <a:ext cx="7467600" cy="5835042"/>
        </p:xfrm>
        <a:graphic>
          <a:graphicData uri="http://schemas.openxmlformats.org/drawingml/2006/table">
            <a:tbl>
              <a:tblPr/>
              <a:tblGrid>
                <a:gridCol w="3750594">
                  <a:extLst>
                    <a:ext uri="{9D8B030D-6E8A-4147-A177-3AD203B41FA5}">
                      <a16:colId xmlns:a16="http://schemas.microsoft.com/office/drawing/2014/main" xmlns="" val="20000"/>
                    </a:ext>
                  </a:extLst>
                </a:gridCol>
                <a:gridCol w="3717006">
                  <a:extLst>
                    <a:ext uri="{9D8B030D-6E8A-4147-A177-3AD203B41FA5}">
                      <a16:colId xmlns:a16="http://schemas.microsoft.com/office/drawing/2014/main" xmlns="" val="20001"/>
                    </a:ext>
                  </a:extLst>
                </a:gridCol>
              </a:tblGrid>
              <a:tr h="1066800">
                <a:tc>
                  <a:txBody>
                    <a:bodyPr/>
                    <a:lstStyle/>
                    <a:p>
                      <a:pPr algn="ctr">
                        <a:lnSpc>
                          <a:spcPts val="3239"/>
                        </a:lnSpc>
                        <a:defRPr/>
                      </a:pPr>
                      <a:r>
                        <a:rPr lang="en-US" sz="2699" b="1" dirty="0" err="1">
                          <a:solidFill>
                            <a:srgbClr val="000000"/>
                          </a:solidFill>
                          <a:latin typeface="Montserrat Bold"/>
                          <a:ea typeface="Montserrat Bold"/>
                          <a:cs typeface="Montserrat Bold"/>
                          <a:sym typeface="Montserrat Bold"/>
                        </a:rPr>
                        <a:t>Phòng</a:t>
                      </a:r>
                      <a:r>
                        <a:rPr lang="en-US" sz="2699" b="1" dirty="0">
                          <a:solidFill>
                            <a:srgbClr val="000000"/>
                          </a:solidFill>
                          <a:latin typeface="Montserrat Bold"/>
                          <a:ea typeface="Montserrat Bold"/>
                          <a:cs typeface="Montserrat Bold"/>
                          <a:sym typeface="Montserrat Bold"/>
                        </a:rPr>
                        <a:t> </a:t>
                      </a:r>
                      <a:r>
                        <a:rPr lang="en-US" sz="2699" b="1" dirty="0" err="1">
                          <a:solidFill>
                            <a:srgbClr val="000000"/>
                          </a:solidFill>
                          <a:latin typeface="Montserrat Bold"/>
                          <a:ea typeface="Montserrat Bold"/>
                          <a:cs typeface="Montserrat Bold"/>
                          <a:sym typeface="Montserrat Bold"/>
                        </a:rPr>
                        <a:t>thứ</a:t>
                      </a:r>
                      <a:endParaRPr lang="en-US" sz="1100" dirty="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D9C2"/>
                    </a:solidFill>
                  </a:tcPr>
                </a:tc>
                <a:tc>
                  <a:txBody>
                    <a:bodyPr/>
                    <a:lstStyle/>
                    <a:p>
                      <a:pPr algn="ctr">
                        <a:lnSpc>
                          <a:spcPts val="3240"/>
                        </a:lnSpc>
                        <a:defRPr/>
                      </a:pPr>
                      <a:r>
                        <a:rPr lang="en-US" sz="2700" b="1" dirty="0" err="1">
                          <a:solidFill>
                            <a:srgbClr val="000000"/>
                          </a:solidFill>
                          <a:latin typeface="Montserrat Bold"/>
                          <a:ea typeface="Montserrat Bold"/>
                          <a:cs typeface="Montserrat Bold"/>
                          <a:sym typeface="Montserrat Bold"/>
                        </a:rPr>
                        <a:t>Số</a:t>
                      </a:r>
                      <a:r>
                        <a:rPr lang="en-US" sz="2700" b="1" dirty="0">
                          <a:solidFill>
                            <a:srgbClr val="000000"/>
                          </a:solidFill>
                          <a:latin typeface="Montserrat Bold"/>
                          <a:ea typeface="Montserrat Bold"/>
                          <a:cs typeface="Montserrat Bold"/>
                          <a:sym typeface="Montserrat Bold"/>
                        </a:rPr>
                        <a:t> </a:t>
                      </a:r>
                      <a:r>
                        <a:rPr lang="en-US" sz="2700" b="1" dirty="0" err="1">
                          <a:solidFill>
                            <a:srgbClr val="000000"/>
                          </a:solidFill>
                          <a:latin typeface="Montserrat Bold"/>
                          <a:ea typeface="Montserrat Bold"/>
                          <a:cs typeface="Montserrat Bold"/>
                          <a:sym typeface="Montserrat Bold"/>
                        </a:rPr>
                        <a:t>ngày</a:t>
                      </a:r>
                      <a:r>
                        <a:rPr lang="en-US" sz="2700" b="1" dirty="0">
                          <a:solidFill>
                            <a:srgbClr val="000000"/>
                          </a:solidFill>
                          <a:latin typeface="Montserrat Bold"/>
                          <a:ea typeface="Montserrat Bold"/>
                          <a:cs typeface="Montserrat Bold"/>
                          <a:sym typeface="Montserrat Bold"/>
                        </a:rPr>
                        <a:t> </a:t>
                      </a:r>
                      <a:r>
                        <a:rPr lang="en-US" sz="2700" b="1" dirty="0" err="1">
                          <a:solidFill>
                            <a:srgbClr val="000000"/>
                          </a:solidFill>
                          <a:latin typeface="Montserrat Bold"/>
                          <a:ea typeface="Montserrat Bold"/>
                          <a:cs typeface="Montserrat Bold"/>
                          <a:sym typeface="Montserrat Bold"/>
                        </a:rPr>
                        <a:t>sử</a:t>
                      </a:r>
                      <a:r>
                        <a:rPr lang="en-US" sz="2700" b="1" dirty="0">
                          <a:solidFill>
                            <a:srgbClr val="000000"/>
                          </a:solidFill>
                          <a:latin typeface="Montserrat Bold"/>
                          <a:ea typeface="Montserrat Bold"/>
                          <a:cs typeface="Montserrat Bold"/>
                          <a:sym typeface="Montserrat Bold"/>
                        </a:rPr>
                        <a:t> </a:t>
                      </a:r>
                      <a:r>
                        <a:rPr lang="en-US" sz="2700" b="1" dirty="0" err="1">
                          <a:solidFill>
                            <a:srgbClr val="000000"/>
                          </a:solidFill>
                          <a:latin typeface="Montserrat Bold"/>
                          <a:ea typeface="Montserrat Bold"/>
                          <a:cs typeface="Montserrat Bold"/>
                          <a:sym typeface="Montserrat Bold"/>
                        </a:rPr>
                        <a:t>dụng</a:t>
                      </a:r>
                      <a:r>
                        <a:rPr lang="en-US" sz="2700" b="1" dirty="0">
                          <a:solidFill>
                            <a:srgbClr val="000000"/>
                          </a:solidFill>
                          <a:latin typeface="Montserrat Bold"/>
                          <a:ea typeface="Montserrat Bold"/>
                          <a:cs typeface="Montserrat Bold"/>
                          <a:sym typeface="Montserrat Bold"/>
                        </a:rPr>
                        <a:t> (</a:t>
                      </a:r>
                      <a:r>
                        <a:rPr lang="en-US" sz="2700" b="1" dirty="0" err="1">
                          <a:solidFill>
                            <a:srgbClr val="000000"/>
                          </a:solidFill>
                          <a:latin typeface="Montserrat Bold"/>
                          <a:ea typeface="Montserrat Bold"/>
                          <a:cs typeface="Montserrat Bold"/>
                          <a:sym typeface="Montserrat Bold"/>
                        </a:rPr>
                        <a:t>ngày</a:t>
                      </a:r>
                      <a:r>
                        <a:rPr lang="en-US" sz="2700" b="1" dirty="0">
                          <a:solidFill>
                            <a:srgbClr val="000000"/>
                          </a:solidFill>
                          <a:latin typeface="Montserrat Bold"/>
                          <a:ea typeface="Montserrat Bold"/>
                          <a:cs typeface="Montserrat Bold"/>
                          <a:sym typeface="Montserrat Bold"/>
                        </a:rPr>
                        <a:t>)</a:t>
                      </a:r>
                      <a:endParaRPr lang="en-US" sz="1100" dirty="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D9C2"/>
                    </a:solidFill>
                  </a:tcPr>
                </a:tc>
                <a:extLst>
                  <a:ext uri="{0D108BD9-81ED-4DB2-BD59-A6C34878D82A}">
                    <a16:rowId xmlns:a16="http://schemas.microsoft.com/office/drawing/2014/main" xmlns="" val="10000"/>
                  </a:ext>
                </a:extLst>
              </a:tr>
              <a:tr h="794707">
                <a:tc>
                  <a:txBody>
                    <a:bodyPr/>
                    <a:lstStyle/>
                    <a:p>
                      <a:pPr algn="ctr">
                        <a:lnSpc>
                          <a:spcPts val="4200"/>
                        </a:lnSpc>
                        <a:defRPr/>
                      </a:pPr>
                      <a:r>
                        <a:rPr lang="en-US" sz="3000">
                          <a:solidFill>
                            <a:srgbClr val="000000"/>
                          </a:solidFill>
                          <a:latin typeface="Montserrat"/>
                          <a:ea typeface="Montserrat"/>
                          <a:cs typeface="Montserrat"/>
                          <a:sym typeface="Montserrat"/>
                        </a:rPr>
                        <a:t>01</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dirty="0">
                          <a:solidFill>
                            <a:srgbClr val="000000"/>
                          </a:solidFill>
                          <a:latin typeface="Montserrat"/>
                          <a:ea typeface="Montserrat"/>
                          <a:cs typeface="Montserrat"/>
                          <a:sym typeface="Montserrat"/>
                        </a:rPr>
                        <a:t>15</a:t>
                      </a:r>
                      <a:endParaRPr lang="en-US" sz="1100" dirty="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94707">
                <a:tc>
                  <a:txBody>
                    <a:bodyPr/>
                    <a:lstStyle/>
                    <a:p>
                      <a:pPr algn="ctr">
                        <a:lnSpc>
                          <a:spcPts val="4200"/>
                        </a:lnSpc>
                        <a:defRPr/>
                      </a:pPr>
                      <a:r>
                        <a:rPr lang="en-US" sz="3000">
                          <a:solidFill>
                            <a:srgbClr val="000000"/>
                          </a:solidFill>
                          <a:latin typeface="Montserrat"/>
                          <a:ea typeface="Montserrat"/>
                          <a:cs typeface="Montserrat"/>
                          <a:sym typeface="Montserrat"/>
                        </a:rPr>
                        <a:t>02</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dirty="0">
                          <a:solidFill>
                            <a:srgbClr val="000000"/>
                          </a:solidFill>
                          <a:latin typeface="Montserrat"/>
                          <a:ea typeface="Montserrat"/>
                          <a:cs typeface="Montserrat"/>
                          <a:sym typeface="Montserrat"/>
                        </a:rPr>
                        <a:t>10</a:t>
                      </a:r>
                      <a:endParaRPr lang="en-US" sz="1100" dirty="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4707">
                <a:tc>
                  <a:txBody>
                    <a:bodyPr/>
                    <a:lstStyle/>
                    <a:p>
                      <a:pPr algn="ctr">
                        <a:lnSpc>
                          <a:spcPts val="4200"/>
                        </a:lnSpc>
                        <a:defRPr/>
                      </a:pPr>
                      <a:r>
                        <a:rPr lang="en-US" sz="3000">
                          <a:solidFill>
                            <a:srgbClr val="000000"/>
                          </a:solidFill>
                          <a:latin typeface="Montserrat"/>
                          <a:ea typeface="Montserrat"/>
                          <a:cs typeface="Montserrat"/>
                          <a:sym typeface="Montserrat"/>
                        </a:rPr>
                        <a:t>03</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dirty="0">
                          <a:solidFill>
                            <a:srgbClr val="000000"/>
                          </a:solidFill>
                          <a:latin typeface="Montserrat"/>
                          <a:ea typeface="Montserrat"/>
                          <a:cs typeface="Montserrat"/>
                          <a:sym typeface="Montserrat"/>
                        </a:rPr>
                        <a:t>20</a:t>
                      </a:r>
                      <a:endParaRPr lang="en-US" sz="1100" dirty="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94707">
                <a:tc>
                  <a:txBody>
                    <a:bodyPr/>
                    <a:lstStyle/>
                    <a:p>
                      <a:pPr algn="ctr">
                        <a:lnSpc>
                          <a:spcPts val="4200"/>
                        </a:lnSpc>
                        <a:defRPr/>
                      </a:pPr>
                      <a:r>
                        <a:rPr lang="en-US" sz="3000">
                          <a:solidFill>
                            <a:srgbClr val="000000"/>
                          </a:solidFill>
                          <a:latin typeface="Montserrat"/>
                          <a:ea typeface="Montserrat"/>
                          <a:cs typeface="Montserrat"/>
                          <a:sym typeface="Montserrat"/>
                        </a:rPr>
                        <a:t>04</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Montserrat"/>
                          <a:ea typeface="Montserrat"/>
                          <a:cs typeface="Montserrat"/>
                          <a:sym typeface="Montserrat"/>
                        </a:rPr>
                        <a:t>18</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94707">
                <a:tc>
                  <a:txBody>
                    <a:bodyPr/>
                    <a:lstStyle/>
                    <a:p>
                      <a:pPr algn="ctr">
                        <a:lnSpc>
                          <a:spcPts val="4200"/>
                        </a:lnSpc>
                        <a:defRPr/>
                      </a:pPr>
                      <a:r>
                        <a:rPr lang="en-US" sz="3000">
                          <a:solidFill>
                            <a:srgbClr val="000000"/>
                          </a:solidFill>
                          <a:latin typeface="Montserrat"/>
                          <a:ea typeface="Montserrat"/>
                          <a:cs typeface="Montserrat"/>
                          <a:sym typeface="Montserrat"/>
                        </a:rPr>
                        <a:t>05</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000000"/>
                          </a:solidFill>
                          <a:latin typeface="Montserrat"/>
                          <a:ea typeface="Montserrat"/>
                          <a:cs typeface="Montserrat"/>
                          <a:sym typeface="Montserrat"/>
                        </a:rPr>
                        <a:t>16</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794707">
                <a:tc>
                  <a:txBody>
                    <a:bodyPr/>
                    <a:lstStyle/>
                    <a:p>
                      <a:pPr algn="ctr">
                        <a:lnSpc>
                          <a:spcPts val="4200"/>
                        </a:lnSpc>
                        <a:defRPr/>
                      </a:pPr>
                      <a:r>
                        <a:rPr lang="en-US" sz="3000">
                          <a:solidFill>
                            <a:srgbClr val="000000"/>
                          </a:solidFill>
                          <a:latin typeface="Montserrat"/>
                          <a:ea typeface="Montserrat"/>
                          <a:cs typeface="Montserrat"/>
                          <a:sym typeface="Montserrat"/>
                        </a:rPr>
                        <a:t>06</a:t>
                      </a:r>
                      <a:endParaRPr lang="en-US" sz="110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dirty="0">
                          <a:solidFill>
                            <a:srgbClr val="000000"/>
                          </a:solidFill>
                          <a:latin typeface="Montserrat"/>
                          <a:ea typeface="Montserrat"/>
                          <a:cs typeface="Montserrat"/>
                          <a:sym typeface="Montserrat"/>
                        </a:rPr>
                        <a:t>17</a:t>
                      </a:r>
                      <a:endParaRPr lang="en-US" sz="1100" dirty="0"/>
                    </a:p>
                  </a:txBody>
                  <a:tcPr marL="76200" marR="76200" marT="76200" marB="762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11" name="TextBox 11"/>
          <p:cNvSpPr txBox="1"/>
          <p:nvPr/>
        </p:nvSpPr>
        <p:spPr>
          <a:xfrm>
            <a:off x="8452217" y="6743388"/>
            <a:ext cx="9980151" cy="1436291"/>
          </a:xfrm>
          <a:prstGeom prst="rect">
            <a:avLst/>
          </a:prstGeom>
        </p:spPr>
        <p:txBody>
          <a:bodyPr wrap="square" lIns="0" tIns="0" rIns="0" bIns="0" rtlCol="0" anchor="t">
            <a:spAutoFit/>
          </a:bodyPr>
          <a:lstStyle/>
          <a:p>
            <a:pPr marL="0" marR="0" lvl="0" indent="0" algn="l" defTabSz="914400" rtl="0" eaLnBrk="1" fontAlgn="auto" latinLnBrk="0" hangingPunct="1">
              <a:lnSpc>
                <a:spcPts val="6700"/>
              </a:lnSpc>
              <a:spcBef>
                <a:spcPts val="0"/>
              </a:spcBef>
              <a:spcAft>
                <a:spcPts val="0"/>
              </a:spcAft>
              <a:buClrTx/>
              <a:buSzTx/>
              <a:buFontTx/>
              <a:buNone/>
              <a:tabLst/>
              <a:defRPr/>
            </a:pP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Số</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ngày</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sử</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dụng</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phòng</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bình</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quân</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1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tháng</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r>
              <a:rPr kumimoji="0" lang="en-US" sz="3800" b="1" i="1" u="none" strike="noStrike" kern="1200" cap="none" spc="-70" normalizeH="0" baseline="0" noProof="0" dirty="0" err="1">
                <a:ln>
                  <a:noFill/>
                </a:ln>
                <a:solidFill>
                  <a:srgbClr val="000000"/>
                </a:solidFill>
                <a:effectLst/>
                <a:uLnTx/>
                <a:uFillTx/>
                <a:latin typeface="Montserrat Bold Italics"/>
                <a:ea typeface="Montserrat Bold Italics"/>
                <a:cs typeface="Montserrat Bold Italics"/>
                <a:sym typeface="Montserrat Bold Italics"/>
              </a:rPr>
              <a:t>là</a:t>
            </a:r>
            <a:r>
              <a:rPr kumimoji="0" lang="en-US" sz="3800" b="1" i="1" u="none" strike="noStrike" kern="1200" cap="none" spc="-70" normalizeH="0" baseline="0" noProof="0" dirty="0">
                <a:ln>
                  <a:noFill/>
                </a:ln>
                <a:solidFill>
                  <a:srgbClr val="000000"/>
                </a:solidFill>
                <a:effectLst/>
                <a:uLnTx/>
                <a:uFillTx/>
                <a:latin typeface="Montserrat Bold Italics"/>
                <a:ea typeface="Montserrat Bold Italics"/>
                <a:cs typeface="Montserrat Bold Italics"/>
                <a:sym typeface="Montserrat Bold Italics"/>
              </a:rPr>
              <a:t>: </a:t>
            </a:r>
          </a:p>
          <a:p>
            <a:pPr marL="0" marR="0" lvl="0" indent="0" algn="l" defTabSz="914400" rtl="0" eaLnBrk="1" fontAlgn="auto" latinLnBrk="0" hangingPunct="1">
              <a:lnSpc>
                <a:spcPts val="4480"/>
              </a:lnSpc>
              <a:spcBef>
                <a:spcPts val="0"/>
              </a:spcBef>
              <a:spcAft>
                <a:spcPts val="0"/>
              </a:spcAft>
              <a:buClrTx/>
              <a:buSzTx/>
              <a:buFontTx/>
              <a:buNone/>
              <a:tabLst/>
              <a:defRPr/>
            </a:pPr>
            <a:r>
              <a:rPr kumimoji="0" lang="en-US" sz="3800" b="1" i="0" u="none" strike="noStrike" kern="1200" cap="none" spc="-70" normalizeH="0" baseline="0" noProof="0">
                <a:ln>
                  <a:noFill/>
                </a:ln>
                <a:solidFill>
                  <a:srgbClr val="000000"/>
                </a:solidFill>
                <a:effectLst/>
                <a:uLnTx/>
                <a:uFillTx/>
                <a:latin typeface="Montserrat Bold"/>
                <a:ea typeface="Montserrat Bold"/>
                <a:cs typeface="Montserrat Bold"/>
                <a:sym typeface="Montserrat Bold"/>
              </a:rPr>
              <a:t>     15+10+20+18+16+17</a:t>
            </a:r>
            <a:r>
              <a:rPr kumimoji="0" lang="en-US" sz="38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 </a:t>
            </a:r>
            <a:r>
              <a:rPr lang="en-US" sz="3800" b="1" spc="-70" dirty="0">
                <a:solidFill>
                  <a:srgbClr val="000000"/>
                </a:solidFill>
                <a:latin typeface="Montserrat Bold"/>
                <a:ea typeface="Montserrat Bold"/>
                <a:cs typeface="Montserrat Bold"/>
                <a:sym typeface="Montserrat Bold"/>
              </a:rPr>
              <a:t>96</a:t>
            </a:r>
            <a:r>
              <a:rPr kumimoji="0" lang="en-US" sz="38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 (</a:t>
            </a:r>
            <a:r>
              <a:rPr kumimoji="0" lang="en-US" sz="3800" b="1" i="0" u="none" strike="noStrike" kern="1200" cap="none" spc="-70" normalizeH="0" baseline="0" noProof="0" dirty="0" err="1">
                <a:ln>
                  <a:noFill/>
                </a:ln>
                <a:solidFill>
                  <a:srgbClr val="000000"/>
                </a:solidFill>
                <a:effectLst/>
                <a:uLnTx/>
                <a:uFillTx/>
                <a:latin typeface="Montserrat Bold"/>
                <a:ea typeface="Montserrat Bold"/>
                <a:cs typeface="Montserrat Bold"/>
                <a:sym typeface="Montserrat Bold"/>
              </a:rPr>
              <a:t>ngày</a:t>
            </a:r>
            <a:r>
              <a:rPr kumimoji="0" lang="en-US" sz="38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 </a:t>
            </a:r>
            <a:r>
              <a:rPr kumimoji="0" lang="en-US" sz="3800" b="1" i="0" u="none" strike="noStrike" kern="1200" cap="none" spc="-70" normalizeH="0" baseline="0" noProof="0" dirty="0" err="1">
                <a:ln>
                  <a:noFill/>
                </a:ln>
                <a:solidFill>
                  <a:srgbClr val="000000"/>
                </a:solidFill>
                <a:effectLst/>
                <a:uLnTx/>
                <a:uFillTx/>
                <a:latin typeface="Montserrat Bold"/>
                <a:ea typeface="Montserrat Bold"/>
                <a:cs typeface="Montserrat Bold"/>
                <a:sym typeface="Montserrat Bold"/>
              </a:rPr>
              <a:t>phòng</a:t>
            </a:r>
            <a:r>
              <a:rPr kumimoji="0" lang="en-US" sz="38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a:t>
            </a:r>
          </a:p>
        </p:txBody>
      </p:sp>
      <p:grpSp>
        <p:nvGrpSpPr>
          <p:cNvPr id="13" name="Group 13"/>
          <p:cNvGrpSpPr/>
          <p:nvPr/>
        </p:nvGrpSpPr>
        <p:grpSpPr>
          <a:xfrm>
            <a:off x="7664080" y="7066517"/>
            <a:ext cx="788137" cy="788137"/>
            <a:chOff x="0" y="0"/>
            <a:chExt cx="812800" cy="812800"/>
          </a:xfrm>
        </p:grpSpPr>
        <p:sp>
          <p:nvSpPr>
            <p:cNvPr id="14" name="Freeform 1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5050"/>
            </a:solidFill>
          </p:spPr>
          <p:txBody>
            <a:bodyPr/>
            <a:lstStyle/>
            <a:p>
              <a:endParaRPr lang="en-US"/>
            </a:p>
          </p:txBody>
        </p:sp>
        <p:sp>
          <p:nvSpPr>
            <p:cNvPr id="15" name="TextBox 15"/>
            <p:cNvSpPr txBox="1"/>
            <p:nvPr/>
          </p:nvSpPr>
          <p:spPr>
            <a:xfrm>
              <a:off x="0" y="165100"/>
              <a:ext cx="711200"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78571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4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447799" y="1104900"/>
            <a:ext cx="16009811" cy="1688347"/>
          </a:xfrm>
          <a:prstGeom prst="rect">
            <a:avLst/>
          </a:prstGeom>
        </p:spPr>
        <p:txBody>
          <a:bodyPr wrap="square" lIns="0" tIns="0" rIns="0" bIns="0" rtlCol="0" anchor="t">
            <a:spAutoFit/>
          </a:bodyPr>
          <a:lstStyle/>
          <a:p>
            <a:pPr marL="0" marR="0" lvl="0" indent="0" algn="l" defTabSz="914400" rtl="0" eaLnBrk="1" fontAlgn="auto" latinLnBrk="0" hangingPunct="1">
              <a:lnSpc>
                <a:spcPts val="4480"/>
              </a:lnSpc>
              <a:spcBef>
                <a:spcPts val="0"/>
              </a:spcBef>
              <a:spcAft>
                <a:spcPts val="0"/>
              </a:spcAft>
              <a:buClrTx/>
              <a:buSzTx/>
              <a:buFontTx/>
              <a:buNone/>
              <a:tabLst/>
              <a:defRPr/>
            </a:pPr>
            <a:r>
              <a:rPr kumimoji="0" lang="en-US" sz="3200" b="1" i="0" u="none" strike="noStrike" kern="1200" cap="none" spc="-70" normalizeH="0" baseline="0" noProof="0" dirty="0" err="1">
                <a:ln>
                  <a:noFill/>
                </a:ln>
                <a:solidFill>
                  <a:srgbClr val="000000"/>
                </a:solidFill>
                <a:effectLst/>
                <a:uLnTx/>
                <a:uFillTx/>
                <a:latin typeface="Montserrat Bold"/>
                <a:ea typeface="Montserrat Bold"/>
                <a:cs typeface="Montserrat Bold"/>
                <a:sym typeface="Montserrat Bold"/>
              </a:rPr>
              <a:t>Ví</a:t>
            </a:r>
            <a:r>
              <a:rPr kumimoji="0" lang="en-US" sz="32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 </a:t>
            </a:r>
            <a:r>
              <a:rPr kumimoji="0" lang="en-US" sz="3200" b="1" i="0" u="none" strike="noStrike" kern="1200" cap="none" spc="-70" normalizeH="0" baseline="0" noProof="0" dirty="0" err="1">
                <a:ln>
                  <a:noFill/>
                </a:ln>
                <a:solidFill>
                  <a:srgbClr val="000000"/>
                </a:solidFill>
                <a:effectLst/>
                <a:uLnTx/>
                <a:uFillTx/>
                <a:latin typeface="Montserrat Bold"/>
                <a:ea typeface="Montserrat Bold"/>
                <a:cs typeface="Montserrat Bold"/>
                <a:sym typeface="Montserrat Bold"/>
              </a:rPr>
              <a:t>dụ</a:t>
            </a:r>
            <a:r>
              <a:rPr kumimoji="0" lang="en-US" sz="3200" b="1" i="0" u="none" strike="noStrike" kern="1200" cap="none" spc="-70" normalizeH="0" baseline="0" noProof="0" dirty="0">
                <a:ln>
                  <a:noFill/>
                </a:ln>
                <a:solidFill>
                  <a:srgbClr val="000000"/>
                </a:solidFill>
                <a:effectLst/>
                <a:uLnTx/>
                <a:uFillTx/>
                <a:latin typeface="Montserrat Bold"/>
                <a:ea typeface="Montserrat Bold"/>
                <a:cs typeface="Montserrat Bold"/>
                <a:sym typeface="Montserrat Bold"/>
              </a:rPr>
              <a:t> 2:</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Khách</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sạn</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của</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chị</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Hoa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có</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10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được</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sử</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dụng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để</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kinh</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doanh</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dịch</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vụ</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lưu</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trú</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và</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số</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tháng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hoạt</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động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trong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năm</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2025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là</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6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tháng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Trong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đó</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tổng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số</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ngày</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sử</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dụng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phòng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của</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các</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tháng</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làn</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lượt</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như</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 </a:t>
            </a:r>
            <a:r>
              <a:rPr kumimoji="0" lang="en-US" sz="3200" b="0" i="0" u="none" strike="noStrike" kern="1200" cap="none" spc="-70" normalizeH="0" baseline="0" noProof="0" dirty="0" err="1">
                <a:ln>
                  <a:noFill/>
                </a:ln>
                <a:solidFill>
                  <a:srgbClr val="000000"/>
                </a:solidFill>
                <a:effectLst/>
                <a:uLnTx/>
                <a:uFillTx/>
                <a:latin typeface="Montserrat"/>
                <a:ea typeface="Montserrat"/>
                <a:cs typeface="Montserrat"/>
                <a:sym typeface="Montserrat"/>
              </a:rPr>
              <a:t>sau</a:t>
            </a:r>
            <a:r>
              <a:rPr kumimoji="0" lang="en-US" sz="3200" b="0" i="0" u="none" strike="noStrike" kern="1200" cap="none" spc="-70" normalizeH="0" baseline="0" noProof="0" dirty="0">
                <a:ln>
                  <a:noFill/>
                </a:ln>
                <a:solidFill>
                  <a:srgbClr val="000000"/>
                </a:solidFill>
                <a:effectLst/>
                <a:uLnTx/>
                <a:uFillTx/>
                <a:latin typeface="Montserrat"/>
                <a:ea typeface="Montserrat"/>
                <a:cs typeface="Montserrat"/>
                <a:sym typeface="Montserrat"/>
              </a:rPr>
              <a:t>:</a:t>
            </a:r>
          </a:p>
        </p:txBody>
      </p:sp>
      <p:sp>
        <p:nvSpPr>
          <p:cNvPr id="5" name="TextBox 5"/>
          <p:cNvSpPr txBox="1"/>
          <p:nvPr/>
        </p:nvSpPr>
        <p:spPr>
          <a:xfrm>
            <a:off x="2286000" y="7505700"/>
            <a:ext cx="15278775" cy="1216134"/>
          </a:xfrm>
          <a:prstGeom prst="rect">
            <a:avLst/>
          </a:prstGeom>
        </p:spPr>
        <p:txBody>
          <a:bodyPr wrap="square" lIns="0" tIns="0" rIns="0" bIns="0" rtlCol="0" anchor="t">
            <a:spAutoFit/>
          </a:bodyPr>
          <a:lstStyle/>
          <a:p>
            <a:pPr marL="0" marR="0" lvl="0" indent="0" algn="ctr" defTabSz="914400" rtl="0" eaLnBrk="1" fontAlgn="auto" latinLnBrk="0" hangingPunct="1">
              <a:lnSpc>
                <a:spcPts val="4893"/>
              </a:lnSpc>
              <a:spcBef>
                <a:spcPct val="0"/>
              </a:spcBef>
              <a:spcAft>
                <a:spcPts val="0"/>
              </a:spcAft>
              <a:buClrTx/>
              <a:buSzTx/>
              <a:buFontTx/>
              <a:buNone/>
              <a:tabLst/>
              <a:defRPr/>
            </a:pP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Như</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vậy</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số</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sử</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dụng</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bình</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quân</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1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tháng</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của</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cơ</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sở</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là</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a:t>
            </a:r>
          </a:p>
          <a:p>
            <a:pPr marL="0" marR="0" lvl="0" indent="0" algn="ctr" defTabSz="914400" rtl="0" eaLnBrk="1" fontAlgn="auto" latinLnBrk="0" hangingPunct="1">
              <a:lnSpc>
                <a:spcPts val="4893"/>
              </a:lnSpc>
              <a:spcBef>
                <a:spcPct val="0"/>
              </a:spcBef>
              <a:spcAft>
                <a:spcPts val="0"/>
              </a:spcAft>
              <a:buClrTx/>
              <a:buSzTx/>
              <a:buFontTx/>
              <a:buNone/>
              <a:tabLst/>
              <a:defRPr/>
            </a:pP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(120+100+200+220+270+290)/6 = </a:t>
            </a:r>
            <a:r>
              <a:rPr lang="en-US" sz="3495" dirty="0">
                <a:solidFill>
                  <a:srgbClr val="000000"/>
                </a:solidFill>
                <a:latin typeface="Montserrat"/>
                <a:ea typeface="Montserrat"/>
                <a:cs typeface="Montserrat"/>
                <a:sym typeface="Montserrat"/>
              </a:rPr>
              <a:t>200</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Ngày</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 </a:t>
            </a:r>
            <a:r>
              <a:rPr kumimoji="0" lang="en-US" sz="3495" b="0" i="0" u="none" strike="noStrike" kern="1200" cap="none" spc="0" normalizeH="0" baseline="0" noProof="0" dirty="0" err="1">
                <a:ln>
                  <a:noFill/>
                </a:ln>
                <a:solidFill>
                  <a:srgbClr val="000000"/>
                </a:solidFill>
                <a:effectLst/>
                <a:uLnTx/>
                <a:uFillTx/>
                <a:latin typeface="Montserrat"/>
                <a:ea typeface="Montserrat"/>
                <a:cs typeface="Montserrat"/>
                <a:sym typeface="Montserrat"/>
              </a:rPr>
              <a:t>phòng</a:t>
            </a:r>
            <a:r>
              <a:rPr kumimoji="0" lang="en-US" sz="3495" b="0" i="0" u="none" strike="noStrike" kern="1200" cap="none" spc="0" normalizeH="0" baseline="0" noProof="0" dirty="0">
                <a:ln>
                  <a:noFill/>
                </a:ln>
                <a:solidFill>
                  <a:srgbClr val="000000"/>
                </a:solidFill>
                <a:effectLst/>
                <a:uLnTx/>
                <a:uFillTx/>
                <a:latin typeface="Montserrat"/>
                <a:ea typeface="Montserrat"/>
                <a:cs typeface="Montserrat"/>
                <a:sym typeface="Montserrat"/>
              </a:rPr>
              <a:t>)</a:t>
            </a:r>
          </a:p>
        </p:txBody>
      </p:sp>
      <p:graphicFrame>
        <p:nvGraphicFramePr>
          <p:cNvPr id="8" name="Table 7">
            <a:extLst>
              <a:ext uri="{FF2B5EF4-FFF2-40B4-BE49-F238E27FC236}">
                <a16:creationId xmlns:a16="http://schemas.microsoft.com/office/drawing/2014/main" xmlns="" id="{29252B58-8A52-44C2-A039-58262A81FFF0}"/>
              </a:ext>
            </a:extLst>
          </p:cNvPr>
          <p:cNvGraphicFramePr>
            <a:graphicFrameLocks noGrp="1"/>
          </p:cNvGraphicFramePr>
          <p:nvPr>
            <p:extLst>
              <p:ext uri="{D42A27DB-BD31-4B8C-83A1-F6EECF244321}">
                <p14:modId xmlns:p14="http://schemas.microsoft.com/office/powerpoint/2010/main" val="2054460137"/>
              </p:ext>
            </p:extLst>
          </p:nvPr>
        </p:nvGraphicFramePr>
        <p:xfrm>
          <a:off x="2286000" y="3390900"/>
          <a:ext cx="14188822" cy="3457768"/>
        </p:xfrm>
        <a:graphic>
          <a:graphicData uri="http://schemas.openxmlformats.org/drawingml/2006/table">
            <a:tbl>
              <a:tblPr firstRow="1" bandRow="1">
                <a:tableStyleId>{93296810-A885-4BE3-A3E7-6D5BEEA58F35}</a:tableStyleId>
              </a:tblPr>
              <a:tblGrid>
                <a:gridCol w="3171620">
                  <a:extLst>
                    <a:ext uri="{9D8B030D-6E8A-4147-A177-3AD203B41FA5}">
                      <a16:colId xmlns:a16="http://schemas.microsoft.com/office/drawing/2014/main" xmlns="" val="4281585547"/>
                    </a:ext>
                  </a:extLst>
                </a:gridCol>
                <a:gridCol w="1817856">
                  <a:extLst>
                    <a:ext uri="{9D8B030D-6E8A-4147-A177-3AD203B41FA5}">
                      <a16:colId xmlns:a16="http://schemas.microsoft.com/office/drawing/2014/main" xmlns="" val="2241432131"/>
                    </a:ext>
                  </a:extLst>
                </a:gridCol>
                <a:gridCol w="1793093">
                  <a:extLst>
                    <a:ext uri="{9D8B030D-6E8A-4147-A177-3AD203B41FA5}">
                      <a16:colId xmlns:a16="http://schemas.microsoft.com/office/drawing/2014/main" xmlns="" val="918132354"/>
                    </a:ext>
                  </a:extLst>
                </a:gridCol>
                <a:gridCol w="1793093">
                  <a:extLst>
                    <a:ext uri="{9D8B030D-6E8A-4147-A177-3AD203B41FA5}">
                      <a16:colId xmlns:a16="http://schemas.microsoft.com/office/drawing/2014/main" xmlns="" val="787680014"/>
                    </a:ext>
                  </a:extLst>
                </a:gridCol>
                <a:gridCol w="1949014">
                  <a:extLst>
                    <a:ext uri="{9D8B030D-6E8A-4147-A177-3AD203B41FA5}">
                      <a16:colId xmlns:a16="http://schemas.microsoft.com/office/drawing/2014/main" xmlns="" val="302556635"/>
                    </a:ext>
                  </a:extLst>
                </a:gridCol>
                <a:gridCol w="1871053">
                  <a:extLst>
                    <a:ext uri="{9D8B030D-6E8A-4147-A177-3AD203B41FA5}">
                      <a16:colId xmlns:a16="http://schemas.microsoft.com/office/drawing/2014/main" xmlns="" val="1143177481"/>
                    </a:ext>
                  </a:extLst>
                </a:gridCol>
                <a:gridCol w="1793093">
                  <a:extLst>
                    <a:ext uri="{9D8B030D-6E8A-4147-A177-3AD203B41FA5}">
                      <a16:colId xmlns:a16="http://schemas.microsoft.com/office/drawing/2014/main" xmlns="" val="2297384627"/>
                    </a:ext>
                  </a:extLst>
                </a:gridCol>
              </a:tblGrid>
              <a:tr h="870202">
                <a:tc>
                  <a:txBody>
                    <a:bodyPr/>
                    <a:lstStyle/>
                    <a:p>
                      <a:pPr algn="ctr"/>
                      <a:r>
                        <a:rPr lang="en-US" sz="3500" dirty="0" err="1">
                          <a:solidFill>
                            <a:schemeClr val="tx1"/>
                          </a:solidFill>
                          <a:latin typeface="Montserrat" panose="020B0604020202020204" charset="0"/>
                        </a:rPr>
                        <a:t>Tháng</a:t>
                      </a:r>
                      <a:endParaRPr lang="en-US" sz="3500" dirty="0">
                        <a:solidFill>
                          <a:schemeClr val="tx1"/>
                        </a:solidFill>
                        <a:latin typeface="Montserrat" panose="020B0604020202020204" charset="0"/>
                      </a:endParaRPr>
                    </a:p>
                  </a:txBody>
                  <a:tcPr anchor="ctr"/>
                </a:tc>
                <a:tc>
                  <a:txBody>
                    <a:bodyPr/>
                    <a:lstStyle/>
                    <a:p>
                      <a:pPr algn="ctr"/>
                      <a:r>
                        <a:rPr lang="en-US" sz="3500" dirty="0">
                          <a:solidFill>
                            <a:schemeClr val="tx1"/>
                          </a:solidFill>
                          <a:latin typeface="Montserrat" panose="020B0604020202020204" charset="0"/>
                        </a:rPr>
                        <a:t>T1</a:t>
                      </a:r>
                    </a:p>
                  </a:txBody>
                  <a:tcPr anchor="ctr"/>
                </a:tc>
                <a:tc>
                  <a:txBody>
                    <a:bodyPr/>
                    <a:lstStyle/>
                    <a:p>
                      <a:pPr algn="ctr"/>
                      <a:r>
                        <a:rPr lang="en-US" sz="3500" dirty="0">
                          <a:solidFill>
                            <a:schemeClr val="tx1"/>
                          </a:solidFill>
                          <a:latin typeface="Montserrat" panose="020B0604020202020204" charset="0"/>
                        </a:rPr>
                        <a:t>T2</a:t>
                      </a:r>
                    </a:p>
                  </a:txBody>
                  <a:tcPr anchor="ctr"/>
                </a:tc>
                <a:tc>
                  <a:txBody>
                    <a:bodyPr/>
                    <a:lstStyle/>
                    <a:p>
                      <a:pPr algn="ctr"/>
                      <a:r>
                        <a:rPr lang="en-US" sz="3500" dirty="0">
                          <a:solidFill>
                            <a:schemeClr val="tx1"/>
                          </a:solidFill>
                          <a:latin typeface="Montserrat" panose="020B0604020202020204" charset="0"/>
                        </a:rPr>
                        <a:t>T3</a:t>
                      </a:r>
                    </a:p>
                  </a:txBody>
                  <a:tcPr anchor="ctr"/>
                </a:tc>
                <a:tc>
                  <a:txBody>
                    <a:bodyPr/>
                    <a:lstStyle/>
                    <a:p>
                      <a:pPr algn="ctr"/>
                      <a:r>
                        <a:rPr lang="en-US" sz="3500" dirty="0">
                          <a:solidFill>
                            <a:schemeClr val="tx1"/>
                          </a:solidFill>
                          <a:latin typeface="Montserrat" panose="020B0604020202020204" charset="0"/>
                        </a:rPr>
                        <a:t>T4</a:t>
                      </a:r>
                    </a:p>
                  </a:txBody>
                  <a:tcPr anchor="ctr"/>
                </a:tc>
                <a:tc>
                  <a:txBody>
                    <a:bodyPr/>
                    <a:lstStyle/>
                    <a:p>
                      <a:pPr algn="ctr"/>
                      <a:r>
                        <a:rPr lang="en-US" sz="3500" dirty="0">
                          <a:solidFill>
                            <a:schemeClr val="tx1"/>
                          </a:solidFill>
                          <a:latin typeface="Montserrat" panose="020B0604020202020204" charset="0"/>
                        </a:rPr>
                        <a:t>T5</a:t>
                      </a:r>
                    </a:p>
                  </a:txBody>
                  <a:tcPr anchor="ctr"/>
                </a:tc>
                <a:tc>
                  <a:txBody>
                    <a:bodyPr/>
                    <a:lstStyle/>
                    <a:p>
                      <a:pPr algn="ctr"/>
                      <a:r>
                        <a:rPr lang="en-US" sz="3500" dirty="0">
                          <a:solidFill>
                            <a:schemeClr val="tx1"/>
                          </a:solidFill>
                          <a:latin typeface="Montserrat" panose="020B0604020202020204" charset="0"/>
                        </a:rPr>
                        <a:t>T6</a:t>
                      </a:r>
                    </a:p>
                  </a:txBody>
                  <a:tcPr anchor="ctr"/>
                </a:tc>
                <a:extLst>
                  <a:ext uri="{0D108BD9-81ED-4DB2-BD59-A6C34878D82A}">
                    <a16:rowId xmlns:a16="http://schemas.microsoft.com/office/drawing/2014/main" xmlns="" val="2966364160"/>
                  </a:ext>
                </a:extLst>
              </a:tr>
              <a:tr h="2587566">
                <a:tc>
                  <a:txBody>
                    <a:bodyPr/>
                    <a:lstStyle/>
                    <a:p>
                      <a:pPr algn="ctr"/>
                      <a:r>
                        <a:rPr lang="vi-VN" sz="3500" kern="1200" dirty="0">
                          <a:solidFill>
                            <a:schemeClr val="dk1"/>
                          </a:solidFill>
                          <a:effectLst/>
                          <a:latin typeface="Montserrat" panose="020B0604020202020204" charset="0"/>
                          <a:ea typeface="+mn-ea"/>
                          <a:cs typeface="+mn-cs"/>
                        </a:rPr>
                        <a:t>Tổng số </a:t>
                      </a:r>
                      <a:endParaRPr lang="en-US" sz="3500" kern="1200" dirty="0">
                        <a:solidFill>
                          <a:schemeClr val="dk1"/>
                        </a:solidFill>
                        <a:effectLst/>
                        <a:latin typeface="Montserrat" panose="020B0604020202020204" charset="0"/>
                        <a:ea typeface="+mn-ea"/>
                        <a:cs typeface="+mn-cs"/>
                      </a:endParaRPr>
                    </a:p>
                    <a:p>
                      <a:pPr algn="ctr"/>
                      <a:r>
                        <a:rPr lang="vi-VN" sz="3500" kern="1200" dirty="0">
                          <a:solidFill>
                            <a:schemeClr val="dk1"/>
                          </a:solidFill>
                          <a:effectLst/>
                          <a:latin typeface="Montserrat" panose="020B0604020202020204" charset="0"/>
                          <a:ea typeface="+mn-ea"/>
                          <a:cs typeface="+mn-cs"/>
                        </a:rPr>
                        <a:t>ngày sử dụng phòng</a:t>
                      </a:r>
                      <a:endParaRPr lang="en-US" sz="3500" dirty="0">
                        <a:solidFill>
                          <a:schemeClr val="tx1"/>
                        </a:solidFill>
                        <a:latin typeface="Montserrat" panose="020B0604020202020204" charset="0"/>
                      </a:endParaRPr>
                    </a:p>
                  </a:txBody>
                  <a:tcPr anchor="ctr"/>
                </a:tc>
                <a:tc>
                  <a:txBody>
                    <a:bodyPr/>
                    <a:lstStyle/>
                    <a:p>
                      <a:pPr algn="ctr"/>
                      <a:r>
                        <a:rPr lang="en-US" sz="3500" dirty="0">
                          <a:solidFill>
                            <a:schemeClr val="tx1"/>
                          </a:solidFill>
                          <a:latin typeface="Montserrat" panose="020B0604020202020204" charset="0"/>
                        </a:rPr>
                        <a:t>120</a:t>
                      </a:r>
                    </a:p>
                  </a:txBody>
                  <a:tcPr anchor="ctr"/>
                </a:tc>
                <a:tc>
                  <a:txBody>
                    <a:bodyPr/>
                    <a:lstStyle/>
                    <a:p>
                      <a:pPr algn="ctr"/>
                      <a:r>
                        <a:rPr lang="en-US" sz="3500" dirty="0">
                          <a:solidFill>
                            <a:schemeClr val="tx1"/>
                          </a:solidFill>
                          <a:latin typeface="Montserrat" panose="020B0604020202020204" charset="0"/>
                        </a:rPr>
                        <a:t>100</a:t>
                      </a:r>
                    </a:p>
                  </a:txBody>
                  <a:tcPr anchor="ctr"/>
                </a:tc>
                <a:tc>
                  <a:txBody>
                    <a:bodyPr/>
                    <a:lstStyle/>
                    <a:p>
                      <a:pPr algn="ctr"/>
                      <a:r>
                        <a:rPr lang="en-US" sz="3500" dirty="0">
                          <a:solidFill>
                            <a:schemeClr val="tx1"/>
                          </a:solidFill>
                          <a:latin typeface="Montserrat" panose="020B0604020202020204" charset="0"/>
                        </a:rPr>
                        <a:t>200</a:t>
                      </a:r>
                    </a:p>
                  </a:txBody>
                  <a:tcPr anchor="ctr"/>
                </a:tc>
                <a:tc>
                  <a:txBody>
                    <a:bodyPr/>
                    <a:lstStyle/>
                    <a:p>
                      <a:pPr algn="ctr"/>
                      <a:r>
                        <a:rPr lang="en-US" sz="3500" dirty="0">
                          <a:solidFill>
                            <a:schemeClr val="tx1"/>
                          </a:solidFill>
                          <a:latin typeface="Montserrat" panose="020B0604020202020204" charset="0"/>
                        </a:rPr>
                        <a:t>220</a:t>
                      </a:r>
                    </a:p>
                  </a:txBody>
                  <a:tcPr anchor="ctr"/>
                </a:tc>
                <a:tc>
                  <a:txBody>
                    <a:bodyPr/>
                    <a:lstStyle/>
                    <a:p>
                      <a:pPr algn="ctr"/>
                      <a:r>
                        <a:rPr lang="en-US" sz="3500" dirty="0">
                          <a:solidFill>
                            <a:schemeClr val="tx1"/>
                          </a:solidFill>
                          <a:latin typeface="Montserrat" panose="020B0604020202020204" charset="0"/>
                        </a:rPr>
                        <a:t>270</a:t>
                      </a:r>
                    </a:p>
                  </a:txBody>
                  <a:tcPr anchor="ctr"/>
                </a:tc>
                <a:tc>
                  <a:txBody>
                    <a:bodyPr/>
                    <a:lstStyle/>
                    <a:p>
                      <a:pPr algn="ctr"/>
                      <a:r>
                        <a:rPr lang="en-US" sz="3500" dirty="0">
                          <a:solidFill>
                            <a:schemeClr val="tx1"/>
                          </a:solidFill>
                          <a:latin typeface="Montserrat" panose="020B0604020202020204" charset="0"/>
                        </a:rPr>
                        <a:t>290</a:t>
                      </a:r>
                    </a:p>
                  </a:txBody>
                  <a:tcPr anchor="ctr"/>
                </a:tc>
                <a:extLst>
                  <a:ext uri="{0D108BD9-81ED-4DB2-BD59-A6C34878D82A}">
                    <a16:rowId xmlns:a16="http://schemas.microsoft.com/office/drawing/2014/main" xmlns="" val="2937266194"/>
                  </a:ext>
                </a:extLst>
              </a:tr>
            </a:tbl>
          </a:graphicData>
        </a:graphic>
      </p:graphicFrame>
    </p:spTree>
    <p:extLst>
      <p:ext uri="{BB962C8B-B14F-4D97-AF65-F5344CB8AC3E}">
        <p14:creationId xmlns:p14="http://schemas.microsoft.com/office/powerpoint/2010/main" val="38406017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p:cNvSpPr txBox="1"/>
          <p:nvPr/>
        </p:nvSpPr>
        <p:spPr>
          <a:xfrm>
            <a:off x="-1068746" y="123199"/>
            <a:ext cx="5472223" cy="5787928"/>
          </a:xfrm>
          <a:prstGeom prst="rect">
            <a:avLst/>
          </a:prstGeom>
        </p:spPr>
        <p:txBody>
          <a:bodyPr lIns="50800" tIns="50800" rIns="50800" bIns="50800" rtlCol="0" anchor="ctr"/>
          <a:lstStyle/>
          <a:p>
            <a:pPr algn="ctr">
              <a:lnSpc>
                <a:spcPts val="2660"/>
              </a:lnSpc>
            </a:pPr>
            <a:endParaRPr sz="1801"/>
          </a:p>
        </p:txBody>
      </p:sp>
      <p:grpSp>
        <p:nvGrpSpPr>
          <p:cNvPr id="49" name="Group 48"/>
          <p:cNvGrpSpPr/>
          <p:nvPr/>
        </p:nvGrpSpPr>
        <p:grpSpPr>
          <a:xfrm>
            <a:off x="381000" y="647700"/>
            <a:ext cx="6428691" cy="4378783"/>
            <a:chOff x="-2065084" y="-374971"/>
            <a:chExt cx="9240821" cy="7099973"/>
          </a:xfrm>
        </p:grpSpPr>
        <p:grpSp>
          <p:nvGrpSpPr>
            <p:cNvPr id="11" name="Group 11"/>
            <p:cNvGrpSpPr/>
            <p:nvPr/>
          </p:nvGrpSpPr>
          <p:grpSpPr>
            <a:xfrm>
              <a:off x="-2065084" y="-374971"/>
              <a:ext cx="9240821" cy="7099973"/>
              <a:chOff x="0" y="0"/>
              <a:chExt cx="1057883" cy="812800"/>
            </a:xfrm>
          </p:grpSpPr>
          <p:sp>
            <p:nvSpPr>
              <p:cNvPr id="12" name="Freeform 12"/>
              <p:cNvSpPr/>
              <p:nvPr/>
            </p:nvSpPr>
            <p:spPr>
              <a:xfrm>
                <a:off x="0" y="0"/>
                <a:ext cx="1057883" cy="812800"/>
              </a:xfrm>
              <a:custGeom>
                <a:avLst/>
                <a:gdLst/>
                <a:ahLst/>
                <a:cxnLst/>
                <a:rect l="l" t="t" r="r" b="b"/>
                <a:pathLst>
                  <a:path w="1057883" h="812800">
                    <a:moveTo>
                      <a:pt x="528941" y="0"/>
                    </a:moveTo>
                    <a:cubicBezTo>
                      <a:pt x="236815" y="0"/>
                      <a:pt x="0" y="181951"/>
                      <a:pt x="0" y="406400"/>
                    </a:cubicBezTo>
                    <a:cubicBezTo>
                      <a:pt x="0" y="630849"/>
                      <a:pt x="236815" y="812800"/>
                      <a:pt x="528941" y="812800"/>
                    </a:cubicBezTo>
                    <a:cubicBezTo>
                      <a:pt x="821068" y="812800"/>
                      <a:pt x="1057883" y="630849"/>
                      <a:pt x="1057883" y="406400"/>
                    </a:cubicBezTo>
                    <a:cubicBezTo>
                      <a:pt x="1057883" y="181951"/>
                      <a:pt x="821068" y="0"/>
                      <a:pt x="528941" y="0"/>
                    </a:cubicBezTo>
                    <a:close/>
                  </a:path>
                </a:pathLst>
              </a:custGeom>
              <a:solidFill>
                <a:srgbClr val="004AAD">
                  <a:alpha val="52941"/>
                </a:srgbClr>
              </a:solidFill>
            </p:spPr>
            <p:txBody>
              <a:bodyPr/>
              <a:lstStyle/>
              <a:p>
                <a:endParaRPr lang="en-US"/>
              </a:p>
            </p:txBody>
          </p:sp>
          <p:sp>
            <p:nvSpPr>
              <p:cNvPr id="13" name="TextBox 13"/>
              <p:cNvSpPr txBox="1"/>
              <p:nvPr/>
            </p:nvSpPr>
            <p:spPr>
              <a:xfrm>
                <a:off x="99177" y="38100"/>
                <a:ext cx="859530" cy="698500"/>
              </a:xfrm>
              <a:prstGeom prst="rect">
                <a:avLst/>
              </a:prstGeom>
            </p:spPr>
            <p:txBody>
              <a:bodyPr lIns="50800" tIns="50800" rIns="50800" bIns="50800" rtlCol="0" anchor="ctr"/>
              <a:lstStyle/>
              <a:p>
                <a:pPr algn="ctr">
                  <a:lnSpc>
                    <a:spcPts val="2660"/>
                  </a:lnSpc>
                </a:pPr>
                <a:endParaRPr sz="1801"/>
              </a:p>
            </p:txBody>
          </p:sp>
        </p:grpSp>
        <p:grpSp>
          <p:nvGrpSpPr>
            <p:cNvPr id="17" name="Group 17"/>
            <p:cNvGrpSpPr/>
            <p:nvPr/>
          </p:nvGrpSpPr>
          <p:grpSpPr>
            <a:xfrm>
              <a:off x="-1700156" y="127034"/>
              <a:ext cx="8509846" cy="6296548"/>
              <a:chOff x="0" y="0"/>
              <a:chExt cx="1098507" cy="812800"/>
            </a:xfrm>
          </p:grpSpPr>
          <p:sp>
            <p:nvSpPr>
              <p:cNvPr id="18" name="Freeform 18"/>
              <p:cNvSpPr/>
              <p:nvPr/>
            </p:nvSpPr>
            <p:spPr>
              <a:xfrm>
                <a:off x="0" y="0"/>
                <a:ext cx="1098507" cy="812800"/>
              </a:xfrm>
              <a:custGeom>
                <a:avLst/>
                <a:gdLst/>
                <a:ahLst/>
                <a:cxnLst/>
                <a:rect l="l" t="t" r="r" b="b"/>
                <a:pathLst>
                  <a:path w="1098507" h="812800">
                    <a:moveTo>
                      <a:pt x="549254" y="0"/>
                    </a:moveTo>
                    <a:cubicBezTo>
                      <a:pt x="245909" y="0"/>
                      <a:pt x="0" y="181951"/>
                      <a:pt x="0" y="406400"/>
                    </a:cubicBezTo>
                    <a:cubicBezTo>
                      <a:pt x="0" y="630849"/>
                      <a:pt x="245909" y="812800"/>
                      <a:pt x="549254" y="812800"/>
                    </a:cubicBezTo>
                    <a:cubicBezTo>
                      <a:pt x="852598" y="812800"/>
                      <a:pt x="1098507" y="630849"/>
                      <a:pt x="1098507" y="406400"/>
                    </a:cubicBezTo>
                    <a:cubicBezTo>
                      <a:pt x="1098507" y="181951"/>
                      <a:pt x="852598" y="0"/>
                      <a:pt x="549254" y="0"/>
                    </a:cubicBezTo>
                    <a:close/>
                  </a:path>
                </a:pathLst>
              </a:custGeom>
              <a:blipFill>
                <a:blip r:embed="rId3"/>
                <a:stretch>
                  <a:fillRect l="-5528" r="-5528"/>
                </a:stretch>
              </a:blipFill>
            </p:spPr>
            <p:txBody>
              <a:bodyPr/>
              <a:lstStyle/>
              <a:p>
                <a:endParaRPr lang="en-US"/>
              </a:p>
            </p:txBody>
          </p:sp>
        </p:grpSp>
      </p:grpSp>
      <p:grpSp>
        <p:nvGrpSpPr>
          <p:cNvPr id="48" name="Group 47"/>
          <p:cNvGrpSpPr/>
          <p:nvPr/>
        </p:nvGrpSpPr>
        <p:grpSpPr>
          <a:xfrm>
            <a:off x="623663" y="5052946"/>
            <a:ext cx="5898395" cy="5015510"/>
            <a:chOff x="813007" y="4534613"/>
            <a:chExt cx="5898395" cy="5898395"/>
          </a:xfrm>
        </p:grpSpPr>
        <p:grpSp>
          <p:nvGrpSpPr>
            <p:cNvPr id="19" name="Group 19"/>
            <p:cNvGrpSpPr/>
            <p:nvPr/>
          </p:nvGrpSpPr>
          <p:grpSpPr>
            <a:xfrm>
              <a:off x="813007" y="4534613"/>
              <a:ext cx="5898395" cy="58983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sz="1801"/>
              </a:p>
            </p:txBody>
          </p:sp>
        </p:grpSp>
        <p:grpSp>
          <p:nvGrpSpPr>
            <p:cNvPr id="25" name="Group 25"/>
            <p:cNvGrpSpPr/>
            <p:nvPr/>
          </p:nvGrpSpPr>
          <p:grpSpPr>
            <a:xfrm>
              <a:off x="1020571" y="4754466"/>
              <a:ext cx="5458689" cy="5458689"/>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en-US"/>
              </a:p>
            </p:txBody>
          </p:sp>
        </p:grpSp>
      </p:grpSp>
      <p:grpSp>
        <p:nvGrpSpPr>
          <p:cNvPr id="27" name="Group 27"/>
          <p:cNvGrpSpPr/>
          <p:nvPr/>
        </p:nvGrpSpPr>
        <p:grpSpPr>
          <a:xfrm rot="-9288784">
            <a:off x="6979049" y="8629926"/>
            <a:ext cx="1024868" cy="102486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alpha val="38824"/>
              </a:srgbClr>
            </a:solidFill>
          </p:spPr>
          <p:txBody>
            <a:bodyPr/>
            <a:lstStyle/>
            <a:p>
              <a:endParaRPr lang="en-US"/>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sz="1801"/>
            </a:p>
          </p:txBody>
        </p:sp>
      </p:grpSp>
      <p:grpSp>
        <p:nvGrpSpPr>
          <p:cNvPr id="30" name="Group 30"/>
          <p:cNvGrpSpPr/>
          <p:nvPr/>
        </p:nvGrpSpPr>
        <p:grpSpPr>
          <a:xfrm rot="-9288784">
            <a:off x="6304436" y="9092615"/>
            <a:ext cx="573664" cy="57366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alpha val="35686"/>
              </a:srgbClr>
            </a:solidFill>
          </p:spPr>
          <p:txBody>
            <a:bodyPr/>
            <a:lstStyle/>
            <a:p>
              <a:endParaRPr lang="en-US"/>
            </a:p>
          </p:txBody>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sz="1801"/>
            </a:p>
          </p:txBody>
        </p:sp>
      </p:grpSp>
      <p:grpSp>
        <p:nvGrpSpPr>
          <p:cNvPr id="33" name="Group 33"/>
          <p:cNvGrpSpPr/>
          <p:nvPr/>
        </p:nvGrpSpPr>
        <p:grpSpPr>
          <a:xfrm rot="-9288784">
            <a:off x="5744648" y="9394731"/>
            <a:ext cx="405740" cy="40574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alpha val="16863"/>
              </a:srgbClr>
            </a:solidFill>
          </p:spPr>
          <p:txBody>
            <a:bodyPr/>
            <a:lstStyle/>
            <a:p>
              <a:endParaRPr lang="en-US"/>
            </a:p>
          </p:txBody>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2660"/>
                </a:lnSpc>
              </a:pPr>
              <a:endParaRPr sz="1801"/>
            </a:p>
          </p:txBody>
        </p:sp>
      </p:grpSp>
      <p:grpSp>
        <p:nvGrpSpPr>
          <p:cNvPr id="40" name="Group 40"/>
          <p:cNvGrpSpPr/>
          <p:nvPr/>
        </p:nvGrpSpPr>
        <p:grpSpPr>
          <a:xfrm>
            <a:off x="7086602" y="489175"/>
            <a:ext cx="10210798" cy="3206525"/>
            <a:chOff x="0" y="161925"/>
            <a:chExt cx="15555769" cy="5101291"/>
          </a:xfrm>
        </p:grpSpPr>
        <p:sp>
          <p:nvSpPr>
            <p:cNvPr id="41" name="TextBox 41"/>
            <p:cNvSpPr txBox="1"/>
            <p:nvPr/>
          </p:nvSpPr>
          <p:spPr>
            <a:xfrm>
              <a:off x="0" y="161925"/>
              <a:ext cx="15555769" cy="1231107"/>
            </a:xfrm>
            <a:prstGeom prst="rect">
              <a:avLst/>
            </a:prstGeom>
          </p:spPr>
          <p:txBody>
            <a:bodyPr lIns="0" tIns="0" rIns="0" bIns="0" rtlCol="0" anchor="t">
              <a:spAutoFit/>
            </a:bodyPr>
            <a:lstStyle/>
            <a:p>
              <a:pPr algn="ctr">
                <a:lnSpc>
                  <a:spcPts val="7159"/>
                </a:lnSpc>
              </a:pPr>
              <a:r>
                <a:rPr lang="en-US" sz="5400" b="1">
                  <a:solidFill>
                    <a:srgbClr val="15616D"/>
                  </a:solidFill>
                  <a:latin typeface="Montserrat Heavy"/>
                  <a:ea typeface="Montserrat Heavy"/>
                  <a:cs typeface="Montserrat Heavy"/>
                  <a:sym typeface="Montserrat Heavy"/>
                </a:rPr>
                <a:t>PHIẾU </a:t>
              </a:r>
              <a:r>
                <a:rPr lang="en-US" sz="5400" b="1" smtClean="0">
                  <a:solidFill>
                    <a:srgbClr val="15616D"/>
                  </a:solidFill>
                  <a:latin typeface="Montserrat Heavy"/>
                  <a:ea typeface="Montserrat Heavy"/>
                  <a:cs typeface="Montserrat Heavy"/>
                  <a:sym typeface="Montserrat Heavy"/>
                </a:rPr>
                <a:t>SỐ 7.4/CT </a:t>
              </a:r>
              <a:r>
                <a:rPr lang="en-US" sz="5400" b="1">
                  <a:solidFill>
                    <a:srgbClr val="15616D"/>
                  </a:solidFill>
                  <a:latin typeface="Montserrat Heavy"/>
                  <a:ea typeface="Montserrat Heavy"/>
                  <a:cs typeface="Montserrat Heavy"/>
                  <a:sym typeface="Montserrat Heavy"/>
                </a:rPr>
                <a:t>- TM</a:t>
              </a:r>
            </a:p>
          </p:txBody>
        </p:sp>
        <p:sp>
          <p:nvSpPr>
            <p:cNvPr id="42" name="TextBox 42"/>
            <p:cNvSpPr txBox="1"/>
            <p:nvPr/>
          </p:nvSpPr>
          <p:spPr>
            <a:xfrm>
              <a:off x="0" y="3057484"/>
              <a:ext cx="15207505" cy="2205732"/>
            </a:xfrm>
            <a:prstGeom prst="rect">
              <a:avLst/>
            </a:prstGeom>
          </p:spPr>
          <p:txBody>
            <a:bodyPr wrap="square" lIns="0" tIns="0" rIns="0" bIns="0" rtlCol="0" anchor="t">
              <a:spAutoFit/>
            </a:bodyPr>
            <a:lstStyle/>
            <a:p>
              <a:pPr>
                <a:lnSpc>
                  <a:spcPts val="4340"/>
                </a:lnSpc>
              </a:pPr>
              <a:r>
                <a:rPr lang="en-US" sz="3100">
                  <a:solidFill>
                    <a:srgbClr val="000000"/>
                  </a:solidFill>
                  <a:latin typeface="Montserrat"/>
                  <a:ea typeface="Montserrat"/>
                  <a:cs typeface="Montserrat"/>
                  <a:sym typeface="Montserrat"/>
                </a:rPr>
                <a:t>Hoạt động bán buôn; bán lẻ; sửa chữa ô tô mô tô, xe máy và xe có động cơ khác; các hoạt động khác của cơ sở SXKD cá thể </a:t>
              </a:r>
            </a:p>
          </p:txBody>
        </p:sp>
      </p:grpSp>
      <p:grpSp>
        <p:nvGrpSpPr>
          <p:cNvPr id="50" name="Group 49"/>
          <p:cNvGrpSpPr/>
          <p:nvPr/>
        </p:nvGrpSpPr>
        <p:grpSpPr>
          <a:xfrm>
            <a:off x="7086601" y="4663316"/>
            <a:ext cx="11005586" cy="848370"/>
            <a:chOff x="7491482" y="4663314"/>
            <a:chExt cx="11364730" cy="848370"/>
          </a:xfrm>
        </p:grpSpPr>
        <p:grpSp>
          <p:nvGrpSpPr>
            <p:cNvPr id="2" name="Group 2"/>
            <p:cNvGrpSpPr/>
            <p:nvPr/>
          </p:nvGrpSpPr>
          <p:grpSpPr>
            <a:xfrm>
              <a:off x="7491482" y="4663314"/>
              <a:ext cx="11364730" cy="848370"/>
              <a:chOff x="0" y="0"/>
              <a:chExt cx="6265458" cy="467712"/>
            </a:xfrm>
          </p:grpSpPr>
          <p:sp>
            <p:nvSpPr>
              <p:cNvPr id="3" name="Freeform 3"/>
              <p:cNvSpPr/>
              <p:nvPr/>
            </p:nvSpPr>
            <p:spPr>
              <a:xfrm>
                <a:off x="0" y="0"/>
                <a:ext cx="6265459" cy="467712"/>
              </a:xfrm>
              <a:custGeom>
                <a:avLst/>
                <a:gdLst/>
                <a:ahLst/>
                <a:cxnLst/>
                <a:rect l="l" t="t" r="r" b="b"/>
                <a:pathLst>
                  <a:path w="6265459" h="467712">
                    <a:moveTo>
                      <a:pt x="6062259" y="0"/>
                    </a:moveTo>
                    <a:cubicBezTo>
                      <a:pt x="6174483" y="0"/>
                      <a:pt x="6265459" y="104701"/>
                      <a:pt x="6265459" y="233856"/>
                    </a:cubicBezTo>
                    <a:cubicBezTo>
                      <a:pt x="6265459" y="363011"/>
                      <a:pt x="6174483" y="467712"/>
                      <a:pt x="6062259" y="467712"/>
                    </a:cubicBezTo>
                    <a:lnTo>
                      <a:pt x="203200" y="467712"/>
                    </a:lnTo>
                    <a:cubicBezTo>
                      <a:pt x="90976" y="467712"/>
                      <a:pt x="0" y="363011"/>
                      <a:pt x="0" y="233856"/>
                    </a:cubicBezTo>
                    <a:cubicBezTo>
                      <a:pt x="0" y="104701"/>
                      <a:pt x="90976" y="0"/>
                      <a:pt x="203200" y="0"/>
                    </a:cubicBezTo>
                    <a:close/>
                  </a:path>
                </a:pathLst>
              </a:custGeom>
              <a:solidFill>
                <a:srgbClr val="1C6BBD"/>
              </a:solidFill>
            </p:spPr>
            <p:txBody>
              <a:bodyPr/>
              <a:lstStyle/>
              <a:p>
                <a:endParaRPr lang="en-US"/>
              </a:p>
            </p:txBody>
          </p:sp>
          <p:sp>
            <p:nvSpPr>
              <p:cNvPr id="4" name="TextBox 4"/>
              <p:cNvSpPr txBox="1"/>
              <p:nvPr/>
            </p:nvSpPr>
            <p:spPr>
              <a:xfrm>
                <a:off x="0" y="-38100"/>
                <a:ext cx="6265458" cy="505812"/>
              </a:xfrm>
              <a:prstGeom prst="rect">
                <a:avLst/>
              </a:prstGeom>
            </p:spPr>
            <p:txBody>
              <a:bodyPr lIns="50800" tIns="50800" rIns="50800" bIns="50800" rtlCol="0" anchor="ctr"/>
              <a:lstStyle/>
              <a:p>
                <a:pPr algn="ctr">
                  <a:lnSpc>
                    <a:spcPts val="2660"/>
                  </a:lnSpc>
                  <a:spcBef>
                    <a:spcPct val="0"/>
                  </a:spcBef>
                </a:pPr>
                <a:endParaRPr sz="1801"/>
              </a:p>
            </p:txBody>
          </p:sp>
        </p:grpSp>
        <p:sp>
          <p:nvSpPr>
            <p:cNvPr id="43" name="TextBox 43"/>
            <p:cNvSpPr txBox="1"/>
            <p:nvPr/>
          </p:nvSpPr>
          <p:spPr>
            <a:xfrm>
              <a:off x="9725314" y="4780164"/>
              <a:ext cx="6579070" cy="492635"/>
            </a:xfrm>
            <a:prstGeom prst="rect">
              <a:avLst/>
            </a:prstGeom>
          </p:spPr>
          <p:txBody>
            <a:bodyPr wrap="square"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định danh của cơ sở</a:t>
              </a:r>
            </a:p>
          </p:txBody>
        </p:sp>
      </p:grpSp>
      <p:grpSp>
        <p:nvGrpSpPr>
          <p:cNvPr id="54" name="Group 53"/>
          <p:cNvGrpSpPr/>
          <p:nvPr/>
        </p:nvGrpSpPr>
        <p:grpSpPr>
          <a:xfrm>
            <a:off x="7468181" y="5786466"/>
            <a:ext cx="10819820" cy="1718203"/>
            <a:chOff x="7468180" y="5786463"/>
            <a:chExt cx="10819820" cy="1718202"/>
          </a:xfrm>
        </p:grpSpPr>
        <p:grpSp>
          <p:nvGrpSpPr>
            <p:cNvPr id="5" name="Group 5"/>
            <p:cNvGrpSpPr/>
            <p:nvPr/>
          </p:nvGrpSpPr>
          <p:grpSpPr>
            <a:xfrm>
              <a:off x="7477705" y="5787909"/>
              <a:ext cx="10810295" cy="1716756"/>
              <a:chOff x="0" y="0"/>
              <a:chExt cx="6643185" cy="946460"/>
            </a:xfrm>
          </p:grpSpPr>
          <p:sp>
            <p:nvSpPr>
              <p:cNvPr id="6" name="Freeform 6"/>
              <p:cNvSpPr/>
              <p:nvPr/>
            </p:nvSpPr>
            <p:spPr>
              <a:xfrm>
                <a:off x="0" y="0"/>
                <a:ext cx="6643185" cy="946460"/>
              </a:xfrm>
              <a:custGeom>
                <a:avLst/>
                <a:gdLst/>
                <a:ahLst/>
                <a:cxnLst/>
                <a:rect l="l" t="t" r="r" b="b"/>
                <a:pathLst>
                  <a:path w="6643185" h="946460">
                    <a:moveTo>
                      <a:pt x="6439985" y="0"/>
                    </a:moveTo>
                    <a:cubicBezTo>
                      <a:pt x="6552209" y="0"/>
                      <a:pt x="6643185" y="211872"/>
                      <a:pt x="6643185" y="473230"/>
                    </a:cubicBezTo>
                    <a:cubicBezTo>
                      <a:pt x="6643185" y="734588"/>
                      <a:pt x="6552209" y="946460"/>
                      <a:pt x="6439985" y="946460"/>
                    </a:cubicBezTo>
                    <a:lnTo>
                      <a:pt x="203200" y="946460"/>
                    </a:lnTo>
                    <a:cubicBezTo>
                      <a:pt x="90976" y="946460"/>
                      <a:pt x="0" y="734588"/>
                      <a:pt x="0" y="473230"/>
                    </a:cubicBezTo>
                    <a:cubicBezTo>
                      <a:pt x="0" y="211872"/>
                      <a:pt x="90976" y="0"/>
                      <a:pt x="203200" y="0"/>
                    </a:cubicBezTo>
                    <a:close/>
                  </a:path>
                </a:pathLst>
              </a:custGeom>
              <a:solidFill>
                <a:srgbClr val="1C6BBD"/>
              </a:solidFill>
            </p:spPr>
            <p:txBody>
              <a:bodyPr/>
              <a:lstStyle/>
              <a:p>
                <a:endParaRPr lang="en-US"/>
              </a:p>
            </p:txBody>
          </p:sp>
          <p:sp>
            <p:nvSpPr>
              <p:cNvPr id="7" name="TextBox 7"/>
              <p:cNvSpPr txBox="1"/>
              <p:nvPr/>
            </p:nvSpPr>
            <p:spPr>
              <a:xfrm>
                <a:off x="0" y="-38100"/>
                <a:ext cx="6643185" cy="984560"/>
              </a:xfrm>
              <a:prstGeom prst="rect">
                <a:avLst/>
              </a:prstGeom>
            </p:spPr>
            <p:txBody>
              <a:bodyPr lIns="50800" tIns="50800" rIns="50800" bIns="50800" rtlCol="0" anchor="ctr"/>
              <a:lstStyle/>
              <a:p>
                <a:pPr algn="ctr">
                  <a:lnSpc>
                    <a:spcPts val="2660"/>
                  </a:lnSpc>
                  <a:spcBef>
                    <a:spcPct val="0"/>
                  </a:spcBef>
                </a:pPr>
                <a:endParaRPr sz="1801"/>
              </a:p>
            </p:txBody>
          </p:sp>
        </p:grpSp>
        <p:sp>
          <p:nvSpPr>
            <p:cNvPr id="44" name="TextBox 44"/>
            <p:cNvSpPr txBox="1"/>
            <p:nvPr/>
          </p:nvSpPr>
          <p:spPr>
            <a:xfrm>
              <a:off x="7468180" y="5786463"/>
              <a:ext cx="10627840" cy="1533047"/>
            </a:xfrm>
            <a:prstGeom prst="rect">
              <a:avLst/>
            </a:prstGeom>
          </p:spPr>
          <p:txBody>
            <a:bodyPr lIns="0" tIns="0" rIns="0" bIns="0" rtlCol="0" anchor="t">
              <a:spAutoFit/>
            </a:bodyPr>
            <a:lstStyle/>
            <a:p>
              <a:pPr algn="ctr">
                <a:lnSpc>
                  <a:spcPts val="4124"/>
                </a:lnSpc>
              </a:pPr>
              <a:r>
                <a:rPr lang="en-US" sz="2750" b="1" spc="137">
                  <a:solidFill>
                    <a:srgbClr val="FFFFFF"/>
                  </a:solidFill>
                  <a:latin typeface="Montserrat Bold"/>
                  <a:ea typeface="Montserrat Bold"/>
                  <a:cs typeface="Montserrat Bold"/>
                  <a:sym typeface="Montserrat Bold"/>
                </a:rPr>
                <a:t>Thông tin về hoạt động bán buôn; bán lẻ; </a:t>
              </a:r>
            </a:p>
            <a:p>
              <a:pPr algn="ctr">
                <a:lnSpc>
                  <a:spcPts val="4124"/>
                </a:lnSpc>
              </a:pPr>
              <a:r>
                <a:rPr lang="en-US" sz="2750" b="1" spc="137">
                  <a:solidFill>
                    <a:srgbClr val="FFFFFF"/>
                  </a:solidFill>
                  <a:latin typeface="Montserrat Bold"/>
                  <a:ea typeface="Montserrat Bold"/>
                  <a:cs typeface="Montserrat Bold"/>
                  <a:sym typeface="Montserrat Bold"/>
                </a:rPr>
                <a:t>sửa chữa ô tô mô tô, xe máy và xe có động cơ khác và hoạt động kinh doanh bất động sản</a:t>
              </a:r>
            </a:p>
          </p:txBody>
        </p:sp>
      </p:grpSp>
      <p:grpSp>
        <p:nvGrpSpPr>
          <p:cNvPr id="52" name="Group 51"/>
          <p:cNvGrpSpPr/>
          <p:nvPr/>
        </p:nvGrpSpPr>
        <p:grpSpPr>
          <a:xfrm>
            <a:off x="8131280" y="7684206"/>
            <a:ext cx="9960907" cy="1007661"/>
            <a:chOff x="9144000" y="7699542"/>
            <a:chExt cx="10065581" cy="1007661"/>
          </a:xfrm>
        </p:grpSpPr>
        <p:grpSp>
          <p:nvGrpSpPr>
            <p:cNvPr id="8" name="Group 8"/>
            <p:cNvGrpSpPr/>
            <p:nvPr/>
          </p:nvGrpSpPr>
          <p:grpSpPr>
            <a:xfrm>
              <a:off x="9144000" y="7699542"/>
              <a:ext cx="10065581" cy="1007661"/>
              <a:chOff x="0" y="0"/>
              <a:chExt cx="5284459" cy="529025"/>
            </a:xfrm>
          </p:grpSpPr>
          <p:sp>
            <p:nvSpPr>
              <p:cNvPr id="9" name="Freeform 9"/>
              <p:cNvSpPr/>
              <p:nvPr/>
            </p:nvSpPr>
            <p:spPr>
              <a:xfrm>
                <a:off x="0" y="0"/>
                <a:ext cx="5284459" cy="529025"/>
              </a:xfrm>
              <a:custGeom>
                <a:avLst/>
                <a:gdLst/>
                <a:ahLst/>
                <a:cxnLst/>
                <a:rect l="l" t="t" r="r" b="b"/>
                <a:pathLst>
                  <a:path w="5284459" h="529025">
                    <a:moveTo>
                      <a:pt x="5081259" y="0"/>
                    </a:moveTo>
                    <a:cubicBezTo>
                      <a:pt x="5193483" y="0"/>
                      <a:pt x="5284459" y="118426"/>
                      <a:pt x="5284459" y="264512"/>
                    </a:cubicBezTo>
                    <a:cubicBezTo>
                      <a:pt x="5284459" y="410599"/>
                      <a:pt x="5193483" y="529025"/>
                      <a:pt x="5081259" y="529025"/>
                    </a:cubicBezTo>
                    <a:lnTo>
                      <a:pt x="203200" y="529025"/>
                    </a:lnTo>
                    <a:cubicBezTo>
                      <a:pt x="90976" y="529025"/>
                      <a:pt x="0" y="410599"/>
                      <a:pt x="0" y="264512"/>
                    </a:cubicBezTo>
                    <a:cubicBezTo>
                      <a:pt x="0" y="118426"/>
                      <a:pt x="90976" y="0"/>
                      <a:pt x="203200" y="0"/>
                    </a:cubicBezTo>
                    <a:close/>
                  </a:path>
                </a:pathLst>
              </a:custGeom>
              <a:solidFill>
                <a:srgbClr val="1C6BBD"/>
              </a:solidFill>
            </p:spPr>
            <p:txBody>
              <a:bodyPr/>
              <a:lstStyle/>
              <a:p>
                <a:endParaRPr lang="en-US"/>
              </a:p>
            </p:txBody>
          </p:sp>
          <p:sp>
            <p:nvSpPr>
              <p:cNvPr id="10" name="TextBox 10"/>
              <p:cNvSpPr txBox="1"/>
              <p:nvPr/>
            </p:nvSpPr>
            <p:spPr>
              <a:xfrm>
                <a:off x="0" y="-38100"/>
                <a:ext cx="5284459" cy="567125"/>
              </a:xfrm>
              <a:prstGeom prst="rect">
                <a:avLst/>
              </a:prstGeom>
            </p:spPr>
            <p:txBody>
              <a:bodyPr lIns="50800" tIns="50800" rIns="50800" bIns="50800" rtlCol="0" anchor="ctr"/>
              <a:lstStyle/>
              <a:p>
                <a:pPr algn="ctr">
                  <a:lnSpc>
                    <a:spcPts val="2660"/>
                  </a:lnSpc>
                  <a:spcBef>
                    <a:spcPct val="0"/>
                  </a:spcBef>
                </a:pPr>
                <a:endParaRPr sz="1801"/>
              </a:p>
            </p:txBody>
          </p:sp>
        </p:grpSp>
        <p:sp>
          <p:nvSpPr>
            <p:cNvPr id="45" name="TextBox 45"/>
            <p:cNvSpPr txBox="1"/>
            <p:nvPr/>
          </p:nvSpPr>
          <p:spPr>
            <a:xfrm>
              <a:off x="9725313" y="7928100"/>
              <a:ext cx="9130899"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về kết quả hoạt động ăn uống</a:t>
              </a:r>
            </a:p>
          </p:txBody>
        </p:sp>
      </p:grpSp>
      <p:grpSp>
        <p:nvGrpSpPr>
          <p:cNvPr id="53" name="Group 52"/>
          <p:cNvGrpSpPr/>
          <p:nvPr/>
        </p:nvGrpSpPr>
        <p:grpSpPr>
          <a:xfrm>
            <a:off x="8646178" y="8968008"/>
            <a:ext cx="9446009" cy="820567"/>
            <a:chOff x="10482417" y="8940508"/>
            <a:chExt cx="9029260" cy="820567"/>
          </a:xfrm>
        </p:grpSpPr>
        <p:grpSp>
          <p:nvGrpSpPr>
            <p:cNvPr id="37" name="Group 37"/>
            <p:cNvGrpSpPr/>
            <p:nvPr/>
          </p:nvGrpSpPr>
          <p:grpSpPr>
            <a:xfrm>
              <a:off x="10482417" y="8940508"/>
              <a:ext cx="9029260" cy="820567"/>
              <a:chOff x="0" y="0"/>
              <a:chExt cx="4977897" cy="452384"/>
            </a:xfrm>
          </p:grpSpPr>
          <p:sp>
            <p:nvSpPr>
              <p:cNvPr id="38" name="Freeform 38"/>
              <p:cNvSpPr/>
              <p:nvPr/>
            </p:nvSpPr>
            <p:spPr>
              <a:xfrm>
                <a:off x="0" y="0"/>
                <a:ext cx="4977897" cy="452384"/>
              </a:xfrm>
              <a:custGeom>
                <a:avLst/>
                <a:gdLst/>
                <a:ahLst/>
                <a:cxnLst/>
                <a:rect l="l" t="t" r="r" b="b"/>
                <a:pathLst>
                  <a:path w="4977897" h="452384">
                    <a:moveTo>
                      <a:pt x="4774697" y="0"/>
                    </a:moveTo>
                    <a:cubicBezTo>
                      <a:pt x="4886921" y="0"/>
                      <a:pt x="4977897" y="101270"/>
                      <a:pt x="4977897" y="226192"/>
                    </a:cubicBezTo>
                    <a:cubicBezTo>
                      <a:pt x="4977897" y="351115"/>
                      <a:pt x="4886921" y="452384"/>
                      <a:pt x="4774697" y="452384"/>
                    </a:cubicBezTo>
                    <a:lnTo>
                      <a:pt x="203200" y="452384"/>
                    </a:lnTo>
                    <a:cubicBezTo>
                      <a:pt x="90976" y="452384"/>
                      <a:pt x="0" y="351115"/>
                      <a:pt x="0" y="226192"/>
                    </a:cubicBezTo>
                    <a:cubicBezTo>
                      <a:pt x="0" y="101270"/>
                      <a:pt x="90976" y="0"/>
                      <a:pt x="203200" y="0"/>
                    </a:cubicBezTo>
                    <a:close/>
                  </a:path>
                </a:pathLst>
              </a:custGeom>
              <a:solidFill>
                <a:srgbClr val="1C6BBD"/>
              </a:solidFill>
            </p:spPr>
            <p:txBody>
              <a:bodyPr/>
              <a:lstStyle/>
              <a:p>
                <a:endParaRPr lang="en-US"/>
              </a:p>
            </p:txBody>
          </p:sp>
          <p:sp>
            <p:nvSpPr>
              <p:cNvPr id="39" name="TextBox 39"/>
              <p:cNvSpPr txBox="1"/>
              <p:nvPr/>
            </p:nvSpPr>
            <p:spPr>
              <a:xfrm>
                <a:off x="0" y="-38100"/>
                <a:ext cx="4977897" cy="490484"/>
              </a:xfrm>
              <a:prstGeom prst="rect">
                <a:avLst/>
              </a:prstGeom>
            </p:spPr>
            <p:txBody>
              <a:bodyPr lIns="50800" tIns="50800" rIns="50800" bIns="50800" rtlCol="0" anchor="ctr"/>
              <a:lstStyle/>
              <a:p>
                <a:pPr algn="ctr">
                  <a:lnSpc>
                    <a:spcPts val="2660"/>
                  </a:lnSpc>
                  <a:spcBef>
                    <a:spcPct val="0"/>
                  </a:spcBef>
                </a:pPr>
                <a:endParaRPr sz="1801"/>
              </a:p>
            </p:txBody>
          </p:sp>
        </p:grpSp>
        <p:sp>
          <p:nvSpPr>
            <p:cNvPr id="46" name="TextBox 46"/>
            <p:cNvSpPr txBox="1"/>
            <p:nvPr/>
          </p:nvSpPr>
          <p:spPr>
            <a:xfrm>
              <a:off x="11605717" y="9052410"/>
              <a:ext cx="6190334" cy="492635"/>
            </a:xfrm>
            <a:prstGeom prst="rect">
              <a:avLst/>
            </a:prstGeom>
          </p:spPr>
          <p:txBody>
            <a:bodyPr lIns="0" tIns="0" rIns="0" bIns="0" rtlCol="0" anchor="t">
              <a:spAutoFit/>
            </a:bodyPr>
            <a:lstStyle/>
            <a:p>
              <a:pPr>
                <a:lnSpc>
                  <a:spcPts val="4199"/>
                </a:lnSpc>
              </a:pPr>
              <a:r>
                <a:rPr lang="en-US" sz="2798" b="1" spc="139">
                  <a:solidFill>
                    <a:srgbClr val="FFFFFF"/>
                  </a:solidFill>
                  <a:latin typeface="Montserrat Bold"/>
                  <a:ea typeface="Montserrat Bold"/>
                  <a:cs typeface="Montserrat Bold"/>
                  <a:sym typeface="Montserrat Bold"/>
                </a:rPr>
                <a:t>Thông tin người trả lời phiếu</a:t>
              </a:r>
            </a:p>
          </p:txBody>
        </p:sp>
      </p:grpSp>
    </p:spTree>
    <p:extLst>
      <p:ext uri="{BB962C8B-B14F-4D97-AF65-F5344CB8AC3E}">
        <p14:creationId xmlns:p14="http://schemas.microsoft.com/office/powerpoint/2010/main" val="412318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8)">
                                      <p:cBhvr>
                                        <p:cTn id="7" dur="500"/>
                                        <p:tgtEl>
                                          <p:spTgt spid="4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anim calcmode="lin" valueType="num">
                                      <p:cBhvr>
                                        <p:cTn id="12" dur="500" fill="hold"/>
                                        <p:tgtEl>
                                          <p:spTgt spid="49"/>
                                        </p:tgtEl>
                                        <p:attrNameLst>
                                          <p:attrName>ppt_x</p:attrName>
                                        </p:attrNameLst>
                                      </p:cBhvr>
                                      <p:tavLst>
                                        <p:tav tm="0">
                                          <p:val>
                                            <p:strVal val="#ppt_x"/>
                                          </p:val>
                                        </p:tav>
                                        <p:tav tm="100000">
                                          <p:val>
                                            <p:strVal val="#ppt_x"/>
                                          </p:val>
                                        </p:tav>
                                      </p:tavLst>
                                    </p:anim>
                                    <p:anim calcmode="lin" valueType="num">
                                      <p:cBhvr>
                                        <p:cTn id="13" dur="5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anim calcmode="lin" valueType="num">
                                      <p:cBhvr>
                                        <p:cTn id="18" dur="500" fill="hold"/>
                                        <p:tgtEl>
                                          <p:spTgt spid="48"/>
                                        </p:tgtEl>
                                        <p:attrNameLst>
                                          <p:attrName>ppt_x</p:attrName>
                                        </p:attrNameLst>
                                      </p:cBhvr>
                                      <p:tavLst>
                                        <p:tav tm="0">
                                          <p:val>
                                            <p:strVal val="#ppt_x"/>
                                          </p:val>
                                        </p:tav>
                                        <p:tav tm="100000">
                                          <p:val>
                                            <p:strVal val="#ppt_x"/>
                                          </p:val>
                                        </p:tav>
                                      </p:tavLst>
                                    </p:anim>
                                    <p:anim calcmode="lin" valueType="num">
                                      <p:cBhvr>
                                        <p:cTn id="19" dur="500" fill="hold"/>
                                        <p:tgtEl>
                                          <p:spTgt spid="48"/>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6" presetClass="entr" presetSubtype="16"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500"/>
                                        <p:tgtEl>
                                          <p:spTgt spid="33"/>
                                        </p:tgtEl>
                                      </p:cBhvr>
                                    </p:animEffect>
                                  </p:childTnLst>
                                </p:cTn>
                              </p:par>
                            </p:childTnLst>
                          </p:cTn>
                        </p:par>
                        <p:par>
                          <p:cTn id="24" fill="hold">
                            <p:stCondLst>
                              <p:cond delay="2000"/>
                            </p:stCondLst>
                            <p:childTnLst>
                              <p:par>
                                <p:cTn id="25" presetID="6" presetClass="entr" presetSubtype="16"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500"/>
                                        <p:tgtEl>
                                          <p:spTgt spid="30"/>
                                        </p:tgtEl>
                                      </p:cBhvr>
                                    </p:animEffect>
                                  </p:childTnLst>
                                </p:cTn>
                              </p:par>
                            </p:childTnLst>
                          </p:cTn>
                        </p:par>
                        <p:par>
                          <p:cTn id="28" fill="hold">
                            <p:stCondLst>
                              <p:cond delay="2500"/>
                            </p:stCondLst>
                            <p:childTnLst>
                              <p:par>
                                <p:cTn id="29" presetID="6" presetClass="entr" presetSubtype="16"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circle(in)">
                                      <p:cBhvr>
                                        <p:cTn id="31" dur="500"/>
                                        <p:tgtEl>
                                          <p:spTgt spid="27"/>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500"/>
                                        <p:tgtEl>
                                          <p:spTgt spid="50"/>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up)">
                                      <p:cBhvr>
                                        <p:cTn id="39" dur="500"/>
                                        <p:tgtEl>
                                          <p:spTgt spid="54"/>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500"/>
                                        <p:tgtEl>
                                          <p:spTgt spid="52"/>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up)">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2800" y="114300"/>
            <a:ext cx="21547620" cy="101727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5999"/>
            </a:blip>
            <a:stretch>
              <a:fillRect t="-12222" b="-12222"/>
            </a:stretch>
          </a:blipFill>
        </p:spPr>
        <p:txBody>
          <a:bodyPr/>
          <a:lstStyle/>
          <a:p>
            <a:endParaRPr lang="en-US" dirty="0"/>
          </a:p>
        </p:txBody>
      </p:sp>
      <p:grpSp>
        <p:nvGrpSpPr>
          <p:cNvPr id="5" name="Group 5">
            <a:extLst>
              <a:ext uri="{FF2B5EF4-FFF2-40B4-BE49-F238E27FC236}">
                <a16:creationId xmlns:a16="http://schemas.microsoft.com/office/drawing/2014/main" xmlns="" id="{CB95D9F6-019A-4076-0D2B-9EE8012F8E60}"/>
              </a:ext>
            </a:extLst>
          </p:cNvPr>
          <p:cNvGrpSpPr/>
          <p:nvPr/>
        </p:nvGrpSpPr>
        <p:grpSpPr>
          <a:xfrm>
            <a:off x="10802799" y="1162398"/>
            <a:ext cx="7198001" cy="6876702"/>
            <a:chOff x="-724188" y="-168611"/>
            <a:chExt cx="2741567" cy="2490736"/>
          </a:xfrm>
        </p:grpSpPr>
        <p:sp>
          <p:nvSpPr>
            <p:cNvPr id="6" name="Freeform 6">
              <a:extLst>
                <a:ext uri="{FF2B5EF4-FFF2-40B4-BE49-F238E27FC236}">
                  <a16:creationId xmlns:a16="http://schemas.microsoft.com/office/drawing/2014/main" xmlns="" id="{81E3126E-6643-9339-54C0-EC83A5E4A079}"/>
                </a:ext>
              </a:extLst>
            </p:cNvPr>
            <p:cNvSpPr/>
            <p:nvPr/>
          </p:nvSpPr>
          <p:spPr>
            <a:xfrm>
              <a:off x="-724188" y="-168611"/>
              <a:ext cx="2676818" cy="2490736"/>
            </a:xfrm>
            <a:custGeom>
              <a:avLst/>
              <a:gdLst/>
              <a:ahLst/>
              <a:cxnLst/>
              <a:rect l="l" t="t" r="r" b="b"/>
              <a:pathLst>
                <a:path w="2017379" h="2234199">
                  <a:moveTo>
                    <a:pt x="672823" y="19070"/>
                  </a:moveTo>
                  <a:cubicBezTo>
                    <a:pt x="775915" y="7556"/>
                    <a:pt x="893831" y="0"/>
                    <a:pt x="1009233" y="0"/>
                  </a:cubicBezTo>
                  <a:cubicBezTo>
                    <a:pt x="1124639" y="0"/>
                    <a:pt x="1235687" y="6476"/>
                    <a:pt x="1338023" y="17990"/>
                  </a:cubicBezTo>
                  <a:cubicBezTo>
                    <a:pt x="1340203" y="18350"/>
                    <a:pt x="1342380" y="18350"/>
                    <a:pt x="1344556" y="18710"/>
                  </a:cubicBezTo>
                  <a:cubicBezTo>
                    <a:pt x="1728871" y="64765"/>
                    <a:pt x="2011936" y="186379"/>
                    <a:pt x="2017379" y="360075"/>
                  </a:cubicBezTo>
                  <a:lnTo>
                    <a:pt x="2017379" y="2234199"/>
                  </a:lnTo>
                  <a:lnTo>
                    <a:pt x="0" y="2234199"/>
                  </a:lnTo>
                  <a:lnTo>
                    <a:pt x="0" y="361466"/>
                  </a:lnTo>
                  <a:cubicBezTo>
                    <a:pt x="5444" y="185660"/>
                    <a:pt x="284153" y="64045"/>
                    <a:pt x="672823" y="19070"/>
                  </a:cubicBezTo>
                  <a:close/>
                </a:path>
              </a:pathLst>
            </a:custGeom>
            <a:solidFill>
              <a:srgbClr val="FFA51F">
                <a:alpha val="85882"/>
              </a:srgbClr>
            </a:solidFill>
            <a:ln w="95250" cap="sq">
              <a:solidFill>
                <a:srgbClr val="F90007">
                  <a:alpha val="85882"/>
                </a:srgbClr>
              </a:solidFill>
              <a:prstDash val="dash"/>
              <a:miter/>
            </a:ln>
          </p:spPr>
          <p:txBody>
            <a:bodyPr/>
            <a:lstStyle/>
            <a:p>
              <a:endParaRPr lang="en-US" dirty="0"/>
            </a:p>
          </p:txBody>
        </p:sp>
        <p:sp>
          <p:nvSpPr>
            <p:cNvPr id="7" name="TextBox 7">
              <a:extLst>
                <a:ext uri="{FF2B5EF4-FFF2-40B4-BE49-F238E27FC236}">
                  <a16:creationId xmlns:a16="http://schemas.microsoft.com/office/drawing/2014/main" xmlns="" id="{FE1900E2-7BD4-3ED3-D65C-E3A5BF75137D}"/>
                </a:ext>
              </a:extLst>
            </p:cNvPr>
            <p:cNvSpPr txBox="1"/>
            <p:nvPr/>
          </p:nvSpPr>
          <p:spPr>
            <a:xfrm>
              <a:off x="0" y="88900"/>
              <a:ext cx="2017379" cy="2145299"/>
            </a:xfrm>
            <a:prstGeom prst="rect">
              <a:avLst/>
            </a:prstGeom>
          </p:spPr>
          <p:txBody>
            <a:bodyPr lIns="50800" tIns="50800" rIns="50800" bIns="50800" rtlCol="0" anchor="ctr"/>
            <a:lstStyle/>
            <a:p>
              <a:pPr algn="ctr">
                <a:lnSpc>
                  <a:spcPts val="2659"/>
                </a:lnSpc>
              </a:pPr>
              <a:endParaRPr/>
            </a:p>
          </p:txBody>
        </p:sp>
      </p:grpSp>
      <p:sp>
        <p:nvSpPr>
          <p:cNvPr id="9" name="TextBox 8">
            <a:extLst>
              <a:ext uri="{FF2B5EF4-FFF2-40B4-BE49-F238E27FC236}">
                <a16:creationId xmlns:a16="http://schemas.microsoft.com/office/drawing/2014/main" xmlns="" id="{FA0FEBD0-35E8-8A32-90F7-F7998BAA0670}"/>
              </a:ext>
            </a:extLst>
          </p:cNvPr>
          <p:cNvSpPr txBox="1"/>
          <p:nvPr/>
        </p:nvSpPr>
        <p:spPr>
          <a:xfrm>
            <a:off x="11336446" y="1998247"/>
            <a:ext cx="5334000" cy="618118"/>
          </a:xfrm>
          <a:prstGeom prst="rect">
            <a:avLst/>
          </a:prstGeom>
          <a:noFill/>
        </p:spPr>
        <p:txBody>
          <a:bodyPr wrap="square">
            <a:spAutoFit/>
          </a:bodyPr>
          <a:lstStyle/>
          <a:p>
            <a:pPr algn="ctr">
              <a:lnSpc>
                <a:spcPts val="4074"/>
              </a:lnSpc>
            </a:pPr>
            <a:r>
              <a:rPr lang="en-US" sz="3500" b="1" dirty="0">
                <a:solidFill>
                  <a:srgbClr val="15616D"/>
                </a:solidFill>
                <a:latin typeface="Montserrat Heavy"/>
                <a:ea typeface="Montserrat Heavy"/>
                <a:cs typeface="Montserrat Heavy"/>
                <a:sym typeface="Montserrat Heavy"/>
              </a:rPr>
              <a:t>PHIẾU SỐ 7/CT-TB</a:t>
            </a:r>
          </a:p>
        </p:txBody>
      </p:sp>
      <p:sp>
        <p:nvSpPr>
          <p:cNvPr id="11" name="TextBox 10">
            <a:extLst>
              <a:ext uri="{FF2B5EF4-FFF2-40B4-BE49-F238E27FC236}">
                <a16:creationId xmlns:a16="http://schemas.microsoft.com/office/drawing/2014/main" xmlns="" id="{F35B9B85-C837-2A7F-82B2-9037FD445BE0}"/>
              </a:ext>
            </a:extLst>
          </p:cNvPr>
          <p:cNvSpPr txBox="1"/>
          <p:nvPr/>
        </p:nvSpPr>
        <p:spPr>
          <a:xfrm>
            <a:off x="11375830" y="4260001"/>
            <a:ext cx="6150170" cy="3554819"/>
          </a:xfrm>
          <a:prstGeom prst="rect">
            <a:avLst/>
          </a:prstGeom>
          <a:noFill/>
        </p:spPr>
        <p:txBody>
          <a:bodyPr wrap="square">
            <a:spAutoFit/>
          </a:bodyPr>
          <a:lstStyle/>
          <a:p>
            <a:pPr algn="ctr">
              <a:lnSpc>
                <a:spcPts val="3714"/>
              </a:lnSpc>
              <a:spcBef>
                <a:spcPts val="2400"/>
              </a:spcBef>
              <a:spcAft>
                <a:spcPts val="1200"/>
              </a:spcAft>
            </a:pPr>
            <a:r>
              <a:rPr lang="en-US" sz="3500" b="1" spc="121" dirty="0">
                <a:solidFill>
                  <a:srgbClr val="0000B5"/>
                </a:solidFill>
                <a:latin typeface="Montserrat Bold"/>
                <a:ea typeface="Montserrat Bold"/>
                <a:cs typeface="Montserrat Bold"/>
                <a:sym typeface="Montserrat Bold"/>
              </a:rPr>
              <a:t>MÃ VCPA CẤP 5 LÀ </a:t>
            </a:r>
          </a:p>
          <a:p>
            <a:pPr algn="ctr">
              <a:lnSpc>
                <a:spcPts val="3714"/>
              </a:lnSpc>
              <a:spcBef>
                <a:spcPts val="600"/>
              </a:spcBef>
              <a:spcAft>
                <a:spcPts val="600"/>
              </a:spcAft>
            </a:pPr>
            <a:r>
              <a:rPr lang="en-US" sz="2800" b="1" spc="121" dirty="0">
                <a:solidFill>
                  <a:schemeClr val="accent1">
                    <a:lumMod val="20000"/>
                    <a:lumOff val="80000"/>
                  </a:schemeClr>
                </a:solidFill>
                <a:latin typeface="Montserrat Bold"/>
                <a:ea typeface="Montserrat Bold"/>
                <a:cs typeface="Montserrat Bold"/>
                <a:sym typeface="Montserrat Bold"/>
              </a:rPr>
              <a:t>I.NGÀNH BÁN BUÔN, BÁN LẺ; </a:t>
            </a:r>
            <a:r>
              <a:rPr lang="en-US" sz="3000" b="1" spc="121" dirty="0">
                <a:solidFill>
                  <a:schemeClr val="accent1">
                    <a:lumMod val="20000"/>
                    <a:lumOff val="80000"/>
                  </a:schemeClr>
                </a:solidFill>
                <a:latin typeface="Montserrat Bold"/>
                <a:ea typeface="Montserrat Bold"/>
                <a:cs typeface="Montserrat Bold"/>
                <a:sym typeface="Montserrat Bold"/>
              </a:rPr>
              <a:t> NGÀNH</a:t>
            </a:r>
            <a:r>
              <a:rPr lang="vi-VN" sz="3000" b="1" spc="121" dirty="0">
                <a:solidFill>
                  <a:schemeClr val="accent1">
                    <a:lumMod val="20000"/>
                    <a:lumOff val="80000"/>
                  </a:schemeClr>
                </a:solidFill>
                <a:latin typeface="Montserrat Bold"/>
                <a:ea typeface="Montserrat Bold"/>
                <a:cs typeface="Montserrat Bold"/>
                <a:sym typeface="Montserrat Bold"/>
              </a:rPr>
              <a:t> </a:t>
            </a:r>
            <a:r>
              <a:rPr lang="en-US" sz="3000" b="1" spc="121" dirty="0">
                <a:solidFill>
                  <a:schemeClr val="accent1">
                    <a:lumMod val="20000"/>
                    <a:lumOff val="80000"/>
                  </a:schemeClr>
                </a:solidFill>
                <a:latin typeface="Montserrat Bold"/>
                <a:ea typeface="Montserrat Bold"/>
                <a:cs typeface="Montserrat Bold"/>
                <a:sym typeface="Montserrat Bold"/>
              </a:rPr>
              <a:t>KINH DOANH </a:t>
            </a:r>
          </a:p>
          <a:p>
            <a:pPr algn="ctr">
              <a:lnSpc>
                <a:spcPts val="3714"/>
              </a:lnSpc>
              <a:spcBef>
                <a:spcPts val="600"/>
              </a:spcBef>
              <a:spcAft>
                <a:spcPts val="600"/>
              </a:spcAft>
            </a:pPr>
            <a:r>
              <a:rPr lang="en-US" sz="3000" b="1" spc="121" dirty="0">
                <a:solidFill>
                  <a:schemeClr val="accent1">
                    <a:lumMod val="20000"/>
                    <a:lumOff val="80000"/>
                  </a:schemeClr>
                </a:solidFill>
                <a:latin typeface="Montserrat Bold"/>
                <a:ea typeface="Montserrat Bold"/>
                <a:cs typeface="Montserrat Bold"/>
                <a:sym typeface="Montserrat Bold"/>
              </a:rPr>
              <a:t>BẤT ĐỘNG SẢN</a:t>
            </a:r>
            <a:endParaRPr lang="vi-VN" sz="3000" b="1" spc="121" dirty="0">
              <a:solidFill>
                <a:schemeClr val="accent1">
                  <a:lumMod val="20000"/>
                  <a:lumOff val="80000"/>
                </a:schemeClr>
              </a:solidFill>
              <a:latin typeface="Montserrat Bold"/>
              <a:ea typeface="Montserrat Bold"/>
              <a:cs typeface="Montserrat Bold"/>
              <a:sym typeface="Montserrat Bold"/>
            </a:endParaRPr>
          </a:p>
          <a:p>
            <a:pPr algn="ctr">
              <a:lnSpc>
                <a:spcPts val="3714"/>
              </a:lnSpc>
              <a:spcBef>
                <a:spcPts val="600"/>
              </a:spcBef>
              <a:spcAft>
                <a:spcPts val="600"/>
              </a:spcAft>
            </a:pPr>
            <a:r>
              <a:rPr lang="en-US" sz="3000" b="1" spc="121" dirty="0">
                <a:solidFill>
                  <a:schemeClr val="accent1">
                    <a:lumMod val="20000"/>
                    <a:lumOff val="80000"/>
                  </a:schemeClr>
                </a:solidFill>
                <a:latin typeface="Montserrat Bold"/>
                <a:ea typeface="Montserrat Bold"/>
                <a:cs typeface="Montserrat Bold"/>
                <a:sym typeface="Montserrat Bold"/>
              </a:rPr>
              <a:t>II. NGÀNH 56</a:t>
            </a:r>
          </a:p>
          <a:p>
            <a:pPr algn="ctr">
              <a:lnSpc>
                <a:spcPts val="3714"/>
              </a:lnSpc>
            </a:pPr>
            <a:endParaRPr lang="en-US" sz="3400" b="1" spc="121" dirty="0">
              <a:solidFill>
                <a:srgbClr val="FF0000"/>
              </a:solidFill>
              <a:latin typeface="Montserrat Bold"/>
              <a:ea typeface="Montserrat Bold"/>
              <a:cs typeface="Montserrat Bold"/>
              <a:sym typeface="Montserrat Bold"/>
            </a:endParaRPr>
          </a:p>
        </p:txBody>
      </p:sp>
      <p:grpSp>
        <p:nvGrpSpPr>
          <p:cNvPr id="15" name="Group 8">
            <a:extLst>
              <a:ext uri="{FF2B5EF4-FFF2-40B4-BE49-F238E27FC236}">
                <a16:creationId xmlns:a16="http://schemas.microsoft.com/office/drawing/2014/main" xmlns="" id="{6A17C55D-0CC4-46F1-BE30-E7E49409561D}"/>
              </a:ext>
            </a:extLst>
          </p:cNvPr>
          <p:cNvGrpSpPr/>
          <p:nvPr/>
        </p:nvGrpSpPr>
        <p:grpSpPr>
          <a:xfrm>
            <a:off x="13246365" y="2687623"/>
            <a:ext cx="1514162" cy="1459487"/>
            <a:chOff x="1156088" y="-574136"/>
            <a:chExt cx="812800" cy="764318"/>
          </a:xfrm>
        </p:grpSpPr>
        <p:sp>
          <p:nvSpPr>
            <p:cNvPr id="16" name="Freeform 9">
              <a:extLst>
                <a:ext uri="{FF2B5EF4-FFF2-40B4-BE49-F238E27FC236}">
                  <a16:creationId xmlns:a16="http://schemas.microsoft.com/office/drawing/2014/main" xmlns="" id="{6B4ECC0A-8D08-E6F1-8FE0-1BE6D06679BD}"/>
                </a:ext>
              </a:extLst>
            </p:cNvPr>
            <p:cNvSpPr/>
            <p:nvPr/>
          </p:nvSpPr>
          <p:spPr>
            <a:xfrm>
              <a:off x="1156088" y="-574136"/>
              <a:ext cx="812800" cy="76431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7" name="TextBox 10">
              <a:extLst>
                <a:ext uri="{FF2B5EF4-FFF2-40B4-BE49-F238E27FC236}">
                  <a16:creationId xmlns:a16="http://schemas.microsoft.com/office/drawing/2014/main" xmlns="" id="{AC7B95DE-C1B8-C6FA-8E24-2A605F8994BF}"/>
                </a:ext>
              </a:extLst>
            </p:cNvPr>
            <p:cNvSpPr txBox="1"/>
            <p:nvPr/>
          </p:nvSpPr>
          <p:spPr>
            <a:xfrm>
              <a:off x="1156088" y="-555065"/>
              <a:ext cx="812800" cy="727075"/>
            </a:xfrm>
            <a:prstGeom prst="rect">
              <a:avLst/>
            </a:prstGeom>
          </p:spPr>
          <p:txBody>
            <a:bodyPr lIns="50800" tIns="50800" rIns="50800" bIns="50800" rtlCol="0" anchor="ctr"/>
            <a:lstStyle/>
            <a:p>
              <a:pPr algn="ctr">
                <a:lnSpc>
                  <a:spcPts val="4619"/>
                </a:lnSpc>
              </a:pPr>
              <a:r>
                <a:rPr lang="en-US" sz="4000" b="1" dirty="0">
                  <a:solidFill>
                    <a:srgbClr val="FFFFFF"/>
                  </a:solidFill>
                  <a:latin typeface="Montserrat"/>
                  <a:ea typeface="Montserrat"/>
                  <a:cs typeface="Montserrat"/>
                  <a:sym typeface="Montserrat"/>
                </a:rPr>
                <a:t>5.10T</a:t>
              </a: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333500"/>
            <a:ext cx="8555809" cy="7454799"/>
          </a:xfrm>
          <a:prstGeom prst="rect">
            <a:avLst/>
          </a:prstGeom>
        </p:spPr>
      </p:pic>
    </p:spTree>
    <p:extLst>
      <p:ext uri="{BB962C8B-B14F-4D97-AF65-F5344CB8AC3E}">
        <p14:creationId xmlns:p14="http://schemas.microsoft.com/office/powerpoint/2010/main" val="6662195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8943635" y="1105552"/>
            <a:ext cx="9317291" cy="1537793"/>
          </a:xfrm>
          <a:prstGeom prst="rect">
            <a:avLst/>
          </a:prstGeom>
        </p:spPr>
        <p:txBody>
          <a:bodyPr lIns="0" tIns="0" rIns="0" bIns="0" rtlCol="0" anchor="t">
            <a:spAutoFit/>
          </a:bodyPr>
          <a:lstStyle/>
          <a:p>
            <a:pPr>
              <a:lnSpc>
                <a:spcPts val="4059"/>
              </a:lnSpc>
              <a:spcBef>
                <a:spcPct val="0"/>
              </a:spcBef>
            </a:pPr>
            <a:r>
              <a:rPr lang="en-US" sz="2900" b="1" i="1" dirty="0" err="1">
                <a:solidFill>
                  <a:srgbClr val="000000"/>
                </a:solidFill>
                <a:latin typeface="Montserrat Italics"/>
                <a:ea typeface="Montserrat Italics"/>
                <a:cs typeface="Montserrat Italics"/>
                <a:sym typeface="Montserrat Italics"/>
              </a:rPr>
              <a:t>Phần</a:t>
            </a:r>
            <a:r>
              <a:rPr lang="en-US" sz="2900" b="1" i="1" dirty="0">
                <a:solidFill>
                  <a:srgbClr val="000000"/>
                </a:solidFill>
                <a:latin typeface="Montserrat Italics"/>
                <a:ea typeface="Montserrat Italics"/>
                <a:cs typeface="Montserrat Italics"/>
                <a:sym typeface="Montserrat Italics"/>
              </a:rPr>
              <a:t> I. Thông tin </a:t>
            </a:r>
            <a:r>
              <a:rPr lang="en-US" sz="2900" b="1" i="1" dirty="0" err="1">
                <a:solidFill>
                  <a:srgbClr val="000000"/>
                </a:solidFill>
                <a:latin typeface="Montserrat Italics"/>
                <a:ea typeface="Montserrat Italics"/>
                <a:cs typeface="Montserrat Italics"/>
                <a:sym typeface="Montserrat Italics"/>
              </a:rPr>
              <a:t>về</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hoạt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bán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buôn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bán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lẻ</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sửa</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chữa</a:t>
            </a:r>
            <a:r>
              <a:rPr lang="en-US" sz="2900" b="1" i="1" dirty="0">
                <a:solidFill>
                  <a:srgbClr val="000000"/>
                </a:solidFill>
                <a:latin typeface="Montserrat Italics"/>
                <a:ea typeface="Montserrat Italics"/>
                <a:cs typeface="Montserrat Italics"/>
                <a:sym typeface="Montserrat Italics"/>
              </a:rPr>
              <a:t> ô </a:t>
            </a:r>
            <a:r>
              <a:rPr lang="en-US" sz="2900" b="1" i="1" dirty="0" err="1">
                <a:solidFill>
                  <a:srgbClr val="000000"/>
                </a:solidFill>
                <a:latin typeface="Montserrat Italics"/>
                <a:ea typeface="Montserrat Italics"/>
                <a:cs typeface="Montserrat Italics"/>
                <a:sym typeface="Montserrat Italics"/>
              </a:rPr>
              <a:t>tô</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mô</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tô</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xe</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máy</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và</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xe</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có</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cơ</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khác</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hoạt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kinh</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doanh</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bất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sản</a:t>
            </a:r>
            <a:endParaRPr lang="en-US" sz="2900" b="1" i="1" dirty="0">
              <a:solidFill>
                <a:srgbClr val="000000"/>
              </a:solidFill>
              <a:latin typeface="Montserrat Italics"/>
              <a:ea typeface="Montserrat Italics"/>
              <a:cs typeface="Montserrat Italics"/>
              <a:sym typeface="Montserrat Italics"/>
            </a:endParaRPr>
          </a:p>
        </p:txBody>
      </p:sp>
      <p:sp>
        <p:nvSpPr>
          <p:cNvPr id="22" name="Freeform 22"/>
          <p:cNvSpPr/>
          <p:nvPr/>
        </p:nvSpPr>
        <p:spPr>
          <a:xfrm rot="-5400000">
            <a:off x="7907263" y="3723386"/>
            <a:ext cx="463803" cy="845196"/>
          </a:xfrm>
          <a:custGeom>
            <a:avLst/>
            <a:gdLst/>
            <a:ahLst/>
            <a:cxnLst/>
            <a:rect l="l" t="t" r="r" b="b"/>
            <a:pathLst>
              <a:path w="463802" h="845197">
                <a:moveTo>
                  <a:pt x="0" y="0"/>
                </a:moveTo>
                <a:lnTo>
                  <a:pt x="463802" y="0"/>
                </a:lnTo>
                <a:lnTo>
                  <a:pt x="463802" y="845197"/>
                </a:lnTo>
                <a:lnTo>
                  <a:pt x="0" y="845197"/>
                </a:lnTo>
                <a:lnTo>
                  <a:pt x="0" y="0"/>
                </a:lnTo>
                <a:close/>
              </a:path>
            </a:pathLst>
          </a:custGeom>
          <a:blipFill>
            <a:blip r:embed="rId3"/>
            <a:stretch>
              <a:fillRect/>
            </a:stretch>
          </a:blipFill>
        </p:spPr>
        <p:txBody>
          <a:bodyPr/>
          <a:lstStyle/>
          <a:p>
            <a:endParaRPr lang="en-US"/>
          </a:p>
        </p:txBody>
      </p:sp>
      <p:grpSp>
        <p:nvGrpSpPr>
          <p:cNvPr id="48" name="Group 47"/>
          <p:cNvGrpSpPr/>
          <p:nvPr/>
        </p:nvGrpSpPr>
        <p:grpSpPr>
          <a:xfrm>
            <a:off x="8309544" y="2753011"/>
            <a:ext cx="9902260" cy="2605916"/>
            <a:chOff x="8309543" y="2753011"/>
            <a:chExt cx="9902260" cy="2605917"/>
          </a:xfrm>
        </p:grpSpPr>
        <p:grpSp>
          <p:nvGrpSpPr>
            <p:cNvPr id="23" name="Group 23"/>
            <p:cNvGrpSpPr/>
            <p:nvPr/>
          </p:nvGrpSpPr>
          <p:grpSpPr>
            <a:xfrm>
              <a:off x="8309543" y="2753011"/>
              <a:ext cx="9902260" cy="2605917"/>
              <a:chOff x="-15391" y="-6403"/>
              <a:chExt cx="1254731" cy="330200"/>
            </a:xfrm>
          </p:grpSpPr>
          <p:sp>
            <p:nvSpPr>
              <p:cNvPr id="24" name="Freeform 24"/>
              <p:cNvSpPr/>
              <p:nvPr/>
            </p:nvSpPr>
            <p:spPr>
              <a:xfrm>
                <a:off x="-15391" y="-6403"/>
                <a:ext cx="1254731" cy="330200"/>
              </a:xfrm>
              <a:custGeom>
                <a:avLst/>
                <a:gdLst/>
                <a:ahLst/>
                <a:cxnLst/>
                <a:rect l="l" t="t" r="r" b="b"/>
                <a:pathLst>
                  <a:path w="1254731" h="330200">
                    <a:moveTo>
                      <a:pt x="1094711" y="0"/>
                    </a:moveTo>
                    <a:lnTo>
                      <a:pt x="160020" y="0"/>
                    </a:lnTo>
                    <a:lnTo>
                      <a:pt x="0" y="160020"/>
                    </a:lnTo>
                    <a:lnTo>
                      <a:pt x="0" y="170180"/>
                    </a:lnTo>
                    <a:lnTo>
                      <a:pt x="160020" y="330200"/>
                    </a:lnTo>
                    <a:lnTo>
                      <a:pt x="1094711" y="330200"/>
                    </a:lnTo>
                    <a:lnTo>
                      <a:pt x="1254731" y="170180"/>
                    </a:lnTo>
                    <a:lnTo>
                      <a:pt x="1254731" y="160020"/>
                    </a:lnTo>
                    <a:lnTo>
                      <a:pt x="1094711" y="0"/>
                    </a:lnTo>
                    <a:close/>
                  </a:path>
                </a:pathLst>
              </a:custGeom>
              <a:solidFill>
                <a:srgbClr val="CCCCCC">
                  <a:alpha val="15686"/>
                </a:srgbClr>
              </a:solidFill>
              <a:ln w="171450" cap="sq">
                <a:solidFill>
                  <a:srgbClr val="000000">
                    <a:alpha val="15686"/>
                  </a:srgbClr>
                </a:solidFill>
                <a:prstDash val="solid"/>
                <a:miter/>
              </a:ln>
            </p:spPr>
            <p:txBody>
              <a:bodyPr/>
              <a:lstStyle/>
              <a:p>
                <a:endParaRPr lang="en-US"/>
              </a:p>
            </p:txBody>
          </p:sp>
          <p:sp>
            <p:nvSpPr>
              <p:cNvPr id="25" name="TextBox 25"/>
              <p:cNvSpPr txBox="1"/>
              <p:nvPr/>
            </p:nvSpPr>
            <p:spPr>
              <a:xfrm>
                <a:off x="63500" y="63500"/>
                <a:ext cx="1127731" cy="203200"/>
              </a:xfrm>
              <a:prstGeom prst="rect">
                <a:avLst/>
              </a:prstGeom>
            </p:spPr>
            <p:txBody>
              <a:bodyPr lIns="50800" tIns="50800" rIns="50800" bIns="50800" rtlCol="0" anchor="ctr"/>
              <a:lstStyle/>
              <a:p>
                <a:pPr algn="ctr">
                  <a:lnSpc>
                    <a:spcPts val="1918"/>
                  </a:lnSpc>
                </a:pPr>
                <a:endParaRPr sz="1801"/>
              </a:p>
            </p:txBody>
          </p:sp>
        </p:grpSp>
        <p:sp>
          <p:nvSpPr>
            <p:cNvPr id="26" name="TextBox 26"/>
            <p:cNvSpPr txBox="1"/>
            <p:nvPr/>
          </p:nvSpPr>
          <p:spPr>
            <a:xfrm>
              <a:off x="9993780" y="3106378"/>
              <a:ext cx="7456019" cy="1846660"/>
            </a:xfrm>
            <a:prstGeom prst="rect">
              <a:avLst/>
            </a:prstGeom>
          </p:spPr>
          <p:txBody>
            <a:bodyPr wrap="square" lIns="0" tIns="0" rIns="0" bIns="0" rtlCol="0" anchor="t">
              <a:spAutoFit/>
            </a:bodyPr>
            <a:lstStyle/>
            <a:p>
              <a:pPr algn="just">
                <a:lnSpc>
                  <a:spcPts val="4759"/>
                </a:lnSpc>
              </a:pPr>
              <a:r>
                <a:rPr lang="en-US" sz="3250" dirty="0" err="1">
                  <a:solidFill>
                    <a:srgbClr val="000000"/>
                  </a:solidFill>
                  <a:latin typeface="Montserrat"/>
                  <a:ea typeface="Montserrat"/>
                  <a:cs typeface="Montserrat"/>
                  <a:sym typeface="Montserrat"/>
                </a:rPr>
                <a:t>Trong</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tổng</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số</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tiền</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thu</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về</a:t>
              </a:r>
              <a:r>
                <a:rPr lang="en-US" sz="3250" dirty="0">
                  <a:solidFill>
                    <a:srgbClr val="000000"/>
                  </a:solidFill>
                  <a:latin typeface="Montserrat"/>
                  <a:ea typeface="Montserrat"/>
                  <a:cs typeface="Montserrat"/>
                  <a:sym typeface="Montserrat"/>
                </a:rPr>
                <a:t> [DOANH THU 5.10] </a:t>
              </a:r>
              <a:r>
                <a:rPr lang="en-US" sz="3250" dirty="0" err="1">
                  <a:solidFill>
                    <a:srgbClr val="000000"/>
                  </a:solidFill>
                  <a:latin typeface="Montserrat"/>
                  <a:ea typeface="Montserrat"/>
                  <a:cs typeface="Montserrat"/>
                  <a:sym typeface="Montserrat"/>
                </a:rPr>
                <a:t>thì</a:t>
              </a:r>
              <a:r>
                <a:rPr lang="en-US" sz="3250" dirty="0">
                  <a:solidFill>
                    <a:srgbClr val="000000"/>
                  </a:solidFill>
                  <a:latin typeface="Montserrat"/>
                  <a:ea typeface="Montserrat"/>
                  <a:cs typeface="Montserrat"/>
                  <a:sym typeface="Montserrat"/>
                </a:rPr>
                <a:t> </a:t>
              </a:r>
              <a:r>
                <a:rPr lang="en-US" sz="3250" b="1" dirty="0" err="1">
                  <a:solidFill>
                    <a:srgbClr val="F90007"/>
                  </a:solidFill>
                  <a:latin typeface="Montserrat Bold"/>
                  <a:sym typeface="Montserrat"/>
                </a:rPr>
                <a:t>số</a:t>
              </a:r>
              <a:r>
                <a:rPr lang="en-US" sz="3250" b="1" dirty="0">
                  <a:solidFill>
                    <a:srgbClr val="F90007"/>
                  </a:solidFill>
                  <a:latin typeface="Montserrat Bold"/>
                  <a:sym typeface="Montserrat"/>
                </a:rPr>
                <a:t> </a:t>
              </a:r>
              <a:r>
                <a:rPr lang="en-US" sz="3250" b="1" dirty="0" err="1">
                  <a:solidFill>
                    <a:srgbClr val="F90007"/>
                  </a:solidFill>
                  <a:latin typeface="Montserrat Bold"/>
                  <a:sym typeface="Montserrat"/>
                </a:rPr>
                <a:t>tiền</a:t>
              </a:r>
              <a:r>
                <a:rPr lang="en-US" sz="3250" b="1" dirty="0">
                  <a:solidFill>
                    <a:srgbClr val="F90007"/>
                  </a:solidFill>
                  <a:latin typeface="Montserrat Bold"/>
                  <a:sym typeface="Montserrat"/>
                </a:rPr>
                <a:t> </a:t>
              </a:r>
              <a:r>
                <a:rPr lang="en-US" sz="3250" b="1" dirty="0" err="1">
                  <a:solidFill>
                    <a:srgbClr val="F90007"/>
                  </a:solidFill>
                  <a:latin typeface="Montserrat Bold"/>
                  <a:ea typeface="Montserrat Bold"/>
                  <a:cs typeface="Montserrat Bold"/>
                  <a:sym typeface="Montserrat Bold"/>
                </a:rPr>
                <a:t>vốn</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đã</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bỏ</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ra</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để</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mua</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hàng</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hoá</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đó</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là</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bao</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nhiêu</a:t>
              </a:r>
              <a:r>
                <a:rPr lang="en-US" sz="3250" dirty="0">
                  <a:solidFill>
                    <a:srgbClr val="000000"/>
                  </a:solidFill>
                  <a:latin typeface="Montserrat"/>
                  <a:ea typeface="Montserrat"/>
                  <a:cs typeface="Montserrat"/>
                  <a:sym typeface="Montserrat"/>
                </a:rPr>
                <a:t>?</a:t>
              </a:r>
            </a:p>
          </p:txBody>
        </p:sp>
        <p:grpSp>
          <p:nvGrpSpPr>
            <p:cNvPr id="29" name="Group 29"/>
            <p:cNvGrpSpPr/>
            <p:nvPr/>
          </p:nvGrpSpPr>
          <p:grpSpPr>
            <a:xfrm>
              <a:off x="8975622" y="3647612"/>
              <a:ext cx="917779" cy="917779"/>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31" name="TextBox 31"/>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1</a:t>
                </a:r>
              </a:p>
            </p:txBody>
          </p:sp>
        </p:grpSp>
      </p:grpSp>
      <p:grpSp>
        <p:nvGrpSpPr>
          <p:cNvPr id="50" name="Group 49"/>
          <p:cNvGrpSpPr/>
          <p:nvPr/>
        </p:nvGrpSpPr>
        <p:grpSpPr>
          <a:xfrm>
            <a:off x="-153632" y="-956623"/>
            <a:ext cx="8443633" cy="11695383"/>
            <a:chOff x="310820" y="-1158153"/>
            <a:chExt cx="8443632" cy="11695382"/>
          </a:xfrm>
        </p:grpSpPr>
        <p:sp>
          <p:nvSpPr>
            <p:cNvPr id="28" name="AutoShape 28"/>
            <p:cNvSpPr/>
            <p:nvPr/>
          </p:nvSpPr>
          <p:spPr>
            <a:xfrm>
              <a:off x="583185" y="5100645"/>
              <a:ext cx="7716565" cy="27936"/>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47" name="Group 46"/>
            <p:cNvGrpSpPr/>
            <p:nvPr/>
          </p:nvGrpSpPr>
          <p:grpSpPr>
            <a:xfrm>
              <a:off x="310820" y="-1158153"/>
              <a:ext cx="8443632" cy="11695382"/>
              <a:chOff x="-422221" y="-1158153"/>
              <a:chExt cx="8443632" cy="11695382"/>
            </a:xfrm>
          </p:grpSpPr>
          <p:grpSp>
            <p:nvGrpSpPr>
              <p:cNvPr id="2" name="Group 2"/>
              <p:cNvGrpSpPr/>
              <p:nvPr/>
            </p:nvGrpSpPr>
            <p:grpSpPr>
              <a:xfrm>
                <a:off x="-422221" y="-1158153"/>
                <a:ext cx="8138785" cy="11695382"/>
                <a:chOff x="-52621" y="-246447"/>
                <a:chExt cx="2143548" cy="3080266"/>
              </a:xfrm>
            </p:grpSpPr>
            <p:sp>
              <p:nvSpPr>
                <p:cNvPr id="3" name="Freeform 3"/>
                <p:cNvSpPr/>
                <p:nvPr/>
              </p:nvSpPr>
              <p:spPr>
                <a:xfrm>
                  <a:off x="-52621" y="-246447"/>
                  <a:ext cx="2090927" cy="2833818"/>
                </a:xfrm>
                <a:custGeom>
                  <a:avLst/>
                  <a:gdLst/>
                  <a:ahLst/>
                  <a:cxnLst/>
                  <a:rect l="l" t="t" r="r" b="b"/>
                  <a:pathLst>
                    <a:path w="2090927" h="2833818">
                      <a:moveTo>
                        <a:pt x="0" y="0"/>
                      </a:moveTo>
                      <a:lnTo>
                        <a:pt x="2090927" y="0"/>
                      </a:lnTo>
                      <a:lnTo>
                        <a:pt x="2090927" y="2833818"/>
                      </a:lnTo>
                      <a:lnTo>
                        <a:pt x="0" y="2833818"/>
                      </a:lnTo>
                      <a:close/>
                    </a:path>
                  </a:pathLst>
                </a:custGeom>
                <a:gradFill rotWithShape="1">
                  <a:gsLst>
                    <a:gs pos="0">
                      <a:srgbClr val="8C52FF">
                        <a:alpha val="65000"/>
                      </a:srgbClr>
                    </a:gs>
                    <a:gs pos="100000">
                      <a:srgbClr val="5CE1E6">
                        <a:alpha val="65000"/>
                      </a:srgbClr>
                    </a:gs>
                  </a:gsLst>
                  <a:lin ang="0"/>
                </a:gradFill>
                <a:ln w="38100" cap="sq">
                  <a:solidFill>
                    <a:srgbClr val="FFFFFF">
                      <a:alpha val="64706"/>
                    </a:srgbClr>
                  </a:solidFill>
                  <a:prstDash val="solid"/>
                  <a:miter/>
                </a:ln>
              </p:spPr>
              <p:txBody>
                <a:bodyPr/>
                <a:lstStyle/>
                <a:p>
                  <a:endParaRPr lang="en-US"/>
                </a:p>
              </p:txBody>
            </p:sp>
            <p:sp>
              <p:nvSpPr>
                <p:cNvPr id="4" name="TextBox 4"/>
                <p:cNvSpPr txBox="1"/>
                <p:nvPr/>
              </p:nvSpPr>
              <p:spPr>
                <a:xfrm>
                  <a:off x="0" y="0"/>
                  <a:ext cx="2090927" cy="2833819"/>
                </a:xfrm>
                <a:prstGeom prst="rect">
                  <a:avLst/>
                </a:prstGeom>
              </p:spPr>
              <p:txBody>
                <a:bodyPr lIns="50800" tIns="50800" rIns="50800" bIns="50800" rtlCol="0" anchor="ctr"/>
                <a:lstStyle/>
                <a:p>
                  <a:pPr algn="ctr">
                    <a:lnSpc>
                      <a:spcPts val="3600"/>
                    </a:lnSpc>
                  </a:pPr>
                  <a:endParaRPr sz="1801"/>
                </a:p>
              </p:txBody>
            </p:sp>
          </p:grpSp>
          <p:grpSp>
            <p:nvGrpSpPr>
              <p:cNvPr id="45" name="Group 44"/>
              <p:cNvGrpSpPr/>
              <p:nvPr/>
            </p:nvGrpSpPr>
            <p:grpSpPr>
              <a:xfrm>
                <a:off x="150018" y="494381"/>
                <a:ext cx="7871393" cy="4476583"/>
                <a:chOff x="150018" y="494381"/>
                <a:chExt cx="7871393" cy="4476583"/>
              </a:xfrm>
            </p:grpSpPr>
            <p:grpSp>
              <p:nvGrpSpPr>
                <p:cNvPr id="5" name="Group 5"/>
                <p:cNvGrpSpPr/>
                <p:nvPr/>
              </p:nvGrpSpPr>
              <p:grpSpPr>
                <a:xfrm>
                  <a:off x="150018" y="2277943"/>
                  <a:ext cx="917779" cy="91777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a:solidFill>
                          <a:srgbClr val="FFFFFF"/>
                        </a:solidFill>
                        <a:latin typeface="Montserrat"/>
                        <a:ea typeface="Montserrat"/>
                        <a:cs typeface="Montserrat"/>
                        <a:sym typeface="Montserrat"/>
                      </a:rPr>
                      <a:t>5.1</a:t>
                    </a:r>
                  </a:p>
                </p:txBody>
              </p:sp>
            </p:grpSp>
            <p:sp>
              <p:nvSpPr>
                <p:cNvPr id="8" name="Freeform 8"/>
                <p:cNvSpPr/>
                <p:nvPr/>
              </p:nvSpPr>
              <p:spPr>
                <a:xfrm>
                  <a:off x="1284559" y="1560162"/>
                  <a:ext cx="610799" cy="2995552"/>
                </a:xfrm>
                <a:custGeom>
                  <a:avLst/>
                  <a:gdLst/>
                  <a:ahLst/>
                  <a:cxnLst/>
                  <a:rect l="l" t="t" r="r" b="b"/>
                  <a:pathLst>
                    <a:path w="610799" h="2467875">
                      <a:moveTo>
                        <a:pt x="0" y="0"/>
                      </a:moveTo>
                      <a:lnTo>
                        <a:pt x="610799" y="0"/>
                      </a:lnTo>
                      <a:lnTo>
                        <a:pt x="610799" y="2467875"/>
                      </a:lnTo>
                      <a:lnTo>
                        <a:pt x="0" y="246787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en-US"/>
                </a:p>
              </p:txBody>
            </p:sp>
            <p:sp>
              <p:nvSpPr>
                <p:cNvPr id="10" name="TextBox 10"/>
                <p:cNvSpPr txBox="1"/>
                <p:nvPr/>
              </p:nvSpPr>
              <p:spPr>
                <a:xfrm>
                  <a:off x="2083309" y="1269082"/>
                  <a:ext cx="5195962" cy="615553"/>
                </a:xfrm>
                <a:prstGeom prst="rect">
                  <a:avLst/>
                </a:prstGeom>
              </p:spPr>
              <p:txBody>
                <a:bodyPr wrap="square" lIns="0" tIns="0" rIns="0" bIns="0" rtlCol="0" anchor="t">
                  <a:spAutoFit/>
                </a:bodyPr>
                <a:lstStyle/>
                <a:p>
                  <a:pPr algn="just">
                    <a:lnSpc>
                      <a:spcPts val="4800"/>
                    </a:lnSpc>
                  </a:pPr>
                  <a:r>
                    <a:rPr lang="en-US" sz="3200" b="1" dirty="0" err="1">
                      <a:solidFill>
                        <a:srgbClr val="000000"/>
                      </a:solidFill>
                      <a:latin typeface="Montserrat"/>
                      <a:ea typeface="Montserrat"/>
                      <a:cs typeface="Montserrat"/>
                      <a:sym typeface="Montserrat"/>
                    </a:rPr>
                    <a:t>I.Mã</a:t>
                  </a:r>
                  <a:r>
                    <a:rPr lang="en-US" sz="3200" b="1" dirty="0">
                      <a:solidFill>
                        <a:srgbClr val="000000"/>
                      </a:solidFill>
                      <a:latin typeface="Montserrat"/>
                      <a:ea typeface="Montserrat"/>
                      <a:cs typeface="Montserrat"/>
                      <a:sym typeface="Montserrat"/>
                    </a:rPr>
                    <a:t> </a:t>
                  </a:r>
                  <a:r>
                    <a:rPr lang="en-US" sz="3200" b="1" dirty="0" err="1">
                      <a:solidFill>
                        <a:srgbClr val="000000"/>
                      </a:solidFill>
                      <a:latin typeface="Montserrat"/>
                      <a:ea typeface="Montserrat"/>
                      <a:cs typeface="Montserrat"/>
                      <a:sym typeface="Montserrat"/>
                    </a:rPr>
                    <a:t>sản</a:t>
                  </a:r>
                  <a:r>
                    <a:rPr lang="en-US" sz="3200" b="1" dirty="0">
                      <a:solidFill>
                        <a:srgbClr val="000000"/>
                      </a:solidFill>
                      <a:latin typeface="Montserrat"/>
                      <a:ea typeface="Montserrat"/>
                      <a:cs typeface="Montserrat"/>
                      <a:sym typeface="Montserrat"/>
                    </a:rPr>
                    <a:t> </a:t>
                  </a:r>
                  <a:r>
                    <a:rPr lang="en-US" sz="3200" b="1" dirty="0" err="1">
                      <a:solidFill>
                        <a:srgbClr val="000000"/>
                      </a:solidFill>
                      <a:latin typeface="Montserrat"/>
                      <a:ea typeface="Montserrat"/>
                      <a:cs typeface="Montserrat"/>
                      <a:sym typeface="Montserrat"/>
                    </a:rPr>
                    <a:t>phẩm</a:t>
                  </a:r>
                  <a:r>
                    <a:rPr lang="en-US" sz="3200" b="1" dirty="0">
                      <a:solidFill>
                        <a:srgbClr val="000000"/>
                      </a:solidFill>
                      <a:latin typeface="Montserrat"/>
                      <a:ea typeface="Montserrat"/>
                      <a:cs typeface="Montserrat"/>
                      <a:sym typeface="Montserrat"/>
                    </a:rPr>
                    <a:t> </a:t>
                  </a:r>
                  <a:r>
                    <a:rPr lang="en-US" sz="3200" b="1" dirty="0" err="1">
                      <a:solidFill>
                        <a:srgbClr val="000000"/>
                      </a:solidFill>
                      <a:latin typeface="Montserrat"/>
                      <a:ea typeface="Montserrat"/>
                      <a:cs typeface="Montserrat"/>
                      <a:sym typeface="Montserrat"/>
                    </a:rPr>
                    <a:t>cấp</a:t>
                  </a:r>
                  <a:r>
                    <a:rPr lang="en-US" sz="3200" b="1" dirty="0">
                      <a:solidFill>
                        <a:srgbClr val="000000"/>
                      </a:solidFill>
                      <a:latin typeface="Montserrat"/>
                      <a:ea typeface="Montserrat"/>
                      <a:cs typeface="Montserrat"/>
                      <a:sym typeface="Montserrat"/>
                    </a:rPr>
                    <a:t> 1 </a:t>
                  </a:r>
                  <a:r>
                    <a:rPr lang="en-US" sz="3200" b="1" dirty="0" err="1">
                      <a:solidFill>
                        <a:srgbClr val="000000"/>
                      </a:solidFill>
                      <a:latin typeface="Montserrat"/>
                      <a:ea typeface="Montserrat"/>
                      <a:cs typeface="Montserrat"/>
                      <a:sym typeface="Montserrat"/>
                    </a:rPr>
                    <a:t>là</a:t>
                  </a:r>
                  <a:r>
                    <a:rPr lang="en-US" sz="3200" b="1" dirty="0">
                      <a:solidFill>
                        <a:srgbClr val="000000"/>
                      </a:solidFill>
                      <a:latin typeface="Montserrat"/>
                      <a:ea typeface="Montserrat"/>
                      <a:cs typeface="Montserrat"/>
                      <a:sym typeface="Montserrat"/>
                    </a:rPr>
                    <a:t> G </a:t>
                  </a:r>
                </a:p>
              </p:txBody>
            </p:sp>
            <p:sp>
              <p:nvSpPr>
                <p:cNvPr id="11" name="TextBox 11"/>
                <p:cNvSpPr txBox="1"/>
                <p:nvPr/>
              </p:nvSpPr>
              <p:spPr>
                <a:xfrm>
                  <a:off x="2758147" y="1827484"/>
                  <a:ext cx="5263264" cy="615553"/>
                </a:xfrm>
                <a:prstGeom prst="rect">
                  <a:avLst/>
                </a:prstGeom>
              </p:spPr>
              <p:txBody>
                <a:bodyPr wrap="square" lIns="0" tIns="0" rIns="0" bIns="0" rtlCol="0" anchor="t">
                  <a:spAutoFit/>
                </a:bodyPr>
                <a:lstStyle/>
                <a:p>
                  <a:pPr algn="just">
                    <a:lnSpc>
                      <a:spcPts val="4759"/>
                    </a:lnSpc>
                  </a:pPr>
                  <a:r>
                    <a:rPr lang="en-US" sz="3300" dirty="0">
                      <a:solidFill>
                        <a:srgbClr val="000000"/>
                      </a:solidFill>
                      <a:latin typeface="Montserrat"/>
                      <a:ea typeface="Montserrat"/>
                      <a:cs typeface="Montserrat"/>
                      <a:sym typeface="Montserrat"/>
                    </a:rPr>
                    <a:t> </a:t>
                  </a:r>
                  <a:r>
                    <a:rPr lang="en-US" sz="3200" b="1" dirty="0">
                      <a:solidFill>
                        <a:srgbClr val="F90007"/>
                      </a:solidFill>
                      <a:latin typeface="Montserrat Bold"/>
                      <a:ea typeface="Montserrat Bold"/>
                      <a:cs typeface="Montserrat Bold"/>
                      <a:sym typeface="Montserrat Bold"/>
                    </a:rPr>
                    <a:t>TRỪ</a:t>
                  </a:r>
                  <a:r>
                    <a:rPr lang="en-US" sz="3300" b="1" dirty="0">
                      <a:solidFill>
                        <a:srgbClr val="F90007"/>
                      </a:solidFill>
                      <a:latin typeface="Montserrat Bold"/>
                      <a:ea typeface="Montserrat Bold"/>
                      <a:cs typeface="Montserrat Bold"/>
                      <a:sym typeface="Montserrat Bold"/>
                    </a:rPr>
                    <a:t> CÁC MÃ:</a:t>
                  </a:r>
                </a:p>
              </p:txBody>
            </p:sp>
            <p:sp>
              <p:nvSpPr>
                <p:cNvPr id="12" name="TextBox 12"/>
                <p:cNvSpPr txBox="1"/>
                <p:nvPr/>
              </p:nvSpPr>
              <p:spPr>
                <a:xfrm>
                  <a:off x="1927208" y="2527657"/>
                  <a:ext cx="2265712" cy="569387"/>
                </a:xfrm>
                <a:prstGeom prst="rect">
                  <a:avLst/>
                </a:prstGeom>
              </p:spPr>
              <p:txBody>
                <a:bodyPr lIns="0" tIns="0" rIns="0" bIns="0" rtlCol="0" anchor="t">
                  <a:spAutoFit/>
                </a:bodyPr>
                <a:lstStyle/>
                <a:p>
                  <a:pPr marL="734066" lvl="1" indent="-367032" algn="just">
                    <a:lnSpc>
                      <a:spcPts val="4759"/>
                    </a:lnSpc>
                    <a:buFont typeface="Arial"/>
                    <a:buChar char="•"/>
                  </a:pPr>
                  <a:r>
                    <a:rPr lang="en-US" sz="3300" b="1" dirty="0">
                      <a:solidFill>
                        <a:srgbClr val="F90007"/>
                      </a:solidFill>
                      <a:latin typeface="Montserrat Bold"/>
                      <a:ea typeface="Montserrat Bold"/>
                      <a:cs typeface="Montserrat Bold"/>
                      <a:sym typeface="Montserrat Bold"/>
                    </a:rPr>
                    <a:t>4513</a:t>
                  </a:r>
                </a:p>
              </p:txBody>
            </p:sp>
            <p:sp>
              <p:nvSpPr>
                <p:cNvPr id="13" name="TextBox 13"/>
                <p:cNvSpPr txBox="1"/>
                <p:nvPr/>
              </p:nvSpPr>
              <p:spPr>
                <a:xfrm>
                  <a:off x="1895358" y="3171501"/>
                  <a:ext cx="2449890" cy="569387"/>
                </a:xfrm>
                <a:prstGeom prst="rect">
                  <a:avLst/>
                </a:prstGeom>
              </p:spPr>
              <p:txBody>
                <a:bodyPr lIns="0" tIns="0" rIns="0" bIns="0" rtlCol="0" anchor="t">
                  <a:spAutoFit/>
                </a:bodyPr>
                <a:lstStyle/>
                <a:p>
                  <a:pPr marL="734068" lvl="1" indent="-367034" algn="just">
                    <a:lnSpc>
                      <a:spcPts val="4759"/>
                    </a:lnSpc>
                    <a:buFont typeface="Arial"/>
                    <a:buChar char="•"/>
                  </a:pPr>
                  <a:r>
                    <a:rPr lang="en-US" sz="3300" b="1" dirty="0">
                      <a:solidFill>
                        <a:srgbClr val="F90007"/>
                      </a:solidFill>
                      <a:latin typeface="Montserrat Bold"/>
                      <a:ea typeface="Montserrat Bold"/>
                      <a:cs typeface="Montserrat Bold"/>
                      <a:sym typeface="Montserrat Bold"/>
                    </a:rPr>
                    <a:t>4520</a:t>
                  </a:r>
                </a:p>
              </p:txBody>
            </p:sp>
            <p:sp>
              <p:nvSpPr>
                <p:cNvPr id="14" name="TextBox 14"/>
                <p:cNvSpPr txBox="1"/>
                <p:nvPr/>
              </p:nvSpPr>
              <p:spPr>
                <a:xfrm>
                  <a:off x="3046133" y="3763456"/>
                  <a:ext cx="2684567" cy="569387"/>
                </a:xfrm>
                <a:prstGeom prst="rect">
                  <a:avLst/>
                </a:prstGeom>
              </p:spPr>
              <p:txBody>
                <a:bodyPr lIns="0" tIns="0" rIns="0" bIns="0" rtlCol="0" anchor="t">
                  <a:spAutoFit/>
                </a:bodyPr>
                <a:lstStyle/>
                <a:p>
                  <a:pPr marL="734068" lvl="1" indent="-367034" algn="just">
                    <a:lnSpc>
                      <a:spcPts val="4759"/>
                    </a:lnSpc>
                    <a:buFont typeface="Arial"/>
                    <a:buChar char="•"/>
                  </a:pPr>
                  <a:r>
                    <a:rPr lang="en-US" sz="3300" b="1" dirty="0">
                      <a:solidFill>
                        <a:srgbClr val="F90007"/>
                      </a:solidFill>
                      <a:latin typeface="Montserrat Bold"/>
                      <a:ea typeface="Montserrat Bold"/>
                      <a:cs typeface="Montserrat Bold"/>
                      <a:sym typeface="Montserrat Bold"/>
                    </a:rPr>
                    <a:t>45413</a:t>
                  </a:r>
                </a:p>
              </p:txBody>
            </p:sp>
            <p:sp>
              <p:nvSpPr>
                <p:cNvPr id="15" name="TextBox 15"/>
                <p:cNvSpPr txBox="1"/>
                <p:nvPr/>
              </p:nvSpPr>
              <p:spPr>
                <a:xfrm>
                  <a:off x="4496447" y="2554473"/>
                  <a:ext cx="1841564" cy="569387"/>
                </a:xfrm>
                <a:prstGeom prst="rect">
                  <a:avLst/>
                </a:prstGeom>
              </p:spPr>
              <p:txBody>
                <a:bodyPr lIns="0" tIns="0" rIns="0" bIns="0" rtlCol="0" anchor="t">
                  <a:spAutoFit/>
                </a:bodyPr>
                <a:lstStyle/>
                <a:p>
                  <a:pPr marL="734068" lvl="1" indent="-367034" algn="just">
                    <a:lnSpc>
                      <a:spcPts val="4759"/>
                    </a:lnSpc>
                    <a:buFont typeface="Arial"/>
                    <a:buChar char="•"/>
                  </a:pPr>
                  <a:r>
                    <a:rPr lang="en-US" sz="3300" b="1" dirty="0">
                      <a:solidFill>
                        <a:srgbClr val="F90007"/>
                      </a:solidFill>
                      <a:latin typeface="Montserrat Bold"/>
                      <a:ea typeface="Montserrat Bold"/>
                      <a:cs typeface="Montserrat Bold"/>
                      <a:sym typeface="Montserrat Bold"/>
                    </a:rPr>
                    <a:t>4542</a:t>
                  </a:r>
                </a:p>
              </p:txBody>
            </p:sp>
            <p:sp>
              <p:nvSpPr>
                <p:cNvPr id="16" name="TextBox 16"/>
                <p:cNvSpPr txBox="1"/>
                <p:nvPr/>
              </p:nvSpPr>
              <p:spPr>
                <a:xfrm>
                  <a:off x="4538115" y="3161388"/>
                  <a:ext cx="1887891" cy="569387"/>
                </a:xfrm>
                <a:prstGeom prst="rect">
                  <a:avLst/>
                </a:prstGeom>
              </p:spPr>
              <p:txBody>
                <a:bodyPr lIns="0" tIns="0" rIns="0" bIns="0" rtlCol="0" anchor="t">
                  <a:spAutoFit/>
                </a:bodyPr>
                <a:lstStyle/>
                <a:p>
                  <a:pPr marL="734068" lvl="1" indent="-367034" algn="just">
                    <a:lnSpc>
                      <a:spcPts val="4759"/>
                    </a:lnSpc>
                    <a:buFont typeface="Arial"/>
                    <a:buChar char="•"/>
                  </a:pPr>
                  <a:r>
                    <a:rPr lang="en-US" sz="3300" b="1" dirty="0">
                      <a:solidFill>
                        <a:srgbClr val="F90007"/>
                      </a:solidFill>
                      <a:latin typeface="Montserrat Bold"/>
                      <a:ea typeface="Montserrat Bold"/>
                      <a:cs typeface="Montserrat Bold"/>
                      <a:sym typeface="Montserrat Bold"/>
                    </a:rPr>
                    <a:t>461</a:t>
                  </a:r>
                </a:p>
              </p:txBody>
            </p:sp>
            <p:sp>
              <p:nvSpPr>
                <p:cNvPr id="27" name="TextBox 27"/>
                <p:cNvSpPr txBox="1"/>
                <p:nvPr/>
              </p:nvSpPr>
              <p:spPr>
                <a:xfrm>
                  <a:off x="608909" y="494381"/>
                  <a:ext cx="7116250" cy="629788"/>
                </a:xfrm>
                <a:prstGeom prst="rect">
                  <a:avLst/>
                </a:prstGeom>
              </p:spPr>
              <p:txBody>
                <a:bodyPr lIns="0" tIns="0" rIns="0" bIns="0" rtlCol="0" anchor="t">
                  <a:spAutoFit/>
                </a:bodyPr>
                <a:lstStyle/>
                <a:p>
                  <a:pPr>
                    <a:lnSpc>
                      <a:spcPts val="4850"/>
                    </a:lnSpc>
                  </a:pPr>
                  <a:r>
                    <a:rPr lang="en-US" sz="5001" b="1">
                      <a:solidFill>
                        <a:srgbClr val="15616D"/>
                      </a:solidFill>
                      <a:latin typeface="Montserrat Heavy"/>
                      <a:ea typeface="Montserrat Heavy"/>
                      <a:cs typeface="Montserrat Heavy"/>
                      <a:sym typeface="Montserrat Heavy"/>
                    </a:rPr>
                    <a:t>PHIẾU SỐ 7/CT-TB</a:t>
                  </a:r>
                </a:p>
              </p:txBody>
            </p:sp>
            <p:sp>
              <p:nvSpPr>
                <p:cNvPr id="53" name="TextBox 10"/>
                <p:cNvSpPr txBox="1"/>
                <p:nvPr/>
              </p:nvSpPr>
              <p:spPr>
                <a:xfrm>
                  <a:off x="2098388" y="4355411"/>
                  <a:ext cx="5299398" cy="615553"/>
                </a:xfrm>
                <a:prstGeom prst="rect">
                  <a:avLst/>
                </a:prstGeom>
              </p:spPr>
              <p:txBody>
                <a:bodyPr wrap="square" lIns="0" tIns="0" rIns="0" bIns="0" rtlCol="0" anchor="t">
                  <a:spAutoFit/>
                </a:bodyPr>
                <a:lstStyle/>
                <a:p>
                  <a:pPr algn="just">
                    <a:lnSpc>
                      <a:spcPts val="4800"/>
                    </a:lnSpc>
                  </a:pPr>
                  <a:r>
                    <a:rPr lang="en-US" sz="3150" b="1" dirty="0" err="1">
                      <a:solidFill>
                        <a:srgbClr val="000000"/>
                      </a:solidFill>
                      <a:latin typeface="Montserrat"/>
                      <a:ea typeface="Montserrat"/>
                      <a:cs typeface="Montserrat"/>
                      <a:sym typeface="Montserrat"/>
                    </a:rPr>
                    <a:t>II.Mã</a:t>
                  </a:r>
                  <a:r>
                    <a:rPr lang="en-US" sz="3150" b="1" dirty="0">
                      <a:solidFill>
                        <a:srgbClr val="000000"/>
                      </a:solidFill>
                      <a:latin typeface="Montserrat"/>
                      <a:ea typeface="Montserrat"/>
                      <a:cs typeface="Montserrat"/>
                      <a:sym typeface="Montserrat"/>
                    </a:rPr>
                    <a:t> </a:t>
                  </a:r>
                  <a:r>
                    <a:rPr lang="en-US" sz="3150" b="1" dirty="0" err="1">
                      <a:solidFill>
                        <a:srgbClr val="000000"/>
                      </a:solidFill>
                      <a:latin typeface="Montserrat"/>
                      <a:ea typeface="Montserrat"/>
                      <a:cs typeface="Montserrat"/>
                      <a:sym typeface="Montserrat"/>
                    </a:rPr>
                    <a:t>sản</a:t>
                  </a:r>
                  <a:r>
                    <a:rPr lang="en-US" sz="3150" b="1" dirty="0">
                      <a:solidFill>
                        <a:srgbClr val="000000"/>
                      </a:solidFill>
                      <a:latin typeface="Montserrat"/>
                      <a:ea typeface="Montserrat"/>
                      <a:cs typeface="Montserrat"/>
                      <a:sym typeface="Montserrat"/>
                    </a:rPr>
                    <a:t> </a:t>
                  </a:r>
                  <a:r>
                    <a:rPr lang="en-US" sz="3150" b="1" dirty="0" err="1">
                      <a:solidFill>
                        <a:srgbClr val="000000"/>
                      </a:solidFill>
                      <a:latin typeface="Montserrat"/>
                      <a:ea typeface="Montserrat"/>
                      <a:cs typeface="Montserrat"/>
                      <a:sym typeface="Montserrat"/>
                    </a:rPr>
                    <a:t>phẩm</a:t>
                  </a:r>
                  <a:r>
                    <a:rPr lang="en-US" sz="3150" b="1" dirty="0">
                      <a:solidFill>
                        <a:srgbClr val="000000"/>
                      </a:solidFill>
                      <a:latin typeface="Montserrat"/>
                      <a:ea typeface="Montserrat"/>
                      <a:cs typeface="Montserrat"/>
                      <a:sym typeface="Montserrat"/>
                    </a:rPr>
                    <a:t> </a:t>
                  </a:r>
                  <a:r>
                    <a:rPr lang="vi-VN" sz="3150" b="1" dirty="0">
                      <a:solidFill>
                        <a:srgbClr val="000000"/>
                      </a:solidFill>
                      <a:latin typeface="Montserrat"/>
                      <a:ea typeface="Montserrat"/>
                      <a:cs typeface="Montserrat"/>
                      <a:sym typeface="Montserrat"/>
                    </a:rPr>
                    <a:t>cấp 1 là L</a:t>
                  </a:r>
                  <a:endParaRPr lang="en-US" sz="3150" b="1" dirty="0">
                    <a:solidFill>
                      <a:srgbClr val="000000"/>
                    </a:solidFill>
                    <a:latin typeface="Montserrat"/>
                    <a:ea typeface="Montserrat"/>
                    <a:cs typeface="Montserrat"/>
                    <a:sym typeface="Montserrat"/>
                  </a:endParaRPr>
                </a:p>
              </p:txBody>
            </p:sp>
          </p:grpSp>
          <p:grpSp>
            <p:nvGrpSpPr>
              <p:cNvPr id="46" name="Group 45"/>
              <p:cNvGrpSpPr/>
              <p:nvPr/>
            </p:nvGrpSpPr>
            <p:grpSpPr>
              <a:xfrm>
                <a:off x="150018" y="5598156"/>
                <a:ext cx="7734017" cy="3506902"/>
                <a:chOff x="150018" y="5598156"/>
                <a:chExt cx="7734017" cy="3506902"/>
              </a:xfrm>
            </p:grpSpPr>
            <p:grpSp>
              <p:nvGrpSpPr>
                <p:cNvPr id="18" name="Group 18"/>
                <p:cNvGrpSpPr/>
                <p:nvPr/>
              </p:nvGrpSpPr>
              <p:grpSpPr>
                <a:xfrm>
                  <a:off x="150018" y="5643432"/>
                  <a:ext cx="1134542" cy="917779"/>
                  <a:chOff x="0" y="0"/>
                  <a:chExt cx="1004768" cy="812800"/>
                </a:xfrm>
              </p:grpSpPr>
              <p:sp>
                <p:nvSpPr>
                  <p:cNvPr id="19" name="Freeform 19"/>
                  <p:cNvSpPr/>
                  <p:nvPr/>
                </p:nvSpPr>
                <p:spPr>
                  <a:xfrm>
                    <a:off x="0" y="0"/>
                    <a:ext cx="1004768"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20" name="TextBox 20"/>
                  <p:cNvSpPr txBox="1"/>
                  <p:nvPr/>
                </p:nvSpPr>
                <p:spPr>
                  <a:xfrm>
                    <a:off x="76200" y="9525"/>
                    <a:ext cx="872524" cy="727075"/>
                  </a:xfrm>
                  <a:prstGeom prst="rect">
                    <a:avLst/>
                  </a:prstGeom>
                </p:spPr>
                <p:txBody>
                  <a:bodyPr lIns="50800" tIns="50800" rIns="50800" bIns="50800" rtlCol="0" anchor="ctr"/>
                  <a:lstStyle/>
                  <a:p>
                    <a:pPr algn="ctr">
                      <a:lnSpc>
                        <a:spcPts val="4621"/>
                      </a:lnSpc>
                    </a:pPr>
                    <a:r>
                      <a:rPr lang="en-US" sz="3300" dirty="0">
                        <a:solidFill>
                          <a:srgbClr val="FFFFFF"/>
                        </a:solidFill>
                        <a:latin typeface="Montserrat"/>
                        <a:ea typeface="Montserrat"/>
                        <a:cs typeface="Montserrat"/>
                        <a:sym typeface="Montserrat"/>
                      </a:rPr>
                      <a:t>5.10</a:t>
                    </a:r>
                  </a:p>
                </p:txBody>
              </p:sp>
            </p:grpSp>
            <p:sp>
              <p:nvSpPr>
                <p:cNvPr id="21" name="TextBox 21"/>
                <p:cNvSpPr txBox="1"/>
                <p:nvPr/>
              </p:nvSpPr>
              <p:spPr>
                <a:xfrm>
                  <a:off x="1452031" y="5598156"/>
                  <a:ext cx="5832110" cy="1846659"/>
                </a:xfrm>
                <a:prstGeom prst="rect">
                  <a:avLst/>
                </a:prstGeom>
              </p:spPr>
              <p:txBody>
                <a:bodyPr wrap="square" lIns="0" tIns="0" rIns="0" bIns="0" rtlCol="0" anchor="t">
                  <a:spAutoFit/>
                </a:bodyPr>
                <a:lstStyle/>
                <a:p>
                  <a:pPr algn="just">
                    <a:lnSpc>
                      <a:spcPts val="4759"/>
                    </a:lnSpc>
                  </a:pPr>
                  <a:r>
                    <a:rPr lang="en-US" sz="3250" dirty="0" err="1">
                      <a:solidFill>
                        <a:srgbClr val="000000"/>
                      </a:solidFill>
                      <a:latin typeface="Montserrat"/>
                      <a:ea typeface="Montserrat"/>
                      <a:cs typeface="Montserrat"/>
                      <a:sym typeface="Montserrat"/>
                    </a:rPr>
                    <a:t>Doanh</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thu</a:t>
                  </a:r>
                  <a:r>
                    <a:rPr lang="en-US" sz="3250" dirty="0">
                      <a:solidFill>
                        <a:srgbClr val="000000"/>
                      </a:solidFill>
                      <a:latin typeface="Montserrat"/>
                      <a:ea typeface="Montserrat"/>
                      <a:cs typeface="Montserrat"/>
                      <a:sym typeface="Montserrat"/>
                    </a:rPr>
                    <a:t> (VỐN + LÃI) </a:t>
                  </a:r>
                  <a:r>
                    <a:rPr lang="en-US" sz="3250" dirty="0" err="1">
                      <a:solidFill>
                        <a:srgbClr val="000000"/>
                      </a:solidFill>
                      <a:latin typeface="Montserrat"/>
                      <a:ea typeface="Montserrat"/>
                      <a:cs typeface="Montserrat"/>
                      <a:sym typeface="Montserrat"/>
                    </a:rPr>
                    <a:t>bình</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quân</a:t>
                  </a:r>
                  <a:r>
                    <a:rPr lang="en-US" sz="3250" dirty="0">
                      <a:solidFill>
                        <a:srgbClr val="000000"/>
                      </a:solidFill>
                      <a:latin typeface="Montserrat"/>
                      <a:ea typeface="Montserrat"/>
                      <a:cs typeface="Montserrat"/>
                      <a:sym typeface="Montserrat"/>
                    </a:rPr>
                    <a:t> 1 </a:t>
                  </a:r>
                  <a:r>
                    <a:rPr lang="en-US" sz="3250" dirty="0" err="1">
                      <a:solidFill>
                        <a:srgbClr val="000000"/>
                      </a:solidFill>
                      <a:latin typeface="Montserrat"/>
                      <a:ea typeface="Montserrat"/>
                      <a:cs typeface="Montserrat"/>
                      <a:sym typeface="Montserrat"/>
                    </a:rPr>
                    <a:t>tháng</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năm</a:t>
                  </a:r>
                  <a:r>
                    <a:rPr lang="en-US" sz="3250" dirty="0">
                      <a:solidFill>
                        <a:srgbClr val="000000"/>
                      </a:solidFill>
                      <a:latin typeface="Montserrat"/>
                      <a:ea typeface="Montserrat"/>
                      <a:cs typeface="Montserrat"/>
                      <a:sym typeface="Montserrat"/>
                    </a:rPr>
                    <a:t> 2025 </a:t>
                  </a:r>
                  <a:r>
                    <a:rPr lang="en-US" sz="3250" dirty="0" err="1">
                      <a:solidFill>
                        <a:srgbClr val="000000"/>
                      </a:solidFill>
                      <a:latin typeface="Montserrat"/>
                      <a:ea typeface="Montserrat"/>
                      <a:cs typeface="Montserrat"/>
                      <a:sym typeface="Montserrat"/>
                    </a:rPr>
                    <a:t>của</a:t>
                  </a:r>
                  <a:r>
                    <a:rPr lang="en-US" sz="3250" dirty="0">
                      <a:solidFill>
                        <a:srgbClr val="000000"/>
                      </a:solidFill>
                      <a:latin typeface="Montserrat"/>
                      <a:ea typeface="Montserrat"/>
                      <a:cs typeface="Montserrat"/>
                      <a:sym typeface="Montserrat"/>
                    </a:rPr>
                    <a:t> [SẢN PHẨM] </a:t>
                  </a:r>
                  <a:r>
                    <a:rPr lang="en-US" sz="3250" dirty="0" err="1">
                      <a:solidFill>
                        <a:srgbClr val="000000"/>
                      </a:solidFill>
                      <a:latin typeface="Montserrat"/>
                      <a:ea typeface="Montserrat"/>
                      <a:cs typeface="Montserrat"/>
                      <a:sym typeface="Montserrat"/>
                    </a:rPr>
                    <a:t>là</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bao</a:t>
                  </a:r>
                  <a:r>
                    <a:rPr lang="en-US" sz="3250" dirty="0">
                      <a:solidFill>
                        <a:srgbClr val="000000"/>
                      </a:solidFill>
                      <a:latin typeface="Montserrat"/>
                      <a:ea typeface="Montserrat"/>
                      <a:cs typeface="Montserrat"/>
                      <a:sym typeface="Montserrat"/>
                    </a:rPr>
                    <a:t> </a:t>
                  </a:r>
                  <a:r>
                    <a:rPr lang="en-US" sz="3250" dirty="0" err="1">
                      <a:solidFill>
                        <a:srgbClr val="000000"/>
                      </a:solidFill>
                      <a:latin typeface="Montserrat"/>
                      <a:ea typeface="Montserrat"/>
                      <a:cs typeface="Montserrat"/>
                      <a:sym typeface="Montserrat"/>
                    </a:rPr>
                    <a:t>nhiêu</a:t>
                  </a:r>
                  <a:r>
                    <a:rPr lang="en-US" sz="3300" dirty="0">
                      <a:solidFill>
                        <a:srgbClr val="000000"/>
                      </a:solidFill>
                      <a:latin typeface="Montserrat"/>
                      <a:ea typeface="Montserrat"/>
                      <a:cs typeface="Montserrat"/>
                      <a:sym typeface="Montserrat"/>
                    </a:rPr>
                    <a:t>?</a:t>
                  </a:r>
                </a:p>
              </p:txBody>
            </p:sp>
            <p:sp>
              <p:nvSpPr>
                <p:cNvPr id="32" name="TextBox 32"/>
                <p:cNvSpPr txBox="1"/>
                <p:nvPr/>
              </p:nvSpPr>
              <p:spPr>
                <a:xfrm>
                  <a:off x="1092723" y="7843930"/>
                  <a:ext cx="6488015" cy="563039"/>
                </a:xfrm>
                <a:prstGeom prst="rect">
                  <a:avLst/>
                </a:prstGeom>
              </p:spPr>
              <p:txBody>
                <a:bodyPr lIns="0" tIns="0" rIns="0" bIns="0" rtlCol="0" anchor="t">
                  <a:spAutoFit/>
                </a:bodyPr>
                <a:lstStyle/>
                <a:p>
                  <a:pPr algn="just">
                    <a:lnSpc>
                      <a:spcPts val="4759"/>
                    </a:lnSpc>
                  </a:pPr>
                  <a:r>
                    <a:rPr lang="en-US" sz="3200" dirty="0">
                      <a:solidFill>
                        <a:srgbClr val="000000"/>
                      </a:solidFill>
                      <a:latin typeface="Montserrat"/>
                      <a:ea typeface="Montserrat"/>
                      <a:cs typeface="Montserrat"/>
                      <a:sym typeface="Montserrat"/>
                    </a:rPr>
                    <a:t>SẢN PHẨM 1 : 100 (</a:t>
                  </a:r>
                  <a:r>
                    <a:rPr lang="en-US" sz="3200" dirty="0" err="1">
                      <a:solidFill>
                        <a:srgbClr val="000000"/>
                      </a:solidFill>
                      <a:latin typeface="Montserrat"/>
                      <a:ea typeface="Montserrat"/>
                      <a:cs typeface="Montserrat"/>
                      <a:sym typeface="Montserrat"/>
                    </a:rPr>
                    <a:t>triệu</a:t>
                  </a:r>
                  <a:r>
                    <a:rPr lang="en-US" sz="3200" dirty="0">
                      <a:solidFill>
                        <a:srgbClr val="000000"/>
                      </a:solidFill>
                      <a:latin typeface="Montserrat"/>
                      <a:ea typeface="Montserrat"/>
                      <a:cs typeface="Montserrat"/>
                      <a:sym typeface="Montserrat"/>
                    </a:rPr>
                    <a:t> </a:t>
                  </a:r>
                  <a:r>
                    <a:rPr lang="en-US" sz="3200" dirty="0" err="1">
                      <a:solidFill>
                        <a:srgbClr val="000000"/>
                      </a:solidFill>
                      <a:latin typeface="Montserrat"/>
                      <a:ea typeface="Montserrat"/>
                      <a:cs typeface="Montserrat"/>
                      <a:sym typeface="Montserrat"/>
                    </a:rPr>
                    <a:t>đồng</a:t>
                  </a:r>
                  <a:r>
                    <a:rPr lang="en-US" sz="3200" dirty="0">
                      <a:solidFill>
                        <a:srgbClr val="000000"/>
                      </a:solidFill>
                      <a:latin typeface="Montserrat"/>
                      <a:ea typeface="Montserrat"/>
                      <a:cs typeface="Montserrat"/>
                      <a:sym typeface="Montserrat"/>
                    </a:rPr>
                    <a:t>)</a:t>
                  </a:r>
                </a:p>
              </p:txBody>
            </p:sp>
            <p:sp>
              <p:nvSpPr>
                <p:cNvPr id="33" name="TextBox 33"/>
                <p:cNvSpPr txBox="1"/>
                <p:nvPr/>
              </p:nvSpPr>
              <p:spPr>
                <a:xfrm>
                  <a:off x="1087987" y="8535671"/>
                  <a:ext cx="6796048" cy="569387"/>
                </a:xfrm>
                <a:prstGeom prst="rect">
                  <a:avLst/>
                </a:prstGeom>
              </p:spPr>
              <p:txBody>
                <a:bodyPr lIns="0" tIns="0" rIns="0" bIns="0" rtlCol="0" anchor="t">
                  <a:spAutoFit/>
                </a:bodyPr>
                <a:lstStyle/>
                <a:p>
                  <a:pPr>
                    <a:lnSpc>
                      <a:spcPts val="4759"/>
                    </a:lnSpc>
                  </a:pPr>
                  <a:r>
                    <a:rPr lang="en-US" sz="3200" dirty="0">
                      <a:solidFill>
                        <a:srgbClr val="000000"/>
                      </a:solidFill>
                      <a:latin typeface="Montserrat"/>
                      <a:ea typeface="Montserrat"/>
                      <a:cs typeface="Montserrat"/>
                      <a:sym typeface="Montserrat"/>
                    </a:rPr>
                    <a:t>SẢN PHẨM 2 : 200 (</a:t>
                  </a:r>
                  <a:r>
                    <a:rPr lang="en-US" sz="3200" dirty="0" err="1">
                      <a:solidFill>
                        <a:srgbClr val="000000"/>
                      </a:solidFill>
                      <a:latin typeface="Montserrat"/>
                      <a:ea typeface="Montserrat"/>
                      <a:cs typeface="Montserrat"/>
                      <a:sym typeface="Montserrat"/>
                    </a:rPr>
                    <a:t>triệu</a:t>
                  </a:r>
                  <a:r>
                    <a:rPr lang="en-US" sz="3200" dirty="0">
                      <a:solidFill>
                        <a:srgbClr val="000000"/>
                      </a:solidFill>
                      <a:latin typeface="Montserrat"/>
                      <a:ea typeface="Montserrat"/>
                      <a:cs typeface="Montserrat"/>
                      <a:sym typeface="Montserrat"/>
                    </a:rPr>
                    <a:t> </a:t>
                  </a:r>
                  <a:r>
                    <a:rPr lang="en-US" sz="3200" dirty="0" err="1">
                      <a:solidFill>
                        <a:srgbClr val="000000"/>
                      </a:solidFill>
                      <a:latin typeface="Montserrat"/>
                      <a:ea typeface="Montserrat"/>
                      <a:cs typeface="Montserrat"/>
                      <a:sym typeface="Montserrat"/>
                    </a:rPr>
                    <a:t>đồng</a:t>
                  </a:r>
                  <a:r>
                    <a:rPr lang="en-US" sz="3399" dirty="0">
                      <a:solidFill>
                        <a:srgbClr val="000000"/>
                      </a:solidFill>
                      <a:latin typeface="Montserrat"/>
                      <a:ea typeface="Montserrat"/>
                      <a:cs typeface="Montserrat"/>
                      <a:sym typeface="Montserrat"/>
                    </a:rPr>
                    <a:t>)</a:t>
                  </a:r>
                </a:p>
              </p:txBody>
            </p:sp>
            <p:sp>
              <p:nvSpPr>
                <p:cNvPr id="34" name="Freeform 34"/>
                <p:cNvSpPr/>
                <p:nvPr/>
              </p:nvSpPr>
              <p:spPr>
                <a:xfrm>
                  <a:off x="582712" y="8066170"/>
                  <a:ext cx="232909" cy="914400"/>
                </a:xfrm>
                <a:custGeom>
                  <a:avLst/>
                  <a:gdLst/>
                  <a:ahLst/>
                  <a:cxnLst/>
                  <a:rect l="l" t="t" r="r" b="b"/>
                  <a:pathLst>
                    <a:path w="291913" h="1179447">
                      <a:moveTo>
                        <a:pt x="0" y="0"/>
                      </a:moveTo>
                      <a:lnTo>
                        <a:pt x="291913" y="0"/>
                      </a:lnTo>
                      <a:lnTo>
                        <a:pt x="291913" y="1179447"/>
                      </a:lnTo>
                      <a:lnTo>
                        <a:pt x="0" y="11794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grpSp>
      <p:grpSp>
        <p:nvGrpSpPr>
          <p:cNvPr id="49" name="Group 48"/>
          <p:cNvGrpSpPr/>
          <p:nvPr/>
        </p:nvGrpSpPr>
        <p:grpSpPr>
          <a:xfrm>
            <a:off x="9288555" y="5519607"/>
            <a:ext cx="7092860" cy="1246123"/>
            <a:chOff x="9288555" y="5519607"/>
            <a:chExt cx="7092860" cy="1246122"/>
          </a:xfrm>
        </p:grpSpPr>
        <p:sp>
          <p:nvSpPr>
            <p:cNvPr id="35" name="TextBox 35"/>
            <p:cNvSpPr txBox="1"/>
            <p:nvPr/>
          </p:nvSpPr>
          <p:spPr>
            <a:xfrm>
              <a:off x="9893401" y="5519607"/>
              <a:ext cx="6488014" cy="569387"/>
            </a:xfrm>
            <a:prstGeom prst="rect">
              <a:avLst/>
            </a:prstGeom>
          </p:spPr>
          <p:txBody>
            <a:bodyPr lIns="0" tIns="0" rIns="0" bIns="0" rtlCol="0" anchor="t">
              <a:spAutoFit/>
            </a:bodyPr>
            <a:lstStyle/>
            <a:p>
              <a:pPr algn="just">
                <a:lnSpc>
                  <a:spcPts val="4759"/>
                </a:lnSpc>
              </a:pPr>
              <a:r>
                <a:rPr lang="en-US" sz="3399" dirty="0">
                  <a:solidFill>
                    <a:srgbClr val="000000"/>
                  </a:solidFill>
                  <a:latin typeface="Montserrat"/>
                  <a:ea typeface="Montserrat"/>
                  <a:cs typeface="Montserrat"/>
                  <a:sym typeface="Montserrat"/>
                </a:rPr>
                <a:t>SẢN PHẨM 1: 80 (</a:t>
              </a:r>
              <a:r>
                <a:rPr lang="en-US" sz="3399" dirty="0" err="1">
                  <a:solidFill>
                    <a:srgbClr val="000000"/>
                  </a:solidFill>
                  <a:latin typeface="Montserrat"/>
                  <a:ea typeface="Montserrat"/>
                  <a:cs typeface="Montserrat"/>
                  <a:sym typeface="Montserrat"/>
                </a:rPr>
                <a:t>triệu</a:t>
              </a:r>
              <a:r>
                <a:rPr lang="en-US" sz="3399" dirty="0">
                  <a:solidFill>
                    <a:srgbClr val="000000"/>
                  </a:solidFill>
                  <a:latin typeface="Montserrat"/>
                  <a:ea typeface="Montserrat"/>
                  <a:cs typeface="Montserrat"/>
                  <a:sym typeface="Montserrat"/>
                </a:rPr>
                <a:t> </a:t>
              </a:r>
              <a:r>
                <a:rPr lang="en-US" sz="3399" dirty="0" err="1">
                  <a:solidFill>
                    <a:srgbClr val="000000"/>
                  </a:solidFill>
                  <a:latin typeface="Montserrat"/>
                  <a:ea typeface="Montserrat"/>
                  <a:cs typeface="Montserrat"/>
                  <a:sym typeface="Montserrat"/>
                </a:rPr>
                <a:t>đồng</a:t>
              </a:r>
              <a:r>
                <a:rPr lang="en-US" sz="3399" dirty="0">
                  <a:solidFill>
                    <a:srgbClr val="000000"/>
                  </a:solidFill>
                  <a:latin typeface="Montserrat"/>
                  <a:ea typeface="Montserrat"/>
                  <a:cs typeface="Montserrat"/>
                  <a:sym typeface="Montserrat"/>
                </a:rPr>
                <a:t>)</a:t>
              </a:r>
            </a:p>
          </p:txBody>
        </p:sp>
        <p:sp>
          <p:nvSpPr>
            <p:cNvPr id="36" name="TextBox 36"/>
            <p:cNvSpPr txBox="1"/>
            <p:nvPr/>
          </p:nvSpPr>
          <p:spPr>
            <a:xfrm>
              <a:off x="9893401" y="6194433"/>
              <a:ext cx="6488014" cy="569387"/>
            </a:xfrm>
            <a:prstGeom prst="rect">
              <a:avLst/>
            </a:prstGeom>
          </p:spPr>
          <p:txBody>
            <a:bodyPr lIns="0" tIns="0" rIns="0" bIns="0" rtlCol="0" anchor="t">
              <a:spAutoFit/>
            </a:bodyPr>
            <a:lstStyle/>
            <a:p>
              <a:pPr algn="just">
                <a:lnSpc>
                  <a:spcPts val="4759"/>
                </a:lnSpc>
              </a:pPr>
              <a:r>
                <a:rPr lang="en-US" sz="3399" dirty="0">
                  <a:solidFill>
                    <a:srgbClr val="000000"/>
                  </a:solidFill>
                  <a:latin typeface="Montserrat"/>
                  <a:ea typeface="Montserrat"/>
                  <a:cs typeface="Montserrat"/>
                  <a:sym typeface="Montserrat"/>
                </a:rPr>
                <a:t>SẢN PHẨM 2: 125 (</a:t>
              </a:r>
              <a:r>
                <a:rPr lang="en-US" sz="3399" dirty="0" err="1">
                  <a:solidFill>
                    <a:srgbClr val="000000"/>
                  </a:solidFill>
                  <a:latin typeface="Montserrat"/>
                  <a:ea typeface="Montserrat"/>
                  <a:cs typeface="Montserrat"/>
                  <a:sym typeface="Montserrat"/>
                </a:rPr>
                <a:t>triệu</a:t>
              </a:r>
              <a:r>
                <a:rPr lang="en-US" sz="3399" dirty="0">
                  <a:solidFill>
                    <a:srgbClr val="000000"/>
                  </a:solidFill>
                  <a:latin typeface="Montserrat"/>
                  <a:ea typeface="Montserrat"/>
                  <a:cs typeface="Montserrat"/>
                  <a:sym typeface="Montserrat"/>
                </a:rPr>
                <a:t> </a:t>
              </a:r>
              <a:r>
                <a:rPr lang="en-US" sz="3399" dirty="0" err="1">
                  <a:solidFill>
                    <a:srgbClr val="000000"/>
                  </a:solidFill>
                  <a:latin typeface="Montserrat"/>
                  <a:ea typeface="Montserrat"/>
                  <a:cs typeface="Montserrat"/>
                  <a:sym typeface="Montserrat"/>
                </a:rPr>
                <a:t>đồng</a:t>
              </a:r>
              <a:r>
                <a:rPr lang="en-US" sz="3399" dirty="0">
                  <a:solidFill>
                    <a:srgbClr val="000000"/>
                  </a:solidFill>
                  <a:latin typeface="Montserrat"/>
                  <a:ea typeface="Montserrat"/>
                  <a:cs typeface="Montserrat"/>
                  <a:sym typeface="Montserrat"/>
                </a:rPr>
                <a:t>)</a:t>
              </a:r>
            </a:p>
          </p:txBody>
        </p:sp>
        <p:sp>
          <p:nvSpPr>
            <p:cNvPr id="37" name="Freeform 37"/>
            <p:cNvSpPr/>
            <p:nvPr/>
          </p:nvSpPr>
          <p:spPr>
            <a:xfrm>
              <a:off x="9288555" y="5586282"/>
              <a:ext cx="291913" cy="1179447"/>
            </a:xfrm>
            <a:custGeom>
              <a:avLst/>
              <a:gdLst/>
              <a:ahLst/>
              <a:cxnLst/>
              <a:rect l="l" t="t" r="r" b="b"/>
              <a:pathLst>
                <a:path w="291913" h="1179447">
                  <a:moveTo>
                    <a:pt x="0" y="0"/>
                  </a:moveTo>
                  <a:lnTo>
                    <a:pt x="291913" y="0"/>
                  </a:lnTo>
                  <a:lnTo>
                    <a:pt x="291913" y="1179447"/>
                  </a:lnTo>
                  <a:lnTo>
                    <a:pt x="0" y="11794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51" name="Group 50"/>
          <p:cNvGrpSpPr/>
          <p:nvPr/>
        </p:nvGrpSpPr>
        <p:grpSpPr>
          <a:xfrm>
            <a:off x="8612439" y="6704090"/>
            <a:ext cx="3635954" cy="3455469"/>
            <a:chOff x="8612439" y="6704086"/>
            <a:chExt cx="3635954" cy="3455468"/>
          </a:xfrm>
        </p:grpSpPr>
        <p:pic>
          <p:nvPicPr>
            <p:cNvPr id="38" name="Picture 38"/>
            <p:cNvPicPr>
              <a:picLocks noChangeAspect="1"/>
            </p:cNvPicPr>
            <p:nvPr/>
          </p:nvPicPr>
          <p:blipFill>
            <a:blip r:embed="rId6"/>
            <a:stretch>
              <a:fillRect/>
            </a:stretch>
          </p:blipFill>
          <p:spPr>
            <a:xfrm>
              <a:off x="8612439" y="6704086"/>
              <a:ext cx="3635954" cy="3407278"/>
            </a:xfrm>
            <a:prstGeom prst="rect">
              <a:avLst/>
            </a:prstGeom>
          </p:spPr>
        </p:pic>
        <p:sp>
          <p:nvSpPr>
            <p:cNvPr id="39" name="TextBox 39"/>
            <p:cNvSpPr txBox="1"/>
            <p:nvPr/>
          </p:nvSpPr>
          <p:spPr>
            <a:xfrm>
              <a:off x="9893401" y="9791696"/>
              <a:ext cx="1924349" cy="367858"/>
            </a:xfrm>
            <a:prstGeom prst="rect">
              <a:avLst/>
            </a:prstGeom>
          </p:spPr>
          <p:txBody>
            <a:bodyPr lIns="0" tIns="0" rIns="0" bIns="0" rtlCol="0" anchor="t">
              <a:spAutoFit/>
            </a:bodyPr>
            <a:lstStyle/>
            <a:p>
              <a:pPr algn="just">
                <a:lnSpc>
                  <a:spcPts val="3079"/>
                </a:lnSpc>
              </a:pPr>
              <a:r>
                <a:rPr lang="en-US" sz="2199" i="1">
                  <a:solidFill>
                    <a:srgbClr val="000000"/>
                  </a:solidFill>
                  <a:latin typeface="Montserrat Italics"/>
                  <a:ea typeface="Montserrat Italics"/>
                  <a:cs typeface="Montserrat Italics"/>
                  <a:sym typeface="Montserrat Italics"/>
                </a:rPr>
                <a:t>SẢN PHẨM 1</a:t>
              </a:r>
            </a:p>
          </p:txBody>
        </p:sp>
      </p:grpSp>
      <p:grpSp>
        <p:nvGrpSpPr>
          <p:cNvPr id="52" name="Group 51"/>
          <p:cNvGrpSpPr/>
          <p:nvPr/>
        </p:nvGrpSpPr>
        <p:grpSpPr>
          <a:xfrm>
            <a:off x="12415864" y="6629459"/>
            <a:ext cx="5416268" cy="3530094"/>
            <a:chOff x="12415863" y="6629459"/>
            <a:chExt cx="5416268" cy="3530095"/>
          </a:xfrm>
        </p:grpSpPr>
        <p:pic>
          <p:nvPicPr>
            <p:cNvPr id="40" name="Picture 40"/>
            <p:cNvPicPr>
              <a:picLocks noChangeAspect="1"/>
            </p:cNvPicPr>
            <p:nvPr/>
          </p:nvPicPr>
          <p:blipFill>
            <a:blip r:embed="rId7"/>
            <a:stretch>
              <a:fillRect/>
            </a:stretch>
          </p:blipFill>
          <p:spPr>
            <a:xfrm>
              <a:off x="12415863" y="6629459"/>
              <a:ext cx="5416268" cy="3332367"/>
            </a:xfrm>
            <a:prstGeom prst="rect">
              <a:avLst/>
            </a:prstGeom>
          </p:spPr>
        </p:pic>
        <p:sp>
          <p:nvSpPr>
            <p:cNvPr id="41" name="TextBox 41"/>
            <p:cNvSpPr txBox="1"/>
            <p:nvPr/>
          </p:nvSpPr>
          <p:spPr>
            <a:xfrm>
              <a:off x="14201516" y="9791696"/>
              <a:ext cx="1924348" cy="367858"/>
            </a:xfrm>
            <a:prstGeom prst="rect">
              <a:avLst/>
            </a:prstGeom>
          </p:spPr>
          <p:txBody>
            <a:bodyPr lIns="0" tIns="0" rIns="0" bIns="0" rtlCol="0" anchor="t">
              <a:spAutoFit/>
            </a:bodyPr>
            <a:lstStyle/>
            <a:p>
              <a:pPr algn="just">
                <a:lnSpc>
                  <a:spcPts val="3079"/>
                </a:lnSpc>
              </a:pPr>
              <a:r>
                <a:rPr lang="en-US" sz="2199" i="1">
                  <a:solidFill>
                    <a:srgbClr val="000000"/>
                  </a:solidFill>
                  <a:latin typeface="Montserrat Italics"/>
                  <a:ea typeface="Montserrat Italics"/>
                  <a:cs typeface="Montserrat Italics"/>
                  <a:sym typeface="Montserrat Italics"/>
                </a:rPr>
                <a:t>SẢN PHẨM 2</a:t>
              </a:r>
            </a:p>
          </p:txBody>
        </p:sp>
      </p:grpSp>
      <p:sp>
        <p:nvSpPr>
          <p:cNvPr id="42" name="Freeform 42"/>
          <p:cNvSpPr/>
          <p:nvPr/>
        </p:nvSpPr>
        <p:spPr>
          <a:xfrm rot="-5400000">
            <a:off x="17432445" y="9424948"/>
            <a:ext cx="498910" cy="845196"/>
          </a:xfrm>
          <a:custGeom>
            <a:avLst/>
            <a:gdLst/>
            <a:ahLst/>
            <a:cxnLst/>
            <a:rect l="l" t="t" r="r" b="b"/>
            <a:pathLst>
              <a:path w="498910" h="845197">
                <a:moveTo>
                  <a:pt x="0" y="0"/>
                </a:moveTo>
                <a:lnTo>
                  <a:pt x="498909" y="0"/>
                </a:lnTo>
                <a:lnTo>
                  <a:pt x="498909" y="845198"/>
                </a:lnTo>
                <a:lnTo>
                  <a:pt x="0" y="845198"/>
                </a:lnTo>
                <a:lnTo>
                  <a:pt x="0" y="0"/>
                </a:lnTo>
                <a:close/>
              </a:path>
            </a:pathLst>
          </a:custGeom>
          <a:blipFill>
            <a:blip r:embed="rId3"/>
            <a:stretch>
              <a:fillRect t="-3784" b="-3784"/>
            </a:stretch>
          </a:blipFill>
        </p:spPr>
        <p:txBody>
          <a:bodyPr/>
          <a:lstStyle/>
          <a:p>
            <a:endParaRPr lang="en-US"/>
          </a:p>
        </p:txBody>
      </p:sp>
    </p:spTree>
    <p:extLst>
      <p:ext uri="{BB962C8B-B14F-4D97-AF65-F5344CB8AC3E}">
        <p14:creationId xmlns:p14="http://schemas.microsoft.com/office/powerpoint/2010/main" val="163890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8)">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up)">
                                      <p:cBhvr>
                                        <p:cTn id="19" dur="500"/>
                                        <p:tgtEl>
                                          <p:spTgt spid="48"/>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500"/>
                                        <p:tgtEl>
                                          <p:spTgt spid="49"/>
                                        </p:tgtEl>
                                      </p:cBhvr>
                                    </p:animEffect>
                                  </p:childTnLst>
                                </p:cTn>
                              </p:par>
                            </p:childTnLst>
                          </p:cTn>
                        </p:par>
                        <p:par>
                          <p:cTn id="24" fill="hold">
                            <p:stCondLst>
                              <p:cond delay="2500"/>
                            </p:stCondLst>
                            <p:childTnLst>
                              <p:par>
                                <p:cTn id="25" presetID="21" presetClass="entr" presetSubtype="8"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heel(8)">
                                      <p:cBhvr>
                                        <p:cTn id="27" dur="500"/>
                                        <p:tgtEl>
                                          <p:spTgt spid="51"/>
                                        </p:tgtEl>
                                      </p:cBhvr>
                                    </p:animEffect>
                                  </p:childTnLst>
                                </p:cTn>
                              </p:par>
                            </p:childTnLst>
                          </p:cTn>
                        </p:par>
                        <p:par>
                          <p:cTn id="28" fill="hold">
                            <p:stCondLst>
                              <p:cond delay="3000"/>
                            </p:stCondLst>
                            <p:childTnLst>
                              <p:par>
                                <p:cTn id="29" presetID="21" presetClass="entr" presetSubtype="8"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heel(8)">
                                      <p:cBhvr>
                                        <p:cTn id="31" dur="500"/>
                                        <p:tgtEl>
                                          <p:spTgt spid="5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62951" y="1480015"/>
            <a:ext cx="9317291" cy="1537793"/>
          </a:xfrm>
          <a:prstGeom prst="rect">
            <a:avLst/>
          </a:prstGeom>
        </p:spPr>
        <p:txBody>
          <a:bodyPr lIns="0" tIns="0" rIns="0" bIns="0" rtlCol="0" anchor="t">
            <a:spAutoFit/>
          </a:bodyPr>
          <a:lstStyle/>
          <a:p>
            <a:pPr>
              <a:lnSpc>
                <a:spcPts val="4059"/>
              </a:lnSpc>
              <a:spcBef>
                <a:spcPct val="0"/>
              </a:spcBef>
            </a:pPr>
            <a:r>
              <a:rPr lang="en-US" sz="2900" b="1" i="1" dirty="0">
                <a:solidFill>
                  <a:srgbClr val="000000"/>
                </a:solidFill>
                <a:latin typeface="Montserrat Italics"/>
                <a:ea typeface="Montserrat Italics"/>
                <a:cs typeface="Montserrat Italics"/>
                <a:sym typeface="Montserrat Italics"/>
              </a:rPr>
              <a:t>I. </a:t>
            </a:r>
            <a:r>
              <a:rPr lang="en-US" sz="2900" b="1" i="1" dirty="0" err="1">
                <a:solidFill>
                  <a:srgbClr val="000000"/>
                </a:solidFill>
                <a:latin typeface="Montserrat Italics"/>
                <a:ea typeface="Montserrat Italics"/>
                <a:cs typeface="Montserrat Italics"/>
                <a:sym typeface="Montserrat Italics"/>
              </a:rPr>
              <a:t>Hoạt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bán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buôn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bán</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lẻ</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sửa</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chữa</a:t>
            </a:r>
            <a:r>
              <a:rPr lang="en-US" sz="2900" b="1" i="1" dirty="0">
                <a:solidFill>
                  <a:srgbClr val="000000"/>
                </a:solidFill>
                <a:latin typeface="Montserrat Italics"/>
                <a:ea typeface="Montserrat Italics"/>
                <a:cs typeface="Montserrat Italics"/>
                <a:sym typeface="Montserrat Italics"/>
              </a:rPr>
              <a:t> ô </a:t>
            </a:r>
            <a:r>
              <a:rPr lang="en-US" sz="2900" b="1" i="1" dirty="0" err="1">
                <a:solidFill>
                  <a:srgbClr val="000000"/>
                </a:solidFill>
                <a:latin typeface="Montserrat Italics"/>
                <a:ea typeface="Montserrat Italics"/>
                <a:cs typeface="Montserrat Italics"/>
                <a:sym typeface="Montserrat Italics"/>
              </a:rPr>
              <a:t>tô</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mô</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tô</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xe</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máy</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và</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xe</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có</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cơ</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khác</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và</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hoạt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kinh</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doanh</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bất</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động</a:t>
            </a:r>
            <a:r>
              <a:rPr lang="en-US" sz="2900" b="1" i="1" dirty="0">
                <a:solidFill>
                  <a:srgbClr val="000000"/>
                </a:solidFill>
                <a:latin typeface="Montserrat Italics"/>
                <a:ea typeface="Montserrat Italics"/>
                <a:cs typeface="Montserrat Italics"/>
                <a:sym typeface="Montserrat Italics"/>
              </a:rPr>
              <a:t> </a:t>
            </a:r>
            <a:r>
              <a:rPr lang="en-US" sz="2900" b="1" i="1" dirty="0" err="1">
                <a:solidFill>
                  <a:srgbClr val="000000"/>
                </a:solidFill>
                <a:latin typeface="Montserrat Italics"/>
                <a:ea typeface="Montserrat Italics"/>
                <a:cs typeface="Montserrat Italics"/>
                <a:sym typeface="Montserrat Italics"/>
              </a:rPr>
              <a:t>sản</a:t>
            </a:r>
            <a:endParaRPr lang="en-US" sz="2900" b="1" i="1" dirty="0">
              <a:solidFill>
                <a:srgbClr val="000000"/>
              </a:solidFill>
              <a:latin typeface="Montserrat Italics"/>
              <a:ea typeface="Montserrat Italics"/>
              <a:cs typeface="Montserrat Italics"/>
              <a:sym typeface="Montserrat Italics"/>
            </a:endParaRPr>
          </a:p>
        </p:txBody>
      </p:sp>
      <p:grpSp>
        <p:nvGrpSpPr>
          <p:cNvPr id="35" name="Group 34"/>
          <p:cNvGrpSpPr/>
          <p:nvPr/>
        </p:nvGrpSpPr>
        <p:grpSpPr>
          <a:xfrm>
            <a:off x="0" y="3341282"/>
            <a:ext cx="9780242" cy="2481183"/>
            <a:chOff x="-122018" y="3341282"/>
            <a:chExt cx="9902260" cy="2605917"/>
          </a:xfrm>
        </p:grpSpPr>
        <p:grpSp>
          <p:nvGrpSpPr>
            <p:cNvPr id="12" name="Group 12"/>
            <p:cNvGrpSpPr/>
            <p:nvPr/>
          </p:nvGrpSpPr>
          <p:grpSpPr>
            <a:xfrm>
              <a:off x="-122018" y="3341282"/>
              <a:ext cx="9902260" cy="2605917"/>
              <a:chOff x="0" y="0"/>
              <a:chExt cx="1254731" cy="330200"/>
            </a:xfrm>
          </p:grpSpPr>
          <p:sp>
            <p:nvSpPr>
              <p:cNvPr id="13" name="Freeform 13"/>
              <p:cNvSpPr/>
              <p:nvPr/>
            </p:nvSpPr>
            <p:spPr>
              <a:xfrm>
                <a:off x="0" y="0"/>
                <a:ext cx="1254731" cy="330200"/>
              </a:xfrm>
              <a:custGeom>
                <a:avLst/>
                <a:gdLst/>
                <a:ahLst/>
                <a:cxnLst/>
                <a:rect l="l" t="t" r="r" b="b"/>
                <a:pathLst>
                  <a:path w="1254731" h="330200">
                    <a:moveTo>
                      <a:pt x="1094711" y="0"/>
                    </a:moveTo>
                    <a:lnTo>
                      <a:pt x="160020" y="0"/>
                    </a:lnTo>
                    <a:lnTo>
                      <a:pt x="0" y="160020"/>
                    </a:lnTo>
                    <a:lnTo>
                      <a:pt x="0" y="170180"/>
                    </a:lnTo>
                    <a:lnTo>
                      <a:pt x="160020" y="330200"/>
                    </a:lnTo>
                    <a:lnTo>
                      <a:pt x="1094711" y="330200"/>
                    </a:lnTo>
                    <a:lnTo>
                      <a:pt x="1254731" y="170180"/>
                    </a:lnTo>
                    <a:lnTo>
                      <a:pt x="1254731" y="160020"/>
                    </a:lnTo>
                    <a:lnTo>
                      <a:pt x="1094711" y="0"/>
                    </a:lnTo>
                    <a:close/>
                  </a:path>
                </a:pathLst>
              </a:custGeom>
              <a:solidFill>
                <a:srgbClr val="CCCCCC">
                  <a:alpha val="15686"/>
                </a:srgbClr>
              </a:solidFill>
              <a:ln w="142875" cap="sq">
                <a:solidFill>
                  <a:srgbClr val="000000">
                    <a:alpha val="15686"/>
                  </a:srgbClr>
                </a:solidFill>
                <a:prstDash val="solid"/>
                <a:miter/>
              </a:ln>
            </p:spPr>
            <p:txBody>
              <a:bodyPr/>
              <a:lstStyle/>
              <a:p>
                <a:endParaRPr lang="en-US"/>
              </a:p>
            </p:txBody>
          </p:sp>
          <p:sp>
            <p:nvSpPr>
              <p:cNvPr id="14" name="TextBox 14"/>
              <p:cNvSpPr txBox="1"/>
              <p:nvPr/>
            </p:nvSpPr>
            <p:spPr>
              <a:xfrm>
                <a:off x="63500" y="63500"/>
                <a:ext cx="1127731" cy="203200"/>
              </a:xfrm>
              <a:prstGeom prst="rect">
                <a:avLst/>
              </a:prstGeom>
            </p:spPr>
            <p:txBody>
              <a:bodyPr lIns="50800" tIns="50800" rIns="50800" bIns="50800" rtlCol="0" anchor="ctr"/>
              <a:lstStyle/>
              <a:p>
                <a:pPr algn="ctr">
                  <a:lnSpc>
                    <a:spcPts val="1918"/>
                  </a:lnSpc>
                </a:pPr>
                <a:endParaRPr sz="1801"/>
              </a:p>
            </p:txBody>
          </p:sp>
        </p:grpSp>
        <p:sp>
          <p:nvSpPr>
            <p:cNvPr id="15" name="TextBox 15"/>
            <p:cNvSpPr txBox="1"/>
            <p:nvPr/>
          </p:nvSpPr>
          <p:spPr>
            <a:xfrm>
              <a:off x="1380730" y="3758420"/>
              <a:ext cx="7523880" cy="1939494"/>
            </a:xfrm>
            <a:prstGeom prst="rect">
              <a:avLst/>
            </a:prstGeom>
          </p:spPr>
          <p:txBody>
            <a:bodyPr wrap="square" lIns="0" tIns="0" rIns="0" bIns="0" rtlCol="0" anchor="t">
              <a:spAutoFit/>
            </a:bodyPr>
            <a:lstStyle/>
            <a:p>
              <a:pPr algn="just">
                <a:lnSpc>
                  <a:spcPts val="4759"/>
                </a:lnSpc>
              </a:pPr>
              <a:r>
                <a:rPr lang="en-US" sz="3300" spc="-75" dirty="0">
                  <a:solidFill>
                    <a:srgbClr val="000000"/>
                  </a:solidFill>
                  <a:latin typeface="Montserrat"/>
                  <a:ea typeface="Montserrat"/>
                  <a:cs typeface="Montserrat"/>
                  <a:sym typeface="Montserrat"/>
                </a:rPr>
                <a:t>Trong </a:t>
              </a:r>
              <a:r>
                <a:rPr lang="en-US" sz="3300" spc="-75" dirty="0" err="1">
                  <a:solidFill>
                    <a:srgbClr val="000000"/>
                  </a:solidFill>
                  <a:latin typeface="Montserrat"/>
                  <a:ea typeface="Montserrat"/>
                  <a:cs typeface="Montserrat"/>
                  <a:sym typeface="Montserrat"/>
                </a:rPr>
                <a:t>tổng</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số</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tiền</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thu</a:t>
              </a:r>
              <a:r>
                <a:rPr lang="en-US" sz="3300" spc="-75" dirty="0">
                  <a:solidFill>
                    <a:srgbClr val="000000"/>
                  </a:solidFill>
                  <a:latin typeface="Montserrat"/>
                  <a:ea typeface="Montserrat"/>
                  <a:cs typeface="Montserrat"/>
                  <a:sym typeface="Montserrat"/>
                </a:rPr>
                <a:t> </a:t>
              </a:r>
              <a:r>
                <a:rPr lang="vi-VN" sz="3300" spc="-75" dirty="0">
                  <a:solidFill>
                    <a:srgbClr val="000000"/>
                  </a:solidFill>
                  <a:latin typeface="Montserrat"/>
                  <a:ea typeface="Montserrat"/>
                  <a:cs typeface="Montserrat"/>
                  <a:sym typeface="Montserrat"/>
                </a:rPr>
                <a:t>về </a:t>
              </a:r>
              <a:r>
                <a:rPr lang="en-US" sz="3300" b="1" spc="-75" dirty="0">
                  <a:solidFill>
                    <a:srgbClr val="000000"/>
                  </a:solidFill>
                  <a:latin typeface="Montserrat"/>
                  <a:ea typeface="Montserrat"/>
                  <a:cs typeface="Montserrat"/>
                  <a:sym typeface="Montserrat"/>
                </a:rPr>
                <a:t>[</a:t>
              </a:r>
              <a:r>
                <a:rPr lang="vi-VN" sz="3300" b="1" spc="-75" dirty="0">
                  <a:solidFill>
                    <a:srgbClr val="000000"/>
                  </a:solidFill>
                  <a:latin typeface="Montserrat"/>
                  <a:ea typeface="Montserrat"/>
                  <a:cs typeface="Montserrat"/>
                  <a:sym typeface="Montserrat"/>
                </a:rPr>
                <a:t>Câu </a:t>
              </a:r>
              <a:r>
                <a:rPr lang="en-US" sz="3300" b="1" spc="-75" dirty="0">
                  <a:solidFill>
                    <a:srgbClr val="000000"/>
                  </a:solidFill>
                  <a:latin typeface="Montserrat"/>
                  <a:ea typeface="Montserrat"/>
                  <a:cs typeface="Montserrat"/>
                  <a:sym typeface="Montserrat"/>
                </a:rPr>
                <a:t>5.</a:t>
              </a:r>
              <a:r>
                <a:rPr lang="vi-VN" sz="3300" b="1" spc="-75" dirty="0">
                  <a:solidFill>
                    <a:srgbClr val="000000"/>
                  </a:solidFill>
                  <a:latin typeface="Montserrat"/>
                  <a:ea typeface="Montserrat"/>
                  <a:cs typeface="Montserrat"/>
                  <a:sym typeface="Montserrat"/>
                </a:rPr>
                <a:t>10</a:t>
              </a:r>
              <a:r>
                <a:rPr lang="en-US" sz="3300" b="1"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thì</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số</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tiền</a:t>
              </a:r>
              <a:r>
                <a:rPr lang="en-US" sz="3300" spc="-75" dirty="0">
                  <a:solidFill>
                    <a:srgbClr val="000000"/>
                  </a:solidFill>
                  <a:latin typeface="Montserrat"/>
                  <a:ea typeface="Montserrat"/>
                  <a:cs typeface="Montserrat"/>
                  <a:sym typeface="Montserrat"/>
                </a:rPr>
                <a:t> </a:t>
              </a:r>
              <a:r>
                <a:rPr lang="en-US" sz="3800" b="1" spc="-75" dirty="0" err="1">
                  <a:solidFill>
                    <a:srgbClr val="FF0000"/>
                  </a:solidFill>
                  <a:latin typeface="Montserrat"/>
                  <a:ea typeface="Montserrat"/>
                  <a:cs typeface="Montserrat"/>
                  <a:sym typeface="Montserrat Bold"/>
                </a:rPr>
                <a:t>vốn</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đã</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bỏ</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ra</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để</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mua</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hàng</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hoá</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đó</a:t>
              </a:r>
              <a:r>
                <a:rPr lang="en-US" sz="3300" spc="-75" dirty="0">
                  <a:solidFill>
                    <a:srgbClr val="000000"/>
                  </a:solidFill>
                  <a:latin typeface="Montserrat"/>
                  <a:ea typeface="Montserrat"/>
                  <a:cs typeface="Montserrat"/>
                  <a:sym typeface="Montserrat"/>
                </a:rPr>
                <a:t> </a:t>
              </a:r>
              <a:r>
                <a:rPr lang="en-US" sz="3300" spc="-75" dirty="0" err="1">
                  <a:solidFill>
                    <a:srgbClr val="000000"/>
                  </a:solidFill>
                  <a:latin typeface="Montserrat"/>
                  <a:ea typeface="Montserrat"/>
                  <a:cs typeface="Montserrat"/>
                  <a:sym typeface="Montserrat"/>
                </a:rPr>
                <a:t>là</a:t>
              </a:r>
              <a:r>
                <a:rPr lang="en-US" sz="3300" spc="-75" dirty="0">
                  <a:solidFill>
                    <a:srgbClr val="000000"/>
                  </a:solidFill>
                  <a:latin typeface="Montserrat"/>
                  <a:ea typeface="Montserrat"/>
                  <a:cs typeface="Montserrat"/>
                  <a:sym typeface="Montserrat"/>
                </a:rPr>
                <a:t> bao </a:t>
              </a:r>
              <a:r>
                <a:rPr lang="en-US" sz="3300" spc="-75" dirty="0" err="1">
                  <a:solidFill>
                    <a:srgbClr val="000000"/>
                  </a:solidFill>
                  <a:latin typeface="Montserrat"/>
                  <a:ea typeface="Montserrat"/>
                  <a:cs typeface="Montserrat"/>
                  <a:sym typeface="Montserrat"/>
                </a:rPr>
                <a:t>nhiêu</a:t>
              </a:r>
              <a:r>
                <a:rPr lang="en-US" sz="3300" spc="-75" dirty="0">
                  <a:solidFill>
                    <a:srgbClr val="000000"/>
                  </a:solidFill>
                  <a:latin typeface="Montserrat"/>
                  <a:ea typeface="Montserrat"/>
                  <a:cs typeface="Montserrat"/>
                  <a:sym typeface="Montserrat"/>
                </a:rPr>
                <a:t>?</a:t>
              </a:r>
            </a:p>
          </p:txBody>
        </p:sp>
        <p:grpSp>
          <p:nvGrpSpPr>
            <p:cNvPr id="17" name="Group 17"/>
            <p:cNvGrpSpPr/>
            <p:nvPr/>
          </p:nvGrpSpPr>
          <p:grpSpPr>
            <a:xfrm>
              <a:off x="462951" y="4081952"/>
              <a:ext cx="917779" cy="91777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4619"/>
                  </a:lnSpc>
                </a:pPr>
                <a:r>
                  <a:rPr lang="vi-VN" sz="3300" dirty="0">
                    <a:solidFill>
                      <a:srgbClr val="FFFFFF"/>
                    </a:solidFill>
                    <a:latin typeface="Montserrat"/>
                    <a:ea typeface="Montserrat"/>
                    <a:cs typeface="Montserrat"/>
                    <a:sym typeface="Montserrat"/>
                  </a:rPr>
                  <a:t>1</a:t>
                </a:r>
                <a:endParaRPr lang="en-US" sz="3300" dirty="0">
                  <a:solidFill>
                    <a:srgbClr val="FFFFFF"/>
                  </a:solidFill>
                  <a:latin typeface="Montserrat"/>
                  <a:ea typeface="Montserrat"/>
                  <a:cs typeface="Montserrat"/>
                  <a:sym typeface="Montserrat"/>
                </a:endParaRPr>
              </a:p>
            </p:txBody>
          </p:sp>
        </p:grpSp>
      </p:grpSp>
      <p:grpSp>
        <p:nvGrpSpPr>
          <p:cNvPr id="36" name="Group 35"/>
          <p:cNvGrpSpPr/>
          <p:nvPr/>
        </p:nvGrpSpPr>
        <p:grpSpPr>
          <a:xfrm>
            <a:off x="878784" y="6038342"/>
            <a:ext cx="7113301" cy="1400960"/>
            <a:chOff x="878784" y="6038341"/>
            <a:chExt cx="7113302" cy="1400960"/>
          </a:xfrm>
        </p:grpSpPr>
        <p:sp>
          <p:nvSpPr>
            <p:cNvPr id="20" name="TextBox 20"/>
            <p:cNvSpPr txBox="1"/>
            <p:nvPr/>
          </p:nvSpPr>
          <p:spPr>
            <a:xfrm>
              <a:off x="1504071" y="6038341"/>
              <a:ext cx="6488015" cy="569387"/>
            </a:xfrm>
            <a:prstGeom prst="rect">
              <a:avLst/>
            </a:prstGeom>
          </p:spPr>
          <p:txBody>
            <a:bodyPr lIns="0" tIns="0" rIns="0" bIns="0" rtlCol="0" anchor="t">
              <a:spAutoFit/>
            </a:bodyPr>
            <a:lstStyle/>
            <a:p>
              <a:pPr algn="just">
                <a:lnSpc>
                  <a:spcPts val="4759"/>
                </a:lnSpc>
              </a:pPr>
              <a:r>
                <a:rPr lang="en-US" sz="3399" dirty="0">
                  <a:solidFill>
                    <a:srgbClr val="000000"/>
                  </a:solidFill>
                  <a:latin typeface="Montserrat"/>
                  <a:ea typeface="Montserrat"/>
                  <a:cs typeface="Montserrat"/>
                  <a:sym typeface="Montserrat"/>
                </a:rPr>
                <a:t>SẢN PHẨM 1: 80 (</a:t>
              </a:r>
              <a:r>
                <a:rPr lang="en-US" sz="3399" dirty="0" err="1">
                  <a:solidFill>
                    <a:srgbClr val="000000"/>
                  </a:solidFill>
                  <a:latin typeface="Montserrat"/>
                  <a:ea typeface="Montserrat"/>
                  <a:cs typeface="Montserrat"/>
                  <a:sym typeface="Montserrat"/>
                </a:rPr>
                <a:t>triệu</a:t>
              </a:r>
              <a:r>
                <a:rPr lang="en-US" sz="3399" dirty="0">
                  <a:solidFill>
                    <a:srgbClr val="000000"/>
                  </a:solidFill>
                  <a:latin typeface="Montserrat"/>
                  <a:ea typeface="Montserrat"/>
                  <a:cs typeface="Montserrat"/>
                  <a:sym typeface="Montserrat"/>
                </a:rPr>
                <a:t> </a:t>
              </a:r>
              <a:r>
                <a:rPr lang="en-US" sz="3399" dirty="0" err="1">
                  <a:solidFill>
                    <a:srgbClr val="000000"/>
                  </a:solidFill>
                  <a:latin typeface="Montserrat"/>
                  <a:ea typeface="Montserrat"/>
                  <a:cs typeface="Montserrat"/>
                  <a:sym typeface="Montserrat"/>
                </a:rPr>
                <a:t>đồng</a:t>
              </a:r>
              <a:r>
                <a:rPr lang="en-US" sz="3399" dirty="0">
                  <a:solidFill>
                    <a:srgbClr val="000000"/>
                  </a:solidFill>
                  <a:latin typeface="Montserrat"/>
                  <a:ea typeface="Montserrat"/>
                  <a:cs typeface="Montserrat"/>
                  <a:sym typeface="Montserrat"/>
                </a:rPr>
                <a:t>)</a:t>
              </a:r>
            </a:p>
          </p:txBody>
        </p:sp>
        <p:sp>
          <p:nvSpPr>
            <p:cNvPr id="21" name="TextBox 21"/>
            <p:cNvSpPr txBox="1"/>
            <p:nvPr/>
          </p:nvSpPr>
          <p:spPr>
            <a:xfrm>
              <a:off x="1504071" y="6854101"/>
              <a:ext cx="6488015" cy="569387"/>
            </a:xfrm>
            <a:prstGeom prst="rect">
              <a:avLst/>
            </a:prstGeom>
          </p:spPr>
          <p:txBody>
            <a:bodyPr lIns="0" tIns="0" rIns="0" bIns="0" rtlCol="0" anchor="t">
              <a:spAutoFit/>
            </a:bodyPr>
            <a:lstStyle/>
            <a:p>
              <a:pPr algn="just">
                <a:lnSpc>
                  <a:spcPts val="4759"/>
                </a:lnSpc>
              </a:pPr>
              <a:r>
                <a:rPr lang="en-US" sz="3399" dirty="0">
                  <a:solidFill>
                    <a:srgbClr val="000000"/>
                  </a:solidFill>
                  <a:latin typeface="Montserrat"/>
                  <a:ea typeface="Montserrat"/>
                  <a:cs typeface="Montserrat"/>
                  <a:sym typeface="Montserrat"/>
                </a:rPr>
                <a:t>SẢN PHẨM 2: 125 (</a:t>
              </a:r>
              <a:r>
                <a:rPr lang="en-US" sz="3399" dirty="0" err="1">
                  <a:solidFill>
                    <a:srgbClr val="000000"/>
                  </a:solidFill>
                  <a:latin typeface="Montserrat"/>
                  <a:ea typeface="Montserrat"/>
                  <a:cs typeface="Montserrat"/>
                  <a:sym typeface="Montserrat"/>
                </a:rPr>
                <a:t>triệu</a:t>
              </a:r>
              <a:r>
                <a:rPr lang="en-US" sz="3399" dirty="0">
                  <a:solidFill>
                    <a:srgbClr val="000000"/>
                  </a:solidFill>
                  <a:latin typeface="Montserrat"/>
                  <a:ea typeface="Montserrat"/>
                  <a:cs typeface="Montserrat"/>
                  <a:sym typeface="Montserrat"/>
                </a:rPr>
                <a:t> </a:t>
              </a:r>
              <a:r>
                <a:rPr lang="en-US" sz="3399" dirty="0" err="1">
                  <a:solidFill>
                    <a:srgbClr val="000000"/>
                  </a:solidFill>
                  <a:latin typeface="Montserrat"/>
                  <a:ea typeface="Montserrat"/>
                  <a:cs typeface="Montserrat"/>
                  <a:sym typeface="Montserrat"/>
                </a:rPr>
                <a:t>đồng</a:t>
              </a:r>
              <a:r>
                <a:rPr lang="en-US" sz="3399" dirty="0">
                  <a:solidFill>
                    <a:srgbClr val="000000"/>
                  </a:solidFill>
                  <a:latin typeface="Montserrat"/>
                  <a:ea typeface="Montserrat"/>
                  <a:cs typeface="Montserrat"/>
                  <a:sym typeface="Montserrat"/>
                </a:rPr>
                <a:t>)</a:t>
              </a:r>
            </a:p>
          </p:txBody>
        </p:sp>
        <p:sp>
          <p:nvSpPr>
            <p:cNvPr id="22" name="Freeform 22"/>
            <p:cNvSpPr/>
            <p:nvPr/>
          </p:nvSpPr>
          <p:spPr>
            <a:xfrm>
              <a:off x="878784" y="6259854"/>
              <a:ext cx="291913" cy="1179447"/>
            </a:xfrm>
            <a:custGeom>
              <a:avLst/>
              <a:gdLst/>
              <a:ahLst/>
              <a:cxnLst/>
              <a:rect l="l" t="t" r="r" b="b"/>
              <a:pathLst>
                <a:path w="291913" h="1179447">
                  <a:moveTo>
                    <a:pt x="0" y="0"/>
                  </a:moveTo>
                  <a:lnTo>
                    <a:pt x="291913" y="0"/>
                  </a:lnTo>
                  <a:lnTo>
                    <a:pt x="291913" y="1179447"/>
                  </a:lnTo>
                  <a:lnTo>
                    <a:pt x="0" y="117944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grpSp>
        <p:nvGrpSpPr>
          <p:cNvPr id="38" name="Group 37"/>
          <p:cNvGrpSpPr/>
          <p:nvPr/>
        </p:nvGrpSpPr>
        <p:grpSpPr>
          <a:xfrm>
            <a:off x="10308629" y="-1"/>
            <a:ext cx="7938990" cy="4936995"/>
            <a:chOff x="10744056" y="0"/>
            <a:chExt cx="7938990" cy="4936993"/>
          </a:xfrm>
        </p:grpSpPr>
        <p:grpSp>
          <p:nvGrpSpPr>
            <p:cNvPr id="3" name="Group 3"/>
            <p:cNvGrpSpPr/>
            <p:nvPr/>
          </p:nvGrpSpPr>
          <p:grpSpPr>
            <a:xfrm>
              <a:off x="10744056" y="0"/>
              <a:ext cx="7938990" cy="4936993"/>
              <a:chOff x="0" y="0"/>
              <a:chExt cx="2090927" cy="1300278"/>
            </a:xfrm>
          </p:grpSpPr>
          <p:sp>
            <p:nvSpPr>
              <p:cNvPr id="4" name="Freeform 4"/>
              <p:cNvSpPr/>
              <p:nvPr/>
            </p:nvSpPr>
            <p:spPr>
              <a:xfrm>
                <a:off x="0" y="0"/>
                <a:ext cx="2090927" cy="1300278"/>
              </a:xfrm>
              <a:custGeom>
                <a:avLst/>
                <a:gdLst/>
                <a:ahLst/>
                <a:cxnLst/>
                <a:rect l="l" t="t" r="r" b="b"/>
                <a:pathLst>
                  <a:path w="2090927" h="1300278">
                    <a:moveTo>
                      <a:pt x="51684" y="0"/>
                    </a:moveTo>
                    <a:lnTo>
                      <a:pt x="2039243" y="0"/>
                    </a:lnTo>
                    <a:cubicBezTo>
                      <a:pt x="2052951" y="0"/>
                      <a:pt x="2066097" y="5445"/>
                      <a:pt x="2075789" y="15138"/>
                    </a:cubicBezTo>
                    <a:cubicBezTo>
                      <a:pt x="2085482" y="24831"/>
                      <a:pt x="2090927" y="37977"/>
                      <a:pt x="2090927" y="51684"/>
                    </a:cubicBezTo>
                    <a:lnTo>
                      <a:pt x="2090927" y="1248594"/>
                    </a:lnTo>
                    <a:cubicBezTo>
                      <a:pt x="2090927" y="1262301"/>
                      <a:pt x="2085482" y="1275447"/>
                      <a:pt x="2075789" y="1285140"/>
                    </a:cubicBezTo>
                    <a:cubicBezTo>
                      <a:pt x="2066097" y="1294833"/>
                      <a:pt x="2052951" y="1300278"/>
                      <a:pt x="2039243" y="1300278"/>
                    </a:cubicBezTo>
                    <a:lnTo>
                      <a:pt x="51684" y="1300278"/>
                    </a:lnTo>
                    <a:cubicBezTo>
                      <a:pt x="37977" y="1300278"/>
                      <a:pt x="24831" y="1294833"/>
                      <a:pt x="15138" y="1285140"/>
                    </a:cubicBezTo>
                    <a:cubicBezTo>
                      <a:pt x="5445" y="1275447"/>
                      <a:pt x="0" y="1262301"/>
                      <a:pt x="0" y="1248594"/>
                    </a:cubicBezTo>
                    <a:lnTo>
                      <a:pt x="0" y="51684"/>
                    </a:lnTo>
                    <a:cubicBezTo>
                      <a:pt x="0" y="37977"/>
                      <a:pt x="5445" y="24831"/>
                      <a:pt x="15138" y="15138"/>
                    </a:cubicBezTo>
                    <a:cubicBezTo>
                      <a:pt x="24831" y="5445"/>
                      <a:pt x="37977" y="0"/>
                      <a:pt x="51684" y="0"/>
                    </a:cubicBezTo>
                    <a:close/>
                  </a:path>
                </a:pathLst>
              </a:custGeom>
              <a:gradFill rotWithShape="1">
                <a:gsLst>
                  <a:gs pos="0">
                    <a:srgbClr val="8C52FF">
                      <a:alpha val="65000"/>
                    </a:srgbClr>
                  </a:gs>
                  <a:gs pos="100000">
                    <a:srgbClr val="5CE1E6">
                      <a:alpha val="65000"/>
                    </a:srgbClr>
                  </a:gs>
                </a:gsLst>
                <a:lin ang="0"/>
              </a:gradFill>
              <a:ln w="38100" cap="rnd">
                <a:solidFill>
                  <a:srgbClr val="FFFFFF">
                    <a:alpha val="64706"/>
                  </a:srgbClr>
                </a:solidFill>
                <a:prstDash val="solid"/>
                <a:round/>
              </a:ln>
            </p:spPr>
            <p:txBody>
              <a:bodyPr/>
              <a:lstStyle/>
              <a:p>
                <a:endParaRPr lang="en-US"/>
              </a:p>
            </p:txBody>
          </p:sp>
          <p:sp>
            <p:nvSpPr>
              <p:cNvPr id="5" name="TextBox 5"/>
              <p:cNvSpPr txBox="1"/>
              <p:nvPr/>
            </p:nvSpPr>
            <p:spPr>
              <a:xfrm>
                <a:off x="0" y="0"/>
                <a:ext cx="2090927" cy="1300278"/>
              </a:xfrm>
              <a:prstGeom prst="rect">
                <a:avLst/>
              </a:prstGeom>
            </p:spPr>
            <p:txBody>
              <a:bodyPr lIns="50800" tIns="50800" rIns="50800" bIns="50800" rtlCol="0" anchor="ctr"/>
              <a:lstStyle/>
              <a:p>
                <a:pPr algn="ctr">
                  <a:lnSpc>
                    <a:spcPts val="3600"/>
                  </a:lnSpc>
                </a:pPr>
                <a:endParaRPr sz="1801"/>
              </a:p>
            </p:txBody>
          </p:sp>
        </p:grpSp>
        <p:grpSp>
          <p:nvGrpSpPr>
            <p:cNvPr id="6" name="Group 6"/>
            <p:cNvGrpSpPr/>
            <p:nvPr/>
          </p:nvGrpSpPr>
          <p:grpSpPr>
            <a:xfrm>
              <a:off x="11202945" y="2009607"/>
              <a:ext cx="917779" cy="91777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4619"/>
                  </a:lnSpc>
                </a:pPr>
                <a:r>
                  <a:rPr lang="en-US" sz="3300" dirty="0">
                    <a:solidFill>
                      <a:srgbClr val="FFFFFF"/>
                    </a:solidFill>
                    <a:latin typeface="Montserrat"/>
                    <a:ea typeface="Montserrat"/>
                    <a:cs typeface="Montserrat"/>
                    <a:sym typeface="Montserrat"/>
                  </a:rPr>
                  <a:t>4.1</a:t>
                </a:r>
              </a:p>
            </p:txBody>
          </p:sp>
        </p:grpSp>
        <p:sp>
          <p:nvSpPr>
            <p:cNvPr id="10" name="TextBox 10"/>
            <p:cNvSpPr txBox="1"/>
            <p:nvPr/>
          </p:nvSpPr>
          <p:spPr>
            <a:xfrm>
              <a:off x="12449942" y="1751370"/>
              <a:ext cx="5435545" cy="1576778"/>
            </a:xfrm>
            <a:prstGeom prst="rect">
              <a:avLst/>
            </a:prstGeom>
          </p:spPr>
          <p:txBody>
            <a:bodyPr lIns="0" tIns="0" rIns="0" bIns="0" rtlCol="0" anchor="t">
              <a:spAutoFit/>
            </a:bodyPr>
            <a:lstStyle/>
            <a:p>
              <a:pPr algn="just">
                <a:lnSpc>
                  <a:spcPts val="4224"/>
                </a:lnSpc>
              </a:pPr>
              <a:r>
                <a:rPr lang="en-US" sz="3017" dirty="0">
                  <a:solidFill>
                    <a:srgbClr val="000000"/>
                  </a:solidFill>
                  <a:latin typeface="Montserrat"/>
                  <a:ea typeface="Montserrat"/>
                  <a:cs typeface="Montserrat"/>
                  <a:sym typeface="Montserrat"/>
                </a:rPr>
                <a:t>Trong </a:t>
              </a:r>
              <a:r>
                <a:rPr lang="en-US" sz="3017" dirty="0" err="1">
                  <a:solidFill>
                    <a:srgbClr val="000000"/>
                  </a:solidFill>
                  <a:latin typeface="Montserrat"/>
                  <a:ea typeface="Montserrat"/>
                  <a:cs typeface="Montserrat"/>
                  <a:sym typeface="Montserrat"/>
                </a:rPr>
                <a:t>năm</a:t>
              </a:r>
              <a:r>
                <a:rPr lang="en-US" sz="3017" dirty="0">
                  <a:solidFill>
                    <a:srgbClr val="000000"/>
                  </a:solidFill>
                  <a:latin typeface="Montserrat"/>
                  <a:ea typeface="Montserrat"/>
                  <a:cs typeface="Montserrat"/>
                  <a:sym typeface="Montserrat"/>
                </a:rPr>
                <a:t> 2025, </a:t>
              </a:r>
              <a:r>
                <a:rPr lang="en-US" sz="3017" dirty="0" err="1">
                  <a:solidFill>
                    <a:srgbClr val="000000"/>
                  </a:solidFill>
                  <a:latin typeface="Montserrat"/>
                  <a:ea typeface="Montserrat"/>
                  <a:cs typeface="Montserrat"/>
                  <a:sym typeface="Montserrat"/>
                </a:rPr>
                <a:t>số</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tháng</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cơ</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sở</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có</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hoạt</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động</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sản</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xuất</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kinh</a:t>
              </a:r>
              <a:r>
                <a:rPr lang="en-US" sz="3017" dirty="0">
                  <a:solidFill>
                    <a:srgbClr val="000000"/>
                  </a:solidFill>
                  <a:latin typeface="Montserrat"/>
                  <a:ea typeface="Montserrat"/>
                  <a:cs typeface="Montserrat"/>
                  <a:sym typeface="Montserrat"/>
                </a:rPr>
                <a:t> </a:t>
              </a:r>
              <a:r>
                <a:rPr lang="en-US" sz="3017" dirty="0" err="1">
                  <a:solidFill>
                    <a:srgbClr val="000000"/>
                  </a:solidFill>
                  <a:latin typeface="Montserrat"/>
                  <a:ea typeface="Montserrat"/>
                  <a:cs typeface="Montserrat"/>
                  <a:sym typeface="Montserrat"/>
                </a:rPr>
                <a:t>doanh</a:t>
              </a:r>
              <a:r>
                <a:rPr lang="en-US" sz="3017" dirty="0">
                  <a:solidFill>
                    <a:srgbClr val="000000"/>
                  </a:solidFill>
                  <a:latin typeface="Montserrat"/>
                  <a:ea typeface="Montserrat"/>
                  <a:cs typeface="Montserrat"/>
                  <a:sym typeface="Montserrat"/>
                </a:rPr>
                <a:t>?</a:t>
              </a:r>
            </a:p>
          </p:txBody>
        </p:sp>
        <p:sp>
          <p:nvSpPr>
            <p:cNvPr id="16" name="TextBox 16"/>
            <p:cNvSpPr txBox="1"/>
            <p:nvPr/>
          </p:nvSpPr>
          <p:spPr>
            <a:xfrm>
              <a:off x="11279610" y="886290"/>
              <a:ext cx="7116250" cy="629788"/>
            </a:xfrm>
            <a:prstGeom prst="rect">
              <a:avLst/>
            </a:prstGeom>
          </p:spPr>
          <p:txBody>
            <a:bodyPr lIns="0" tIns="0" rIns="0" bIns="0" rtlCol="0" anchor="t">
              <a:spAutoFit/>
            </a:bodyPr>
            <a:lstStyle/>
            <a:p>
              <a:pPr>
                <a:lnSpc>
                  <a:spcPts val="4850"/>
                </a:lnSpc>
              </a:pPr>
              <a:r>
                <a:rPr lang="en-US" sz="5001" b="1" dirty="0">
                  <a:solidFill>
                    <a:srgbClr val="15616D"/>
                  </a:solidFill>
                  <a:latin typeface="Montserrat Heavy"/>
                  <a:ea typeface="Montserrat Heavy"/>
                  <a:cs typeface="Montserrat Heavy"/>
                  <a:sym typeface="Montserrat Heavy"/>
                </a:rPr>
                <a:t>PHIẾU SỐ 7/CT-TB</a:t>
              </a:r>
            </a:p>
          </p:txBody>
        </p:sp>
        <p:sp>
          <p:nvSpPr>
            <p:cNvPr id="23" name="TextBox 23"/>
            <p:cNvSpPr txBox="1"/>
            <p:nvPr/>
          </p:nvSpPr>
          <p:spPr>
            <a:xfrm>
              <a:off x="11661836" y="3758419"/>
              <a:ext cx="5435545" cy="620170"/>
            </a:xfrm>
            <a:prstGeom prst="rect">
              <a:avLst/>
            </a:prstGeom>
          </p:spPr>
          <p:txBody>
            <a:bodyPr lIns="0" tIns="0" rIns="0" bIns="0" rtlCol="0" anchor="t">
              <a:spAutoFit/>
            </a:bodyPr>
            <a:lstStyle/>
            <a:p>
              <a:pPr algn="just">
                <a:lnSpc>
                  <a:spcPts val="4759"/>
                </a:lnSpc>
              </a:pPr>
              <a:r>
                <a:rPr lang="en-US" sz="3399" dirty="0" err="1">
                  <a:solidFill>
                    <a:srgbClr val="000000"/>
                  </a:solidFill>
                  <a:latin typeface="Montserrat"/>
                  <a:ea typeface="Montserrat"/>
                  <a:cs typeface="Montserrat"/>
                  <a:sym typeface="Montserrat"/>
                </a:rPr>
                <a:t>Ví</a:t>
              </a:r>
              <a:r>
                <a:rPr lang="en-US" sz="3399" dirty="0">
                  <a:solidFill>
                    <a:srgbClr val="000000"/>
                  </a:solidFill>
                  <a:latin typeface="Montserrat"/>
                  <a:ea typeface="Montserrat"/>
                  <a:cs typeface="Montserrat"/>
                  <a:sym typeface="Montserrat"/>
                </a:rPr>
                <a:t> </a:t>
              </a:r>
              <a:r>
                <a:rPr lang="en-US" sz="3399" dirty="0" err="1">
                  <a:solidFill>
                    <a:srgbClr val="000000"/>
                  </a:solidFill>
                  <a:latin typeface="Montserrat"/>
                  <a:ea typeface="Montserrat"/>
                  <a:cs typeface="Montserrat"/>
                  <a:sym typeface="Montserrat"/>
                </a:rPr>
                <a:t>dụ</a:t>
              </a:r>
              <a:r>
                <a:rPr lang="en-US" sz="3399" dirty="0">
                  <a:solidFill>
                    <a:srgbClr val="000000"/>
                  </a:solidFill>
                  <a:latin typeface="Montserrat"/>
                  <a:ea typeface="Montserrat"/>
                  <a:cs typeface="Montserrat"/>
                  <a:sym typeface="Montserrat"/>
                </a:rPr>
                <a:t>:     </a:t>
              </a:r>
              <a:r>
                <a:rPr lang="en-US" sz="5001" b="1" dirty="0">
                  <a:solidFill>
                    <a:srgbClr val="F90007"/>
                  </a:solidFill>
                  <a:latin typeface="Montserrat Bold"/>
                  <a:ea typeface="Montserrat Bold"/>
                  <a:cs typeface="Montserrat Bold"/>
                  <a:sym typeface="Montserrat Bold"/>
                </a:rPr>
                <a:t>12</a:t>
              </a:r>
              <a:r>
                <a:rPr lang="en-US" sz="5001" dirty="0">
                  <a:solidFill>
                    <a:srgbClr val="000000"/>
                  </a:solidFill>
                  <a:latin typeface="Montserrat"/>
                  <a:ea typeface="Montserrat"/>
                  <a:cs typeface="Montserrat"/>
                  <a:sym typeface="Montserrat"/>
                </a:rPr>
                <a:t> </a:t>
              </a:r>
              <a:r>
                <a:rPr lang="en-US" sz="3399" dirty="0">
                  <a:solidFill>
                    <a:srgbClr val="000000"/>
                  </a:solidFill>
                  <a:latin typeface="Montserrat"/>
                  <a:ea typeface="Montserrat"/>
                  <a:cs typeface="Montserrat"/>
                  <a:sym typeface="Montserrat"/>
                </a:rPr>
                <a:t>THÁNG</a:t>
              </a:r>
            </a:p>
          </p:txBody>
        </p:sp>
      </p:grpSp>
      <p:sp>
        <p:nvSpPr>
          <p:cNvPr id="24" name="TextBox 24"/>
          <p:cNvSpPr txBox="1"/>
          <p:nvPr/>
        </p:nvSpPr>
        <p:spPr>
          <a:xfrm>
            <a:off x="1281649" y="8061801"/>
            <a:ext cx="6932866" cy="620170"/>
          </a:xfrm>
          <a:prstGeom prst="rect">
            <a:avLst/>
          </a:prstGeom>
        </p:spPr>
        <p:txBody>
          <a:bodyPr lIns="0" tIns="0" rIns="0" bIns="0" rtlCol="0" anchor="t">
            <a:spAutoFit/>
          </a:bodyPr>
          <a:lstStyle/>
          <a:p>
            <a:pPr algn="just">
              <a:lnSpc>
                <a:spcPts val="4759"/>
              </a:lnSpc>
            </a:pPr>
            <a:r>
              <a:rPr lang="en-US" sz="3399" b="1" dirty="0">
                <a:solidFill>
                  <a:srgbClr val="000000"/>
                </a:solidFill>
                <a:latin typeface="Montserrat Bold"/>
                <a:ea typeface="Montserrat Bold"/>
                <a:cs typeface="Montserrat Bold"/>
                <a:sym typeface="Montserrat Bold"/>
              </a:rPr>
              <a:t>TỔNG VỐN </a:t>
            </a:r>
            <a:r>
              <a:rPr lang="en-US" sz="3399" dirty="0">
                <a:solidFill>
                  <a:srgbClr val="000000"/>
                </a:solidFill>
                <a:latin typeface="Montserrat"/>
                <a:ea typeface="Montserrat"/>
                <a:cs typeface="Montserrat"/>
                <a:sym typeface="Montserrat"/>
              </a:rPr>
              <a:t>=</a:t>
            </a:r>
            <a:r>
              <a:rPr lang="en-US" sz="3399" b="1" dirty="0">
                <a:solidFill>
                  <a:srgbClr val="000000"/>
                </a:solidFill>
                <a:latin typeface="Montserrat Bold"/>
                <a:ea typeface="Montserrat Bold"/>
                <a:cs typeface="Montserrat Bold"/>
                <a:sym typeface="Montserrat Bold"/>
              </a:rPr>
              <a:t> </a:t>
            </a:r>
            <a:r>
              <a:rPr lang="en-US" sz="5001" b="1" dirty="0">
                <a:solidFill>
                  <a:srgbClr val="F90007"/>
                </a:solidFill>
                <a:latin typeface="Montserrat Bold"/>
                <a:ea typeface="Montserrat Bold"/>
                <a:cs typeface="Montserrat Bold"/>
                <a:sym typeface="Montserrat Bold"/>
              </a:rPr>
              <a:t>205</a:t>
            </a:r>
            <a:r>
              <a:rPr lang="en-US" sz="3399" b="1" dirty="0">
                <a:solidFill>
                  <a:srgbClr val="000000"/>
                </a:solidFill>
                <a:latin typeface="Montserrat Bold"/>
                <a:ea typeface="Montserrat Bold"/>
                <a:cs typeface="Montserrat Bold"/>
                <a:sym typeface="Montserrat Bold"/>
              </a:rPr>
              <a:t> </a:t>
            </a:r>
            <a:r>
              <a:rPr lang="en-US" sz="3399" dirty="0">
                <a:solidFill>
                  <a:srgbClr val="000000"/>
                </a:solidFill>
                <a:latin typeface="Montserrat"/>
                <a:ea typeface="Montserrat"/>
                <a:cs typeface="Montserrat"/>
                <a:sym typeface="Montserrat"/>
              </a:rPr>
              <a:t>(</a:t>
            </a:r>
            <a:r>
              <a:rPr lang="en-US" sz="3399" dirty="0" err="1">
                <a:solidFill>
                  <a:srgbClr val="000000"/>
                </a:solidFill>
                <a:latin typeface="Montserrat"/>
                <a:ea typeface="Montserrat"/>
                <a:cs typeface="Montserrat"/>
                <a:sym typeface="Montserrat"/>
              </a:rPr>
              <a:t>triệu</a:t>
            </a:r>
            <a:r>
              <a:rPr lang="en-US" sz="3399" dirty="0">
                <a:solidFill>
                  <a:srgbClr val="000000"/>
                </a:solidFill>
                <a:latin typeface="Montserrat"/>
                <a:ea typeface="Montserrat"/>
                <a:cs typeface="Montserrat"/>
                <a:sym typeface="Montserrat"/>
              </a:rPr>
              <a:t> </a:t>
            </a:r>
            <a:r>
              <a:rPr lang="en-US" sz="3399" dirty="0" err="1">
                <a:solidFill>
                  <a:srgbClr val="000000"/>
                </a:solidFill>
                <a:latin typeface="Montserrat"/>
                <a:ea typeface="Montserrat"/>
                <a:cs typeface="Montserrat"/>
                <a:sym typeface="Montserrat"/>
              </a:rPr>
              <a:t>đồng</a:t>
            </a:r>
            <a:r>
              <a:rPr lang="en-US" sz="3399" dirty="0">
                <a:solidFill>
                  <a:srgbClr val="000000"/>
                </a:solidFill>
                <a:latin typeface="Montserrat"/>
                <a:ea typeface="Montserrat"/>
                <a:cs typeface="Montserrat"/>
                <a:sym typeface="Montserrat"/>
              </a:rPr>
              <a:t>)</a:t>
            </a:r>
          </a:p>
        </p:txBody>
      </p:sp>
      <p:sp>
        <p:nvSpPr>
          <p:cNvPr id="32" name="Freeform 32"/>
          <p:cNvSpPr/>
          <p:nvPr/>
        </p:nvSpPr>
        <p:spPr>
          <a:xfrm rot="-5400000">
            <a:off x="213498" y="7955332"/>
            <a:ext cx="498910" cy="845196"/>
          </a:xfrm>
          <a:custGeom>
            <a:avLst/>
            <a:gdLst/>
            <a:ahLst/>
            <a:cxnLst/>
            <a:rect l="l" t="t" r="r" b="b"/>
            <a:pathLst>
              <a:path w="498910" h="845197">
                <a:moveTo>
                  <a:pt x="0" y="0"/>
                </a:moveTo>
                <a:lnTo>
                  <a:pt x="498909" y="0"/>
                </a:lnTo>
                <a:lnTo>
                  <a:pt x="498909" y="845197"/>
                </a:lnTo>
                <a:lnTo>
                  <a:pt x="0" y="845197"/>
                </a:lnTo>
                <a:lnTo>
                  <a:pt x="0" y="0"/>
                </a:lnTo>
                <a:close/>
              </a:path>
            </a:pathLst>
          </a:custGeom>
          <a:blipFill>
            <a:blip r:embed="rId5"/>
            <a:stretch>
              <a:fillRect t="-3784" b="-3784"/>
            </a:stretch>
          </a:blipFill>
        </p:spPr>
        <p:txBody>
          <a:bodyPr/>
          <a:lstStyle/>
          <a:p>
            <a:endParaRPr lang="en-US"/>
          </a:p>
        </p:txBody>
      </p:sp>
      <p:sp>
        <p:nvSpPr>
          <p:cNvPr id="33" name="Freeform 33"/>
          <p:cNvSpPr/>
          <p:nvPr/>
        </p:nvSpPr>
        <p:spPr>
          <a:xfrm rot="-5400000">
            <a:off x="8588060" y="7955332"/>
            <a:ext cx="498910" cy="845196"/>
          </a:xfrm>
          <a:custGeom>
            <a:avLst/>
            <a:gdLst/>
            <a:ahLst/>
            <a:cxnLst/>
            <a:rect l="l" t="t" r="r" b="b"/>
            <a:pathLst>
              <a:path w="498910" h="845197">
                <a:moveTo>
                  <a:pt x="0" y="0"/>
                </a:moveTo>
                <a:lnTo>
                  <a:pt x="498909" y="0"/>
                </a:lnTo>
                <a:lnTo>
                  <a:pt x="498909" y="845197"/>
                </a:lnTo>
                <a:lnTo>
                  <a:pt x="0" y="845197"/>
                </a:lnTo>
                <a:lnTo>
                  <a:pt x="0" y="0"/>
                </a:lnTo>
                <a:close/>
              </a:path>
            </a:pathLst>
          </a:custGeom>
          <a:blipFill>
            <a:blip r:embed="rId5"/>
            <a:stretch>
              <a:fillRect t="-3784" b="-3784"/>
            </a:stretch>
          </a:blipFill>
        </p:spPr>
        <p:txBody>
          <a:bodyPr/>
          <a:lstStyle/>
          <a:p>
            <a:endParaRPr lang="en-US"/>
          </a:p>
        </p:txBody>
      </p:sp>
      <p:grpSp>
        <p:nvGrpSpPr>
          <p:cNvPr id="39" name="Group 38"/>
          <p:cNvGrpSpPr/>
          <p:nvPr/>
        </p:nvGrpSpPr>
        <p:grpSpPr>
          <a:xfrm>
            <a:off x="9270320" y="5826989"/>
            <a:ext cx="8651771" cy="4350677"/>
            <a:chOff x="9270320" y="5826988"/>
            <a:chExt cx="8651770" cy="4350678"/>
          </a:xfrm>
        </p:grpSpPr>
        <p:grpSp>
          <p:nvGrpSpPr>
            <p:cNvPr id="25" name="Group 25"/>
            <p:cNvGrpSpPr/>
            <p:nvPr/>
          </p:nvGrpSpPr>
          <p:grpSpPr>
            <a:xfrm>
              <a:off x="9270320" y="5826988"/>
              <a:ext cx="8651770" cy="4350678"/>
              <a:chOff x="-43956" y="3359"/>
              <a:chExt cx="1766777" cy="608508"/>
            </a:xfrm>
          </p:grpSpPr>
          <p:sp>
            <p:nvSpPr>
              <p:cNvPr id="26" name="Freeform 26"/>
              <p:cNvSpPr/>
              <p:nvPr/>
            </p:nvSpPr>
            <p:spPr>
              <a:xfrm>
                <a:off x="-43956" y="3359"/>
                <a:ext cx="1766777" cy="608508"/>
              </a:xfrm>
              <a:custGeom>
                <a:avLst/>
                <a:gdLst/>
                <a:ahLst/>
                <a:cxnLst/>
                <a:rect l="l" t="t" r="r" b="b"/>
                <a:pathLst>
                  <a:path w="1766777" h="608508">
                    <a:moveTo>
                      <a:pt x="1606757" y="0"/>
                    </a:moveTo>
                    <a:lnTo>
                      <a:pt x="160020" y="0"/>
                    </a:lnTo>
                    <a:lnTo>
                      <a:pt x="0" y="160020"/>
                    </a:lnTo>
                    <a:lnTo>
                      <a:pt x="0" y="448488"/>
                    </a:lnTo>
                    <a:lnTo>
                      <a:pt x="160020" y="608508"/>
                    </a:lnTo>
                    <a:lnTo>
                      <a:pt x="1606757" y="608508"/>
                    </a:lnTo>
                    <a:lnTo>
                      <a:pt x="1766777" y="448488"/>
                    </a:lnTo>
                    <a:lnTo>
                      <a:pt x="1766777" y="160020"/>
                    </a:lnTo>
                    <a:lnTo>
                      <a:pt x="1606757" y="0"/>
                    </a:lnTo>
                    <a:close/>
                  </a:path>
                </a:pathLst>
              </a:custGeom>
              <a:solidFill>
                <a:srgbClr val="CCCCCC">
                  <a:alpha val="15686"/>
                </a:srgbClr>
              </a:solidFill>
              <a:ln w="171450" cap="sq">
                <a:solidFill>
                  <a:srgbClr val="000000">
                    <a:alpha val="15686"/>
                  </a:srgbClr>
                </a:solidFill>
                <a:prstDash val="solid"/>
                <a:miter/>
              </a:ln>
            </p:spPr>
            <p:txBody>
              <a:bodyPr/>
              <a:lstStyle/>
              <a:p>
                <a:endParaRPr lang="en-US"/>
              </a:p>
            </p:txBody>
          </p:sp>
          <p:sp>
            <p:nvSpPr>
              <p:cNvPr id="27" name="TextBox 27"/>
              <p:cNvSpPr txBox="1"/>
              <p:nvPr/>
            </p:nvSpPr>
            <p:spPr>
              <a:xfrm>
                <a:off x="63500" y="63500"/>
                <a:ext cx="1639777" cy="481508"/>
              </a:xfrm>
              <a:prstGeom prst="rect">
                <a:avLst/>
              </a:prstGeom>
            </p:spPr>
            <p:txBody>
              <a:bodyPr lIns="50800" tIns="50800" rIns="50800" bIns="50800" rtlCol="0" anchor="ctr"/>
              <a:lstStyle/>
              <a:p>
                <a:pPr algn="ctr">
                  <a:lnSpc>
                    <a:spcPts val="1918"/>
                  </a:lnSpc>
                </a:pPr>
                <a:endParaRPr sz="1801"/>
              </a:p>
            </p:txBody>
          </p:sp>
        </p:grpSp>
        <p:grpSp>
          <p:nvGrpSpPr>
            <p:cNvPr id="28" name="Group 28"/>
            <p:cNvGrpSpPr/>
            <p:nvPr/>
          </p:nvGrpSpPr>
          <p:grpSpPr>
            <a:xfrm>
              <a:off x="10093438" y="6124464"/>
              <a:ext cx="791241" cy="840641"/>
              <a:chOff x="35864" y="-347381"/>
              <a:chExt cx="700736" cy="744485"/>
            </a:xfrm>
          </p:grpSpPr>
          <p:sp>
            <p:nvSpPr>
              <p:cNvPr id="29" name="Freeform 29"/>
              <p:cNvSpPr/>
              <p:nvPr/>
            </p:nvSpPr>
            <p:spPr>
              <a:xfrm>
                <a:off x="35864" y="-347381"/>
                <a:ext cx="700736" cy="7366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lstStyle/>
              <a:p>
                <a:endParaRPr lang="en-US"/>
              </a:p>
            </p:txBody>
          </p:sp>
          <p:sp>
            <p:nvSpPr>
              <p:cNvPr id="30" name="TextBox 30"/>
              <p:cNvSpPr txBox="1"/>
              <p:nvPr/>
            </p:nvSpPr>
            <p:spPr>
              <a:xfrm>
                <a:off x="66433" y="-329971"/>
                <a:ext cx="660400" cy="727075"/>
              </a:xfrm>
              <a:prstGeom prst="rect">
                <a:avLst/>
              </a:prstGeom>
            </p:spPr>
            <p:txBody>
              <a:bodyPr lIns="50800" tIns="50800" rIns="50800" bIns="50800" rtlCol="0" anchor="ctr"/>
              <a:lstStyle/>
              <a:p>
                <a:pPr algn="ctr">
                  <a:lnSpc>
                    <a:spcPts val="4619"/>
                  </a:lnSpc>
                </a:pPr>
                <a:r>
                  <a:rPr lang="en-US" sz="3300" dirty="0">
                    <a:solidFill>
                      <a:srgbClr val="FFFFFF"/>
                    </a:solidFill>
                    <a:latin typeface="Montserrat"/>
                    <a:ea typeface="Montserrat"/>
                    <a:cs typeface="Montserrat"/>
                    <a:sym typeface="Montserrat"/>
                  </a:rPr>
                  <a:t>1T</a:t>
                </a:r>
              </a:p>
            </p:txBody>
          </p:sp>
        </p:grpSp>
        <p:sp>
          <p:nvSpPr>
            <p:cNvPr id="31" name="TextBox 31"/>
            <p:cNvSpPr txBox="1"/>
            <p:nvPr/>
          </p:nvSpPr>
          <p:spPr>
            <a:xfrm>
              <a:off x="11056763" y="6132329"/>
              <a:ext cx="6599207" cy="1184940"/>
            </a:xfrm>
            <a:prstGeom prst="rect">
              <a:avLst/>
            </a:prstGeom>
          </p:spPr>
          <p:txBody>
            <a:bodyPr lIns="0" tIns="0" rIns="0" bIns="0" rtlCol="0" anchor="t">
              <a:spAutoFit/>
            </a:bodyPr>
            <a:lstStyle/>
            <a:p>
              <a:pPr algn="ctr">
                <a:lnSpc>
                  <a:spcPts val="4759"/>
                </a:lnSpc>
              </a:pPr>
              <a:r>
                <a:rPr lang="en-US" sz="3200" spc="-75" dirty="0">
                  <a:solidFill>
                    <a:srgbClr val="000000"/>
                  </a:solidFill>
                  <a:latin typeface="Montserrat"/>
                  <a:ea typeface="Montserrat"/>
                  <a:cs typeface="Montserrat"/>
                  <a:sym typeface="Montserrat"/>
                </a:rPr>
                <a:t>TRỊ GIÁ VỐN HÀNG BÁN </a:t>
              </a:r>
            </a:p>
            <a:p>
              <a:pPr algn="ctr">
                <a:lnSpc>
                  <a:spcPts val="4759"/>
                </a:lnSpc>
              </a:pPr>
              <a:r>
                <a:rPr lang="en-US" sz="3200" spc="-75" dirty="0">
                  <a:solidFill>
                    <a:srgbClr val="000000"/>
                  </a:solidFill>
                  <a:latin typeface="Montserrat"/>
                  <a:ea typeface="Montserrat"/>
                  <a:cs typeface="Montserrat"/>
                  <a:sym typeface="Montserrat"/>
                </a:rPr>
                <a:t>TRONG NĂM 2025</a:t>
              </a:r>
              <a:r>
                <a:rPr lang="en-US" sz="3399" spc="-75" dirty="0">
                  <a:solidFill>
                    <a:srgbClr val="000000"/>
                  </a:solidFill>
                  <a:latin typeface="Montserrat"/>
                  <a:ea typeface="Montserrat"/>
                  <a:cs typeface="Montserrat"/>
                  <a:sym typeface="Montserrat"/>
                </a:rPr>
                <a:t>:</a:t>
              </a:r>
            </a:p>
          </p:txBody>
        </p:sp>
        <p:sp>
          <p:nvSpPr>
            <p:cNvPr id="34" name="TextBox 34"/>
            <p:cNvSpPr txBox="1"/>
            <p:nvPr/>
          </p:nvSpPr>
          <p:spPr>
            <a:xfrm>
              <a:off x="11226407" y="8181842"/>
              <a:ext cx="4958839" cy="1184940"/>
            </a:xfrm>
            <a:prstGeom prst="rect">
              <a:avLst/>
            </a:prstGeom>
          </p:spPr>
          <p:txBody>
            <a:bodyPr lIns="0" tIns="0" rIns="0" bIns="0" rtlCol="0" anchor="t">
              <a:spAutoFit/>
            </a:bodyPr>
            <a:lstStyle/>
            <a:p>
              <a:pPr algn="just">
                <a:lnSpc>
                  <a:spcPts val="4759"/>
                </a:lnSpc>
              </a:pPr>
              <a:r>
                <a:rPr lang="en-US" sz="3399" b="1" dirty="0">
                  <a:solidFill>
                    <a:srgbClr val="F90007"/>
                  </a:solidFill>
                  <a:latin typeface="Montserrat Bold"/>
                  <a:ea typeface="Montserrat Bold"/>
                  <a:cs typeface="Montserrat Bold"/>
                  <a:sym typeface="Montserrat Bold"/>
                </a:rPr>
                <a:t>=</a:t>
              </a:r>
              <a:r>
                <a:rPr lang="en-US" sz="3399" b="1" dirty="0">
                  <a:solidFill>
                    <a:srgbClr val="000000"/>
                  </a:solidFill>
                  <a:latin typeface="Montserrat Bold"/>
                  <a:ea typeface="Montserrat Bold"/>
                  <a:cs typeface="Montserrat Bold"/>
                  <a:sym typeface="Montserrat Bold"/>
                </a:rPr>
                <a:t> </a:t>
              </a:r>
              <a:r>
                <a:rPr lang="en-US" sz="3399" b="1" dirty="0">
                  <a:solidFill>
                    <a:srgbClr val="F90007"/>
                  </a:solidFill>
                  <a:latin typeface="Montserrat Bold"/>
                  <a:ea typeface="Montserrat Bold"/>
                  <a:cs typeface="Montserrat Bold"/>
                  <a:sym typeface="Montserrat Bold"/>
                </a:rPr>
                <a:t>205 * 12</a:t>
              </a:r>
            </a:p>
            <a:p>
              <a:pPr algn="just">
                <a:lnSpc>
                  <a:spcPts val="4759"/>
                </a:lnSpc>
              </a:pPr>
              <a:r>
                <a:rPr lang="en-US" sz="3399" b="1" dirty="0">
                  <a:solidFill>
                    <a:srgbClr val="F90007"/>
                  </a:solidFill>
                  <a:latin typeface="Montserrat Bold"/>
                  <a:ea typeface="Montserrat Bold"/>
                  <a:cs typeface="Montserrat Bold"/>
                  <a:sym typeface="Montserrat Bold"/>
                </a:rPr>
                <a:t>= 2.460</a:t>
              </a:r>
              <a:r>
                <a:rPr lang="en-US" sz="3399" b="1" dirty="0">
                  <a:solidFill>
                    <a:srgbClr val="000000"/>
                  </a:solidFill>
                  <a:latin typeface="Montserrat Bold"/>
                  <a:ea typeface="Montserrat Bold"/>
                  <a:cs typeface="Montserrat Bold"/>
                  <a:sym typeface="Montserrat Bold"/>
                </a:rPr>
                <a:t> </a:t>
              </a:r>
              <a:r>
                <a:rPr lang="en-US" sz="3399" dirty="0">
                  <a:solidFill>
                    <a:srgbClr val="000000"/>
                  </a:solidFill>
                  <a:latin typeface="Montserrat"/>
                  <a:ea typeface="Montserrat"/>
                  <a:cs typeface="Montserrat"/>
                  <a:sym typeface="Montserrat"/>
                </a:rPr>
                <a:t>(</a:t>
              </a:r>
              <a:r>
                <a:rPr lang="en-US" sz="3399" dirty="0" err="1">
                  <a:solidFill>
                    <a:srgbClr val="000000"/>
                  </a:solidFill>
                  <a:latin typeface="Montserrat"/>
                  <a:ea typeface="Montserrat"/>
                  <a:cs typeface="Montserrat"/>
                  <a:sym typeface="Montserrat"/>
                </a:rPr>
                <a:t>triệu</a:t>
              </a:r>
              <a:r>
                <a:rPr lang="en-US" sz="3399" dirty="0">
                  <a:solidFill>
                    <a:srgbClr val="000000"/>
                  </a:solidFill>
                  <a:latin typeface="Montserrat"/>
                  <a:ea typeface="Montserrat"/>
                  <a:cs typeface="Montserrat"/>
                  <a:sym typeface="Montserrat"/>
                </a:rPr>
                <a:t> </a:t>
              </a:r>
              <a:r>
                <a:rPr lang="en-US" sz="3399" dirty="0" err="1">
                  <a:solidFill>
                    <a:srgbClr val="000000"/>
                  </a:solidFill>
                  <a:latin typeface="Montserrat"/>
                  <a:ea typeface="Montserrat"/>
                  <a:cs typeface="Montserrat"/>
                  <a:sym typeface="Montserrat"/>
                </a:rPr>
                <a:t>đồng</a:t>
              </a:r>
              <a:r>
                <a:rPr lang="en-US" sz="3399" dirty="0">
                  <a:solidFill>
                    <a:srgbClr val="000000"/>
                  </a:solidFill>
                  <a:latin typeface="Montserrat"/>
                  <a:ea typeface="Montserrat"/>
                  <a:cs typeface="Montserrat"/>
                  <a:sym typeface="Montserrat"/>
                </a:rPr>
                <a:t>)</a:t>
              </a:r>
            </a:p>
          </p:txBody>
        </p:sp>
        <p:sp>
          <p:nvSpPr>
            <p:cNvPr id="40" name="TextBox 31"/>
            <p:cNvSpPr txBox="1"/>
            <p:nvPr/>
          </p:nvSpPr>
          <p:spPr>
            <a:xfrm>
              <a:off x="10950890" y="7449786"/>
              <a:ext cx="6810952" cy="615553"/>
            </a:xfrm>
            <a:prstGeom prst="rect">
              <a:avLst/>
            </a:prstGeom>
          </p:spPr>
          <p:txBody>
            <a:bodyPr wrap="square" lIns="0" tIns="0" rIns="0" bIns="0" rtlCol="0" anchor="t">
              <a:spAutoFit/>
            </a:bodyPr>
            <a:lstStyle/>
            <a:p>
              <a:pPr algn="just">
                <a:lnSpc>
                  <a:spcPts val="4759"/>
                </a:lnSpc>
              </a:pPr>
              <a:r>
                <a:rPr lang="vi-VN" sz="3100" b="1" i="1" spc="-75" dirty="0">
                  <a:solidFill>
                    <a:srgbClr val="000000"/>
                  </a:solidFill>
                  <a:latin typeface="Montserrat"/>
                  <a:ea typeface="Montserrat"/>
                  <a:cs typeface="Montserrat"/>
                  <a:sym typeface="Montserrat"/>
                </a:rPr>
                <a:t>(=Câu 1 * Câu 4.1 Phiếu 7/CT-TB</a:t>
              </a:r>
              <a:r>
                <a:rPr lang="vi-VN" sz="3399" spc="-75" dirty="0">
                  <a:solidFill>
                    <a:srgbClr val="000000"/>
                  </a:solidFill>
                  <a:latin typeface="Montserrat"/>
                  <a:ea typeface="Montserrat"/>
                  <a:cs typeface="Montserrat"/>
                  <a:sym typeface="Montserrat"/>
                </a:rPr>
                <a:t>)</a:t>
              </a:r>
              <a:endParaRPr lang="en-US" sz="3399" spc="-75" dirty="0">
                <a:solidFill>
                  <a:srgbClr val="000000"/>
                </a:solidFill>
                <a:latin typeface="Montserrat"/>
                <a:ea typeface="Montserrat"/>
                <a:cs typeface="Montserrat"/>
                <a:sym typeface="Montserrat"/>
              </a:endParaRPr>
            </a:p>
          </p:txBody>
        </p:sp>
      </p:grpSp>
    </p:spTree>
    <p:extLst>
      <p:ext uri="{BB962C8B-B14F-4D97-AF65-F5344CB8AC3E}">
        <p14:creationId xmlns:p14="http://schemas.microsoft.com/office/powerpoint/2010/main" val="22179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8)">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up)">
                                      <p:cBhvr>
                                        <p:cTn id="11" dur="500"/>
                                        <p:tgtEl>
                                          <p:spTgt spid="3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1"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heel(8)">
                                      <p:cBhvr>
                                        <p:cTn id="27" dur="500"/>
                                        <p:tgtEl>
                                          <p:spTgt spid="3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par>
                          <p:cTn id="32" fill="hold">
                            <p:stCondLst>
                              <p:cond delay="3500"/>
                            </p:stCondLst>
                            <p:childTnLst>
                              <p:par>
                                <p:cTn id="33" presetID="21" presetClass="entr" presetSubtype="8"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heel(8)">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063594" y="2062594"/>
            <a:ext cx="10345165" cy="6103647"/>
          </a:xfrm>
          <a:custGeom>
            <a:avLst/>
            <a:gdLst/>
            <a:ahLst/>
            <a:cxnLst/>
            <a:rect l="l" t="t" r="r" b="b"/>
            <a:pathLst>
              <a:path w="10345165" h="6103647">
                <a:moveTo>
                  <a:pt x="0" y="0"/>
                </a:moveTo>
                <a:lnTo>
                  <a:pt x="10345165" y="0"/>
                </a:lnTo>
                <a:lnTo>
                  <a:pt x="10345165" y="6103647"/>
                </a:lnTo>
                <a:lnTo>
                  <a:pt x="0" y="6103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59118" y="9590047"/>
            <a:ext cx="441878" cy="413708"/>
          </a:xfrm>
          <a:custGeom>
            <a:avLst/>
            <a:gdLst/>
            <a:ahLst/>
            <a:cxnLst/>
            <a:rect l="l" t="t" r="r" b="b"/>
            <a:pathLst>
              <a:path w="441878" h="413708">
                <a:moveTo>
                  <a:pt x="0" y="0"/>
                </a:moveTo>
                <a:lnTo>
                  <a:pt x="441878" y="0"/>
                </a:lnTo>
                <a:lnTo>
                  <a:pt x="441878" y="413709"/>
                </a:lnTo>
                <a:lnTo>
                  <a:pt x="0" y="413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582251" y="2210410"/>
            <a:ext cx="8229600" cy="8076589"/>
          </a:xfrm>
          <a:custGeom>
            <a:avLst/>
            <a:gdLst/>
            <a:ahLst/>
            <a:cxnLst/>
            <a:rect l="l" t="t" r="r" b="b"/>
            <a:pathLst>
              <a:path w="7591252" h="6879572">
                <a:moveTo>
                  <a:pt x="0" y="0"/>
                </a:moveTo>
                <a:lnTo>
                  <a:pt x="7591251" y="0"/>
                </a:lnTo>
                <a:lnTo>
                  <a:pt x="7591251" y="6879572"/>
                </a:lnTo>
                <a:lnTo>
                  <a:pt x="0" y="687957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810019" y="647700"/>
            <a:ext cx="11374334" cy="1739899"/>
          </a:xfrm>
          <a:prstGeom prst="rect">
            <a:avLst/>
          </a:prstGeom>
        </p:spPr>
        <p:txBody>
          <a:bodyPr lIns="0" tIns="0" rIns="0" bIns="0" rtlCol="0" anchor="t">
            <a:spAutoFit/>
          </a:bodyPr>
          <a:lstStyle/>
          <a:p>
            <a:pPr algn="l">
              <a:lnSpc>
                <a:spcPts val="7000"/>
              </a:lnSpc>
            </a:pPr>
            <a:r>
              <a:rPr lang="en-US" sz="5000" b="1" dirty="0">
                <a:solidFill>
                  <a:srgbClr val="1559A7"/>
                </a:solidFill>
                <a:latin typeface="Muli Bold"/>
                <a:ea typeface="Muli Bold"/>
                <a:cs typeface="Muli Bold"/>
                <a:sym typeface="Muli Bold"/>
              </a:rPr>
              <a:t>1.2. </a:t>
            </a:r>
            <a:r>
              <a:rPr lang="en-US" sz="5000" b="1" dirty="0" err="1">
                <a:solidFill>
                  <a:srgbClr val="1559A7"/>
                </a:solidFill>
                <a:latin typeface="Muli Bold"/>
                <a:ea typeface="Muli Bold"/>
                <a:cs typeface="Muli Bold"/>
                <a:sym typeface="Muli Bold"/>
              </a:rPr>
              <a:t>Địa</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điểm</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này</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cơ</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sở</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đi</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thuê</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mượn</a:t>
            </a:r>
            <a:r>
              <a:rPr lang="en-US" sz="5000" b="1" dirty="0">
                <a:solidFill>
                  <a:srgbClr val="1559A7"/>
                </a:solidFill>
                <a:latin typeface="Muli Bold"/>
                <a:ea typeface="Muli Bold"/>
                <a:cs typeface="Muli Bold"/>
                <a:sym typeface="Muli Bold"/>
              </a:rPr>
              <a:t> hay </a:t>
            </a:r>
            <a:r>
              <a:rPr lang="en-US" sz="5000" b="1" dirty="0" err="1">
                <a:solidFill>
                  <a:srgbClr val="1559A7"/>
                </a:solidFill>
                <a:latin typeface="Muli Bold"/>
                <a:ea typeface="Muli Bold"/>
                <a:cs typeface="Muli Bold"/>
                <a:sym typeface="Muli Bold"/>
              </a:rPr>
              <a:t>thuộc</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sở</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hữu</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của</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chủ</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cơ</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sở</a:t>
            </a:r>
            <a:r>
              <a:rPr lang="en-US" sz="5000" b="1" dirty="0">
                <a:solidFill>
                  <a:srgbClr val="1559A7"/>
                </a:solidFill>
                <a:latin typeface="Muli Bold"/>
                <a:ea typeface="Muli Bold"/>
                <a:cs typeface="Muli Bold"/>
                <a:sym typeface="Muli Bold"/>
              </a:rPr>
              <a:t>?</a:t>
            </a:r>
          </a:p>
        </p:txBody>
      </p:sp>
      <p:sp>
        <p:nvSpPr>
          <p:cNvPr id="6" name="TextBox 6"/>
          <p:cNvSpPr txBox="1"/>
          <p:nvPr/>
        </p:nvSpPr>
        <p:spPr>
          <a:xfrm>
            <a:off x="1066800" y="3321385"/>
            <a:ext cx="8824665" cy="4739759"/>
          </a:xfrm>
          <a:prstGeom prst="rect">
            <a:avLst/>
          </a:prstGeom>
        </p:spPr>
        <p:txBody>
          <a:bodyPr wrap="square" lIns="0" tIns="0" rIns="0" bIns="0" rtlCol="0" anchor="t">
            <a:spAutoFit/>
          </a:bodyPr>
          <a:lstStyle/>
          <a:p>
            <a:pPr algn="just"/>
            <a:r>
              <a:rPr lang="en-US" sz="4400" dirty="0" err="1">
                <a:solidFill>
                  <a:srgbClr val="000000"/>
                </a:solidFill>
                <a:latin typeface="Muli"/>
                <a:ea typeface="Muli"/>
                <a:cs typeface="Muli"/>
                <a:sym typeface="Muli"/>
              </a:rPr>
              <a:t>Địa</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điểm</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thuộc</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sở</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hữu</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của</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chủ</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cơ</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sở</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khi</a:t>
            </a:r>
            <a:r>
              <a:rPr lang="en-US" sz="4400" dirty="0">
                <a:solidFill>
                  <a:srgbClr val="000000"/>
                </a:solidFill>
                <a:latin typeface="Muli"/>
                <a:ea typeface="Muli"/>
                <a:cs typeface="Muli"/>
                <a:sym typeface="Muli"/>
              </a:rPr>
              <a:t>:</a:t>
            </a:r>
          </a:p>
          <a:p>
            <a:pPr algn="just"/>
            <a:r>
              <a:rPr lang="en-US" sz="4400" dirty="0">
                <a:solidFill>
                  <a:srgbClr val="000000"/>
                </a:solidFill>
                <a:latin typeface="Muli"/>
                <a:ea typeface="Muli"/>
                <a:cs typeface="Muli"/>
                <a:sym typeface="Wingdings" panose="05000000000000000000" pitchFamily="2" charset="2"/>
              </a:rPr>
              <a:t></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Địa</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điểm</a:t>
            </a:r>
            <a:r>
              <a:rPr lang="en-US" sz="4400" dirty="0">
                <a:solidFill>
                  <a:srgbClr val="000000"/>
                </a:solidFill>
                <a:latin typeface="Muli"/>
                <a:ea typeface="Muli"/>
                <a:cs typeface="Muli"/>
                <a:sym typeface="Muli"/>
              </a:rPr>
              <a:t> do </a:t>
            </a:r>
            <a:r>
              <a:rPr lang="en-US" sz="4400" dirty="0" err="1">
                <a:solidFill>
                  <a:srgbClr val="000000"/>
                </a:solidFill>
                <a:latin typeface="Muli"/>
                <a:ea typeface="Muli"/>
                <a:cs typeface="Muli"/>
                <a:sym typeface="Muli"/>
              </a:rPr>
              <a:t>chủ</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cơ</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sở</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mua</a:t>
            </a:r>
            <a:r>
              <a:rPr lang="en-US" sz="4400" dirty="0">
                <a:solidFill>
                  <a:srgbClr val="000000"/>
                </a:solidFill>
                <a:latin typeface="Muli"/>
                <a:ea typeface="Muli"/>
                <a:cs typeface="Muli"/>
                <a:sym typeface="Muli"/>
              </a:rPr>
              <a:t>/</a:t>
            </a:r>
            <a:r>
              <a:rPr lang="en-US" sz="4400" dirty="0" err="1">
                <a:solidFill>
                  <a:srgbClr val="000000"/>
                </a:solidFill>
                <a:latin typeface="Muli"/>
                <a:ea typeface="Muli"/>
                <a:cs typeface="Muli"/>
                <a:sym typeface="Muli"/>
              </a:rPr>
              <a:t>được</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cho</a:t>
            </a:r>
            <a:r>
              <a:rPr lang="en-US" sz="4400" dirty="0">
                <a:solidFill>
                  <a:srgbClr val="000000"/>
                </a:solidFill>
                <a:latin typeface="Muli"/>
                <a:ea typeface="Muli"/>
                <a:cs typeface="Muli"/>
                <a:sym typeface="Muli"/>
              </a:rPr>
              <a:t>/</a:t>
            </a:r>
            <a:r>
              <a:rPr lang="en-US" sz="4400" dirty="0" err="1">
                <a:solidFill>
                  <a:srgbClr val="000000"/>
                </a:solidFill>
                <a:latin typeface="Muli"/>
                <a:ea typeface="Muli"/>
                <a:cs typeface="Muli"/>
                <a:sym typeface="Muli"/>
              </a:rPr>
              <a:t>được</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tặng</a:t>
            </a:r>
            <a:r>
              <a:rPr lang="en-US" sz="4400" dirty="0">
                <a:solidFill>
                  <a:srgbClr val="000000"/>
                </a:solidFill>
                <a:latin typeface="Muli"/>
                <a:ea typeface="Muli"/>
                <a:cs typeface="Muli"/>
                <a:sym typeface="Muli"/>
              </a:rPr>
              <a:t>/</a:t>
            </a:r>
            <a:r>
              <a:rPr lang="en-US" sz="4400" dirty="0" err="1">
                <a:solidFill>
                  <a:srgbClr val="000000"/>
                </a:solidFill>
                <a:latin typeface="Muli"/>
                <a:ea typeface="Muli"/>
                <a:cs typeface="Muli"/>
                <a:sym typeface="Muli"/>
              </a:rPr>
              <a:t>thừa</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kế</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không</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phân</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biệt</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địa</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điểm</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này</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có</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giấy</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chứng</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nhận</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quyền</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sở</a:t>
            </a:r>
            <a:r>
              <a:rPr lang="en-US" sz="4400" dirty="0">
                <a:solidFill>
                  <a:srgbClr val="000000"/>
                </a:solidFill>
                <a:latin typeface="Muli"/>
                <a:ea typeface="Muli"/>
                <a:cs typeface="Muli"/>
                <a:sym typeface="Muli"/>
              </a:rPr>
              <a:t> </a:t>
            </a:r>
            <a:r>
              <a:rPr lang="en-US" sz="4400" dirty="0" err="1">
                <a:solidFill>
                  <a:srgbClr val="000000"/>
                </a:solidFill>
                <a:latin typeface="Muli"/>
                <a:ea typeface="Muli"/>
                <a:cs typeface="Muli"/>
                <a:sym typeface="Muli"/>
              </a:rPr>
              <a:t>hữu</a:t>
            </a:r>
            <a:r>
              <a:rPr lang="en-US" sz="4400" dirty="0">
                <a:solidFill>
                  <a:srgbClr val="000000"/>
                </a:solidFill>
                <a:latin typeface="Muli"/>
                <a:ea typeface="Muli"/>
                <a:cs typeface="Muli"/>
                <a:sym typeface="Muli"/>
              </a:rPr>
              <a:t> hay </a:t>
            </a:r>
            <a:r>
              <a:rPr lang="en-US" sz="4400" dirty="0" err="1">
                <a:solidFill>
                  <a:srgbClr val="000000"/>
                </a:solidFill>
                <a:latin typeface="Muli"/>
                <a:ea typeface="Muli"/>
                <a:cs typeface="Muli"/>
                <a:sym typeface="Muli"/>
              </a:rPr>
              <a:t>chưa</a:t>
            </a:r>
            <a:endParaRPr lang="en-US" sz="4400" dirty="0">
              <a:solidFill>
                <a:srgbClr val="000000"/>
              </a:solidFill>
              <a:latin typeface="Muli"/>
              <a:ea typeface="Muli"/>
              <a:cs typeface="Muli"/>
              <a:sym typeface="Muli"/>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14">
            <a:extLst>
              <a:ext uri="{FF2B5EF4-FFF2-40B4-BE49-F238E27FC236}">
                <a16:creationId xmlns:a16="http://schemas.microsoft.com/office/drawing/2014/main" xmlns="" id="{2A6649C9-23EB-D36F-1E78-C00FE50C4A11}"/>
              </a:ext>
            </a:extLst>
          </p:cNvPr>
          <p:cNvGrpSpPr/>
          <p:nvPr/>
        </p:nvGrpSpPr>
        <p:grpSpPr>
          <a:xfrm>
            <a:off x="8653927" y="7874865"/>
            <a:ext cx="9451142" cy="3629897"/>
            <a:chOff x="0" y="-382901"/>
            <a:chExt cx="1984092" cy="956021"/>
          </a:xfrm>
        </p:grpSpPr>
        <p:sp>
          <p:nvSpPr>
            <p:cNvPr id="33" name="Freeform 15">
              <a:extLst>
                <a:ext uri="{FF2B5EF4-FFF2-40B4-BE49-F238E27FC236}">
                  <a16:creationId xmlns:a16="http://schemas.microsoft.com/office/drawing/2014/main" xmlns="" id="{08539449-9873-D204-4D82-2C93041A6601}"/>
                </a:ext>
              </a:extLst>
            </p:cNvPr>
            <p:cNvSpPr/>
            <p:nvPr/>
          </p:nvSpPr>
          <p:spPr>
            <a:xfrm>
              <a:off x="28957" y="-382901"/>
              <a:ext cx="1955135" cy="573120"/>
            </a:xfrm>
            <a:custGeom>
              <a:avLst/>
              <a:gdLst/>
              <a:ahLst/>
              <a:cxnLst/>
              <a:rect l="l" t="t" r="r" b="b"/>
              <a:pathLst>
                <a:path w="1955135" h="573120">
                  <a:moveTo>
                    <a:pt x="17729" y="0"/>
                  </a:moveTo>
                  <a:lnTo>
                    <a:pt x="1937405" y="0"/>
                  </a:lnTo>
                  <a:cubicBezTo>
                    <a:pt x="1947197" y="0"/>
                    <a:pt x="1955135" y="7938"/>
                    <a:pt x="1955135" y="17729"/>
                  </a:cubicBezTo>
                  <a:lnTo>
                    <a:pt x="1955135" y="555391"/>
                  </a:lnTo>
                  <a:cubicBezTo>
                    <a:pt x="1955135" y="565183"/>
                    <a:pt x="1947197" y="573120"/>
                    <a:pt x="1937405" y="573120"/>
                  </a:cubicBezTo>
                  <a:lnTo>
                    <a:pt x="17729" y="573120"/>
                  </a:lnTo>
                  <a:cubicBezTo>
                    <a:pt x="7938" y="573120"/>
                    <a:pt x="0" y="565183"/>
                    <a:pt x="0" y="555391"/>
                  </a:cubicBezTo>
                  <a:lnTo>
                    <a:pt x="0" y="17729"/>
                  </a:lnTo>
                  <a:cubicBezTo>
                    <a:pt x="0" y="7938"/>
                    <a:pt x="7938" y="0"/>
                    <a:pt x="17729" y="0"/>
                  </a:cubicBezTo>
                  <a:close/>
                </a:path>
              </a:pathLst>
            </a:custGeom>
            <a:gradFill rotWithShape="1">
              <a:gsLst>
                <a:gs pos="0">
                  <a:srgbClr val="1A1054">
                    <a:alpha val="100000"/>
                  </a:srgbClr>
                </a:gs>
                <a:gs pos="100000">
                  <a:srgbClr val="255FF1">
                    <a:alpha val="100000"/>
                  </a:srgbClr>
                </a:gs>
              </a:gsLst>
              <a:lin ang="18900000"/>
            </a:gradFill>
          </p:spPr>
          <p:txBody>
            <a:bodyPr/>
            <a:lstStyle/>
            <a:p>
              <a:pPr algn="ctr"/>
              <a:endParaRPr lang="en-US"/>
            </a:p>
          </p:txBody>
        </p:sp>
        <p:sp>
          <p:nvSpPr>
            <p:cNvPr id="34" name="TextBox 16">
              <a:extLst>
                <a:ext uri="{FF2B5EF4-FFF2-40B4-BE49-F238E27FC236}">
                  <a16:creationId xmlns:a16="http://schemas.microsoft.com/office/drawing/2014/main" xmlns="" id="{E5960ABF-4370-2774-33A5-25631E2E6545}"/>
                </a:ext>
              </a:extLst>
            </p:cNvPr>
            <p:cNvSpPr txBox="1"/>
            <p:nvPr/>
          </p:nvSpPr>
          <p:spPr>
            <a:xfrm>
              <a:off x="0" y="0"/>
              <a:ext cx="1955135" cy="573120"/>
            </a:xfrm>
            <a:prstGeom prst="rect">
              <a:avLst/>
            </a:prstGeom>
          </p:spPr>
          <p:txBody>
            <a:bodyPr lIns="50800" tIns="50800" rIns="50800" bIns="50800" rtlCol="0" anchor="ctr"/>
            <a:lstStyle/>
            <a:p>
              <a:pPr algn="ctr">
                <a:lnSpc>
                  <a:spcPts val="3600"/>
                </a:lnSpc>
              </a:pPr>
              <a:endParaRPr lang="en-US" sz="3001" dirty="0">
                <a:solidFill>
                  <a:srgbClr val="FFFFFF"/>
                </a:solidFill>
                <a:latin typeface="Montserrat"/>
                <a:ea typeface="Montserrat"/>
                <a:cs typeface="Montserrat"/>
                <a:sym typeface="Montserrat"/>
              </a:endParaRPr>
            </a:p>
          </p:txBody>
        </p:sp>
      </p:grpSp>
      <p:grpSp>
        <p:nvGrpSpPr>
          <p:cNvPr id="29" name="Group 14">
            <a:extLst>
              <a:ext uri="{FF2B5EF4-FFF2-40B4-BE49-F238E27FC236}">
                <a16:creationId xmlns:a16="http://schemas.microsoft.com/office/drawing/2014/main" xmlns="" id="{77A1FBD1-F91F-5BD4-4168-0D1EA45166F7}"/>
              </a:ext>
            </a:extLst>
          </p:cNvPr>
          <p:cNvGrpSpPr/>
          <p:nvPr/>
        </p:nvGrpSpPr>
        <p:grpSpPr>
          <a:xfrm>
            <a:off x="9810906" y="2417578"/>
            <a:ext cx="7533349" cy="3629897"/>
            <a:chOff x="0" y="-382901"/>
            <a:chExt cx="1984092" cy="956021"/>
          </a:xfrm>
        </p:grpSpPr>
        <p:sp>
          <p:nvSpPr>
            <p:cNvPr id="30" name="Freeform 15">
              <a:extLst>
                <a:ext uri="{FF2B5EF4-FFF2-40B4-BE49-F238E27FC236}">
                  <a16:creationId xmlns:a16="http://schemas.microsoft.com/office/drawing/2014/main" xmlns="" id="{3AD2154A-80B2-AAD3-EE0C-FB3F5EF218C4}"/>
                </a:ext>
              </a:extLst>
            </p:cNvPr>
            <p:cNvSpPr/>
            <p:nvPr/>
          </p:nvSpPr>
          <p:spPr>
            <a:xfrm>
              <a:off x="28957" y="-382901"/>
              <a:ext cx="1955135" cy="573120"/>
            </a:xfrm>
            <a:custGeom>
              <a:avLst/>
              <a:gdLst/>
              <a:ahLst/>
              <a:cxnLst/>
              <a:rect l="l" t="t" r="r" b="b"/>
              <a:pathLst>
                <a:path w="1955135" h="573120">
                  <a:moveTo>
                    <a:pt x="17729" y="0"/>
                  </a:moveTo>
                  <a:lnTo>
                    <a:pt x="1937405" y="0"/>
                  </a:lnTo>
                  <a:cubicBezTo>
                    <a:pt x="1947197" y="0"/>
                    <a:pt x="1955135" y="7938"/>
                    <a:pt x="1955135" y="17729"/>
                  </a:cubicBezTo>
                  <a:lnTo>
                    <a:pt x="1955135" y="555391"/>
                  </a:lnTo>
                  <a:cubicBezTo>
                    <a:pt x="1955135" y="565183"/>
                    <a:pt x="1947197" y="573120"/>
                    <a:pt x="1937405" y="573120"/>
                  </a:cubicBezTo>
                  <a:lnTo>
                    <a:pt x="17729" y="573120"/>
                  </a:lnTo>
                  <a:cubicBezTo>
                    <a:pt x="7938" y="573120"/>
                    <a:pt x="0" y="565183"/>
                    <a:pt x="0" y="555391"/>
                  </a:cubicBezTo>
                  <a:lnTo>
                    <a:pt x="0" y="17729"/>
                  </a:lnTo>
                  <a:cubicBezTo>
                    <a:pt x="0" y="7938"/>
                    <a:pt x="7938" y="0"/>
                    <a:pt x="17729" y="0"/>
                  </a:cubicBezTo>
                  <a:close/>
                </a:path>
              </a:pathLst>
            </a:custGeom>
            <a:gradFill rotWithShape="1">
              <a:gsLst>
                <a:gs pos="0">
                  <a:srgbClr val="1A1054">
                    <a:alpha val="100000"/>
                  </a:srgbClr>
                </a:gs>
                <a:gs pos="100000">
                  <a:srgbClr val="255FF1">
                    <a:alpha val="100000"/>
                  </a:srgbClr>
                </a:gs>
              </a:gsLst>
              <a:lin ang="18900000"/>
            </a:gradFill>
          </p:spPr>
          <p:txBody>
            <a:bodyPr/>
            <a:lstStyle/>
            <a:p>
              <a:pPr algn="ctr"/>
              <a:endParaRPr lang="en-US"/>
            </a:p>
          </p:txBody>
        </p:sp>
        <p:sp>
          <p:nvSpPr>
            <p:cNvPr id="31" name="TextBox 16">
              <a:extLst>
                <a:ext uri="{FF2B5EF4-FFF2-40B4-BE49-F238E27FC236}">
                  <a16:creationId xmlns:a16="http://schemas.microsoft.com/office/drawing/2014/main" xmlns="" id="{76C04214-D1CE-2C3B-79D0-1A1782AE633D}"/>
                </a:ext>
              </a:extLst>
            </p:cNvPr>
            <p:cNvSpPr txBox="1"/>
            <p:nvPr/>
          </p:nvSpPr>
          <p:spPr>
            <a:xfrm>
              <a:off x="0" y="0"/>
              <a:ext cx="1955135" cy="573120"/>
            </a:xfrm>
            <a:prstGeom prst="rect">
              <a:avLst/>
            </a:prstGeom>
          </p:spPr>
          <p:txBody>
            <a:bodyPr lIns="50800" tIns="50800" rIns="50800" bIns="50800" rtlCol="0" anchor="ctr"/>
            <a:lstStyle/>
            <a:p>
              <a:pPr algn="ctr">
                <a:lnSpc>
                  <a:spcPts val="3600"/>
                </a:lnSpc>
              </a:pPr>
              <a:endParaRPr lang="en-US" sz="3001" dirty="0">
                <a:solidFill>
                  <a:srgbClr val="FFFFFF"/>
                </a:solidFill>
                <a:latin typeface="Montserrat"/>
                <a:ea typeface="Montserrat"/>
                <a:cs typeface="Montserrat"/>
                <a:sym typeface="Montserrat"/>
              </a:endParaRPr>
            </a:p>
          </p:txBody>
        </p:sp>
      </p:grpSp>
      <p:sp>
        <p:nvSpPr>
          <p:cNvPr id="2" name="Freeform 2">
            <a:extLst>
              <a:ext uri="{FF2B5EF4-FFF2-40B4-BE49-F238E27FC236}">
                <a16:creationId xmlns:a16="http://schemas.microsoft.com/office/drawing/2014/main" xmlns="" id="{E8848117-EC53-FE89-B26F-13D51E549B12}"/>
              </a:ext>
            </a:extLst>
          </p:cNvPr>
          <p:cNvSpPr/>
          <p:nvPr/>
        </p:nvSpPr>
        <p:spPr>
          <a:xfrm>
            <a:off x="-102522" y="21798"/>
            <a:ext cx="18288000" cy="10265202"/>
          </a:xfrm>
          <a:custGeom>
            <a:avLst/>
            <a:gdLst/>
            <a:ahLst/>
            <a:cxnLst/>
            <a:rect l="l" t="t" r="r" b="b"/>
            <a:pathLst>
              <a:path w="18578457" h="12503510">
                <a:moveTo>
                  <a:pt x="0" y="0"/>
                </a:moveTo>
                <a:lnTo>
                  <a:pt x="18578457" y="0"/>
                </a:lnTo>
                <a:lnTo>
                  <a:pt x="18578457" y="12503510"/>
                </a:lnTo>
                <a:lnTo>
                  <a:pt x="0" y="12503510"/>
                </a:lnTo>
                <a:lnTo>
                  <a:pt x="0" y="0"/>
                </a:lnTo>
                <a:close/>
              </a:path>
            </a:pathLst>
          </a:custGeom>
          <a:blipFill>
            <a:blip r:embed="rId3">
              <a:alphaModFix amt="18000"/>
            </a:blip>
            <a:stretch>
              <a:fillRect t="-5719" b="-5719"/>
            </a:stretch>
          </a:blipFill>
        </p:spPr>
        <p:txBody>
          <a:bodyPr/>
          <a:lstStyle/>
          <a:p>
            <a:pPr algn="ctr"/>
            <a:endParaRPr lang="en-US" dirty="0"/>
          </a:p>
        </p:txBody>
      </p:sp>
      <p:grpSp>
        <p:nvGrpSpPr>
          <p:cNvPr id="5" name="Group 4">
            <a:extLst>
              <a:ext uri="{FF2B5EF4-FFF2-40B4-BE49-F238E27FC236}">
                <a16:creationId xmlns:a16="http://schemas.microsoft.com/office/drawing/2014/main" xmlns="" id="{58582007-AA0E-EE60-5925-5CC6C1C65B49}"/>
              </a:ext>
            </a:extLst>
          </p:cNvPr>
          <p:cNvGrpSpPr/>
          <p:nvPr/>
        </p:nvGrpSpPr>
        <p:grpSpPr>
          <a:xfrm>
            <a:off x="138848" y="-37771"/>
            <a:ext cx="7894901" cy="2083259"/>
            <a:chOff x="-11961" y="-35579"/>
            <a:chExt cx="2079315" cy="751122"/>
          </a:xfrm>
        </p:grpSpPr>
        <p:sp>
          <p:nvSpPr>
            <p:cNvPr id="6" name="Freeform 5">
              <a:extLst>
                <a:ext uri="{FF2B5EF4-FFF2-40B4-BE49-F238E27FC236}">
                  <a16:creationId xmlns:a16="http://schemas.microsoft.com/office/drawing/2014/main" xmlns="" id="{B769F4FD-9967-EF44-6B4A-857E53377AA6}"/>
                </a:ext>
              </a:extLst>
            </p:cNvPr>
            <p:cNvSpPr/>
            <p:nvPr/>
          </p:nvSpPr>
          <p:spPr>
            <a:xfrm>
              <a:off x="-11961" y="-35579"/>
              <a:ext cx="2079315" cy="751122"/>
            </a:xfrm>
            <a:custGeom>
              <a:avLst/>
              <a:gdLst/>
              <a:ahLst/>
              <a:cxnLst/>
              <a:rect l="l" t="t" r="r" b="b"/>
              <a:pathLst>
                <a:path w="2079315" h="815517">
                  <a:moveTo>
                    <a:pt x="1064804" y="6286"/>
                  </a:moveTo>
                  <a:lnTo>
                    <a:pt x="2072628" y="397985"/>
                  </a:lnTo>
                  <a:cubicBezTo>
                    <a:pt x="2076659" y="399552"/>
                    <a:pt x="2079315" y="403433"/>
                    <a:pt x="2079315" y="407758"/>
                  </a:cubicBezTo>
                  <a:cubicBezTo>
                    <a:pt x="2079315" y="412083"/>
                    <a:pt x="2076659" y="415965"/>
                    <a:pt x="2072628" y="417531"/>
                  </a:cubicBezTo>
                  <a:lnTo>
                    <a:pt x="1064804" y="809230"/>
                  </a:lnTo>
                  <a:cubicBezTo>
                    <a:pt x="1048629" y="815517"/>
                    <a:pt x="1030686" y="815517"/>
                    <a:pt x="1014511" y="809230"/>
                  </a:cubicBezTo>
                  <a:lnTo>
                    <a:pt x="6687" y="417531"/>
                  </a:lnTo>
                  <a:cubicBezTo>
                    <a:pt x="2656" y="415965"/>
                    <a:pt x="0" y="412083"/>
                    <a:pt x="0" y="407758"/>
                  </a:cubicBezTo>
                  <a:cubicBezTo>
                    <a:pt x="0" y="403433"/>
                    <a:pt x="2656" y="399552"/>
                    <a:pt x="6687" y="397985"/>
                  </a:cubicBezTo>
                  <a:lnTo>
                    <a:pt x="1014511" y="6286"/>
                  </a:lnTo>
                  <a:cubicBezTo>
                    <a:pt x="1030686" y="0"/>
                    <a:pt x="1048629" y="0"/>
                    <a:pt x="1064804" y="6286"/>
                  </a:cubicBezTo>
                  <a:close/>
                </a:path>
              </a:pathLst>
            </a:custGeom>
            <a:gradFill rotWithShape="1">
              <a:gsLst>
                <a:gs pos="0">
                  <a:srgbClr val="1A1054">
                    <a:alpha val="100000"/>
                  </a:srgbClr>
                </a:gs>
                <a:gs pos="100000">
                  <a:srgbClr val="255FF1">
                    <a:alpha val="100000"/>
                  </a:srgbClr>
                </a:gs>
              </a:gsLst>
              <a:lin ang="18900000"/>
            </a:gradFill>
          </p:spPr>
          <p:txBody>
            <a:bodyPr/>
            <a:lstStyle/>
            <a:p>
              <a:pPr algn="ctr"/>
              <a:endParaRPr lang="en-US"/>
            </a:p>
          </p:txBody>
        </p:sp>
        <p:sp>
          <p:nvSpPr>
            <p:cNvPr id="7" name="TextBox 6">
              <a:extLst>
                <a:ext uri="{FF2B5EF4-FFF2-40B4-BE49-F238E27FC236}">
                  <a16:creationId xmlns:a16="http://schemas.microsoft.com/office/drawing/2014/main" xmlns="" id="{BB37640D-773E-E5E5-812C-89ABFB886294}"/>
                </a:ext>
              </a:extLst>
            </p:cNvPr>
            <p:cNvSpPr txBox="1"/>
            <p:nvPr/>
          </p:nvSpPr>
          <p:spPr>
            <a:xfrm>
              <a:off x="358781" y="149626"/>
              <a:ext cx="1388778" cy="459021"/>
            </a:xfrm>
            <a:prstGeom prst="rect">
              <a:avLst/>
            </a:prstGeom>
          </p:spPr>
          <p:txBody>
            <a:bodyPr lIns="50800" tIns="50800" rIns="50800" bIns="50800" rtlCol="0" anchor="t"/>
            <a:lstStyle/>
            <a:p>
              <a:pPr algn="ctr">
                <a:lnSpc>
                  <a:spcPts val="3600"/>
                </a:lnSpc>
              </a:pPr>
              <a:r>
                <a:rPr lang="en-US" sz="2400" dirty="0" err="1">
                  <a:solidFill>
                    <a:srgbClr val="FFFFFF"/>
                  </a:solidFill>
                  <a:latin typeface="Montserrat"/>
                  <a:ea typeface="Montserrat"/>
                  <a:cs typeface="Montserrat"/>
                  <a:sym typeface="Montserrat"/>
                </a:rPr>
                <a:t>Câu</a:t>
              </a:r>
              <a:r>
                <a:rPr lang="en-US" sz="2400" dirty="0">
                  <a:solidFill>
                    <a:srgbClr val="FFFFFF"/>
                  </a:solidFill>
                  <a:latin typeface="Montserrat"/>
                  <a:ea typeface="Montserrat"/>
                  <a:cs typeface="Montserrat"/>
                  <a:sym typeface="Montserrat"/>
                </a:rPr>
                <a:t> 5.1 </a:t>
              </a:r>
              <a:r>
                <a:rPr lang="en-US" sz="2400" dirty="0" err="1">
                  <a:solidFill>
                    <a:srgbClr val="FFFFFF"/>
                  </a:solidFill>
                  <a:latin typeface="Montserrat"/>
                  <a:ea typeface="Montserrat"/>
                  <a:cs typeface="Montserrat"/>
                  <a:sym typeface="Montserrat"/>
                </a:rPr>
                <a:t>Phiếu</a:t>
              </a:r>
              <a:r>
                <a:rPr lang="en-US" sz="2400" dirty="0">
                  <a:solidFill>
                    <a:srgbClr val="FFFFFF"/>
                  </a:solidFill>
                  <a:latin typeface="Montserrat"/>
                  <a:ea typeface="Montserrat"/>
                  <a:cs typeface="Montserrat"/>
                  <a:sym typeface="Montserrat"/>
                </a:rPr>
                <a:t> 7/CT-TB: </a:t>
              </a:r>
              <a:r>
                <a:rPr lang="en-US" sz="2400" dirty="0" err="1">
                  <a:solidFill>
                    <a:srgbClr val="FFFFFF"/>
                  </a:solidFill>
                  <a:latin typeface="Montserrat"/>
                  <a:ea typeface="Montserrat"/>
                  <a:cs typeface="Montserrat"/>
                  <a:sym typeface="Montserrat"/>
                </a:rPr>
                <a:t>Mã</a:t>
              </a:r>
              <a:r>
                <a:rPr lang="en-US" sz="2400" dirty="0">
                  <a:solidFill>
                    <a:srgbClr val="FFFFFF"/>
                  </a:solidFill>
                  <a:latin typeface="Montserrat"/>
                  <a:ea typeface="Montserrat"/>
                  <a:cs typeface="Montserrat"/>
                  <a:sym typeface="Montserrat"/>
                </a:rPr>
                <a:t> </a:t>
              </a:r>
              <a:r>
                <a:rPr lang="en-US" sz="2400" dirty="0" err="1">
                  <a:solidFill>
                    <a:srgbClr val="FFFFFF"/>
                  </a:solidFill>
                  <a:latin typeface="Montserrat"/>
                  <a:ea typeface="Montserrat"/>
                  <a:cs typeface="Montserrat"/>
                  <a:sym typeface="Montserrat"/>
                </a:rPr>
                <a:t>sản</a:t>
              </a:r>
              <a:r>
                <a:rPr lang="en-US" sz="2400" dirty="0">
                  <a:solidFill>
                    <a:srgbClr val="FFFFFF"/>
                  </a:solidFill>
                  <a:latin typeface="Montserrat"/>
                  <a:ea typeface="Montserrat"/>
                  <a:cs typeface="Montserrat"/>
                  <a:sym typeface="Montserrat"/>
                </a:rPr>
                <a:t> </a:t>
              </a:r>
              <a:r>
                <a:rPr lang="en-US" sz="2400" dirty="0" err="1">
                  <a:solidFill>
                    <a:srgbClr val="FFFFFF"/>
                  </a:solidFill>
                  <a:latin typeface="Montserrat"/>
                  <a:ea typeface="Montserrat"/>
                  <a:cs typeface="Montserrat"/>
                  <a:sym typeface="Montserrat"/>
                </a:rPr>
                <a:t>phẩm</a:t>
              </a:r>
              <a:r>
                <a:rPr lang="en-US" sz="2400" dirty="0">
                  <a:solidFill>
                    <a:srgbClr val="FFFFFF"/>
                  </a:solidFill>
                  <a:latin typeface="Montserrat"/>
                  <a:ea typeface="Montserrat"/>
                  <a:cs typeface="Montserrat"/>
                  <a:sym typeface="Montserrat"/>
                </a:rPr>
                <a:t> </a:t>
              </a:r>
              <a:r>
                <a:rPr lang="en-US" sz="2400" dirty="0" err="1">
                  <a:solidFill>
                    <a:srgbClr val="FFFFFF"/>
                  </a:solidFill>
                  <a:latin typeface="Montserrat"/>
                  <a:ea typeface="Montserrat"/>
                  <a:cs typeface="Montserrat"/>
                  <a:sym typeface="Montserrat"/>
                </a:rPr>
                <a:t>ngành</a:t>
              </a:r>
              <a:r>
                <a:rPr lang="en-US" sz="2400" dirty="0">
                  <a:solidFill>
                    <a:srgbClr val="FFFFFF"/>
                  </a:solidFill>
                  <a:latin typeface="Montserrat"/>
                  <a:ea typeface="Montserrat"/>
                  <a:cs typeface="Montserrat"/>
                  <a:sym typeface="Montserrat"/>
                </a:rPr>
                <a:t> </a:t>
              </a:r>
              <a:r>
                <a:rPr lang="en-US" sz="2400" dirty="0" err="1">
                  <a:solidFill>
                    <a:srgbClr val="FFFFFF"/>
                  </a:solidFill>
                  <a:latin typeface="Montserrat"/>
                  <a:ea typeface="Montserrat"/>
                  <a:cs typeface="Montserrat"/>
                  <a:sym typeface="Montserrat"/>
                </a:rPr>
                <a:t>cấp</a:t>
              </a:r>
              <a:r>
                <a:rPr lang="en-US" sz="2400" dirty="0">
                  <a:solidFill>
                    <a:srgbClr val="FFFFFF"/>
                  </a:solidFill>
                  <a:latin typeface="Montserrat"/>
                  <a:ea typeface="Montserrat"/>
                  <a:cs typeface="Montserrat"/>
                  <a:sym typeface="Montserrat"/>
                </a:rPr>
                <a:t> 2 </a:t>
              </a:r>
              <a:r>
                <a:rPr lang="en-US" sz="2400" dirty="0" err="1">
                  <a:solidFill>
                    <a:srgbClr val="FFFFFF"/>
                  </a:solidFill>
                  <a:latin typeface="Montserrat"/>
                  <a:ea typeface="Montserrat"/>
                  <a:cs typeface="Montserrat"/>
                  <a:sym typeface="Montserrat"/>
                </a:rPr>
                <a:t>là</a:t>
              </a:r>
              <a:r>
                <a:rPr lang="en-US" sz="2400" dirty="0">
                  <a:solidFill>
                    <a:srgbClr val="FFFFFF"/>
                  </a:solidFill>
                  <a:latin typeface="Montserrat"/>
                  <a:ea typeface="Montserrat"/>
                  <a:cs typeface="Montserrat"/>
                  <a:sym typeface="Montserrat"/>
                </a:rPr>
                <a:t> </a:t>
              </a:r>
              <a:r>
                <a:rPr lang="en-US" sz="2400" b="1" dirty="0">
                  <a:solidFill>
                    <a:srgbClr val="F90007"/>
                  </a:solidFill>
                  <a:latin typeface="Montserrat Bold"/>
                  <a:ea typeface="Montserrat Bold"/>
                  <a:cs typeface="Montserrat Bold"/>
                  <a:sym typeface="Montserrat Bold"/>
                </a:rPr>
                <a:t>56</a:t>
              </a:r>
            </a:p>
          </p:txBody>
        </p:sp>
      </p:grpSp>
      <p:grpSp>
        <p:nvGrpSpPr>
          <p:cNvPr id="8" name="Group 8">
            <a:extLst>
              <a:ext uri="{FF2B5EF4-FFF2-40B4-BE49-F238E27FC236}">
                <a16:creationId xmlns:a16="http://schemas.microsoft.com/office/drawing/2014/main" xmlns="" id="{74E05AEF-D8E3-5F4F-A1DE-CF6A6EB4A6BA}"/>
              </a:ext>
            </a:extLst>
          </p:cNvPr>
          <p:cNvGrpSpPr/>
          <p:nvPr/>
        </p:nvGrpSpPr>
        <p:grpSpPr>
          <a:xfrm>
            <a:off x="102522" y="2624404"/>
            <a:ext cx="7913365" cy="2741707"/>
            <a:chOff x="16028" y="4859"/>
            <a:chExt cx="2084178" cy="1062129"/>
          </a:xfrm>
        </p:grpSpPr>
        <p:sp>
          <p:nvSpPr>
            <p:cNvPr id="9" name="Freeform 9">
              <a:extLst>
                <a:ext uri="{FF2B5EF4-FFF2-40B4-BE49-F238E27FC236}">
                  <a16:creationId xmlns:a16="http://schemas.microsoft.com/office/drawing/2014/main" xmlns="" id="{66B2E7F8-4C52-EC5C-7852-8E5A2EB0F590}"/>
                </a:ext>
              </a:extLst>
            </p:cNvPr>
            <p:cNvSpPr/>
            <p:nvPr/>
          </p:nvSpPr>
          <p:spPr>
            <a:xfrm>
              <a:off x="16028" y="4859"/>
              <a:ext cx="2084178" cy="1062129"/>
            </a:xfrm>
            <a:custGeom>
              <a:avLst/>
              <a:gdLst/>
              <a:ahLst/>
              <a:cxnLst/>
              <a:rect l="l" t="t" r="r" b="b"/>
              <a:pathLst>
                <a:path w="2084178" h="1142716">
                  <a:moveTo>
                    <a:pt x="1065782" y="8043"/>
                  </a:moveTo>
                  <a:lnTo>
                    <a:pt x="2076512" y="558455"/>
                  </a:lnTo>
                  <a:cubicBezTo>
                    <a:pt x="2081237" y="561028"/>
                    <a:pt x="2084177" y="565978"/>
                    <a:pt x="2084177" y="571357"/>
                  </a:cubicBezTo>
                  <a:cubicBezTo>
                    <a:pt x="2084177" y="576737"/>
                    <a:pt x="2081237" y="581687"/>
                    <a:pt x="2076512" y="584260"/>
                  </a:cubicBezTo>
                  <a:lnTo>
                    <a:pt x="1065782" y="1134671"/>
                  </a:lnTo>
                  <a:cubicBezTo>
                    <a:pt x="1051010" y="1142715"/>
                    <a:pt x="1033167" y="1142715"/>
                    <a:pt x="1018395" y="1134671"/>
                  </a:cubicBezTo>
                  <a:lnTo>
                    <a:pt x="7665" y="584260"/>
                  </a:lnTo>
                  <a:cubicBezTo>
                    <a:pt x="2940" y="581687"/>
                    <a:pt x="0" y="576737"/>
                    <a:pt x="0" y="571357"/>
                  </a:cubicBezTo>
                  <a:cubicBezTo>
                    <a:pt x="0" y="565978"/>
                    <a:pt x="2940" y="561028"/>
                    <a:pt x="7665" y="558455"/>
                  </a:cubicBezTo>
                  <a:lnTo>
                    <a:pt x="1018395" y="8043"/>
                  </a:lnTo>
                  <a:cubicBezTo>
                    <a:pt x="1033167" y="0"/>
                    <a:pt x="1051010" y="0"/>
                    <a:pt x="1065782" y="8043"/>
                  </a:cubicBezTo>
                  <a:close/>
                </a:path>
              </a:pathLst>
            </a:custGeom>
            <a:gradFill rotWithShape="1">
              <a:gsLst>
                <a:gs pos="0">
                  <a:srgbClr val="1A1054">
                    <a:alpha val="100000"/>
                  </a:srgbClr>
                </a:gs>
                <a:gs pos="100000">
                  <a:srgbClr val="255FF1">
                    <a:alpha val="100000"/>
                  </a:srgbClr>
                </a:gs>
              </a:gsLst>
              <a:lin ang="18900000"/>
            </a:gradFill>
          </p:spPr>
          <p:txBody>
            <a:bodyPr/>
            <a:lstStyle/>
            <a:p>
              <a:pPr algn="ctr"/>
              <a:endParaRPr lang="en-US"/>
            </a:p>
          </p:txBody>
        </p:sp>
        <p:sp>
          <p:nvSpPr>
            <p:cNvPr id="10" name="TextBox 10">
              <a:extLst>
                <a:ext uri="{FF2B5EF4-FFF2-40B4-BE49-F238E27FC236}">
                  <a16:creationId xmlns:a16="http://schemas.microsoft.com/office/drawing/2014/main" xmlns="" id="{591D7F3B-D9F5-BCD8-E322-A867C8B25F11}"/>
                </a:ext>
              </a:extLst>
            </p:cNvPr>
            <p:cNvSpPr txBox="1"/>
            <p:nvPr/>
          </p:nvSpPr>
          <p:spPr>
            <a:xfrm>
              <a:off x="391456" y="241017"/>
              <a:ext cx="1388778" cy="610683"/>
            </a:xfrm>
            <a:prstGeom prst="rect">
              <a:avLst/>
            </a:prstGeom>
          </p:spPr>
          <p:txBody>
            <a:bodyPr lIns="63500" tIns="63500" rIns="63500" bIns="63500" rtlCol="0" anchor="ctr"/>
            <a:lstStyle/>
            <a:p>
              <a:pPr algn="ctr">
                <a:lnSpc>
                  <a:spcPts val="3163"/>
                </a:lnSpc>
              </a:pPr>
              <a:r>
                <a:rPr lang="en-US" sz="2000" spc="-137" dirty="0">
                  <a:solidFill>
                    <a:srgbClr val="FFFFFF"/>
                  </a:solidFill>
                  <a:latin typeface="Montserrat"/>
                  <a:ea typeface="Montserrat"/>
                  <a:cs typeface="Montserrat"/>
                  <a:sym typeface="Montserrat"/>
                </a:rPr>
                <a:t>2. </a:t>
              </a:r>
              <a:r>
                <a:rPr lang="en-US" sz="2000" spc="-137" dirty="0" err="1">
                  <a:solidFill>
                    <a:srgbClr val="FFFFFF"/>
                  </a:solidFill>
                  <a:latin typeface="Montserrat"/>
                  <a:ea typeface="Montserrat"/>
                  <a:cs typeface="Montserrat"/>
                  <a:sym typeface="Montserrat"/>
                </a:rPr>
                <a:t>Năm</a:t>
              </a:r>
              <a:r>
                <a:rPr lang="en-US" sz="2000" spc="-137" dirty="0">
                  <a:solidFill>
                    <a:srgbClr val="FFFFFF"/>
                  </a:solidFill>
                  <a:latin typeface="Montserrat"/>
                  <a:ea typeface="Montserrat"/>
                  <a:cs typeface="Montserrat"/>
                  <a:sym typeface="Montserrat"/>
                </a:rPr>
                <a:t> 2025, </a:t>
              </a:r>
              <a:r>
                <a:rPr lang="en-US" sz="2000" spc="-137" dirty="0" err="1">
                  <a:solidFill>
                    <a:srgbClr val="FFFFFF"/>
                  </a:solidFill>
                  <a:latin typeface="Montserrat"/>
                  <a:ea typeface="Montserrat"/>
                  <a:cs typeface="Montserrat"/>
                  <a:sym typeface="Montserrat"/>
                </a:rPr>
                <a:t>cơ</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sở</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ông</a:t>
              </a:r>
              <a:r>
                <a:rPr lang="en-US" sz="2000" spc="-137" dirty="0">
                  <a:solidFill>
                    <a:srgbClr val="FFFFFF"/>
                  </a:solidFill>
                  <a:latin typeface="Montserrat"/>
                  <a:ea typeface="Montserrat"/>
                  <a:cs typeface="Montserrat"/>
                  <a:sym typeface="Montserrat"/>
                </a:rPr>
                <a:t>/</a:t>
              </a:r>
              <a:r>
                <a:rPr lang="en-US" sz="2000" spc="-137" dirty="0" err="1">
                  <a:solidFill>
                    <a:srgbClr val="FFFFFF"/>
                  </a:solidFill>
                  <a:latin typeface="Montserrat"/>
                  <a:ea typeface="Montserrat"/>
                  <a:cs typeface="Montserrat"/>
                  <a:sym typeface="Montserrat"/>
                </a:rPr>
                <a:t>bà</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có</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bán</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các</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sản</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phẩm</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không</a:t>
              </a:r>
              <a:r>
                <a:rPr lang="en-US" sz="2000" spc="-137" dirty="0">
                  <a:solidFill>
                    <a:srgbClr val="FFFFFF"/>
                  </a:solidFill>
                  <a:latin typeface="Montserrat"/>
                  <a:ea typeface="Montserrat"/>
                  <a:cs typeface="Montserrat"/>
                  <a:sym typeface="Montserrat"/>
                </a:rPr>
                <a:t> qua </a:t>
              </a:r>
              <a:r>
                <a:rPr lang="en-US" sz="2000" spc="-137" dirty="0" err="1">
                  <a:solidFill>
                    <a:srgbClr val="FFFFFF"/>
                  </a:solidFill>
                  <a:latin typeface="Montserrat"/>
                  <a:ea typeface="Montserrat"/>
                  <a:cs typeface="Montserrat"/>
                  <a:sym typeface="Montserrat"/>
                </a:rPr>
                <a:t>chế</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biến</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như</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bia</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rượu</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nước</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ngọt</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thuốc</a:t>
              </a:r>
              <a:r>
                <a:rPr lang="en-US" sz="2000" spc="-137" dirty="0">
                  <a:solidFill>
                    <a:srgbClr val="FFFFFF"/>
                  </a:solidFill>
                  <a:latin typeface="Montserrat"/>
                  <a:ea typeface="Montserrat"/>
                  <a:cs typeface="Montserrat"/>
                  <a:sym typeface="Montserrat"/>
                </a:rPr>
                <a:t> </a:t>
              </a:r>
              <a:r>
                <a:rPr lang="en-US" sz="2000" spc="-137" dirty="0" err="1">
                  <a:solidFill>
                    <a:srgbClr val="FFFFFF"/>
                  </a:solidFill>
                  <a:latin typeface="Montserrat"/>
                  <a:ea typeface="Montserrat"/>
                  <a:cs typeface="Montserrat"/>
                  <a:sym typeface="Montserrat"/>
                </a:rPr>
                <a:t>lá</a:t>
              </a:r>
              <a:r>
                <a:rPr lang="en-US" sz="2000" spc="-137" dirty="0">
                  <a:solidFill>
                    <a:srgbClr val="FFFFFF"/>
                  </a:solidFill>
                  <a:latin typeface="Montserrat"/>
                  <a:ea typeface="Montserrat"/>
                  <a:cs typeface="Montserrat"/>
                  <a:sym typeface="Montserrat"/>
                </a:rPr>
                <a:t>, bánh </a:t>
              </a:r>
              <a:r>
                <a:rPr lang="en-US" sz="2000" spc="-137" dirty="0" err="1">
                  <a:solidFill>
                    <a:srgbClr val="FFFFFF"/>
                  </a:solidFill>
                  <a:latin typeface="Montserrat"/>
                  <a:ea typeface="Montserrat"/>
                  <a:cs typeface="Montserrat"/>
                  <a:sym typeface="Montserrat"/>
                </a:rPr>
                <a:t>kẹo</a:t>
              </a:r>
              <a:r>
                <a:rPr lang="en-US" sz="2000" spc="-137" dirty="0">
                  <a:solidFill>
                    <a:srgbClr val="FFFFFF"/>
                  </a:solidFill>
                  <a:latin typeface="Montserrat"/>
                  <a:ea typeface="Montserrat"/>
                  <a:cs typeface="Montserrat"/>
                  <a:sym typeface="Montserrat"/>
                </a:rPr>
                <a:t>,...</a:t>
              </a:r>
              <a:r>
                <a:rPr lang="en-US" sz="2000" spc="-137" dirty="0" err="1">
                  <a:solidFill>
                    <a:srgbClr val="FFFFFF"/>
                  </a:solidFill>
                  <a:latin typeface="Montserrat"/>
                  <a:ea typeface="Montserrat"/>
                  <a:cs typeface="Montserrat"/>
                  <a:sym typeface="Montserrat"/>
                </a:rPr>
                <a:t>không</a:t>
              </a:r>
              <a:r>
                <a:rPr lang="en-US" sz="2000" spc="-137" dirty="0">
                  <a:solidFill>
                    <a:srgbClr val="FFFFFF"/>
                  </a:solidFill>
                  <a:latin typeface="Montserrat"/>
                  <a:ea typeface="Montserrat"/>
                  <a:cs typeface="Montserrat"/>
                  <a:sym typeface="Montserrat"/>
                </a:rPr>
                <a:t>? </a:t>
              </a:r>
            </a:p>
          </p:txBody>
        </p:sp>
      </p:grpSp>
      <p:grpSp>
        <p:nvGrpSpPr>
          <p:cNvPr id="11" name="Group 11">
            <a:extLst>
              <a:ext uri="{FF2B5EF4-FFF2-40B4-BE49-F238E27FC236}">
                <a16:creationId xmlns:a16="http://schemas.microsoft.com/office/drawing/2014/main" xmlns="" id="{1FBD0D7A-B1EF-DCA0-A6A8-B756F9E1C828}"/>
              </a:ext>
            </a:extLst>
          </p:cNvPr>
          <p:cNvGrpSpPr/>
          <p:nvPr/>
        </p:nvGrpSpPr>
        <p:grpSpPr>
          <a:xfrm>
            <a:off x="2005832" y="6667300"/>
            <a:ext cx="3909297" cy="2580315"/>
            <a:chOff x="79990" y="-217806"/>
            <a:chExt cx="1518152" cy="812800"/>
          </a:xfrm>
        </p:grpSpPr>
        <p:sp>
          <p:nvSpPr>
            <p:cNvPr id="12" name="Freeform 12">
              <a:extLst>
                <a:ext uri="{FF2B5EF4-FFF2-40B4-BE49-F238E27FC236}">
                  <a16:creationId xmlns:a16="http://schemas.microsoft.com/office/drawing/2014/main" xmlns="" id="{1142BBD7-C362-127C-D904-AF43C17E3B71}"/>
                </a:ext>
              </a:extLst>
            </p:cNvPr>
            <p:cNvSpPr/>
            <p:nvPr/>
          </p:nvSpPr>
          <p:spPr>
            <a:xfrm>
              <a:off x="79990" y="-217806"/>
              <a:ext cx="1518152" cy="812800"/>
            </a:xfrm>
            <a:custGeom>
              <a:avLst/>
              <a:gdLst/>
              <a:ahLst/>
              <a:cxnLst/>
              <a:rect l="l" t="t" r="r" b="b"/>
              <a:pathLst>
                <a:path w="1518152" h="812800">
                  <a:moveTo>
                    <a:pt x="759076" y="0"/>
                  </a:moveTo>
                  <a:cubicBezTo>
                    <a:pt x="339850" y="0"/>
                    <a:pt x="0" y="181951"/>
                    <a:pt x="0" y="406400"/>
                  </a:cubicBezTo>
                  <a:cubicBezTo>
                    <a:pt x="0" y="630849"/>
                    <a:pt x="339850" y="812800"/>
                    <a:pt x="759076" y="812800"/>
                  </a:cubicBezTo>
                  <a:cubicBezTo>
                    <a:pt x="1178302" y="812800"/>
                    <a:pt x="1518152" y="630849"/>
                    <a:pt x="1518152" y="406400"/>
                  </a:cubicBezTo>
                  <a:cubicBezTo>
                    <a:pt x="1518152" y="181951"/>
                    <a:pt x="1178302" y="0"/>
                    <a:pt x="759076" y="0"/>
                  </a:cubicBezTo>
                  <a:close/>
                </a:path>
              </a:pathLst>
            </a:custGeom>
            <a:gradFill rotWithShape="1">
              <a:gsLst>
                <a:gs pos="0">
                  <a:srgbClr val="FF4353">
                    <a:alpha val="100000"/>
                  </a:srgbClr>
                </a:gs>
                <a:gs pos="100000">
                  <a:srgbClr val="FFD294">
                    <a:alpha val="100000"/>
                  </a:srgbClr>
                </a:gs>
              </a:gsLst>
              <a:lin ang="18900000"/>
            </a:gradFill>
          </p:spPr>
          <p:txBody>
            <a:bodyPr/>
            <a:lstStyle/>
            <a:p>
              <a:pPr algn="ctr"/>
              <a:endParaRPr lang="en-US"/>
            </a:p>
          </p:txBody>
        </p:sp>
        <p:sp>
          <p:nvSpPr>
            <p:cNvPr id="13" name="TextBox 13">
              <a:extLst>
                <a:ext uri="{FF2B5EF4-FFF2-40B4-BE49-F238E27FC236}">
                  <a16:creationId xmlns:a16="http://schemas.microsoft.com/office/drawing/2014/main" xmlns="" id="{49548DB1-9BAF-F81C-D53F-C1AD41958600}"/>
                </a:ext>
              </a:extLst>
            </p:cNvPr>
            <p:cNvSpPr txBox="1"/>
            <p:nvPr/>
          </p:nvSpPr>
          <p:spPr>
            <a:xfrm>
              <a:off x="199407" y="37817"/>
              <a:ext cx="1355995" cy="355754"/>
            </a:xfrm>
            <a:prstGeom prst="rect">
              <a:avLst/>
            </a:prstGeom>
          </p:spPr>
          <p:txBody>
            <a:bodyPr lIns="50800" tIns="50800" rIns="50800" bIns="50800" rtlCol="0" anchor="t"/>
            <a:lstStyle/>
            <a:p>
              <a:pPr algn="ctr">
                <a:lnSpc>
                  <a:spcPts val="3600"/>
                </a:lnSpc>
              </a:pPr>
              <a:r>
                <a:rPr lang="en-US" sz="3001" dirty="0" err="1">
                  <a:solidFill>
                    <a:srgbClr val="FFFFFF"/>
                  </a:solidFill>
                  <a:latin typeface="Montserrat"/>
                  <a:ea typeface="Montserrat"/>
                  <a:cs typeface="Montserrat"/>
                  <a:sym typeface="Montserrat"/>
                </a:rPr>
                <a:t>Kết</a:t>
              </a:r>
              <a:r>
                <a:rPr lang="en-US" sz="3001" dirty="0">
                  <a:solidFill>
                    <a:srgbClr val="FFFFFF"/>
                  </a:solidFill>
                  <a:latin typeface="Montserrat"/>
                  <a:ea typeface="Montserrat"/>
                  <a:cs typeface="Montserrat"/>
                  <a:sym typeface="Montserrat"/>
                </a:rPr>
                <a:t> </a:t>
              </a:r>
              <a:r>
                <a:rPr lang="en-US" sz="3001" dirty="0" err="1">
                  <a:solidFill>
                    <a:srgbClr val="FFFFFF"/>
                  </a:solidFill>
                  <a:latin typeface="Montserrat"/>
                  <a:ea typeface="Montserrat"/>
                  <a:cs typeface="Montserrat"/>
                  <a:sym typeface="Montserrat"/>
                </a:rPr>
                <a:t>thúc</a:t>
              </a:r>
              <a:r>
                <a:rPr lang="en-US" sz="3001" dirty="0">
                  <a:solidFill>
                    <a:srgbClr val="FFFFFF"/>
                  </a:solidFill>
                  <a:latin typeface="Montserrat"/>
                  <a:ea typeface="Montserrat"/>
                  <a:cs typeface="Montserrat"/>
                  <a:sym typeface="Montserrat"/>
                </a:rPr>
                <a:t> </a:t>
              </a:r>
            </a:p>
            <a:p>
              <a:pPr algn="ctr">
                <a:lnSpc>
                  <a:spcPts val="3600"/>
                </a:lnSpc>
              </a:pPr>
              <a:r>
                <a:rPr lang="en-US" sz="3001" dirty="0" err="1">
                  <a:solidFill>
                    <a:srgbClr val="FFFFFF"/>
                  </a:solidFill>
                  <a:latin typeface="Montserrat"/>
                  <a:ea typeface="Montserrat"/>
                  <a:cs typeface="Montserrat"/>
                  <a:sym typeface="Montserrat"/>
                </a:rPr>
                <a:t>phỏng</a:t>
              </a:r>
              <a:r>
                <a:rPr lang="en-US" sz="3001" dirty="0">
                  <a:solidFill>
                    <a:srgbClr val="FFFFFF"/>
                  </a:solidFill>
                  <a:latin typeface="Montserrat"/>
                  <a:ea typeface="Montserrat"/>
                  <a:cs typeface="Montserrat"/>
                  <a:sym typeface="Montserrat"/>
                </a:rPr>
                <a:t> </a:t>
              </a:r>
              <a:r>
                <a:rPr lang="en-US" sz="3001" dirty="0" err="1">
                  <a:solidFill>
                    <a:srgbClr val="FFFFFF"/>
                  </a:solidFill>
                  <a:latin typeface="Montserrat"/>
                  <a:ea typeface="Montserrat"/>
                  <a:cs typeface="Montserrat"/>
                  <a:sym typeface="Montserrat"/>
                </a:rPr>
                <a:t>vấn</a:t>
              </a:r>
              <a:endParaRPr lang="en-US" sz="3001" dirty="0">
                <a:solidFill>
                  <a:srgbClr val="FFFFFF"/>
                </a:solidFill>
                <a:latin typeface="Montserrat"/>
                <a:ea typeface="Montserrat"/>
                <a:cs typeface="Montserrat"/>
                <a:sym typeface="Montserrat"/>
              </a:endParaRPr>
            </a:p>
          </p:txBody>
        </p:sp>
      </p:grpSp>
      <p:sp>
        <p:nvSpPr>
          <p:cNvPr id="14" name="TextBox 20">
            <a:extLst>
              <a:ext uri="{FF2B5EF4-FFF2-40B4-BE49-F238E27FC236}">
                <a16:creationId xmlns:a16="http://schemas.microsoft.com/office/drawing/2014/main" xmlns="" id="{196BBAB1-A07F-5C86-A195-DE89D2F6F629}"/>
              </a:ext>
            </a:extLst>
          </p:cNvPr>
          <p:cNvSpPr txBox="1"/>
          <p:nvPr/>
        </p:nvSpPr>
        <p:spPr>
          <a:xfrm>
            <a:off x="1589754" y="5544028"/>
            <a:ext cx="1900484" cy="569387"/>
          </a:xfrm>
          <a:prstGeom prst="rect">
            <a:avLst/>
          </a:prstGeom>
        </p:spPr>
        <p:txBody>
          <a:bodyPr lIns="0" tIns="0" rIns="0" bIns="0" rtlCol="0" anchor="t">
            <a:spAutoFit/>
          </a:bodyPr>
          <a:lstStyle/>
          <a:p>
            <a:pPr algn="ctr">
              <a:lnSpc>
                <a:spcPts val="4759"/>
              </a:lnSpc>
            </a:pPr>
            <a:r>
              <a:rPr lang="en-US" sz="3399" b="1" dirty="0">
                <a:solidFill>
                  <a:srgbClr val="000000"/>
                </a:solidFill>
                <a:latin typeface="Montserrat Bold"/>
                <a:ea typeface="Montserrat Bold"/>
                <a:cs typeface="Montserrat Bold"/>
                <a:sym typeface="Montserrat Bold"/>
              </a:rPr>
              <a:t>KHÔNG</a:t>
            </a:r>
          </a:p>
        </p:txBody>
      </p:sp>
      <p:sp>
        <p:nvSpPr>
          <p:cNvPr id="25" name="TextBox 19">
            <a:extLst>
              <a:ext uri="{FF2B5EF4-FFF2-40B4-BE49-F238E27FC236}">
                <a16:creationId xmlns:a16="http://schemas.microsoft.com/office/drawing/2014/main" xmlns="" id="{250335AE-5CE1-DD44-530D-C5BECF7492CB}"/>
              </a:ext>
            </a:extLst>
          </p:cNvPr>
          <p:cNvSpPr txBox="1"/>
          <p:nvPr/>
        </p:nvSpPr>
        <p:spPr>
          <a:xfrm>
            <a:off x="9372600" y="800101"/>
            <a:ext cx="7339745" cy="615553"/>
          </a:xfrm>
          <a:prstGeom prst="rect">
            <a:avLst/>
          </a:prstGeom>
        </p:spPr>
        <p:txBody>
          <a:bodyPr wrap="square" lIns="0" tIns="0" rIns="0" bIns="0" rtlCol="0" anchor="t">
            <a:spAutoFit/>
          </a:bodyPr>
          <a:lstStyle/>
          <a:p>
            <a:pPr algn="ctr">
              <a:lnSpc>
                <a:spcPts val="4759"/>
              </a:lnSpc>
              <a:spcBef>
                <a:spcPct val="0"/>
              </a:spcBef>
            </a:pPr>
            <a:r>
              <a:rPr lang="en-US" sz="4400" b="1" i="1" dirty="0">
                <a:solidFill>
                  <a:srgbClr val="000000"/>
                </a:solidFill>
                <a:latin typeface="Montserrat Italics"/>
                <a:ea typeface="Montserrat Italics"/>
                <a:cs typeface="Montserrat Italics"/>
                <a:sym typeface="Montserrat Italics"/>
              </a:rPr>
              <a:t>II. </a:t>
            </a:r>
            <a:r>
              <a:rPr lang="en-US" sz="4400" b="1" i="1" dirty="0" err="1">
                <a:solidFill>
                  <a:srgbClr val="000000"/>
                </a:solidFill>
                <a:latin typeface="Montserrat Italics"/>
                <a:ea typeface="Montserrat Italics"/>
                <a:cs typeface="Montserrat Italics"/>
                <a:sym typeface="Montserrat Italics"/>
              </a:rPr>
              <a:t>Hoạt</a:t>
            </a:r>
            <a:r>
              <a:rPr lang="en-US" sz="4400" b="1" i="1" dirty="0">
                <a:solidFill>
                  <a:srgbClr val="000000"/>
                </a:solidFill>
                <a:latin typeface="Montserrat Italics"/>
                <a:ea typeface="Montserrat Italics"/>
                <a:cs typeface="Montserrat Italics"/>
                <a:sym typeface="Montserrat Italics"/>
              </a:rPr>
              <a:t> </a:t>
            </a:r>
            <a:r>
              <a:rPr lang="en-US" sz="4400" b="1" i="1" dirty="0" err="1">
                <a:solidFill>
                  <a:srgbClr val="000000"/>
                </a:solidFill>
                <a:latin typeface="Montserrat Italics"/>
                <a:ea typeface="Montserrat Italics"/>
                <a:cs typeface="Montserrat Italics"/>
                <a:sym typeface="Montserrat Italics"/>
              </a:rPr>
              <a:t>động</a:t>
            </a:r>
            <a:r>
              <a:rPr lang="en-US" sz="4400" b="1" i="1" dirty="0">
                <a:solidFill>
                  <a:srgbClr val="000000"/>
                </a:solidFill>
                <a:latin typeface="Montserrat Italics"/>
                <a:ea typeface="Montserrat Italics"/>
                <a:cs typeface="Montserrat Italics"/>
                <a:sym typeface="Montserrat Italics"/>
              </a:rPr>
              <a:t> </a:t>
            </a:r>
            <a:r>
              <a:rPr lang="en-US" sz="4400" b="1" i="1" dirty="0" err="1">
                <a:solidFill>
                  <a:srgbClr val="000000"/>
                </a:solidFill>
                <a:latin typeface="Montserrat Italics"/>
                <a:ea typeface="Montserrat Italics"/>
                <a:cs typeface="Montserrat Italics"/>
                <a:sym typeface="Montserrat Italics"/>
              </a:rPr>
              <a:t>ăn</a:t>
            </a:r>
            <a:r>
              <a:rPr lang="en-US" sz="4400" b="1" i="1" dirty="0">
                <a:solidFill>
                  <a:srgbClr val="000000"/>
                </a:solidFill>
                <a:latin typeface="Montserrat Italics"/>
                <a:ea typeface="Montserrat Italics"/>
                <a:cs typeface="Montserrat Italics"/>
                <a:sym typeface="Montserrat Italics"/>
              </a:rPr>
              <a:t> </a:t>
            </a:r>
            <a:r>
              <a:rPr lang="en-US" sz="4400" b="1" i="1" dirty="0" err="1">
                <a:solidFill>
                  <a:srgbClr val="000000"/>
                </a:solidFill>
                <a:latin typeface="Montserrat Italics"/>
                <a:ea typeface="Montserrat Italics"/>
                <a:cs typeface="Montserrat Italics"/>
                <a:sym typeface="Montserrat Italics"/>
              </a:rPr>
              <a:t>uống</a:t>
            </a:r>
            <a:endParaRPr lang="en-US" sz="4400" b="1" i="1" dirty="0">
              <a:solidFill>
                <a:srgbClr val="000000"/>
              </a:solidFill>
              <a:latin typeface="Montserrat Italics"/>
              <a:ea typeface="Montserrat Italics"/>
              <a:cs typeface="Montserrat Italics"/>
              <a:sym typeface="Montserrat Italics"/>
            </a:endParaRPr>
          </a:p>
        </p:txBody>
      </p:sp>
      <p:sp>
        <p:nvSpPr>
          <p:cNvPr id="26" name="Freeform 4">
            <a:extLst>
              <a:ext uri="{FF2B5EF4-FFF2-40B4-BE49-F238E27FC236}">
                <a16:creationId xmlns:a16="http://schemas.microsoft.com/office/drawing/2014/main" xmlns="" id="{07C512A1-8994-A641-5FB1-7798A5BB2001}"/>
              </a:ext>
            </a:extLst>
          </p:cNvPr>
          <p:cNvSpPr/>
          <p:nvPr/>
        </p:nvSpPr>
        <p:spPr>
          <a:xfrm>
            <a:off x="8791862" y="4898486"/>
            <a:ext cx="9360959" cy="2580315"/>
          </a:xfrm>
          <a:custGeom>
            <a:avLst/>
            <a:gdLst/>
            <a:ahLst/>
            <a:cxnLst/>
            <a:rect l="l" t="t" r="r" b="b"/>
            <a:pathLst>
              <a:path w="2090927" h="1300278">
                <a:moveTo>
                  <a:pt x="51684" y="0"/>
                </a:moveTo>
                <a:lnTo>
                  <a:pt x="2039243" y="0"/>
                </a:lnTo>
                <a:cubicBezTo>
                  <a:pt x="2052951" y="0"/>
                  <a:pt x="2066097" y="5445"/>
                  <a:pt x="2075789" y="15138"/>
                </a:cubicBezTo>
                <a:cubicBezTo>
                  <a:pt x="2085482" y="24831"/>
                  <a:pt x="2090927" y="37977"/>
                  <a:pt x="2090927" y="51684"/>
                </a:cubicBezTo>
                <a:lnTo>
                  <a:pt x="2090927" y="1248594"/>
                </a:lnTo>
                <a:cubicBezTo>
                  <a:pt x="2090927" y="1262301"/>
                  <a:pt x="2085482" y="1275447"/>
                  <a:pt x="2075789" y="1285140"/>
                </a:cubicBezTo>
                <a:cubicBezTo>
                  <a:pt x="2066097" y="1294833"/>
                  <a:pt x="2052951" y="1300278"/>
                  <a:pt x="2039243" y="1300278"/>
                </a:cubicBezTo>
                <a:lnTo>
                  <a:pt x="51684" y="1300278"/>
                </a:lnTo>
                <a:cubicBezTo>
                  <a:pt x="37977" y="1300278"/>
                  <a:pt x="24831" y="1294833"/>
                  <a:pt x="15138" y="1285140"/>
                </a:cubicBezTo>
                <a:cubicBezTo>
                  <a:pt x="5445" y="1275447"/>
                  <a:pt x="0" y="1262301"/>
                  <a:pt x="0" y="1248594"/>
                </a:cubicBezTo>
                <a:lnTo>
                  <a:pt x="0" y="51684"/>
                </a:lnTo>
                <a:cubicBezTo>
                  <a:pt x="0" y="37977"/>
                  <a:pt x="5445" y="24831"/>
                  <a:pt x="15138" y="15138"/>
                </a:cubicBezTo>
                <a:cubicBezTo>
                  <a:pt x="24831" y="5445"/>
                  <a:pt x="37977" y="0"/>
                  <a:pt x="51684" y="0"/>
                </a:cubicBezTo>
                <a:close/>
              </a:path>
            </a:pathLst>
          </a:custGeom>
          <a:gradFill rotWithShape="1">
            <a:gsLst>
              <a:gs pos="0">
                <a:srgbClr val="8C52FF">
                  <a:alpha val="65000"/>
                </a:srgbClr>
              </a:gs>
              <a:gs pos="100000">
                <a:srgbClr val="5CE1E6">
                  <a:alpha val="65000"/>
                </a:srgbClr>
              </a:gs>
            </a:gsLst>
            <a:lin ang="0"/>
          </a:gradFill>
          <a:ln w="38100" cap="rnd">
            <a:solidFill>
              <a:srgbClr val="FFFFFF">
                <a:alpha val="64706"/>
              </a:srgbClr>
            </a:solidFill>
            <a:prstDash val="solid"/>
            <a:round/>
          </a:ln>
        </p:spPr>
        <p:txBody>
          <a:bodyPr/>
          <a:lstStyle/>
          <a:p>
            <a:pPr marL="0" marR="0" lvl="0" indent="0" algn="ctr" defTabSz="914400" rtl="0" eaLnBrk="1" fontAlgn="auto" latinLnBrk="0" hangingPunct="1">
              <a:lnSpc>
                <a:spcPts val="485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16D"/>
                </a:solidFill>
                <a:effectLst/>
                <a:uLnTx/>
                <a:uFillTx/>
                <a:latin typeface="Montserrat Heavy"/>
                <a:ea typeface="Montserrat Heavy"/>
                <a:cs typeface="Montserrat Heavy"/>
                <a:sym typeface="Montserrat Heavy"/>
              </a:rPr>
              <a:t>PHIẾU SỐ 7/CT-TB (</a:t>
            </a:r>
            <a:r>
              <a:rPr kumimoji="0" lang="en-US" sz="3200" b="1" i="0" u="none" strike="noStrike" kern="1200" cap="none" spc="0" normalizeH="0" baseline="0" noProof="0" dirty="0" err="1">
                <a:ln>
                  <a:noFill/>
                </a:ln>
                <a:solidFill>
                  <a:srgbClr val="15616D"/>
                </a:solidFill>
                <a:effectLst/>
                <a:uLnTx/>
                <a:uFillTx/>
                <a:latin typeface="Montserrat Heavy"/>
                <a:ea typeface="Montserrat Heavy"/>
                <a:cs typeface="Montserrat Heavy"/>
                <a:sym typeface="Montserrat Heavy"/>
              </a:rPr>
              <a:t>Câu</a:t>
            </a:r>
            <a:r>
              <a:rPr kumimoji="0" lang="en-US" sz="3200" b="1" i="0" u="none" strike="noStrike" kern="1200" cap="none" spc="0" normalizeH="0" baseline="0" noProof="0" dirty="0">
                <a:ln>
                  <a:noFill/>
                </a:ln>
                <a:solidFill>
                  <a:srgbClr val="15616D"/>
                </a:solidFill>
                <a:effectLst/>
                <a:uLnTx/>
                <a:uFillTx/>
                <a:latin typeface="Montserrat Heavy"/>
                <a:ea typeface="Montserrat Heavy"/>
                <a:cs typeface="Montserrat Heavy"/>
                <a:sym typeface="Montserrat Heavy"/>
              </a:rPr>
              <a:t> 4.1)</a:t>
            </a:r>
          </a:p>
          <a:p>
            <a:pPr algn="ctr">
              <a:lnSpc>
                <a:spcPts val="4850"/>
              </a:lnSpc>
              <a:defRPr/>
            </a:pPr>
            <a:r>
              <a:rPr lang="en-US" sz="3000" b="1" i="1" dirty="0">
                <a:solidFill>
                  <a:srgbClr val="FFFFFF"/>
                </a:solidFill>
                <a:latin typeface="Montserrat"/>
                <a:ea typeface="Montserrat"/>
                <a:cs typeface="Montserrat"/>
                <a:sym typeface="Montserrat"/>
              </a:rPr>
              <a:t>Trong </a:t>
            </a:r>
            <a:r>
              <a:rPr lang="en-US" sz="3000" b="1" i="1" dirty="0" err="1">
                <a:solidFill>
                  <a:srgbClr val="FFFFFF"/>
                </a:solidFill>
                <a:latin typeface="Montserrat"/>
                <a:ea typeface="Montserrat"/>
                <a:cs typeface="Montserrat"/>
                <a:sym typeface="Montserrat"/>
              </a:rPr>
              <a:t>năm</a:t>
            </a:r>
            <a:r>
              <a:rPr lang="en-US" sz="3000" b="1" i="1" dirty="0">
                <a:solidFill>
                  <a:srgbClr val="FFFFFF"/>
                </a:solidFill>
                <a:latin typeface="Montserrat"/>
                <a:ea typeface="Montserrat"/>
                <a:cs typeface="Montserrat"/>
                <a:sym typeface="Montserrat"/>
              </a:rPr>
              <a:t> 2025, </a:t>
            </a:r>
            <a:r>
              <a:rPr lang="en-US" sz="3000" b="1" i="1" dirty="0" err="1">
                <a:solidFill>
                  <a:srgbClr val="FFFFFF"/>
                </a:solidFill>
                <a:latin typeface="Montserrat"/>
                <a:ea typeface="Montserrat"/>
                <a:cs typeface="Montserrat"/>
                <a:sym typeface="Montserrat"/>
              </a:rPr>
              <a:t>số</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tháng</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cơ</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sở</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có</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hoạt</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động</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sản</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xuất</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kinh</a:t>
            </a:r>
            <a:r>
              <a:rPr lang="en-US" sz="3000" b="1" i="1" dirty="0">
                <a:solidFill>
                  <a:srgbClr val="FFFFFF"/>
                </a:solidFill>
                <a:latin typeface="Montserrat"/>
                <a:ea typeface="Montserrat"/>
                <a:cs typeface="Montserrat"/>
                <a:sym typeface="Montserrat"/>
              </a:rPr>
              <a:t> </a:t>
            </a:r>
            <a:r>
              <a:rPr lang="en-US" sz="3000" b="1" i="1" dirty="0" err="1">
                <a:solidFill>
                  <a:srgbClr val="FFFFFF"/>
                </a:solidFill>
                <a:latin typeface="Montserrat"/>
                <a:ea typeface="Montserrat"/>
                <a:cs typeface="Montserrat"/>
                <a:sym typeface="Montserrat"/>
              </a:rPr>
              <a:t>doanh</a:t>
            </a:r>
            <a:r>
              <a:rPr lang="en-US" sz="3000" b="1" i="1" dirty="0">
                <a:solidFill>
                  <a:srgbClr val="FFFFFF"/>
                </a:solidFill>
                <a:latin typeface="Montserrat"/>
                <a:ea typeface="Montserrat"/>
                <a:cs typeface="Montserrat"/>
                <a:sym typeface="Montserrat"/>
              </a:rPr>
              <a:t> ?</a:t>
            </a:r>
          </a:p>
          <a:p>
            <a:pPr algn="ctr">
              <a:lnSpc>
                <a:spcPts val="4850"/>
              </a:lnSpc>
              <a:defRPr/>
            </a:pPr>
            <a:r>
              <a:rPr lang="en-US" sz="3000" b="1" dirty="0" err="1">
                <a:solidFill>
                  <a:srgbClr val="FFFFFF"/>
                </a:solidFill>
                <a:latin typeface="Montserrat"/>
                <a:ea typeface="Montserrat"/>
                <a:cs typeface="Montserrat"/>
                <a:sym typeface="Montserrat"/>
              </a:rPr>
              <a:t>Ví</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dụ</a:t>
            </a:r>
            <a:r>
              <a:rPr lang="en-US" sz="3000" b="1" dirty="0">
                <a:solidFill>
                  <a:srgbClr val="FFFFFF"/>
                </a:solidFill>
                <a:latin typeface="Montserrat"/>
                <a:ea typeface="Montserrat"/>
                <a:cs typeface="Montserrat"/>
                <a:sym typeface="Montserrat"/>
              </a:rPr>
              <a:t>:  </a:t>
            </a:r>
            <a:r>
              <a:rPr lang="en-US" sz="3000" b="1" dirty="0">
                <a:solidFill>
                  <a:srgbClr val="FFFFFF"/>
                </a:solidFill>
                <a:latin typeface="Montserrat"/>
                <a:ea typeface="Montserrat"/>
                <a:cs typeface="Montserrat"/>
                <a:sym typeface="Montserrat Bold"/>
              </a:rPr>
              <a:t>12</a:t>
            </a:r>
            <a:r>
              <a:rPr lang="en-US" sz="3000" b="1" dirty="0">
                <a:solidFill>
                  <a:srgbClr val="FFFFFF"/>
                </a:solidFill>
                <a:latin typeface="Montserrat"/>
                <a:ea typeface="Montserrat"/>
                <a:cs typeface="Montserrat"/>
                <a:sym typeface="Montserrat"/>
              </a:rPr>
              <a:t> THÁNG</a:t>
            </a:r>
          </a:p>
          <a:p>
            <a:pPr algn="ctr">
              <a:lnSpc>
                <a:spcPts val="4850"/>
              </a:lnSpc>
              <a:defRPr/>
            </a:pPr>
            <a:endParaRPr lang="en-US" sz="2800" dirty="0">
              <a:solidFill>
                <a:srgbClr val="000000"/>
              </a:solidFill>
              <a:latin typeface="Montserrat"/>
              <a:ea typeface="Montserrat"/>
              <a:cs typeface="Montserrat"/>
              <a:sym typeface="Montserrat"/>
            </a:endParaRPr>
          </a:p>
          <a:p>
            <a:pPr marL="0" marR="0" lvl="0" indent="0" algn="ctr" defTabSz="914400" rtl="0" eaLnBrk="1" fontAlgn="auto" latinLnBrk="0" hangingPunct="1">
              <a:lnSpc>
                <a:spcPts val="4850"/>
              </a:lnSpc>
              <a:spcBef>
                <a:spcPts val="1200"/>
              </a:spcBef>
              <a:spcAft>
                <a:spcPts val="0"/>
              </a:spcAft>
              <a:buClrTx/>
              <a:buSzTx/>
              <a:buFontTx/>
              <a:buNone/>
              <a:tabLst/>
              <a:defRPr/>
            </a:pPr>
            <a:r>
              <a:rPr lang="en-US" sz="3200" b="1" dirty="0">
                <a:solidFill>
                  <a:srgbClr val="15616D"/>
                </a:solidFill>
                <a:latin typeface="Montserrat Heavy"/>
                <a:ea typeface="Montserrat Heavy"/>
                <a:cs typeface="Montserrat Heavy"/>
                <a:sym typeface="Montserrat Heavy"/>
              </a:rPr>
              <a:t> </a:t>
            </a:r>
            <a:r>
              <a:rPr lang="en-US" sz="3200" b="1" dirty="0">
                <a:solidFill>
                  <a:schemeClr val="bg1"/>
                </a:solidFill>
                <a:latin typeface="Montserrat Heavy"/>
                <a:ea typeface="Montserrat Heavy"/>
                <a:cs typeface="Montserrat Heavy"/>
                <a:sym typeface="Montserrat Heavy"/>
              </a:rPr>
              <a:t>TỔNG TRỊ GIÁ VỐN NĂM 2025</a:t>
            </a:r>
          </a:p>
          <a:p>
            <a:pPr marL="0" marR="0" lvl="0" indent="0" algn="ctr" defTabSz="914400" rtl="0" eaLnBrk="1" fontAlgn="auto" latinLnBrk="0" hangingPunct="1">
              <a:lnSpc>
                <a:spcPts val="4850"/>
              </a:lnSpc>
              <a:spcBef>
                <a:spcPts val="0"/>
              </a:spcBef>
              <a:spcAft>
                <a:spcPts val="0"/>
              </a:spcAft>
              <a:buClrTx/>
              <a:buSzTx/>
              <a:buFontTx/>
              <a:buNone/>
              <a:tabLst/>
              <a:defRPr/>
            </a:pPr>
            <a:r>
              <a:rPr lang="en-US" sz="2400" b="1" dirty="0">
                <a:solidFill>
                  <a:schemeClr val="bg1"/>
                </a:solidFill>
                <a:latin typeface="Montserrat Heavy"/>
                <a:ea typeface="Montserrat Heavy"/>
                <a:cs typeface="Montserrat Heavy"/>
                <a:sym typeface="Montserrat Heavy"/>
              </a:rPr>
              <a:t>(</a:t>
            </a:r>
            <a:r>
              <a:rPr lang="en-US" sz="2400" b="1" dirty="0" err="1">
                <a:solidFill>
                  <a:schemeClr val="bg1"/>
                </a:solidFill>
                <a:latin typeface="Montserrat Heavy"/>
                <a:ea typeface="Montserrat Heavy"/>
                <a:cs typeface="Montserrat Heavy"/>
                <a:sym typeface="Montserrat Heavy"/>
              </a:rPr>
              <a:t>Câu</a:t>
            </a:r>
            <a:r>
              <a:rPr lang="en-US" sz="2400" b="1" dirty="0">
                <a:solidFill>
                  <a:schemeClr val="bg1"/>
                </a:solidFill>
                <a:latin typeface="Montserrat Heavy"/>
                <a:ea typeface="Montserrat Heavy"/>
                <a:cs typeface="Montserrat Heavy"/>
                <a:sym typeface="Montserrat Heavy"/>
              </a:rPr>
              <a:t> 3 * </a:t>
            </a:r>
            <a:r>
              <a:rPr lang="en-US" sz="2400" b="1" dirty="0" err="1">
                <a:solidFill>
                  <a:schemeClr val="bg1"/>
                </a:solidFill>
                <a:latin typeface="Montserrat Heavy"/>
                <a:ea typeface="Montserrat Heavy"/>
                <a:cs typeface="Montserrat Heavy"/>
                <a:sym typeface="Montserrat Heavy"/>
              </a:rPr>
              <a:t>Câu</a:t>
            </a:r>
            <a:r>
              <a:rPr lang="en-US" sz="2400" b="1" dirty="0">
                <a:solidFill>
                  <a:schemeClr val="bg1"/>
                </a:solidFill>
                <a:latin typeface="Montserrat Heavy"/>
                <a:ea typeface="Montserrat Heavy"/>
                <a:cs typeface="Montserrat Heavy"/>
                <a:sym typeface="Montserrat Heavy"/>
              </a:rPr>
              <a:t> 4.1 PHIẾU SỐ 7/CT-TB)</a:t>
            </a:r>
          </a:p>
        </p:txBody>
      </p:sp>
      <p:sp>
        <p:nvSpPr>
          <p:cNvPr id="27" name="Freeform 29">
            <a:extLst>
              <a:ext uri="{FF2B5EF4-FFF2-40B4-BE49-F238E27FC236}">
                <a16:creationId xmlns:a16="http://schemas.microsoft.com/office/drawing/2014/main" xmlns="" id="{3A40DA41-62E6-6A0F-21A4-D313388097F7}"/>
              </a:ext>
            </a:extLst>
          </p:cNvPr>
          <p:cNvSpPr/>
          <p:nvPr/>
        </p:nvSpPr>
        <p:spPr>
          <a:xfrm>
            <a:off x="9028857" y="8383491"/>
            <a:ext cx="1082841" cy="98143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897"/>
          </a:solidFill>
        </p:spPr>
        <p:txBody>
          <a:bodyPr anchor="ctr"/>
          <a:lstStyle/>
          <a:p>
            <a:pPr algn="ctr"/>
            <a:r>
              <a:rPr lang="en-US" sz="4000" b="1" dirty="0">
                <a:solidFill>
                  <a:schemeClr val="bg1"/>
                </a:solidFill>
              </a:rPr>
              <a:t>3T</a:t>
            </a:r>
          </a:p>
        </p:txBody>
      </p:sp>
      <p:sp>
        <p:nvSpPr>
          <p:cNvPr id="28" name="TextBox 27">
            <a:extLst>
              <a:ext uri="{FF2B5EF4-FFF2-40B4-BE49-F238E27FC236}">
                <a16:creationId xmlns:a16="http://schemas.microsoft.com/office/drawing/2014/main" xmlns="" id="{EC20AA42-3C04-5BE3-4BA2-6491D3683994}"/>
              </a:ext>
            </a:extLst>
          </p:cNvPr>
          <p:cNvSpPr txBox="1"/>
          <p:nvPr/>
        </p:nvSpPr>
        <p:spPr>
          <a:xfrm>
            <a:off x="10210799" y="2626542"/>
            <a:ext cx="6934200" cy="2308324"/>
          </a:xfrm>
          <a:prstGeom prst="rect">
            <a:avLst/>
          </a:prstGeom>
          <a:noFill/>
        </p:spPr>
        <p:txBody>
          <a:bodyPr wrap="square" rtlCol="0">
            <a:spAutoFit/>
          </a:bodyPr>
          <a:lstStyle/>
          <a:p>
            <a:pPr algn="ctr"/>
            <a:r>
              <a:rPr lang="en-US" sz="3000" b="1" dirty="0">
                <a:solidFill>
                  <a:srgbClr val="FFFFFF"/>
                </a:solidFill>
                <a:latin typeface="Montserrat"/>
                <a:ea typeface="Montserrat"/>
                <a:cs typeface="Montserrat"/>
                <a:sym typeface="Montserrat"/>
              </a:rPr>
              <a:t>3. </a:t>
            </a:r>
            <a:r>
              <a:rPr lang="en-US" sz="3000" b="1" dirty="0" err="1">
                <a:solidFill>
                  <a:srgbClr val="FFFFFF"/>
                </a:solidFill>
                <a:latin typeface="Montserrat"/>
                <a:ea typeface="Montserrat"/>
                <a:cs typeface="Montserrat"/>
                <a:sym typeface="Montserrat"/>
              </a:rPr>
              <a:t>Số</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tiền</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bình</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quân</a:t>
            </a:r>
            <a:r>
              <a:rPr lang="en-US" sz="3000" b="1" dirty="0">
                <a:solidFill>
                  <a:srgbClr val="FFFFFF"/>
                </a:solidFill>
                <a:latin typeface="Montserrat"/>
                <a:ea typeface="Montserrat"/>
                <a:cs typeface="Montserrat"/>
                <a:sym typeface="Montserrat"/>
              </a:rPr>
              <a:t> 1 </a:t>
            </a:r>
            <a:r>
              <a:rPr lang="en-US" sz="3000" b="1" dirty="0" err="1">
                <a:solidFill>
                  <a:srgbClr val="FFFFFF"/>
                </a:solidFill>
                <a:latin typeface="Montserrat"/>
                <a:ea typeface="Montserrat"/>
                <a:cs typeface="Montserrat"/>
                <a:sym typeface="Montserrat"/>
              </a:rPr>
              <a:t>tháng</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năm</a:t>
            </a:r>
            <a:r>
              <a:rPr lang="en-US" sz="3000" b="1" dirty="0">
                <a:solidFill>
                  <a:srgbClr val="FFFFFF"/>
                </a:solidFill>
                <a:latin typeface="Montserrat"/>
                <a:ea typeface="Montserrat"/>
                <a:cs typeface="Montserrat"/>
                <a:sym typeface="Montserrat"/>
              </a:rPr>
              <a:t> 2025 </a:t>
            </a:r>
            <a:r>
              <a:rPr lang="en-US" sz="3000" b="1" dirty="0" err="1">
                <a:solidFill>
                  <a:srgbClr val="FFFFFF"/>
                </a:solidFill>
                <a:latin typeface="Montserrat"/>
                <a:ea typeface="Montserrat"/>
                <a:cs typeface="Montserrat"/>
                <a:sym typeface="Montserrat"/>
              </a:rPr>
              <a:t>ông</a:t>
            </a:r>
            <a:r>
              <a:rPr lang="en-US" sz="3000" b="1" dirty="0">
                <a:solidFill>
                  <a:srgbClr val="FFFFFF"/>
                </a:solidFill>
                <a:latin typeface="Montserrat"/>
                <a:ea typeface="Montserrat"/>
                <a:cs typeface="Montserrat"/>
                <a:sym typeface="Montserrat"/>
              </a:rPr>
              <a:t>/</a:t>
            </a:r>
            <a:r>
              <a:rPr lang="en-US" sz="3000" b="1" dirty="0" err="1">
                <a:solidFill>
                  <a:srgbClr val="FFFFFF"/>
                </a:solidFill>
                <a:latin typeface="Montserrat"/>
                <a:ea typeface="Montserrat"/>
                <a:cs typeface="Montserrat"/>
                <a:sym typeface="Montserrat"/>
              </a:rPr>
              <a:t>bà</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bỏ</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ra</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để</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mua</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hàng</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hóa</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đó</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là</a:t>
            </a:r>
            <a:r>
              <a:rPr lang="en-US" sz="3000" b="1" dirty="0">
                <a:solidFill>
                  <a:srgbClr val="FFFFFF"/>
                </a:solidFill>
                <a:latin typeface="Montserrat"/>
                <a:ea typeface="Montserrat"/>
                <a:cs typeface="Montserrat"/>
                <a:sym typeface="Montserrat"/>
              </a:rPr>
              <a:t> bao </a:t>
            </a:r>
            <a:r>
              <a:rPr lang="en-US" sz="3000" b="1" dirty="0" err="1">
                <a:solidFill>
                  <a:srgbClr val="FFFFFF"/>
                </a:solidFill>
                <a:latin typeface="Montserrat"/>
                <a:ea typeface="Montserrat"/>
                <a:cs typeface="Montserrat"/>
                <a:sym typeface="Montserrat"/>
              </a:rPr>
              <a:t>nhiêu</a:t>
            </a:r>
            <a:r>
              <a:rPr lang="en-US" sz="3000" b="1" dirty="0">
                <a:solidFill>
                  <a:srgbClr val="FFFFFF"/>
                </a:solidFill>
                <a:latin typeface="Montserrat"/>
                <a:ea typeface="Montserrat"/>
                <a:cs typeface="Montserrat"/>
                <a:sym typeface="Montserrat"/>
              </a:rPr>
              <a:t> ? </a:t>
            </a:r>
            <a:endParaRPr lang="vi-VN" sz="3000" b="1" dirty="0">
              <a:solidFill>
                <a:srgbClr val="FFFFFF"/>
              </a:solidFill>
              <a:latin typeface="Montserrat"/>
              <a:ea typeface="Montserrat"/>
              <a:cs typeface="Montserrat"/>
              <a:sym typeface="Montserrat"/>
            </a:endParaRPr>
          </a:p>
          <a:p>
            <a:pPr algn="ctr"/>
            <a:r>
              <a:rPr lang="en-US" sz="3000" b="1" dirty="0">
                <a:solidFill>
                  <a:srgbClr val="FFFFFF"/>
                </a:solidFill>
                <a:latin typeface="Montserrat"/>
                <a:ea typeface="Montserrat"/>
                <a:cs typeface="Montserrat"/>
                <a:sym typeface="Montserrat"/>
              </a:rPr>
              <a:t>(</a:t>
            </a:r>
            <a:r>
              <a:rPr lang="en-US" sz="3000" b="1" dirty="0" err="1">
                <a:solidFill>
                  <a:srgbClr val="FFFFFF"/>
                </a:solidFill>
                <a:latin typeface="Montserrat"/>
                <a:ea typeface="Montserrat"/>
                <a:cs typeface="Montserrat"/>
                <a:sym typeface="Montserrat"/>
              </a:rPr>
              <a:t>triệu</a:t>
            </a:r>
            <a:r>
              <a:rPr lang="en-US" sz="3000" b="1" dirty="0">
                <a:solidFill>
                  <a:srgbClr val="FFFFFF"/>
                </a:solidFill>
                <a:latin typeface="Montserrat"/>
                <a:ea typeface="Montserrat"/>
                <a:cs typeface="Montserrat"/>
                <a:sym typeface="Montserrat"/>
              </a:rPr>
              <a:t> </a:t>
            </a:r>
            <a:r>
              <a:rPr lang="en-US" sz="3000" b="1" dirty="0" err="1">
                <a:solidFill>
                  <a:srgbClr val="FFFFFF"/>
                </a:solidFill>
                <a:latin typeface="Montserrat"/>
                <a:ea typeface="Montserrat"/>
                <a:cs typeface="Montserrat"/>
                <a:sym typeface="Montserrat"/>
              </a:rPr>
              <a:t>đồng</a:t>
            </a:r>
            <a:r>
              <a:rPr lang="en-US" sz="3000" b="1" dirty="0">
                <a:solidFill>
                  <a:srgbClr val="FFFFFF"/>
                </a:solidFill>
                <a:latin typeface="Montserrat"/>
                <a:ea typeface="Montserrat"/>
                <a:cs typeface="Montserrat"/>
                <a:sym typeface="Montserrat"/>
              </a:rPr>
              <a:t>)</a:t>
            </a:r>
          </a:p>
          <a:p>
            <a:pPr algn="ctr"/>
            <a:endParaRPr lang="en-US" sz="2400" dirty="0"/>
          </a:p>
        </p:txBody>
      </p:sp>
      <p:sp>
        <p:nvSpPr>
          <p:cNvPr id="35" name="Freeform 17">
            <a:extLst>
              <a:ext uri="{FF2B5EF4-FFF2-40B4-BE49-F238E27FC236}">
                <a16:creationId xmlns:a16="http://schemas.microsoft.com/office/drawing/2014/main" xmlns="" id="{13541E51-2347-678E-280F-9758FCFCF44B}"/>
              </a:ext>
            </a:extLst>
          </p:cNvPr>
          <p:cNvSpPr/>
          <p:nvPr/>
        </p:nvSpPr>
        <p:spPr>
          <a:xfrm rot="21427172">
            <a:off x="8094263" y="3659728"/>
            <a:ext cx="1741053" cy="514480"/>
          </a:xfrm>
          <a:custGeom>
            <a:avLst/>
            <a:gdLst/>
            <a:ahLst/>
            <a:cxnLst/>
            <a:rect l="l" t="t" r="r" b="b"/>
            <a:pathLst>
              <a:path w="1774070" h="514480">
                <a:moveTo>
                  <a:pt x="0" y="0"/>
                </a:moveTo>
                <a:lnTo>
                  <a:pt x="1774069" y="0"/>
                </a:lnTo>
                <a:lnTo>
                  <a:pt x="1774069" y="514480"/>
                </a:lnTo>
                <a:lnTo>
                  <a:pt x="0" y="5144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lgn="ctr"/>
            <a:endParaRPr lang="en-US" dirty="0"/>
          </a:p>
        </p:txBody>
      </p:sp>
      <p:sp>
        <p:nvSpPr>
          <p:cNvPr id="36" name="TextBox 21">
            <a:extLst>
              <a:ext uri="{FF2B5EF4-FFF2-40B4-BE49-F238E27FC236}">
                <a16:creationId xmlns:a16="http://schemas.microsoft.com/office/drawing/2014/main" xmlns="" id="{DD1EAB4F-7C29-84FB-CFC3-AC911EBE1CF0}"/>
              </a:ext>
            </a:extLst>
          </p:cNvPr>
          <p:cNvSpPr txBox="1"/>
          <p:nvPr/>
        </p:nvSpPr>
        <p:spPr>
          <a:xfrm>
            <a:off x="7997284" y="3086100"/>
            <a:ext cx="1375316" cy="569387"/>
          </a:xfrm>
          <a:prstGeom prst="rect">
            <a:avLst/>
          </a:prstGeom>
        </p:spPr>
        <p:txBody>
          <a:bodyPr wrap="square" lIns="0" tIns="0" rIns="0" bIns="0" rtlCol="0" anchor="t">
            <a:spAutoFit/>
          </a:bodyPr>
          <a:lstStyle/>
          <a:p>
            <a:pPr algn="ctr">
              <a:lnSpc>
                <a:spcPts val="4759"/>
              </a:lnSpc>
            </a:pPr>
            <a:r>
              <a:rPr lang="en-US" sz="3399" b="1" dirty="0">
                <a:solidFill>
                  <a:srgbClr val="000000"/>
                </a:solidFill>
                <a:latin typeface="Montserrat Bold"/>
                <a:ea typeface="Montserrat Bold"/>
                <a:cs typeface="Montserrat Bold"/>
                <a:sym typeface="Montserrat Bold"/>
              </a:rPr>
              <a:t>CÓ</a:t>
            </a:r>
          </a:p>
        </p:txBody>
      </p:sp>
      <p:sp>
        <p:nvSpPr>
          <p:cNvPr id="40" name="Freeform 17">
            <a:extLst>
              <a:ext uri="{FF2B5EF4-FFF2-40B4-BE49-F238E27FC236}">
                <a16:creationId xmlns:a16="http://schemas.microsoft.com/office/drawing/2014/main" xmlns="" id="{B1CCB011-F5CF-B5E2-9D23-3ADCCCD8CC76}"/>
              </a:ext>
            </a:extLst>
          </p:cNvPr>
          <p:cNvSpPr/>
          <p:nvPr/>
        </p:nvSpPr>
        <p:spPr>
          <a:xfrm rot="5400000">
            <a:off x="3724536" y="2075735"/>
            <a:ext cx="744249" cy="514480"/>
          </a:xfrm>
          <a:custGeom>
            <a:avLst/>
            <a:gdLst/>
            <a:ahLst/>
            <a:cxnLst/>
            <a:rect l="l" t="t" r="r" b="b"/>
            <a:pathLst>
              <a:path w="1774070" h="514480">
                <a:moveTo>
                  <a:pt x="0" y="0"/>
                </a:moveTo>
                <a:lnTo>
                  <a:pt x="1774069" y="0"/>
                </a:lnTo>
                <a:lnTo>
                  <a:pt x="1774069" y="514480"/>
                </a:lnTo>
                <a:lnTo>
                  <a:pt x="0" y="5144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lgn="ctr"/>
            <a:endParaRPr lang="en-US" dirty="0"/>
          </a:p>
        </p:txBody>
      </p:sp>
      <p:sp>
        <p:nvSpPr>
          <p:cNvPr id="41" name="Freeform 17">
            <a:extLst>
              <a:ext uri="{FF2B5EF4-FFF2-40B4-BE49-F238E27FC236}">
                <a16:creationId xmlns:a16="http://schemas.microsoft.com/office/drawing/2014/main" xmlns="" id="{68AB2048-9FC2-C112-3872-4C058CD1D3CA}"/>
              </a:ext>
            </a:extLst>
          </p:cNvPr>
          <p:cNvSpPr/>
          <p:nvPr/>
        </p:nvSpPr>
        <p:spPr>
          <a:xfrm rot="5400000">
            <a:off x="3479763" y="5718473"/>
            <a:ext cx="1268850" cy="514480"/>
          </a:xfrm>
          <a:custGeom>
            <a:avLst/>
            <a:gdLst/>
            <a:ahLst/>
            <a:cxnLst/>
            <a:rect l="l" t="t" r="r" b="b"/>
            <a:pathLst>
              <a:path w="1774070" h="514480">
                <a:moveTo>
                  <a:pt x="0" y="0"/>
                </a:moveTo>
                <a:lnTo>
                  <a:pt x="1774069" y="0"/>
                </a:lnTo>
                <a:lnTo>
                  <a:pt x="1774069" y="514480"/>
                </a:lnTo>
                <a:lnTo>
                  <a:pt x="0" y="5144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lgn="ctr"/>
            <a:endParaRPr lang="en-US" dirty="0"/>
          </a:p>
        </p:txBody>
      </p:sp>
    </p:spTree>
    <p:extLst>
      <p:ext uri="{BB962C8B-B14F-4D97-AF65-F5344CB8AC3E}">
        <p14:creationId xmlns:p14="http://schemas.microsoft.com/office/powerpoint/2010/main" val="172459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1"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8)">
                                      <p:cBhvr>
                                        <p:cTn id="19" dur="500"/>
                                        <p:tgtEl>
                                          <p:spTgt spid="11"/>
                                        </p:tgtEl>
                                      </p:cBhvr>
                                    </p:animEffect>
                                  </p:childTnLst>
                                </p:cTn>
                              </p:par>
                            </p:childTnLst>
                          </p:cTn>
                        </p:par>
                        <p:par>
                          <p:cTn id="20" fill="hold">
                            <p:stCondLst>
                              <p:cond delay="2000"/>
                            </p:stCondLst>
                            <p:childTnLst>
                              <p:par>
                                <p:cTn id="21" presetID="21"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heel(4)">
                                      <p:cBhvr>
                                        <p:cTn id="23" dur="500"/>
                                        <p:tgtEl>
                                          <p:spTgt spid="25"/>
                                        </p:tgtEl>
                                      </p:cBhvr>
                                    </p:animEffect>
                                  </p:childTnLst>
                                </p:cTn>
                              </p:par>
                            </p:childTnLst>
                          </p:cTn>
                        </p:par>
                        <p:par>
                          <p:cTn id="24" fill="hold">
                            <p:stCondLst>
                              <p:cond delay="2500"/>
                            </p:stCondLst>
                            <p:childTnLst>
                              <p:par>
                                <p:cTn id="25" presetID="21" presetClass="entr" presetSubtype="8"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heel(8)">
                                      <p:cBhvr>
                                        <p:cTn id="27" dur="500"/>
                                        <p:tgtEl>
                                          <p:spTgt spid="29"/>
                                        </p:tgtEl>
                                      </p:cBhvr>
                                    </p:animEffect>
                                  </p:childTnLst>
                                </p:cTn>
                              </p:par>
                            </p:childTnLst>
                          </p:cTn>
                        </p:par>
                        <p:par>
                          <p:cTn id="28" fill="hold">
                            <p:stCondLst>
                              <p:cond delay="3000"/>
                            </p:stCondLst>
                            <p:childTnLst>
                              <p:par>
                                <p:cTn id="29" presetID="21" presetClass="entr" presetSubtype="8"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heel(8)">
                                      <p:cBhvr>
                                        <p:cTn id="31" dur="500"/>
                                        <p:tgtEl>
                                          <p:spTgt spid="3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3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367067" y="2319195"/>
            <a:ext cx="6110572" cy="4490314"/>
          </a:xfrm>
          <a:prstGeom prst="rect">
            <a:avLst/>
          </a:prstGeom>
          <a:solidFill>
            <a:srgbClr val="60638D">
              <a:alpha val="11765"/>
            </a:srgbClr>
          </a:solidFill>
        </p:spPr>
        <p:txBody>
          <a:bodyPr/>
          <a:lstStyle/>
          <a:p>
            <a:pPr>
              <a:lnSpc>
                <a:spcPts val="3900"/>
              </a:lnSpc>
            </a:pPr>
            <a:r>
              <a:rPr lang="en-US" sz="3100" dirty="0" err="1">
                <a:solidFill>
                  <a:srgbClr val="191919"/>
                </a:solidFill>
                <a:latin typeface="Montserrat"/>
                <a:sym typeface="Montserrat"/>
              </a:rPr>
              <a:t>Phiếu</a:t>
            </a:r>
            <a:r>
              <a:rPr lang="en-US" sz="3100" dirty="0">
                <a:solidFill>
                  <a:srgbClr val="191919"/>
                </a:solidFill>
                <a:latin typeface="Montserrat"/>
                <a:sym typeface="Montserrat"/>
              </a:rPr>
              <a:t> 7.4 </a:t>
            </a:r>
            <a:r>
              <a:rPr lang="en-US" sz="3100" dirty="0" err="1">
                <a:solidFill>
                  <a:srgbClr val="191919"/>
                </a:solidFill>
                <a:latin typeface="Montserrat"/>
                <a:sym typeface="Montserrat"/>
              </a:rPr>
              <a:t>là</a:t>
            </a:r>
            <a:r>
              <a:rPr lang="en-US" sz="3100" dirty="0">
                <a:solidFill>
                  <a:srgbClr val="191919"/>
                </a:solidFill>
                <a:latin typeface="Montserrat"/>
                <a:sym typeface="Montserrat"/>
              </a:rPr>
              <a:t> </a:t>
            </a:r>
            <a:r>
              <a:rPr lang="en-US" sz="3100" dirty="0" err="1">
                <a:solidFill>
                  <a:srgbClr val="191919"/>
                </a:solidFill>
                <a:latin typeface="Montserrat"/>
                <a:sym typeface="Montserrat"/>
              </a:rPr>
              <a:t>phiếu</a:t>
            </a:r>
            <a:r>
              <a:rPr lang="en-US" sz="3100" dirty="0">
                <a:solidFill>
                  <a:srgbClr val="191919"/>
                </a:solidFill>
                <a:latin typeface="Montserrat"/>
                <a:sym typeface="Montserrat"/>
              </a:rPr>
              <a:t> </a:t>
            </a:r>
            <a:r>
              <a:rPr lang="en-US" sz="3100" dirty="0" err="1">
                <a:solidFill>
                  <a:srgbClr val="191919"/>
                </a:solidFill>
                <a:latin typeface="Montserrat"/>
                <a:sym typeface="Montserrat"/>
              </a:rPr>
              <a:t>thu</a:t>
            </a:r>
            <a:r>
              <a:rPr lang="en-US" sz="3100" dirty="0">
                <a:solidFill>
                  <a:srgbClr val="191919"/>
                </a:solidFill>
                <a:latin typeface="Montserrat"/>
                <a:sym typeface="Montserrat"/>
              </a:rPr>
              <a:t> </a:t>
            </a:r>
            <a:r>
              <a:rPr lang="en-US" sz="3100" dirty="0" err="1">
                <a:solidFill>
                  <a:srgbClr val="191919"/>
                </a:solidFill>
                <a:latin typeface="Montserrat"/>
                <a:sym typeface="Montserrat"/>
              </a:rPr>
              <a:t>thập</a:t>
            </a:r>
            <a:r>
              <a:rPr lang="en-US" sz="3100" dirty="0">
                <a:solidFill>
                  <a:srgbClr val="191919"/>
                </a:solidFill>
                <a:latin typeface="Montserrat"/>
                <a:sym typeface="Montserrat"/>
              </a:rPr>
              <a:t> </a:t>
            </a:r>
            <a:r>
              <a:rPr lang="en-US" sz="3100" dirty="0" err="1">
                <a:solidFill>
                  <a:srgbClr val="191919"/>
                </a:solidFill>
                <a:latin typeface="Montserrat"/>
                <a:sym typeface="Montserrat"/>
              </a:rPr>
              <a:t>thông</a:t>
            </a:r>
            <a:r>
              <a:rPr lang="en-US" sz="3100" dirty="0">
                <a:solidFill>
                  <a:srgbClr val="191919"/>
                </a:solidFill>
                <a:latin typeface="Montserrat"/>
                <a:sym typeface="Montserrat"/>
              </a:rPr>
              <a:t> tin </a:t>
            </a:r>
            <a:r>
              <a:rPr lang="en-US" sz="3100" dirty="0" err="1">
                <a:solidFill>
                  <a:srgbClr val="191919"/>
                </a:solidFill>
                <a:latin typeface="Montserrat"/>
                <a:sym typeface="Montserrat"/>
              </a:rPr>
              <a:t>về</a:t>
            </a:r>
            <a:r>
              <a:rPr lang="en-US" sz="3100" dirty="0">
                <a:solidFill>
                  <a:srgbClr val="191919"/>
                </a:solidFill>
                <a:latin typeface="Montserrat"/>
                <a:sym typeface="Montserrat"/>
              </a:rPr>
              <a:t> </a:t>
            </a:r>
            <a:r>
              <a:rPr lang="en-US" sz="3100" dirty="0" err="1">
                <a:solidFill>
                  <a:srgbClr val="191919"/>
                </a:solidFill>
                <a:latin typeface="Montserrat"/>
                <a:sym typeface="Montserrat"/>
              </a:rPr>
              <a:t>trị</a:t>
            </a:r>
            <a:r>
              <a:rPr lang="en-US" sz="3100" dirty="0">
                <a:solidFill>
                  <a:srgbClr val="191919"/>
                </a:solidFill>
                <a:latin typeface="Montserrat"/>
                <a:sym typeface="Montserrat"/>
              </a:rPr>
              <a:t> </a:t>
            </a:r>
            <a:r>
              <a:rPr lang="en-US" sz="3100" dirty="0" err="1">
                <a:solidFill>
                  <a:srgbClr val="191919"/>
                </a:solidFill>
                <a:latin typeface="Montserrat"/>
                <a:sym typeface="Montserrat"/>
              </a:rPr>
              <a:t>giá</a:t>
            </a:r>
            <a:r>
              <a:rPr lang="en-US" sz="3100" dirty="0">
                <a:solidFill>
                  <a:srgbClr val="191919"/>
                </a:solidFill>
                <a:latin typeface="Montserrat"/>
                <a:sym typeface="Montserrat"/>
              </a:rPr>
              <a:t> </a:t>
            </a:r>
            <a:r>
              <a:rPr lang="en-US" sz="3100" dirty="0" err="1">
                <a:solidFill>
                  <a:srgbClr val="191919"/>
                </a:solidFill>
                <a:latin typeface="Montserrat"/>
                <a:sym typeface="Montserrat"/>
              </a:rPr>
              <a:t>vốn</a:t>
            </a:r>
            <a:r>
              <a:rPr lang="en-US" sz="3100" dirty="0">
                <a:solidFill>
                  <a:srgbClr val="191919"/>
                </a:solidFill>
                <a:latin typeface="Montserrat"/>
                <a:sym typeface="Montserrat"/>
              </a:rPr>
              <a:t> </a:t>
            </a:r>
            <a:r>
              <a:rPr lang="en-US" sz="3100" dirty="0" err="1">
                <a:solidFill>
                  <a:srgbClr val="191919"/>
                </a:solidFill>
                <a:latin typeface="Montserrat"/>
                <a:sym typeface="Montserrat"/>
              </a:rPr>
              <a:t>của</a:t>
            </a:r>
            <a:r>
              <a:rPr lang="en-US" sz="3100" dirty="0">
                <a:solidFill>
                  <a:srgbClr val="191919"/>
                </a:solidFill>
                <a:latin typeface="Montserrat"/>
                <a:sym typeface="Montserrat"/>
              </a:rPr>
              <a:t> </a:t>
            </a:r>
            <a:r>
              <a:rPr lang="en-US" sz="3100" dirty="0" err="1">
                <a:solidFill>
                  <a:srgbClr val="191919"/>
                </a:solidFill>
                <a:latin typeface="Montserrat"/>
                <a:sym typeface="Montserrat"/>
              </a:rPr>
              <a:t>các</a:t>
            </a:r>
            <a:r>
              <a:rPr lang="en-US" sz="3100" dirty="0">
                <a:solidFill>
                  <a:srgbClr val="191919"/>
                </a:solidFill>
                <a:latin typeface="Montserrat"/>
                <a:sym typeface="Montserrat"/>
              </a:rPr>
              <a:t> </a:t>
            </a:r>
            <a:r>
              <a:rPr lang="en-US" sz="3100" dirty="0" err="1">
                <a:solidFill>
                  <a:srgbClr val="191919"/>
                </a:solidFill>
                <a:latin typeface="Montserrat"/>
                <a:sym typeface="Montserrat"/>
              </a:rPr>
              <a:t>cơ</a:t>
            </a:r>
            <a:r>
              <a:rPr lang="en-US" sz="3100" dirty="0">
                <a:solidFill>
                  <a:srgbClr val="191919"/>
                </a:solidFill>
                <a:latin typeface="Montserrat"/>
                <a:sym typeface="Montserrat"/>
              </a:rPr>
              <a:t> </a:t>
            </a:r>
            <a:r>
              <a:rPr lang="en-US" sz="3100" dirty="0" err="1">
                <a:solidFill>
                  <a:srgbClr val="191919"/>
                </a:solidFill>
                <a:latin typeface="Montserrat"/>
                <a:sym typeface="Montserrat"/>
              </a:rPr>
              <a:t>sở</a:t>
            </a:r>
            <a:r>
              <a:rPr lang="en-US" sz="3100" dirty="0">
                <a:solidFill>
                  <a:srgbClr val="191919"/>
                </a:solidFill>
                <a:latin typeface="Montserrat"/>
                <a:sym typeface="Montserrat"/>
              </a:rPr>
              <a:t> </a:t>
            </a:r>
            <a:r>
              <a:rPr lang="en-US" sz="3100" dirty="0" err="1">
                <a:solidFill>
                  <a:srgbClr val="191919"/>
                </a:solidFill>
                <a:latin typeface="Montserrat"/>
                <a:sym typeface="Montserrat"/>
              </a:rPr>
              <a:t>hoạt</a:t>
            </a:r>
            <a:r>
              <a:rPr lang="en-US" sz="3100" dirty="0">
                <a:solidFill>
                  <a:srgbClr val="191919"/>
                </a:solidFill>
                <a:latin typeface="Montserrat"/>
                <a:sym typeface="Montserrat"/>
              </a:rPr>
              <a:t> </a:t>
            </a:r>
            <a:r>
              <a:rPr lang="en-US" sz="3100" dirty="0" err="1">
                <a:solidFill>
                  <a:srgbClr val="191919"/>
                </a:solidFill>
                <a:latin typeface="Montserrat"/>
                <a:sym typeface="Montserrat"/>
              </a:rPr>
              <a:t>động</a:t>
            </a:r>
            <a:r>
              <a:rPr lang="en-US" sz="3100" dirty="0">
                <a:solidFill>
                  <a:srgbClr val="191919"/>
                </a:solidFill>
                <a:latin typeface="Montserrat"/>
                <a:sym typeface="Montserrat"/>
              </a:rPr>
              <a:t> </a:t>
            </a:r>
            <a:r>
              <a:rPr lang="en-US" sz="3100" dirty="0" err="1">
                <a:solidFill>
                  <a:srgbClr val="191919"/>
                </a:solidFill>
                <a:latin typeface="Montserrat"/>
                <a:sym typeface="Montserrat"/>
              </a:rPr>
              <a:t>ngành</a:t>
            </a:r>
            <a:r>
              <a:rPr lang="en-US" sz="3100" dirty="0">
                <a:solidFill>
                  <a:srgbClr val="191919"/>
                </a:solidFill>
                <a:latin typeface="Montserrat"/>
                <a:sym typeface="Montserrat"/>
              </a:rPr>
              <a:t> G, L; </a:t>
            </a:r>
            <a:r>
              <a:rPr lang="en-US" sz="3100" dirty="0" err="1">
                <a:solidFill>
                  <a:srgbClr val="191919"/>
                </a:solidFill>
                <a:latin typeface="Montserrat"/>
                <a:sym typeface="Montserrat"/>
              </a:rPr>
              <a:t>ngành</a:t>
            </a:r>
            <a:r>
              <a:rPr lang="en-US" sz="3100" dirty="0">
                <a:solidFill>
                  <a:srgbClr val="191919"/>
                </a:solidFill>
                <a:latin typeface="Montserrat"/>
                <a:sym typeface="Montserrat"/>
              </a:rPr>
              <a:t> 56 </a:t>
            </a:r>
            <a:r>
              <a:rPr lang="en-US" sz="3100" dirty="0" err="1">
                <a:solidFill>
                  <a:srgbClr val="191919"/>
                </a:solidFill>
                <a:latin typeface="Montserrat"/>
                <a:sym typeface="Montserrat"/>
              </a:rPr>
              <a:t>là</a:t>
            </a:r>
            <a:r>
              <a:rPr lang="en-US" sz="3100" dirty="0">
                <a:solidFill>
                  <a:srgbClr val="191919"/>
                </a:solidFill>
                <a:latin typeface="Montserrat"/>
                <a:sym typeface="Montserrat"/>
              </a:rPr>
              <a:t> </a:t>
            </a:r>
            <a:r>
              <a:rPr lang="en-US" sz="3100" dirty="0" err="1">
                <a:solidFill>
                  <a:srgbClr val="191919"/>
                </a:solidFill>
                <a:latin typeface="Montserrat"/>
                <a:sym typeface="Montserrat"/>
              </a:rPr>
              <a:t>hoàn</a:t>
            </a:r>
            <a:r>
              <a:rPr lang="en-US" sz="3100" dirty="0">
                <a:solidFill>
                  <a:srgbClr val="191919"/>
                </a:solidFill>
                <a:latin typeface="Montserrat"/>
                <a:sym typeface="Montserrat"/>
              </a:rPr>
              <a:t> </a:t>
            </a:r>
            <a:r>
              <a:rPr lang="en-US" sz="3100" dirty="0" err="1">
                <a:solidFill>
                  <a:srgbClr val="191919"/>
                </a:solidFill>
                <a:latin typeface="Montserrat"/>
                <a:sym typeface="Montserrat"/>
              </a:rPr>
              <a:t>toàn</a:t>
            </a:r>
            <a:r>
              <a:rPr lang="en-US" sz="3100" dirty="0">
                <a:solidFill>
                  <a:srgbClr val="191919"/>
                </a:solidFill>
                <a:latin typeface="Montserrat"/>
                <a:sym typeface="Montserrat"/>
              </a:rPr>
              <a:t> </a:t>
            </a:r>
            <a:r>
              <a:rPr lang="en-US" sz="3100" dirty="0" err="1">
                <a:solidFill>
                  <a:srgbClr val="191919"/>
                </a:solidFill>
                <a:latin typeface="Montserrat"/>
                <a:sym typeface="Montserrat"/>
              </a:rPr>
              <a:t>riêng</a:t>
            </a:r>
            <a:r>
              <a:rPr lang="en-US" sz="3100" dirty="0">
                <a:solidFill>
                  <a:srgbClr val="191919"/>
                </a:solidFill>
                <a:latin typeface="Montserrat"/>
                <a:sym typeface="Montserrat"/>
              </a:rPr>
              <a:t> </a:t>
            </a:r>
            <a:r>
              <a:rPr lang="en-US" sz="3100" dirty="0" err="1">
                <a:solidFill>
                  <a:srgbClr val="191919"/>
                </a:solidFill>
                <a:latin typeface="Montserrat"/>
                <a:sym typeface="Montserrat"/>
              </a:rPr>
              <a:t>biệt</a:t>
            </a:r>
            <a:r>
              <a:rPr lang="en-US" sz="3100" dirty="0">
                <a:solidFill>
                  <a:srgbClr val="191919"/>
                </a:solidFill>
                <a:latin typeface="Montserrat"/>
                <a:sym typeface="Montserrat"/>
              </a:rPr>
              <a:t>. </a:t>
            </a:r>
          </a:p>
          <a:p>
            <a:pPr>
              <a:lnSpc>
                <a:spcPts val="3900"/>
              </a:lnSpc>
            </a:pPr>
            <a:r>
              <a:rPr lang="en-US" sz="3100" dirty="0">
                <a:solidFill>
                  <a:srgbClr val="191919"/>
                </a:solidFill>
                <a:latin typeface="Montserrat"/>
                <a:sym typeface="Montserrat"/>
              </a:rPr>
              <a:t>CAPI </a:t>
            </a:r>
            <a:r>
              <a:rPr lang="en-US" sz="3100" dirty="0" err="1">
                <a:solidFill>
                  <a:srgbClr val="191919"/>
                </a:solidFill>
                <a:latin typeface="Montserrat"/>
                <a:sym typeface="Montserrat"/>
              </a:rPr>
              <a:t>sẽ</a:t>
            </a:r>
            <a:r>
              <a:rPr lang="en-US" sz="3100" dirty="0">
                <a:solidFill>
                  <a:srgbClr val="191919"/>
                </a:solidFill>
                <a:latin typeface="Montserrat"/>
                <a:sym typeface="Montserrat"/>
              </a:rPr>
              <a:t> </a:t>
            </a:r>
            <a:r>
              <a:rPr lang="en-US" sz="3100" dirty="0" err="1">
                <a:solidFill>
                  <a:srgbClr val="191919"/>
                </a:solidFill>
                <a:latin typeface="Montserrat"/>
                <a:sym typeface="Montserrat"/>
              </a:rPr>
              <a:t>tự</a:t>
            </a:r>
            <a:r>
              <a:rPr lang="en-US" sz="3100" dirty="0">
                <a:solidFill>
                  <a:srgbClr val="191919"/>
                </a:solidFill>
                <a:latin typeface="Montserrat"/>
                <a:sym typeface="Montserrat"/>
              </a:rPr>
              <a:t> </a:t>
            </a:r>
            <a:r>
              <a:rPr lang="en-US" sz="3100" dirty="0" err="1">
                <a:solidFill>
                  <a:srgbClr val="191919"/>
                </a:solidFill>
                <a:latin typeface="Montserrat"/>
                <a:sym typeface="Montserrat"/>
              </a:rPr>
              <a:t>động</a:t>
            </a:r>
            <a:r>
              <a:rPr lang="en-US" sz="3100" dirty="0">
                <a:solidFill>
                  <a:srgbClr val="191919"/>
                </a:solidFill>
                <a:latin typeface="Montserrat"/>
                <a:sym typeface="Montserrat"/>
              </a:rPr>
              <a:t> </a:t>
            </a:r>
            <a:r>
              <a:rPr lang="en-US" sz="3100" dirty="0" err="1">
                <a:solidFill>
                  <a:srgbClr val="191919"/>
                </a:solidFill>
                <a:latin typeface="Montserrat"/>
                <a:sym typeface="Montserrat"/>
              </a:rPr>
              <a:t>hiện</a:t>
            </a:r>
            <a:r>
              <a:rPr lang="en-US" sz="3100" dirty="0">
                <a:solidFill>
                  <a:srgbClr val="191919"/>
                </a:solidFill>
                <a:latin typeface="Montserrat"/>
                <a:sym typeface="Montserrat"/>
              </a:rPr>
              <a:t> </a:t>
            </a:r>
            <a:r>
              <a:rPr lang="en-US" sz="3100" dirty="0" err="1">
                <a:solidFill>
                  <a:srgbClr val="191919"/>
                </a:solidFill>
                <a:latin typeface="Montserrat"/>
                <a:sym typeface="Montserrat"/>
              </a:rPr>
              <a:t>phần</a:t>
            </a:r>
            <a:r>
              <a:rPr lang="en-US" sz="3100" dirty="0">
                <a:solidFill>
                  <a:srgbClr val="191919"/>
                </a:solidFill>
                <a:latin typeface="Montserrat"/>
                <a:sym typeface="Montserrat"/>
              </a:rPr>
              <a:t> </a:t>
            </a:r>
            <a:r>
              <a:rPr lang="en-US" sz="3100" dirty="0" err="1">
                <a:solidFill>
                  <a:srgbClr val="191919"/>
                </a:solidFill>
                <a:latin typeface="Montserrat"/>
                <a:sym typeface="Montserrat"/>
              </a:rPr>
              <a:t>tương</a:t>
            </a:r>
            <a:r>
              <a:rPr lang="en-US" sz="3100" dirty="0">
                <a:solidFill>
                  <a:srgbClr val="191919"/>
                </a:solidFill>
                <a:latin typeface="Montserrat"/>
                <a:sym typeface="Montserrat"/>
              </a:rPr>
              <a:t> </a:t>
            </a:r>
            <a:r>
              <a:rPr lang="en-US" sz="3100" dirty="0" err="1">
                <a:solidFill>
                  <a:srgbClr val="191919"/>
                </a:solidFill>
                <a:latin typeface="Montserrat"/>
                <a:sym typeface="Montserrat"/>
              </a:rPr>
              <a:t>ứng</a:t>
            </a:r>
            <a:r>
              <a:rPr lang="en-US" sz="3100" dirty="0">
                <a:solidFill>
                  <a:srgbClr val="191919"/>
                </a:solidFill>
                <a:latin typeface="Montserrat"/>
                <a:sym typeface="Montserrat"/>
              </a:rPr>
              <a:t> </a:t>
            </a:r>
            <a:r>
              <a:rPr lang="en-US" sz="3100" dirty="0" err="1">
                <a:solidFill>
                  <a:srgbClr val="191919"/>
                </a:solidFill>
                <a:latin typeface="Montserrat"/>
                <a:sym typeface="Montserrat"/>
              </a:rPr>
              <a:t>khi</a:t>
            </a:r>
            <a:r>
              <a:rPr lang="en-US" sz="3100" dirty="0">
                <a:solidFill>
                  <a:srgbClr val="191919"/>
                </a:solidFill>
                <a:latin typeface="Montserrat"/>
                <a:sym typeface="Montserrat"/>
              </a:rPr>
              <a:t> </a:t>
            </a:r>
            <a:r>
              <a:rPr lang="en-US" sz="3100" dirty="0" err="1">
                <a:solidFill>
                  <a:srgbClr val="191919"/>
                </a:solidFill>
                <a:latin typeface="Montserrat"/>
                <a:sym typeface="Montserrat"/>
              </a:rPr>
              <a:t>cơ</a:t>
            </a:r>
            <a:r>
              <a:rPr lang="en-US" sz="3100" dirty="0">
                <a:solidFill>
                  <a:srgbClr val="191919"/>
                </a:solidFill>
                <a:latin typeface="Montserrat"/>
                <a:sym typeface="Montserrat"/>
              </a:rPr>
              <a:t> </a:t>
            </a:r>
            <a:r>
              <a:rPr lang="en-US" sz="3100" dirty="0" err="1">
                <a:solidFill>
                  <a:srgbClr val="191919"/>
                </a:solidFill>
                <a:latin typeface="Montserrat"/>
                <a:sym typeface="Montserrat"/>
              </a:rPr>
              <a:t>sở</a:t>
            </a:r>
            <a:r>
              <a:rPr lang="en-US" sz="3100" dirty="0">
                <a:solidFill>
                  <a:srgbClr val="191919"/>
                </a:solidFill>
                <a:latin typeface="Montserrat"/>
                <a:sym typeface="Montserrat"/>
              </a:rPr>
              <a:t> </a:t>
            </a:r>
            <a:r>
              <a:rPr lang="en-US" sz="3100" dirty="0" err="1">
                <a:solidFill>
                  <a:srgbClr val="191919"/>
                </a:solidFill>
                <a:latin typeface="Montserrat"/>
                <a:sym typeface="Montserrat"/>
              </a:rPr>
              <a:t>cung</a:t>
            </a:r>
            <a:r>
              <a:rPr lang="en-US" sz="3100" dirty="0">
                <a:solidFill>
                  <a:srgbClr val="191919"/>
                </a:solidFill>
                <a:latin typeface="Montserrat"/>
                <a:sym typeface="Montserrat"/>
              </a:rPr>
              <a:t> </a:t>
            </a:r>
            <a:r>
              <a:rPr lang="en-US" sz="3100" dirty="0" err="1">
                <a:solidFill>
                  <a:srgbClr val="191919"/>
                </a:solidFill>
                <a:latin typeface="Montserrat"/>
                <a:sym typeface="Montserrat"/>
              </a:rPr>
              <a:t>cấp</a:t>
            </a:r>
            <a:r>
              <a:rPr lang="en-US" sz="3100" dirty="0">
                <a:solidFill>
                  <a:srgbClr val="191919"/>
                </a:solidFill>
                <a:latin typeface="Montserrat"/>
                <a:sym typeface="Montserrat"/>
              </a:rPr>
              <a:t> </a:t>
            </a:r>
            <a:r>
              <a:rPr lang="en-US" sz="3100" dirty="0" err="1">
                <a:solidFill>
                  <a:srgbClr val="191919"/>
                </a:solidFill>
                <a:latin typeface="Montserrat"/>
                <a:sym typeface="Montserrat"/>
              </a:rPr>
              <a:t>thông</a:t>
            </a:r>
            <a:r>
              <a:rPr lang="en-US" sz="3100" dirty="0">
                <a:solidFill>
                  <a:srgbClr val="191919"/>
                </a:solidFill>
                <a:latin typeface="Montserrat"/>
                <a:sym typeface="Montserrat"/>
              </a:rPr>
              <a:t> tin </a:t>
            </a:r>
            <a:r>
              <a:rPr lang="en-US" sz="3100" dirty="0" err="1">
                <a:solidFill>
                  <a:srgbClr val="191919"/>
                </a:solidFill>
                <a:latin typeface="Montserrat"/>
                <a:sym typeface="Montserrat"/>
              </a:rPr>
              <a:t>tại</a:t>
            </a:r>
            <a:r>
              <a:rPr lang="en-US" sz="3100" dirty="0">
                <a:solidFill>
                  <a:srgbClr val="191919"/>
                </a:solidFill>
                <a:latin typeface="Montserrat"/>
                <a:sym typeface="Montserrat"/>
              </a:rPr>
              <a:t> </a:t>
            </a:r>
            <a:r>
              <a:rPr lang="en-US" sz="3100" dirty="0" err="1">
                <a:solidFill>
                  <a:srgbClr val="191919"/>
                </a:solidFill>
                <a:latin typeface="Montserrat"/>
                <a:sym typeface="Montserrat"/>
              </a:rPr>
              <a:t>Câu</a:t>
            </a:r>
            <a:r>
              <a:rPr lang="en-US" sz="3100" dirty="0">
                <a:solidFill>
                  <a:srgbClr val="191919"/>
                </a:solidFill>
                <a:latin typeface="Montserrat"/>
                <a:sym typeface="Montserrat"/>
              </a:rPr>
              <a:t> 5.1 </a:t>
            </a:r>
            <a:r>
              <a:rPr lang="en-US" sz="3100" dirty="0" err="1">
                <a:solidFill>
                  <a:srgbClr val="191919"/>
                </a:solidFill>
                <a:latin typeface="Montserrat"/>
                <a:sym typeface="Montserrat"/>
              </a:rPr>
              <a:t>Phiếu</a:t>
            </a:r>
            <a:r>
              <a:rPr lang="en-US" sz="3100" dirty="0">
                <a:solidFill>
                  <a:srgbClr val="191919"/>
                </a:solidFill>
                <a:latin typeface="Montserrat"/>
                <a:sym typeface="Montserrat"/>
              </a:rPr>
              <a:t> </a:t>
            </a:r>
            <a:r>
              <a:rPr lang="en-US" sz="3100" dirty="0" err="1">
                <a:solidFill>
                  <a:srgbClr val="191919"/>
                </a:solidFill>
                <a:latin typeface="Montserrat"/>
                <a:sym typeface="Montserrat"/>
              </a:rPr>
              <a:t>số</a:t>
            </a:r>
            <a:r>
              <a:rPr lang="en-US" sz="3100" dirty="0">
                <a:solidFill>
                  <a:srgbClr val="191919"/>
                </a:solidFill>
                <a:latin typeface="Montserrat"/>
                <a:sym typeface="Montserrat"/>
              </a:rPr>
              <a:t> 7/CT-TB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4"/>
          <p:cNvSpPr/>
          <p:nvPr/>
        </p:nvSpPr>
        <p:spPr>
          <a:xfrm>
            <a:off x="2279471" y="7110211"/>
            <a:ext cx="6321851" cy="2077204"/>
          </a:xfrm>
          <a:prstGeom prst="rect">
            <a:avLst/>
          </a:prstGeom>
          <a:solidFill>
            <a:srgbClr val="60638D">
              <a:alpha val="1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9938267" y="6309272"/>
            <a:ext cx="7508538" cy="2653890"/>
          </a:xfrm>
          <a:prstGeom prst="rect">
            <a:avLst/>
          </a:prstGeom>
          <a:solidFill>
            <a:srgbClr val="60638D">
              <a:alpha val="1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9849741" y="2767592"/>
            <a:ext cx="7598425" cy="2793082"/>
          </a:xfrm>
          <a:prstGeom prst="rect">
            <a:avLst/>
          </a:prstGeom>
          <a:solidFill>
            <a:srgbClr val="60638D">
              <a:alpha val="1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865412" y="2308308"/>
            <a:ext cx="1293022" cy="4501201"/>
          </a:xfrm>
          <a:prstGeom prst="rect">
            <a:avLst/>
          </a:prstGeom>
          <a:solidFill>
            <a:srgbClr val="86EA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utoShape 8"/>
          <p:cNvSpPr/>
          <p:nvPr/>
        </p:nvSpPr>
        <p:spPr>
          <a:xfrm>
            <a:off x="841195" y="7110211"/>
            <a:ext cx="1293022" cy="2077204"/>
          </a:xfrm>
          <a:prstGeom prst="rect">
            <a:avLst/>
          </a:prstGeom>
          <a:solidFill>
            <a:srgbClr val="3EDAD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AutoShape 10"/>
          <p:cNvSpPr/>
          <p:nvPr/>
        </p:nvSpPr>
        <p:spPr>
          <a:xfrm>
            <a:off x="8831089" y="6257064"/>
            <a:ext cx="979274" cy="2706097"/>
          </a:xfrm>
          <a:prstGeom prst="rect">
            <a:avLst/>
          </a:prstGeom>
          <a:solidFill>
            <a:srgbClr val="13538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8762196" y="2767592"/>
            <a:ext cx="979274" cy="2793082"/>
          </a:xfrm>
          <a:prstGeom prst="rect">
            <a:avLst/>
          </a:prstGeom>
          <a:solidFill>
            <a:srgbClr val="01A0C4"/>
          </a:solidFill>
        </p:spPr>
        <p:txBody>
          <a:bodyPr/>
          <a:lstStyle/>
          <a:p>
            <a:endParaRPr lang="en-US" sz="2800" b="1" dirty="0">
              <a:solidFill>
                <a:srgbClr val="13538A"/>
              </a:solidFill>
              <a:latin typeface="Montserrat Bold"/>
              <a:ea typeface="Montserrat Bold"/>
              <a:cs typeface="Montserrat Bold"/>
              <a:sym typeface="Montserrat Bold"/>
            </a:endParaRPr>
          </a:p>
          <a:p>
            <a:r>
              <a:rPr lang="en-US" sz="2800" b="1" dirty="0">
                <a:solidFill>
                  <a:srgbClr val="13538A"/>
                </a:solidFill>
                <a:latin typeface="Montserrat Bold"/>
                <a:ea typeface="Montserrat Bold"/>
                <a:cs typeface="Montserrat Bold"/>
                <a:sym typeface="Montserrat Bold"/>
              </a:rPr>
              <a:t>N56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a:off x="995182" y="7524811"/>
            <a:ext cx="917235" cy="917235"/>
          </a:xfrm>
          <a:custGeom>
            <a:avLst/>
            <a:gdLst/>
            <a:ahLst/>
            <a:cxnLst/>
            <a:rect l="l" t="t" r="r" b="b"/>
            <a:pathLst>
              <a:path w="917235" h="917235">
                <a:moveTo>
                  <a:pt x="0" y="0"/>
                </a:moveTo>
                <a:lnTo>
                  <a:pt x="917235" y="0"/>
                </a:lnTo>
                <a:lnTo>
                  <a:pt x="917235" y="917235"/>
                </a:lnTo>
                <a:lnTo>
                  <a:pt x="0" y="91723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995182" y="2476500"/>
            <a:ext cx="838340" cy="838340"/>
          </a:xfrm>
          <a:custGeom>
            <a:avLst/>
            <a:gdLst/>
            <a:ahLst/>
            <a:cxnLst/>
            <a:rect l="l" t="t" r="r" b="b"/>
            <a:pathLst>
              <a:path w="838340" h="838340">
                <a:moveTo>
                  <a:pt x="0" y="0"/>
                </a:moveTo>
                <a:lnTo>
                  <a:pt x="838340" y="0"/>
                </a:lnTo>
                <a:lnTo>
                  <a:pt x="838340" y="838340"/>
                </a:lnTo>
                <a:lnTo>
                  <a:pt x="0" y="83834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8842000" y="6478432"/>
            <a:ext cx="888584" cy="586466"/>
          </a:xfrm>
          <a:custGeom>
            <a:avLst/>
            <a:gdLst/>
            <a:ahLst/>
            <a:cxnLst/>
            <a:rect l="l" t="t" r="r" b="b"/>
            <a:pathLst>
              <a:path w="888584" h="586466">
                <a:moveTo>
                  <a:pt x="0" y="0"/>
                </a:moveTo>
                <a:lnTo>
                  <a:pt x="888584" y="0"/>
                </a:lnTo>
                <a:lnTo>
                  <a:pt x="888584" y="586466"/>
                </a:lnTo>
                <a:lnTo>
                  <a:pt x="0" y="5864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2909270" y="794095"/>
            <a:ext cx="13829786" cy="908647"/>
          </a:xfrm>
          <a:prstGeom prst="rect">
            <a:avLst/>
          </a:prstGeom>
        </p:spPr>
        <p:txBody>
          <a:bodyPr wrap="square" lIns="0" tIns="0" rIns="0" bIns="0" rtlCol="0" anchor="t">
            <a:spAutoFit/>
          </a:bodyPr>
          <a:lstStyle/>
          <a:p>
            <a:pPr marL="0" marR="0" lvl="0" indent="0" algn="l" defTabSz="914400" rtl="0" eaLnBrk="1" fontAlgn="auto" latinLnBrk="0" hangingPunct="1">
              <a:lnSpc>
                <a:spcPts val="7819"/>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1800AD"/>
                </a:solidFill>
                <a:effectLst/>
                <a:uLnTx/>
                <a:uFillTx/>
                <a:latin typeface="Montserrat Bold"/>
                <a:ea typeface="Montserrat Bold"/>
                <a:cs typeface="Montserrat Bold"/>
                <a:sym typeface="Montserrat Bold"/>
              </a:rPr>
              <a:t>MỘT SỐ LƯU Ý VỚI PHIẾU </a:t>
            </a:r>
            <a:r>
              <a:rPr lang="en-US" sz="5000" b="1" dirty="0">
                <a:solidFill>
                  <a:srgbClr val="1800AD"/>
                </a:solidFill>
                <a:latin typeface="Montserrat Bold"/>
                <a:ea typeface="Montserrat Bold"/>
                <a:cs typeface="Montserrat Bold"/>
                <a:sym typeface="Montserrat Bold"/>
              </a:rPr>
              <a:t>SỐ </a:t>
            </a:r>
            <a:r>
              <a:rPr kumimoji="0" lang="en-US" sz="5000" b="1" i="0" u="none" strike="noStrike" kern="1200" cap="none" spc="0" normalizeH="0" baseline="0" noProof="0" dirty="0">
                <a:ln>
                  <a:noFill/>
                </a:ln>
                <a:solidFill>
                  <a:srgbClr val="1800AD"/>
                </a:solidFill>
                <a:effectLst/>
                <a:uLnTx/>
                <a:uFillTx/>
                <a:latin typeface="Montserrat Bold"/>
                <a:ea typeface="Montserrat Bold"/>
                <a:cs typeface="Montserrat Bold"/>
                <a:sym typeface="Montserrat Bold"/>
              </a:rPr>
              <a:t>7.4/CT-TM</a:t>
            </a:r>
          </a:p>
        </p:txBody>
      </p:sp>
      <p:sp>
        <p:nvSpPr>
          <p:cNvPr id="18" name="TextBox 18"/>
          <p:cNvSpPr txBox="1"/>
          <p:nvPr/>
        </p:nvSpPr>
        <p:spPr>
          <a:xfrm>
            <a:off x="2523763" y="7110211"/>
            <a:ext cx="6077560" cy="1858394"/>
          </a:xfrm>
          <a:prstGeom prst="rect">
            <a:avLst/>
          </a:prstGeom>
        </p:spPr>
        <p:txBody>
          <a:bodyPr wrap="square" lIns="0" tIns="0" rIns="0" bIns="0" rtlCol="0" anchor="t">
            <a:spAutoFit/>
          </a:bodyPr>
          <a:lstStyle/>
          <a:p>
            <a:pPr lvl="0" algn="just">
              <a:lnSpc>
                <a:spcPts val="5009"/>
              </a:lnSpc>
              <a:defRPr/>
            </a:pPr>
            <a:r>
              <a:rPr lang="en-US" sz="3200" dirty="0">
                <a:solidFill>
                  <a:srgbClr val="191919"/>
                </a:solidFill>
                <a:latin typeface="Montserrat"/>
                <a:ea typeface="Montserrat"/>
                <a:cs typeface="Montserrat"/>
                <a:sym typeface="Montserrat"/>
              </a:rPr>
              <a:t>ĐTV </a:t>
            </a:r>
            <a:r>
              <a:rPr lang="en-US" sz="3200" dirty="0" err="1">
                <a:solidFill>
                  <a:srgbClr val="191919"/>
                </a:solidFill>
                <a:latin typeface="Montserrat"/>
                <a:ea typeface="Montserrat"/>
                <a:cs typeface="Montserrat"/>
                <a:sym typeface="Montserrat"/>
              </a:rPr>
              <a:t>cần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ghi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đúng</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số</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vốn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cơ</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sở</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bỏ</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ra</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theo</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các</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sản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phẩm</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mà</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phần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mềm</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đã</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hiển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thị</a:t>
            </a:r>
            <a:endParaRPr lang="en-US" sz="3200" dirty="0">
              <a:solidFill>
                <a:srgbClr val="191919"/>
              </a:solidFill>
              <a:latin typeface="Montserrat"/>
              <a:ea typeface="Montserrat"/>
              <a:cs typeface="Montserrat"/>
              <a:sym typeface="Montserrat"/>
            </a:endParaRPr>
          </a:p>
        </p:txBody>
      </p:sp>
      <p:sp>
        <p:nvSpPr>
          <p:cNvPr id="19" name="TextBox 19"/>
          <p:cNvSpPr txBox="1"/>
          <p:nvPr/>
        </p:nvSpPr>
        <p:spPr>
          <a:xfrm>
            <a:off x="10129689" y="2906556"/>
            <a:ext cx="7443077" cy="2477025"/>
          </a:xfrm>
          <a:prstGeom prst="rect">
            <a:avLst/>
          </a:prstGeom>
        </p:spPr>
        <p:txBody>
          <a:bodyPr wrap="square" lIns="0" tIns="0" rIns="0" bIns="0" rtlCol="0" anchor="t">
            <a:spAutoFit/>
          </a:bodyPr>
          <a:lstStyle/>
          <a:p>
            <a:pPr lvl="0" algn="just">
              <a:lnSpc>
                <a:spcPts val="3900"/>
              </a:lnSpc>
              <a:spcBef>
                <a:spcPct val="0"/>
              </a:spcBef>
              <a:defRPr/>
            </a:pPr>
            <a:r>
              <a:rPr lang="en-US" sz="3200" dirty="0" err="1">
                <a:solidFill>
                  <a:srgbClr val="191919"/>
                </a:solidFill>
                <a:latin typeface="Montserrat"/>
                <a:ea typeface="Montserrat"/>
                <a:cs typeface="Montserrat"/>
                <a:sym typeface="Montserrat"/>
              </a:rPr>
              <a:t>Đối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với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câu</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hỏi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ngành</a:t>
            </a:r>
            <a:r>
              <a:rPr lang="en-US" sz="3200" dirty="0">
                <a:solidFill>
                  <a:srgbClr val="191919"/>
                </a:solidFill>
                <a:latin typeface="Montserrat"/>
                <a:ea typeface="Montserrat"/>
                <a:cs typeface="Montserrat"/>
                <a:sym typeface="Montserrat"/>
              </a:rPr>
              <a:t> 56 </a:t>
            </a:r>
            <a:r>
              <a:rPr lang="en-US" sz="3200" dirty="0" err="1">
                <a:solidFill>
                  <a:srgbClr val="191919"/>
                </a:solidFill>
                <a:latin typeface="Montserrat"/>
                <a:ea typeface="Montserrat"/>
                <a:cs typeface="Montserrat"/>
                <a:sym typeface="Montserrat"/>
              </a:rPr>
              <a:t>Điều</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tra</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viên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cần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hỏi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câu</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hỏi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lọc</a:t>
            </a:r>
            <a:r>
              <a:rPr lang="en-US" sz="3200" dirty="0">
                <a:solidFill>
                  <a:srgbClr val="191919"/>
                </a:solidFill>
                <a:latin typeface="Montserrat"/>
                <a:ea typeface="Montserrat"/>
                <a:cs typeface="Montserrat"/>
                <a:sym typeface="Montserrat"/>
              </a:rPr>
              <a:t> CÓ/KHÔNG. </a:t>
            </a:r>
            <a:r>
              <a:rPr lang="en-US" sz="3200" dirty="0" err="1">
                <a:solidFill>
                  <a:srgbClr val="191919"/>
                </a:solidFill>
                <a:latin typeface="Montserrat"/>
                <a:ea typeface="Montserrat"/>
                <a:cs typeface="Montserrat"/>
                <a:sym typeface="Montserrat"/>
              </a:rPr>
              <a:t>Nếu</a:t>
            </a:r>
            <a:r>
              <a:rPr lang="en-US" sz="3200" dirty="0">
                <a:solidFill>
                  <a:srgbClr val="191919"/>
                </a:solidFill>
                <a:latin typeface="Montserrat"/>
                <a:ea typeface="Montserrat"/>
                <a:cs typeface="Montserrat"/>
                <a:sym typeface="Montserrat"/>
              </a:rPr>
              <a:t> CÓ </a:t>
            </a:r>
            <a:r>
              <a:rPr lang="en-US" sz="3200" dirty="0" err="1">
                <a:solidFill>
                  <a:srgbClr val="191919"/>
                </a:solidFill>
                <a:latin typeface="Montserrat"/>
                <a:ea typeface="Montserrat"/>
                <a:cs typeface="Montserrat"/>
                <a:sym typeface="Montserrat"/>
              </a:rPr>
              <a:t>thì</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ghi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nhớ</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trị</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giá</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vốn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ngành</a:t>
            </a:r>
            <a:r>
              <a:rPr lang="en-US" sz="3200" dirty="0">
                <a:solidFill>
                  <a:srgbClr val="191919"/>
                </a:solidFill>
                <a:latin typeface="Montserrat"/>
                <a:ea typeface="Montserrat"/>
                <a:cs typeface="Montserrat"/>
                <a:sym typeface="Montserrat"/>
              </a:rPr>
              <a:t> 56 </a:t>
            </a:r>
            <a:r>
              <a:rPr lang="en-US" sz="3200" dirty="0" err="1">
                <a:solidFill>
                  <a:srgbClr val="191919"/>
                </a:solidFill>
                <a:latin typeface="Montserrat"/>
                <a:ea typeface="Montserrat"/>
                <a:cs typeface="Montserrat"/>
                <a:sym typeface="Montserrat"/>
              </a:rPr>
              <a:t>không</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phải</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là</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Trị</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giá</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vốn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của</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toàn</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bộ</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cơ</a:t>
            </a:r>
            <a:r>
              <a:rPr lang="en-US" sz="3200" dirty="0">
                <a:solidFill>
                  <a:srgbClr val="191919"/>
                </a:solidFill>
                <a:latin typeface="Montserrat"/>
                <a:ea typeface="Montserrat"/>
                <a:cs typeface="Montserrat"/>
                <a:sym typeface="Montserrat"/>
              </a:rPr>
              <a:t> </a:t>
            </a:r>
            <a:r>
              <a:rPr lang="en-US" sz="3200" dirty="0" err="1">
                <a:solidFill>
                  <a:srgbClr val="191919"/>
                </a:solidFill>
                <a:latin typeface="Montserrat"/>
                <a:ea typeface="Montserrat"/>
                <a:cs typeface="Montserrat"/>
                <a:sym typeface="Montserrat"/>
              </a:rPr>
              <a:t>sở</a:t>
            </a:r>
            <a:endParaRPr lang="en-US" sz="3600" dirty="0">
              <a:solidFill>
                <a:srgbClr val="000000"/>
              </a:solidFill>
              <a:latin typeface="Montserrat"/>
              <a:ea typeface="Montserrat"/>
              <a:cs typeface="Montserrat"/>
              <a:sym typeface="Montserrat"/>
            </a:endParaRPr>
          </a:p>
        </p:txBody>
      </p:sp>
      <p:sp>
        <p:nvSpPr>
          <p:cNvPr id="21" name="TextBox 21"/>
          <p:cNvSpPr txBox="1"/>
          <p:nvPr/>
        </p:nvSpPr>
        <p:spPr>
          <a:xfrm>
            <a:off x="10040129" y="6381610"/>
            <a:ext cx="7180536" cy="2060436"/>
          </a:xfrm>
          <a:prstGeom prst="rect">
            <a:avLst/>
          </a:prstGeom>
        </p:spPr>
        <p:txBody>
          <a:bodyPr wrap="square" lIns="0" tIns="0" rIns="0" bIns="0" rtlCol="0" anchor="t">
            <a:spAutoFit/>
          </a:bodyPr>
          <a:lstStyle/>
          <a:p>
            <a:pPr>
              <a:lnSpc>
                <a:spcPts val="4100"/>
              </a:lnSpc>
            </a:pPr>
            <a:r>
              <a:rPr lang="en-US" sz="2800" dirty="0" err="1">
                <a:solidFill>
                  <a:srgbClr val="191919"/>
                </a:solidFill>
                <a:latin typeface="Montserrat"/>
              </a:rPr>
              <a:t>Cần</a:t>
            </a:r>
            <a:r>
              <a:rPr lang="en-US" sz="2800" dirty="0">
                <a:solidFill>
                  <a:srgbClr val="191919"/>
                </a:solidFill>
                <a:latin typeface="Montserrat"/>
              </a:rPr>
              <a:t> </a:t>
            </a:r>
            <a:r>
              <a:rPr lang="en-US" sz="2800" dirty="0" err="1">
                <a:solidFill>
                  <a:srgbClr val="191919"/>
                </a:solidFill>
                <a:latin typeface="Montserrat"/>
              </a:rPr>
              <a:t>phân</a:t>
            </a:r>
            <a:r>
              <a:rPr lang="en-US" sz="2800" dirty="0">
                <a:solidFill>
                  <a:srgbClr val="191919"/>
                </a:solidFill>
                <a:latin typeface="Montserrat"/>
              </a:rPr>
              <a:t> </a:t>
            </a:r>
            <a:r>
              <a:rPr lang="en-US" sz="2800" dirty="0" err="1">
                <a:solidFill>
                  <a:srgbClr val="191919"/>
                </a:solidFill>
                <a:latin typeface="Montserrat"/>
              </a:rPr>
              <a:t>biệt</a:t>
            </a:r>
            <a:r>
              <a:rPr lang="en-US" sz="2800" dirty="0">
                <a:solidFill>
                  <a:srgbClr val="191919"/>
                </a:solidFill>
                <a:latin typeface="Montserrat"/>
              </a:rPr>
              <a:t> </a:t>
            </a:r>
            <a:r>
              <a:rPr lang="en-US" sz="2800" dirty="0" err="1">
                <a:solidFill>
                  <a:srgbClr val="191919"/>
                </a:solidFill>
                <a:latin typeface="Montserrat"/>
              </a:rPr>
              <a:t>rõ</a:t>
            </a:r>
            <a:r>
              <a:rPr lang="en-US" sz="2800" dirty="0">
                <a:solidFill>
                  <a:srgbClr val="191919"/>
                </a:solidFill>
                <a:latin typeface="Montserrat"/>
              </a:rPr>
              <a:t> </a:t>
            </a:r>
            <a:r>
              <a:rPr lang="en-US" sz="2800" dirty="0" err="1">
                <a:solidFill>
                  <a:srgbClr val="191919"/>
                </a:solidFill>
                <a:latin typeface="Montserrat"/>
              </a:rPr>
              <a:t>ràng</a:t>
            </a:r>
            <a:r>
              <a:rPr lang="en-US" sz="2800" dirty="0">
                <a:solidFill>
                  <a:srgbClr val="191919"/>
                </a:solidFill>
                <a:latin typeface="Montserrat"/>
              </a:rPr>
              <a:t> </a:t>
            </a:r>
            <a:r>
              <a:rPr lang="en-US" sz="2800" dirty="0" err="1">
                <a:solidFill>
                  <a:srgbClr val="191919"/>
                </a:solidFill>
                <a:latin typeface="Montserrat"/>
              </a:rPr>
              <a:t>giữa</a:t>
            </a:r>
            <a:r>
              <a:rPr lang="en-US" sz="2800" dirty="0">
                <a:solidFill>
                  <a:srgbClr val="191919"/>
                </a:solidFill>
                <a:latin typeface="Montserrat"/>
              </a:rPr>
              <a:t> chi </a:t>
            </a:r>
            <a:r>
              <a:rPr lang="en-US" sz="2800" dirty="0" err="1">
                <a:solidFill>
                  <a:srgbClr val="191919"/>
                </a:solidFill>
                <a:latin typeface="Montserrat"/>
              </a:rPr>
              <a:t>phí</a:t>
            </a:r>
            <a:r>
              <a:rPr lang="en-US" sz="2800" dirty="0">
                <a:solidFill>
                  <a:srgbClr val="191919"/>
                </a:solidFill>
                <a:latin typeface="Montserrat"/>
              </a:rPr>
              <a:t> </a:t>
            </a:r>
            <a:r>
              <a:rPr lang="en-US" sz="2800" dirty="0" err="1">
                <a:solidFill>
                  <a:srgbClr val="191919"/>
                </a:solidFill>
                <a:latin typeface="Montserrat"/>
              </a:rPr>
              <a:t>mua</a:t>
            </a:r>
            <a:r>
              <a:rPr lang="en-US" sz="2800" dirty="0">
                <a:solidFill>
                  <a:srgbClr val="191919"/>
                </a:solidFill>
                <a:latin typeface="Montserrat"/>
              </a:rPr>
              <a:t> </a:t>
            </a:r>
            <a:r>
              <a:rPr lang="en-US" sz="2800" dirty="0" err="1">
                <a:solidFill>
                  <a:srgbClr val="191919"/>
                </a:solidFill>
                <a:latin typeface="Montserrat"/>
              </a:rPr>
              <a:t>thực</a:t>
            </a:r>
            <a:r>
              <a:rPr lang="en-US" sz="2800" dirty="0">
                <a:solidFill>
                  <a:srgbClr val="191919"/>
                </a:solidFill>
                <a:latin typeface="Montserrat"/>
              </a:rPr>
              <a:t> </a:t>
            </a:r>
            <a:r>
              <a:rPr lang="en-US" sz="2800" dirty="0" err="1">
                <a:solidFill>
                  <a:srgbClr val="191919"/>
                </a:solidFill>
                <a:latin typeface="Montserrat"/>
              </a:rPr>
              <a:t>phẩm</a:t>
            </a:r>
            <a:r>
              <a:rPr lang="en-US" sz="2800" dirty="0">
                <a:solidFill>
                  <a:srgbClr val="191919"/>
                </a:solidFill>
                <a:latin typeface="Montserrat"/>
              </a:rPr>
              <a:t>, </a:t>
            </a:r>
            <a:r>
              <a:rPr lang="en-US" sz="2800" dirty="0" err="1">
                <a:solidFill>
                  <a:srgbClr val="191919"/>
                </a:solidFill>
                <a:latin typeface="Montserrat"/>
              </a:rPr>
              <a:t>nguyên</a:t>
            </a:r>
            <a:r>
              <a:rPr lang="en-US" sz="2800" dirty="0">
                <a:solidFill>
                  <a:srgbClr val="191919"/>
                </a:solidFill>
                <a:latin typeface="Montserrat"/>
              </a:rPr>
              <a:t> </a:t>
            </a:r>
            <a:r>
              <a:rPr lang="en-US" sz="2800" dirty="0" err="1">
                <a:solidFill>
                  <a:srgbClr val="191919"/>
                </a:solidFill>
                <a:latin typeface="Montserrat"/>
              </a:rPr>
              <a:t>liệu</a:t>
            </a:r>
            <a:r>
              <a:rPr lang="en-US" sz="2800" dirty="0">
                <a:solidFill>
                  <a:srgbClr val="191919"/>
                </a:solidFill>
                <a:latin typeface="Montserrat"/>
              </a:rPr>
              <a:t> (</a:t>
            </a:r>
            <a:r>
              <a:rPr lang="en-US" sz="2800" dirty="0" err="1">
                <a:solidFill>
                  <a:srgbClr val="191919"/>
                </a:solidFill>
                <a:latin typeface="Montserrat"/>
              </a:rPr>
              <a:t>cần</a:t>
            </a:r>
            <a:r>
              <a:rPr lang="en-US" sz="2800" dirty="0">
                <a:solidFill>
                  <a:srgbClr val="191919"/>
                </a:solidFill>
                <a:latin typeface="Montserrat"/>
              </a:rPr>
              <a:t> qua </a:t>
            </a:r>
            <a:r>
              <a:rPr lang="en-US" sz="2800" dirty="0" err="1">
                <a:solidFill>
                  <a:srgbClr val="191919"/>
                </a:solidFill>
                <a:latin typeface="Montserrat"/>
              </a:rPr>
              <a:t>chế</a:t>
            </a:r>
            <a:r>
              <a:rPr lang="en-US" sz="2800" dirty="0">
                <a:solidFill>
                  <a:srgbClr val="191919"/>
                </a:solidFill>
                <a:latin typeface="Montserrat"/>
              </a:rPr>
              <a:t> </a:t>
            </a:r>
            <a:r>
              <a:rPr lang="en-US" sz="2800" dirty="0" err="1">
                <a:solidFill>
                  <a:srgbClr val="191919"/>
                </a:solidFill>
                <a:latin typeface="Montserrat"/>
              </a:rPr>
              <a:t>biến</a:t>
            </a:r>
            <a:r>
              <a:rPr lang="en-US" sz="2800" dirty="0">
                <a:solidFill>
                  <a:srgbClr val="191919"/>
                </a:solidFill>
                <a:latin typeface="Montserrat"/>
              </a:rPr>
              <a:t>) </a:t>
            </a:r>
            <a:r>
              <a:rPr lang="en-US" sz="2800" dirty="0" err="1">
                <a:solidFill>
                  <a:srgbClr val="191919"/>
                </a:solidFill>
                <a:latin typeface="Montserrat"/>
              </a:rPr>
              <a:t>và</a:t>
            </a:r>
            <a:r>
              <a:rPr lang="en-US" sz="2800" dirty="0">
                <a:solidFill>
                  <a:srgbClr val="191919"/>
                </a:solidFill>
                <a:latin typeface="Montserrat"/>
              </a:rPr>
              <a:t> chi </a:t>
            </a:r>
            <a:r>
              <a:rPr lang="en-US" sz="2800" dirty="0" err="1">
                <a:solidFill>
                  <a:srgbClr val="191919"/>
                </a:solidFill>
                <a:latin typeface="Montserrat"/>
              </a:rPr>
              <a:t>phí</a:t>
            </a:r>
            <a:r>
              <a:rPr lang="en-US" sz="2800" dirty="0">
                <a:solidFill>
                  <a:srgbClr val="191919"/>
                </a:solidFill>
                <a:latin typeface="Montserrat"/>
              </a:rPr>
              <a:t> </a:t>
            </a:r>
            <a:r>
              <a:rPr lang="en-US" sz="2800" dirty="0" err="1">
                <a:solidFill>
                  <a:srgbClr val="191919"/>
                </a:solidFill>
                <a:latin typeface="Montserrat"/>
              </a:rPr>
              <a:t>mua</a:t>
            </a:r>
            <a:r>
              <a:rPr lang="en-US" sz="2800" dirty="0">
                <a:solidFill>
                  <a:srgbClr val="191919"/>
                </a:solidFill>
                <a:latin typeface="Montserrat"/>
              </a:rPr>
              <a:t> </a:t>
            </a:r>
            <a:r>
              <a:rPr lang="en-US" sz="2800" dirty="0" err="1">
                <a:solidFill>
                  <a:srgbClr val="191919"/>
                </a:solidFill>
                <a:latin typeface="Montserrat"/>
              </a:rPr>
              <a:t>hàng</a:t>
            </a:r>
            <a:r>
              <a:rPr lang="en-US" sz="2800" dirty="0">
                <a:solidFill>
                  <a:srgbClr val="191919"/>
                </a:solidFill>
                <a:latin typeface="Montserrat"/>
              </a:rPr>
              <a:t> </a:t>
            </a:r>
            <a:r>
              <a:rPr lang="en-US" sz="2800" dirty="0" err="1">
                <a:solidFill>
                  <a:srgbClr val="191919"/>
                </a:solidFill>
                <a:latin typeface="Montserrat"/>
              </a:rPr>
              <a:t>hóa</a:t>
            </a:r>
            <a:r>
              <a:rPr lang="en-US" sz="2800" dirty="0">
                <a:solidFill>
                  <a:srgbClr val="191919"/>
                </a:solidFill>
                <a:latin typeface="Montserrat"/>
              </a:rPr>
              <a:t> </a:t>
            </a:r>
            <a:r>
              <a:rPr lang="en-US" sz="2800" dirty="0" err="1">
                <a:solidFill>
                  <a:srgbClr val="191919"/>
                </a:solidFill>
                <a:latin typeface="Montserrat"/>
              </a:rPr>
              <a:t>bán</a:t>
            </a:r>
            <a:r>
              <a:rPr lang="en-US" sz="2800" dirty="0">
                <a:solidFill>
                  <a:srgbClr val="191919"/>
                </a:solidFill>
                <a:latin typeface="Montserrat"/>
              </a:rPr>
              <a:t> </a:t>
            </a:r>
            <a:r>
              <a:rPr lang="en-US" sz="2800" dirty="0" err="1">
                <a:solidFill>
                  <a:srgbClr val="191919"/>
                </a:solidFill>
                <a:latin typeface="Montserrat"/>
              </a:rPr>
              <a:t>kèm</a:t>
            </a:r>
            <a:r>
              <a:rPr lang="en-US" sz="2800" dirty="0">
                <a:solidFill>
                  <a:srgbClr val="191919"/>
                </a:solidFill>
                <a:latin typeface="Montserrat"/>
              </a:rPr>
              <a:t> (</a:t>
            </a:r>
            <a:r>
              <a:rPr lang="en-US" sz="2800" dirty="0" err="1">
                <a:solidFill>
                  <a:srgbClr val="191919"/>
                </a:solidFill>
                <a:latin typeface="Montserrat"/>
              </a:rPr>
              <a:t>không</a:t>
            </a:r>
            <a:r>
              <a:rPr lang="en-US" sz="2800" dirty="0">
                <a:solidFill>
                  <a:srgbClr val="191919"/>
                </a:solidFill>
                <a:latin typeface="Montserrat"/>
              </a:rPr>
              <a:t> </a:t>
            </a:r>
            <a:r>
              <a:rPr lang="en-US" sz="2800" dirty="0" err="1">
                <a:solidFill>
                  <a:srgbClr val="191919"/>
                </a:solidFill>
                <a:latin typeface="Montserrat"/>
              </a:rPr>
              <a:t>cần</a:t>
            </a:r>
            <a:r>
              <a:rPr lang="en-US" sz="2800" dirty="0">
                <a:solidFill>
                  <a:srgbClr val="191919"/>
                </a:solidFill>
                <a:latin typeface="Montserrat"/>
              </a:rPr>
              <a:t> qua </a:t>
            </a:r>
            <a:r>
              <a:rPr lang="en-US" sz="2800" dirty="0" err="1">
                <a:solidFill>
                  <a:srgbClr val="191919"/>
                </a:solidFill>
                <a:latin typeface="Montserrat"/>
              </a:rPr>
              <a:t>chế</a:t>
            </a:r>
            <a:r>
              <a:rPr lang="en-US" sz="2800" dirty="0">
                <a:solidFill>
                  <a:srgbClr val="191919"/>
                </a:solidFill>
                <a:latin typeface="Montserrat"/>
              </a:rPr>
              <a:t> </a:t>
            </a:r>
            <a:r>
              <a:rPr lang="en-US" sz="2800" dirty="0" err="1">
                <a:solidFill>
                  <a:srgbClr val="191919"/>
                </a:solidFill>
                <a:latin typeface="Montserrat"/>
              </a:rPr>
              <a:t>biến</a:t>
            </a:r>
            <a:r>
              <a:rPr lang="en-US" sz="2800" dirty="0">
                <a:solidFill>
                  <a:srgbClr val="191919"/>
                </a:solidFill>
                <a:latin typeface="Montserrat"/>
              </a:rPr>
              <a:t>)</a:t>
            </a:r>
          </a:p>
        </p:txBody>
      </p:sp>
    </p:spTree>
    <p:extLst>
      <p:ext uri="{BB962C8B-B14F-4D97-AF65-F5344CB8AC3E}">
        <p14:creationId xmlns:p14="http://schemas.microsoft.com/office/powerpoint/2010/main" val="2406626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03522" y="0"/>
            <a:ext cx="19591522" cy="10287000"/>
            <a:chOff x="0" y="0"/>
            <a:chExt cx="1149350" cy="1149350"/>
          </a:xfrm>
        </p:grpSpPr>
        <p:sp>
          <p:nvSpPr>
            <p:cNvPr id="3" name="Freeform 3"/>
            <p:cNvSpPr/>
            <p:nvPr/>
          </p:nvSpPr>
          <p:spPr>
            <a:xfrm>
              <a:off x="0" y="0"/>
              <a:ext cx="13761738" cy="7225932"/>
            </a:xfrm>
            <a:custGeom>
              <a:avLst/>
              <a:gdLst/>
              <a:ahLst/>
              <a:cxnLst/>
              <a:rect l="l" t="t" r="r" b="b"/>
              <a:pathLst>
                <a:path w="13761738" h="7225932">
                  <a:moveTo>
                    <a:pt x="13761738" y="79845"/>
                  </a:moveTo>
                  <a:lnTo>
                    <a:pt x="13761738" y="0"/>
                  </a:lnTo>
                  <a:lnTo>
                    <a:pt x="76032" y="0"/>
                  </a:lnTo>
                  <a:lnTo>
                    <a:pt x="76032" y="39922"/>
                  </a:lnTo>
                  <a:lnTo>
                    <a:pt x="0" y="39922"/>
                  </a:lnTo>
                  <a:lnTo>
                    <a:pt x="0" y="7225932"/>
                  </a:lnTo>
                  <a:lnTo>
                    <a:pt x="152063" y="7225932"/>
                  </a:lnTo>
                  <a:lnTo>
                    <a:pt x="152063" y="5828652"/>
                  </a:lnTo>
                  <a:lnTo>
                    <a:pt x="2737141" y="5828652"/>
                  </a:lnTo>
                  <a:lnTo>
                    <a:pt x="2737141" y="7225932"/>
                  </a:lnTo>
                  <a:lnTo>
                    <a:pt x="2889205" y="7225932"/>
                  </a:lnTo>
                  <a:lnTo>
                    <a:pt x="2889205" y="5828652"/>
                  </a:lnTo>
                  <a:lnTo>
                    <a:pt x="5474283" y="5828652"/>
                  </a:lnTo>
                  <a:lnTo>
                    <a:pt x="5474283" y="7225932"/>
                  </a:lnTo>
                  <a:lnTo>
                    <a:pt x="5626346" y="7225932"/>
                  </a:lnTo>
                  <a:lnTo>
                    <a:pt x="5626346" y="5828652"/>
                  </a:lnTo>
                  <a:lnTo>
                    <a:pt x="8211424" y="5828652"/>
                  </a:lnTo>
                  <a:lnTo>
                    <a:pt x="8211424" y="7225932"/>
                  </a:lnTo>
                  <a:lnTo>
                    <a:pt x="8363487" y="7225932"/>
                  </a:lnTo>
                  <a:lnTo>
                    <a:pt x="8363487" y="5828652"/>
                  </a:lnTo>
                  <a:lnTo>
                    <a:pt x="10948565" y="5828652"/>
                  </a:lnTo>
                  <a:lnTo>
                    <a:pt x="10948565" y="7225932"/>
                  </a:lnTo>
                  <a:lnTo>
                    <a:pt x="11100629" y="7225932"/>
                  </a:lnTo>
                  <a:lnTo>
                    <a:pt x="11100629" y="5828652"/>
                  </a:lnTo>
                  <a:lnTo>
                    <a:pt x="13761738" y="5828652"/>
                  </a:lnTo>
                  <a:lnTo>
                    <a:pt x="13761738" y="5748808"/>
                  </a:lnTo>
                  <a:lnTo>
                    <a:pt x="11100629" y="5748808"/>
                  </a:lnTo>
                  <a:lnTo>
                    <a:pt x="11100629" y="4391450"/>
                  </a:lnTo>
                  <a:lnTo>
                    <a:pt x="13761738" y="4391450"/>
                  </a:lnTo>
                  <a:lnTo>
                    <a:pt x="13761738" y="4311606"/>
                  </a:lnTo>
                  <a:lnTo>
                    <a:pt x="11100629" y="4311606"/>
                  </a:lnTo>
                  <a:lnTo>
                    <a:pt x="11100629" y="2954248"/>
                  </a:lnTo>
                  <a:lnTo>
                    <a:pt x="13761738" y="2954248"/>
                  </a:lnTo>
                  <a:lnTo>
                    <a:pt x="13761738" y="2874404"/>
                  </a:lnTo>
                  <a:lnTo>
                    <a:pt x="11100629" y="2874404"/>
                  </a:lnTo>
                  <a:lnTo>
                    <a:pt x="11100629" y="1517046"/>
                  </a:lnTo>
                  <a:lnTo>
                    <a:pt x="13761738" y="1517046"/>
                  </a:lnTo>
                  <a:lnTo>
                    <a:pt x="13761738" y="1437202"/>
                  </a:lnTo>
                  <a:lnTo>
                    <a:pt x="11100629" y="1437202"/>
                  </a:lnTo>
                  <a:lnTo>
                    <a:pt x="11100629" y="79845"/>
                  </a:lnTo>
                  <a:lnTo>
                    <a:pt x="13761738" y="79845"/>
                  </a:lnTo>
                  <a:close/>
                  <a:moveTo>
                    <a:pt x="2889205" y="1437202"/>
                  </a:moveTo>
                  <a:lnTo>
                    <a:pt x="2889205" y="79845"/>
                  </a:lnTo>
                  <a:lnTo>
                    <a:pt x="5474283" y="79845"/>
                  </a:lnTo>
                  <a:lnTo>
                    <a:pt x="5474283" y="1437202"/>
                  </a:lnTo>
                  <a:lnTo>
                    <a:pt x="2889205" y="1437202"/>
                  </a:lnTo>
                  <a:close/>
                  <a:moveTo>
                    <a:pt x="5474283" y="1517046"/>
                  </a:moveTo>
                  <a:lnTo>
                    <a:pt x="5474283" y="2874404"/>
                  </a:lnTo>
                  <a:lnTo>
                    <a:pt x="2889205" y="2874404"/>
                  </a:lnTo>
                  <a:lnTo>
                    <a:pt x="2889205" y="1517046"/>
                  </a:lnTo>
                  <a:lnTo>
                    <a:pt x="5474283" y="1517046"/>
                  </a:lnTo>
                  <a:close/>
                  <a:moveTo>
                    <a:pt x="2737141" y="1437202"/>
                  </a:moveTo>
                  <a:lnTo>
                    <a:pt x="152063" y="1437202"/>
                  </a:lnTo>
                  <a:lnTo>
                    <a:pt x="152063" y="79845"/>
                  </a:lnTo>
                  <a:lnTo>
                    <a:pt x="2737141" y="79845"/>
                  </a:lnTo>
                  <a:lnTo>
                    <a:pt x="2737141" y="1437202"/>
                  </a:lnTo>
                  <a:close/>
                  <a:moveTo>
                    <a:pt x="2737141" y="1517046"/>
                  </a:moveTo>
                  <a:lnTo>
                    <a:pt x="2737141" y="2874404"/>
                  </a:lnTo>
                  <a:lnTo>
                    <a:pt x="152063" y="2874404"/>
                  </a:lnTo>
                  <a:lnTo>
                    <a:pt x="152063" y="1517046"/>
                  </a:lnTo>
                  <a:lnTo>
                    <a:pt x="2737141" y="1517046"/>
                  </a:lnTo>
                  <a:close/>
                  <a:moveTo>
                    <a:pt x="2737141" y="2954248"/>
                  </a:moveTo>
                  <a:lnTo>
                    <a:pt x="2737141" y="4311606"/>
                  </a:lnTo>
                  <a:lnTo>
                    <a:pt x="152063" y="4311606"/>
                  </a:lnTo>
                  <a:lnTo>
                    <a:pt x="152063" y="2954248"/>
                  </a:lnTo>
                  <a:lnTo>
                    <a:pt x="2737141" y="2954248"/>
                  </a:lnTo>
                  <a:close/>
                  <a:moveTo>
                    <a:pt x="2889205" y="2954248"/>
                  </a:moveTo>
                  <a:lnTo>
                    <a:pt x="5474283" y="2954248"/>
                  </a:lnTo>
                  <a:lnTo>
                    <a:pt x="5474283" y="4311606"/>
                  </a:lnTo>
                  <a:lnTo>
                    <a:pt x="2889205" y="4311606"/>
                  </a:lnTo>
                  <a:lnTo>
                    <a:pt x="2889205" y="2954248"/>
                  </a:lnTo>
                  <a:close/>
                  <a:moveTo>
                    <a:pt x="5626346" y="2954248"/>
                  </a:moveTo>
                  <a:lnTo>
                    <a:pt x="8211424" y="2954248"/>
                  </a:lnTo>
                  <a:lnTo>
                    <a:pt x="8211424" y="4311606"/>
                  </a:lnTo>
                  <a:lnTo>
                    <a:pt x="5626346" y="4311606"/>
                  </a:lnTo>
                  <a:lnTo>
                    <a:pt x="5626346" y="2954248"/>
                  </a:lnTo>
                  <a:close/>
                  <a:moveTo>
                    <a:pt x="5626346" y="2874404"/>
                  </a:moveTo>
                  <a:lnTo>
                    <a:pt x="5626346" y="1517046"/>
                  </a:lnTo>
                  <a:lnTo>
                    <a:pt x="8211424" y="1517046"/>
                  </a:lnTo>
                  <a:lnTo>
                    <a:pt x="8211424" y="2874404"/>
                  </a:lnTo>
                  <a:lnTo>
                    <a:pt x="5626346" y="2874404"/>
                  </a:lnTo>
                  <a:close/>
                  <a:moveTo>
                    <a:pt x="5626346" y="1437202"/>
                  </a:moveTo>
                  <a:lnTo>
                    <a:pt x="5626346" y="79845"/>
                  </a:lnTo>
                  <a:lnTo>
                    <a:pt x="8211424" y="79845"/>
                  </a:lnTo>
                  <a:lnTo>
                    <a:pt x="8211424" y="1437202"/>
                  </a:lnTo>
                  <a:lnTo>
                    <a:pt x="5626346" y="1437202"/>
                  </a:lnTo>
                  <a:close/>
                  <a:moveTo>
                    <a:pt x="152063" y="5748808"/>
                  </a:moveTo>
                  <a:lnTo>
                    <a:pt x="152063" y="4391450"/>
                  </a:lnTo>
                  <a:lnTo>
                    <a:pt x="2737141" y="4391450"/>
                  </a:lnTo>
                  <a:lnTo>
                    <a:pt x="2737141" y="5748808"/>
                  </a:lnTo>
                  <a:lnTo>
                    <a:pt x="152063" y="5748808"/>
                  </a:lnTo>
                  <a:close/>
                  <a:moveTo>
                    <a:pt x="2889205" y="5748808"/>
                  </a:moveTo>
                  <a:lnTo>
                    <a:pt x="2889205" y="4391450"/>
                  </a:lnTo>
                  <a:lnTo>
                    <a:pt x="5474283" y="4391450"/>
                  </a:lnTo>
                  <a:lnTo>
                    <a:pt x="5474283" y="5748808"/>
                  </a:lnTo>
                  <a:lnTo>
                    <a:pt x="2889205" y="5748808"/>
                  </a:lnTo>
                  <a:close/>
                  <a:moveTo>
                    <a:pt x="5626346" y="5748808"/>
                  </a:moveTo>
                  <a:lnTo>
                    <a:pt x="5626346" y="4391450"/>
                  </a:lnTo>
                  <a:lnTo>
                    <a:pt x="8211424" y="4391450"/>
                  </a:lnTo>
                  <a:lnTo>
                    <a:pt x="8211424" y="5748808"/>
                  </a:lnTo>
                  <a:lnTo>
                    <a:pt x="5626346" y="5748808"/>
                  </a:lnTo>
                  <a:close/>
                  <a:moveTo>
                    <a:pt x="10948565" y="5748808"/>
                  </a:moveTo>
                  <a:lnTo>
                    <a:pt x="8363487" y="5748808"/>
                  </a:lnTo>
                  <a:lnTo>
                    <a:pt x="8363487" y="4391450"/>
                  </a:lnTo>
                  <a:lnTo>
                    <a:pt x="10948565" y="4391450"/>
                  </a:lnTo>
                  <a:lnTo>
                    <a:pt x="10948565" y="5748808"/>
                  </a:lnTo>
                  <a:close/>
                  <a:moveTo>
                    <a:pt x="10948565" y="4311606"/>
                  </a:moveTo>
                  <a:lnTo>
                    <a:pt x="8363487" y="4311606"/>
                  </a:lnTo>
                  <a:lnTo>
                    <a:pt x="8363487" y="2954248"/>
                  </a:lnTo>
                  <a:lnTo>
                    <a:pt x="10948565" y="2954248"/>
                  </a:lnTo>
                  <a:lnTo>
                    <a:pt x="10948565" y="4311606"/>
                  </a:lnTo>
                  <a:close/>
                  <a:moveTo>
                    <a:pt x="10948565" y="2874404"/>
                  </a:moveTo>
                  <a:lnTo>
                    <a:pt x="8363487" y="2874404"/>
                  </a:lnTo>
                  <a:lnTo>
                    <a:pt x="8363487" y="1517046"/>
                  </a:lnTo>
                  <a:lnTo>
                    <a:pt x="10948565" y="1517046"/>
                  </a:lnTo>
                  <a:lnTo>
                    <a:pt x="10948565" y="2874404"/>
                  </a:lnTo>
                  <a:close/>
                  <a:moveTo>
                    <a:pt x="10948565" y="1437202"/>
                  </a:moveTo>
                  <a:lnTo>
                    <a:pt x="8363487" y="1437202"/>
                  </a:lnTo>
                  <a:lnTo>
                    <a:pt x="8363487" y="79845"/>
                  </a:lnTo>
                  <a:lnTo>
                    <a:pt x="10948565" y="79845"/>
                  </a:lnTo>
                  <a:lnTo>
                    <a:pt x="10948565" y="1437202"/>
                  </a:lnTo>
                  <a:close/>
                </a:path>
              </a:pathLst>
            </a:custGeom>
            <a:solidFill>
              <a:srgbClr val="F4F8FF">
                <a:alpha val="17647"/>
              </a:srgbClr>
            </a:solidFill>
          </p:spPr>
        </p:sp>
      </p:grpSp>
      <p:sp>
        <p:nvSpPr>
          <p:cNvPr id="4" name="TextBox 4"/>
          <p:cNvSpPr txBox="1"/>
          <p:nvPr/>
        </p:nvSpPr>
        <p:spPr>
          <a:xfrm>
            <a:off x="7455533" y="7530107"/>
            <a:ext cx="3688239" cy="493395"/>
          </a:xfrm>
          <a:prstGeom prst="rect">
            <a:avLst/>
          </a:prstGeom>
        </p:spPr>
        <p:txBody>
          <a:bodyPr lIns="0" tIns="0" rIns="0" bIns="0" rtlCol="0" anchor="t">
            <a:spAutoFit/>
          </a:bodyPr>
          <a:lstStyle/>
          <a:p>
            <a:pPr algn="ctr">
              <a:lnSpc>
                <a:spcPts val="3919"/>
              </a:lnSpc>
            </a:pPr>
            <a:r>
              <a:rPr lang="en-US" sz="2800" b="1">
                <a:solidFill>
                  <a:srgbClr val="000000"/>
                </a:solidFill>
                <a:latin typeface="Public Sans Bold"/>
                <a:ea typeface="Public Sans Bold"/>
                <a:cs typeface="Public Sans Bold"/>
                <a:sym typeface="Public Sans Bold"/>
              </a:rPr>
              <a:t>Giáo viên Thế Phương</a:t>
            </a:r>
          </a:p>
        </p:txBody>
      </p:sp>
      <p:grpSp>
        <p:nvGrpSpPr>
          <p:cNvPr id="5" name="Group 5"/>
          <p:cNvGrpSpPr/>
          <p:nvPr/>
        </p:nvGrpSpPr>
        <p:grpSpPr>
          <a:xfrm>
            <a:off x="1339082" y="1362447"/>
            <a:ext cx="16192204" cy="8143690"/>
            <a:chOff x="0" y="0"/>
            <a:chExt cx="145869385" cy="73363395"/>
          </a:xfrm>
        </p:grpSpPr>
        <p:sp>
          <p:nvSpPr>
            <p:cNvPr id="6" name="Freeform 6"/>
            <p:cNvSpPr/>
            <p:nvPr/>
          </p:nvSpPr>
          <p:spPr>
            <a:xfrm>
              <a:off x="72390" y="72390"/>
              <a:ext cx="145724602" cy="73218615"/>
            </a:xfrm>
            <a:custGeom>
              <a:avLst/>
              <a:gdLst/>
              <a:ahLst/>
              <a:cxnLst/>
              <a:rect l="l" t="t" r="r" b="b"/>
              <a:pathLst>
                <a:path w="145724602" h="73218615">
                  <a:moveTo>
                    <a:pt x="0" y="0"/>
                  </a:moveTo>
                  <a:lnTo>
                    <a:pt x="145724602" y="0"/>
                  </a:lnTo>
                  <a:lnTo>
                    <a:pt x="145724602" y="73218615"/>
                  </a:lnTo>
                  <a:lnTo>
                    <a:pt x="0" y="73218615"/>
                  </a:lnTo>
                  <a:lnTo>
                    <a:pt x="0" y="0"/>
                  </a:lnTo>
                  <a:close/>
                </a:path>
              </a:pathLst>
            </a:custGeom>
            <a:solidFill>
              <a:srgbClr val="3E3970"/>
            </a:solidFill>
          </p:spPr>
        </p:sp>
        <p:sp>
          <p:nvSpPr>
            <p:cNvPr id="7" name="Freeform 7"/>
            <p:cNvSpPr/>
            <p:nvPr/>
          </p:nvSpPr>
          <p:spPr>
            <a:xfrm>
              <a:off x="0" y="0"/>
              <a:ext cx="145869385" cy="73363398"/>
            </a:xfrm>
            <a:custGeom>
              <a:avLst/>
              <a:gdLst/>
              <a:ahLst/>
              <a:cxnLst/>
              <a:rect l="l" t="t" r="r" b="b"/>
              <a:pathLst>
                <a:path w="145869385" h="73363398">
                  <a:moveTo>
                    <a:pt x="145724600" y="73218613"/>
                  </a:moveTo>
                  <a:lnTo>
                    <a:pt x="145869385" y="73218613"/>
                  </a:lnTo>
                  <a:lnTo>
                    <a:pt x="145869385" y="73363398"/>
                  </a:lnTo>
                  <a:lnTo>
                    <a:pt x="145724600" y="73363398"/>
                  </a:lnTo>
                  <a:lnTo>
                    <a:pt x="14572460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45724600" y="144780"/>
                  </a:moveTo>
                  <a:lnTo>
                    <a:pt x="145869385" y="144780"/>
                  </a:lnTo>
                  <a:lnTo>
                    <a:pt x="145869385" y="73218613"/>
                  </a:lnTo>
                  <a:lnTo>
                    <a:pt x="145724600" y="73218613"/>
                  </a:lnTo>
                  <a:lnTo>
                    <a:pt x="145724600" y="144780"/>
                  </a:lnTo>
                  <a:close/>
                  <a:moveTo>
                    <a:pt x="144780" y="73218613"/>
                  </a:moveTo>
                  <a:lnTo>
                    <a:pt x="145724600" y="73218613"/>
                  </a:lnTo>
                  <a:lnTo>
                    <a:pt x="145724600" y="73363398"/>
                  </a:lnTo>
                  <a:lnTo>
                    <a:pt x="144780" y="73363398"/>
                  </a:lnTo>
                  <a:lnTo>
                    <a:pt x="144780" y="73218613"/>
                  </a:lnTo>
                  <a:close/>
                  <a:moveTo>
                    <a:pt x="145724600" y="0"/>
                  </a:moveTo>
                  <a:lnTo>
                    <a:pt x="145869385" y="0"/>
                  </a:lnTo>
                  <a:lnTo>
                    <a:pt x="145869385" y="144780"/>
                  </a:lnTo>
                  <a:lnTo>
                    <a:pt x="145724600" y="144780"/>
                  </a:lnTo>
                  <a:lnTo>
                    <a:pt x="145724600" y="0"/>
                  </a:lnTo>
                  <a:close/>
                  <a:moveTo>
                    <a:pt x="0" y="0"/>
                  </a:moveTo>
                  <a:lnTo>
                    <a:pt x="144780" y="0"/>
                  </a:lnTo>
                  <a:lnTo>
                    <a:pt x="144780" y="144780"/>
                  </a:lnTo>
                  <a:lnTo>
                    <a:pt x="0" y="144780"/>
                  </a:lnTo>
                  <a:lnTo>
                    <a:pt x="0" y="0"/>
                  </a:lnTo>
                  <a:close/>
                  <a:moveTo>
                    <a:pt x="144780" y="0"/>
                  </a:moveTo>
                  <a:lnTo>
                    <a:pt x="145724600" y="0"/>
                  </a:lnTo>
                  <a:lnTo>
                    <a:pt x="145724600" y="144780"/>
                  </a:lnTo>
                  <a:lnTo>
                    <a:pt x="144780" y="144780"/>
                  </a:lnTo>
                  <a:lnTo>
                    <a:pt x="144780" y="0"/>
                  </a:lnTo>
                  <a:close/>
                </a:path>
              </a:pathLst>
            </a:custGeom>
            <a:solidFill>
              <a:srgbClr val="3E3970"/>
            </a:solidFill>
          </p:spPr>
        </p:sp>
      </p:grpSp>
      <p:grpSp>
        <p:nvGrpSpPr>
          <p:cNvPr id="8" name="Group 8"/>
          <p:cNvGrpSpPr/>
          <p:nvPr/>
        </p:nvGrpSpPr>
        <p:grpSpPr>
          <a:xfrm>
            <a:off x="948867" y="1425022"/>
            <a:ext cx="16390266" cy="7867492"/>
            <a:chOff x="0" y="0"/>
            <a:chExt cx="74353681" cy="35690515"/>
          </a:xfrm>
        </p:grpSpPr>
        <p:sp>
          <p:nvSpPr>
            <p:cNvPr id="9" name="Freeform 9"/>
            <p:cNvSpPr/>
            <p:nvPr/>
          </p:nvSpPr>
          <p:spPr>
            <a:xfrm>
              <a:off x="72390" y="72390"/>
              <a:ext cx="74208899" cy="35545737"/>
            </a:xfrm>
            <a:custGeom>
              <a:avLst/>
              <a:gdLst/>
              <a:ahLst/>
              <a:cxnLst/>
              <a:rect l="l" t="t" r="r" b="b"/>
              <a:pathLst>
                <a:path w="74208899" h="35545737">
                  <a:moveTo>
                    <a:pt x="0" y="0"/>
                  </a:moveTo>
                  <a:lnTo>
                    <a:pt x="74208899" y="0"/>
                  </a:lnTo>
                  <a:lnTo>
                    <a:pt x="74208899" y="35545737"/>
                  </a:lnTo>
                  <a:lnTo>
                    <a:pt x="0" y="35545737"/>
                  </a:lnTo>
                  <a:lnTo>
                    <a:pt x="0" y="0"/>
                  </a:lnTo>
                  <a:close/>
                </a:path>
              </a:pathLst>
            </a:custGeom>
            <a:solidFill>
              <a:srgbClr val="FFFFFF"/>
            </a:solidFill>
          </p:spPr>
        </p:sp>
        <p:sp>
          <p:nvSpPr>
            <p:cNvPr id="10" name="Freeform 10"/>
            <p:cNvSpPr/>
            <p:nvPr/>
          </p:nvSpPr>
          <p:spPr>
            <a:xfrm>
              <a:off x="0" y="0"/>
              <a:ext cx="74353682" cy="35690516"/>
            </a:xfrm>
            <a:custGeom>
              <a:avLst/>
              <a:gdLst/>
              <a:ahLst/>
              <a:cxnLst/>
              <a:rect l="l" t="t" r="r" b="b"/>
              <a:pathLst>
                <a:path w="74353682" h="35690516">
                  <a:moveTo>
                    <a:pt x="74208903" y="35545734"/>
                  </a:moveTo>
                  <a:lnTo>
                    <a:pt x="74353682" y="35545734"/>
                  </a:lnTo>
                  <a:lnTo>
                    <a:pt x="74353682" y="35690516"/>
                  </a:lnTo>
                  <a:lnTo>
                    <a:pt x="74208903" y="35690516"/>
                  </a:lnTo>
                  <a:lnTo>
                    <a:pt x="74208903"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74208903" y="144780"/>
                  </a:moveTo>
                  <a:lnTo>
                    <a:pt x="74353682" y="144780"/>
                  </a:lnTo>
                  <a:lnTo>
                    <a:pt x="74353682" y="35545734"/>
                  </a:lnTo>
                  <a:lnTo>
                    <a:pt x="74208903" y="35545734"/>
                  </a:lnTo>
                  <a:lnTo>
                    <a:pt x="74208903" y="144780"/>
                  </a:lnTo>
                  <a:close/>
                  <a:moveTo>
                    <a:pt x="144780" y="35545734"/>
                  </a:moveTo>
                  <a:lnTo>
                    <a:pt x="74208903" y="35545734"/>
                  </a:lnTo>
                  <a:lnTo>
                    <a:pt x="74208903" y="35690516"/>
                  </a:lnTo>
                  <a:lnTo>
                    <a:pt x="144780" y="35690516"/>
                  </a:lnTo>
                  <a:lnTo>
                    <a:pt x="144780" y="35545734"/>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grpSp>
        <p:nvGrpSpPr>
          <p:cNvPr id="11" name="Group 11"/>
          <p:cNvGrpSpPr/>
          <p:nvPr/>
        </p:nvGrpSpPr>
        <p:grpSpPr>
          <a:xfrm>
            <a:off x="1936716" y="6576808"/>
            <a:ext cx="7498468" cy="1410976"/>
            <a:chOff x="0" y="0"/>
            <a:chExt cx="9997958" cy="1881301"/>
          </a:xfrm>
        </p:grpSpPr>
        <p:grpSp>
          <p:nvGrpSpPr>
            <p:cNvPr id="12" name="Group 12"/>
            <p:cNvGrpSpPr/>
            <p:nvPr/>
          </p:nvGrpSpPr>
          <p:grpSpPr>
            <a:xfrm>
              <a:off x="0" y="0"/>
              <a:ext cx="9997958" cy="1881301"/>
              <a:chOff x="0" y="0"/>
              <a:chExt cx="34016454" cy="6400826"/>
            </a:xfrm>
          </p:grpSpPr>
          <p:sp>
            <p:nvSpPr>
              <p:cNvPr id="13" name="Freeform 13"/>
              <p:cNvSpPr/>
              <p:nvPr/>
            </p:nvSpPr>
            <p:spPr>
              <a:xfrm>
                <a:off x="72390" y="72390"/>
                <a:ext cx="33871675" cy="6256047"/>
              </a:xfrm>
              <a:custGeom>
                <a:avLst/>
                <a:gdLst/>
                <a:ahLst/>
                <a:cxnLst/>
                <a:rect l="l" t="t" r="r" b="b"/>
                <a:pathLst>
                  <a:path w="33871675" h="6256047">
                    <a:moveTo>
                      <a:pt x="0" y="0"/>
                    </a:moveTo>
                    <a:lnTo>
                      <a:pt x="33871675" y="0"/>
                    </a:lnTo>
                    <a:lnTo>
                      <a:pt x="33871675" y="6256047"/>
                    </a:lnTo>
                    <a:lnTo>
                      <a:pt x="0" y="6256047"/>
                    </a:lnTo>
                    <a:lnTo>
                      <a:pt x="0" y="0"/>
                    </a:lnTo>
                    <a:close/>
                  </a:path>
                </a:pathLst>
              </a:custGeom>
              <a:solidFill>
                <a:srgbClr val="FFD4E6"/>
              </a:solidFill>
            </p:spPr>
          </p:sp>
          <p:sp>
            <p:nvSpPr>
              <p:cNvPr id="14" name="Freeform 14"/>
              <p:cNvSpPr/>
              <p:nvPr/>
            </p:nvSpPr>
            <p:spPr>
              <a:xfrm>
                <a:off x="0" y="0"/>
                <a:ext cx="34016454" cy="6400826"/>
              </a:xfrm>
              <a:custGeom>
                <a:avLst/>
                <a:gdLst/>
                <a:ahLst/>
                <a:cxnLst/>
                <a:rect l="l" t="t" r="r" b="b"/>
                <a:pathLst>
                  <a:path w="34016454" h="6400826">
                    <a:moveTo>
                      <a:pt x="33871675" y="6256046"/>
                    </a:moveTo>
                    <a:lnTo>
                      <a:pt x="34016454" y="6256046"/>
                    </a:lnTo>
                    <a:lnTo>
                      <a:pt x="34016454" y="6400826"/>
                    </a:lnTo>
                    <a:lnTo>
                      <a:pt x="33871675" y="6400826"/>
                    </a:lnTo>
                    <a:lnTo>
                      <a:pt x="33871675" y="6256046"/>
                    </a:lnTo>
                    <a:close/>
                    <a:moveTo>
                      <a:pt x="0" y="144780"/>
                    </a:moveTo>
                    <a:lnTo>
                      <a:pt x="144780" y="144780"/>
                    </a:lnTo>
                    <a:lnTo>
                      <a:pt x="144780" y="6256046"/>
                    </a:lnTo>
                    <a:lnTo>
                      <a:pt x="0" y="6256046"/>
                    </a:lnTo>
                    <a:lnTo>
                      <a:pt x="0" y="144780"/>
                    </a:lnTo>
                    <a:close/>
                    <a:moveTo>
                      <a:pt x="0" y="6256046"/>
                    </a:moveTo>
                    <a:lnTo>
                      <a:pt x="144780" y="6256046"/>
                    </a:lnTo>
                    <a:lnTo>
                      <a:pt x="144780" y="6400826"/>
                    </a:lnTo>
                    <a:lnTo>
                      <a:pt x="0" y="6400826"/>
                    </a:lnTo>
                    <a:lnTo>
                      <a:pt x="0" y="6256046"/>
                    </a:lnTo>
                    <a:close/>
                    <a:moveTo>
                      <a:pt x="33871675" y="144780"/>
                    </a:moveTo>
                    <a:lnTo>
                      <a:pt x="34016454" y="144780"/>
                    </a:lnTo>
                    <a:lnTo>
                      <a:pt x="34016454" y="6256046"/>
                    </a:lnTo>
                    <a:lnTo>
                      <a:pt x="33871675" y="6256046"/>
                    </a:lnTo>
                    <a:lnTo>
                      <a:pt x="33871675" y="144780"/>
                    </a:lnTo>
                    <a:close/>
                    <a:moveTo>
                      <a:pt x="144780" y="6256046"/>
                    </a:moveTo>
                    <a:lnTo>
                      <a:pt x="33871675" y="6256046"/>
                    </a:lnTo>
                    <a:lnTo>
                      <a:pt x="33871675" y="6400826"/>
                    </a:lnTo>
                    <a:lnTo>
                      <a:pt x="144780" y="6400826"/>
                    </a:lnTo>
                    <a:lnTo>
                      <a:pt x="144780" y="6256046"/>
                    </a:lnTo>
                    <a:close/>
                    <a:moveTo>
                      <a:pt x="33871675" y="0"/>
                    </a:moveTo>
                    <a:lnTo>
                      <a:pt x="34016454" y="0"/>
                    </a:lnTo>
                    <a:lnTo>
                      <a:pt x="34016454" y="144780"/>
                    </a:lnTo>
                    <a:lnTo>
                      <a:pt x="33871675" y="144780"/>
                    </a:lnTo>
                    <a:lnTo>
                      <a:pt x="33871675" y="0"/>
                    </a:lnTo>
                    <a:close/>
                    <a:moveTo>
                      <a:pt x="0" y="0"/>
                    </a:moveTo>
                    <a:lnTo>
                      <a:pt x="144780" y="0"/>
                    </a:lnTo>
                    <a:lnTo>
                      <a:pt x="144780" y="144780"/>
                    </a:lnTo>
                    <a:lnTo>
                      <a:pt x="0" y="144780"/>
                    </a:lnTo>
                    <a:lnTo>
                      <a:pt x="0" y="0"/>
                    </a:lnTo>
                    <a:close/>
                    <a:moveTo>
                      <a:pt x="144780" y="0"/>
                    </a:moveTo>
                    <a:lnTo>
                      <a:pt x="33871675" y="0"/>
                    </a:lnTo>
                    <a:lnTo>
                      <a:pt x="33871675" y="144780"/>
                    </a:lnTo>
                    <a:lnTo>
                      <a:pt x="144780" y="144780"/>
                    </a:lnTo>
                    <a:lnTo>
                      <a:pt x="144780" y="0"/>
                    </a:lnTo>
                    <a:close/>
                  </a:path>
                </a:pathLst>
              </a:custGeom>
              <a:solidFill>
                <a:srgbClr val="201139"/>
              </a:solidFill>
            </p:spPr>
          </p:sp>
        </p:grpSp>
        <p:sp>
          <p:nvSpPr>
            <p:cNvPr id="15" name="TextBox 15"/>
            <p:cNvSpPr txBox="1"/>
            <p:nvPr/>
          </p:nvSpPr>
          <p:spPr>
            <a:xfrm>
              <a:off x="751128" y="299300"/>
              <a:ext cx="8495701" cy="1263650"/>
            </a:xfrm>
            <a:prstGeom prst="rect">
              <a:avLst/>
            </a:prstGeom>
          </p:spPr>
          <p:txBody>
            <a:bodyPr lIns="0" tIns="0" rIns="0" bIns="0" rtlCol="0" anchor="t">
              <a:spAutoFit/>
            </a:bodyPr>
            <a:lstStyle/>
            <a:p>
              <a:pPr algn="l">
                <a:lnSpc>
                  <a:spcPts val="3899"/>
                </a:lnSpc>
              </a:pPr>
              <a:r>
                <a:rPr lang="en-US" sz="2999" b="1">
                  <a:solidFill>
                    <a:srgbClr val="3E3970"/>
                  </a:solidFill>
                  <a:latin typeface="Muli Bold"/>
                  <a:ea typeface="Muli Bold"/>
                  <a:cs typeface="Muli Bold"/>
                  <a:sym typeface="Muli Bold"/>
                </a:rPr>
                <a:t>Áp dụng đối với cơ sở sản xuất kinh doanh cá thể được chọn mẫu</a:t>
              </a:r>
            </a:p>
          </p:txBody>
        </p:sp>
      </p:grpSp>
      <p:grpSp>
        <p:nvGrpSpPr>
          <p:cNvPr id="16" name="Group 16"/>
          <p:cNvGrpSpPr/>
          <p:nvPr/>
        </p:nvGrpSpPr>
        <p:grpSpPr>
          <a:xfrm>
            <a:off x="948867" y="994486"/>
            <a:ext cx="16390266" cy="499116"/>
            <a:chOff x="0" y="0"/>
            <a:chExt cx="21853688" cy="665488"/>
          </a:xfrm>
        </p:grpSpPr>
        <p:grpSp>
          <p:nvGrpSpPr>
            <p:cNvPr id="17" name="Group 17"/>
            <p:cNvGrpSpPr/>
            <p:nvPr/>
          </p:nvGrpSpPr>
          <p:grpSpPr>
            <a:xfrm>
              <a:off x="0" y="0"/>
              <a:ext cx="21853688" cy="665488"/>
              <a:chOff x="0" y="0"/>
              <a:chExt cx="74353681" cy="2264215"/>
            </a:xfrm>
          </p:grpSpPr>
          <p:sp>
            <p:nvSpPr>
              <p:cNvPr id="18" name="Freeform 18"/>
              <p:cNvSpPr/>
              <p:nvPr/>
            </p:nvSpPr>
            <p:spPr>
              <a:xfrm>
                <a:off x="72390" y="72390"/>
                <a:ext cx="74208899" cy="2119436"/>
              </a:xfrm>
              <a:custGeom>
                <a:avLst/>
                <a:gdLst/>
                <a:ahLst/>
                <a:cxnLst/>
                <a:rect l="l" t="t" r="r" b="b"/>
                <a:pathLst>
                  <a:path w="74208899" h="2119436">
                    <a:moveTo>
                      <a:pt x="0" y="0"/>
                    </a:moveTo>
                    <a:lnTo>
                      <a:pt x="74208899" y="0"/>
                    </a:lnTo>
                    <a:lnTo>
                      <a:pt x="74208899" y="2119436"/>
                    </a:lnTo>
                    <a:lnTo>
                      <a:pt x="0" y="2119436"/>
                    </a:lnTo>
                    <a:lnTo>
                      <a:pt x="0" y="0"/>
                    </a:lnTo>
                    <a:close/>
                  </a:path>
                </a:pathLst>
              </a:custGeom>
              <a:solidFill>
                <a:srgbClr val="FFD880"/>
              </a:solidFill>
            </p:spPr>
          </p:sp>
          <p:sp>
            <p:nvSpPr>
              <p:cNvPr id="19" name="Freeform 19"/>
              <p:cNvSpPr/>
              <p:nvPr/>
            </p:nvSpPr>
            <p:spPr>
              <a:xfrm>
                <a:off x="0" y="0"/>
                <a:ext cx="74353682" cy="2264215"/>
              </a:xfrm>
              <a:custGeom>
                <a:avLst/>
                <a:gdLst/>
                <a:ahLst/>
                <a:cxnLst/>
                <a:rect l="l" t="t" r="r" b="b"/>
                <a:pathLst>
                  <a:path w="74353682" h="2264215">
                    <a:moveTo>
                      <a:pt x="74208903" y="2119436"/>
                    </a:moveTo>
                    <a:lnTo>
                      <a:pt x="74353682" y="2119436"/>
                    </a:lnTo>
                    <a:lnTo>
                      <a:pt x="74353682" y="2264215"/>
                    </a:lnTo>
                    <a:lnTo>
                      <a:pt x="74208903" y="2264215"/>
                    </a:lnTo>
                    <a:lnTo>
                      <a:pt x="74208903" y="2119436"/>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6"/>
                    </a:lnTo>
                    <a:close/>
                    <a:moveTo>
                      <a:pt x="74208903" y="144780"/>
                    </a:moveTo>
                    <a:lnTo>
                      <a:pt x="74353682" y="144780"/>
                    </a:lnTo>
                    <a:lnTo>
                      <a:pt x="74353682" y="2119436"/>
                    </a:lnTo>
                    <a:lnTo>
                      <a:pt x="74208903" y="2119436"/>
                    </a:lnTo>
                    <a:lnTo>
                      <a:pt x="74208903" y="144780"/>
                    </a:lnTo>
                    <a:close/>
                    <a:moveTo>
                      <a:pt x="144780" y="2119436"/>
                    </a:moveTo>
                    <a:lnTo>
                      <a:pt x="74208903" y="2119436"/>
                    </a:lnTo>
                    <a:lnTo>
                      <a:pt x="74208903" y="2264215"/>
                    </a:lnTo>
                    <a:lnTo>
                      <a:pt x="144780" y="2264215"/>
                    </a:lnTo>
                    <a:lnTo>
                      <a:pt x="144780" y="2119436"/>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sp>
          <p:nvSpPr>
            <p:cNvPr id="20" name="Freeform 20"/>
            <p:cNvSpPr/>
            <p:nvPr/>
          </p:nvSpPr>
          <p:spPr>
            <a:xfrm>
              <a:off x="21312654" y="210506"/>
              <a:ext cx="244475" cy="244475"/>
            </a:xfrm>
            <a:custGeom>
              <a:avLst/>
              <a:gdLst/>
              <a:ahLst/>
              <a:cxnLst/>
              <a:rect l="l" t="t" r="r" b="b"/>
              <a:pathLst>
                <a:path w="244475" h="244475">
                  <a:moveTo>
                    <a:pt x="0" y="0"/>
                  </a:moveTo>
                  <a:lnTo>
                    <a:pt x="244475" y="0"/>
                  </a:lnTo>
                  <a:lnTo>
                    <a:pt x="244475" y="244475"/>
                  </a:lnTo>
                  <a:lnTo>
                    <a:pt x="0" y="2444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1" name="Group 21"/>
            <p:cNvGrpSpPr/>
            <p:nvPr/>
          </p:nvGrpSpPr>
          <p:grpSpPr>
            <a:xfrm>
              <a:off x="20765158" y="241312"/>
              <a:ext cx="259969" cy="213669"/>
              <a:chOff x="0" y="0"/>
              <a:chExt cx="553256" cy="454724"/>
            </a:xfrm>
          </p:grpSpPr>
          <p:sp>
            <p:nvSpPr>
              <p:cNvPr id="22" name="Freeform 22"/>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solidFill>
                <a:srgbClr val="100F0D"/>
              </a:solidFill>
            </p:spPr>
          </p:sp>
        </p:grpSp>
        <p:sp>
          <p:nvSpPr>
            <p:cNvPr id="23" name="AutoShape 23"/>
            <p:cNvSpPr/>
            <p:nvPr/>
          </p:nvSpPr>
          <p:spPr>
            <a:xfrm>
              <a:off x="20233154" y="407829"/>
              <a:ext cx="244476" cy="0"/>
            </a:xfrm>
            <a:prstGeom prst="line">
              <a:avLst/>
            </a:prstGeom>
            <a:ln w="38100" cap="rnd">
              <a:solidFill>
                <a:srgbClr val="000000"/>
              </a:solidFill>
              <a:prstDash val="solid"/>
              <a:headEnd type="none" w="sm" len="sm"/>
              <a:tailEnd type="none" w="sm" len="sm"/>
            </a:ln>
          </p:spPr>
        </p:sp>
      </p:grpSp>
      <p:sp>
        <p:nvSpPr>
          <p:cNvPr id="24" name="Freeform 24"/>
          <p:cNvSpPr/>
          <p:nvPr/>
        </p:nvSpPr>
        <p:spPr>
          <a:xfrm>
            <a:off x="9975753" y="2368025"/>
            <a:ext cx="6724720" cy="5550950"/>
          </a:xfrm>
          <a:custGeom>
            <a:avLst/>
            <a:gdLst/>
            <a:ahLst/>
            <a:cxnLst/>
            <a:rect l="l" t="t" r="r" b="b"/>
            <a:pathLst>
              <a:path w="6724720" h="5550950">
                <a:moveTo>
                  <a:pt x="0" y="0"/>
                </a:moveTo>
                <a:lnTo>
                  <a:pt x="6724719" y="0"/>
                </a:lnTo>
                <a:lnTo>
                  <a:pt x="6724719" y="5550950"/>
                </a:lnTo>
                <a:lnTo>
                  <a:pt x="0" y="55509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5" name="TextBox 25"/>
          <p:cNvSpPr txBox="1"/>
          <p:nvPr/>
        </p:nvSpPr>
        <p:spPr>
          <a:xfrm>
            <a:off x="1936716" y="2329925"/>
            <a:ext cx="7840873" cy="3695700"/>
          </a:xfrm>
          <a:prstGeom prst="rect">
            <a:avLst/>
          </a:prstGeom>
        </p:spPr>
        <p:txBody>
          <a:bodyPr lIns="0" tIns="0" rIns="0" bIns="0" rtlCol="0" anchor="t">
            <a:spAutoFit/>
          </a:bodyPr>
          <a:lstStyle/>
          <a:p>
            <a:pPr algn="l">
              <a:lnSpc>
                <a:spcPts val="5850"/>
              </a:lnSpc>
            </a:pPr>
            <a:r>
              <a:rPr lang="en-US" sz="4500" b="1">
                <a:solidFill>
                  <a:srgbClr val="3E3970"/>
                </a:solidFill>
                <a:latin typeface="Muli Semi-Bold"/>
                <a:ea typeface="Muli Semi-Bold"/>
                <a:cs typeface="Muli Semi-Bold"/>
                <a:sym typeface="Muli Semi-Bold"/>
              </a:rPr>
              <a:t>PHIẾU SỐ 7.5/CT-M</a:t>
            </a:r>
          </a:p>
          <a:p>
            <a:pPr algn="l">
              <a:lnSpc>
                <a:spcPts val="5850"/>
              </a:lnSpc>
            </a:pPr>
            <a:r>
              <a:rPr lang="en-US" sz="4500" b="1">
                <a:solidFill>
                  <a:srgbClr val="3E3970"/>
                </a:solidFill>
                <a:latin typeface="Muli Semi-Bold"/>
                <a:ea typeface="Muli Semi-Bold"/>
                <a:cs typeface="Muli Semi-Bold"/>
                <a:sym typeface="Muli Semi-Bold"/>
              </a:rPr>
              <a:t>PHIẾU THU THẬP THÔNG TIN ĐỐI VỚI CƠ SỞ SẢN XUẤT KINH DOANH CÁ THỂ ĐƯỢC CHỌN MẪU</a:t>
            </a:r>
          </a:p>
        </p:txBody>
      </p:sp>
    </p:spTree>
    <p:extLst>
      <p:ext uri="{BB962C8B-B14F-4D97-AF65-F5344CB8AC3E}">
        <p14:creationId xmlns:p14="http://schemas.microsoft.com/office/powerpoint/2010/main" val="1930721139"/>
      </p:ext>
    </p:extLst>
  </p:cSld>
  <p:clrMapOvr>
    <a:masterClrMapping/>
  </p:clrMapOvr>
  <p:transition spd="slow">
    <p:push dir="d"/>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2208" y="2364672"/>
            <a:ext cx="7714254" cy="2778828"/>
            <a:chOff x="0" y="0"/>
            <a:chExt cx="2352447" cy="847398"/>
          </a:xfrm>
        </p:grpSpPr>
        <p:sp>
          <p:nvSpPr>
            <p:cNvPr id="3" name="Freeform 3"/>
            <p:cNvSpPr/>
            <p:nvPr/>
          </p:nvSpPr>
          <p:spPr>
            <a:xfrm>
              <a:off x="0" y="0"/>
              <a:ext cx="2352447" cy="847398"/>
            </a:xfrm>
            <a:custGeom>
              <a:avLst/>
              <a:gdLst/>
              <a:ahLst/>
              <a:cxnLst/>
              <a:rect l="l" t="t" r="r" b="b"/>
              <a:pathLst>
                <a:path w="2352447" h="847398">
                  <a:moveTo>
                    <a:pt x="10036" y="0"/>
                  </a:moveTo>
                  <a:lnTo>
                    <a:pt x="2342411" y="0"/>
                  </a:lnTo>
                  <a:cubicBezTo>
                    <a:pt x="2345072" y="0"/>
                    <a:pt x="2347625" y="1057"/>
                    <a:pt x="2349507" y="2939"/>
                  </a:cubicBezTo>
                  <a:cubicBezTo>
                    <a:pt x="2351389" y="4822"/>
                    <a:pt x="2352447" y="7374"/>
                    <a:pt x="2352447" y="10036"/>
                  </a:cubicBezTo>
                  <a:lnTo>
                    <a:pt x="2352447" y="837362"/>
                  </a:lnTo>
                  <a:cubicBezTo>
                    <a:pt x="2352447" y="842905"/>
                    <a:pt x="2347953" y="847398"/>
                    <a:pt x="2342411" y="847398"/>
                  </a:cubicBezTo>
                  <a:lnTo>
                    <a:pt x="10036" y="847398"/>
                  </a:lnTo>
                  <a:cubicBezTo>
                    <a:pt x="7374" y="847398"/>
                    <a:pt x="4822" y="846341"/>
                    <a:pt x="2939" y="844459"/>
                  </a:cubicBezTo>
                  <a:cubicBezTo>
                    <a:pt x="1057" y="842576"/>
                    <a:pt x="0" y="840024"/>
                    <a:pt x="0" y="837362"/>
                  </a:cubicBezTo>
                  <a:lnTo>
                    <a:pt x="0" y="10036"/>
                  </a:lnTo>
                  <a:cubicBezTo>
                    <a:pt x="0" y="7374"/>
                    <a:pt x="1057" y="4822"/>
                    <a:pt x="2939" y="2939"/>
                  </a:cubicBezTo>
                  <a:cubicBezTo>
                    <a:pt x="4822" y="1057"/>
                    <a:pt x="7374" y="0"/>
                    <a:pt x="10036" y="0"/>
                  </a:cubicBezTo>
                  <a:close/>
                </a:path>
              </a:pathLst>
            </a:custGeom>
            <a:solidFill>
              <a:srgbClr val="FFFFFF"/>
            </a:solidFill>
            <a:ln w="57150" cap="sq">
              <a:solidFill>
                <a:srgbClr val="717092"/>
              </a:solidFill>
              <a:prstDash val="solid"/>
              <a:miter/>
            </a:ln>
          </p:spPr>
        </p:sp>
        <p:sp>
          <p:nvSpPr>
            <p:cNvPr id="4" name="TextBox 4"/>
            <p:cNvSpPr txBox="1"/>
            <p:nvPr/>
          </p:nvSpPr>
          <p:spPr>
            <a:xfrm>
              <a:off x="0" y="-57150"/>
              <a:ext cx="2352447" cy="904548"/>
            </a:xfrm>
            <a:prstGeom prst="rect">
              <a:avLst/>
            </a:prstGeom>
          </p:spPr>
          <p:txBody>
            <a:bodyPr lIns="58955" tIns="58955" rIns="58955" bIns="58955" rtlCol="0" anchor="ctr"/>
            <a:lstStyle/>
            <a:p>
              <a:pPr algn="ctr">
                <a:lnSpc>
                  <a:spcPts val="2659"/>
                </a:lnSpc>
              </a:pPr>
              <a:endParaRPr/>
            </a:p>
          </p:txBody>
        </p:sp>
      </p:grpSp>
      <p:grpSp>
        <p:nvGrpSpPr>
          <p:cNvPr id="5" name="Group 5"/>
          <p:cNvGrpSpPr/>
          <p:nvPr/>
        </p:nvGrpSpPr>
        <p:grpSpPr>
          <a:xfrm>
            <a:off x="9215612" y="2364672"/>
            <a:ext cx="7714254" cy="2778828"/>
            <a:chOff x="0" y="0"/>
            <a:chExt cx="2352447" cy="847398"/>
          </a:xfrm>
        </p:grpSpPr>
        <p:sp>
          <p:nvSpPr>
            <p:cNvPr id="6" name="Freeform 6"/>
            <p:cNvSpPr/>
            <p:nvPr/>
          </p:nvSpPr>
          <p:spPr>
            <a:xfrm>
              <a:off x="0" y="0"/>
              <a:ext cx="2352447" cy="847398"/>
            </a:xfrm>
            <a:custGeom>
              <a:avLst/>
              <a:gdLst/>
              <a:ahLst/>
              <a:cxnLst/>
              <a:rect l="l" t="t" r="r" b="b"/>
              <a:pathLst>
                <a:path w="2352447" h="847398">
                  <a:moveTo>
                    <a:pt x="10036" y="0"/>
                  </a:moveTo>
                  <a:lnTo>
                    <a:pt x="2342411" y="0"/>
                  </a:lnTo>
                  <a:cubicBezTo>
                    <a:pt x="2345072" y="0"/>
                    <a:pt x="2347625" y="1057"/>
                    <a:pt x="2349507" y="2939"/>
                  </a:cubicBezTo>
                  <a:cubicBezTo>
                    <a:pt x="2351389" y="4822"/>
                    <a:pt x="2352447" y="7374"/>
                    <a:pt x="2352447" y="10036"/>
                  </a:cubicBezTo>
                  <a:lnTo>
                    <a:pt x="2352447" y="837362"/>
                  </a:lnTo>
                  <a:cubicBezTo>
                    <a:pt x="2352447" y="842905"/>
                    <a:pt x="2347953" y="847398"/>
                    <a:pt x="2342411" y="847398"/>
                  </a:cubicBezTo>
                  <a:lnTo>
                    <a:pt x="10036" y="847398"/>
                  </a:lnTo>
                  <a:cubicBezTo>
                    <a:pt x="7374" y="847398"/>
                    <a:pt x="4822" y="846341"/>
                    <a:pt x="2939" y="844459"/>
                  </a:cubicBezTo>
                  <a:cubicBezTo>
                    <a:pt x="1057" y="842576"/>
                    <a:pt x="0" y="840024"/>
                    <a:pt x="0" y="837362"/>
                  </a:cubicBezTo>
                  <a:lnTo>
                    <a:pt x="0" y="10036"/>
                  </a:lnTo>
                  <a:cubicBezTo>
                    <a:pt x="0" y="7374"/>
                    <a:pt x="1057" y="4822"/>
                    <a:pt x="2939" y="2939"/>
                  </a:cubicBezTo>
                  <a:cubicBezTo>
                    <a:pt x="4822" y="1057"/>
                    <a:pt x="7374" y="0"/>
                    <a:pt x="10036" y="0"/>
                  </a:cubicBezTo>
                  <a:close/>
                </a:path>
              </a:pathLst>
            </a:custGeom>
            <a:solidFill>
              <a:srgbClr val="FFFFFF"/>
            </a:solidFill>
            <a:ln w="57150" cap="sq">
              <a:solidFill>
                <a:srgbClr val="D9B98B"/>
              </a:solidFill>
              <a:prstDash val="solid"/>
              <a:miter/>
            </a:ln>
          </p:spPr>
        </p:sp>
        <p:sp>
          <p:nvSpPr>
            <p:cNvPr id="7" name="TextBox 7"/>
            <p:cNvSpPr txBox="1"/>
            <p:nvPr/>
          </p:nvSpPr>
          <p:spPr>
            <a:xfrm>
              <a:off x="0" y="-57150"/>
              <a:ext cx="2352447" cy="904548"/>
            </a:xfrm>
            <a:prstGeom prst="rect">
              <a:avLst/>
            </a:prstGeom>
          </p:spPr>
          <p:txBody>
            <a:bodyPr lIns="58955" tIns="58955" rIns="58955" bIns="58955" rtlCol="0" anchor="ctr"/>
            <a:lstStyle/>
            <a:p>
              <a:pPr algn="ctr">
                <a:lnSpc>
                  <a:spcPts val="2659"/>
                </a:lnSpc>
              </a:pPr>
              <a:endParaRPr/>
            </a:p>
          </p:txBody>
        </p:sp>
      </p:grpSp>
      <p:grpSp>
        <p:nvGrpSpPr>
          <p:cNvPr id="8" name="Group 8"/>
          <p:cNvGrpSpPr/>
          <p:nvPr/>
        </p:nvGrpSpPr>
        <p:grpSpPr>
          <a:xfrm>
            <a:off x="1088884" y="2845686"/>
            <a:ext cx="1238021" cy="1238021"/>
            <a:chOff x="0" y="0"/>
            <a:chExt cx="377532" cy="377532"/>
          </a:xfrm>
        </p:grpSpPr>
        <p:sp>
          <p:nvSpPr>
            <p:cNvPr id="9" name="Freeform 9"/>
            <p:cNvSpPr/>
            <p:nvPr/>
          </p:nvSpPr>
          <p:spPr>
            <a:xfrm>
              <a:off x="0" y="0"/>
              <a:ext cx="377532" cy="377532"/>
            </a:xfrm>
            <a:custGeom>
              <a:avLst/>
              <a:gdLst/>
              <a:ahLst/>
              <a:cxnLst/>
              <a:rect l="l" t="t" r="r" b="b"/>
              <a:pathLst>
                <a:path w="377532" h="377532">
                  <a:moveTo>
                    <a:pt x="62535" y="0"/>
                  </a:moveTo>
                  <a:lnTo>
                    <a:pt x="314997" y="0"/>
                  </a:lnTo>
                  <a:cubicBezTo>
                    <a:pt x="331583" y="0"/>
                    <a:pt x="347489" y="6588"/>
                    <a:pt x="359216" y="18316"/>
                  </a:cubicBezTo>
                  <a:cubicBezTo>
                    <a:pt x="370944" y="30043"/>
                    <a:pt x="377532" y="45949"/>
                    <a:pt x="377532" y="62535"/>
                  </a:cubicBezTo>
                  <a:lnTo>
                    <a:pt x="377532" y="314997"/>
                  </a:lnTo>
                  <a:cubicBezTo>
                    <a:pt x="377532" y="349534"/>
                    <a:pt x="349534" y="377532"/>
                    <a:pt x="314997" y="377532"/>
                  </a:cubicBezTo>
                  <a:lnTo>
                    <a:pt x="62535" y="377532"/>
                  </a:lnTo>
                  <a:cubicBezTo>
                    <a:pt x="27998" y="377532"/>
                    <a:pt x="0" y="349534"/>
                    <a:pt x="0" y="314997"/>
                  </a:cubicBezTo>
                  <a:lnTo>
                    <a:pt x="0" y="62535"/>
                  </a:lnTo>
                  <a:cubicBezTo>
                    <a:pt x="0" y="27998"/>
                    <a:pt x="27998" y="0"/>
                    <a:pt x="62535" y="0"/>
                  </a:cubicBezTo>
                  <a:close/>
                </a:path>
              </a:pathLst>
            </a:custGeom>
            <a:solidFill>
              <a:srgbClr val="717092"/>
            </a:solidFill>
          </p:spPr>
        </p:sp>
        <p:sp>
          <p:nvSpPr>
            <p:cNvPr id="10" name="TextBox 10"/>
            <p:cNvSpPr txBox="1"/>
            <p:nvPr/>
          </p:nvSpPr>
          <p:spPr>
            <a:xfrm>
              <a:off x="0" y="-57150"/>
              <a:ext cx="377532" cy="434682"/>
            </a:xfrm>
            <a:prstGeom prst="rect">
              <a:avLst/>
            </a:prstGeom>
          </p:spPr>
          <p:txBody>
            <a:bodyPr lIns="58955" tIns="58955" rIns="58955" bIns="58955" rtlCol="0" anchor="ctr"/>
            <a:lstStyle/>
            <a:p>
              <a:pPr algn="ctr">
                <a:lnSpc>
                  <a:spcPts val="2659"/>
                </a:lnSpc>
              </a:pPr>
              <a:endParaRPr/>
            </a:p>
          </p:txBody>
        </p:sp>
      </p:grpSp>
      <p:grpSp>
        <p:nvGrpSpPr>
          <p:cNvPr id="11" name="Group 11"/>
          <p:cNvGrpSpPr/>
          <p:nvPr/>
        </p:nvGrpSpPr>
        <p:grpSpPr>
          <a:xfrm>
            <a:off x="9569378" y="2845686"/>
            <a:ext cx="1238021" cy="1238021"/>
            <a:chOff x="0" y="0"/>
            <a:chExt cx="377532" cy="377532"/>
          </a:xfrm>
        </p:grpSpPr>
        <p:sp>
          <p:nvSpPr>
            <p:cNvPr id="12" name="Freeform 12"/>
            <p:cNvSpPr/>
            <p:nvPr/>
          </p:nvSpPr>
          <p:spPr>
            <a:xfrm>
              <a:off x="0" y="0"/>
              <a:ext cx="377532" cy="377532"/>
            </a:xfrm>
            <a:custGeom>
              <a:avLst/>
              <a:gdLst/>
              <a:ahLst/>
              <a:cxnLst/>
              <a:rect l="l" t="t" r="r" b="b"/>
              <a:pathLst>
                <a:path w="377532" h="377532">
                  <a:moveTo>
                    <a:pt x="62535" y="0"/>
                  </a:moveTo>
                  <a:lnTo>
                    <a:pt x="314997" y="0"/>
                  </a:lnTo>
                  <a:cubicBezTo>
                    <a:pt x="331583" y="0"/>
                    <a:pt x="347489" y="6588"/>
                    <a:pt x="359216" y="18316"/>
                  </a:cubicBezTo>
                  <a:cubicBezTo>
                    <a:pt x="370944" y="30043"/>
                    <a:pt x="377532" y="45949"/>
                    <a:pt x="377532" y="62535"/>
                  </a:cubicBezTo>
                  <a:lnTo>
                    <a:pt x="377532" y="314997"/>
                  </a:lnTo>
                  <a:cubicBezTo>
                    <a:pt x="377532" y="349534"/>
                    <a:pt x="349534" y="377532"/>
                    <a:pt x="314997" y="377532"/>
                  </a:cubicBezTo>
                  <a:lnTo>
                    <a:pt x="62535" y="377532"/>
                  </a:lnTo>
                  <a:cubicBezTo>
                    <a:pt x="27998" y="377532"/>
                    <a:pt x="0" y="349534"/>
                    <a:pt x="0" y="314997"/>
                  </a:cubicBezTo>
                  <a:lnTo>
                    <a:pt x="0" y="62535"/>
                  </a:lnTo>
                  <a:cubicBezTo>
                    <a:pt x="0" y="27998"/>
                    <a:pt x="27998" y="0"/>
                    <a:pt x="62535" y="0"/>
                  </a:cubicBezTo>
                  <a:close/>
                </a:path>
              </a:pathLst>
            </a:custGeom>
            <a:solidFill>
              <a:srgbClr val="D9B98B"/>
            </a:solidFill>
          </p:spPr>
        </p:sp>
        <p:sp>
          <p:nvSpPr>
            <p:cNvPr id="13" name="TextBox 13"/>
            <p:cNvSpPr txBox="1"/>
            <p:nvPr/>
          </p:nvSpPr>
          <p:spPr>
            <a:xfrm>
              <a:off x="0" y="-57150"/>
              <a:ext cx="377532" cy="434682"/>
            </a:xfrm>
            <a:prstGeom prst="rect">
              <a:avLst/>
            </a:prstGeom>
          </p:spPr>
          <p:txBody>
            <a:bodyPr lIns="58955" tIns="58955" rIns="58955" bIns="58955" rtlCol="0" anchor="ctr"/>
            <a:lstStyle/>
            <a:p>
              <a:pPr algn="ctr">
                <a:lnSpc>
                  <a:spcPts val="2659"/>
                </a:lnSpc>
              </a:pPr>
              <a:endParaRPr/>
            </a:p>
          </p:txBody>
        </p:sp>
      </p:grpSp>
      <p:grpSp>
        <p:nvGrpSpPr>
          <p:cNvPr id="14" name="Group 14"/>
          <p:cNvGrpSpPr/>
          <p:nvPr/>
        </p:nvGrpSpPr>
        <p:grpSpPr>
          <a:xfrm rot="5400000">
            <a:off x="2025017" y="3199186"/>
            <a:ext cx="799795" cy="531022"/>
            <a:chOff x="0" y="0"/>
            <a:chExt cx="812800" cy="539657"/>
          </a:xfrm>
        </p:grpSpPr>
        <p:sp>
          <p:nvSpPr>
            <p:cNvPr id="15" name="Freeform 15"/>
            <p:cNvSpPr/>
            <p:nvPr/>
          </p:nvSpPr>
          <p:spPr>
            <a:xfrm>
              <a:off x="45424" y="48281"/>
              <a:ext cx="721952" cy="491376"/>
            </a:xfrm>
            <a:custGeom>
              <a:avLst/>
              <a:gdLst/>
              <a:ahLst/>
              <a:cxnLst/>
              <a:rect l="l" t="t" r="r" b="b"/>
              <a:pathLst>
                <a:path w="721952" h="491376">
                  <a:moveTo>
                    <a:pt x="419207" y="29044"/>
                  </a:moveTo>
                  <a:lnTo>
                    <a:pt x="709145" y="414051"/>
                  </a:lnTo>
                  <a:cubicBezTo>
                    <a:pt x="720156" y="428673"/>
                    <a:pt x="721952" y="448265"/>
                    <a:pt x="713782" y="464645"/>
                  </a:cubicBezTo>
                  <a:cubicBezTo>
                    <a:pt x="705612" y="481025"/>
                    <a:pt x="688882" y="491376"/>
                    <a:pt x="670577" y="491376"/>
                  </a:cubicBezTo>
                  <a:lnTo>
                    <a:pt x="51375" y="491376"/>
                  </a:lnTo>
                  <a:cubicBezTo>
                    <a:pt x="33070" y="491376"/>
                    <a:pt x="16340" y="481025"/>
                    <a:pt x="8170" y="464645"/>
                  </a:cubicBezTo>
                  <a:cubicBezTo>
                    <a:pt x="0" y="448265"/>
                    <a:pt x="1796" y="428673"/>
                    <a:pt x="12807" y="414051"/>
                  </a:cubicBezTo>
                  <a:lnTo>
                    <a:pt x="302745" y="29044"/>
                  </a:lnTo>
                  <a:cubicBezTo>
                    <a:pt x="316517" y="10755"/>
                    <a:pt x="338082" y="0"/>
                    <a:pt x="360976" y="0"/>
                  </a:cubicBezTo>
                  <a:cubicBezTo>
                    <a:pt x="383870" y="0"/>
                    <a:pt x="405435" y="10755"/>
                    <a:pt x="419207" y="29044"/>
                  </a:cubicBezTo>
                  <a:close/>
                </a:path>
              </a:pathLst>
            </a:custGeom>
            <a:solidFill>
              <a:srgbClr val="717092"/>
            </a:solidFill>
          </p:spPr>
        </p:sp>
        <p:sp>
          <p:nvSpPr>
            <p:cNvPr id="16" name="TextBox 16"/>
            <p:cNvSpPr txBox="1"/>
            <p:nvPr/>
          </p:nvSpPr>
          <p:spPr>
            <a:xfrm>
              <a:off x="127000" y="193405"/>
              <a:ext cx="558800" cy="307705"/>
            </a:xfrm>
            <a:prstGeom prst="rect">
              <a:avLst/>
            </a:prstGeom>
          </p:spPr>
          <p:txBody>
            <a:bodyPr lIns="58955" tIns="58955" rIns="58955" bIns="58955" rtlCol="0" anchor="ctr"/>
            <a:lstStyle/>
            <a:p>
              <a:pPr algn="ctr">
                <a:lnSpc>
                  <a:spcPts val="2659"/>
                </a:lnSpc>
              </a:pPr>
              <a:endParaRPr/>
            </a:p>
          </p:txBody>
        </p:sp>
      </p:grpSp>
      <p:grpSp>
        <p:nvGrpSpPr>
          <p:cNvPr id="17" name="Group 17"/>
          <p:cNvGrpSpPr/>
          <p:nvPr/>
        </p:nvGrpSpPr>
        <p:grpSpPr>
          <a:xfrm rot="5400000">
            <a:off x="10505510" y="3199186"/>
            <a:ext cx="799795" cy="531022"/>
            <a:chOff x="0" y="0"/>
            <a:chExt cx="812800" cy="539657"/>
          </a:xfrm>
        </p:grpSpPr>
        <p:sp>
          <p:nvSpPr>
            <p:cNvPr id="18" name="Freeform 18"/>
            <p:cNvSpPr/>
            <p:nvPr/>
          </p:nvSpPr>
          <p:spPr>
            <a:xfrm>
              <a:off x="45424" y="48281"/>
              <a:ext cx="721952" cy="491376"/>
            </a:xfrm>
            <a:custGeom>
              <a:avLst/>
              <a:gdLst/>
              <a:ahLst/>
              <a:cxnLst/>
              <a:rect l="l" t="t" r="r" b="b"/>
              <a:pathLst>
                <a:path w="721952" h="491376">
                  <a:moveTo>
                    <a:pt x="419207" y="29044"/>
                  </a:moveTo>
                  <a:lnTo>
                    <a:pt x="709145" y="414051"/>
                  </a:lnTo>
                  <a:cubicBezTo>
                    <a:pt x="720156" y="428673"/>
                    <a:pt x="721952" y="448265"/>
                    <a:pt x="713782" y="464645"/>
                  </a:cubicBezTo>
                  <a:cubicBezTo>
                    <a:pt x="705612" y="481025"/>
                    <a:pt x="688882" y="491376"/>
                    <a:pt x="670577" y="491376"/>
                  </a:cubicBezTo>
                  <a:lnTo>
                    <a:pt x="51375" y="491376"/>
                  </a:lnTo>
                  <a:cubicBezTo>
                    <a:pt x="33070" y="491376"/>
                    <a:pt x="16340" y="481025"/>
                    <a:pt x="8170" y="464645"/>
                  </a:cubicBezTo>
                  <a:cubicBezTo>
                    <a:pt x="0" y="448265"/>
                    <a:pt x="1796" y="428673"/>
                    <a:pt x="12807" y="414051"/>
                  </a:cubicBezTo>
                  <a:lnTo>
                    <a:pt x="302745" y="29044"/>
                  </a:lnTo>
                  <a:cubicBezTo>
                    <a:pt x="316517" y="10755"/>
                    <a:pt x="338082" y="0"/>
                    <a:pt x="360976" y="0"/>
                  </a:cubicBezTo>
                  <a:cubicBezTo>
                    <a:pt x="383870" y="0"/>
                    <a:pt x="405435" y="10755"/>
                    <a:pt x="419207" y="29044"/>
                  </a:cubicBezTo>
                  <a:close/>
                </a:path>
              </a:pathLst>
            </a:custGeom>
            <a:solidFill>
              <a:srgbClr val="D9B98B"/>
            </a:solidFill>
          </p:spPr>
        </p:sp>
        <p:sp>
          <p:nvSpPr>
            <p:cNvPr id="19" name="TextBox 19"/>
            <p:cNvSpPr txBox="1"/>
            <p:nvPr/>
          </p:nvSpPr>
          <p:spPr>
            <a:xfrm>
              <a:off x="127000" y="193405"/>
              <a:ext cx="558800" cy="307705"/>
            </a:xfrm>
            <a:prstGeom prst="rect">
              <a:avLst/>
            </a:prstGeom>
          </p:spPr>
          <p:txBody>
            <a:bodyPr lIns="58955" tIns="58955" rIns="58955" bIns="58955" rtlCol="0" anchor="ctr"/>
            <a:lstStyle/>
            <a:p>
              <a:pPr algn="ctr">
                <a:lnSpc>
                  <a:spcPts val="2659"/>
                </a:lnSpc>
              </a:pPr>
              <a:endParaRPr/>
            </a:p>
          </p:txBody>
        </p:sp>
      </p:grpSp>
      <p:grpSp>
        <p:nvGrpSpPr>
          <p:cNvPr id="20" name="Group 20"/>
          <p:cNvGrpSpPr/>
          <p:nvPr/>
        </p:nvGrpSpPr>
        <p:grpSpPr>
          <a:xfrm>
            <a:off x="1707895" y="6315075"/>
            <a:ext cx="7756593" cy="2785249"/>
            <a:chOff x="0" y="0"/>
            <a:chExt cx="2365358" cy="849356"/>
          </a:xfrm>
        </p:grpSpPr>
        <p:sp>
          <p:nvSpPr>
            <p:cNvPr id="21" name="Freeform 21"/>
            <p:cNvSpPr/>
            <p:nvPr/>
          </p:nvSpPr>
          <p:spPr>
            <a:xfrm>
              <a:off x="0" y="0"/>
              <a:ext cx="2365358" cy="849356"/>
            </a:xfrm>
            <a:custGeom>
              <a:avLst/>
              <a:gdLst/>
              <a:ahLst/>
              <a:cxnLst/>
              <a:rect l="l" t="t" r="r" b="b"/>
              <a:pathLst>
                <a:path w="2365358" h="849356">
                  <a:moveTo>
                    <a:pt x="9981" y="0"/>
                  </a:moveTo>
                  <a:lnTo>
                    <a:pt x="2355377" y="0"/>
                  </a:lnTo>
                  <a:cubicBezTo>
                    <a:pt x="2358024" y="0"/>
                    <a:pt x="2360563" y="1052"/>
                    <a:pt x="2362434" y="2923"/>
                  </a:cubicBezTo>
                  <a:cubicBezTo>
                    <a:pt x="2364306" y="4795"/>
                    <a:pt x="2365358" y="7334"/>
                    <a:pt x="2365358" y="9981"/>
                  </a:cubicBezTo>
                  <a:lnTo>
                    <a:pt x="2365358" y="839375"/>
                  </a:lnTo>
                  <a:cubicBezTo>
                    <a:pt x="2365358" y="842022"/>
                    <a:pt x="2364306" y="844561"/>
                    <a:pt x="2362434" y="846433"/>
                  </a:cubicBezTo>
                  <a:cubicBezTo>
                    <a:pt x="2360563" y="848305"/>
                    <a:pt x="2358024" y="849356"/>
                    <a:pt x="2355377" y="849356"/>
                  </a:cubicBezTo>
                  <a:lnTo>
                    <a:pt x="9981" y="849356"/>
                  </a:lnTo>
                  <a:cubicBezTo>
                    <a:pt x="4469" y="849356"/>
                    <a:pt x="0" y="844887"/>
                    <a:pt x="0" y="839375"/>
                  </a:cubicBezTo>
                  <a:lnTo>
                    <a:pt x="0" y="9981"/>
                  </a:lnTo>
                  <a:cubicBezTo>
                    <a:pt x="0" y="7334"/>
                    <a:pt x="1052" y="4795"/>
                    <a:pt x="2923" y="2923"/>
                  </a:cubicBezTo>
                  <a:cubicBezTo>
                    <a:pt x="4795" y="1052"/>
                    <a:pt x="7334" y="0"/>
                    <a:pt x="9981" y="0"/>
                  </a:cubicBezTo>
                  <a:close/>
                </a:path>
              </a:pathLst>
            </a:custGeom>
            <a:solidFill>
              <a:srgbClr val="FFFFFF"/>
            </a:solidFill>
            <a:ln w="57150" cap="sq">
              <a:solidFill>
                <a:srgbClr val="A1B4A2"/>
              </a:solidFill>
              <a:prstDash val="solid"/>
              <a:miter/>
            </a:ln>
          </p:spPr>
        </p:sp>
        <p:sp>
          <p:nvSpPr>
            <p:cNvPr id="22" name="TextBox 22"/>
            <p:cNvSpPr txBox="1"/>
            <p:nvPr/>
          </p:nvSpPr>
          <p:spPr>
            <a:xfrm>
              <a:off x="0" y="-57150"/>
              <a:ext cx="2365358" cy="906506"/>
            </a:xfrm>
            <a:prstGeom prst="rect">
              <a:avLst/>
            </a:prstGeom>
          </p:spPr>
          <p:txBody>
            <a:bodyPr lIns="58955" tIns="58955" rIns="58955" bIns="58955" rtlCol="0" anchor="ctr"/>
            <a:lstStyle/>
            <a:p>
              <a:pPr algn="ctr">
                <a:lnSpc>
                  <a:spcPts val="2659"/>
                </a:lnSpc>
              </a:pPr>
              <a:endParaRPr/>
            </a:p>
          </p:txBody>
        </p:sp>
      </p:grpSp>
      <p:grpSp>
        <p:nvGrpSpPr>
          <p:cNvPr id="23" name="Group 23"/>
          <p:cNvGrpSpPr/>
          <p:nvPr/>
        </p:nvGrpSpPr>
        <p:grpSpPr>
          <a:xfrm>
            <a:off x="10188388" y="6315075"/>
            <a:ext cx="7714254" cy="2785249"/>
            <a:chOff x="0" y="0"/>
            <a:chExt cx="2352447" cy="849356"/>
          </a:xfrm>
        </p:grpSpPr>
        <p:sp>
          <p:nvSpPr>
            <p:cNvPr id="24" name="Freeform 24"/>
            <p:cNvSpPr/>
            <p:nvPr/>
          </p:nvSpPr>
          <p:spPr>
            <a:xfrm>
              <a:off x="0" y="0"/>
              <a:ext cx="2352447" cy="849356"/>
            </a:xfrm>
            <a:custGeom>
              <a:avLst/>
              <a:gdLst/>
              <a:ahLst/>
              <a:cxnLst/>
              <a:rect l="l" t="t" r="r" b="b"/>
              <a:pathLst>
                <a:path w="2352447" h="849356">
                  <a:moveTo>
                    <a:pt x="10036" y="0"/>
                  </a:moveTo>
                  <a:lnTo>
                    <a:pt x="2342411" y="0"/>
                  </a:lnTo>
                  <a:cubicBezTo>
                    <a:pt x="2345072" y="0"/>
                    <a:pt x="2347625" y="1057"/>
                    <a:pt x="2349507" y="2939"/>
                  </a:cubicBezTo>
                  <a:cubicBezTo>
                    <a:pt x="2351389" y="4822"/>
                    <a:pt x="2352447" y="7374"/>
                    <a:pt x="2352447" y="10036"/>
                  </a:cubicBezTo>
                  <a:lnTo>
                    <a:pt x="2352447" y="839320"/>
                  </a:lnTo>
                  <a:cubicBezTo>
                    <a:pt x="2352447" y="841982"/>
                    <a:pt x="2351389" y="844535"/>
                    <a:pt x="2349507" y="846417"/>
                  </a:cubicBezTo>
                  <a:cubicBezTo>
                    <a:pt x="2347625" y="848299"/>
                    <a:pt x="2345072" y="849356"/>
                    <a:pt x="2342411" y="849356"/>
                  </a:cubicBezTo>
                  <a:lnTo>
                    <a:pt x="10036" y="849356"/>
                  </a:lnTo>
                  <a:cubicBezTo>
                    <a:pt x="7374" y="849356"/>
                    <a:pt x="4822" y="848299"/>
                    <a:pt x="2939" y="846417"/>
                  </a:cubicBezTo>
                  <a:cubicBezTo>
                    <a:pt x="1057" y="844535"/>
                    <a:pt x="0" y="841982"/>
                    <a:pt x="0" y="839320"/>
                  </a:cubicBezTo>
                  <a:lnTo>
                    <a:pt x="0" y="10036"/>
                  </a:lnTo>
                  <a:cubicBezTo>
                    <a:pt x="0" y="7374"/>
                    <a:pt x="1057" y="4822"/>
                    <a:pt x="2939" y="2939"/>
                  </a:cubicBezTo>
                  <a:cubicBezTo>
                    <a:pt x="4822" y="1057"/>
                    <a:pt x="7374" y="0"/>
                    <a:pt x="10036" y="0"/>
                  </a:cubicBezTo>
                  <a:close/>
                </a:path>
              </a:pathLst>
            </a:custGeom>
            <a:solidFill>
              <a:srgbClr val="FFFFFF"/>
            </a:solidFill>
            <a:ln w="57150" cap="sq">
              <a:solidFill>
                <a:srgbClr val="7DA2A9"/>
              </a:solidFill>
              <a:prstDash val="solid"/>
              <a:miter/>
            </a:ln>
          </p:spPr>
        </p:sp>
        <p:sp>
          <p:nvSpPr>
            <p:cNvPr id="25" name="TextBox 25"/>
            <p:cNvSpPr txBox="1"/>
            <p:nvPr/>
          </p:nvSpPr>
          <p:spPr>
            <a:xfrm>
              <a:off x="0" y="-57150"/>
              <a:ext cx="2352447" cy="906506"/>
            </a:xfrm>
            <a:prstGeom prst="rect">
              <a:avLst/>
            </a:prstGeom>
          </p:spPr>
          <p:txBody>
            <a:bodyPr lIns="58955" tIns="58955" rIns="58955" bIns="58955" rtlCol="0" anchor="ctr"/>
            <a:lstStyle/>
            <a:p>
              <a:pPr algn="ctr">
                <a:lnSpc>
                  <a:spcPts val="2659"/>
                </a:lnSpc>
              </a:pPr>
              <a:endParaRPr/>
            </a:p>
          </p:txBody>
        </p:sp>
      </p:grpSp>
      <p:grpSp>
        <p:nvGrpSpPr>
          <p:cNvPr id="26" name="Group 26"/>
          <p:cNvGrpSpPr/>
          <p:nvPr/>
        </p:nvGrpSpPr>
        <p:grpSpPr>
          <a:xfrm>
            <a:off x="2061661" y="6796089"/>
            <a:ext cx="1238021" cy="1238021"/>
            <a:chOff x="0" y="0"/>
            <a:chExt cx="377532" cy="377532"/>
          </a:xfrm>
        </p:grpSpPr>
        <p:sp>
          <p:nvSpPr>
            <p:cNvPr id="27" name="Freeform 27"/>
            <p:cNvSpPr/>
            <p:nvPr/>
          </p:nvSpPr>
          <p:spPr>
            <a:xfrm>
              <a:off x="0" y="0"/>
              <a:ext cx="377532" cy="377532"/>
            </a:xfrm>
            <a:custGeom>
              <a:avLst/>
              <a:gdLst/>
              <a:ahLst/>
              <a:cxnLst/>
              <a:rect l="l" t="t" r="r" b="b"/>
              <a:pathLst>
                <a:path w="377532" h="377532">
                  <a:moveTo>
                    <a:pt x="62535" y="0"/>
                  </a:moveTo>
                  <a:lnTo>
                    <a:pt x="314997" y="0"/>
                  </a:lnTo>
                  <a:cubicBezTo>
                    <a:pt x="331583" y="0"/>
                    <a:pt x="347489" y="6588"/>
                    <a:pt x="359216" y="18316"/>
                  </a:cubicBezTo>
                  <a:cubicBezTo>
                    <a:pt x="370944" y="30043"/>
                    <a:pt x="377532" y="45949"/>
                    <a:pt x="377532" y="62535"/>
                  </a:cubicBezTo>
                  <a:lnTo>
                    <a:pt x="377532" y="314997"/>
                  </a:lnTo>
                  <a:cubicBezTo>
                    <a:pt x="377532" y="349534"/>
                    <a:pt x="349534" y="377532"/>
                    <a:pt x="314997" y="377532"/>
                  </a:cubicBezTo>
                  <a:lnTo>
                    <a:pt x="62535" y="377532"/>
                  </a:lnTo>
                  <a:cubicBezTo>
                    <a:pt x="27998" y="377532"/>
                    <a:pt x="0" y="349534"/>
                    <a:pt x="0" y="314997"/>
                  </a:cubicBezTo>
                  <a:lnTo>
                    <a:pt x="0" y="62535"/>
                  </a:lnTo>
                  <a:cubicBezTo>
                    <a:pt x="0" y="27998"/>
                    <a:pt x="27998" y="0"/>
                    <a:pt x="62535" y="0"/>
                  </a:cubicBezTo>
                  <a:close/>
                </a:path>
              </a:pathLst>
            </a:custGeom>
            <a:solidFill>
              <a:srgbClr val="A1B4A2"/>
            </a:solidFill>
          </p:spPr>
        </p:sp>
        <p:sp>
          <p:nvSpPr>
            <p:cNvPr id="28" name="TextBox 28"/>
            <p:cNvSpPr txBox="1"/>
            <p:nvPr/>
          </p:nvSpPr>
          <p:spPr>
            <a:xfrm>
              <a:off x="0" y="-57150"/>
              <a:ext cx="377532" cy="434682"/>
            </a:xfrm>
            <a:prstGeom prst="rect">
              <a:avLst/>
            </a:prstGeom>
          </p:spPr>
          <p:txBody>
            <a:bodyPr lIns="58955" tIns="58955" rIns="58955" bIns="58955" rtlCol="0" anchor="ctr"/>
            <a:lstStyle/>
            <a:p>
              <a:pPr algn="ctr">
                <a:lnSpc>
                  <a:spcPts val="2659"/>
                </a:lnSpc>
              </a:pPr>
              <a:endParaRPr/>
            </a:p>
          </p:txBody>
        </p:sp>
      </p:grpSp>
      <p:grpSp>
        <p:nvGrpSpPr>
          <p:cNvPr id="29" name="Group 29"/>
          <p:cNvGrpSpPr/>
          <p:nvPr/>
        </p:nvGrpSpPr>
        <p:grpSpPr>
          <a:xfrm>
            <a:off x="10542154" y="6796089"/>
            <a:ext cx="1238021" cy="1238021"/>
            <a:chOff x="0" y="0"/>
            <a:chExt cx="377532" cy="377532"/>
          </a:xfrm>
        </p:grpSpPr>
        <p:sp>
          <p:nvSpPr>
            <p:cNvPr id="30" name="Freeform 30"/>
            <p:cNvSpPr/>
            <p:nvPr/>
          </p:nvSpPr>
          <p:spPr>
            <a:xfrm>
              <a:off x="0" y="0"/>
              <a:ext cx="377532" cy="377532"/>
            </a:xfrm>
            <a:custGeom>
              <a:avLst/>
              <a:gdLst/>
              <a:ahLst/>
              <a:cxnLst/>
              <a:rect l="l" t="t" r="r" b="b"/>
              <a:pathLst>
                <a:path w="377532" h="377532">
                  <a:moveTo>
                    <a:pt x="62535" y="0"/>
                  </a:moveTo>
                  <a:lnTo>
                    <a:pt x="314997" y="0"/>
                  </a:lnTo>
                  <a:cubicBezTo>
                    <a:pt x="331583" y="0"/>
                    <a:pt x="347489" y="6588"/>
                    <a:pt x="359216" y="18316"/>
                  </a:cubicBezTo>
                  <a:cubicBezTo>
                    <a:pt x="370944" y="30043"/>
                    <a:pt x="377532" y="45949"/>
                    <a:pt x="377532" y="62535"/>
                  </a:cubicBezTo>
                  <a:lnTo>
                    <a:pt x="377532" y="314997"/>
                  </a:lnTo>
                  <a:cubicBezTo>
                    <a:pt x="377532" y="349534"/>
                    <a:pt x="349534" y="377532"/>
                    <a:pt x="314997" y="377532"/>
                  </a:cubicBezTo>
                  <a:lnTo>
                    <a:pt x="62535" y="377532"/>
                  </a:lnTo>
                  <a:cubicBezTo>
                    <a:pt x="27998" y="377532"/>
                    <a:pt x="0" y="349534"/>
                    <a:pt x="0" y="314997"/>
                  </a:cubicBezTo>
                  <a:lnTo>
                    <a:pt x="0" y="62535"/>
                  </a:lnTo>
                  <a:cubicBezTo>
                    <a:pt x="0" y="27998"/>
                    <a:pt x="27998" y="0"/>
                    <a:pt x="62535" y="0"/>
                  </a:cubicBezTo>
                  <a:close/>
                </a:path>
              </a:pathLst>
            </a:custGeom>
            <a:solidFill>
              <a:srgbClr val="7DA2A9"/>
            </a:solidFill>
          </p:spPr>
        </p:sp>
        <p:sp>
          <p:nvSpPr>
            <p:cNvPr id="31" name="TextBox 31"/>
            <p:cNvSpPr txBox="1"/>
            <p:nvPr/>
          </p:nvSpPr>
          <p:spPr>
            <a:xfrm>
              <a:off x="0" y="-57150"/>
              <a:ext cx="377532" cy="434682"/>
            </a:xfrm>
            <a:prstGeom prst="rect">
              <a:avLst/>
            </a:prstGeom>
          </p:spPr>
          <p:txBody>
            <a:bodyPr lIns="58955" tIns="58955" rIns="58955" bIns="58955" rtlCol="0" anchor="ctr"/>
            <a:lstStyle/>
            <a:p>
              <a:pPr algn="ctr">
                <a:lnSpc>
                  <a:spcPts val="2659"/>
                </a:lnSpc>
              </a:pPr>
              <a:endParaRPr/>
            </a:p>
          </p:txBody>
        </p:sp>
      </p:grpSp>
      <p:grpSp>
        <p:nvGrpSpPr>
          <p:cNvPr id="32" name="Group 32"/>
          <p:cNvGrpSpPr/>
          <p:nvPr/>
        </p:nvGrpSpPr>
        <p:grpSpPr>
          <a:xfrm rot="5400000">
            <a:off x="2997793" y="7149588"/>
            <a:ext cx="799795" cy="531022"/>
            <a:chOff x="0" y="0"/>
            <a:chExt cx="812800" cy="539657"/>
          </a:xfrm>
        </p:grpSpPr>
        <p:sp>
          <p:nvSpPr>
            <p:cNvPr id="33" name="Freeform 33"/>
            <p:cNvSpPr/>
            <p:nvPr/>
          </p:nvSpPr>
          <p:spPr>
            <a:xfrm>
              <a:off x="45424" y="48281"/>
              <a:ext cx="721952" cy="491376"/>
            </a:xfrm>
            <a:custGeom>
              <a:avLst/>
              <a:gdLst/>
              <a:ahLst/>
              <a:cxnLst/>
              <a:rect l="l" t="t" r="r" b="b"/>
              <a:pathLst>
                <a:path w="721952" h="491376">
                  <a:moveTo>
                    <a:pt x="419207" y="29044"/>
                  </a:moveTo>
                  <a:lnTo>
                    <a:pt x="709145" y="414051"/>
                  </a:lnTo>
                  <a:cubicBezTo>
                    <a:pt x="720156" y="428673"/>
                    <a:pt x="721952" y="448265"/>
                    <a:pt x="713782" y="464645"/>
                  </a:cubicBezTo>
                  <a:cubicBezTo>
                    <a:pt x="705612" y="481025"/>
                    <a:pt x="688882" y="491376"/>
                    <a:pt x="670577" y="491376"/>
                  </a:cubicBezTo>
                  <a:lnTo>
                    <a:pt x="51375" y="491376"/>
                  </a:lnTo>
                  <a:cubicBezTo>
                    <a:pt x="33070" y="491376"/>
                    <a:pt x="16340" y="481025"/>
                    <a:pt x="8170" y="464645"/>
                  </a:cubicBezTo>
                  <a:cubicBezTo>
                    <a:pt x="0" y="448265"/>
                    <a:pt x="1796" y="428673"/>
                    <a:pt x="12807" y="414051"/>
                  </a:cubicBezTo>
                  <a:lnTo>
                    <a:pt x="302745" y="29044"/>
                  </a:lnTo>
                  <a:cubicBezTo>
                    <a:pt x="316517" y="10755"/>
                    <a:pt x="338082" y="0"/>
                    <a:pt x="360976" y="0"/>
                  </a:cubicBezTo>
                  <a:cubicBezTo>
                    <a:pt x="383870" y="0"/>
                    <a:pt x="405435" y="10755"/>
                    <a:pt x="419207" y="29044"/>
                  </a:cubicBezTo>
                  <a:close/>
                </a:path>
              </a:pathLst>
            </a:custGeom>
            <a:solidFill>
              <a:srgbClr val="A1B4A2"/>
            </a:solidFill>
          </p:spPr>
        </p:sp>
        <p:sp>
          <p:nvSpPr>
            <p:cNvPr id="34" name="TextBox 34"/>
            <p:cNvSpPr txBox="1"/>
            <p:nvPr/>
          </p:nvSpPr>
          <p:spPr>
            <a:xfrm>
              <a:off x="127000" y="193405"/>
              <a:ext cx="558800" cy="307705"/>
            </a:xfrm>
            <a:prstGeom prst="rect">
              <a:avLst/>
            </a:prstGeom>
          </p:spPr>
          <p:txBody>
            <a:bodyPr lIns="58955" tIns="58955" rIns="58955" bIns="58955" rtlCol="0" anchor="ctr"/>
            <a:lstStyle/>
            <a:p>
              <a:pPr algn="ctr">
                <a:lnSpc>
                  <a:spcPts val="2659"/>
                </a:lnSpc>
              </a:pPr>
              <a:endParaRPr/>
            </a:p>
          </p:txBody>
        </p:sp>
      </p:grpSp>
      <p:grpSp>
        <p:nvGrpSpPr>
          <p:cNvPr id="35" name="Group 35"/>
          <p:cNvGrpSpPr/>
          <p:nvPr/>
        </p:nvGrpSpPr>
        <p:grpSpPr>
          <a:xfrm rot="5400000">
            <a:off x="11478286" y="7149588"/>
            <a:ext cx="799795" cy="531022"/>
            <a:chOff x="0" y="0"/>
            <a:chExt cx="812800" cy="539657"/>
          </a:xfrm>
        </p:grpSpPr>
        <p:sp>
          <p:nvSpPr>
            <p:cNvPr id="36" name="Freeform 36"/>
            <p:cNvSpPr/>
            <p:nvPr/>
          </p:nvSpPr>
          <p:spPr>
            <a:xfrm>
              <a:off x="45424" y="48281"/>
              <a:ext cx="721952" cy="491376"/>
            </a:xfrm>
            <a:custGeom>
              <a:avLst/>
              <a:gdLst/>
              <a:ahLst/>
              <a:cxnLst/>
              <a:rect l="l" t="t" r="r" b="b"/>
              <a:pathLst>
                <a:path w="721952" h="491376">
                  <a:moveTo>
                    <a:pt x="419207" y="29044"/>
                  </a:moveTo>
                  <a:lnTo>
                    <a:pt x="709145" y="414051"/>
                  </a:lnTo>
                  <a:cubicBezTo>
                    <a:pt x="720156" y="428673"/>
                    <a:pt x="721952" y="448265"/>
                    <a:pt x="713782" y="464645"/>
                  </a:cubicBezTo>
                  <a:cubicBezTo>
                    <a:pt x="705612" y="481025"/>
                    <a:pt x="688882" y="491376"/>
                    <a:pt x="670577" y="491376"/>
                  </a:cubicBezTo>
                  <a:lnTo>
                    <a:pt x="51375" y="491376"/>
                  </a:lnTo>
                  <a:cubicBezTo>
                    <a:pt x="33070" y="491376"/>
                    <a:pt x="16340" y="481025"/>
                    <a:pt x="8170" y="464645"/>
                  </a:cubicBezTo>
                  <a:cubicBezTo>
                    <a:pt x="0" y="448265"/>
                    <a:pt x="1796" y="428673"/>
                    <a:pt x="12807" y="414051"/>
                  </a:cubicBezTo>
                  <a:lnTo>
                    <a:pt x="302745" y="29044"/>
                  </a:lnTo>
                  <a:cubicBezTo>
                    <a:pt x="316517" y="10755"/>
                    <a:pt x="338082" y="0"/>
                    <a:pt x="360976" y="0"/>
                  </a:cubicBezTo>
                  <a:cubicBezTo>
                    <a:pt x="383870" y="0"/>
                    <a:pt x="405435" y="10755"/>
                    <a:pt x="419207" y="29044"/>
                  </a:cubicBezTo>
                  <a:close/>
                </a:path>
              </a:pathLst>
            </a:custGeom>
            <a:solidFill>
              <a:srgbClr val="7DA2A9"/>
            </a:solidFill>
          </p:spPr>
        </p:sp>
        <p:sp>
          <p:nvSpPr>
            <p:cNvPr id="37" name="TextBox 37"/>
            <p:cNvSpPr txBox="1"/>
            <p:nvPr/>
          </p:nvSpPr>
          <p:spPr>
            <a:xfrm>
              <a:off x="127000" y="193405"/>
              <a:ext cx="558800" cy="307705"/>
            </a:xfrm>
            <a:prstGeom prst="rect">
              <a:avLst/>
            </a:prstGeom>
          </p:spPr>
          <p:txBody>
            <a:bodyPr lIns="58955" tIns="58955" rIns="58955" bIns="58955" rtlCol="0" anchor="ctr"/>
            <a:lstStyle/>
            <a:p>
              <a:pPr algn="ctr">
                <a:lnSpc>
                  <a:spcPts val="2659"/>
                </a:lnSpc>
              </a:pPr>
              <a:endParaRPr/>
            </a:p>
          </p:txBody>
        </p:sp>
      </p:grpSp>
      <p:sp>
        <p:nvSpPr>
          <p:cNvPr id="38" name="Freeform 38"/>
          <p:cNvSpPr/>
          <p:nvPr/>
        </p:nvSpPr>
        <p:spPr>
          <a:xfrm>
            <a:off x="10029770" y="3086100"/>
            <a:ext cx="317236" cy="778494"/>
          </a:xfrm>
          <a:custGeom>
            <a:avLst/>
            <a:gdLst/>
            <a:ahLst/>
            <a:cxnLst/>
            <a:rect l="l" t="t" r="r" b="b"/>
            <a:pathLst>
              <a:path w="317236" h="778494">
                <a:moveTo>
                  <a:pt x="0" y="0"/>
                </a:moveTo>
                <a:lnTo>
                  <a:pt x="317236" y="0"/>
                </a:lnTo>
                <a:lnTo>
                  <a:pt x="317236" y="778494"/>
                </a:lnTo>
                <a:lnTo>
                  <a:pt x="0" y="7784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Freeform 39"/>
          <p:cNvSpPr/>
          <p:nvPr/>
        </p:nvSpPr>
        <p:spPr>
          <a:xfrm>
            <a:off x="2389835" y="7015202"/>
            <a:ext cx="601179" cy="799795"/>
          </a:xfrm>
          <a:custGeom>
            <a:avLst/>
            <a:gdLst/>
            <a:ahLst/>
            <a:cxnLst/>
            <a:rect l="l" t="t" r="r" b="b"/>
            <a:pathLst>
              <a:path w="601179" h="799795">
                <a:moveTo>
                  <a:pt x="0" y="0"/>
                </a:moveTo>
                <a:lnTo>
                  <a:pt x="601179" y="0"/>
                </a:lnTo>
                <a:lnTo>
                  <a:pt x="601179" y="799795"/>
                </a:lnTo>
                <a:lnTo>
                  <a:pt x="0" y="799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Freeform 40"/>
          <p:cNvSpPr/>
          <p:nvPr/>
        </p:nvSpPr>
        <p:spPr>
          <a:xfrm>
            <a:off x="10714551" y="6998067"/>
            <a:ext cx="893226" cy="816929"/>
          </a:xfrm>
          <a:custGeom>
            <a:avLst/>
            <a:gdLst/>
            <a:ahLst/>
            <a:cxnLst/>
            <a:rect l="l" t="t" r="r" b="b"/>
            <a:pathLst>
              <a:path w="893226" h="816929">
                <a:moveTo>
                  <a:pt x="0" y="0"/>
                </a:moveTo>
                <a:lnTo>
                  <a:pt x="893226" y="0"/>
                </a:lnTo>
                <a:lnTo>
                  <a:pt x="893226" y="816930"/>
                </a:lnTo>
                <a:lnTo>
                  <a:pt x="0" y="8169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1" name="TextBox 41"/>
          <p:cNvSpPr txBox="1"/>
          <p:nvPr/>
        </p:nvSpPr>
        <p:spPr>
          <a:xfrm>
            <a:off x="2855468" y="2779049"/>
            <a:ext cx="5259760" cy="514350"/>
          </a:xfrm>
          <a:prstGeom prst="rect">
            <a:avLst/>
          </a:prstGeom>
        </p:spPr>
        <p:txBody>
          <a:bodyPr lIns="0" tIns="0" rIns="0" bIns="0" rtlCol="0" anchor="t">
            <a:spAutoFit/>
          </a:bodyPr>
          <a:lstStyle/>
          <a:p>
            <a:pPr algn="l">
              <a:lnSpc>
                <a:spcPts val="4200"/>
              </a:lnSpc>
            </a:pPr>
            <a:r>
              <a:rPr lang="en-US" sz="3000" b="1" dirty="0">
                <a:solidFill>
                  <a:srgbClr val="3C3C50"/>
                </a:solidFill>
                <a:latin typeface="Muli Bold"/>
                <a:ea typeface="Muli Bold"/>
                <a:cs typeface="Muli Bold"/>
                <a:sym typeface="Muli Bold"/>
              </a:rPr>
              <a:t>THÔNG TIN ĐỊNH DANH</a:t>
            </a:r>
          </a:p>
        </p:txBody>
      </p:sp>
      <p:sp>
        <p:nvSpPr>
          <p:cNvPr id="42" name="TextBox 42"/>
          <p:cNvSpPr txBox="1"/>
          <p:nvPr/>
        </p:nvSpPr>
        <p:spPr>
          <a:xfrm>
            <a:off x="3854389" y="6862649"/>
            <a:ext cx="4878931" cy="1047750"/>
          </a:xfrm>
          <a:prstGeom prst="rect">
            <a:avLst/>
          </a:prstGeom>
        </p:spPr>
        <p:txBody>
          <a:bodyPr lIns="0" tIns="0" rIns="0" bIns="0" rtlCol="0" anchor="t">
            <a:spAutoFit/>
          </a:bodyPr>
          <a:lstStyle/>
          <a:p>
            <a:pPr algn="l">
              <a:lnSpc>
                <a:spcPts val="4200"/>
              </a:lnSpc>
            </a:pPr>
            <a:r>
              <a:rPr lang="en-US" sz="3000" b="1">
                <a:solidFill>
                  <a:srgbClr val="3C3C50"/>
                </a:solidFill>
                <a:latin typeface="Muli Bold"/>
                <a:ea typeface="Muli Bold"/>
                <a:cs typeface="Muli Bold"/>
                <a:sym typeface="Muli Bold"/>
              </a:rPr>
              <a:t>ỨNG DỤNG CNTT TRONG HOẠT ĐỘNG SXKD</a:t>
            </a:r>
          </a:p>
        </p:txBody>
      </p:sp>
      <p:sp>
        <p:nvSpPr>
          <p:cNvPr id="43" name="TextBox 43"/>
          <p:cNvSpPr txBox="1"/>
          <p:nvPr/>
        </p:nvSpPr>
        <p:spPr>
          <a:xfrm>
            <a:off x="12508059" y="6862649"/>
            <a:ext cx="4769505" cy="1047750"/>
          </a:xfrm>
          <a:prstGeom prst="rect">
            <a:avLst/>
          </a:prstGeom>
        </p:spPr>
        <p:txBody>
          <a:bodyPr lIns="0" tIns="0" rIns="0" bIns="0" rtlCol="0" anchor="t">
            <a:spAutoFit/>
          </a:bodyPr>
          <a:lstStyle/>
          <a:p>
            <a:pPr algn="l">
              <a:lnSpc>
                <a:spcPts val="4200"/>
              </a:lnSpc>
            </a:pPr>
            <a:r>
              <a:rPr lang="en-US" sz="3000" b="1">
                <a:solidFill>
                  <a:srgbClr val="3C3C50"/>
                </a:solidFill>
                <a:latin typeface="Muli Bold"/>
                <a:ea typeface="Muli Bold"/>
                <a:cs typeface="Muli Bold"/>
                <a:sym typeface="Muli Bold"/>
              </a:rPr>
              <a:t>THÔNG TIN VỀ HOẠT ĐỘNG LOGISTICS</a:t>
            </a:r>
          </a:p>
        </p:txBody>
      </p:sp>
      <p:sp>
        <p:nvSpPr>
          <p:cNvPr id="44" name="TextBox 44"/>
          <p:cNvSpPr txBox="1"/>
          <p:nvPr/>
        </p:nvSpPr>
        <p:spPr>
          <a:xfrm>
            <a:off x="5485348" y="627675"/>
            <a:ext cx="7734151" cy="1184277"/>
          </a:xfrm>
          <a:prstGeom prst="rect">
            <a:avLst/>
          </a:prstGeom>
        </p:spPr>
        <p:txBody>
          <a:bodyPr lIns="0" tIns="0" rIns="0" bIns="0" rtlCol="0" anchor="t">
            <a:spAutoFit/>
          </a:bodyPr>
          <a:lstStyle/>
          <a:p>
            <a:pPr algn="ctr">
              <a:lnSpc>
                <a:spcPts val="9799"/>
              </a:lnSpc>
            </a:pPr>
            <a:r>
              <a:rPr lang="en-US" sz="6999" b="1">
                <a:solidFill>
                  <a:srgbClr val="3C3C50"/>
                </a:solidFill>
                <a:latin typeface="Muli Bold"/>
                <a:ea typeface="Muli Bold"/>
                <a:cs typeface="Muli Bold"/>
                <a:sym typeface="Muli Bold"/>
              </a:rPr>
              <a:t>NỘI DUNG PHIẾU </a:t>
            </a:r>
          </a:p>
        </p:txBody>
      </p:sp>
      <p:sp>
        <p:nvSpPr>
          <p:cNvPr id="45" name="TextBox 45"/>
          <p:cNvSpPr txBox="1"/>
          <p:nvPr/>
        </p:nvSpPr>
        <p:spPr>
          <a:xfrm>
            <a:off x="11170918" y="2927316"/>
            <a:ext cx="5259760" cy="1047750"/>
          </a:xfrm>
          <a:prstGeom prst="rect">
            <a:avLst/>
          </a:prstGeom>
        </p:spPr>
        <p:txBody>
          <a:bodyPr lIns="0" tIns="0" rIns="0" bIns="0" rtlCol="0" anchor="t">
            <a:spAutoFit/>
          </a:bodyPr>
          <a:lstStyle/>
          <a:p>
            <a:pPr algn="l">
              <a:lnSpc>
                <a:spcPts val="4200"/>
              </a:lnSpc>
            </a:pPr>
            <a:r>
              <a:rPr lang="en-US" sz="3000" b="1">
                <a:solidFill>
                  <a:srgbClr val="3C3C50"/>
                </a:solidFill>
                <a:latin typeface="Muli Bold"/>
                <a:ea typeface="Muli Bold"/>
                <a:cs typeface="Muli Bold"/>
                <a:sym typeface="Muli Bold"/>
              </a:rPr>
              <a:t>THÔNG TIN VỀ SỬ DỤNG NĂNG LƯỢNG</a:t>
            </a:r>
          </a:p>
        </p:txBody>
      </p:sp>
      <p:sp>
        <p:nvSpPr>
          <p:cNvPr id="46" name="TextBox 46"/>
          <p:cNvSpPr txBox="1"/>
          <p:nvPr/>
        </p:nvSpPr>
        <p:spPr>
          <a:xfrm>
            <a:off x="2881613" y="3451191"/>
            <a:ext cx="5259760" cy="1266825"/>
          </a:xfrm>
          <a:prstGeom prst="rect">
            <a:avLst/>
          </a:prstGeom>
        </p:spPr>
        <p:txBody>
          <a:bodyPr lIns="0" tIns="0" rIns="0" bIns="0" rtlCol="0" anchor="t">
            <a:spAutoFit/>
          </a:bodyPr>
          <a:lstStyle/>
          <a:p>
            <a:pPr algn="l">
              <a:lnSpc>
                <a:spcPts val="3375"/>
              </a:lnSpc>
            </a:pPr>
            <a:r>
              <a:rPr lang="en-US" sz="2500" i="1" spc="-25" dirty="0" err="1">
                <a:solidFill>
                  <a:srgbClr val="FC0000"/>
                </a:solidFill>
                <a:latin typeface="Muli Italics"/>
                <a:ea typeface="Muli Italics"/>
                <a:cs typeface="Muli Italics"/>
                <a:sym typeface="Muli Italics"/>
              </a:rPr>
              <a:t>Tự</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động</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hiển</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thị</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theo</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thông</a:t>
            </a:r>
            <a:r>
              <a:rPr lang="en-US" sz="2500" i="1" spc="-25" dirty="0">
                <a:solidFill>
                  <a:srgbClr val="FC0000"/>
                </a:solidFill>
                <a:latin typeface="Muli Italics"/>
                <a:ea typeface="Muli Italics"/>
                <a:cs typeface="Muli Italics"/>
                <a:sym typeface="Muli Italics"/>
              </a:rPr>
              <a:t> tin </a:t>
            </a:r>
            <a:r>
              <a:rPr lang="en-US" sz="2500" i="1" spc="-25" dirty="0" err="1">
                <a:solidFill>
                  <a:srgbClr val="FC0000"/>
                </a:solidFill>
                <a:latin typeface="Muli Italics"/>
                <a:ea typeface="Muli Italics"/>
                <a:cs typeface="Muli Italics"/>
                <a:sym typeface="Muli Italics"/>
              </a:rPr>
              <a:t>danh</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sách</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cơ</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sở</a:t>
            </a:r>
            <a:r>
              <a:rPr lang="en-US" sz="2500" i="1" spc="-25" dirty="0">
                <a:solidFill>
                  <a:srgbClr val="FC0000"/>
                </a:solidFill>
                <a:latin typeface="Muli Italics"/>
                <a:ea typeface="Muli Italics"/>
                <a:cs typeface="Muli Italics"/>
                <a:sym typeface="Muli Italics"/>
              </a:rPr>
              <a:t> SXKD </a:t>
            </a:r>
            <a:r>
              <a:rPr lang="en-US" sz="2500" i="1" spc="-25" dirty="0" err="1">
                <a:solidFill>
                  <a:srgbClr val="FC0000"/>
                </a:solidFill>
                <a:latin typeface="Muli Italics"/>
                <a:ea typeface="Muli Italics"/>
                <a:cs typeface="Muli Italics"/>
                <a:sym typeface="Muli Italics"/>
              </a:rPr>
              <a:t>cá</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thể</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đã</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được</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lập</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cập</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nhật</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tại</a:t>
            </a:r>
            <a:r>
              <a:rPr lang="en-US" sz="2500" i="1" spc="-25" dirty="0">
                <a:solidFill>
                  <a:srgbClr val="FC0000"/>
                </a:solidFill>
                <a:latin typeface="Muli Italics"/>
                <a:ea typeface="Muli Italics"/>
                <a:cs typeface="Muli Italics"/>
                <a:sym typeface="Muli Italics"/>
              </a:rPr>
              <a:t> </a:t>
            </a:r>
            <a:r>
              <a:rPr lang="en-US" sz="2500" i="1" spc="-25" dirty="0" err="1">
                <a:solidFill>
                  <a:srgbClr val="FC0000"/>
                </a:solidFill>
                <a:latin typeface="Muli Italics"/>
                <a:ea typeface="Muli Italics"/>
                <a:cs typeface="Muli Italics"/>
                <a:sym typeface="Muli Italics"/>
              </a:rPr>
              <a:t>phiếu</a:t>
            </a:r>
            <a:r>
              <a:rPr lang="vi-VN" sz="2500" i="1" spc="-25" dirty="0">
                <a:solidFill>
                  <a:srgbClr val="FC0000"/>
                </a:solidFill>
                <a:latin typeface="Muli Italics"/>
                <a:ea typeface="Muli Italics"/>
                <a:cs typeface="Muli Italics"/>
                <a:sym typeface="Muli Italics"/>
              </a:rPr>
              <a:t> số</a:t>
            </a:r>
            <a:r>
              <a:rPr lang="en-US" sz="2500" i="1" spc="-25" dirty="0">
                <a:solidFill>
                  <a:srgbClr val="FC0000"/>
                </a:solidFill>
                <a:latin typeface="Muli Italics"/>
                <a:ea typeface="Muli Italics"/>
                <a:cs typeface="Muli Italics"/>
                <a:sym typeface="Muli Italics"/>
              </a:rPr>
              <a:t> 7/CT-TB</a:t>
            </a:r>
          </a:p>
        </p:txBody>
      </p:sp>
      <p:sp>
        <p:nvSpPr>
          <p:cNvPr id="47" name="TextBox 47"/>
          <p:cNvSpPr txBox="1"/>
          <p:nvPr/>
        </p:nvSpPr>
        <p:spPr>
          <a:xfrm>
            <a:off x="11161164" y="4060791"/>
            <a:ext cx="5259760" cy="495300"/>
          </a:xfrm>
          <a:prstGeom prst="rect">
            <a:avLst/>
          </a:prstGeom>
        </p:spPr>
        <p:txBody>
          <a:bodyPr lIns="0" tIns="0" rIns="0" bIns="0" rtlCol="0" anchor="t">
            <a:spAutoFit/>
          </a:bodyPr>
          <a:lstStyle/>
          <a:p>
            <a:pPr algn="l">
              <a:lnSpc>
                <a:spcPts val="4050"/>
              </a:lnSpc>
            </a:pPr>
            <a:r>
              <a:rPr lang="en-US" sz="3000" i="1" spc="-30">
                <a:solidFill>
                  <a:srgbClr val="FC0000"/>
                </a:solidFill>
                <a:latin typeface="Muli Italics"/>
                <a:ea typeface="Muli Italics"/>
                <a:cs typeface="Muli Italics"/>
                <a:sym typeface="Muli Italics"/>
              </a:rPr>
              <a:t>Gồm 2 câu hỏi</a:t>
            </a:r>
          </a:p>
        </p:txBody>
      </p:sp>
      <p:sp>
        <p:nvSpPr>
          <p:cNvPr id="48" name="TextBox 48"/>
          <p:cNvSpPr txBox="1"/>
          <p:nvPr/>
        </p:nvSpPr>
        <p:spPr>
          <a:xfrm>
            <a:off x="3884240" y="8062799"/>
            <a:ext cx="5259760" cy="495300"/>
          </a:xfrm>
          <a:prstGeom prst="rect">
            <a:avLst/>
          </a:prstGeom>
        </p:spPr>
        <p:txBody>
          <a:bodyPr lIns="0" tIns="0" rIns="0" bIns="0" rtlCol="0" anchor="t">
            <a:spAutoFit/>
          </a:bodyPr>
          <a:lstStyle/>
          <a:p>
            <a:pPr algn="l">
              <a:lnSpc>
                <a:spcPts val="4050"/>
              </a:lnSpc>
            </a:pPr>
            <a:r>
              <a:rPr lang="en-US" sz="3000" i="1" spc="-30">
                <a:solidFill>
                  <a:srgbClr val="FC0000"/>
                </a:solidFill>
                <a:latin typeface="Muli Italics"/>
                <a:ea typeface="Muli Italics"/>
                <a:cs typeface="Muli Italics"/>
                <a:sym typeface="Muli Italics"/>
              </a:rPr>
              <a:t>Gồm 6 câu hỏi</a:t>
            </a:r>
          </a:p>
        </p:txBody>
      </p:sp>
      <p:sp>
        <p:nvSpPr>
          <p:cNvPr id="49" name="TextBox 49"/>
          <p:cNvSpPr txBox="1"/>
          <p:nvPr/>
        </p:nvSpPr>
        <p:spPr>
          <a:xfrm>
            <a:off x="12508059" y="8062799"/>
            <a:ext cx="5259760" cy="495300"/>
          </a:xfrm>
          <a:prstGeom prst="rect">
            <a:avLst/>
          </a:prstGeom>
        </p:spPr>
        <p:txBody>
          <a:bodyPr lIns="0" tIns="0" rIns="0" bIns="0" rtlCol="0" anchor="t">
            <a:spAutoFit/>
          </a:bodyPr>
          <a:lstStyle/>
          <a:p>
            <a:pPr algn="l">
              <a:lnSpc>
                <a:spcPts val="4050"/>
              </a:lnSpc>
            </a:pPr>
            <a:r>
              <a:rPr lang="en-US" sz="3000" i="1" spc="-30">
                <a:solidFill>
                  <a:srgbClr val="FC0000"/>
                </a:solidFill>
                <a:latin typeface="Muli Italics"/>
                <a:ea typeface="Muli Italics"/>
                <a:cs typeface="Muli Italics"/>
                <a:sym typeface="Muli Italics"/>
              </a:rPr>
              <a:t>Gồm 2 câu hỏi</a:t>
            </a:r>
          </a:p>
        </p:txBody>
      </p:sp>
    </p:spTree>
    <p:extLst>
      <p:ext uri="{BB962C8B-B14F-4D97-AF65-F5344CB8AC3E}">
        <p14:creationId xmlns:p14="http://schemas.microsoft.com/office/powerpoint/2010/main" val="198357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500"/>
                                        <p:tgtEl>
                                          <p:spTgt spid="4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down)">
                                      <p:cBhvr>
                                        <p:cTn id="25" dur="500"/>
                                        <p:tgtEl>
                                          <p:spTgt spid="4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5" grpId="0"/>
      <p:bldP spid="46" grpId="0"/>
      <p:bldP spid="47" grpId="0"/>
      <p:bldP spid="48" grpId="0"/>
      <p:bldP spid="4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6951263"/>
            <a:chOff x="0" y="0"/>
            <a:chExt cx="9178315" cy="9010612"/>
          </a:xfrm>
        </p:grpSpPr>
        <p:sp>
          <p:nvSpPr>
            <p:cNvPr id="10" name="Freeform 10"/>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11" name="Group 11"/>
          <p:cNvGrpSpPr/>
          <p:nvPr/>
        </p:nvGrpSpPr>
        <p:grpSpPr>
          <a:xfrm>
            <a:off x="2236555" y="1829352"/>
            <a:ext cx="6976081" cy="6781251"/>
            <a:chOff x="0" y="0"/>
            <a:chExt cx="9178315" cy="8921981"/>
          </a:xfrm>
        </p:grpSpPr>
        <p:sp>
          <p:nvSpPr>
            <p:cNvPr id="12" name="Freeform 12"/>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6699392"/>
            <a:chOff x="0" y="0"/>
            <a:chExt cx="9178315" cy="9258274"/>
          </a:xfrm>
        </p:grpSpPr>
        <p:sp>
          <p:nvSpPr>
            <p:cNvPr id="16" name="Freeform 16"/>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grpSp>
        <p:nvGrpSpPr>
          <p:cNvPr id="17" name="Group 17"/>
          <p:cNvGrpSpPr/>
          <p:nvPr/>
        </p:nvGrpSpPr>
        <p:grpSpPr>
          <a:xfrm>
            <a:off x="9068676" y="1573749"/>
            <a:ext cx="6641533" cy="6699392"/>
            <a:chOff x="0" y="0"/>
            <a:chExt cx="9178315" cy="9258274"/>
          </a:xfrm>
        </p:grpSpPr>
        <p:sp>
          <p:nvSpPr>
            <p:cNvPr id="18" name="Freeform 18"/>
            <p:cNvSpPr/>
            <p:nvPr/>
          </p:nvSpPr>
          <p:spPr>
            <a:xfrm>
              <a:off x="-1" y="0"/>
              <a:ext cx="9185974" cy="9258274"/>
            </a:xfrm>
            <a:custGeom>
              <a:avLst/>
              <a:gdLst/>
              <a:ahLst/>
              <a:cxnLst/>
              <a:rect l="l" t="t" r="r" b="b"/>
              <a:pathLst>
                <a:path w="9185974" h="9258274">
                  <a:moveTo>
                    <a:pt x="8679536" y="9241355"/>
                  </a:moveTo>
                  <a:cubicBezTo>
                    <a:pt x="8679536" y="9241355"/>
                    <a:pt x="8442539" y="9231386"/>
                    <a:pt x="8080400" y="9244830"/>
                  </a:cubicBezTo>
                  <a:cubicBezTo>
                    <a:pt x="7718262" y="9258274"/>
                    <a:pt x="490924" y="9258274"/>
                    <a:pt x="490924" y="9258274"/>
                  </a:cubicBezTo>
                  <a:cubicBezTo>
                    <a:pt x="245502" y="9258274"/>
                    <a:pt x="32509" y="9161006"/>
                    <a:pt x="31032" y="9000892"/>
                  </a:cubicBezTo>
                  <a:cubicBezTo>
                    <a:pt x="31032" y="9000892"/>
                    <a:pt x="0" y="640276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887069"/>
                    <a:pt x="9177219" y="8301305"/>
                  </a:cubicBezTo>
                  <a:cubicBezTo>
                    <a:pt x="9185974" y="8594606"/>
                    <a:pt x="9139426" y="8927678"/>
                    <a:pt x="9139426" y="8927678"/>
                  </a:cubicBezTo>
                  <a:cubicBezTo>
                    <a:pt x="9136461" y="9107703"/>
                    <a:pt x="8924958" y="9241355"/>
                    <a:pt x="8679536" y="9241355"/>
                  </a:cubicBezTo>
                  <a:close/>
                </a:path>
              </a:pathLst>
            </a:custGeom>
            <a:solidFill>
              <a:srgbClr val="F3FCFF"/>
            </a:solidFill>
          </p:spPr>
        </p:sp>
      </p:grpSp>
      <p:sp>
        <p:nvSpPr>
          <p:cNvPr id="19" name="AutoShape 19"/>
          <p:cNvSpPr/>
          <p:nvPr/>
        </p:nvSpPr>
        <p:spPr>
          <a:xfrm>
            <a:off x="3340975" y="7946356"/>
            <a:ext cx="11606051" cy="25714"/>
          </a:xfrm>
          <a:prstGeom prst="line">
            <a:avLst/>
          </a:prstGeom>
          <a:ln w="38100" cap="rnd">
            <a:solidFill>
              <a:srgbClr val="8FB7C6"/>
            </a:solidFill>
            <a:prstDash val="solid"/>
            <a:headEnd type="none" w="sm" len="sm"/>
            <a:tailEnd type="none" w="sm" len="sm"/>
          </a:ln>
        </p:spPr>
      </p:sp>
      <p:sp>
        <p:nvSpPr>
          <p:cNvPr id="20" name="Freeform 20"/>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0" name="Freeform 30"/>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1" name="Freeform 31"/>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14238384" y="1573749"/>
            <a:ext cx="708642" cy="856600"/>
          </a:xfrm>
          <a:custGeom>
            <a:avLst/>
            <a:gdLst/>
            <a:ahLst/>
            <a:cxnLst/>
            <a:rect l="l" t="t" r="r" b="b"/>
            <a:pathLst>
              <a:path w="708642" h="856600">
                <a:moveTo>
                  <a:pt x="0" y="0"/>
                </a:moveTo>
                <a:lnTo>
                  <a:pt x="708641" y="0"/>
                </a:lnTo>
                <a:lnTo>
                  <a:pt x="708641" y="856600"/>
                </a:lnTo>
                <a:lnTo>
                  <a:pt x="0" y="85660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TextBox 33"/>
          <p:cNvSpPr txBox="1"/>
          <p:nvPr/>
        </p:nvSpPr>
        <p:spPr>
          <a:xfrm>
            <a:off x="3079693" y="4002299"/>
            <a:ext cx="11991343" cy="575542"/>
          </a:xfrm>
          <a:prstGeom prst="rect">
            <a:avLst/>
          </a:prstGeom>
        </p:spPr>
        <p:txBody>
          <a:bodyPr lIns="0" tIns="0" rIns="0" bIns="0" rtlCol="0" anchor="t">
            <a:spAutoFit/>
          </a:bodyPr>
          <a:lstStyle/>
          <a:p>
            <a:pPr algn="ctr">
              <a:lnSpc>
                <a:spcPts val="4799"/>
              </a:lnSpc>
            </a:pPr>
            <a:r>
              <a:rPr lang="en-US" sz="3999" i="1" spc="-39" dirty="0">
                <a:solidFill>
                  <a:srgbClr val="000000"/>
                </a:solidFill>
                <a:latin typeface="Asap Italics"/>
                <a:ea typeface="Asap Italics"/>
                <a:cs typeface="Asap Italics"/>
                <a:sym typeface="Asap Italics"/>
              </a:rPr>
              <a:t>(</a:t>
            </a:r>
            <a:r>
              <a:rPr lang="en-US" sz="3999" i="1" spc="-39" dirty="0" err="1">
                <a:solidFill>
                  <a:srgbClr val="000000"/>
                </a:solidFill>
                <a:latin typeface="Asap Italics"/>
                <a:ea typeface="Asap Italics"/>
                <a:cs typeface="Asap Italics"/>
                <a:sym typeface="Asap Italics"/>
              </a:rPr>
              <a:t>Gồm</a:t>
            </a:r>
            <a:r>
              <a:rPr lang="en-US" sz="3999" i="1" spc="-39" dirty="0">
                <a:solidFill>
                  <a:srgbClr val="000000"/>
                </a:solidFill>
                <a:latin typeface="Asap Italics"/>
                <a:ea typeface="Asap Italics"/>
                <a:cs typeface="Asap Italics"/>
                <a:sym typeface="Asap Italics"/>
              </a:rPr>
              <a:t> </a:t>
            </a:r>
            <a:r>
              <a:rPr lang="vi-VN" sz="3999" i="1" spc="-39" dirty="0">
                <a:solidFill>
                  <a:srgbClr val="000000"/>
                </a:solidFill>
                <a:latin typeface="Asap Italics"/>
                <a:ea typeface="Asap Italics"/>
                <a:cs typeface="Asap Italics"/>
                <a:sym typeface="Asap Italics"/>
              </a:rPr>
              <a:t>0</a:t>
            </a:r>
            <a:r>
              <a:rPr lang="en-US" sz="3999" i="1" spc="-39" dirty="0">
                <a:solidFill>
                  <a:srgbClr val="000000"/>
                </a:solidFill>
                <a:latin typeface="Asap Italics"/>
                <a:ea typeface="Asap Italics"/>
                <a:cs typeface="Asap Italics"/>
                <a:sym typeface="Asap Italics"/>
              </a:rPr>
              <a:t>2 </a:t>
            </a:r>
            <a:r>
              <a:rPr lang="en-US" sz="3999" i="1" spc="-39" dirty="0" err="1">
                <a:solidFill>
                  <a:srgbClr val="000000"/>
                </a:solidFill>
                <a:latin typeface="Asap Italics"/>
                <a:ea typeface="Asap Italics"/>
                <a:cs typeface="Asap Italics"/>
                <a:sym typeface="Asap Italics"/>
              </a:rPr>
              <a:t>câu</a:t>
            </a:r>
            <a:r>
              <a:rPr lang="en-US" sz="3999" i="1" spc="-39" dirty="0">
                <a:solidFill>
                  <a:srgbClr val="000000"/>
                </a:solidFill>
                <a:latin typeface="Asap Italics"/>
                <a:ea typeface="Asap Italics"/>
                <a:cs typeface="Asap Italics"/>
                <a:sym typeface="Asap Italics"/>
              </a:rPr>
              <a:t> </a:t>
            </a:r>
            <a:r>
              <a:rPr lang="en-US" sz="3999" i="1" spc="-39" dirty="0" err="1">
                <a:solidFill>
                  <a:srgbClr val="000000"/>
                </a:solidFill>
                <a:latin typeface="Asap Italics"/>
                <a:ea typeface="Asap Italics"/>
                <a:cs typeface="Asap Italics"/>
                <a:sym typeface="Asap Italics"/>
              </a:rPr>
              <a:t>hỏi</a:t>
            </a:r>
            <a:r>
              <a:rPr lang="en-US" sz="3999" i="1" spc="-39" dirty="0">
                <a:solidFill>
                  <a:srgbClr val="000000"/>
                </a:solidFill>
                <a:latin typeface="Asap Italics"/>
                <a:ea typeface="Asap Italics"/>
                <a:cs typeface="Asap Italics"/>
                <a:sym typeface="Asap Italics"/>
              </a:rPr>
              <a:t>)</a:t>
            </a:r>
          </a:p>
        </p:txBody>
      </p:sp>
      <p:sp>
        <p:nvSpPr>
          <p:cNvPr id="34" name="TextBox 34"/>
          <p:cNvSpPr txBox="1"/>
          <p:nvPr/>
        </p:nvSpPr>
        <p:spPr>
          <a:xfrm>
            <a:off x="3573530" y="1992524"/>
            <a:ext cx="11140939" cy="1838325"/>
          </a:xfrm>
          <a:prstGeom prst="rect">
            <a:avLst/>
          </a:prstGeom>
        </p:spPr>
        <p:txBody>
          <a:bodyPr lIns="0" tIns="0" rIns="0" bIns="0" rtlCol="0" anchor="t">
            <a:spAutoFit/>
          </a:bodyPr>
          <a:lstStyle/>
          <a:p>
            <a:pPr marL="0" lvl="0" indent="0" algn="ctr">
              <a:lnSpc>
                <a:spcPts val="7200"/>
              </a:lnSpc>
            </a:pPr>
            <a:r>
              <a:rPr lang="en-US" sz="6000" b="1">
                <a:solidFill>
                  <a:srgbClr val="1D2B74"/>
                </a:solidFill>
                <a:latin typeface="Muli Bold"/>
                <a:ea typeface="Muli Bold"/>
                <a:cs typeface="Muli Bold"/>
                <a:sym typeface="Muli Bold"/>
              </a:rPr>
              <a:t>THÔNG TIN VỀ SỬ DỤNG NĂNG LƯỢNG</a:t>
            </a:r>
          </a:p>
        </p:txBody>
      </p:sp>
      <p:sp>
        <p:nvSpPr>
          <p:cNvPr id="35" name="Freeform 35"/>
          <p:cNvSpPr/>
          <p:nvPr/>
        </p:nvSpPr>
        <p:spPr>
          <a:xfrm>
            <a:off x="8150939" y="4773824"/>
            <a:ext cx="1835475" cy="1585392"/>
          </a:xfrm>
          <a:custGeom>
            <a:avLst/>
            <a:gdLst/>
            <a:ahLst/>
            <a:cxnLst/>
            <a:rect l="l" t="t" r="r" b="b"/>
            <a:pathLst>
              <a:path w="1835475" h="1585392">
                <a:moveTo>
                  <a:pt x="0" y="0"/>
                </a:moveTo>
                <a:lnTo>
                  <a:pt x="1835475" y="0"/>
                </a:lnTo>
                <a:lnTo>
                  <a:pt x="1835475" y="1585391"/>
                </a:lnTo>
                <a:lnTo>
                  <a:pt x="0" y="1585391"/>
                </a:lnTo>
                <a:lnTo>
                  <a:pt x="0" y="0"/>
                </a:lnTo>
                <a:close/>
              </a:path>
            </a:pathLst>
          </a:custGeom>
          <a:blipFill>
            <a:blip r:embed="rId36"/>
            <a:stretch>
              <a:fillRect/>
            </a:stretch>
          </a:blipFill>
        </p:spPr>
      </p:sp>
      <p:sp>
        <p:nvSpPr>
          <p:cNvPr id="36" name="TextBox 36"/>
          <p:cNvSpPr txBox="1"/>
          <p:nvPr/>
        </p:nvSpPr>
        <p:spPr>
          <a:xfrm>
            <a:off x="3203693" y="6686061"/>
            <a:ext cx="11991343" cy="914400"/>
          </a:xfrm>
          <a:prstGeom prst="rect">
            <a:avLst/>
          </a:prstGeom>
        </p:spPr>
        <p:txBody>
          <a:bodyPr lIns="0" tIns="0" rIns="0" bIns="0" rtlCol="0" anchor="t">
            <a:spAutoFit/>
          </a:bodyPr>
          <a:lstStyle/>
          <a:p>
            <a:pPr algn="ctr">
              <a:lnSpc>
                <a:spcPts val="3600"/>
              </a:lnSpc>
            </a:pPr>
            <a:r>
              <a:rPr lang="en-US" sz="3000" i="1" spc="-30" dirty="0" err="1">
                <a:solidFill>
                  <a:srgbClr val="FC0000"/>
                </a:solidFill>
                <a:latin typeface="Muli Italics"/>
                <a:ea typeface="Muli Italics"/>
                <a:cs typeface="Muli Italics"/>
                <a:sym typeface="Muli Italics"/>
              </a:rPr>
              <a:t>Chương</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trình</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sẽ</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tự</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động</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hiển</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thị</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các</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năng</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lượng</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được</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tích</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chọn</a:t>
            </a:r>
            <a:r>
              <a:rPr lang="en-US" sz="3000" i="1" spc="-30" dirty="0">
                <a:solidFill>
                  <a:srgbClr val="FC0000"/>
                </a:solidFill>
                <a:latin typeface="Muli Italics"/>
                <a:ea typeface="Muli Italics"/>
                <a:cs typeface="Muli Italics"/>
                <a:sym typeface="Muli Italics"/>
              </a:rPr>
              <a:t> “CÓ” ở </a:t>
            </a:r>
            <a:r>
              <a:rPr lang="en-US" sz="3000" i="1" spc="-30" dirty="0" err="1">
                <a:solidFill>
                  <a:srgbClr val="FC0000"/>
                </a:solidFill>
                <a:latin typeface="Muli Italics"/>
                <a:ea typeface="Muli Italics"/>
                <a:cs typeface="Muli Italics"/>
                <a:sym typeface="Muli Italics"/>
              </a:rPr>
              <a:t>câu</a:t>
            </a:r>
            <a:r>
              <a:rPr lang="en-US" sz="3000" i="1" spc="-30" dirty="0">
                <a:solidFill>
                  <a:srgbClr val="FC0000"/>
                </a:solidFill>
                <a:latin typeface="Muli Italics"/>
                <a:ea typeface="Muli Italics"/>
                <a:cs typeface="Muli Italics"/>
                <a:sym typeface="Muli Italics"/>
              </a:rPr>
              <a:t> 6.1 </a:t>
            </a:r>
            <a:r>
              <a:rPr lang="en-US" sz="3000" i="1" spc="-30" dirty="0" err="1">
                <a:solidFill>
                  <a:srgbClr val="FC0000"/>
                </a:solidFill>
                <a:latin typeface="Muli Italics"/>
                <a:ea typeface="Muli Italics"/>
                <a:cs typeface="Muli Italics"/>
                <a:sym typeface="Muli Italics"/>
              </a:rPr>
              <a:t>phiếu</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số</a:t>
            </a:r>
            <a:r>
              <a:rPr lang="en-US" sz="3000" i="1" spc="-30" dirty="0">
                <a:solidFill>
                  <a:srgbClr val="FC0000"/>
                </a:solidFill>
                <a:latin typeface="Muli Italics"/>
                <a:ea typeface="Muli Italics"/>
                <a:cs typeface="Muli Italics"/>
                <a:sym typeface="Muli Italics"/>
              </a:rPr>
              <a:t> 7/CT-TB </a:t>
            </a:r>
            <a:r>
              <a:rPr lang="en-US" sz="3000" i="1" spc="-30" dirty="0" err="1">
                <a:solidFill>
                  <a:srgbClr val="FC0000"/>
                </a:solidFill>
                <a:latin typeface="Muli Italics"/>
                <a:ea typeface="Muli Italics"/>
                <a:cs typeface="Muli Italics"/>
                <a:sym typeface="Muli Italics"/>
              </a:rPr>
              <a:t>để</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hỏi</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các</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câu</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hỏi</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tại</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mục</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này</a:t>
            </a:r>
            <a:endParaRPr lang="en-US" sz="3000" i="1" spc="-30" dirty="0">
              <a:solidFill>
                <a:srgbClr val="FC0000"/>
              </a:solidFill>
              <a:latin typeface="Muli Italics"/>
              <a:ea typeface="Muli Italics"/>
              <a:cs typeface="Muli Italics"/>
              <a:sym typeface="Muli Italics"/>
            </a:endParaRPr>
          </a:p>
        </p:txBody>
      </p:sp>
    </p:spTree>
    <p:extLst>
      <p:ext uri="{BB962C8B-B14F-4D97-AF65-F5344CB8AC3E}">
        <p14:creationId xmlns:p14="http://schemas.microsoft.com/office/powerpoint/2010/main" val="42246932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965314" y="754200"/>
            <a:ext cx="2569880" cy="6172200"/>
          </a:xfrm>
          <a:custGeom>
            <a:avLst/>
            <a:gdLst/>
            <a:ahLst/>
            <a:cxnLst/>
            <a:rect l="l" t="t" r="r" b="b"/>
            <a:pathLst>
              <a:path w="2569880" h="6172200">
                <a:moveTo>
                  <a:pt x="2569880" y="0"/>
                </a:moveTo>
                <a:lnTo>
                  <a:pt x="0" y="0"/>
                </a:lnTo>
                <a:lnTo>
                  <a:pt x="0" y="6172200"/>
                </a:lnTo>
                <a:lnTo>
                  <a:pt x="2569880" y="6172200"/>
                </a:lnTo>
                <a:lnTo>
                  <a:pt x="256988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28700" y="3255439"/>
            <a:ext cx="16230600" cy="8046184"/>
            <a:chOff x="0" y="0"/>
            <a:chExt cx="21640800" cy="10728245"/>
          </a:xfrm>
        </p:grpSpPr>
        <p:grpSp>
          <p:nvGrpSpPr>
            <p:cNvPr id="5" name="Group 5"/>
            <p:cNvGrpSpPr/>
            <p:nvPr/>
          </p:nvGrpSpPr>
          <p:grpSpPr>
            <a:xfrm>
              <a:off x="0" y="0"/>
              <a:ext cx="10927916" cy="10728245"/>
              <a:chOff x="0" y="0"/>
              <a:chExt cx="9178315" cy="9010612"/>
            </a:xfrm>
          </p:grpSpPr>
          <p:sp>
            <p:nvSpPr>
              <p:cNvPr id="6" name="Freeform 6"/>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7" name="Group 7"/>
            <p:cNvGrpSpPr/>
            <p:nvPr/>
          </p:nvGrpSpPr>
          <p:grpSpPr>
            <a:xfrm>
              <a:off x="10712884" y="0"/>
              <a:ext cx="10927916" cy="10728245"/>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grpSp>
        <p:nvGrpSpPr>
          <p:cNvPr id="9" name="Group 9"/>
          <p:cNvGrpSpPr/>
          <p:nvPr/>
        </p:nvGrpSpPr>
        <p:grpSpPr>
          <a:xfrm>
            <a:off x="507970" y="3296439"/>
            <a:ext cx="17399030" cy="7849392"/>
            <a:chOff x="0" y="0"/>
            <a:chExt cx="21321236" cy="10465856"/>
          </a:xfrm>
        </p:grpSpPr>
        <p:grpSp>
          <p:nvGrpSpPr>
            <p:cNvPr id="10" name="Group 10"/>
            <p:cNvGrpSpPr/>
            <p:nvPr/>
          </p:nvGrpSpPr>
          <p:grpSpPr>
            <a:xfrm>
              <a:off x="0" y="0"/>
              <a:ext cx="10766547" cy="10465856"/>
              <a:chOff x="0" y="0"/>
              <a:chExt cx="9178315" cy="8921981"/>
            </a:xfrm>
          </p:grpSpPr>
          <p:sp>
            <p:nvSpPr>
              <p:cNvPr id="11" name="Freeform 11"/>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2" name="Group 12"/>
            <p:cNvGrpSpPr/>
            <p:nvPr/>
          </p:nvGrpSpPr>
          <p:grpSpPr>
            <a:xfrm>
              <a:off x="10554689" y="0"/>
              <a:ext cx="10766547" cy="10465856"/>
              <a:chOff x="0" y="0"/>
              <a:chExt cx="9178315" cy="8921981"/>
            </a:xfrm>
          </p:grpSpPr>
          <p:sp>
            <p:nvSpPr>
              <p:cNvPr id="13" name="Freeform 13"/>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sp>
        <p:nvSpPr>
          <p:cNvPr id="16" name="Freeform 16"/>
          <p:cNvSpPr/>
          <p:nvPr/>
        </p:nvSpPr>
        <p:spPr>
          <a:xfrm>
            <a:off x="877899" y="3000574"/>
            <a:ext cx="8371593" cy="8145257"/>
          </a:xfrm>
          <a:custGeom>
            <a:avLst/>
            <a:gdLst/>
            <a:ahLst/>
            <a:cxnLst/>
            <a:rect l="l" t="t" r="r" b="b"/>
            <a:pathLst>
              <a:path w="9185974" h="9724634">
                <a:moveTo>
                  <a:pt x="8679536" y="9707714"/>
                </a:moveTo>
                <a:cubicBezTo>
                  <a:pt x="8679536" y="9707714"/>
                  <a:pt x="8442539" y="9697745"/>
                  <a:pt x="8080400" y="9711189"/>
                </a:cubicBezTo>
                <a:cubicBezTo>
                  <a:pt x="7718262" y="9724634"/>
                  <a:pt x="490924" y="9724634"/>
                  <a:pt x="490924" y="9724634"/>
                </a:cubicBezTo>
                <a:cubicBezTo>
                  <a:pt x="245502" y="9724634"/>
                  <a:pt x="32509" y="9627366"/>
                  <a:pt x="31032" y="9467252"/>
                </a:cubicBezTo>
                <a:cubicBezTo>
                  <a:pt x="31032" y="9467252"/>
                  <a:pt x="0" y="67640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216162"/>
                  <a:pt x="9177219" y="8767665"/>
                </a:cubicBezTo>
                <a:cubicBezTo>
                  <a:pt x="9185974" y="9060966"/>
                  <a:pt x="9139426" y="9394037"/>
                  <a:pt x="9139426" y="9394037"/>
                </a:cubicBezTo>
                <a:cubicBezTo>
                  <a:pt x="9136461" y="9574062"/>
                  <a:pt x="8924958" y="9707714"/>
                  <a:pt x="8679536" y="9707714"/>
                </a:cubicBezTo>
                <a:close/>
              </a:path>
            </a:pathLst>
          </a:custGeom>
          <a:solidFill>
            <a:srgbClr val="F3FCFF"/>
          </a:solidFill>
        </p:spPr>
        <p:txBody>
          <a:bodyPr/>
          <a:lstStyle/>
          <a:p>
            <a:endParaRPr lang="en-US" dirty="0"/>
          </a:p>
        </p:txBody>
      </p:sp>
      <p:grpSp>
        <p:nvGrpSpPr>
          <p:cNvPr id="17" name="Group 17"/>
          <p:cNvGrpSpPr/>
          <p:nvPr/>
        </p:nvGrpSpPr>
        <p:grpSpPr>
          <a:xfrm>
            <a:off x="9077919" y="3000574"/>
            <a:ext cx="8600482" cy="8145257"/>
            <a:chOff x="-1" y="0"/>
            <a:chExt cx="9437129" cy="9724634"/>
          </a:xfrm>
        </p:grpSpPr>
        <p:sp>
          <p:nvSpPr>
            <p:cNvPr id="18" name="Freeform 18"/>
            <p:cNvSpPr/>
            <p:nvPr/>
          </p:nvSpPr>
          <p:spPr>
            <a:xfrm>
              <a:off x="-1" y="0"/>
              <a:ext cx="9437129" cy="9724634"/>
            </a:xfrm>
            <a:custGeom>
              <a:avLst/>
              <a:gdLst/>
              <a:ahLst/>
              <a:cxnLst/>
              <a:rect l="l" t="t" r="r" b="b"/>
              <a:pathLst>
                <a:path w="9185974" h="9724634">
                  <a:moveTo>
                    <a:pt x="8679536" y="9707714"/>
                  </a:moveTo>
                  <a:cubicBezTo>
                    <a:pt x="8679536" y="9707714"/>
                    <a:pt x="8442539" y="9697745"/>
                    <a:pt x="8080400" y="9711189"/>
                  </a:cubicBezTo>
                  <a:cubicBezTo>
                    <a:pt x="7718262" y="9724634"/>
                    <a:pt x="490924" y="9724634"/>
                    <a:pt x="490924" y="9724634"/>
                  </a:cubicBezTo>
                  <a:cubicBezTo>
                    <a:pt x="245502" y="9724634"/>
                    <a:pt x="32509" y="9627366"/>
                    <a:pt x="31032" y="9467252"/>
                  </a:cubicBezTo>
                  <a:cubicBezTo>
                    <a:pt x="31032" y="9467252"/>
                    <a:pt x="0" y="6764003"/>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216162"/>
                    <a:pt x="9177219" y="8767665"/>
                  </a:cubicBezTo>
                  <a:cubicBezTo>
                    <a:pt x="9185974" y="9060966"/>
                    <a:pt x="9139426" y="9394037"/>
                    <a:pt x="9139426" y="9394037"/>
                  </a:cubicBezTo>
                  <a:cubicBezTo>
                    <a:pt x="9136461" y="9574062"/>
                    <a:pt x="8924958" y="9707714"/>
                    <a:pt x="8679536" y="9707714"/>
                  </a:cubicBezTo>
                  <a:close/>
                </a:path>
              </a:pathLst>
            </a:custGeom>
            <a:solidFill>
              <a:srgbClr val="F3FCFF"/>
            </a:solidFill>
          </p:spPr>
          <p:txBody>
            <a:bodyPr/>
            <a:lstStyle/>
            <a:p>
              <a:endParaRPr lang="en-US" dirty="0"/>
            </a:p>
          </p:txBody>
        </p:sp>
      </p:grpSp>
      <p:sp>
        <p:nvSpPr>
          <p:cNvPr id="20" name="Freeform 20"/>
          <p:cNvSpPr/>
          <p:nvPr/>
        </p:nvSpPr>
        <p:spPr>
          <a:xfrm>
            <a:off x="-64312" y="243499"/>
            <a:ext cx="1903739" cy="1696059"/>
          </a:xfrm>
          <a:custGeom>
            <a:avLst/>
            <a:gdLst/>
            <a:ahLst/>
            <a:cxnLst/>
            <a:rect l="l" t="t" r="r" b="b"/>
            <a:pathLst>
              <a:path w="1903739" h="1696059">
                <a:moveTo>
                  <a:pt x="0" y="0"/>
                </a:moveTo>
                <a:lnTo>
                  <a:pt x="1903739" y="0"/>
                </a:lnTo>
                <a:lnTo>
                  <a:pt x="1903739" y="1696059"/>
                </a:lnTo>
                <a:lnTo>
                  <a:pt x="0" y="16960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15906905" y="310113"/>
            <a:ext cx="2160317" cy="1661480"/>
          </a:xfrm>
          <a:custGeom>
            <a:avLst/>
            <a:gdLst/>
            <a:ahLst/>
            <a:cxnLst/>
            <a:rect l="l" t="t" r="r" b="b"/>
            <a:pathLst>
              <a:path w="2160317" h="1661480">
                <a:moveTo>
                  <a:pt x="0" y="0"/>
                </a:moveTo>
                <a:lnTo>
                  <a:pt x="2160317" y="0"/>
                </a:lnTo>
                <a:lnTo>
                  <a:pt x="2160317" y="1661481"/>
                </a:lnTo>
                <a:lnTo>
                  <a:pt x="0" y="16614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AutoShape 22"/>
          <p:cNvSpPr/>
          <p:nvPr/>
        </p:nvSpPr>
        <p:spPr>
          <a:xfrm>
            <a:off x="16192850" y="754200"/>
            <a:ext cx="1588427" cy="0"/>
          </a:xfrm>
          <a:prstGeom prst="line">
            <a:avLst/>
          </a:prstGeom>
          <a:ln w="38100" cap="rnd">
            <a:solidFill>
              <a:srgbClr val="476A76"/>
            </a:solidFill>
            <a:prstDash val="solid"/>
            <a:headEnd type="none" w="sm" len="sm"/>
            <a:tailEnd type="none" w="sm" len="sm"/>
          </a:ln>
        </p:spPr>
      </p:sp>
      <p:sp>
        <p:nvSpPr>
          <p:cNvPr id="23" name="AutoShape 23"/>
          <p:cNvSpPr/>
          <p:nvPr/>
        </p:nvSpPr>
        <p:spPr>
          <a:xfrm flipV="1">
            <a:off x="16441617" y="936073"/>
            <a:ext cx="1339661" cy="0"/>
          </a:xfrm>
          <a:prstGeom prst="line">
            <a:avLst/>
          </a:prstGeom>
          <a:ln w="38100" cap="rnd">
            <a:solidFill>
              <a:srgbClr val="476A76"/>
            </a:solidFill>
            <a:prstDash val="solid"/>
            <a:headEnd type="none" w="sm" len="sm"/>
            <a:tailEnd type="none" w="sm" len="sm"/>
          </a:ln>
        </p:spPr>
      </p:sp>
      <p:sp>
        <p:nvSpPr>
          <p:cNvPr id="24" name="AutoShape 24"/>
          <p:cNvSpPr/>
          <p:nvPr/>
        </p:nvSpPr>
        <p:spPr>
          <a:xfrm>
            <a:off x="16815732" y="1121804"/>
            <a:ext cx="965545" cy="0"/>
          </a:xfrm>
          <a:prstGeom prst="line">
            <a:avLst/>
          </a:prstGeom>
          <a:ln w="38100" cap="rnd">
            <a:solidFill>
              <a:srgbClr val="476A76"/>
            </a:solidFill>
            <a:prstDash val="solid"/>
            <a:headEnd type="none" w="sm" len="sm"/>
            <a:tailEnd type="none" w="sm" len="sm"/>
          </a:ln>
        </p:spPr>
      </p:sp>
      <p:sp>
        <p:nvSpPr>
          <p:cNvPr id="25" name="Freeform 25"/>
          <p:cNvSpPr/>
          <p:nvPr/>
        </p:nvSpPr>
        <p:spPr>
          <a:xfrm>
            <a:off x="370147" y="583449"/>
            <a:ext cx="1039678" cy="705248"/>
          </a:xfrm>
          <a:custGeom>
            <a:avLst/>
            <a:gdLst/>
            <a:ahLst/>
            <a:cxnLst/>
            <a:rect l="l" t="t" r="r" b="b"/>
            <a:pathLst>
              <a:path w="1039678" h="705248">
                <a:moveTo>
                  <a:pt x="0" y="0"/>
                </a:moveTo>
                <a:lnTo>
                  <a:pt x="1039678" y="0"/>
                </a:lnTo>
                <a:lnTo>
                  <a:pt x="1039678" y="705248"/>
                </a:lnTo>
                <a:lnTo>
                  <a:pt x="0" y="7052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TextBox 27"/>
          <p:cNvSpPr txBox="1"/>
          <p:nvPr/>
        </p:nvSpPr>
        <p:spPr>
          <a:xfrm>
            <a:off x="1810203" y="4057671"/>
            <a:ext cx="6565586" cy="1107996"/>
          </a:xfrm>
          <a:prstGeom prst="rect">
            <a:avLst/>
          </a:prstGeom>
        </p:spPr>
        <p:txBody>
          <a:bodyPr wrap="square" lIns="0" tIns="0" rIns="0" bIns="0" rtlCol="0" anchor="t">
            <a:spAutoFit/>
          </a:bodyPr>
          <a:lstStyle/>
          <a:p>
            <a:pPr algn="l"/>
            <a:r>
              <a:rPr lang="en-US" sz="3600" b="1" spc="-30" dirty="0">
                <a:solidFill>
                  <a:srgbClr val="FC0000"/>
                </a:solidFill>
                <a:latin typeface="Muli Bold"/>
                <a:ea typeface="Muli Bold"/>
                <a:cs typeface="Muli Bold"/>
                <a:sym typeface="Muli Bold"/>
              </a:rPr>
              <a:t>1.Khối </a:t>
            </a:r>
            <a:r>
              <a:rPr lang="en-US" sz="3600" b="1" spc="-30" dirty="0" err="1">
                <a:solidFill>
                  <a:srgbClr val="FC0000"/>
                </a:solidFill>
                <a:latin typeface="Muli Bold"/>
                <a:ea typeface="Muli Bold"/>
                <a:cs typeface="Muli Bold"/>
                <a:sym typeface="Muli Bold"/>
              </a:rPr>
              <a:t>lượng</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tiêu</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dùng</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bình</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quân</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một</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tháng</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năm</a:t>
            </a:r>
            <a:r>
              <a:rPr lang="en-US" sz="3600" b="1" spc="-30" dirty="0">
                <a:solidFill>
                  <a:srgbClr val="FC0000"/>
                </a:solidFill>
                <a:latin typeface="Muli Bold"/>
                <a:ea typeface="Muli Bold"/>
                <a:cs typeface="Muli Bold"/>
                <a:sym typeface="Muli Bold"/>
              </a:rPr>
              <a:t> 2025</a:t>
            </a:r>
          </a:p>
        </p:txBody>
      </p:sp>
      <p:sp>
        <p:nvSpPr>
          <p:cNvPr id="29" name="TextBox 29"/>
          <p:cNvSpPr txBox="1"/>
          <p:nvPr/>
        </p:nvSpPr>
        <p:spPr>
          <a:xfrm>
            <a:off x="9452059" y="3939557"/>
            <a:ext cx="7378185" cy="2215991"/>
          </a:xfrm>
          <a:prstGeom prst="rect">
            <a:avLst/>
          </a:prstGeom>
        </p:spPr>
        <p:txBody>
          <a:bodyPr wrap="square" lIns="0" tIns="0" rIns="0" bIns="0" rtlCol="0" anchor="t">
            <a:spAutoFit/>
          </a:bodyPr>
          <a:lstStyle/>
          <a:p>
            <a:pPr algn="ctr"/>
            <a:r>
              <a:rPr lang="en-US" sz="3600" spc="-30" dirty="0" err="1">
                <a:solidFill>
                  <a:srgbClr val="000000"/>
                </a:solidFill>
                <a:latin typeface="Muli"/>
                <a:ea typeface="Muli"/>
                <a:cs typeface="Muli"/>
                <a:sym typeface="Muli"/>
              </a:rPr>
              <a:t>Là</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khối</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lượng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năng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lượng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thực</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tế</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tiêu</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dùng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cho</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hoạt</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động</a:t>
            </a:r>
            <a:r>
              <a:rPr lang="en-US" sz="3600" spc="-30" dirty="0">
                <a:solidFill>
                  <a:srgbClr val="000000"/>
                </a:solidFill>
                <a:latin typeface="Muli"/>
                <a:ea typeface="Muli"/>
                <a:cs typeface="Muli"/>
                <a:sym typeface="Muli"/>
              </a:rPr>
              <a:t> SXKD </a:t>
            </a:r>
            <a:r>
              <a:rPr lang="en-US" sz="3600" spc="-30" dirty="0" err="1">
                <a:solidFill>
                  <a:srgbClr val="000000"/>
                </a:solidFill>
                <a:latin typeface="Muli"/>
                <a:ea typeface="Muli"/>
                <a:cs typeface="Muli"/>
                <a:sym typeface="Muli"/>
              </a:rPr>
              <a:t>bình</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quân</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một</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tháng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trong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năm</a:t>
            </a:r>
            <a:r>
              <a:rPr lang="en-US" sz="3600" spc="-30" dirty="0">
                <a:solidFill>
                  <a:srgbClr val="000000"/>
                </a:solidFill>
                <a:latin typeface="Muli"/>
                <a:ea typeface="Muli"/>
                <a:cs typeface="Muli"/>
                <a:sym typeface="Muli"/>
              </a:rPr>
              <a:t> 2025</a:t>
            </a:r>
          </a:p>
        </p:txBody>
      </p:sp>
      <p:sp>
        <p:nvSpPr>
          <p:cNvPr id="30" name="TextBox 30"/>
          <p:cNvSpPr txBox="1"/>
          <p:nvPr/>
        </p:nvSpPr>
        <p:spPr>
          <a:xfrm>
            <a:off x="2020631" y="7324752"/>
            <a:ext cx="6705865" cy="1107996"/>
          </a:xfrm>
          <a:prstGeom prst="rect">
            <a:avLst/>
          </a:prstGeom>
        </p:spPr>
        <p:txBody>
          <a:bodyPr wrap="square" lIns="0" tIns="0" rIns="0" bIns="0" rtlCol="0" anchor="t">
            <a:spAutoFit/>
          </a:bodyPr>
          <a:lstStyle/>
          <a:p>
            <a:pPr algn="l"/>
            <a:r>
              <a:rPr lang="en-US" sz="3600" b="1" spc="-30" dirty="0">
                <a:solidFill>
                  <a:srgbClr val="FC0000"/>
                </a:solidFill>
                <a:latin typeface="Muli Bold"/>
                <a:ea typeface="Muli Bold"/>
                <a:cs typeface="Muli Bold"/>
                <a:sym typeface="Muli Bold"/>
              </a:rPr>
              <a:t>2. </a:t>
            </a:r>
            <a:r>
              <a:rPr lang="en-US" sz="3600" b="1" spc="-30" dirty="0" err="1">
                <a:solidFill>
                  <a:srgbClr val="FC0000"/>
                </a:solidFill>
                <a:latin typeface="Muli Bold"/>
                <a:ea typeface="Muli Bold"/>
                <a:cs typeface="Muli Bold"/>
                <a:sym typeface="Muli Bold"/>
              </a:rPr>
              <a:t>Giá</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trị</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tiêu</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thụ</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bình</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quân</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một</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tháng</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năm</a:t>
            </a:r>
            <a:r>
              <a:rPr lang="en-US" sz="3600" b="1" spc="-30" dirty="0">
                <a:solidFill>
                  <a:srgbClr val="FC0000"/>
                </a:solidFill>
                <a:latin typeface="Muli Bold"/>
                <a:ea typeface="Muli Bold"/>
                <a:cs typeface="Muli Bold"/>
                <a:sym typeface="Muli Bold"/>
              </a:rPr>
              <a:t> 2025</a:t>
            </a:r>
          </a:p>
        </p:txBody>
      </p:sp>
      <p:sp>
        <p:nvSpPr>
          <p:cNvPr id="31" name="TextBox 31"/>
          <p:cNvSpPr txBox="1"/>
          <p:nvPr/>
        </p:nvSpPr>
        <p:spPr>
          <a:xfrm>
            <a:off x="9375271" y="7142584"/>
            <a:ext cx="7578958" cy="2462213"/>
          </a:xfrm>
          <a:prstGeom prst="rect">
            <a:avLst/>
          </a:prstGeom>
        </p:spPr>
        <p:txBody>
          <a:bodyPr wrap="square" lIns="0" tIns="0" rIns="0" bIns="0" rtlCol="0" anchor="t">
            <a:spAutoFit/>
          </a:bodyPr>
          <a:lstStyle/>
          <a:p>
            <a:pPr algn="ctr"/>
            <a:r>
              <a:rPr lang="en-US" sz="4000" spc="-30" dirty="0" err="1">
                <a:solidFill>
                  <a:srgbClr val="000000"/>
                </a:solidFill>
                <a:latin typeface="Muli"/>
                <a:ea typeface="Muli"/>
                <a:cs typeface="Muli"/>
                <a:sym typeface="Muli"/>
              </a:rPr>
              <a:t>Là</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số</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tiền</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mà</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cơ</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sở</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phải</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trả</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cho</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khối</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lượng</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năng</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lượng</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thực</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tế</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đã</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tiêu</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dùng</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bình</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quân</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một</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tháng</a:t>
            </a:r>
            <a:r>
              <a:rPr lang="en-US" sz="4000" spc="-30" dirty="0">
                <a:solidFill>
                  <a:srgbClr val="000000"/>
                </a:solidFill>
                <a:latin typeface="Muli"/>
                <a:ea typeface="Muli"/>
                <a:cs typeface="Muli"/>
                <a:sym typeface="Muli"/>
              </a:rPr>
              <a:t> </a:t>
            </a:r>
            <a:r>
              <a:rPr lang="en-US" sz="4000" spc="-30" dirty="0" err="1">
                <a:solidFill>
                  <a:srgbClr val="000000"/>
                </a:solidFill>
                <a:latin typeface="Muli"/>
                <a:ea typeface="Muli"/>
                <a:cs typeface="Muli"/>
                <a:sym typeface="Muli"/>
              </a:rPr>
              <a:t>năm</a:t>
            </a:r>
            <a:r>
              <a:rPr lang="en-US" sz="4000" spc="-30" dirty="0">
                <a:solidFill>
                  <a:srgbClr val="000000"/>
                </a:solidFill>
                <a:latin typeface="Muli"/>
                <a:ea typeface="Muli"/>
                <a:cs typeface="Muli"/>
                <a:sym typeface="Muli"/>
              </a:rPr>
              <a:t> 2025</a:t>
            </a:r>
          </a:p>
        </p:txBody>
      </p:sp>
      <p:sp>
        <p:nvSpPr>
          <p:cNvPr id="19" name="AutoShape 19"/>
          <p:cNvSpPr/>
          <p:nvPr/>
        </p:nvSpPr>
        <p:spPr>
          <a:xfrm flipH="1" flipV="1">
            <a:off x="9063362" y="3000574"/>
            <a:ext cx="0" cy="10177505"/>
          </a:xfrm>
          <a:prstGeom prst="line">
            <a:avLst/>
          </a:prstGeom>
          <a:ln w="38100" cap="rnd">
            <a:solidFill>
              <a:srgbClr val="8FB7C6"/>
            </a:solidFill>
            <a:prstDash val="solid"/>
            <a:headEnd type="none" w="sm" len="sm"/>
            <a:tailEnd type="none" w="sm" len="sm"/>
          </a:ln>
        </p:spPr>
        <p:txBody>
          <a:bodyPr/>
          <a:lstStyle/>
          <a:p>
            <a:endParaRPr lang="en-US" dirty="0"/>
          </a:p>
        </p:txBody>
      </p:sp>
      <p:sp>
        <p:nvSpPr>
          <p:cNvPr id="34" name="Freeform 15">
            <a:extLst>
              <a:ext uri="{FF2B5EF4-FFF2-40B4-BE49-F238E27FC236}">
                <a16:creationId xmlns:a16="http://schemas.microsoft.com/office/drawing/2014/main" xmlns="" id="{FC02AB22-6A04-776E-F7BC-68BA041D2AC8}"/>
              </a:ext>
            </a:extLst>
          </p:cNvPr>
          <p:cNvSpPr/>
          <p:nvPr/>
        </p:nvSpPr>
        <p:spPr>
          <a:xfrm>
            <a:off x="8365870" y="4161471"/>
            <a:ext cx="925437" cy="759350"/>
          </a:xfrm>
          <a:custGeom>
            <a:avLst/>
            <a:gdLst/>
            <a:ahLst/>
            <a:cxnLst/>
            <a:rect l="l" t="t" r="r" b="b"/>
            <a:pathLst>
              <a:path w="508452" h="328183">
                <a:moveTo>
                  <a:pt x="0" y="0"/>
                </a:moveTo>
                <a:lnTo>
                  <a:pt x="508452" y="0"/>
                </a:lnTo>
                <a:lnTo>
                  <a:pt x="508452" y="328183"/>
                </a:lnTo>
                <a:lnTo>
                  <a:pt x="0" y="3281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40" name="Freeform 15">
            <a:extLst>
              <a:ext uri="{FF2B5EF4-FFF2-40B4-BE49-F238E27FC236}">
                <a16:creationId xmlns:a16="http://schemas.microsoft.com/office/drawing/2014/main" xmlns="" id="{B4683911-D363-F32D-AC3E-579DD28292C7}"/>
              </a:ext>
            </a:extLst>
          </p:cNvPr>
          <p:cNvSpPr/>
          <p:nvPr/>
        </p:nvSpPr>
        <p:spPr>
          <a:xfrm>
            <a:off x="8389631" y="7310272"/>
            <a:ext cx="884966" cy="830791"/>
          </a:xfrm>
          <a:custGeom>
            <a:avLst/>
            <a:gdLst/>
            <a:ahLst/>
            <a:cxnLst/>
            <a:rect l="l" t="t" r="r" b="b"/>
            <a:pathLst>
              <a:path w="508452" h="328183">
                <a:moveTo>
                  <a:pt x="0" y="0"/>
                </a:moveTo>
                <a:lnTo>
                  <a:pt x="508452" y="0"/>
                </a:lnTo>
                <a:lnTo>
                  <a:pt x="508452" y="328183"/>
                </a:lnTo>
                <a:lnTo>
                  <a:pt x="0" y="3281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4" name="Freeform 18">
            <a:extLst>
              <a:ext uri="{FF2B5EF4-FFF2-40B4-BE49-F238E27FC236}">
                <a16:creationId xmlns:a16="http://schemas.microsoft.com/office/drawing/2014/main" xmlns="" id="{BF619F43-95AF-EDD4-8282-4585D28FA857}"/>
              </a:ext>
            </a:extLst>
          </p:cNvPr>
          <p:cNvSpPr/>
          <p:nvPr/>
        </p:nvSpPr>
        <p:spPr>
          <a:xfrm>
            <a:off x="3664359" y="458126"/>
            <a:ext cx="10328457" cy="698577"/>
          </a:xfrm>
          <a:custGeom>
            <a:avLst/>
            <a:gdLst/>
            <a:ahLst/>
            <a:cxnLst/>
            <a:rect l="l" t="t" r="r" b="b"/>
            <a:pathLst>
              <a:path w="74208899" h="2119436">
                <a:moveTo>
                  <a:pt x="0" y="0"/>
                </a:moveTo>
                <a:lnTo>
                  <a:pt x="74208899" y="0"/>
                </a:lnTo>
                <a:lnTo>
                  <a:pt x="74208899" y="2119436"/>
                </a:lnTo>
                <a:lnTo>
                  <a:pt x="0" y="2119436"/>
                </a:lnTo>
                <a:lnTo>
                  <a:pt x="0" y="0"/>
                </a:lnTo>
                <a:close/>
              </a:path>
            </a:pathLst>
          </a:custGeom>
          <a:solidFill>
            <a:srgbClr val="FFD880"/>
          </a:solidFill>
        </p:spPr>
        <p:txBody>
          <a:bodyPr/>
          <a:lstStyle/>
          <a:p>
            <a:pPr algn="ctr"/>
            <a:r>
              <a:rPr lang="vi-VN" sz="4000" dirty="0"/>
              <a:t>Thông tin về sử dụng năng lượng </a:t>
            </a:r>
            <a:endParaRPr lang="en-US" sz="4000" dirty="0"/>
          </a:p>
        </p:txBody>
      </p:sp>
      <p:sp>
        <p:nvSpPr>
          <p:cNvPr id="46" name="Freeform 5"/>
          <p:cNvSpPr/>
          <p:nvPr/>
        </p:nvSpPr>
        <p:spPr>
          <a:xfrm>
            <a:off x="15801583" y="34682"/>
            <a:ext cx="2459242" cy="1802782"/>
          </a:xfrm>
          <a:custGeom>
            <a:avLst/>
            <a:gdLst/>
            <a:ahLst/>
            <a:cxnLst/>
            <a:rect l="l" t="t" r="r" b="b"/>
            <a:pathLst>
              <a:path w="5795493" h="4114800">
                <a:moveTo>
                  <a:pt x="0" y="0"/>
                </a:moveTo>
                <a:lnTo>
                  <a:pt x="5795493" y="0"/>
                </a:lnTo>
                <a:lnTo>
                  <a:pt x="5795493"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dirty="0"/>
          </a:p>
        </p:txBody>
      </p:sp>
      <p:sp>
        <p:nvSpPr>
          <p:cNvPr id="14" name="TextBox 36">
            <a:extLst>
              <a:ext uri="{FF2B5EF4-FFF2-40B4-BE49-F238E27FC236}">
                <a16:creationId xmlns:a16="http://schemas.microsoft.com/office/drawing/2014/main" xmlns="" id="{BAFADBE3-4C22-A9F1-A737-5DF7233C0701}"/>
              </a:ext>
            </a:extLst>
          </p:cNvPr>
          <p:cNvSpPr txBox="1"/>
          <p:nvPr/>
        </p:nvSpPr>
        <p:spPr>
          <a:xfrm>
            <a:off x="3608868" y="1621438"/>
            <a:ext cx="10437075" cy="914400"/>
          </a:xfrm>
          <a:prstGeom prst="rect">
            <a:avLst/>
          </a:prstGeom>
        </p:spPr>
        <p:txBody>
          <a:bodyPr wrap="square" lIns="0" tIns="0" rIns="0" bIns="0" rtlCol="0" anchor="t">
            <a:spAutoFit/>
          </a:bodyPr>
          <a:lstStyle/>
          <a:p>
            <a:pPr algn="ctr">
              <a:lnSpc>
                <a:spcPts val="3600"/>
              </a:lnSpc>
            </a:pPr>
            <a:r>
              <a:rPr lang="en-US" sz="3200" i="1" spc="-30" dirty="0" err="1">
                <a:latin typeface="Muli Italics"/>
                <a:ea typeface="Muli Italics"/>
                <a:cs typeface="Muli Italics"/>
                <a:sym typeface="Muli Italics"/>
              </a:rPr>
              <a:t>Chương</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trình</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sẽ</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tự</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động</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hiển</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thị</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các</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năng</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lượng</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được</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tích</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chọn</a:t>
            </a:r>
            <a:r>
              <a:rPr lang="en-US" sz="3200" i="1" spc="-30" dirty="0">
                <a:latin typeface="Muli Italics"/>
                <a:ea typeface="Muli Italics"/>
                <a:cs typeface="Muli Italics"/>
                <a:sym typeface="Muli Italics"/>
              </a:rPr>
              <a:t> “CÓ” ở </a:t>
            </a:r>
            <a:r>
              <a:rPr lang="en-US" sz="3200" i="1" spc="-30" dirty="0" err="1">
                <a:latin typeface="Muli Italics"/>
                <a:ea typeface="Muli Italics"/>
                <a:cs typeface="Muli Italics"/>
                <a:sym typeface="Muli Italics"/>
              </a:rPr>
              <a:t>câu</a:t>
            </a:r>
            <a:r>
              <a:rPr lang="en-US" sz="3200" i="1" spc="-30" dirty="0">
                <a:latin typeface="Muli Italics"/>
                <a:ea typeface="Muli Italics"/>
                <a:cs typeface="Muli Italics"/>
                <a:sym typeface="Muli Italics"/>
              </a:rPr>
              <a:t> 6.1 </a:t>
            </a:r>
            <a:r>
              <a:rPr lang="en-US" sz="3200" i="1" spc="-30" dirty="0" err="1">
                <a:latin typeface="Muli Italics"/>
                <a:ea typeface="Muli Italics"/>
                <a:cs typeface="Muli Italics"/>
                <a:sym typeface="Muli Italics"/>
              </a:rPr>
              <a:t>phiếu</a:t>
            </a:r>
            <a:r>
              <a:rPr lang="en-US" sz="3200" i="1" spc="-30" dirty="0">
                <a:latin typeface="Muli Italics"/>
                <a:ea typeface="Muli Italics"/>
                <a:cs typeface="Muli Italics"/>
                <a:sym typeface="Muli Italics"/>
              </a:rPr>
              <a:t> </a:t>
            </a:r>
            <a:r>
              <a:rPr lang="en-US" sz="3200" i="1" spc="-30" dirty="0" err="1">
                <a:latin typeface="Muli Italics"/>
                <a:ea typeface="Muli Italics"/>
                <a:cs typeface="Muli Italics"/>
                <a:sym typeface="Muli Italics"/>
              </a:rPr>
              <a:t>số</a:t>
            </a:r>
            <a:r>
              <a:rPr lang="en-US" sz="3200" i="1" spc="-30" dirty="0">
                <a:latin typeface="Muli Italics"/>
                <a:ea typeface="Muli Italics"/>
                <a:cs typeface="Muli Italics"/>
                <a:sym typeface="Muli Italics"/>
              </a:rPr>
              <a:t> 7/CT-TB</a:t>
            </a:r>
          </a:p>
        </p:txBody>
      </p:sp>
    </p:spTree>
    <p:extLst>
      <p:ext uri="{BB962C8B-B14F-4D97-AF65-F5344CB8AC3E}">
        <p14:creationId xmlns:p14="http://schemas.microsoft.com/office/powerpoint/2010/main" val="2080349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882186" cy="10287000"/>
            <a:chOff x="0" y="0"/>
            <a:chExt cx="2339341" cy="2709333"/>
          </a:xfrm>
        </p:grpSpPr>
        <p:sp>
          <p:nvSpPr>
            <p:cNvPr id="3" name="Freeform 3"/>
            <p:cNvSpPr/>
            <p:nvPr/>
          </p:nvSpPr>
          <p:spPr>
            <a:xfrm>
              <a:off x="0" y="0"/>
              <a:ext cx="2339341" cy="2709333"/>
            </a:xfrm>
            <a:custGeom>
              <a:avLst/>
              <a:gdLst/>
              <a:ahLst/>
              <a:cxnLst/>
              <a:rect l="l" t="t" r="r" b="b"/>
              <a:pathLst>
                <a:path w="2339341" h="2709333">
                  <a:moveTo>
                    <a:pt x="0" y="0"/>
                  </a:moveTo>
                  <a:lnTo>
                    <a:pt x="2339341" y="0"/>
                  </a:lnTo>
                  <a:lnTo>
                    <a:pt x="2339341" y="2709333"/>
                  </a:lnTo>
                  <a:lnTo>
                    <a:pt x="0" y="2709333"/>
                  </a:lnTo>
                  <a:close/>
                </a:path>
              </a:pathLst>
            </a:custGeom>
            <a:solidFill>
              <a:srgbClr val="476A76"/>
            </a:solidFill>
          </p:spPr>
        </p:sp>
        <p:sp>
          <p:nvSpPr>
            <p:cNvPr id="4" name="TextBox 4"/>
            <p:cNvSpPr txBox="1"/>
            <p:nvPr/>
          </p:nvSpPr>
          <p:spPr>
            <a:xfrm>
              <a:off x="0" y="-28575"/>
              <a:ext cx="2339341" cy="2737908"/>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9104820" y="38100"/>
            <a:ext cx="9004892" cy="10248900"/>
            <a:chOff x="0" y="0"/>
            <a:chExt cx="1609743" cy="1542322"/>
          </a:xfrm>
        </p:grpSpPr>
        <p:sp>
          <p:nvSpPr>
            <p:cNvPr id="8" name="Freeform 8"/>
            <p:cNvSpPr/>
            <p:nvPr/>
          </p:nvSpPr>
          <p:spPr>
            <a:xfrm>
              <a:off x="0" y="0"/>
              <a:ext cx="1609743" cy="1542322"/>
            </a:xfrm>
            <a:custGeom>
              <a:avLst/>
              <a:gdLst/>
              <a:ahLst/>
              <a:cxnLst/>
              <a:rect l="l" t="t" r="r" b="b"/>
              <a:pathLst>
                <a:path w="1609743" h="1542322">
                  <a:moveTo>
                    <a:pt x="0" y="0"/>
                  </a:moveTo>
                  <a:lnTo>
                    <a:pt x="1609743" y="0"/>
                  </a:lnTo>
                  <a:lnTo>
                    <a:pt x="1609743" y="1542322"/>
                  </a:lnTo>
                  <a:lnTo>
                    <a:pt x="0" y="1542322"/>
                  </a:lnTo>
                  <a:close/>
                </a:path>
              </a:pathLst>
            </a:custGeom>
            <a:solidFill>
              <a:srgbClr val="FFFFFF"/>
            </a:solidFill>
          </p:spPr>
        </p:sp>
        <p:sp>
          <p:nvSpPr>
            <p:cNvPr id="9" name="TextBox 9"/>
            <p:cNvSpPr txBox="1"/>
            <p:nvPr/>
          </p:nvSpPr>
          <p:spPr>
            <a:xfrm>
              <a:off x="0" y="-47625"/>
              <a:ext cx="1609743" cy="1589947"/>
            </a:xfrm>
            <a:prstGeom prst="rect">
              <a:avLst/>
            </a:prstGeom>
          </p:spPr>
          <p:txBody>
            <a:bodyPr lIns="50800" tIns="50800" rIns="50800" bIns="50800" rtlCol="0" anchor="ctr"/>
            <a:lstStyle/>
            <a:p>
              <a:pPr algn="ctr">
                <a:lnSpc>
                  <a:spcPts val="2700"/>
                </a:lnSpc>
              </a:pPr>
              <a:endParaRPr/>
            </a:p>
          </p:txBody>
        </p:sp>
      </p:grpSp>
      <p:sp>
        <p:nvSpPr>
          <p:cNvPr id="13" name="TextBox 13"/>
          <p:cNvSpPr txBox="1"/>
          <p:nvPr/>
        </p:nvSpPr>
        <p:spPr>
          <a:xfrm>
            <a:off x="9296400" y="169288"/>
            <a:ext cx="6622277" cy="555625"/>
          </a:xfrm>
          <a:prstGeom prst="rect">
            <a:avLst/>
          </a:prstGeom>
        </p:spPr>
        <p:txBody>
          <a:bodyPr lIns="0" tIns="0" rIns="0" bIns="0" rtlCol="0" anchor="t">
            <a:spAutoFit/>
          </a:bodyPr>
          <a:lstStyle/>
          <a:p>
            <a:pPr algn="l">
              <a:lnSpc>
                <a:spcPts val="4549"/>
              </a:lnSpc>
            </a:pPr>
            <a:r>
              <a:rPr lang="en-US" sz="3499" b="1" spc="-181" dirty="0" err="1">
                <a:solidFill>
                  <a:srgbClr val="003C64"/>
                </a:solidFill>
                <a:latin typeface="Muli Bold"/>
                <a:ea typeface="Muli Bold"/>
                <a:cs typeface="Muli Bold"/>
                <a:sym typeface="Muli Bold"/>
              </a:rPr>
              <a:t>Tiêu</a:t>
            </a:r>
            <a:r>
              <a:rPr lang="en-US" sz="3499" b="1" spc="-181" dirty="0">
                <a:solidFill>
                  <a:srgbClr val="003C64"/>
                </a:solidFill>
                <a:latin typeface="Muli Bold"/>
                <a:ea typeface="Muli Bold"/>
                <a:cs typeface="Muli Bold"/>
                <a:sym typeface="Muli Bold"/>
              </a:rPr>
              <a:t> </a:t>
            </a:r>
            <a:r>
              <a:rPr lang="en-US" sz="3499" b="1" spc="-181" dirty="0" err="1">
                <a:solidFill>
                  <a:srgbClr val="003C64"/>
                </a:solidFill>
                <a:latin typeface="Muli Bold"/>
                <a:ea typeface="Muli Bold"/>
                <a:cs typeface="Muli Bold"/>
                <a:sym typeface="Muli Bold"/>
              </a:rPr>
              <a:t>dùng</a:t>
            </a:r>
            <a:r>
              <a:rPr lang="en-US" sz="3499" b="1" spc="-181" dirty="0">
                <a:solidFill>
                  <a:srgbClr val="003C64"/>
                </a:solidFill>
                <a:latin typeface="Muli Bold"/>
                <a:ea typeface="Muli Bold"/>
                <a:cs typeface="Muli Bold"/>
                <a:sym typeface="Muli Bold"/>
              </a:rPr>
              <a:t> </a:t>
            </a:r>
            <a:r>
              <a:rPr lang="en-US" sz="3499" b="1" spc="-181" dirty="0" err="1">
                <a:solidFill>
                  <a:srgbClr val="003C64"/>
                </a:solidFill>
                <a:latin typeface="Muli Bold"/>
                <a:ea typeface="Muli Bold"/>
                <a:cs typeface="Muli Bold"/>
                <a:sym typeface="Muli Bold"/>
              </a:rPr>
              <a:t>cho</a:t>
            </a:r>
            <a:r>
              <a:rPr lang="en-US" sz="3499" b="1" spc="-181" dirty="0">
                <a:solidFill>
                  <a:srgbClr val="003C64"/>
                </a:solidFill>
                <a:latin typeface="Muli Bold"/>
                <a:ea typeface="Muli Bold"/>
                <a:cs typeface="Muli Bold"/>
                <a:sym typeface="Muli Bold"/>
              </a:rPr>
              <a:t> </a:t>
            </a:r>
            <a:r>
              <a:rPr lang="en-US" sz="3499" b="1" spc="-181" dirty="0" err="1">
                <a:solidFill>
                  <a:srgbClr val="003C64"/>
                </a:solidFill>
                <a:latin typeface="Muli Bold"/>
                <a:ea typeface="Muli Bold"/>
                <a:cs typeface="Muli Bold"/>
                <a:sym typeface="Muli Bold"/>
              </a:rPr>
              <a:t>vận</a:t>
            </a:r>
            <a:r>
              <a:rPr lang="en-US" sz="3499" b="1" spc="-181" dirty="0">
                <a:solidFill>
                  <a:srgbClr val="003C64"/>
                </a:solidFill>
                <a:latin typeface="Muli Bold"/>
                <a:ea typeface="Muli Bold"/>
                <a:cs typeface="Muli Bold"/>
                <a:sym typeface="Muli Bold"/>
              </a:rPr>
              <a:t> </a:t>
            </a:r>
            <a:r>
              <a:rPr lang="en-US" sz="3499" b="1" spc="-181" dirty="0" err="1">
                <a:solidFill>
                  <a:srgbClr val="003C64"/>
                </a:solidFill>
                <a:latin typeface="Muli Bold"/>
                <a:ea typeface="Muli Bold"/>
                <a:cs typeface="Muli Bold"/>
                <a:sym typeface="Muli Bold"/>
              </a:rPr>
              <a:t>tải</a:t>
            </a:r>
            <a:endParaRPr lang="en-US" sz="3499" b="1" spc="-181" dirty="0">
              <a:solidFill>
                <a:srgbClr val="003C64"/>
              </a:solidFill>
              <a:latin typeface="Muli Bold"/>
              <a:ea typeface="Muli Bold"/>
              <a:cs typeface="Muli Bold"/>
              <a:sym typeface="Muli Bold"/>
            </a:endParaRPr>
          </a:p>
        </p:txBody>
      </p:sp>
      <p:sp>
        <p:nvSpPr>
          <p:cNvPr id="14" name="TextBox 14"/>
          <p:cNvSpPr txBox="1"/>
          <p:nvPr/>
        </p:nvSpPr>
        <p:spPr>
          <a:xfrm>
            <a:off x="9298898" y="5971632"/>
            <a:ext cx="6622277" cy="555625"/>
          </a:xfrm>
          <a:prstGeom prst="rect">
            <a:avLst/>
          </a:prstGeom>
        </p:spPr>
        <p:txBody>
          <a:bodyPr lIns="0" tIns="0" rIns="0" bIns="0" rtlCol="0" anchor="t">
            <a:spAutoFit/>
          </a:bodyPr>
          <a:lstStyle/>
          <a:p>
            <a:pPr algn="l">
              <a:lnSpc>
                <a:spcPts val="4550"/>
              </a:lnSpc>
            </a:pPr>
            <a:r>
              <a:rPr lang="en-US" sz="3500" b="1" spc="-182" dirty="0" err="1">
                <a:solidFill>
                  <a:srgbClr val="7030A0"/>
                </a:solidFill>
                <a:latin typeface="Muli Bold"/>
                <a:ea typeface="Muli Bold"/>
                <a:cs typeface="Muli Bold"/>
                <a:sym typeface="Muli Bold"/>
              </a:rPr>
              <a:t>Tự</a:t>
            </a:r>
            <a:r>
              <a:rPr lang="en-US" sz="3500" b="1" spc="-182" dirty="0">
                <a:solidFill>
                  <a:srgbClr val="7030A0"/>
                </a:solidFill>
                <a:latin typeface="Muli Bold"/>
                <a:ea typeface="Muli Bold"/>
                <a:cs typeface="Muli Bold"/>
                <a:sym typeface="Muli Bold"/>
              </a:rPr>
              <a:t> </a:t>
            </a:r>
            <a:r>
              <a:rPr lang="en-US" sz="3500" b="1" spc="-182" dirty="0" err="1">
                <a:solidFill>
                  <a:srgbClr val="7030A0"/>
                </a:solidFill>
                <a:latin typeface="Muli Bold"/>
                <a:ea typeface="Muli Bold"/>
                <a:cs typeface="Muli Bold"/>
                <a:sym typeface="Muli Bold"/>
              </a:rPr>
              <a:t>sản</a:t>
            </a:r>
            <a:r>
              <a:rPr lang="en-US" sz="3500" b="1" spc="-182" dirty="0">
                <a:solidFill>
                  <a:srgbClr val="7030A0"/>
                </a:solidFill>
                <a:latin typeface="Muli Bold"/>
                <a:ea typeface="Muli Bold"/>
                <a:cs typeface="Muli Bold"/>
                <a:sym typeface="Muli Bold"/>
              </a:rPr>
              <a:t> </a:t>
            </a:r>
            <a:r>
              <a:rPr lang="en-US" sz="3500" b="1" spc="-182" dirty="0" err="1">
                <a:solidFill>
                  <a:srgbClr val="7030A0"/>
                </a:solidFill>
                <a:latin typeface="Muli Bold"/>
                <a:ea typeface="Muli Bold"/>
                <a:cs typeface="Muli Bold"/>
                <a:sym typeface="Muli Bold"/>
              </a:rPr>
              <a:t>tự</a:t>
            </a:r>
            <a:r>
              <a:rPr lang="en-US" sz="3500" b="1" spc="-182" dirty="0">
                <a:solidFill>
                  <a:srgbClr val="7030A0"/>
                </a:solidFill>
                <a:latin typeface="Muli Bold"/>
                <a:ea typeface="Muli Bold"/>
                <a:cs typeface="Muli Bold"/>
                <a:sym typeface="Muli Bold"/>
              </a:rPr>
              <a:t> </a:t>
            </a:r>
            <a:r>
              <a:rPr lang="en-US" sz="3500" b="1" spc="-182" dirty="0" err="1">
                <a:solidFill>
                  <a:srgbClr val="7030A0"/>
                </a:solidFill>
                <a:latin typeface="Muli Bold"/>
                <a:ea typeface="Muli Bold"/>
                <a:cs typeface="Muli Bold"/>
                <a:sym typeface="Muli Bold"/>
              </a:rPr>
              <a:t>tiêu</a:t>
            </a:r>
            <a:r>
              <a:rPr lang="en-US" sz="3500" b="1" spc="-182" dirty="0">
                <a:solidFill>
                  <a:srgbClr val="7030A0"/>
                </a:solidFill>
                <a:latin typeface="Muli Bold"/>
                <a:ea typeface="Muli Bold"/>
                <a:cs typeface="Muli Bold"/>
                <a:sym typeface="Muli Bold"/>
              </a:rPr>
              <a:t> (</a:t>
            </a:r>
            <a:r>
              <a:rPr lang="en-US" sz="3500" b="1" spc="-182" dirty="0" err="1">
                <a:solidFill>
                  <a:srgbClr val="7030A0"/>
                </a:solidFill>
                <a:latin typeface="Muli Bold"/>
                <a:ea typeface="Muli Bold"/>
                <a:cs typeface="Muli Bold"/>
                <a:sym typeface="Muli Bold"/>
              </a:rPr>
              <a:t>điện</a:t>
            </a:r>
            <a:r>
              <a:rPr lang="en-US" sz="3500" b="1" spc="-182" dirty="0">
                <a:solidFill>
                  <a:srgbClr val="7030A0"/>
                </a:solidFill>
                <a:latin typeface="Muli Bold"/>
                <a:ea typeface="Muli Bold"/>
                <a:cs typeface="Muli Bold"/>
                <a:sym typeface="Muli Bold"/>
              </a:rPr>
              <a:t> </a:t>
            </a:r>
            <a:r>
              <a:rPr lang="en-US" sz="3500" b="1" spc="-182" dirty="0" err="1">
                <a:solidFill>
                  <a:srgbClr val="7030A0"/>
                </a:solidFill>
                <a:latin typeface="Muli Bold"/>
                <a:ea typeface="Muli Bold"/>
                <a:cs typeface="Muli Bold"/>
                <a:sym typeface="Muli Bold"/>
              </a:rPr>
              <a:t>mặt</a:t>
            </a:r>
            <a:r>
              <a:rPr lang="en-US" sz="3500" b="1" spc="-182" dirty="0">
                <a:solidFill>
                  <a:srgbClr val="7030A0"/>
                </a:solidFill>
                <a:latin typeface="Muli Bold"/>
                <a:ea typeface="Muli Bold"/>
                <a:cs typeface="Muli Bold"/>
                <a:sym typeface="Muli Bold"/>
              </a:rPr>
              <a:t> </a:t>
            </a:r>
            <a:r>
              <a:rPr lang="en-US" sz="3500" b="1" spc="-182" dirty="0" err="1">
                <a:solidFill>
                  <a:srgbClr val="7030A0"/>
                </a:solidFill>
                <a:latin typeface="Muli Bold"/>
                <a:ea typeface="Muli Bold"/>
                <a:cs typeface="Muli Bold"/>
                <a:sym typeface="Muli Bold"/>
              </a:rPr>
              <a:t>trời</a:t>
            </a:r>
            <a:r>
              <a:rPr lang="en-US" sz="3500" b="1" spc="-182" dirty="0">
                <a:solidFill>
                  <a:srgbClr val="7030A0"/>
                </a:solidFill>
                <a:latin typeface="Muli Bold"/>
                <a:ea typeface="Muli Bold"/>
                <a:cs typeface="Muli Bold"/>
                <a:sym typeface="Muli Bold"/>
              </a:rPr>
              <a:t>, …)</a:t>
            </a:r>
          </a:p>
        </p:txBody>
      </p:sp>
      <p:sp>
        <p:nvSpPr>
          <p:cNvPr id="15" name="TextBox 15"/>
          <p:cNvSpPr txBox="1"/>
          <p:nvPr/>
        </p:nvSpPr>
        <p:spPr>
          <a:xfrm>
            <a:off x="9021294" y="736677"/>
            <a:ext cx="8558766" cy="2833083"/>
          </a:xfrm>
          <a:prstGeom prst="rect">
            <a:avLst/>
          </a:prstGeom>
        </p:spPr>
        <p:txBody>
          <a:bodyPr wrap="square" lIns="0" tIns="0" rIns="0" bIns="0" rtlCol="0" anchor="t">
            <a:spAutoFit/>
          </a:bodyPr>
          <a:lstStyle/>
          <a:p>
            <a:pPr marL="647700" lvl="1" indent="-323850" algn="l">
              <a:lnSpc>
                <a:spcPts val="4500"/>
              </a:lnSpc>
              <a:buFont typeface="Arial"/>
              <a:buChar char="•"/>
            </a:pPr>
            <a:r>
              <a:rPr lang="en-US" sz="3000" spc="-30" dirty="0" err="1">
                <a:solidFill>
                  <a:srgbClr val="003C64"/>
                </a:solidFill>
                <a:latin typeface="Muli"/>
                <a:ea typeface="Muli"/>
                <a:cs typeface="Muli"/>
                <a:sym typeface="Muli"/>
              </a:rPr>
              <a:t>Là</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năng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lượng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điện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mà</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cơ</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sở</a:t>
            </a:r>
            <a:r>
              <a:rPr lang="en-US" sz="3000" spc="-30" dirty="0">
                <a:solidFill>
                  <a:srgbClr val="003C64"/>
                </a:solidFill>
                <a:latin typeface="Muli"/>
                <a:ea typeface="Muli"/>
                <a:cs typeface="Muli"/>
                <a:sym typeface="Muli"/>
              </a:rPr>
              <a:t> SXKD </a:t>
            </a:r>
            <a:r>
              <a:rPr lang="en-US" sz="3000" spc="-30" dirty="0" err="1">
                <a:solidFill>
                  <a:srgbClr val="003C64"/>
                </a:solidFill>
                <a:latin typeface="Muli"/>
                <a:ea typeface="Muli"/>
                <a:cs typeface="Muli"/>
                <a:sym typeface="Muli"/>
              </a:rPr>
              <a:t>cá</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thể</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sử</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dụng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cho</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hoạt</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động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vận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chuyển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hàng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hóa</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hoặc</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vận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chuyển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hành</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khách</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ra</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ngoài</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phạm</a:t>
            </a:r>
            <a:r>
              <a:rPr lang="en-US" sz="3000" spc="-30" dirty="0">
                <a:solidFill>
                  <a:srgbClr val="003C64"/>
                </a:solidFill>
                <a:latin typeface="Muli"/>
                <a:ea typeface="Muli"/>
                <a:cs typeface="Muli"/>
                <a:sym typeface="Muli"/>
              </a:rPr>
              <a:t> vi </a:t>
            </a:r>
            <a:r>
              <a:rPr lang="en-US" sz="3000" spc="-30" dirty="0" err="1">
                <a:solidFill>
                  <a:srgbClr val="003C64"/>
                </a:solidFill>
                <a:latin typeface="Muli"/>
                <a:ea typeface="Muli"/>
                <a:cs typeface="Muli"/>
                <a:sym typeface="Muli"/>
              </a:rPr>
              <a:t>cơ</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sở</a:t>
            </a:r>
            <a:r>
              <a:rPr lang="en-US" sz="3000" spc="-30" dirty="0">
                <a:solidFill>
                  <a:srgbClr val="003C64"/>
                </a:solidFill>
                <a:latin typeface="Muli"/>
                <a:ea typeface="Muli"/>
                <a:cs typeface="Muli"/>
                <a:sym typeface="Muli"/>
              </a:rPr>
              <a:t>, bao </a:t>
            </a:r>
            <a:r>
              <a:rPr lang="en-US" sz="3000" spc="-30" dirty="0" err="1">
                <a:solidFill>
                  <a:srgbClr val="003C64"/>
                </a:solidFill>
                <a:latin typeface="Muli"/>
                <a:ea typeface="Muli"/>
                <a:cs typeface="Muli"/>
                <a:sym typeface="Muli"/>
              </a:rPr>
              <a:t>gồm</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cả</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việc</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giao</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hàng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vận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tải</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thuê</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ngoài</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hoặc</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cung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cấp</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dịch</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vụ</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vận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tải</a:t>
            </a:r>
            <a:endParaRPr lang="en-US" sz="3000" spc="-30" dirty="0">
              <a:solidFill>
                <a:srgbClr val="003C64"/>
              </a:solidFill>
              <a:latin typeface="Muli"/>
              <a:ea typeface="Muli"/>
              <a:cs typeface="Muli"/>
              <a:sym typeface="Muli"/>
            </a:endParaRPr>
          </a:p>
        </p:txBody>
      </p:sp>
      <p:sp>
        <p:nvSpPr>
          <p:cNvPr id="16" name="TextBox 16"/>
          <p:cNvSpPr txBox="1"/>
          <p:nvPr/>
        </p:nvSpPr>
        <p:spPr>
          <a:xfrm>
            <a:off x="9004892" y="3604112"/>
            <a:ext cx="9144000" cy="2257425"/>
          </a:xfrm>
          <a:prstGeom prst="rect">
            <a:avLst/>
          </a:prstGeom>
        </p:spPr>
        <p:txBody>
          <a:bodyPr wrap="square" lIns="0" tIns="0" rIns="0" bIns="0" rtlCol="0" anchor="t">
            <a:spAutoFit/>
          </a:bodyPr>
          <a:lstStyle/>
          <a:p>
            <a:pPr marL="647700" lvl="1" indent="-323850" algn="l">
              <a:lnSpc>
                <a:spcPts val="4500"/>
              </a:lnSpc>
              <a:buFont typeface="Arial"/>
              <a:buChar char="•"/>
            </a:pPr>
            <a:r>
              <a:rPr lang="en-US" sz="3000" spc="-30" dirty="0" err="1">
                <a:solidFill>
                  <a:srgbClr val="FF0000"/>
                </a:solidFill>
                <a:latin typeface="Muli"/>
                <a:ea typeface="Muli"/>
                <a:cs typeface="Muli"/>
                <a:sym typeface="Muli"/>
              </a:rPr>
              <a:t>Không</a:t>
            </a:r>
            <a:r>
              <a:rPr lang="en-US" sz="3000" spc="-30" dirty="0">
                <a:solidFill>
                  <a:srgbClr val="FF0000"/>
                </a:solidFill>
                <a:latin typeface="Muli"/>
                <a:ea typeface="Muli"/>
                <a:cs typeface="Muli"/>
                <a:sym typeface="Muli"/>
              </a:rPr>
              <a:t> bao </a:t>
            </a:r>
            <a:r>
              <a:rPr lang="en-US" sz="3000" spc="-30" dirty="0" err="1">
                <a:solidFill>
                  <a:srgbClr val="FF0000"/>
                </a:solidFill>
                <a:latin typeface="Muli"/>
                <a:ea typeface="Muli"/>
                <a:cs typeface="Muli"/>
                <a:sym typeface="Muli"/>
              </a:rPr>
              <a:t>gồm</a:t>
            </a:r>
            <a:r>
              <a:rPr lang="en-US" sz="3000" spc="-30" dirty="0">
                <a:solidFill>
                  <a:srgbClr val="FF0000"/>
                </a:solidFill>
                <a:latin typeface="Muli"/>
                <a:ea typeface="Muli"/>
                <a:cs typeface="Muli"/>
                <a:sym typeface="Muli"/>
              </a:rPr>
              <a:t> </a:t>
            </a:r>
            <a:r>
              <a:rPr lang="en-US" sz="3000" spc="-30" dirty="0" err="1">
                <a:solidFill>
                  <a:srgbClr val="003C64"/>
                </a:solidFill>
                <a:latin typeface="Muli"/>
                <a:ea typeface="Muli"/>
                <a:cs typeface="Muli"/>
                <a:sym typeface="Muli"/>
              </a:rPr>
              <a:t>năng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lượng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sử</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dụng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cho</a:t>
            </a:r>
            <a:r>
              <a:rPr lang="en-US" sz="3000" spc="-30" dirty="0">
                <a:solidFill>
                  <a:srgbClr val="003C64"/>
                </a:solidFill>
                <a:latin typeface="Muli"/>
                <a:ea typeface="Muli"/>
                <a:cs typeface="Muli"/>
                <a:sym typeface="Muli"/>
              </a:rPr>
              <a:t> </a:t>
            </a:r>
            <a:r>
              <a:rPr lang="en-US" sz="3000" spc="-30" dirty="0" err="1">
                <a:solidFill>
                  <a:srgbClr val="FF0000"/>
                </a:solidFill>
                <a:latin typeface="Muli"/>
                <a:ea typeface="Muli"/>
                <a:cs typeface="Muli"/>
                <a:sym typeface="Muli"/>
              </a:rPr>
              <a:t>vận</a:t>
            </a:r>
            <a:r>
              <a:rPr lang="en-US" sz="3000" spc="-30" dirty="0">
                <a:solidFill>
                  <a:srgbClr val="FF0000"/>
                </a:solidFill>
                <a:latin typeface="Muli"/>
                <a:ea typeface="Muli"/>
                <a:cs typeface="Muli"/>
                <a:sym typeface="Muli"/>
              </a:rPr>
              <a:t> </a:t>
            </a:r>
            <a:r>
              <a:rPr lang="en-US" sz="3000" spc="-30" dirty="0" err="1">
                <a:solidFill>
                  <a:srgbClr val="FF0000"/>
                </a:solidFill>
                <a:latin typeface="Muli"/>
                <a:ea typeface="Muli"/>
                <a:cs typeface="Muli"/>
                <a:sym typeface="Muli"/>
              </a:rPr>
              <a:t>chuyển</a:t>
            </a:r>
            <a:r>
              <a:rPr lang="en-US" sz="3000" spc="-30" dirty="0">
                <a:solidFill>
                  <a:srgbClr val="FF0000"/>
                </a:solidFill>
                <a:latin typeface="Muli"/>
                <a:ea typeface="Muli"/>
                <a:cs typeface="Muli"/>
                <a:sym typeface="Muli"/>
              </a:rPr>
              <a:t> </a:t>
            </a:r>
            <a:r>
              <a:rPr lang="en-US" sz="3000" spc="-30" dirty="0" err="1">
                <a:solidFill>
                  <a:srgbClr val="FF0000"/>
                </a:solidFill>
                <a:latin typeface="Muli"/>
                <a:ea typeface="Muli"/>
                <a:cs typeface="Muli"/>
                <a:sym typeface="Muli"/>
              </a:rPr>
              <a:t>nội</a:t>
            </a:r>
            <a:r>
              <a:rPr lang="en-US" sz="3000" spc="-30" dirty="0">
                <a:solidFill>
                  <a:srgbClr val="FF0000"/>
                </a:solidFill>
                <a:latin typeface="Muli"/>
                <a:ea typeface="Muli"/>
                <a:cs typeface="Muli"/>
                <a:sym typeface="Muli"/>
              </a:rPr>
              <a:t> </a:t>
            </a:r>
            <a:r>
              <a:rPr lang="en-US" sz="3000" spc="-30" dirty="0" err="1">
                <a:solidFill>
                  <a:srgbClr val="FF0000"/>
                </a:solidFill>
                <a:latin typeface="Muli"/>
                <a:ea typeface="Muli"/>
                <a:cs typeface="Muli"/>
                <a:sym typeface="Muli"/>
              </a:rPr>
              <a:t>bộ</a:t>
            </a:r>
            <a:r>
              <a:rPr lang="en-US" sz="3000" spc="-30" dirty="0">
                <a:solidFill>
                  <a:srgbClr val="FF0000"/>
                </a:solidFill>
                <a:latin typeface="Muli"/>
                <a:ea typeface="Muli"/>
                <a:cs typeface="Muli"/>
                <a:sym typeface="Muli"/>
              </a:rPr>
              <a:t> </a:t>
            </a:r>
            <a:r>
              <a:rPr lang="en-US" sz="3000" spc="-30" dirty="0" err="1">
                <a:solidFill>
                  <a:srgbClr val="003C64"/>
                </a:solidFill>
                <a:latin typeface="Muli"/>
                <a:ea typeface="Muli"/>
                <a:cs typeface="Muli"/>
                <a:sym typeface="Muli"/>
              </a:rPr>
              <a:t>trong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phạm</a:t>
            </a:r>
            <a:r>
              <a:rPr lang="en-US" sz="3000" spc="-30" dirty="0">
                <a:solidFill>
                  <a:srgbClr val="003C64"/>
                </a:solidFill>
                <a:latin typeface="Muli"/>
                <a:ea typeface="Muli"/>
                <a:cs typeface="Muli"/>
                <a:sym typeface="Muli"/>
              </a:rPr>
              <a:t> vi </a:t>
            </a:r>
            <a:r>
              <a:rPr lang="en-US" sz="3000" spc="-30" dirty="0" err="1">
                <a:solidFill>
                  <a:srgbClr val="003C64"/>
                </a:solidFill>
                <a:latin typeface="Muli"/>
                <a:ea typeface="Muli"/>
                <a:cs typeface="Muli"/>
                <a:sym typeface="Muli"/>
              </a:rPr>
              <a:t>cơ</a:t>
            </a:r>
            <a:r>
              <a:rPr lang="en-US" sz="3000" spc="-30" dirty="0">
                <a:solidFill>
                  <a:srgbClr val="003C64"/>
                </a:solidFill>
                <a:latin typeface="Muli"/>
                <a:ea typeface="Muli"/>
                <a:cs typeface="Muli"/>
                <a:sym typeface="Muli"/>
              </a:rPr>
              <a:t> </a:t>
            </a:r>
            <a:r>
              <a:rPr lang="vi-VN" sz="3000" spc="-30" dirty="0">
                <a:solidFill>
                  <a:srgbClr val="003C64"/>
                </a:solidFill>
                <a:latin typeface="Muli"/>
                <a:ea typeface="Muli"/>
                <a:cs typeface="Muli"/>
                <a:sym typeface="Muli"/>
              </a:rPr>
              <a:t>sở </a:t>
            </a:r>
            <a:r>
              <a:rPr lang="vi-VN" sz="3000" spc="-30" dirty="0">
                <a:solidFill>
                  <a:srgbClr val="003C64"/>
                </a:solidFill>
                <a:latin typeface="Muli"/>
                <a:ea typeface="Muli"/>
                <a:cs typeface="Muli"/>
                <a:sym typeface="Wingdings" panose="05000000000000000000" pitchFamily="2" charset="2"/>
              </a:rPr>
              <a:t></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phần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năng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lượng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đó</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được</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xác</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định</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là</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năng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lượng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tiêu</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dùng</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cho</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sản</a:t>
            </a:r>
            <a:r>
              <a:rPr lang="en-US" sz="3000" spc="-30" dirty="0">
                <a:solidFill>
                  <a:srgbClr val="003C64"/>
                </a:solidFill>
                <a:latin typeface="Muli"/>
                <a:ea typeface="Muli"/>
                <a:cs typeface="Muli"/>
                <a:sym typeface="Muli"/>
              </a:rPr>
              <a:t> </a:t>
            </a:r>
            <a:r>
              <a:rPr lang="en-US" sz="3000" spc="-30" dirty="0" err="1">
                <a:solidFill>
                  <a:srgbClr val="003C64"/>
                </a:solidFill>
                <a:latin typeface="Muli"/>
                <a:ea typeface="Muli"/>
                <a:cs typeface="Muli"/>
                <a:sym typeface="Muli"/>
              </a:rPr>
              <a:t>xuất</a:t>
            </a:r>
            <a:endParaRPr lang="en-US" sz="3000" spc="-30" dirty="0">
              <a:solidFill>
                <a:srgbClr val="003C64"/>
              </a:solidFill>
              <a:latin typeface="Muli"/>
              <a:ea typeface="Muli"/>
              <a:cs typeface="Muli"/>
              <a:sym typeface="Muli"/>
            </a:endParaRPr>
          </a:p>
        </p:txBody>
      </p:sp>
      <p:pic>
        <p:nvPicPr>
          <p:cNvPr id="18" name="Picture 17">
            <a:extLst>
              <a:ext uri="{FF2B5EF4-FFF2-40B4-BE49-F238E27FC236}">
                <a16:creationId xmlns:a16="http://schemas.microsoft.com/office/drawing/2014/main" xmlns="" id="{44F81B8B-7393-B276-ECC7-D1C4E2E53202}"/>
              </a:ext>
            </a:extLst>
          </p:cNvPr>
          <p:cNvPicPr>
            <a:picLocks noChangeAspect="1" noChangeArrowheads="1"/>
            <a:extLst>
              <a:ext uri="{84589F7E-364E-4C9E-8A38-B11213B215E9}">
                <a14:cameraTool xmlns:a14="http://schemas.microsoft.com/office/drawing/2010/main" cellRange="$A$35:$Y$70"/>
              </a:ext>
            </a:extLst>
          </p:cNvPicPr>
          <p:nvPr/>
        </p:nvPicPr>
        <p:blipFill>
          <a:blip r:embed="rId2"/>
          <a:srcRect/>
          <a:stretch>
            <a:fillRect/>
          </a:stretch>
        </p:blipFill>
        <p:spPr bwMode="auto">
          <a:xfrm>
            <a:off x="139108" y="1000125"/>
            <a:ext cx="8660190" cy="8861201"/>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
        <p:nvSpPr>
          <p:cNvPr id="19" name="Freeform 18">
            <a:extLst>
              <a:ext uri="{FF2B5EF4-FFF2-40B4-BE49-F238E27FC236}">
                <a16:creationId xmlns:a16="http://schemas.microsoft.com/office/drawing/2014/main" xmlns="" id="{329E045B-9874-C3E3-82D1-9B73F4BCBE1C}"/>
              </a:ext>
            </a:extLst>
          </p:cNvPr>
          <p:cNvSpPr/>
          <p:nvPr/>
        </p:nvSpPr>
        <p:spPr>
          <a:xfrm>
            <a:off x="1" y="38100"/>
            <a:ext cx="8882186" cy="698577"/>
          </a:xfrm>
          <a:custGeom>
            <a:avLst/>
            <a:gdLst/>
            <a:ahLst/>
            <a:cxnLst/>
            <a:rect l="l" t="t" r="r" b="b"/>
            <a:pathLst>
              <a:path w="74208899" h="2119436">
                <a:moveTo>
                  <a:pt x="0" y="0"/>
                </a:moveTo>
                <a:lnTo>
                  <a:pt x="74208899" y="0"/>
                </a:lnTo>
                <a:lnTo>
                  <a:pt x="74208899" y="2119436"/>
                </a:lnTo>
                <a:lnTo>
                  <a:pt x="0" y="2119436"/>
                </a:lnTo>
                <a:lnTo>
                  <a:pt x="0" y="0"/>
                </a:lnTo>
                <a:close/>
              </a:path>
            </a:pathLst>
          </a:custGeom>
          <a:solidFill>
            <a:srgbClr val="FFD880"/>
          </a:solidFill>
        </p:spPr>
        <p:txBody>
          <a:bodyPr/>
          <a:lstStyle/>
          <a:p>
            <a:pPr algn="ctr"/>
            <a:r>
              <a:rPr lang="vi-VN" sz="3600" dirty="0"/>
              <a:t>Thông tin về sử dụng năng lượng (tiếp) </a:t>
            </a:r>
            <a:endParaRPr lang="en-US" sz="3600" dirty="0"/>
          </a:p>
        </p:txBody>
      </p:sp>
      <p:sp>
        <p:nvSpPr>
          <p:cNvPr id="20" name="TextBox 14">
            <a:extLst>
              <a:ext uri="{FF2B5EF4-FFF2-40B4-BE49-F238E27FC236}">
                <a16:creationId xmlns:a16="http://schemas.microsoft.com/office/drawing/2014/main" xmlns="" id="{FDA9D6FB-D05D-2FE4-EBAA-CA404DDE768B}"/>
              </a:ext>
            </a:extLst>
          </p:cNvPr>
          <p:cNvSpPr txBox="1"/>
          <p:nvPr/>
        </p:nvSpPr>
        <p:spPr>
          <a:xfrm>
            <a:off x="9179770" y="6891201"/>
            <a:ext cx="8854990" cy="549702"/>
          </a:xfrm>
          <a:prstGeom prst="rect">
            <a:avLst/>
          </a:prstGeom>
        </p:spPr>
        <p:txBody>
          <a:bodyPr wrap="square" lIns="0" tIns="0" rIns="0" bIns="0" rtlCol="0" anchor="t">
            <a:spAutoFit/>
          </a:bodyPr>
          <a:lstStyle/>
          <a:p>
            <a:pPr algn="l">
              <a:lnSpc>
                <a:spcPts val="4550"/>
              </a:lnSpc>
            </a:pPr>
            <a:r>
              <a:rPr lang="vi-VN" sz="3500" b="1" spc="-182" dirty="0">
                <a:solidFill>
                  <a:schemeClr val="accent6">
                    <a:lumMod val="75000"/>
                  </a:schemeClr>
                </a:solidFill>
                <a:latin typeface="Muli Bold"/>
                <a:ea typeface="Muli Bold"/>
                <a:cs typeface="Muli Bold"/>
                <a:sym typeface="Muli Bold"/>
              </a:rPr>
              <a:t>Tiêu dùng dầu nhờn/dầu hỏa phi năng lượng</a:t>
            </a:r>
            <a:endParaRPr lang="en-US" sz="3500" b="1" spc="-182" dirty="0">
              <a:solidFill>
                <a:schemeClr val="accent6">
                  <a:lumMod val="75000"/>
                </a:schemeClr>
              </a:solidFill>
              <a:latin typeface="Muli Bold"/>
              <a:ea typeface="Muli Bold"/>
              <a:cs typeface="Muli Bold"/>
              <a:sym typeface="Muli Bold"/>
            </a:endParaRPr>
          </a:p>
        </p:txBody>
      </p:sp>
      <p:sp>
        <p:nvSpPr>
          <p:cNvPr id="22" name="TextBox 21">
            <a:extLst>
              <a:ext uri="{FF2B5EF4-FFF2-40B4-BE49-F238E27FC236}">
                <a16:creationId xmlns:a16="http://schemas.microsoft.com/office/drawing/2014/main" xmlns="" id="{87C6CE45-849C-7EAA-42A5-BE7A3F12AD9C}"/>
              </a:ext>
            </a:extLst>
          </p:cNvPr>
          <p:cNvSpPr txBox="1"/>
          <p:nvPr/>
        </p:nvSpPr>
        <p:spPr>
          <a:xfrm>
            <a:off x="9465435" y="7588775"/>
            <a:ext cx="8283661" cy="2554545"/>
          </a:xfrm>
          <a:prstGeom prst="rect">
            <a:avLst/>
          </a:prstGeom>
          <a:noFill/>
        </p:spPr>
        <p:txBody>
          <a:bodyPr wrap="square">
            <a:spAutoFit/>
          </a:bodyPr>
          <a:lstStyle/>
          <a:p>
            <a:r>
              <a:rPr lang="vi-VN" sz="3200" dirty="0">
                <a:solidFill>
                  <a:schemeClr val="accent6">
                    <a:lumMod val="75000"/>
                  </a:schemeClr>
                </a:solidFill>
                <a:effectLst/>
                <a:latin typeface="Muli" panose="020B0604020202020204" charset="0"/>
                <a:ea typeface="Calibri" panose="020F0502020204030204" pitchFamily="34" charset="0"/>
              </a:rPr>
              <a:t>Là </a:t>
            </a:r>
            <a:r>
              <a:rPr lang="en-US" sz="3200" dirty="0">
                <a:solidFill>
                  <a:schemeClr val="accent6">
                    <a:lumMod val="75000"/>
                  </a:schemeClr>
                </a:solidFill>
                <a:effectLst/>
                <a:latin typeface="Muli" panose="020B0604020202020204" charset="0"/>
                <a:ea typeface="Calibri" panose="020F0502020204030204" pitchFamily="34" charset="0"/>
              </a:rPr>
              <a:t>(</a:t>
            </a:r>
            <a:r>
              <a:rPr lang="en-US" sz="3200" dirty="0" err="1">
                <a:solidFill>
                  <a:schemeClr val="accent6">
                    <a:lumMod val="75000"/>
                  </a:schemeClr>
                </a:solidFill>
                <a:effectLst/>
                <a:latin typeface="Muli" panose="020B0604020202020204" charset="0"/>
                <a:ea typeface="Calibri" panose="020F0502020204030204" pitchFamily="34" charset="0"/>
              </a:rPr>
              <a:t>khối</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lượng</a:t>
            </a:r>
            <a:r>
              <a:rPr lang="en-US" sz="3200" dirty="0">
                <a:solidFill>
                  <a:schemeClr val="accent6">
                    <a:lumMod val="75000"/>
                  </a:schemeClr>
                </a:solidFill>
                <a:effectLst/>
                <a:latin typeface="Muli" panose="020B0604020202020204" charset="0"/>
                <a:ea typeface="Calibri" panose="020F0502020204030204" pitchFamily="34" charset="0"/>
              </a:rPr>
              <a:t>/</a:t>
            </a:r>
            <a:r>
              <a:rPr lang="en-US" sz="3200" dirty="0" err="1">
                <a:solidFill>
                  <a:schemeClr val="accent6">
                    <a:lumMod val="75000"/>
                  </a:schemeClr>
                </a:solidFill>
                <a:effectLst/>
                <a:latin typeface="Muli" panose="020B0604020202020204" charset="0"/>
                <a:ea typeface="Calibri" panose="020F0502020204030204" pitchFamily="34" charset="0"/>
              </a:rPr>
              <a:t>giá</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trị</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dầu</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hỏa</a:t>
            </a:r>
            <a:r>
              <a:rPr lang="en-US" sz="3200" dirty="0">
                <a:solidFill>
                  <a:schemeClr val="accent6">
                    <a:lumMod val="75000"/>
                  </a:schemeClr>
                </a:solidFill>
                <a:effectLst/>
                <a:latin typeface="Muli" panose="020B0604020202020204" charset="0"/>
                <a:ea typeface="Calibri" panose="020F0502020204030204" pitchFamily="34" charset="0"/>
              </a:rPr>
              <a:t>/</a:t>
            </a:r>
            <a:r>
              <a:rPr lang="en-US" sz="3200" dirty="0" err="1">
                <a:solidFill>
                  <a:schemeClr val="accent6">
                    <a:lumMod val="75000"/>
                  </a:schemeClr>
                </a:solidFill>
                <a:effectLst/>
                <a:latin typeface="Muli" panose="020B0604020202020204" charset="0"/>
                <a:ea typeface="Calibri" panose="020F0502020204030204" pitchFamily="34" charset="0"/>
              </a:rPr>
              <a:t>dầu</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nhờn</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được</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sử</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dụng</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cho</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hoạt</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động</a:t>
            </a:r>
            <a:r>
              <a:rPr lang="en-US" sz="3200" dirty="0">
                <a:solidFill>
                  <a:schemeClr val="accent6">
                    <a:lumMod val="75000"/>
                  </a:schemeClr>
                </a:solidFill>
                <a:effectLst/>
                <a:latin typeface="Muli" panose="020B0604020202020204" charset="0"/>
                <a:ea typeface="Calibri" panose="020F0502020204030204" pitchFamily="34" charset="0"/>
              </a:rPr>
              <a:t> SXKD </a:t>
            </a:r>
            <a:r>
              <a:rPr lang="en-US" sz="3200" dirty="0" err="1">
                <a:solidFill>
                  <a:schemeClr val="accent6">
                    <a:lumMod val="75000"/>
                  </a:schemeClr>
                </a:solidFill>
                <a:effectLst/>
                <a:latin typeface="Muli" panose="020B0604020202020204" charset="0"/>
                <a:ea typeface="Calibri" panose="020F0502020204030204" pitchFamily="34" charset="0"/>
              </a:rPr>
              <a:t>của</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cơ</a:t>
            </a:r>
            <a:r>
              <a:rPr lang="en-US" sz="3200" dirty="0">
                <a:solidFill>
                  <a:schemeClr val="accent6">
                    <a:lumMod val="75000"/>
                  </a:schemeClr>
                </a:solidFill>
                <a:effectLst/>
                <a:latin typeface="Muli" panose="020B0604020202020204" charset="0"/>
                <a:ea typeface="Calibri" panose="020F0502020204030204" pitchFamily="34" charset="0"/>
              </a:rPr>
              <a:t> </a:t>
            </a:r>
            <a:r>
              <a:rPr lang="en-US" sz="3200" dirty="0" err="1">
                <a:solidFill>
                  <a:schemeClr val="accent6">
                    <a:lumMod val="75000"/>
                  </a:schemeClr>
                </a:solidFill>
                <a:effectLst/>
                <a:latin typeface="Muli" panose="020B0604020202020204" charset="0"/>
                <a:ea typeface="Calibri" panose="020F0502020204030204" pitchFamily="34" charset="0"/>
              </a:rPr>
              <a:t>sở</a:t>
            </a:r>
            <a:r>
              <a:rPr lang="vi-VN" sz="3200" dirty="0">
                <a:solidFill>
                  <a:schemeClr val="accent6">
                    <a:lumMod val="75000"/>
                  </a:schemeClr>
                </a:solidFill>
                <a:effectLst/>
                <a:latin typeface="Muli" panose="020B0604020202020204" charset="0"/>
                <a:ea typeface="Calibri" panose="020F0502020204030204" pitchFamily="34" charset="0"/>
              </a:rPr>
              <a:t> nhưng không phải với mục đích là tạo ra năng lượng (xăng cho vệ sinh máy móc, dầu bôi trơn...)</a:t>
            </a:r>
            <a:endParaRPr lang="en-US" sz="3200" dirty="0">
              <a:solidFill>
                <a:schemeClr val="accent6">
                  <a:lumMod val="75000"/>
                </a:schemeClr>
              </a:solidFill>
              <a:latin typeface="Muli" panose="020B0604020202020204" charset="0"/>
            </a:endParaRPr>
          </a:p>
        </p:txBody>
      </p:sp>
      <p:grpSp>
        <p:nvGrpSpPr>
          <p:cNvPr id="26" name="Group 25">
            <a:extLst>
              <a:ext uri="{FF2B5EF4-FFF2-40B4-BE49-F238E27FC236}">
                <a16:creationId xmlns:a16="http://schemas.microsoft.com/office/drawing/2014/main" xmlns="" id="{BEAFDC0C-FE80-F2F9-7DFB-A9D99EAB2700}"/>
              </a:ext>
            </a:extLst>
          </p:cNvPr>
          <p:cNvGrpSpPr/>
          <p:nvPr/>
        </p:nvGrpSpPr>
        <p:grpSpPr>
          <a:xfrm>
            <a:off x="178288" y="2857500"/>
            <a:ext cx="9001482" cy="457200"/>
            <a:chOff x="178288" y="2857500"/>
            <a:chExt cx="9001482" cy="457200"/>
          </a:xfrm>
        </p:grpSpPr>
        <p:sp>
          <p:nvSpPr>
            <p:cNvPr id="23" name="Rectangle: Rounded Corners 22">
              <a:extLst>
                <a:ext uri="{FF2B5EF4-FFF2-40B4-BE49-F238E27FC236}">
                  <a16:creationId xmlns:a16="http://schemas.microsoft.com/office/drawing/2014/main" xmlns="" id="{9FDB9076-30E6-84D5-6341-FB808062C58B}"/>
                </a:ext>
              </a:extLst>
            </p:cNvPr>
            <p:cNvSpPr/>
            <p:nvPr/>
          </p:nvSpPr>
          <p:spPr>
            <a:xfrm>
              <a:off x="178288" y="2857500"/>
              <a:ext cx="4469912" cy="457200"/>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xmlns="" id="{C171C15F-45DE-D3AF-74E8-80D9C976C357}"/>
                </a:ext>
              </a:extLst>
            </p:cNvPr>
            <p:cNvCxnSpPr>
              <a:stCxn id="23" idx="3"/>
            </p:cNvCxnSpPr>
            <p:nvPr/>
          </p:nvCxnSpPr>
          <p:spPr>
            <a:xfrm>
              <a:off x="4648200" y="3086100"/>
              <a:ext cx="453157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xmlns="" id="{53DE3B03-D209-FFEF-7D97-26C31FA4B3FC}"/>
              </a:ext>
            </a:extLst>
          </p:cNvPr>
          <p:cNvGrpSpPr/>
          <p:nvPr/>
        </p:nvGrpSpPr>
        <p:grpSpPr>
          <a:xfrm>
            <a:off x="145530" y="3314700"/>
            <a:ext cx="9150870" cy="2868683"/>
            <a:chOff x="178288" y="2906783"/>
            <a:chExt cx="9150870" cy="2868683"/>
          </a:xfrm>
        </p:grpSpPr>
        <p:sp>
          <p:nvSpPr>
            <p:cNvPr id="28" name="Rectangle: Rounded Corners 27">
              <a:extLst>
                <a:ext uri="{FF2B5EF4-FFF2-40B4-BE49-F238E27FC236}">
                  <a16:creationId xmlns:a16="http://schemas.microsoft.com/office/drawing/2014/main" xmlns="" id="{9F2E1D5D-A1D2-BE66-B293-F4221BF9FC4D}"/>
                </a:ext>
              </a:extLst>
            </p:cNvPr>
            <p:cNvSpPr/>
            <p:nvPr/>
          </p:nvSpPr>
          <p:spPr>
            <a:xfrm>
              <a:off x="178288" y="2906783"/>
              <a:ext cx="4469912" cy="457200"/>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9" name="Straight Arrow Connector 28">
              <a:extLst>
                <a:ext uri="{FF2B5EF4-FFF2-40B4-BE49-F238E27FC236}">
                  <a16:creationId xmlns:a16="http://schemas.microsoft.com/office/drawing/2014/main" xmlns="" id="{80A1ECCB-E65E-109F-0A04-2BB539316933}"/>
                </a:ext>
              </a:extLst>
            </p:cNvPr>
            <p:cNvCxnSpPr>
              <a:cxnSpLocks/>
              <a:stCxn id="28" idx="3"/>
            </p:cNvCxnSpPr>
            <p:nvPr/>
          </p:nvCxnSpPr>
          <p:spPr>
            <a:xfrm>
              <a:off x="4648200" y="3135383"/>
              <a:ext cx="4680958" cy="2640083"/>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0219C855-9FF4-B46C-6CD6-B37867AB0BDD}"/>
              </a:ext>
            </a:extLst>
          </p:cNvPr>
          <p:cNvGrpSpPr/>
          <p:nvPr/>
        </p:nvGrpSpPr>
        <p:grpSpPr>
          <a:xfrm>
            <a:off x="139108" y="6183384"/>
            <a:ext cx="8964462" cy="1550916"/>
            <a:chOff x="178288" y="2765399"/>
            <a:chExt cx="8964462" cy="1550916"/>
          </a:xfrm>
        </p:grpSpPr>
        <p:sp>
          <p:nvSpPr>
            <p:cNvPr id="32" name="Rectangle: Rounded Corners 31">
              <a:extLst>
                <a:ext uri="{FF2B5EF4-FFF2-40B4-BE49-F238E27FC236}">
                  <a16:creationId xmlns:a16="http://schemas.microsoft.com/office/drawing/2014/main" xmlns="" id="{47926A61-AB71-C884-0C2C-83097B6E136D}"/>
                </a:ext>
              </a:extLst>
            </p:cNvPr>
            <p:cNvSpPr/>
            <p:nvPr/>
          </p:nvSpPr>
          <p:spPr>
            <a:xfrm>
              <a:off x="178288" y="2765399"/>
              <a:ext cx="4437154" cy="1550916"/>
            </a:xfrm>
            <a:prstGeom prst="round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xmlns="" id="{AE0E3C6F-7531-FD2A-05B1-DD0E4E5751C3}"/>
                </a:ext>
              </a:extLst>
            </p:cNvPr>
            <p:cNvCxnSpPr>
              <a:cxnSpLocks/>
            </p:cNvCxnSpPr>
            <p:nvPr/>
          </p:nvCxnSpPr>
          <p:spPr>
            <a:xfrm>
              <a:off x="4611180" y="3748067"/>
              <a:ext cx="4531570"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Freeform 4">
            <a:extLst>
              <a:ext uri="{FF2B5EF4-FFF2-40B4-BE49-F238E27FC236}">
                <a16:creationId xmlns:a16="http://schemas.microsoft.com/office/drawing/2014/main" xmlns="" id="{107BB88B-0362-88CB-D42D-00CE49C9C200}"/>
              </a:ext>
            </a:extLst>
          </p:cNvPr>
          <p:cNvSpPr/>
          <p:nvPr/>
        </p:nvSpPr>
        <p:spPr>
          <a:xfrm>
            <a:off x="15475926" y="5413192"/>
            <a:ext cx="1427448" cy="1369081"/>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0" name="Freeform 5">
            <a:extLst>
              <a:ext uri="{FF2B5EF4-FFF2-40B4-BE49-F238E27FC236}">
                <a16:creationId xmlns:a16="http://schemas.microsoft.com/office/drawing/2014/main" xmlns="" id="{EFE8726C-77CA-7F12-E647-4AD87BD7EA45}"/>
              </a:ext>
            </a:extLst>
          </p:cNvPr>
          <p:cNvSpPr/>
          <p:nvPr/>
        </p:nvSpPr>
        <p:spPr>
          <a:xfrm>
            <a:off x="16942554" y="5413192"/>
            <a:ext cx="1016685" cy="1192433"/>
          </a:xfrm>
          <a:custGeom>
            <a:avLst/>
            <a:gdLst/>
            <a:ahLst/>
            <a:cxnLst/>
            <a:rect l="l" t="t" r="r" b="b"/>
            <a:pathLst>
              <a:path w="2988373" h="4114800">
                <a:moveTo>
                  <a:pt x="0" y="0"/>
                </a:moveTo>
                <a:lnTo>
                  <a:pt x="2988373" y="0"/>
                </a:lnTo>
                <a:lnTo>
                  <a:pt x="29883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604799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0" grpId="0"/>
      <p:bldP spid="2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0631C2-24D5-BA7F-046B-B5778153BAB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A44230E2-513E-874C-B1C7-EE01E98FC7CF}"/>
              </a:ext>
            </a:extLst>
          </p:cNvPr>
          <p:cNvGrpSpPr/>
          <p:nvPr/>
        </p:nvGrpSpPr>
        <p:grpSpPr>
          <a:xfrm>
            <a:off x="-1303522" y="0"/>
            <a:ext cx="19591522" cy="10287000"/>
            <a:chOff x="0" y="0"/>
            <a:chExt cx="1149350" cy="1149350"/>
          </a:xfrm>
        </p:grpSpPr>
        <p:sp>
          <p:nvSpPr>
            <p:cNvPr id="3" name="Freeform 3">
              <a:extLst>
                <a:ext uri="{FF2B5EF4-FFF2-40B4-BE49-F238E27FC236}">
                  <a16:creationId xmlns:a16="http://schemas.microsoft.com/office/drawing/2014/main" xmlns="" id="{30D35CB8-C3E3-A84C-4A7E-C8E93A6850F6}"/>
                </a:ext>
              </a:extLst>
            </p:cNvPr>
            <p:cNvSpPr/>
            <p:nvPr/>
          </p:nvSpPr>
          <p:spPr>
            <a:xfrm>
              <a:off x="0" y="0"/>
              <a:ext cx="13761738" cy="7225932"/>
            </a:xfrm>
            <a:custGeom>
              <a:avLst/>
              <a:gdLst/>
              <a:ahLst/>
              <a:cxnLst/>
              <a:rect l="l" t="t" r="r" b="b"/>
              <a:pathLst>
                <a:path w="13761738" h="7225932">
                  <a:moveTo>
                    <a:pt x="13761738" y="79845"/>
                  </a:moveTo>
                  <a:lnTo>
                    <a:pt x="13761738" y="0"/>
                  </a:lnTo>
                  <a:lnTo>
                    <a:pt x="76032" y="0"/>
                  </a:lnTo>
                  <a:lnTo>
                    <a:pt x="76032" y="39922"/>
                  </a:lnTo>
                  <a:lnTo>
                    <a:pt x="0" y="39922"/>
                  </a:lnTo>
                  <a:lnTo>
                    <a:pt x="0" y="7225932"/>
                  </a:lnTo>
                  <a:lnTo>
                    <a:pt x="152063" y="7225932"/>
                  </a:lnTo>
                  <a:lnTo>
                    <a:pt x="152063" y="5828652"/>
                  </a:lnTo>
                  <a:lnTo>
                    <a:pt x="2737141" y="5828652"/>
                  </a:lnTo>
                  <a:lnTo>
                    <a:pt x="2737141" y="7225932"/>
                  </a:lnTo>
                  <a:lnTo>
                    <a:pt x="2889205" y="7225932"/>
                  </a:lnTo>
                  <a:lnTo>
                    <a:pt x="2889205" y="5828652"/>
                  </a:lnTo>
                  <a:lnTo>
                    <a:pt x="5474283" y="5828652"/>
                  </a:lnTo>
                  <a:lnTo>
                    <a:pt x="5474283" y="7225932"/>
                  </a:lnTo>
                  <a:lnTo>
                    <a:pt x="5626346" y="7225932"/>
                  </a:lnTo>
                  <a:lnTo>
                    <a:pt x="5626346" y="5828652"/>
                  </a:lnTo>
                  <a:lnTo>
                    <a:pt x="8211424" y="5828652"/>
                  </a:lnTo>
                  <a:lnTo>
                    <a:pt x="8211424" y="7225932"/>
                  </a:lnTo>
                  <a:lnTo>
                    <a:pt x="8363487" y="7225932"/>
                  </a:lnTo>
                  <a:lnTo>
                    <a:pt x="8363487" y="5828652"/>
                  </a:lnTo>
                  <a:lnTo>
                    <a:pt x="10948565" y="5828652"/>
                  </a:lnTo>
                  <a:lnTo>
                    <a:pt x="10948565" y="7225932"/>
                  </a:lnTo>
                  <a:lnTo>
                    <a:pt x="11100629" y="7225932"/>
                  </a:lnTo>
                  <a:lnTo>
                    <a:pt x="11100629" y="5828652"/>
                  </a:lnTo>
                  <a:lnTo>
                    <a:pt x="13761738" y="5828652"/>
                  </a:lnTo>
                  <a:lnTo>
                    <a:pt x="13761738" y="5748808"/>
                  </a:lnTo>
                  <a:lnTo>
                    <a:pt x="11100629" y="5748808"/>
                  </a:lnTo>
                  <a:lnTo>
                    <a:pt x="11100629" y="4391450"/>
                  </a:lnTo>
                  <a:lnTo>
                    <a:pt x="13761738" y="4391450"/>
                  </a:lnTo>
                  <a:lnTo>
                    <a:pt x="13761738" y="4311606"/>
                  </a:lnTo>
                  <a:lnTo>
                    <a:pt x="11100629" y="4311606"/>
                  </a:lnTo>
                  <a:lnTo>
                    <a:pt x="11100629" y="2954248"/>
                  </a:lnTo>
                  <a:lnTo>
                    <a:pt x="13761738" y="2954248"/>
                  </a:lnTo>
                  <a:lnTo>
                    <a:pt x="13761738" y="2874404"/>
                  </a:lnTo>
                  <a:lnTo>
                    <a:pt x="11100629" y="2874404"/>
                  </a:lnTo>
                  <a:lnTo>
                    <a:pt x="11100629" y="1517046"/>
                  </a:lnTo>
                  <a:lnTo>
                    <a:pt x="13761738" y="1517046"/>
                  </a:lnTo>
                  <a:lnTo>
                    <a:pt x="13761738" y="1437202"/>
                  </a:lnTo>
                  <a:lnTo>
                    <a:pt x="11100629" y="1437202"/>
                  </a:lnTo>
                  <a:lnTo>
                    <a:pt x="11100629" y="79845"/>
                  </a:lnTo>
                  <a:lnTo>
                    <a:pt x="13761738" y="79845"/>
                  </a:lnTo>
                  <a:close/>
                  <a:moveTo>
                    <a:pt x="2889205" y="1437202"/>
                  </a:moveTo>
                  <a:lnTo>
                    <a:pt x="2889205" y="79845"/>
                  </a:lnTo>
                  <a:lnTo>
                    <a:pt x="5474283" y="79845"/>
                  </a:lnTo>
                  <a:lnTo>
                    <a:pt x="5474283" y="1437202"/>
                  </a:lnTo>
                  <a:lnTo>
                    <a:pt x="2889205" y="1437202"/>
                  </a:lnTo>
                  <a:close/>
                  <a:moveTo>
                    <a:pt x="5474283" y="1517046"/>
                  </a:moveTo>
                  <a:lnTo>
                    <a:pt x="5474283" y="2874404"/>
                  </a:lnTo>
                  <a:lnTo>
                    <a:pt x="2889205" y="2874404"/>
                  </a:lnTo>
                  <a:lnTo>
                    <a:pt x="2889205" y="1517046"/>
                  </a:lnTo>
                  <a:lnTo>
                    <a:pt x="5474283" y="1517046"/>
                  </a:lnTo>
                  <a:close/>
                  <a:moveTo>
                    <a:pt x="2737141" y="1437202"/>
                  </a:moveTo>
                  <a:lnTo>
                    <a:pt x="152063" y="1437202"/>
                  </a:lnTo>
                  <a:lnTo>
                    <a:pt x="152063" y="79845"/>
                  </a:lnTo>
                  <a:lnTo>
                    <a:pt x="2737141" y="79845"/>
                  </a:lnTo>
                  <a:lnTo>
                    <a:pt x="2737141" y="1437202"/>
                  </a:lnTo>
                  <a:close/>
                  <a:moveTo>
                    <a:pt x="2737141" y="1517046"/>
                  </a:moveTo>
                  <a:lnTo>
                    <a:pt x="2737141" y="2874404"/>
                  </a:lnTo>
                  <a:lnTo>
                    <a:pt x="152063" y="2874404"/>
                  </a:lnTo>
                  <a:lnTo>
                    <a:pt x="152063" y="1517046"/>
                  </a:lnTo>
                  <a:lnTo>
                    <a:pt x="2737141" y="1517046"/>
                  </a:lnTo>
                  <a:close/>
                  <a:moveTo>
                    <a:pt x="2737141" y="2954248"/>
                  </a:moveTo>
                  <a:lnTo>
                    <a:pt x="2737141" y="4311606"/>
                  </a:lnTo>
                  <a:lnTo>
                    <a:pt x="152063" y="4311606"/>
                  </a:lnTo>
                  <a:lnTo>
                    <a:pt x="152063" y="2954248"/>
                  </a:lnTo>
                  <a:lnTo>
                    <a:pt x="2737141" y="2954248"/>
                  </a:lnTo>
                  <a:close/>
                  <a:moveTo>
                    <a:pt x="2889205" y="2954248"/>
                  </a:moveTo>
                  <a:lnTo>
                    <a:pt x="5474283" y="2954248"/>
                  </a:lnTo>
                  <a:lnTo>
                    <a:pt x="5474283" y="4311606"/>
                  </a:lnTo>
                  <a:lnTo>
                    <a:pt x="2889205" y="4311606"/>
                  </a:lnTo>
                  <a:lnTo>
                    <a:pt x="2889205" y="2954248"/>
                  </a:lnTo>
                  <a:close/>
                  <a:moveTo>
                    <a:pt x="5626346" y="2954248"/>
                  </a:moveTo>
                  <a:lnTo>
                    <a:pt x="8211424" y="2954248"/>
                  </a:lnTo>
                  <a:lnTo>
                    <a:pt x="8211424" y="4311606"/>
                  </a:lnTo>
                  <a:lnTo>
                    <a:pt x="5626346" y="4311606"/>
                  </a:lnTo>
                  <a:lnTo>
                    <a:pt x="5626346" y="2954248"/>
                  </a:lnTo>
                  <a:close/>
                  <a:moveTo>
                    <a:pt x="5626346" y="2874404"/>
                  </a:moveTo>
                  <a:lnTo>
                    <a:pt x="5626346" y="1517046"/>
                  </a:lnTo>
                  <a:lnTo>
                    <a:pt x="8211424" y="1517046"/>
                  </a:lnTo>
                  <a:lnTo>
                    <a:pt x="8211424" y="2874404"/>
                  </a:lnTo>
                  <a:lnTo>
                    <a:pt x="5626346" y="2874404"/>
                  </a:lnTo>
                  <a:close/>
                  <a:moveTo>
                    <a:pt x="5626346" y="1437202"/>
                  </a:moveTo>
                  <a:lnTo>
                    <a:pt x="5626346" y="79845"/>
                  </a:lnTo>
                  <a:lnTo>
                    <a:pt x="8211424" y="79845"/>
                  </a:lnTo>
                  <a:lnTo>
                    <a:pt x="8211424" y="1437202"/>
                  </a:lnTo>
                  <a:lnTo>
                    <a:pt x="5626346" y="1437202"/>
                  </a:lnTo>
                  <a:close/>
                  <a:moveTo>
                    <a:pt x="152063" y="5748808"/>
                  </a:moveTo>
                  <a:lnTo>
                    <a:pt x="152063" y="4391450"/>
                  </a:lnTo>
                  <a:lnTo>
                    <a:pt x="2737141" y="4391450"/>
                  </a:lnTo>
                  <a:lnTo>
                    <a:pt x="2737141" y="5748808"/>
                  </a:lnTo>
                  <a:lnTo>
                    <a:pt x="152063" y="5748808"/>
                  </a:lnTo>
                  <a:close/>
                  <a:moveTo>
                    <a:pt x="2889205" y="5748808"/>
                  </a:moveTo>
                  <a:lnTo>
                    <a:pt x="2889205" y="4391450"/>
                  </a:lnTo>
                  <a:lnTo>
                    <a:pt x="5474283" y="4391450"/>
                  </a:lnTo>
                  <a:lnTo>
                    <a:pt x="5474283" y="5748808"/>
                  </a:lnTo>
                  <a:lnTo>
                    <a:pt x="2889205" y="5748808"/>
                  </a:lnTo>
                  <a:close/>
                  <a:moveTo>
                    <a:pt x="5626346" y="5748808"/>
                  </a:moveTo>
                  <a:lnTo>
                    <a:pt x="5626346" y="4391450"/>
                  </a:lnTo>
                  <a:lnTo>
                    <a:pt x="8211424" y="4391450"/>
                  </a:lnTo>
                  <a:lnTo>
                    <a:pt x="8211424" y="5748808"/>
                  </a:lnTo>
                  <a:lnTo>
                    <a:pt x="5626346" y="5748808"/>
                  </a:lnTo>
                  <a:close/>
                  <a:moveTo>
                    <a:pt x="10948565" y="5748808"/>
                  </a:moveTo>
                  <a:lnTo>
                    <a:pt x="8363487" y="5748808"/>
                  </a:lnTo>
                  <a:lnTo>
                    <a:pt x="8363487" y="4391450"/>
                  </a:lnTo>
                  <a:lnTo>
                    <a:pt x="10948565" y="4391450"/>
                  </a:lnTo>
                  <a:lnTo>
                    <a:pt x="10948565" y="5748808"/>
                  </a:lnTo>
                  <a:close/>
                  <a:moveTo>
                    <a:pt x="10948565" y="4311606"/>
                  </a:moveTo>
                  <a:lnTo>
                    <a:pt x="8363487" y="4311606"/>
                  </a:lnTo>
                  <a:lnTo>
                    <a:pt x="8363487" y="2954248"/>
                  </a:lnTo>
                  <a:lnTo>
                    <a:pt x="10948565" y="2954248"/>
                  </a:lnTo>
                  <a:lnTo>
                    <a:pt x="10948565" y="4311606"/>
                  </a:lnTo>
                  <a:close/>
                  <a:moveTo>
                    <a:pt x="10948565" y="2874404"/>
                  </a:moveTo>
                  <a:lnTo>
                    <a:pt x="8363487" y="2874404"/>
                  </a:lnTo>
                  <a:lnTo>
                    <a:pt x="8363487" y="1517046"/>
                  </a:lnTo>
                  <a:lnTo>
                    <a:pt x="10948565" y="1517046"/>
                  </a:lnTo>
                  <a:lnTo>
                    <a:pt x="10948565" y="2874404"/>
                  </a:lnTo>
                  <a:close/>
                  <a:moveTo>
                    <a:pt x="10948565" y="1437202"/>
                  </a:moveTo>
                  <a:lnTo>
                    <a:pt x="8363487" y="1437202"/>
                  </a:lnTo>
                  <a:lnTo>
                    <a:pt x="8363487" y="79845"/>
                  </a:lnTo>
                  <a:lnTo>
                    <a:pt x="10948565" y="79845"/>
                  </a:lnTo>
                  <a:lnTo>
                    <a:pt x="10948565" y="1437202"/>
                  </a:lnTo>
                  <a:close/>
                </a:path>
              </a:pathLst>
            </a:custGeom>
            <a:solidFill>
              <a:srgbClr val="F4F8FF">
                <a:alpha val="17647"/>
              </a:srgbClr>
            </a:solidFill>
          </p:spPr>
        </p:sp>
      </p:grpSp>
      <p:sp>
        <p:nvSpPr>
          <p:cNvPr id="4" name="TextBox 4">
            <a:extLst>
              <a:ext uri="{FF2B5EF4-FFF2-40B4-BE49-F238E27FC236}">
                <a16:creationId xmlns:a16="http://schemas.microsoft.com/office/drawing/2014/main" xmlns="" id="{52E97195-5674-E0A1-1A6D-43C48C11CD5C}"/>
              </a:ext>
            </a:extLst>
          </p:cNvPr>
          <p:cNvSpPr txBox="1"/>
          <p:nvPr/>
        </p:nvSpPr>
        <p:spPr>
          <a:xfrm>
            <a:off x="7455533" y="7530107"/>
            <a:ext cx="3688239" cy="493395"/>
          </a:xfrm>
          <a:prstGeom prst="rect">
            <a:avLst/>
          </a:prstGeom>
        </p:spPr>
        <p:txBody>
          <a:bodyPr lIns="0" tIns="0" rIns="0" bIns="0" rtlCol="0" anchor="t">
            <a:spAutoFit/>
          </a:bodyPr>
          <a:lstStyle/>
          <a:p>
            <a:pPr algn="ctr">
              <a:lnSpc>
                <a:spcPts val="3919"/>
              </a:lnSpc>
            </a:pPr>
            <a:r>
              <a:rPr lang="en-US" sz="2800" b="1">
                <a:solidFill>
                  <a:srgbClr val="000000"/>
                </a:solidFill>
                <a:latin typeface="Public Sans Bold"/>
                <a:ea typeface="Public Sans Bold"/>
                <a:cs typeface="Public Sans Bold"/>
                <a:sym typeface="Public Sans Bold"/>
              </a:rPr>
              <a:t>Giáo viên Thế Phương</a:t>
            </a:r>
          </a:p>
        </p:txBody>
      </p:sp>
      <p:grpSp>
        <p:nvGrpSpPr>
          <p:cNvPr id="5" name="Group 5">
            <a:extLst>
              <a:ext uri="{FF2B5EF4-FFF2-40B4-BE49-F238E27FC236}">
                <a16:creationId xmlns:a16="http://schemas.microsoft.com/office/drawing/2014/main" xmlns="" id="{E97B71C9-FDF3-7CA7-C952-1F25D1103EDF}"/>
              </a:ext>
            </a:extLst>
          </p:cNvPr>
          <p:cNvGrpSpPr/>
          <p:nvPr/>
        </p:nvGrpSpPr>
        <p:grpSpPr>
          <a:xfrm>
            <a:off x="1339082" y="1362447"/>
            <a:ext cx="16192204" cy="8143690"/>
            <a:chOff x="0" y="0"/>
            <a:chExt cx="145869385" cy="73363395"/>
          </a:xfrm>
        </p:grpSpPr>
        <p:sp>
          <p:nvSpPr>
            <p:cNvPr id="6" name="Freeform 6">
              <a:extLst>
                <a:ext uri="{FF2B5EF4-FFF2-40B4-BE49-F238E27FC236}">
                  <a16:creationId xmlns:a16="http://schemas.microsoft.com/office/drawing/2014/main" xmlns="" id="{70029589-BFD6-7C82-AD8F-7324E49032E4}"/>
                </a:ext>
              </a:extLst>
            </p:cNvPr>
            <p:cNvSpPr/>
            <p:nvPr/>
          </p:nvSpPr>
          <p:spPr>
            <a:xfrm>
              <a:off x="72390" y="72390"/>
              <a:ext cx="145724602" cy="73218615"/>
            </a:xfrm>
            <a:custGeom>
              <a:avLst/>
              <a:gdLst/>
              <a:ahLst/>
              <a:cxnLst/>
              <a:rect l="l" t="t" r="r" b="b"/>
              <a:pathLst>
                <a:path w="145724602" h="73218615">
                  <a:moveTo>
                    <a:pt x="0" y="0"/>
                  </a:moveTo>
                  <a:lnTo>
                    <a:pt x="145724602" y="0"/>
                  </a:lnTo>
                  <a:lnTo>
                    <a:pt x="145724602" y="73218615"/>
                  </a:lnTo>
                  <a:lnTo>
                    <a:pt x="0" y="73218615"/>
                  </a:lnTo>
                  <a:lnTo>
                    <a:pt x="0" y="0"/>
                  </a:lnTo>
                  <a:close/>
                </a:path>
              </a:pathLst>
            </a:custGeom>
            <a:solidFill>
              <a:srgbClr val="3E3970"/>
            </a:solidFill>
          </p:spPr>
        </p:sp>
        <p:sp>
          <p:nvSpPr>
            <p:cNvPr id="7" name="Freeform 7">
              <a:extLst>
                <a:ext uri="{FF2B5EF4-FFF2-40B4-BE49-F238E27FC236}">
                  <a16:creationId xmlns:a16="http://schemas.microsoft.com/office/drawing/2014/main" xmlns="" id="{09345D8F-C988-22E2-BF60-AB7402871F6B}"/>
                </a:ext>
              </a:extLst>
            </p:cNvPr>
            <p:cNvSpPr/>
            <p:nvPr/>
          </p:nvSpPr>
          <p:spPr>
            <a:xfrm>
              <a:off x="0" y="0"/>
              <a:ext cx="145869385" cy="73363398"/>
            </a:xfrm>
            <a:custGeom>
              <a:avLst/>
              <a:gdLst/>
              <a:ahLst/>
              <a:cxnLst/>
              <a:rect l="l" t="t" r="r" b="b"/>
              <a:pathLst>
                <a:path w="145869385" h="73363398">
                  <a:moveTo>
                    <a:pt x="145724600" y="73218613"/>
                  </a:moveTo>
                  <a:lnTo>
                    <a:pt x="145869385" y="73218613"/>
                  </a:lnTo>
                  <a:lnTo>
                    <a:pt x="145869385" y="73363398"/>
                  </a:lnTo>
                  <a:lnTo>
                    <a:pt x="145724600" y="73363398"/>
                  </a:lnTo>
                  <a:lnTo>
                    <a:pt x="145724600" y="73218613"/>
                  </a:lnTo>
                  <a:close/>
                  <a:moveTo>
                    <a:pt x="0" y="144780"/>
                  </a:moveTo>
                  <a:lnTo>
                    <a:pt x="144780" y="144780"/>
                  </a:lnTo>
                  <a:lnTo>
                    <a:pt x="144780" y="73218613"/>
                  </a:lnTo>
                  <a:lnTo>
                    <a:pt x="0" y="73218613"/>
                  </a:lnTo>
                  <a:lnTo>
                    <a:pt x="0" y="144780"/>
                  </a:lnTo>
                  <a:close/>
                  <a:moveTo>
                    <a:pt x="0" y="73218613"/>
                  </a:moveTo>
                  <a:lnTo>
                    <a:pt x="144780" y="73218613"/>
                  </a:lnTo>
                  <a:lnTo>
                    <a:pt x="144780" y="73363398"/>
                  </a:lnTo>
                  <a:lnTo>
                    <a:pt x="0" y="73363398"/>
                  </a:lnTo>
                  <a:lnTo>
                    <a:pt x="0" y="73218613"/>
                  </a:lnTo>
                  <a:close/>
                  <a:moveTo>
                    <a:pt x="145724600" y="144780"/>
                  </a:moveTo>
                  <a:lnTo>
                    <a:pt x="145869385" y="144780"/>
                  </a:lnTo>
                  <a:lnTo>
                    <a:pt x="145869385" y="73218613"/>
                  </a:lnTo>
                  <a:lnTo>
                    <a:pt x="145724600" y="73218613"/>
                  </a:lnTo>
                  <a:lnTo>
                    <a:pt x="145724600" y="144780"/>
                  </a:lnTo>
                  <a:close/>
                  <a:moveTo>
                    <a:pt x="144780" y="73218613"/>
                  </a:moveTo>
                  <a:lnTo>
                    <a:pt x="145724600" y="73218613"/>
                  </a:lnTo>
                  <a:lnTo>
                    <a:pt x="145724600" y="73363398"/>
                  </a:lnTo>
                  <a:lnTo>
                    <a:pt x="144780" y="73363398"/>
                  </a:lnTo>
                  <a:lnTo>
                    <a:pt x="144780" y="73218613"/>
                  </a:lnTo>
                  <a:close/>
                  <a:moveTo>
                    <a:pt x="145724600" y="0"/>
                  </a:moveTo>
                  <a:lnTo>
                    <a:pt x="145869385" y="0"/>
                  </a:lnTo>
                  <a:lnTo>
                    <a:pt x="145869385" y="144780"/>
                  </a:lnTo>
                  <a:lnTo>
                    <a:pt x="145724600" y="144780"/>
                  </a:lnTo>
                  <a:lnTo>
                    <a:pt x="145724600" y="0"/>
                  </a:lnTo>
                  <a:close/>
                  <a:moveTo>
                    <a:pt x="0" y="0"/>
                  </a:moveTo>
                  <a:lnTo>
                    <a:pt x="144780" y="0"/>
                  </a:lnTo>
                  <a:lnTo>
                    <a:pt x="144780" y="144780"/>
                  </a:lnTo>
                  <a:lnTo>
                    <a:pt x="0" y="144780"/>
                  </a:lnTo>
                  <a:lnTo>
                    <a:pt x="0" y="0"/>
                  </a:lnTo>
                  <a:close/>
                  <a:moveTo>
                    <a:pt x="144780" y="0"/>
                  </a:moveTo>
                  <a:lnTo>
                    <a:pt x="145724600" y="0"/>
                  </a:lnTo>
                  <a:lnTo>
                    <a:pt x="145724600" y="144780"/>
                  </a:lnTo>
                  <a:lnTo>
                    <a:pt x="144780" y="144780"/>
                  </a:lnTo>
                  <a:lnTo>
                    <a:pt x="144780" y="0"/>
                  </a:lnTo>
                  <a:close/>
                </a:path>
              </a:pathLst>
            </a:custGeom>
            <a:solidFill>
              <a:srgbClr val="3E3970"/>
            </a:solidFill>
          </p:spPr>
        </p:sp>
      </p:grpSp>
      <p:grpSp>
        <p:nvGrpSpPr>
          <p:cNvPr id="27" name="Group 26">
            <a:extLst>
              <a:ext uri="{FF2B5EF4-FFF2-40B4-BE49-F238E27FC236}">
                <a16:creationId xmlns:a16="http://schemas.microsoft.com/office/drawing/2014/main" xmlns="" id="{6B677C38-AA73-5106-2589-C03F0946F9C6}"/>
              </a:ext>
            </a:extLst>
          </p:cNvPr>
          <p:cNvGrpSpPr/>
          <p:nvPr/>
        </p:nvGrpSpPr>
        <p:grpSpPr>
          <a:xfrm>
            <a:off x="220980" y="407247"/>
            <a:ext cx="17846040" cy="9829800"/>
            <a:chOff x="304800" y="342900"/>
            <a:chExt cx="17540978" cy="9829800"/>
          </a:xfrm>
        </p:grpSpPr>
        <p:grpSp>
          <p:nvGrpSpPr>
            <p:cNvPr id="8" name="Group 8">
              <a:extLst>
                <a:ext uri="{FF2B5EF4-FFF2-40B4-BE49-F238E27FC236}">
                  <a16:creationId xmlns:a16="http://schemas.microsoft.com/office/drawing/2014/main" xmlns="" id="{2D6BA92D-C5FC-A18E-DFBE-79C7827B0EDF}"/>
                </a:ext>
              </a:extLst>
            </p:cNvPr>
            <p:cNvGrpSpPr/>
            <p:nvPr/>
          </p:nvGrpSpPr>
          <p:grpSpPr>
            <a:xfrm>
              <a:off x="304800" y="342900"/>
              <a:ext cx="17540978" cy="9829800"/>
              <a:chOff x="0" y="0"/>
              <a:chExt cx="74417232" cy="35690516"/>
            </a:xfrm>
          </p:grpSpPr>
          <p:sp>
            <p:nvSpPr>
              <p:cNvPr id="9" name="Freeform 9">
                <a:extLst>
                  <a:ext uri="{FF2B5EF4-FFF2-40B4-BE49-F238E27FC236}">
                    <a16:creationId xmlns:a16="http://schemas.microsoft.com/office/drawing/2014/main" xmlns="" id="{F462A8E6-409B-FC61-679E-15CC30ED55C0}"/>
                  </a:ext>
                </a:extLst>
              </p:cNvPr>
              <p:cNvSpPr/>
              <p:nvPr/>
            </p:nvSpPr>
            <p:spPr>
              <a:xfrm>
                <a:off x="208335" y="0"/>
                <a:ext cx="74208897" cy="35545740"/>
              </a:xfrm>
              <a:custGeom>
                <a:avLst/>
                <a:gdLst/>
                <a:ahLst/>
                <a:cxnLst/>
                <a:rect l="l" t="t" r="r" b="b"/>
                <a:pathLst>
                  <a:path w="74208899" h="35545737">
                    <a:moveTo>
                      <a:pt x="0" y="0"/>
                    </a:moveTo>
                    <a:lnTo>
                      <a:pt x="74208899" y="0"/>
                    </a:lnTo>
                    <a:lnTo>
                      <a:pt x="74208899" y="35545737"/>
                    </a:lnTo>
                    <a:lnTo>
                      <a:pt x="0" y="35545737"/>
                    </a:lnTo>
                    <a:lnTo>
                      <a:pt x="0" y="0"/>
                    </a:lnTo>
                    <a:close/>
                  </a:path>
                </a:pathLst>
              </a:custGeom>
              <a:solidFill>
                <a:srgbClr val="FFFFFF"/>
              </a:solidFill>
            </p:spPr>
            <p:txBody>
              <a:bodyPr/>
              <a:lstStyle/>
              <a:p>
                <a:endParaRPr lang="en-US" dirty="0"/>
              </a:p>
            </p:txBody>
          </p:sp>
          <p:sp>
            <p:nvSpPr>
              <p:cNvPr id="10" name="Freeform 10">
                <a:extLst>
                  <a:ext uri="{FF2B5EF4-FFF2-40B4-BE49-F238E27FC236}">
                    <a16:creationId xmlns:a16="http://schemas.microsoft.com/office/drawing/2014/main" xmlns="" id="{465A54C1-C4EE-A40D-F624-E15506335C14}"/>
                  </a:ext>
                </a:extLst>
              </p:cNvPr>
              <p:cNvSpPr/>
              <p:nvPr/>
            </p:nvSpPr>
            <p:spPr>
              <a:xfrm>
                <a:off x="0" y="0"/>
                <a:ext cx="74353682" cy="35690516"/>
              </a:xfrm>
              <a:custGeom>
                <a:avLst/>
                <a:gdLst/>
                <a:ahLst/>
                <a:cxnLst/>
                <a:rect l="l" t="t" r="r" b="b"/>
                <a:pathLst>
                  <a:path w="74353682" h="35690516">
                    <a:moveTo>
                      <a:pt x="74208903" y="35545734"/>
                    </a:moveTo>
                    <a:lnTo>
                      <a:pt x="74353682" y="35545734"/>
                    </a:lnTo>
                    <a:lnTo>
                      <a:pt x="74353682" y="35690516"/>
                    </a:lnTo>
                    <a:lnTo>
                      <a:pt x="74208903" y="35690516"/>
                    </a:lnTo>
                    <a:lnTo>
                      <a:pt x="74208903" y="35545734"/>
                    </a:lnTo>
                    <a:close/>
                    <a:moveTo>
                      <a:pt x="0" y="144780"/>
                    </a:moveTo>
                    <a:lnTo>
                      <a:pt x="144780" y="144780"/>
                    </a:lnTo>
                    <a:lnTo>
                      <a:pt x="144780" y="35545734"/>
                    </a:lnTo>
                    <a:lnTo>
                      <a:pt x="0" y="35545734"/>
                    </a:lnTo>
                    <a:lnTo>
                      <a:pt x="0" y="144780"/>
                    </a:lnTo>
                    <a:close/>
                    <a:moveTo>
                      <a:pt x="0" y="35545734"/>
                    </a:moveTo>
                    <a:lnTo>
                      <a:pt x="144780" y="35545734"/>
                    </a:lnTo>
                    <a:lnTo>
                      <a:pt x="144780" y="35690516"/>
                    </a:lnTo>
                    <a:lnTo>
                      <a:pt x="0" y="35690516"/>
                    </a:lnTo>
                    <a:lnTo>
                      <a:pt x="0" y="35545734"/>
                    </a:lnTo>
                    <a:close/>
                    <a:moveTo>
                      <a:pt x="74208903" y="144780"/>
                    </a:moveTo>
                    <a:lnTo>
                      <a:pt x="74353682" y="144780"/>
                    </a:lnTo>
                    <a:lnTo>
                      <a:pt x="74353682" y="35545734"/>
                    </a:lnTo>
                    <a:lnTo>
                      <a:pt x="74208903" y="35545734"/>
                    </a:lnTo>
                    <a:lnTo>
                      <a:pt x="74208903" y="144780"/>
                    </a:lnTo>
                    <a:close/>
                    <a:moveTo>
                      <a:pt x="144780" y="35545734"/>
                    </a:moveTo>
                    <a:lnTo>
                      <a:pt x="74208903" y="35545734"/>
                    </a:lnTo>
                    <a:lnTo>
                      <a:pt x="74208903" y="35690516"/>
                    </a:lnTo>
                    <a:lnTo>
                      <a:pt x="144780" y="35690516"/>
                    </a:lnTo>
                    <a:lnTo>
                      <a:pt x="144780" y="35545734"/>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grpSp>
          <p:nvGrpSpPr>
            <p:cNvPr id="16" name="Group 16">
              <a:extLst>
                <a:ext uri="{FF2B5EF4-FFF2-40B4-BE49-F238E27FC236}">
                  <a16:creationId xmlns:a16="http://schemas.microsoft.com/office/drawing/2014/main" xmlns="" id="{BB63EC7E-0A70-6FE5-2C52-FFE0C19A356B}"/>
                </a:ext>
              </a:extLst>
            </p:cNvPr>
            <p:cNvGrpSpPr/>
            <p:nvPr/>
          </p:nvGrpSpPr>
          <p:grpSpPr>
            <a:xfrm>
              <a:off x="491328" y="437017"/>
              <a:ext cx="17047371" cy="898705"/>
              <a:chOff x="-610052" y="-743291"/>
              <a:chExt cx="22729827" cy="1198272"/>
            </a:xfrm>
          </p:grpSpPr>
          <p:grpSp>
            <p:nvGrpSpPr>
              <p:cNvPr id="17" name="Group 17">
                <a:extLst>
                  <a:ext uri="{FF2B5EF4-FFF2-40B4-BE49-F238E27FC236}">
                    <a16:creationId xmlns:a16="http://schemas.microsoft.com/office/drawing/2014/main" xmlns="" id="{00273D39-C6C8-A480-70A5-6AD92BE32627}"/>
                  </a:ext>
                </a:extLst>
              </p:cNvPr>
              <p:cNvGrpSpPr/>
              <p:nvPr/>
            </p:nvGrpSpPr>
            <p:grpSpPr>
              <a:xfrm>
                <a:off x="-610052" y="-743291"/>
                <a:ext cx="22729827" cy="931436"/>
                <a:chOff x="-2075605" y="-2528932"/>
                <a:chExt cx="77334606" cy="3169065"/>
              </a:xfrm>
            </p:grpSpPr>
            <p:sp>
              <p:nvSpPr>
                <p:cNvPr id="18" name="Freeform 18">
                  <a:extLst>
                    <a:ext uri="{FF2B5EF4-FFF2-40B4-BE49-F238E27FC236}">
                      <a16:creationId xmlns:a16="http://schemas.microsoft.com/office/drawing/2014/main" xmlns="" id="{8B5562CE-BC9E-2D52-2648-7227B3908CA7}"/>
                    </a:ext>
                  </a:extLst>
                </p:cNvPr>
                <p:cNvSpPr/>
                <p:nvPr/>
              </p:nvSpPr>
              <p:spPr>
                <a:xfrm>
                  <a:off x="-2075605" y="-2528927"/>
                  <a:ext cx="77334606" cy="3169060"/>
                </a:xfrm>
                <a:custGeom>
                  <a:avLst/>
                  <a:gdLst/>
                  <a:ahLst/>
                  <a:cxnLst/>
                  <a:rect l="l" t="t" r="r" b="b"/>
                  <a:pathLst>
                    <a:path w="74208899" h="2119436">
                      <a:moveTo>
                        <a:pt x="0" y="0"/>
                      </a:moveTo>
                      <a:lnTo>
                        <a:pt x="74208899" y="0"/>
                      </a:lnTo>
                      <a:lnTo>
                        <a:pt x="74208899" y="2119436"/>
                      </a:lnTo>
                      <a:lnTo>
                        <a:pt x="0" y="2119436"/>
                      </a:lnTo>
                      <a:lnTo>
                        <a:pt x="0" y="0"/>
                      </a:lnTo>
                      <a:close/>
                    </a:path>
                  </a:pathLst>
                </a:custGeom>
                <a:solidFill>
                  <a:srgbClr val="FFD880"/>
                </a:solidFill>
              </p:spPr>
              <p:txBody>
                <a:bodyPr/>
                <a:lstStyle/>
                <a:p>
                  <a:r>
                    <a:rPr lang="vi-VN" sz="3600" dirty="0"/>
                    <a:t>Thông tin về sử dụng năng lượng (tiếp)</a:t>
                  </a:r>
                  <a:endParaRPr lang="en-US" sz="3600" dirty="0"/>
                </a:p>
              </p:txBody>
            </p:sp>
            <p:sp>
              <p:nvSpPr>
                <p:cNvPr id="19" name="Freeform 19">
                  <a:extLst>
                    <a:ext uri="{FF2B5EF4-FFF2-40B4-BE49-F238E27FC236}">
                      <a16:creationId xmlns:a16="http://schemas.microsoft.com/office/drawing/2014/main" xmlns="" id="{C9164888-E10D-88F5-CC45-BFE26A39D516}"/>
                    </a:ext>
                  </a:extLst>
                </p:cNvPr>
                <p:cNvSpPr/>
                <p:nvPr/>
              </p:nvSpPr>
              <p:spPr>
                <a:xfrm>
                  <a:off x="-1955500" y="-2528932"/>
                  <a:ext cx="77214501" cy="3169060"/>
                </a:xfrm>
                <a:custGeom>
                  <a:avLst/>
                  <a:gdLst/>
                  <a:ahLst/>
                  <a:cxnLst/>
                  <a:rect l="l" t="t" r="r" b="b"/>
                  <a:pathLst>
                    <a:path w="74353682" h="2264215">
                      <a:moveTo>
                        <a:pt x="74208903" y="2119436"/>
                      </a:moveTo>
                      <a:lnTo>
                        <a:pt x="74353682" y="2119436"/>
                      </a:lnTo>
                      <a:lnTo>
                        <a:pt x="74353682" y="2264215"/>
                      </a:lnTo>
                      <a:lnTo>
                        <a:pt x="74208903" y="2264215"/>
                      </a:lnTo>
                      <a:lnTo>
                        <a:pt x="74208903" y="2119436"/>
                      </a:lnTo>
                      <a:close/>
                      <a:moveTo>
                        <a:pt x="0" y="144780"/>
                      </a:moveTo>
                      <a:lnTo>
                        <a:pt x="144780" y="144780"/>
                      </a:lnTo>
                      <a:lnTo>
                        <a:pt x="144780" y="2119436"/>
                      </a:lnTo>
                      <a:lnTo>
                        <a:pt x="0" y="2119436"/>
                      </a:lnTo>
                      <a:lnTo>
                        <a:pt x="0" y="144780"/>
                      </a:lnTo>
                      <a:close/>
                      <a:moveTo>
                        <a:pt x="0" y="2119436"/>
                      </a:moveTo>
                      <a:lnTo>
                        <a:pt x="144780" y="2119436"/>
                      </a:lnTo>
                      <a:lnTo>
                        <a:pt x="144780" y="2264215"/>
                      </a:lnTo>
                      <a:lnTo>
                        <a:pt x="0" y="2264215"/>
                      </a:lnTo>
                      <a:lnTo>
                        <a:pt x="0" y="2119436"/>
                      </a:lnTo>
                      <a:close/>
                      <a:moveTo>
                        <a:pt x="74208903" y="144780"/>
                      </a:moveTo>
                      <a:lnTo>
                        <a:pt x="74353682" y="144780"/>
                      </a:lnTo>
                      <a:lnTo>
                        <a:pt x="74353682" y="2119436"/>
                      </a:lnTo>
                      <a:lnTo>
                        <a:pt x="74208903" y="2119436"/>
                      </a:lnTo>
                      <a:lnTo>
                        <a:pt x="74208903" y="144780"/>
                      </a:lnTo>
                      <a:close/>
                      <a:moveTo>
                        <a:pt x="144780" y="2119436"/>
                      </a:moveTo>
                      <a:lnTo>
                        <a:pt x="74208903" y="2119436"/>
                      </a:lnTo>
                      <a:lnTo>
                        <a:pt x="74208903" y="2264215"/>
                      </a:lnTo>
                      <a:lnTo>
                        <a:pt x="144780" y="2264215"/>
                      </a:lnTo>
                      <a:lnTo>
                        <a:pt x="144780" y="2119436"/>
                      </a:lnTo>
                      <a:close/>
                      <a:moveTo>
                        <a:pt x="74208903" y="0"/>
                      </a:moveTo>
                      <a:lnTo>
                        <a:pt x="74353682" y="0"/>
                      </a:lnTo>
                      <a:lnTo>
                        <a:pt x="74353682" y="144780"/>
                      </a:lnTo>
                      <a:lnTo>
                        <a:pt x="74208903" y="144780"/>
                      </a:lnTo>
                      <a:lnTo>
                        <a:pt x="74208903" y="0"/>
                      </a:lnTo>
                      <a:close/>
                      <a:moveTo>
                        <a:pt x="0" y="0"/>
                      </a:moveTo>
                      <a:lnTo>
                        <a:pt x="144780" y="0"/>
                      </a:lnTo>
                      <a:lnTo>
                        <a:pt x="144780" y="144780"/>
                      </a:lnTo>
                      <a:lnTo>
                        <a:pt x="0" y="144780"/>
                      </a:lnTo>
                      <a:lnTo>
                        <a:pt x="0" y="0"/>
                      </a:lnTo>
                      <a:close/>
                      <a:moveTo>
                        <a:pt x="144780" y="0"/>
                      </a:moveTo>
                      <a:lnTo>
                        <a:pt x="74208903" y="0"/>
                      </a:lnTo>
                      <a:lnTo>
                        <a:pt x="74208903" y="144780"/>
                      </a:lnTo>
                      <a:lnTo>
                        <a:pt x="144780" y="144780"/>
                      </a:lnTo>
                      <a:lnTo>
                        <a:pt x="144780" y="0"/>
                      </a:lnTo>
                      <a:close/>
                    </a:path>
                  </a:pathLst>
                </a:custGeom>
                <a:solidFill>
                  <a:srgbClr val="201139"/>
                </a:solidFill>
              </p:spPr>
            </p:sp>
          </p:grpSp>
          <p:sp>
            <p:nvSpPr>
              <p:cNvPr id="20" name="Freeform 20">
                <a:extLst>
                  <a:ext uri="{FF2B5EF4-FFF2-40B4-BE49-F238E27FC236}">
                    <a16:creationId xmlns:a16="http://schemas.microsoft.com/office/drawing/2014/main" xmlns="" id="{F06EED0F-37D8-7F7B-B3FB-CF82337B06A4}"/>
                  </a:ext>
                </a:extLst>
              </p:cNvPr>
              <p:cNvSpPr/>
              <p:nvPr/>
            </p:nvSpPr>
            <p:spPr>
              <a:xfrm>
                <a:off x="21312654" y="210506"/>
                <a:ext cx="244475" cy="244475"/>
              </a:xfrm>
              <a:custGeom>
                <a:avLst/>
                <a:gdLst/>
                <a:ahLst/>
                <a:cxnLst/>
                <a:rect l="l" t="t" r="r" b="b"/>
                <a:pathLst>
                  <a:path w="244475" h="244475">
                    <a:moveTo>
                      <a:pt x="0" y="0"/>
                    </a:moveTo>
                    <a:lnTo>
                      <a:pt x="244475" y="0"/>
                    </a:lnTo>
                    <a:lnTo>
                      <a:pt x="244475" y="244475"/>
                    </a:lnTo>
                    <a:lnTo>
                      <a:pt x="0" y="2444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21" name="Group 21">
                <a:extLst>
                  <a:ext uri="{FF2B5EF4-FFF2-40B4-BE49-F238E27FC236}">
                    <a16:creationId xmlns:a16="http://schemas.microsoft.com/office/drawing/2014/main" xmlns="" id="{248B7744-2B6B-CDB3-340F-8F3ACE9BC7D0}"/>
                  </a:ext>
                </a:extLst>
              </p:cNvPr>
              <p:cNvGrpSpPr/>
              <p:nvPr/>
            </p:nvGrpSpPr>
            <p:grpSpPr>
              <a:xfrm>
                <a:off x="20765158" y="241312"/>
                <a:ext cx="259969" cy="213669"/>
                <a:chOff x="0" y="0"/>
                <a:chExt cx="553256" cy="454724"/>
              </a:xfrm>
            </p:grpSpPr>
            <p:sp>
              <p:nvSpPr>
                <p:cNvPr id="22" name="Freeform 22">
                  <a:extLst>
                    <a:ext uri="{FF2B5EF4-FFF2-40B4-BE49-F238E27FC236}">
                      <a16:creationId xmlns:a16="http://schemas.microsoft.com/office/drawing/2014/main" xmlns="" id="{8E55345C-9E1A-A7BB-E2E0-D19A48359526}"/>
                    </a:ext>
                  </a:extLst>
                </p:cNvPr>
                <p:cNvSpPr/>
                <p:nvPr/>
              </p:nvSpPr>
              <p:spPr>
                <a:xfrm>
                  <a:off x="0" y="0"/>
                  <a:ext cx="553256" cy="454724"/>
                </a:xfrm>
                <a:custGeom>
                  <a:avLst/>
                  <a:gdLst/>
                  <a:ahLst/>
                  <a:cxnLst/>
                  <a:rect l="l" t="t" r="r" b="b"/>
                  <a:pathLst>
                    <a:path w="553256" h="454724">
                      <a:moveTo>
                        <a:pt x="0" y="0"/>
                      </a:moveTo>
                      <a:lnTo>
                        <a:pt x="0" y="454724"/>
                      </a:lnTo>
                      <a:lnTo>
                        <a:pt x="553256" y="454724"/>
                      </a:lnTo>
                      <a:lnTo>
                        <a:pt x="553256" y="0"/>
                      </a:lnTo>
                      <a:lnTo>
                        <a:pt x="0" y="0"/>
                      </a:lnTo>
                      <a:close/>
                      <a:moveTo>
                        <a:pt x="492296" y="393764"/>
                      </a:moveTo>
                      <a:lnTo>
                        <a:pt x="59690" y="393764"/>
                      </a:lnTo>
                      <a:lnTo>
                        <a:pt x="59690" y="59690"/>
                      </a:lnTo>
                      <a:lnTo>
                        <a:pt x="492296" y="59690"/>
                      </a:lnTo>
                      <a:lnTo>
                        <a:pt x="492296" y="393764"/>
                      </a:lnTo>
                      <a:close/>
                    </a:path>
                  </a:pathLst>
                </a:custGeom>
                <a:solidFill>
                  <a:srgbClr val="100F0D"/>
                </a:solidFill>
              </p:spPr>
            </p:sp>
          </p:grpSp>
          <p:sp>
            <p:nvSpPr>
              <p:cNvPr id="23" name="AutoShape 23">
                <a:extLst>
                  <a:ext uri="{FF2B5EF4-FFF2-40B4-BE49-F238E27FC236}">
                    <a16:creationId xmlns:a16="http://schemas.microsoft.com/office/drawing/2014/main" xmlns="" id="{D13B54CC-9981-38FE-FBE1-D98B77E17EF8}"/>
                  </a:ext>
                </a:extLst>
              </p:cNvPr>
              <p:cNvSpPr/>
              <p:nvPr/>
            </p:nvSpPr>
            <p:spPr>
              <a:xfrm>
                <a:off x="20233154" y="407829"/>
                <a:ext cx="244476" cy="0"/>
              </a:xfrm>
              <a:prstGeom prst="line">
                <a:avLst/>
              </a:prstGeom>
              <a:ln w="38100" cap="rnd">
                <a:solidFill>
                  <a:srgbClr val="000000"/>
                </a:solidFill>
                <a:prstDash val="solid"/>
                <a:headEnd type="none" w="sm" len="sm"/>
                <a:tailEnd type="none" w="sm" len="sm"/>
              </a:ln>
            </p:spPr>
          </p:sp>
        </p:grpSp>
      </p:grpSp>
      <p:sp>
        <p:nvSpPr>
          <p:cNvPr id="26" name="Freeform 26"/>
          <p:cNvSpPr/>
          <p:nvPr/>
        </p:nvSpPr>
        <p:spPr>
          <a:xfrm>
            <a:off x="508604" y="1200419"/>
            <a:ext cx="700957" cy="625896"/>
          </a:xfrm>
          <a:custGeom>
            <a:avLst/>
            <a:gdLst/>
            <a:ahLst/>
            <a:cxnLst/>
            <a:rect l="l" t="t" r="r" b="b"/>
            <a:pathLst>
              <a:path w="700957" h="625896">
                <a:moveTo>
                  <a:pt x="0" y="0"/>
                </a:moveTo>
                <a:lnTo>
                  <a:pt x="700957" y="0"/>
                </a:lnTo>
                <a:lnTo>
                  <a:pt x="700957" y="625896"/>
                </a:lnTo>
                <a:lnTo>
                  <a:pt x="0" y="625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TextBox 32"/>
          <p:cNvSpPr txBox="1"/>
          <p:nvPr/>
        </p:nvSpPr>
        <p:spPr>
          <a:xfrm>
            <a:off x="764750" y="1333500"/>
            <a:ext cx="6572351" cy="2215991"/>
          </a:xfrm>
          <a:prstGeom prst="rect">
            <a:avLst/>
          </a:prstGeom>
        </p:spPr>
        <p:txBody>
          <a:bodyPr wrap="square" lIns="0" tIns="0" rIns="0" bIns="0" rtlCol="0" anchor="t">
            <a:spAutoFit/>
          </a:bodyPr>
          <a:lstStyle/>
          <a:p>
            <a:pPr algn="ctr"/>
            <a:r>
              <a:rPr lang="en-US" sz="3600" b="1" spc="-30" dirty="0">
                <a:solidFill>
                  <a:srgbClr val="FC0000"/>
                </a:solidFill>
                <a:latin typeface="Muli Bold"/>
                <a:ea typeface="Muli Bold"/>
                <a:cs typeface="Muli Bold"/>
                <a:sym typeface="Muli Bold"/>
              </a:rPr>
              <a:t>Trường </a:t>
            </a:r>
            <a:r>
              <a:rPr lang="en-US" sz="3600" b="1" spc="-30" dirty="0" err="1">
                <a:solidFill>
                  <a:srgbClr val="FC0000"/>
                </a:solidFill>
                <a:latin typeface="Muli Bold"/>
                <a:ea typeface="Muli Bold"/>
                <a:cs typeface="Muli Bold"/>
                <a:sym typeface="Muli Bold"/>
              </a:rPr>
              <a:t>hợp</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cơ</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sở</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khó</a:t>
            </a:r>
            <a:r>
              <a:rPr lang="en-US" sz="3600" b="1" spc="-30" dirty="0">
                <a:solidFill>
                  <a:srgbClr val="FC0000"/>
                </a:solidFill>
                <a:latin typeface="Muli Bold"/>
                <a:ea typeface="Muli Bold"/>
                <a:cs typeface="Muli Bold"/>
                <a:sym typeface="Muli Bold"/>
              </a:rPr>
              <a:t> </a:t>
            </a:r>
            <a:endParaRPr lang="vi-VN" sz="3600" b="1" spc="-30" dirty="0">
              <a:solidFill>
                <a:srgbClr val="FC0000"/>
              </a:solidFill>
              <a:latin typeface="Muli Bold"/>
              <a:ea typeface="Muli Bold"/>
              <a:cs typeface="Muli Bold"/>
              <a:sym typeface="Muli Bold"/>
            </a:endParaRPr>
          </a:p>
          <a:p>
            <a:pPr algn="ctr"/>
            <a:r>
              <a:rPr lang="en-US" sz="3600" b="1" spc="-30" dirty="0" err="1">
                <a:solidFill>
                  <a:srgbClr val="FC0000"/>
                </a:solidFill>
                <a:latin typeface="Muli Bold"/>
                <a:ea typeface="Muli Bold"/>
                <a:cs typeface="Muli Bold"/>
                <a:sym typeface="Muli Bold"/>
              </a:rPr>
              <a:t>xác</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định</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được</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giá</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trị</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tiêu</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thụ</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bình</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quân</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một</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tháng</a:t>
            </a:r>
            <a:r>
              <a:rPr lang="en-US" sz="3600" b="1" spc="-30" dirty="0">
                <a:solidFill>
                  <a:srgbClr val="FC0000"/>
                </a:solidFill>
                <a:latin typeface="Muli Bold"/>
                <a:ea typeface="Muli Bold"/>
                <a:cs typeface="Muli Bold"/>
                <a:sym typeface="Muli Bold"/>
              </a:rPr>
              <a:t> do </a:t>
            </a:r>
            <a:r>
              <a:rPr lang="en-US" sz="3600" b="1" spc="-30" dirty="0" err="1">
                <a:solidFill>
                  <a:srgbClr val="FC0000"/>
                </a:solidFill>
                <a:latin typeface="Muli Bold"/>
                <a:ea typeface="Muli Bold"/>
                <a:cs typeface="Muli Bold"/>
                <a:sym typeface="Muli Bold"/>
              </a:rPr>
              <a:t>nhiều</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lý</a:t>
            </a:r>
            <a:r>
              <a:rPr lang="en-US" sz="3600" b="1" spc="-30" dirty="0">
                <a:solidFill>
                  <a:srgbClr val="FC0000"/>
                </a:solidFill>
                <a:latin typeface="Muli Bold"/>
                <a:ea typeface="Muli Bold"/>
                <a:cs typeface="Muli Bold"/>
                <a:sym typeface="Muli Bold"/>
              </a:rPr>
              <a:t> do </a:t>
            </a:r>
            <a:r>
              <a:rPr lang="en-US" sz="3600" b="1" spc="-30" dirty="0" err="1">
                <a:solidFill>
                  <a:srgbClr val="FC0000"/>
                </a:solidFill>
                <a:latin typeface="Muli Bold"/>
                <a:ea typeface="Muli Bold"/>
                <a:cs typeface="Muli Bold"/>
                <a:sym typeface="Muli Bold"/>
              </a:rPr>
              <a:t>khác</a:t>
            </a:r>
            <a:r>
              <a:rPr lang="en-US" sz="3600" b="1" spc="-30" dirty="0">
                <a:solidFill>
                  <a:srgbClr val="FC0000"/>
                </a:solidFill>
                <a:latin typeface="Muli Bold"/>
                <a:ea typeface="Muli Bold"/>
                <a:cs typeface="Muli Bold"/>
                <a:sym typeface="Muli Bold"/>
              </a:rPr>
              <a:t> </a:t>
            </a:r>
            <a:r>
              <a:rPr lang="en-US" sz="3600" b="1" spc="-30" dirty="0" err="1">
                <a:solidFill>
                  <a:srgbClr val="FC0000"/>
                </a:solidFill>
                <a:latin typeface="Muli Bold"/>
                <a:ea typeface="Muli Bold"/>
                <a:cs typeface="Muli Bold"/>
                <a:sym typeface="Muli Bold"/>
              </a:rPr>
              <a:t>nhau</a:t>
            </a:r>
            <a:r>
              <a:rPr lang="en-US" sz="3600" b="1" spc="-30" dirty="0">
                <a:solidFill>
                  <a:srgbClr val="FC0000"/>
                </a:solidFill>
                <a:latin typeface="Muli Bold"/>
                <a:ea typeface="Muli Bold"/>
                <a:cs typeface="Muli Bold"/>
                <a:sym typeface="Muli Bold"/>
              </a:rPr>
              <a:t> </a:t>
            </a:r>
          </a:p>
        </p:txBody>
      </p:sp>
      <p:sp>
        <p:nvSpPr>
          <p:cNvPr id="41" name="Freeform 15">
            <a:extLst>
              <a:ext uri="{FF2B5EF4-FFF2-40B4-BE49-F238E27FC236}">
                <a16:creationId xmlns:a16="http://schemas.microsoft.com/office/drawing/2014/main" xmlns="" id="{0BF4B744-9635-9EA7-9037-848F05C865D0}"/>
              </a:ext>
            </a:extLst>
          </p:cNvPr>
          <p:cNvSpPr/>
          <p:nvPr/>
        </p:nvSpPr>
        <p:spPr>
          <a:xfrm>
            <a:off x="7597454" y="1883823"/>
            <a:ext cx="784546" cy="759350"/>
          </a:xfrm>
          <a:custGeom>
            <a:avLst/>
            <a:gdLst/>
            <a:ahLst/>
            <a:cxnLst/>
            <a:rect l="l" t="t" r="r" b="b"/>
            <a:pathLst>
              <a:path w="508452" h="328183">
                <a:moveTo>
                  <a:pt x="0" y="0"/>
                </a:moveTo>
                <a:lnTo>
                  <a:pt x="508452" y="0"/>
                </a:lnTo>
                <a:lnTo>
                  <a:pt x="508452" y="328183"/>
                </a:lnTo>
                <a:lnTo>
                  <a:pt x="0" y="328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34" name="TextBox 31">
            <a:extLst>
              <a:ext uri="{FF2B5EF4-FFF2-40B4-BE49-F238E27FC236}">
                <a16:creationId xmlns:a16="http://schemas.microsoft.com/office/drawing/2014/main" xmlns="" id="{6935E2DC-349B-35CB-CF81-83560086E56A}"/>
              </a:ext>
            </a:extLst>
          </p:cNvPr>
          <p:cNvSpPr txBox="1"/>
          <p:nvPr/>
        </p:nvSpPr>
        <p:spPr>
          <a:xfrm>
            <a:off x="10721084" y="3695700"/>
            <a:ext cx="7033516" cy="6986528"/>
          </a:xfrm>
          <a:prstGeom prst="rect">
            <a:avLst/>
          </a:prstGeom>
        </p:spPr>
        <p:txBody>
          <a:bodyPr wrap="square" lIns="0" tIns="0" rIns="0" bIns="0" rtlCol="0" anchor="t">
            <a:spAutoFit/>
          </a:bodyPr>
          <a:lstStyle/>
          <a:p>
            <a:pPr algn="ctr">
              <a:spcAft>
                <a:spcPts val="1200"/>
              </a:spcAft>
            </a:pPr>
            <a:r>
              <a:rPr lang="vi-VN" sz="3600" b="1" spc="-30" dirty="0">
                <a:solidFill>
                  <a:schemeClr val="accent5">
                    <a:lumMod val="50000"/>
                  </a:schemeClr>
                </a:solidFill>
                <a:latin typeface="Muli" panose="020B0604020202020204" charset="0"/>
                <a:ea typeface="Muli"/>
                <a:cs typeface="Muli"/>
                <a:sym typeface="Muli"/>
              </a:rPr>
              <a:t>Ví dụ: </a:t>
            </a:r>
            <a:r>
              <a:rPr lang="vi-VN" sz="3600" spc="-30" dirty="0">
                <a:solidFill>
                  <a:schemeClr val="accent5">
                    <a:lumMod val="50000"/>
                  </a:schemeClr>
                </a:solidFill>
                <a:latin typeface="Muli" panose="020B0604020202020204" charset="0"/>
                <a:ea typeface="Muli"/>
                <a:cs typeface="Muli"/>
                <a:sym typeface="Muli"/>
              </a:rPr>
              <a:t>Gia đình ông A bán cơm bình dân, lắp đặt điện năng lượng mặt trời áp mái công suất bình quân 1 tháng sản xuất được là 1.500 KW, đơn giá điện bình quân là 3300 đồng/1KW với 3 mục đích sau:</a:t>
            </a:r>
          </a:p>
          <a:p>
            <a:pPr algn="ctr"/>
            <a:r>
              <a:rPr lang="vi-VN" sz="3600" spc="-30" dirty="0">
                <a:solidFill>
                  <a:schemeClr val="accent5">
                    <a:lumMod val="50000"/>
                  </a:schemeClr>
                </a:solidFill>
                <a:latin typeface="Muli" panose="020B0604020202020204" charset="0"/>
                <a:ea typeface="Muli"/>
                <a:cs typeface="Muli"/>
                <a:sym typeface="Muli"/>
              </a:rPr>
              <a:t>1. Điện tiêu dùng trong gia đình 770 KW</a:t>
            </a:r>
          </a:p>
          <a:p>
            <a:pPr algn="ctr"/>
            <a:r>
              <a:rPr lang="vi-VN" sz="4000" spc="-30" dirty="0">
                <a:solidFill>
                  <a:schemeClr val="accent5">
                    <a:lumMod val="50000"/>
                  </a:schemeClr>
                </a:solidFill>
                <a:latin typeface="Muli" panose="020B0604020202020204" charset="0"/>
                <a:ea typeface="Muli"/>
                <a:cs typeface="Muli"/>
                <a:sym typeface="Muli"/>
              </a:rPr>
              <a:t>2. Điện tiêu dùng cho việc bán cơm bình dân 730 KW</a:t>
            </a:r>
          </a:p>
          <a:p>
            <a:pPr algn="ctr"/>
            <a:endParaRPr lang="en-US" sz="4000" spc="-30" dirty="0">
              <a:solidFill>
                <a:schemeClr val="accent5">
                  <a:lumMod val="50000"/>
                </a:schemeClr>
              </a:solidFill>
              <a:latin typeface="Muli" panose="020B0604020202020204" charset="0"/>
              <a:ea typeface="Muli"/>
              <a:cs typeface="Muli"/>
              <a:sym typeface="Muli"/>
            </a:endParaRPr>
          </a:p>
        </p:txBody>
      </p:sp>
      <p:pic>
        <p:nvPicPr>
          <p:cNvPr id="37" name="Picture 36">
            <a:extLst>
              <a:ext uri="{FF2B5EF4-FFF2-40B4-BE49-F238E27FC236}">
                <a16:creationId xmlns:a16="http://schemas.microsoft.com/office/drawing/2014/main" xmlns="" id="{F20B98D2-4F92-F8B4-AB04-1B83229502C9}"/>
              </a:ext>
            </a:extLst>
          </p:cNvPr>
          <p:cNvPicPr>
            <a:picLocks noChangeAspect="1"/>
          </p:cNvPicPr>
          <p:nvPr/>
        </p:nvPicPr>
        <p:blipFill>
          <a:blip r:embed="rId8"/>
          <a:stretch>
            <a:fillRect/>
          </a:stretch>
        </p:blipFill>
        <p:spPr>
          <a:xfrm>
            <a:off x="371651" y="4061549"/>
            <a:ext cx="9610549" cy="5623566"/>
          </a:xfrm>
          <a:prstGeom prst="rect">
            <a:avLst/>
          </a:prstGeom>
          <a:ln>
            <a:noFill/>
          </a:ln>
          <a:effectLst>
            <a:outerShdw blurRad="292100" dist="139700" dir="2700000" algn="tl" rotWithShape="0">
              <a:srgbClr val="333333">
                <a:alpha val="65000"/>
              </a:srgbClr>
            </a:outerShdw>
          </a:effectLst>
        </p:spPr>
      </p:pic>
      <p:sp>
        <p:nvSpPr>
          <p:cNvPr id="38" name="Freeform 15">
            <a:extLst>
              <a:ext uri="{FF2B5EF4-FFF2-40B4-BE49-F238E27FC236}">
                <a16:creationId xmlns:a16="http://schemas.microsoft.com/office/drawing/2014/main" xmlns="" id="{A5885F1F-F2E3-A285-9BA6-CBD40286CAE3}"/>
              </a:ext>
            </a:extLst>
          </p:cNvPr>
          <p:cNvSpPr/>
          <p:nvPr/>
        </p:nvSpPr>
        <p:spPr>
          <a:xfrm rot="10800000">
            <a:off x="9818527" y="5434292"/>
            <a:ext cx="849473" cy="891444"/>
          </a:xfrm>
          <a:custGeom>
            <a:avLst/>
            <a:gdLst/>
            <a:ahLst/>
            <a:cxnLst/>
            <a:rect l="l" t="t" r="r" b="b"/>
            <a:pathLst>
              <a:path w="508452" h="328183">
                <a:moveTo>
                  <a:pt x="0" y="0"/>
                </a:moveTo>
                <a:lnTo>
                  <a:pt x="508452" y="0"/>
                </a:lnTo>
                <a:lnTo>
                  <a:pt x="508452" y="328183"/>
                </a:lnTo>
                <a:lnTo>
                  <a:pt x="0" y="3281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dirty="0"/>
          </a:p>
        </p:txBody>
      </p:sp>
      <p:sp>
        <p:nvSpPr>
          <p:cNvPr id="11" name="Rectangle 10">
            <a:extLst>
              <a:ext uri="{FF2B5EF4-FFF2-40B4-BE49-F238E27FC236}">
                <a16:creationId xmlns:a16="http://schemas.microsoft.com/office/drawing/2014/main" xmlns="" id="{65BE6FE6-E3DD-3995-2F6C-7646F2DFD777}"/>
              </a:ext>
            </a:extLst>
          </p:cNvPr>
          <p:cNvSpPr/>
          <p:nvPr/>
        </p:nvSpPr>
        <p:spPr>
          <a:xfrm>
            <a:off x="16315026" y="1199941"/>
            <a:ext cx="1010251" cy="253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3"/>
          <p:cNvSpPr txBox="1"/>
          <p:nvPr/>
        </p:nvSpPr>
        <p:spPr>
          <a:xfrm>
            <a:off x="8642353" y="1257300"/>
            <a:ext cx="9080494" cy="1661993"/>
          </a:xfrm>
          <a:prstGeom prst="rect">
            <a:avLst/>
          </a:prstGeom>
          <a:ln w="57150">
            <a:solidFill>
              <a:schemeClr val="accent5">
                <a:lumMod val="75000"/>
              </a:schemeClr>
            </a:solidFill>
          </a:ln>
        </p:spPr>
        <p:txBody>
          <a:bodyPr wrap="square" lIns="0" tIns="0" rIns="0" bIns="0" rtlCol="0" anchor="t">
            <a:spAutoFit/>
          </a:bodyPr>
          <a:lstStyle/>
          <a:p>
            <a:pPr marL="323851" lvl="1" algn="l"/>
            <a:r>
              <a:rPr lang="vi-VN" sz="3600" spc="-30" dirty="0">
                <a:solidFill>
                  <a:srgbClr val="000000"/>
                </a:solidFill>
                <a:latin typeface="Muli"/>
                <a:ea typeface="Muli"/>
                <a:cs typeface="Muli"/>
                <a:sym typeface="Muli"/>
              </a:rPr>
              <a:t> H</a:t>
            </a:r>
            <a:r>
              <a:rPr lang="en-US" sz="3600" spc="-30" dirty="0" err="1">
                <a:solidFill>
                  <a:srgbClr val="000000"/>
                </a:solidFill>
                <a:latin typeface="Muli"/>
                <a:ea typeface="Muli"/>
                <a:cs typeface="Muli"/>
                <a:sym typeface="Muli"/>
              </a:rPr>
              <a:t>ỏi</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Đơn</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giá</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bình</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quân</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của</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năng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lượng</a:t>
            </a:r>
            <a:r>
              <a:rPr lang="vi-VN" sz="3600" spc="-30" dirty="0">
                <a:solidFill>
                  <a:srgbClr val="000000"/>
                </a:solidFill>
                <a:latin typeface="Muli"/>
                <a:ea typeface="Muli"/>
                <a:cs typeface="Muli"/>
                <a:sym typeface="Muli"/>
              </a:rPr>
              <a:t> </a:t>
            </a:r>
            <a:r>
              <a:rPr lang="vi-VN" sz="3600" b="1" spc="-30" dirty="0">
                <a:solidFill>
                  <a:srgbClr val="FF0000"/>
                </a:solidFill>
                <a:latin typeface="Muli"/>
                <a:ea typeface="Muli"/>
                <a:cs typeface="Muli"/>
                <a:sym typeface="Muli"/>
              </a:rPr>
              <a:t>và </a:t>
            </a:r>
            <a:endParaRPr lang="en-US" sz="3600" b="1" spc="-30" dirty="0">
              <a:solidFill>
                <a:srgbClr val="FF0000"/>
              </a:solidFill>
              <a:latin typeface="Muli"/>
              <a:ea typeface="Muli"/>
              <a:cs typeface="Muli"/>
              <a:sym typeface="Muli"/>
            </a:endParaRPr>
          </a:p>
          <a:p>
            <a:pPr marL="895351" lvl="1" indent="-571500" algn="l">
              <a:buFont typeface="Wingdings" panose="05000000000000000000" pitchFamily="2" charset="2"/>
              <a:buChar char="è"/>
            </a:pPr>
            <a:r>
              <a:rPr lang="en-US" sz="3600" spc="-30" dirty="0" err="1">
                <a:solidFill>
                  <a:srgbClr val="000000"/>
                </a:solidFill>
                <a:latin typeface="Muli"/>
                <a:ea typeface="Muli"/>
                <a:cs typeface="Muli"/>
                <a:sym typeface="Muli"/>
              </a:rPr>
              <a:t>Tính</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giá</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trị</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thực</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tế</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tiêu</a:t>
            </a:r>
            <a:r>
              <a:rPr lang="en-US" sz="3600" spc="-30" dirty="0">
                <a:solidFill>
                  <a:srgbClr val="000000"/>
                </a:solidFill>
                <a:latin typeface="Muli"/>
                <a:ea typeface="Muli"/>
                <a:cs typeface="Muli"/>
                <a:sym typeface="Muli"/>
              </a:rPr>
              <a:t> </a:t>
            </a:r>
            <a:r>
              <a:rPr lang="vi-VN" sz="3600" spc="-30" dirty="0">
                <a:solidFill>
                  <a:srgbClr val="000000"/>
                </a:solidFill>
                <a:latin typeface="Muli"/>
                <a:ea typeface="Muli"/>
                <a:cs typeface="Muli"/>
                <a:sym typeface="Muli"/>
              </a:rPr>
              <a:t>dùng =</a:t>
            </a:r>
            <a:r>
              <a:rPr lang="en-US" sz="3600" spc="-30" dirty="0">
                <a:solidFill>
                  <a:srgbClr val="000000"/>
                </a:solidFill>
                <a:latin typeface="Muli"/>
                <a:ea typeface="Muli"/>
                <a:cs typeface="Muli"/>
                <a:sym typeface="Muli"/>
              </a:rPr>
              <a:t> </a:t>
            </a:r>
            <a:endParaRPr lang="vi-VN" sz="3600" spc="-30" dirty="0">
              <a:solidFill>
                <a:srgbClr val="000000"/>
              </a:solidFill>
              <a:latin typeface="Muli"/>
              <a:ea typeface="Muli"/>
              <a:cs typeface="Muli"/>
              <a:sym typeface="Muli"/>
            </a:endParaRPr>
          </a:p>
          <a:p>
            <a:pPr marL="323851" lvl="1" algn="l"/>
            <a:r>
              <a:rPr lang="vi-VN" sz="3600" spc="-30" dirty="0">
                <a:solidFill>
                  <a:srgbClr val="000000"/>
                </a:solidFill>
                <a:latin typeface="Muli"/>
                <a:ea typeface="Muli"/>
                <a:cs typeface="Muli"/>
                <a:sym typeface="Muli"/>
              </a:rPr>
              <a:t>K</a:t>
            </a:r>
            <a:r>
              <a:rPr lang="en-US" sz="3600" spc="-30" dirty="0" err="1">
                <a:solidFill>
                  <a:srgbClr val="000000"/>
                </a:solidFill>
                <a:latin typeface="Muli"/>
                <a:ea typeface="Muli"/>
                <a:cs typeface="Muli"/>
                <a:sym typeface="Muli"/>
              </a:rPr>
              <a:t>hối</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lượng</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tiêu</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dùng</a:t>
            </a:r>
            <a:r>
              <a:rPr lang="en-US" sz="3600" spc="-30" dirty="0">
                <a:solidFill>
                  <a:srgbClr val="000000"/>
                </a:solidFill>
                <a:latin typeface="Muli"/>
                <a:ea typeface="Muli"/>
                <a:cs typeface="Muli"/>
                <a:sym typeface="Muli"/>
              </a:rPr>
              <a:t> </a:t>
            </a:r>
            <a:r>
              <a:rPr lang="vi-VN" sz="3600" spc="-30" dirty="0">
                <a:solidFill>
                  <a:srgbClr val="000000"/>
                </a:solidFill>
                <a:latin typeface="Muli"/>
                <a:ea typeface="Muli"/>
                <a:cs typeface="Muli"/>
                <a:sym typeface="Muli"/>
              </a:rPr>
              <a:t>*</a:t>
            </a:r>
            <a:r>
              <a:rPr lang="en-US" sz="3600" spc="-30" dirty="0">
                <a:solidFill>
                  <a:srgbClr val="000000"/>
                </a:solidFill>
                <a:latin typeface="Muli"/>
                <a:ea typeface="Muli"/>
                <a:cs typeface="Muli"/>
                <a:sym typeface="Muli"/>
              </a:rPr>
              <a:t> </a:t>
            </a:r>
            <a:r>
              <a:rPr lang="vi-VN" sz="3600" spc="-30" dirty="0">
                <a:solidFill>
                  <a:srgbClr val="000000"/>
                </a:solidFill>
                <a:latin typeface="Muli"/>
                <a:ea typeface="Muli"/>
                <a:cs typeface="Muli"/>
                <a:sym typeface="Muli"/>
              </a:rPr>
              <a:t>Đ</a:t>
            </a:r>
            <a:r>
              <a:rPr lang="en-US" sz="3600" spc="-30" dirty="0" err="1">
                <a:solidFill>
                  <a:srgbClr val="000000"/>
                </a:solidFill>
                <a:latin typeface="Muli"/>
                <a:ea typeface="Muli"/>
                <a:cs typeface="Muli"/>
                <a:sym typeface="Muli"/>
              </a:rPr>
              <a:t>ơn</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giá</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bình</a:t>
            </a:r>
            <a:r>
              <a:rPr lang="en-US" sz="3600" spc="-30" dirty="0">
                <a:solidFill>
                  <a:srgbClr val="000000"/>
                </a:solidFill>
                <a:latin typeface="Muli"/>
                <a:ea typeface="Muli"/>
                <a:cs typeface="Muli"/>
                <a:sym typeface="Muli"/>
              </a:rPr>
              <a:t> </a:t>
            </a:r>
            <a:r>
              <a:rPr lang="en-US" sz="3600" spc="-30" dirty="0" err="1">
                <a:solidFill>
                  <a:srgbClr val="000000"/>
                </a:solidFill>
                <a:latin typeface="Muli"/>
                <a:ea typeface="Muli"/>
                <a:cs typeface="Muli"/>
                <a:sym typeface="Muli"/>
              </a:rPr>
              <a:t>quân</a:t>
            </a:r>
            <a:endParaRPr lang="en-US" sz="3600" spc="-30" dirty="0">
              <a:solidFill>
                <a:srgbClr val="000000"/>
              </a:solidFill>
              <a:latin typeface="Muli"/>
              <a:ea typeface="Muli"/>
              <a:cs typeface="Muli"/>
              <a:sym typeface="Muli"/>
            </a:endParaRPr>
          </a:p>
        </p:txBody>
      </p:sp>
    </p:spTree>
    <p:extLst>
      <p:ext uri="{BB962C8B-B14F-4D97-AF65-F5344CB8AC3E}">
        <p14:creationId xmlns:p14="http://schemas.microsoft.com/office/powerpoint/2010/main" val="127029638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par>
                                <p:cTn id="21" presetID="2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1" grpId="0" animBg="1"/>
      <p:bldP spid="34" grpId="0"/>
      <p:bldP spid="38"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7376721"/>
            <a:chOff x="0" y="0"/>
            <a:chExt cx="9178315" cy="9562113"/>
          </a:xfrm>
        </p:grpSpPr>
        <p:sp>
          <p:nvSpPr>
            <p:cNvPr id="10" name="Freeform 10"/>
            <p:cNvSpPr/>
            <p:nvPr/>
          </p:nvSpPr>
          <p:spPr>
            <a:xfrm>
              <a:off x="-1" y="0"/>
              <a:ext cx="9185974" cy="9562112"/>
            </a:xfrm>
            <a:custGeom>
              <a:avLst/>
              <a:gdLst/>
              <a:ahLst/>
              <a:cxnLst/>
              <a:rect l="l" t="t" r="r" b="b"/>
              <a:pathLst>
                <a:path w="9185974" h="9562112">
                  <a:moveTo>
                    <a:pt x="8679536" y="9545194"/>
                  </a:moveTo>
                  <a:cubicBezTo>
                    <a:pt x="8679536" y="9545194"/>
                    <a:pt x="8442539" y="9535224"/>
                    <a:pt x="8080400" y="9548668"/>
                  </a:cubicBezTo>
                  <a:cubicBezTo>
                    <a:pt x="7718262" y="9562112"/>
                    <a:pt x="490924" y="9562112"/>
                    <a:pt x="490924" y="9562112"/>
                  </a:cubicBezTo>
                  <a:cubicBezTo>
                    <a:pt x="245502" y="9562112"/>
                    <a:pt x="32509" y="9464845"/>
                    <a:pt x="31032" y="9304730"/>
                  </a:cubicBezTo>
                  <a:cubicBezTo>
                    <a:pt x="31032" y="9304730"/>
                    <a:pt x="0" y="663811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101477"/>
                    <a:pt x="9177219" y="8605144"/>
                  </a:cubicBezTo>
                  <a:cubicBezTo>
                    <a:pt x="9185974" y="8898445"/>
                    <a:pt x="9139426" y="9231516"/>
                    <a:pt x="9139426" y="9231516"/>
                  </a:cubicBezTo>
                  <a:cubicBezTo>
                    <a:pt x="9136461" y="9411542"/>
                    <a:pt x="8924958" y="9545194"/>
                    <a:pt x="8679536" y="9545194"/>
                  </a:cubicBezTo>
                  <a:close/>
                </a:path>
              </a:pathLst>
            </a:custGeom>
            <a:solidFill>
              <a:srgbClr val="8FB7C6"/>
            </a:solidFill>
          </p:spPr>
        </p:sp>
      </p:grpSp>
      <p:grpSp>
        <p:nvGrpSpPr>
          <p:cNvPr id="11" name="Group 11"/>
          <p:cNvGrpSpPr/>
          <p:nvPr/>
        </p:nvGrpSpPr>
        <p:grpSpPr>
          <a:xfrm>
            <a:off x="2236555" y="1829352"/>
            <a:ext cx="6976081" cy="7309356"/>
            <a:chOff x="0" y="0"/>
            <a:chExt cx="9178315" cy="9616799"/>
          </a:xfrm>
        </p:grpSpPr>
        <p:sp>
          <p:nvSpPr>
            <p:cNvPr id="12" name="Freeform 12"/>
            <p:cNvSpPr/>
            <p:nvPr/>
          </p:nvSpPr>
          <p:spPr>
            <a:xfrm>
              <a:off x="-1" y="0"/>
              <a:ext cx="9185974" cy="9616800"/>
            </a:xfrm>
            <a:custGeom>
              <a:avLst/>
              <a:gdLst/>
              <a:ahLst/>
              <a:cxnLst/>
              <a:rect l="l" t="t" r="r" b="b"/>
              <a:pathLst>
                <a:path w="9185974" h="9616800">
                  <a:moveTo>
                    <a:pt x="8679536" y="9599881"/>
                  </a:moveTo>
                  <a:cubicBezTo>
                    <a:pt x="8679536" y="9599881"/>
                    <a:pt x="8442539" y="9589911"/>
                    <a:pt x="8080400" y="9603356"/>
                  </a:cubicBezTo>
                  <a:cubicBezTo>
                    <a:pt x="7718262" y="9616800"/>
                    <a:pt x="490924" y="9616800"/>
                    <a:pt x="490924" y="9616800"/>
                  </a:cubicBezTo>
                  <a:cubicBezTo>
                    <a:pt x="245502" y="9616800"/>
                    <a:pt x="32509" y="9519531"/>
                    <a:pt x="31032" y="9359418"/>
                  </a:cubicBezTo>
                  <a:cubicBezTo>
                    <a:pt x="31032" y="9359418"/>
                    <a:pt x="0" y="668047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140067"/>
                    <a:pt x="9177219" y="8659830"/>
                  </a:cubicBezTo>
                  <a:cubicBezTo>
                    <a:pt x="9185974" y="8953132"/>
                    <a:pt x="9139426" y="9286203"/>
                    <a:pt x="9139426" y="9286203"/>
                  </a:cubicBezTo>
                  <a:cubicBezTo>
                    <a:pt x="9136461" y="9466228"/>
                    <a:pt x="8924958" y="9599881"/>
                    <a:pt x="8679536" y="9599881"/>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7123593"/>
            <a:chOff x="0" y="0"/>
            <a:chExt cx="9178315" cy="9844502"/>
          </a:xfrm>
        </p:grpSpPr>
        <p:sp>
          <p:nvSpPr>
            <p:cNvPr id="16" name="Freeform 16"/>
            <p:cNvSpPr/>
            <p:nvPr/>
          </p:nvSpPr>
          <p:spPr>
            <a:xfrm>
              <a:off x="-1" y="0"/>
              <a:ext cx="9185974" cy="9844502"/>
            </a:xfrm>
            <a:custGeom>
              <a:avLst/>
              <a:gdLst/>
              <a:ahLst/>
              <a:cxnLst/>
              <a:rect l="l" t="t" r="r" b="b"/>
              <a:pathLst>
                <a:path w="9185974" h="9844502">
                  <a:moveTo>
                    <a:pt x="8679536" y="9827584"/>
                  </a:moveTo>
                  <a:cubicBezTo>
                    <a:pt x="8679536" y="9827584"/>
                    <a:pt x="8442539" y="9817614"/>
                    <a:pt x="8080400" y="9831058"/>
                  </a:cubicBezTo>
                  <a:cubicBezTo>
                    <a:pt x="7718262" y="9844502"/>
                    <a:pt x="490924" y="9844502"/>
                    <a:pt x="490924" y="9844502"/>
                  </a:cubicBezTo>
                  <a:cubicBezTo>
                    <a:pt x="245502" y="9844502"/>
                    <a:pt x="32509" y="9747234"/>
                    <a:pt x="31032" y="9587120"/>
                  </a:cubicBezTo>
                  <a:cubicBezTo>
                    <a:pt x="31032" y="9587120"/>
                    <a:pt x="0" y="68568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300749"/>
                    <a:pt x="9177219" y="8887533"/>
                  </a:cubicBezTo>
                  <a:cubicBezTo>
                    <a:pt x="9185974" y="9180835"/>
                    <a:pt x="9139426" y="9513906"/>
                    <a:pt x="9139426" y="9513906"/>
                  </a:cubicBezTo>
                  <a:cubicBezTo>
                    <a:pt x="9136461" y="9693932"/>
                    <a:pt x="8924958" y="9827584"/>
                    <a:pt x="8679536" y="9827584"/>
                  </a:cubicBezTo>
                  <a:close/>
                </a:path>
              </a:pathLst>
            </a:custGeom>
            <a:solidFill>
              <a:srgbClr val="F3FCFF"/>
            </a:solidFill>
          </p:spPr>
        </p:sp>
      </p:grpSp>
      <p:grpSp>
        <p:nvGrpSpPr>
          <p:cNvPr id="17" name="Group 17"/>
          <p:cNvGrpSpPr/>
          <p:nvPr/>
        </p:nvGrpSpPr>
        <p:grpSpPr>
          <a:xfrm>
            <a:off x="9068676" y="1573749"/>
            <a:ext cx="6641533" cy="7123593"/>
            <a:chOff x="0" y="0"/>
            <a:chExt cx="9178315" cy="9844502"/>
          </a:xfrm>
        </p:grpSpPr>
        <p:sp>
          <p:nvSpPr>
            <p:cNvPr id="18" name="Freeform 18"/>
            <p:cNvSpPr/>
            <p:nvPr/>
          </p:nvSpPr>
          <p:spPr>
            <a:xfrm>
              <a:off x="-1" y="0"/>
              <a:ext cx="9185974" cy="9844502"/>
            </a:xfrm>
            <a:custGeom>
              <a:avLst/>
              <a:gdLst/>
              <a:ahLst/>
              <a:cxnLst/>
              <a:rect l="l" t="t" r="r" b="b"/>
              <a:pathLst>
                <a:path w="9185974" h="9844502">
                  <a:moveTo>
                    <a:pt x="8679536" y="9827584"/>
                  </a:moveTo>
                  <a:cubicBezTo>
                    <a:pt x="8679536" y="9827584"/>
                    <a:pt x="8442539" y="9817614"/>
                    <a:pt x="8080400" y="9831058"/>
                  </a:cubicBezTo>
                  <a:cubicBezTo>
                    <a:pt x="7718262" y="9844502"/>
                    <a:pt x="490924" y="9844502"/>
                    <a:pt x="490924" y="9844502"/>
                  </a:cubicBezTo>
                  <a:cubicBezTo>
                    <a:pt x="245502" y="9844502"/>
                    <a:pt x="32509" y="9747234"/>
                    <a:pt x="31032" y="9587120"/>
                  </a:cubicBezTo>
                  <a:cubicBezTo>
                    <a:pt x="31032" y="9587120"/>
                    <a:pt x="0" y="68568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300749"/>
                    <a:pt x="9177219" y="8887533"/>
                  </a:cubicBezTo>
                  <a:cubicBezTo>
                    <a:pt x="9185974" y="9180835"/>
                    <a:pt x="9139426" y="9513906"/>
                    <a:pt x="9139426" y="9513906"/>
                  </a:cubicBezTo>
                  <a:cubicBezTo>
                    <a:pt x="9136461" y="9693932"/>
                    <a:pt x="8924958" y="9827584"/>
                    <a:pt x="8679536" y="9827584"/>
                  </a:cubicBezTo>
                  <a:close/>
                </a:path>
              </a:pathLst>
            </a:custGeom>
            <a:solidFill>
              <a:srgbClr val="F3FCFF"/>
            </a:solidFill>
          </p:spPr>
        </p:sp>
      </p:grpSp>
      <p:sp>
        <p:nvSpPr>
          <p:cNvPr id="19" name="Freeform 19"/>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Freeform 23"/>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Freeform 26"/>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a:off x="14238384" y="1573749"/>
            <a:ext cx="708642" cy="856600"/>
          </a:xfrm>
          <a:custGeom>
            <a:avLst/>
            <a:gdLst/>
            <a:ahLst/>
            <a:cxnLst/>
            <a:rect l="l" t="t" r="r" b="b"/>
            <a:pathLst>
              <a:path w="708642" h="856600">
                <a:moveTo>
                  <a:pt x="0" y="0"/>
                </a:moveTo>
                <a:lnTo>
                  <a:pt x="708641" y="0"/>
                </a:lnTo>
                <a:lnTo>
                  <a:pt x="708641" y="856600"/>
                </a:lnTo>
                <a:lnTo>
                  <a:pt x="0" y="85660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2" name="Freeform 32"/>
          <p:cNvSpPr/>
          <p:nvPr/>
        </p:nvSpPr>
        <p:spPr>
          <a:xfrm>
            <a:off x="8192347" y="5341008"/>
            <a:ext cx="2042635" cy="1914970"/>
          </a:xfrm>
          <a:custGeom>
            <a:avLst/>
            <a:gdLst/>
            <a:ahLst/>
            <a:cxnLst/>
            <a:rect l="l" t="t" r="r" b="b"/>
            <a:pathLst>
              <a:path w="2042635" h="1914970">
                <a:moveTo>
                  <a:pt x="0" y="0"/>
                </a:moveTo>
                <a:lnTo>
                  <a:pt x="2042635" y="0"/>
                </a:lnTo>
                <a:lnTo>
                  <a:pt x="2042635" y="1914970"/>
                </a:lnTo>
                <a:lnTo>
                  <a:pt x="0" y="191497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3" name="TextBox 33"/>
          <p:cNvSpPr txBox="1"/>
          <p:nvPr/>
        </p:nvSpPr>
        <p:spPr>
          <a:xfrm>
            <a:off x="3073005" y="4572606"/>
            <a:ext cx="11991343" cy="533400"/>
          </a:xfrm>
          <a:prstGeom prst="rect">
            <a:avLst/>
          </a:prstGeom>
        </p:spPr>
        <p:txBody>
          <a:bodyPr lIns="0" tIns="0" rIns="0" bIns="0" rtlCol="0" anchor="t">
            <a:spAutoFit/>
          </a:bodyPr>
          <a:lstStyle/>
          <a:p>
            <a:pPr algn="ctr">
              <a:lnSpc>
                <a:spcPts val="4200"/>
              </a:lnSpc>
            </a:pPr>
            <a:r>
              <a:rPr lang="en-US" sz="3500" i="1" spc="-35">
                <a:solidFill>
                  <a:srgbClr val="000000"/>
                </a:solidFill>
                <a:latin typeface="Muli Italics"/>
                <a:ea typeface="Muli Italics"/>
                <a:cs typeface="Muli Italics"/>
                <a:sym typeface="Muli Italics"/>
              </a:rPr>
              <a:t>(Gồm 6 câu hỏi)</a:t>
            </a:r>
          </a:p>
        </p:txBody>
      </p:sp>
      <p:sp>
        <p:nvSpPr>
          <p:cNvPr id="34" name="TextBox 34"/>
          <p:cNvSpPr txBox="1"/>
          <p:nvPr/>
        </p:nvSpPr>
        <p:spPr>
          <a:xfrm>
            <a:off x="3172878" y="2129903"/>
            <a:ext cx="11589449" cy="2286000"/>
          </a:xfrm>
          <a:prstGeom prst="rect">
            <a:avLst/>
          </a:prstGeom>
        </p:spPr>
        <p:txBody>
          <a:bodyPr lIns="0" tIns="0" rIns="0" bIns="0" rtlCol="0" anchor="t">
            <a:spAutoFit/>
          </a:bodyPr>
          <a:lstStyle/>
          <a:p>
            <a:pPr marL="0" lvl="0" indent="0" algn="ctr">
              <a:lnSpc>
                <a:spcPts val="6000"/>
              </a:lnSpc>
            </a:pPr>
            <a:r>
              <a:rPr lang="en-US" sz="5000" b="1">
                <a:solidFill>
                  <a:srgbClr val="1D2B74"/>
                </a:solidFill>
                <a:latin typeface="Muli Bold"/>
                <a:ea typeface="Muli Bold"/>
                <a:cs typeface="Muli Bold"/>
                <a:sym typeface="Muli Bold"/>
              </a:rPr>
              <a:t>ỨNG DỤNG CÔNG NGHỆ THÔNG TIN TRONG HOẠT ĐỘNG SẢN XUẤT KINH DOANH</a:t>
            </a:r>
          </a:p>
        </p:txBody>
      </p:sp>
      <p:sp>
        <p:nvSpPr>
          <p:cNvPr id="35" name="TextBox 35"/>
          <p:cNvSpPr txBox="1"/>
          <p:nvPr/>
        </p:nvSpPr>
        <p:spPr>
          <a:xfrm>
            <a:off x="3148329" y="7408378"/>
            <a:ext cx="11991343" cy="914400"/>
          </a:xfrm>
          <a:prstGeom prst="rect">
            <a:avLst/>
          </a:prstGeom>
        </p:spPr>
        <p:txBody>
          <a:bodyPr lIns="0" tIns="0" rIns="0" bIns="0" rtlCol="0" anchor="t">
            <a:spAutoFit/>
          </a:bodyPr>
          <a:lstStyle/>
          <a:p>
            <a:pPr algn="ctr">
              <a:lnSpc>
                <a:spcPts val="3600"/>
              </a:lnSpc>
            </a:pPr>
            <a:r>
              <a:rPr lang="en-US" sz="3000" i="1" spc="-30" dirty="0" err="1">
                <a:solidFill>
                  <a:srgbClr val="FC0000"/>
                </a:solidFill>
                <a:latin typeface="Muli Italics"/>
                <a:ea typeface="Muli Italics"/>
                <a:cs typeface="Muli Italics"/>
                <a:sym typeface="Muli Italics"/>
              </a:rPr>
              <a:t>Chương</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trình</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tự</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động</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hiển</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thị</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câu</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hỏi</a:t>
            </a:r>
            <a:r>
              <a:rPr lang="en-US" sz="3000" i="1" spc="-30" dirty="0">
                <a:solidFill>
                  <a:srgbClr val="FC0000"/>
                </a:solidFill>
                <a:latin typeface="Muli Italics"/>
                <a:ea typeface="Muli Italics"/>
                <a:cs typeface="Muli Italics"/>
                <a:sym typeface="Muli Italics"/>
              </a:rPr>
              <a:t> ở </a:t>
            </a:r>
            <a:r>
              <a:rPr lang="en-US" sz="3000" i="1" spc="-30" dirty="0" err="1">
                <a:solidFill>
                  <a:srgbClr val="FC0000"/>
                </a:solidFill>
                <a:latin typeface="Muli Italics"/>
                <a:ea typeface="Muli Italics"/>
                <a:cs typeface="Muli Italics"/>
                <a:sym typeface="Muli Italics"/>
              </a:rPr>
              <a:t>phần</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này</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nếu</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câu</a:t>
            </a:r>
            <a:r>
              <a:rPr lang="en-US" sz="3000" i="1" spc="-30" dirty="0">
                <a:solidFill>
                  <a:srgbClr val="FC0000"/>
                </a:solidFill>
                <a:latin typeface="Muli Italics"/>
                <a:ea typeface="Muli Italics"/>
                <a:cs typeface="Muli Italics"/>
                <a:sym typeface="Muli Italics"/>
              </a:rPr>
              <a:t> 7.</a:t>
            </a:r>
            <a:r>
              <a:rPr lang="vi-VN" sz="3000" i="1" spc="-30" dirty="0">
                <a:solidFill>
                  <a:srgbClr val="FC0000"/>
                </a:solidFill>
                <a:latin typeface="Muli Italics"/>
                <a:ea typeface="Muli Italics"/>
                <a:cs typeface="Muli Italics"/>
                <a:sym typeface="Muli Italics"/>
              </a:rPr>
              <a:t>2</a:t>
            </a:r>
            <a:r>
              <a:rPr lang="en-US" sz="3000" i="1" spc="-30" dirty="0">
                <a:solidFill>
                  <a:srgbClr val="FC0000"/>
                </a:solidFill>
                <a:latin typeface="Muli Italics"/>
                <a:ea typeface="Muli Italics"/>
                <a:cs typeface="Muli Italics"/>
                <a:sym typeface="Muli Italics"/>
              </a:rPr>
              <a:t> </a:t>
            </a:r>
            <a:endParaRPr lang="vi-VN" sz="3000" i="1" spc="-30" dirty="0">
              <a:solidFill>
                <a:srgbClr val="FC0000"/>
              </a:solidFill>
              <a:latin typeface="Muli Italics"/>
              <a:ea typeface="Muli Italics"/>
              <a:cs typeface="Muli Italics"/>
              <a:sym typeface="Muli Italics"/>
            </a:endParaRPr>
          </a:p>
          <a:p>
            <a:pPr algn="ctr">
              <a:lnSpc>
                <a:spcPts val="3600"/>
              </a:lnSpc>
            </a:pPr>
            <a:r>
              <a:rPr lang="vi-VN" sz="3000" i="1" spc="-30" dirty="0">
                <a:solidFill>
                  <a:srgbClr val="FC0000"/>
                </a:solidFill>
                <a:latin typeface="Muli Italics"/>
                <a:ea typeface="Muli Italics"/>
                <a:cs typeface="Muli Italics"/>
                <a:sym typeface="Muli Italics"/>
              </a:rPr>
              <a:t>P</a:t>
            </a:r>
            <a:r>
              <a:rPr lang="en-US" sz="3000" i="1" spc="-30" dirty="0" err="1">
                <a:solidFill>
                  <a:srgbClr val="FC0000"/>
                </a:solidFill>
                <a:latin typeface="Muli Italics"/>
                <a:ea typeface="Muli Italics"/>
                <a:cs typeface="Muli Italics"/>
                <a:sym typeface="Muli Italics"/>
              </a:rPr>
              <a:t>hiếu</a:t>
            </a:r>
            <a:r>
              <a:rPr lang="vi-VN" sz="3000" i="1" spc="-30" dirty="0">
                <a:solidFill>
                  <a:srgbClr val="FC0000"/>
                </a:solidFill>
                <a:latin typeface="Muli Italics"/>
                <a:ea typeface="Muli Italics"/>
                <a:cs typeface="Muli Italics"/>
                <a:sym typeface="Muli Italics"/>
              </a:rPr>
              <a:t> số</a:t>
            </a:r>
            <a:r>
              <a:rPr lang="en-US" sz="3000" i="1" spc="-30" dirty="0">
                <a:solidFill>
                  <a:srgbClr val="FC0000"/>
                </a:solidFill>
                <a:latin typeface="Muli Italics"/>
                <a:ea typeface="Muli Italics"/>
                <a:cs typeface="Muli Italics"/>
                <a:sym typeface="Muli Italics"/>
              </a:rPr>
              <a:t> 7 /CT-TB </a:t>
            </a:r>
            <a:r>
              <a:rPr lang="en-US" sz="3000" i="1" spc="-30" dirty="0" err="1">
                <a:solidFill>
                  <a:srgbClr val="FC0000"/>
                </a:solidFill>
                <a:latin typeface="Muli Italics"/>
                <a:ea typeface="Muli Italics"/>
                <a:cs typeface="Muli Italics"/>
                <a:sym typeface="Muli Italics"/>
              </a:rPr>
              <a:t>trả</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lời</a:t>
            </a:r>
            <a:r>
              <a:rPr lang="en-US" sz="3000" i="1" spc="-30" dirty="0">
                <a:solidFill>
                  <a:srgbClr val="FC0000"/>
                </a:solidFill>
                <a:latin typeface="Muli Italics"/>
                <a:ea typeface="Muli Italics"/>
                <a:cs typeface="Muli Italics"/>
                <a:sym typeface="Muli Italics"/>
              </a:rPr>
              <a:t> </a:t>
            </a:r>
            <a:r>
              <a:rPr lang="en-US" sz="3000" i="1" spc="-30" dirty="0" err="1">
                <a:solidFill>
                  <a:srgbClr val="FC0000"/>
                </a:solidFill>
                <a:latin typeface="Muli Italics"/>
                <a:ea typeface="Muli Italics"/>
                <a:cs typeface="Muli Italics"/>
                <a:sym typeface="Muli Italics"/>
              </a:rPr>
              <a:t>mã</a:t>
            </a:r>
            <a:r>
              <a:rPr lang="en-US" sz="3000" i="1" spc="-30" dirty="0">
                <a:solidFill>
                  <a:srgbClr val="FC0000"/>
                </a:solidFill>
                <a:latin typeface="Muli Italics"/>
                <a:ea typeface="Muli Italics"/>
                <a:cs typeface="Muli Italics"/>
                <a:sym typeface="Muli Italics"/>
              </a:rPr>
              <a:t> “1. CÓ”</a:t>
            </a:r>
          </a:p>
        </p:txBody>
      </p:sp>
    </p:spTree>
    <p:extLst>
      <p:ext uri="{BB962C8B-B14F-4D97-AF65-F5344CB8AC3E}">
        <p14:creationId xmlns:p14="http://schemas.microsoft.com/office/powerpoint/2010/main" val="17301428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453787"/>
            <a:ext cx="18288000" cy="3833213"/>
            <a:chOff x="0" y="0"/>
            <a:chExt cx="4816593" cy="1009570"/>
          </a:xfrm>
        </p:grpSpPr>
        <p:sp>
          <p:nvSpPr>
            <p:cNvPr id="3" name="Freeform 3"/>
            <p:cNvSpPr/>
            <p:nvPr/>
          </p:nvSpPr>
          <p:spPr>
            <a:xfrm>
              <a:off x="0" y="0"/>
              <a:ext cx="4816592" cy="1009570"/>
            </a:xfrm>
            <a:custGeom>
              <a:avLst/>
              <a:gdLst/>
              <a:ahLst/>
              <a:cxnLst/>
              <a:rect l="l" t="t" r="r" b="b"/>
              <a:pathLst>
                <a:path w="4816592" h="1009570">
                  <a:moveTo>
                    <a:pt x="0" y="0"/>
                  </a:moveTo>
                  <a:lnTo>
                    <a:pt x="4816592" y="0"/>
                  </a:lnTo>
                  <a:lnTo>
                    <a:pt x="4816592" y="1009570"/>
                  </a:lnTo>
                  <a:lnTo>
                    <a:pt x="0" y="1009570"/>
                  </a:lnTo>
                  <a:close/>
                </a:path>
              </a:pathLst>
            </a:custGeom>
            <a:solidFill>
              <a:srgbClr val="476A76"/>
            </a:solidFill>
          </p:spPr>
        </p:sp>
        <p:sp>
          <p:nvSpPr>
            <p:cNvPr id="4" name="TextBox 4"/>
            <p:cNvSpPr txBox="1"/>
            <p:nvPr/>
          </p:nvSpPr>
          <p:spPr>
            <a:xfrm>
              <a:off x="0" y="-28575"/>
              <a:ext cx="4816593" cy="1038145"/>
            </a:xfrm>
            <a:prstGeom prst="rect">
              <a:avLst/>
            </a:prstGeom>
          </p:spPr>
          <p:txBody>
            <a:bodyPr lIns="50800" tIns="50800" rIns="50800" bIns="50800" rtlCol="0" anchor="ctr"/>
            <a:lstStyle/>
            <a:p>
              <a:pPr algn="ctr">
                <a:lnSpc>
                  <a:spcPts val="2100"/>
                </a:lnSpc>
              </a:pPr>
              <a:endParaRPr/>
            </a:p>
          </p:txBody>
        </p:sp>
      </p:grpSp>
      <p:pic>
        <p:nvPicPr>
          <p:cNvPr id="5" name="Picture 5"/>
          <p:cNvPicPr>
            <a:picLocks noChangeAspect="1"/>
          </p:cNvPicPr>
          <p:nvPr/>
        </p:nvPicPr>
        <p:blipFill>
          <a:blip r:embed="rId2"/>
          <a:stretch>
            <a:fillRect/>
          </a:stretch>
        </p:blipFill>
        <p:spPr>
          <a:xfrm>
            <a:off x="13181672" y="2886246"/>
            <a:ext cx="3903077" cy="6747503"/>
          </a:xfrm>
          <a:prstGeom prst="rect">
            <a:avLst/>
          </a:prstGeom>
        </p:spPr>
      </p:pic>
      <p:pic>
        <p:nvPicPr>
          <p:cNvPr id="6" name="Picture 6"/>
          <p:cNvPicPr>
            <a:picLocks noChangeAspect="1"/>
          </p:cNvPicPr>
          <p:nvPr/>
        </p:nvPicPr>
        <p:blipFill>
          <a:blip r:embed="rId3"/>
          <a:stretch>
            <a:fillRect/>
          </a:stretch>
        </p:blipFill>
        <p:spPr>
          <a:xfrm>
            <a:off x="1139740" y="4125006"/>
            <a:ext cx="5210391" cy="7509622"/>
          </a:xfrm>
          <a:prstGeom prst="rect">
            <a:avLst/>
          </a:prstGeom>
        </p:spPr>
      </p:pic>
      <p:grpSp>
        <p:nvGrpSpPr>
          <p:cNvPr id="7" name="Group 7"/>
          <p:cNvGrpSpPr/>
          <p:nvPr/>
        </p:nvGrpSpPr>
        <p:grpSpPr>
          <a:xfrm>
            <a:off x="7014836" y="8591169"/>
            <a:ext cx="5067546" cy="681991"/>
            <a:chOff x="0" y="0"/>
            <a:chExt cx="1334662" cy="179619"/>
          </a:xfrm>
        </p:grpSpPr>
        <p:sp>
          <p:nvSpPr>
            <p:cNvPr id="8" name="Freeform 8"/>
            <p:cNvSpPr/>
            <p:nvPr/>
          </p:nvSpPr>
          <p:spPr>
            <a:xfrm>
              <a:off x="0" y="0"/>
              <a:ext cx="1334662" cy="179619"/>
            </a:xfrm>
            <a:custGeom>
              <a:avLst/>
              <a:gdLst/>
              <a:ahLst/>
              <a:cxnLst/>
              <a:rect l="l" t="t" r="r" b="b"/>
              <a:pathLst>
                <a:path w="1334662" h="179619">
                  <a:moveTo>
                    <a:pt x="89809" y="0"/>
                  </a:moveTo>
                  <a:lnTo>
                    <a:pt x="1244853" y="0"/>
                  </a:lnTo>
                  <a:cubicBezTo>
                    <a:pt x="1268672" y="0"/>
                    <a:pt x="1291515" y="9462"/>
                    <a:pt x="1308358" y="26305"/>
                  </a:cubicBezTo>
                  <a:cubicBezTo>
                    <a:pt x="1325200" y="43147"/>
                    <a:pt x="1334662" y="65991"/>
                    <a:pt x="1334662" y="89809"/>
                  </a:cubicBezTo>
                  <a:lnTo>
                    <a:pt x="1334662" y="89809"/>
                  </a:lnTo>
                  <a:cubicBezTo>
                    <a:pt x="1334662" y="139410"/>
                    <a:pt x="1294453" y="179619"/>
                    <a:pt x="1244853" y="179619"/>
                  </a:cubicBezTo>
                  <a:lnTo>
                    <a:pt x="89809" y="179619"/>
                  </a:lnTo>
                  <a:cubicBezTo>
                    <a:pt x="65991" y="179619"/>
                    <a:pt x="43147" y="170157"/>
                    <a:pt x="26305" y="153314"/>
                  </a:cubicBezTo>
                  <a:cubicBezTo>
                    <a:pt x="9462" y="136472"/>
                    <a:pt x="0" y="113628"/>
                    <a:pt x="0" y="89809"/>
                  </a:cubicBezTo>
                  <a:lnTo>
                    <a:pt x="0" y="89809"/>
                  </a:lnTo>
                  <a:cubicBezTo>
                    <a:pt x="0" y="65991"/>
                    <a:pt x="9462" y="43147"/>
                    <a:pt x="26305" y="26305"/>
                  </a:cubicBezTo>
                  <a:cubicBezTo>
                    <a:pt x="43147" y="9462"/>
                    <a:pt x="65991" y="0"/>
                    <a:pt x="89809" y="0"/>
                  </a:cubicBezTo>
                  <a:close/>
                </a:path>
              </a:pathLst>
            </a:custGeom>
            <a:solidFill>
              <a:srgbClr val="FFFFFF"/>
            </a:solidFill>
          </p:spPr>
        </p:sp>
        <p:sp>
          <p:nvSpPr>
            <p:cNvPr id="9" name="TextBox 9"/>
            <p:cNvSpPr txBox="1"/>
            <p:nvPr/>
          </p:nvSpPr>
          <p:spPr>
            <a:xfrm>
              <a:off x="0" y="-28575"/>
              <a:ext cx="1334662" cy="208194"/>
            </a:xfrm>
            <a:prstGeom prst="rect">
              <a:avLst/>
            </a:prstGeom>
          </p:spPr>
          <p:txBody>
            <a:bodyPr lIns="254000" tIns="254000" rIns="254000" bIns="254000" rtlCol="0" anchor="ctr"/>
            <a:lstStyle/>
            <a:p>
              <a:pPr algn="ctr">
                <a:lnSpc>
                  <a:spcPts val="2100"/>
                </a:lnSpc>
              </a:pPr>
              <a:endParaRPr/>
            </a:p>
          </p:txBody>
        </p:sp>
      </p:grpSp>
      <p:pic>
        <p:nvPicPr>
          <p:cNvPr id="10" name="Picture 10"/>
          <p:cNvPicPr>
            <a:picLocks noChangeAspect="1"/>
          </p:cNvPicPr>
          <p:nvPr/>
        </p:nvPicPr>
        <p:blipFill>
          <a:blip r:embed="rId4"/>
          <a:stretch>
            <a:fillRect/>
          </a:stretch>
        </p:blipFill>
        <p:spPr>
          <a:xfrm>
            <a:off x="5676994" y="3693547"/>
            <a:ext cx="7743228" cy="5132900"/>
          </a:xfrm>
          <a:prstGeom prst="rect">
            <a:avLst/>
          </a:prstGeom>
        </p:spPr>
      </p:pic>
      <p:sp>
        <p:nvSpPr>
          <p:cNvPr id="11" name="TextBox 11"/>
          <p:cNvSpPr txBox="1"/>
          <p:nvPr/>
        </p:nvSpPr>
        <p:spPr>
          <a:xfrm>
            <a:off x="590548" y="338116"/>
            <a:ext cx="17106900" cy="1222258"/>
          </a:xfrm>
          <a:prstGeom prst="rect">
            <a:avLst/>
          </a:prstGeom>
        </p:spPr>
        <p:txBody>
          <a:bodyPr wrap="square" lIns="0" tIns="0" rIns="0" bIns="0" rtlCol="0" anchor="t">
            <a:spAutoFit/>
          </a:bodyPr>
          <a:lstStyle/>
          <a:p>
            <a:pPr algn="l">
              <a:lnSpc>
                <a:spcPts val="4919"/>
              </a:lnSpc>
            </a:pPr>
            <a:r>
              <a:rPr lang="en-US" sz="3999" b="1" spc="67" dirty="0">
                <a:solidFill>
                  <a:srgbClr val="003C64"/>
                </a:solidFill>
                <a:latin typeface="Muli Bold"/>
                <a:ea typeface="Muli Bold"/>
                <a:cs typeface="Muli Bold"/>
                <a:sym typeface="Muli Bold"/>
              </a:rPr>
              <a:t>3. Trong </a:t>
            </a:r>
            <a:r>
              <a:rPr lang="en-US" sz="3999" b="1" spc="67" dirty="0" err="1">
                <a:solidFill>
                  <a:srgbClr val="003C64"/>
                </a:solidFill>
                <a:latin typeface="Muli Bold"/>
                <a:ea typeface="Muli Bold"/>
                <a:cs typeface="Muli Bold"/>
                <a:sym typeface="Muli Bold"/>
              </a:rPr>
              <a:t>năm</a:t>
            </a:r>
            <a:r>
              <a:rPr lang="en-US" sz="3999" b="1" spc="67" dirty="0">
                <a:solidFill>
                  <a:srgbClr val="003C64"/>
                </a:solidFill>
                <a:latin typeface="Muli Bold"/>
                <a:ea typeface="Muli Bold"/>
                <a:cs typeface="Muli Bold"/>
                <a:sym typeface="Muli Bold"/>
              </a:rPr>
              <a:t> 2025, </a:t>
            </a:r>
            <a:r>
              <a:rPr lang="en-US" sz="3999" b="1" spc="67" dirty="0" err="1">
                <a:solidFill>
                  <a:srgbClr val="003C64"/>
                </a:solidFill>
                <a:latin typeface="Muli Bold"/>
                <a:ea typeface="Muli Bold"/>
                <a:cs typeface="Muli Bold"/>
                <a:sym typeface="Muli Bold"/>
              </a:rPr>
              <a:t>cơ</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sở</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có</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bán</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hàng</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cung</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cấp</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các</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sản</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phẩm</a:t>
            </a:r>
            <a:r>
              <a:rPr lang="en-US" sz="3999" b="1" spc="67" dirty="0">
                <a:solidFill>
                  <a:srgbClr val="003C64"/>
                </a:solidFill>
                <a:latin typeface="Muli Bold"/>
                <a:ea typeface="Muli Bold"/>
                <a:cs typeface="Muli Bold"/>
                <a:sym typeface="Muli Bold"/>
              </a:rPr>
              <a:t>/</a:t>
            </a:r>
            <a:r>
              <a:rPr lang="en-US" sz="3999" b="1" spc="67" dirty="0" err="1">
                <a:solidFill>
                  <a:srgbClr val="003C64"/>
                </a:solidFill>
                <a:latin typeface="Muli Bold"/>
                <a:ea typeface="Muli Bold"/>
                <a:cs typeface="Muli Bold"/>
                <a:sym typeface="Muli Bold"/>
              </a:rPr>
              <a:t>dịch</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vụ</a:t>
            </a:r>
            <a:r>
              <a:rPr lang="en-US" sz="3999" b="1" spc="67" dirty="0">
                <a:solidFill>
                  <a:srgbClr val="003C64"/>
                </a:solidFill>
                <a:latin typeface="Muli Bold"/>
                <a:ea typeface="Muli Bold"/>
                <a:cs typeface="Muli Bold"/>
                <a:sym typeface="Muli Bold"/>
              </a:rPr>
              <a:t> qua Website, </a:t>
            </a:r>
            <a:r>
              <a:rPr lang="en-US" sz="3999" b="1" spc="67" dirty="0" err="1">
                <a:solidFill>
                  <a:srgbClr val="003C64"/>
                </a:solidFill>
                <a:latin typeface="Muli Bold"/>
                <a:ea typeface="Muli Bold"/>
                <a:cs typeface="Muli Bold"/>
                <a:sym typeface="Muli Bold"/>
              </a:rPr>
              <a:t>ứng</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dụng</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trực</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tuyến</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của</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chính</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cơ</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sở</a:t>
            </a:r>
            <a:r>
              <a:rPr lang="en-US" sz="3999" b="1" spc="67" dirty="0">
                <a:solidFill>
                  <a:srgbClr val="003C64"/>
                </a:solidFill>
                <a:latin typeface="Muli Bold"/>
                <a:ea typeface="Muli Bold"/>
                <a:cs typeface="Muli Bold"/>
                <a:sym typeface="Muli Bold"/>
              </a:rPr>
              <a:t> </a:t>
            </a:r>
            <a:r>
              <a:rPr lang="en-US" sz="3999" b="1" spc="67" dirty="0" err="1">
                <a:solidFill>
                  <a:srgbClr val="003C64"/>
                </a:solidFill>
                <a:latin typeface="Muli Bold"/>
                <a:ea typeface="Muli Bold"/>
                <a:cs typeface="Muli Bold"/>
                <a:sym typeface="Muli Bold"/>
              </a:rPr>
              <a:t>không</a:t>
            </a:r>
            <a:r>
              <a:rPr lang="en-US" sz="3999" b="1" spc="67" dirty="0">
                <a:solidFill>
                  <a:srgbClr val="003C64"/>
                </a:solidFill>
                <a:latin typeface="Muli Bold"/>
                <a:ea typeface="Muli Bold"/>
                <a:cs typeface="Muli Bold"/>
                <a:sym typeface="Muli Bold"/>
              </a:rPr>
              <a:t>?</a:t>
            </a:r>
          </a:p>
        </p:txBody>
      </p:sp>
      <p:sp>
        <p:nvSpPr>
          <p:cNvPr id="12" name="TextBox 12"/>
          <p:cNvSpPr txBox="1"/>
          <p:nvPr/>
        </p:nvSpPr>
        <p:spPr>
          <a:xfrm>
            <a:off x="1094816" y="2065173"/>
            <a:ext cx="11237675" cy="1206501"/>
          </a:xfrm>
          <a:prstGeom prst="rect">
            <a:avLst/>
          </a:prstGeom>
        </p:spPr>
        <p:txBody>
          <a:bodyPr lIns="0" tIns="0" rIns="0" bIns="0" rtlCol="0" anchor="t">
            <a:spAutoFit/>
          </a:bodyPr>
          <a:lstStyle/>
          <a:p>
            <a:pPr algn="l">
              <a:lnSpc>
                <a:spcPts val="4899"/>
              </a:lnSpc>
              <a:spcBef>
                <a:spcPct val="0"/>
              </a:spcBef>
            </a:pPr>
            <a:r>
              <a:rPr lang="en-US" sz="3499" i="1" dirty="0" err="1">
                <a:solidFill>
                  <a:srgbClr val="003C64"/>
                </a:solidFill>
                <a:latin typeface="Muli Italics"/>
                <a:ea typeface="Muli Italics"/>
                <a:cs typeface="Muli Italics"/>
                <a:sym typeface="Muli Italics"/>
              </a:rPr>
              <a:t>Là</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việc</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cung</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cấp</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sản</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phẩm</a:t>
            </a:r>
            <a:r>
              <a:rPr lang="en-US" sz="3499" i="1" dirty="0">
                <a:solidFill>
                  <a:srgbClr val="003C64"/>
                </a:solidFill>
                <a:latin typeface="Muli Italics"/>
                <a:ea typeface="Muli Italics"/>
                <a:cs typeface="Muli Italics"/>
                <a:sym typeface="Muli Italics"/>
              </a:rPr>
              <a:t>/</a:t>
            </a:r>
            <a:r>
              <a:rPr lang="en-US" sz="3499" i="1" dirty="0" err="1">
                <a:solidFill>
                  <a:srgbClr val="003C64"/>
                </a:solidFill>
                <a:latin typeface="Muli Italics"/>
                <a:ea typeface="Muli Italics"/>
                <a:cs typeface="Muli Italics"/>
                <a:sym typeface="Muli Italics"/>
              </a:rPr>
              <a:t>dịch</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vụ</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trên</a:t>
            </a:r>
            <a:r>
              <a:rPr lang="en-US" sz="3499" i="1" dirty="0">
                <a:solidFill>
                  <a:srgbClr val="003C64"/>
                </a:solidFill>
                <a:latin typeface="Muli Italics"/>
                <a:ea typeface="Muli Italics"/>
                <a:cs typeface="Muli Italics"/>
                <a:sym typeface="Muli Italics"/>
              </a:rPr>
              <a:t> Website </a:t>
            </a:r>
            <a:r>
              <a:rPr lang="en-US" sz="3499" i="1" dirty="0" err="1">
                <a:solidFill>
                  <a:srgbClr val="003C64"/>
                </a:solidFill>
                <a:latin typeface="Muli Italics"/>
                <a:ea typeface="Muli Italics"/>
                <a:cs typeface="Muli Italics"/>
                <a:sym typeface="Muli Italics"/>
              </a:rPr>
              <a:t>hoặc</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các</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ứng</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dụng</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trực</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tuyến</a:t>
            </a:r>
            <a:r>
              <a:rPr lang="en-US" sz="3499" i="1" dirty="0">
                <a:solidFill>
                  <a:srgbClr val="003C64"/>
                </a:solidFill>
                <a:latin typeface="Muli Italics"/>
                <a:ea typeface="Muli Italics"/>
                <a:cs typeface="Muli Italics"/>
                <a:sym typeface="Muli Italics"/>
              </a:rPr>
              <a:t> </a:t>
            </a:r>
            <a:r>
              <a:rPr lang="en-US" sz="3499" i="1" dirty="0" err="1">
                <a:solidFill>
                  <a:srgbClr val="003C64"/>
                </a:solidFill>
                <a:latin typeface="Muli Italics"/>
                <a:ea typeface="Muli Italics"/>
                <a:cs typeface="Muli Italics"/>
                <a:sym typeface="Muli Italics"/>
              </a:rPr>
              <a:t>của</a:t>
            </a:r>
            <a:r>
              <a:rPr lang="en-US" sz="3499" i="1" dirty="0">
                <a:solidFill>
                  <a:srgbClr val="FC0000"/>
                </a:solidFill>
                <a:latin typeface="Muli Italics"/>
                <a:ea typeface="Muli Italics"/>
                <a:cs typeface="Muli Italics"/>
                <a:sym typeface="Muli Italics"/>
              </a:rPr>
              <a:t> </a:t>
            </a:r>
            <a:r>
              <a:rPr lang="en-US" sz="3499" b="1" i="1" dirty="0" err="1">
                <a:solidFill>
                  <a:srgbClr val="FC0000"/>
                </a:solidFill>
                <a:latin typeface="Muli Bold Italics"/>
                <a:ea typeface="Muli Bold Italics"/>
                <a:cs typeface="Muli Bold Italics"/>
                <a:sym typeface="Muli Bold Italics"/>
              </a:rPr>
              <a:t>chính</a:t>
            </a:r>
            <a:r>
              <a:rPr lang="en-US" sz="3499" b="1" i="1" dirty="0">
                <a:solidFill>
                  <a:srgbClr val="FC0000"/>
                </a:solidFill>
                <a:latin typeface="Muli Bold Italics"/>
                <a:ea typeface="Muli Bold Italics"/>
                <a:cs typeface="Muli Bold Italics"/>
                <a:sym typeface="Muli Bold Italics"/>
              </a:rPr>
              <a:t> </a:t>
            </a:r>
            <a:r>
              <a:rPr lang="en-US" sz="3499" b="1" i="1" dirty="0" err="1">
                <a:solidFill>
                  <a:srgbClr val="FC0000"/>
                </a:solidFill>
                <a:latin typeface="Muli Bold Italics"/>
                <a:ea typeface="Muli Bold Italics"/>
                <a:cs typeface="Muli Bold Italics"/>
                <a:sym typeface="Muli Bold Italics"/>
              </a:rPr>
              <a:t>cơ</a:t>
            </a:r>
            <a:r>
              <a:rPr lang="en-US" sz="3499" b="1" i="1" dirty="0">
                <a:solidFill>
                  <a:srgbClr val="FC0000"/>
                </a:solidFill>
                <a:latin typeface="Muli Bold Italics"/>
                <a:ea typeface="Muli Bold Italics"/>
                <a:cs typeface="Muli Bold Italics"/>
                <a:sym typeface="Muli Bold Italics"/>
              </a:rPr>
              <a:t> </a:t>
            </a:r>
            <a:r>
              <a:rPr lang="en-US" sz="3499" b="1" i="1" dirty="0" err="1">
                <a:solidFill>
                  <a:srgbClr val="FC0000"/>
                </a:solidFill>
                <a:latin typeface="Muli Bold Italics"/>
                <a:ea typeface="Muli Bold Italics"/>
                <a:cs typeface="Muli Bold Italics"/>
                <a:sym typeface="Muli Bold Italics"/>
              </a:rPr>
              <a:t>sở</a:t>
            </a:r>
            <a:r>
              <a:rPr lang="en-US" sz="3499" b="1" i="1" dirty="0">
                <a:solidFill>
                  <a:srgbClr val="FC0000"/>
                </a:solidFill>
                <a:latin typeface="Muli Bold Italics"/>
                <a:ea typeface="Muli Bold Italics"/>
                <a:cs typeface="Muli Bold Italics"/>
                <a:sym typeface="Muli Bold Italics"/>
              </a:rPr>
              <a:t>.</a:t>
            </a:r>
          </a:p>
        </p:txBody>
      </p:sp>
      <p:pic>
        <p:nvPicPr>
          <p:cNvPr id="13" name="Picture 12">
            <a:extLst>
              <a:ext uri="{FF2B5EF4-FFF2-40B4-BE49-F238E27FC236}">
                <a16:creationId xmlns:a16="http://schemas.microsoft.com/office/drawing/2014/main" xmlns="" id="{EE58F18F-2503-AA0B-0DED-349659C294E9}"/>
              </a:ext>
            </a:extLst>
          </p:cNvPr>
          <p:cNvPicPr>
            <a:picLocks noChangeAspect="1" noChangeArrowheads="1"/>
            <a:extLst>
              <a:ext uri="{84589F7E-364E-4C9E-8A38-B11213B215E9}">
                <a14:cameraTool xmlns:a14="http://schemas.microsoft.com/office/drawing/2010/main" cellRange="$O$75:$Y$77"/>
              </a:ext>
            </a:extLst>
          </p:cNvPicPr>
          <p:nvPr/>
        </p:nvPicPr>
        <p:blipFill>
          <a:blip r:embed="rId5"/>
          <a:srcRect/>
          <a:stretch>
            <a:fillRect/>
          </a:stretch>
        </p:blipFill>
        <p:spPr bwMode="auto">
          <a:xfrm>
            <a:off x="12689438" y="1946484"/>
            <a:ext cx="4887543" cy="905344"/>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110414401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7401237" y="2943208"/>
            <a:ext cx="2318148" cy="1834234"/>
          </a:xfrm>
          <a:custGeom>
            <a:avLst/>
            <a:gdLst/>
            <a:ahLst/>
            <a:cxnLst/>
            <a:rect l="l" t="t" r="r" b="b"/>
            <a:pathLst>
              <a:path w="2318148" h="1834234">
                <a:moveTo>
                  <a:pt x="0" y="0"/>
                </a:moveTo>
                <a:lnTo>
                  <a:pt x="2318147" y="0"/>
                </a:lnTo>
                <a:lnTo>
                  <a:pt x="2318147" y="1834234"/>
                </a:lnTo>
                <a:lnTo>
                  <a:pt x="0" y="1834234"/>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a:ln cap="sq">
            <a:noFill/>
            <a:prstDash val="solid"/>
            <a:miter/>
          </a:ln>
        </p:spPr>
      </p:sp>
      <p:sp>
        <p:nvSpPr>
          <p:cNvPr id="6" name="Freeform 6"/>
          <p:cNvSpPr/>
          <p:nvPr/>
        </p:nvSpPr>
        <p:spPr>
          <a:xfrm>
            <a:off x="6242163" y="5032558"/>
            <a:ext cx="2318148" cy="1834234"/>
          </a:xfrm>
          <a:custGeom>
            <a:avLst/>
            <a:gdLst/>
            <a:ahLst/>
            <a:cxnLst/>
            <a:rect l="l" t="t" r="r" b="b"/>
            <a:pathLst>
              <a:path w="2318148" h="1834234">
                <a:moveTo>
                  <a:pt x="0" y="0"/>
                </a:moveTo>
                <a:lnTo>
                  <a:pt x="2318148" y="0"/>
                </a:lnTo>
                <a:lnTo>
                  <a:pt x="2318148" y="1834235"/>
                </a:lnTo>
                <a:lnTo>
                  <a:pt x="0" y="1834235"/>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a:ln cap="sq">
            <a:noFill/>
            <a:prstDash val="solid"/>
            <a:miter/>
          </a:ln>
        </p:spPr>
      </p:sp>
      <p:sp>
        <p:nvSpPr>
          <p:cNvPr id="8" name="Freeform 8"/>
          <p:cNvSpPr/>
          <p:nvPr/>
        </p:nvSpPr>
        <p:spPr>
          <a:xfrm>
            <a:off x="6755205" y="7539120"/>
            <a:ext cx="2318148" cy="1834234"/>
          </a:xfrm>
          <a:custGeom>
            <a:avLst/>
            <a:gdLst/>
            <a:ahLst/>
            <a:cxnLst/>
            <a:rect l="l" t="t" r="r" b="b"/>
            <a:pathLst>
              <a:path w="2318148" h="1834234">
                <a:moveTo>
                  <a:pt x="0" y="0"/>
                </a:moveTo>
                <a:lnTo>
                  <a:pt x="2318148" y="0"/>
                </a:lnTo>
                <a:lnTo>
                  <a:pt x="2318148" y="1834234"/>
                </a:lnTo>
                <a:lnTo>
                  <a:pt x="0" y="1834234"/>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a:ln cap="sq">
            <a:noFill/>
            <a:prstDash val="solid"/>
            <a:miter/>
          </a:ln>
        </p:spPr>
      </p:sp>
      <p:sp>
        <p:nvSpPr>
          <p:cNvPr id="9" name="Freeform 9"/>
          <p:cNvSpPr/>
          <p:nvPr/>
        </p:nvSpPr>
        <p:spPr>
          <a:xfrm>
            <a:off x="10007747" y="6603120"/>
            <a:ext cx="2318148" cy="1834234"/>
          </a:xfrm>
          <a:custGeom>
            <a:avLst/>
            <a:gdLst/>
            <a:ahLst/>
            <a:cxnLst/>
            <a:rect l="l" t="t" r="r" b="b"/>
            <a:pathLst>
              <a:path w="2318148" h="1834234">
                <a:moveTo>
                  <a:pt x="0" y="0"/>
                </a:moveTo>
                <a:lnTo>
                  <a:pt x="2318148" y="0"/>
                </a:lnTo>
                <a:lnTo>
                  <a:pt x="2318148" y="1834234"/>
                </a:lnTo>
                <a:lnTo>
                  <a:pt x="0" y="1834234"/>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a:ln cap="sq">
            <a:noFill/>
            <a:prstDash val="solid"/>
            <a:miter/>
          </a:ln>
        </p:spPr>
      </p:sp>
      <p:sp>
        <p:nvSpPr>
          <p:cNvPr id="11" name="Freeform 11"/>
          <p:cNvSpPr/>
          <p:nvPr/>
        </p:nvSpPr>
        <p:spPr>
          <a:xfrm>
            <a:off x="10007747" y="3720865"/>
            <a:ext cx="2318148" cy="1834234"/>
          </a:xfrm>
          <a:custGeom>
            <a:avLst/>
            <a:gdLst/>
            <a:ahLst/>
            <a:cxnLst/>
            <a:rect l="l" t="t" r="r" b="b"/>
            <a:pathLst>
              <a:path w="2318148" h="1834234">
                <a:moveTo>
                  <a:pt x="0" y="0"/>
                </a:moveTo>
                <a:lnTo>
                  <a:pt x="2318148" y="0"/>
                </a:lnTo>
                <a:lnTo>
                  <a:pt x="2318148" y="1834235"/>
                </a:lnTo>
                <a:lnTo>
                  <a:pt x="0" y="1834235"/>
                </a:lnTo>
                <a:lnTo>
                  <a:pt x="0" y="0"/>
                </a:lnTo>
                <a:close/>
              </a:path>
            </a:pathLst>
          </a:custGeom>
          <a:blipFill>
            <a:blip r:embed="rId4">
              <a:alphaModFix amt="19999"/>
              <a:extLst>
                <a:ext uri="{96DAC541-7B7A-43D3-8B79-37D633B846F1}">
                  <asvg:svgBlip xmlns:asvg="http://schemas.microsoft.com/office/drawing/2016/SVG/main" xmlns="" r:embed="rId5"/>
                </a:ext>
              </a:extLst>
            </a:blip>
            <a:stretch>
              <a:fillRect/>
            </a:stretch>
          </a:blipFill>
          <a:ln cap="sq">
            <a:noFill/>
            <a:prstDash val="solid"/>
            <a:miter/>
          </a:ln>
        </p:spPr>
      </p:sp>
      <p:sp>
        <p:nvSpPr>
          <p:cNvPr id="24" name="Freeform 24"/>
          <p:cNvSpPr/>
          <p:nvPr/>
        </p:nvSpPr>
        <p:spPr>
          <a:xfrm rot="-2454813">
            <a:off x="-2483928" y="-1763293"/>
            <a:ext cx="4705411" cy="3723156"/>
          </a:xfrm>
          <a:custGeom>
            <a:avLst/>
            <a:gdLst/>
            <a:ahLst/>
            <a:cxnLst/>
            <a:rect l="l" t="t" r="r" b="b"/>
            <a:pathLst>
              <a:path w="4705411" h="3723156">
                <a:moveTo>
                  <a:pt x="0" y="0"/>
                </a:moveTo>
                <a:lnTo>
                  <a:pt x="4705410" y="0"/>
                </a:lnTo>
                <a:lnTo>
                  <a:pt x="4705410" y="3723157"/>
                </a:lnTo>
                <a:lnTo>
                  <a:pt x="0" y="3723157"/>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p:spPr>
      </p:sp>
      <p:sp>
        <p:nvSpPr>
          <p:cNvPr id="25" name="Freeform 25"/>
          <p:cNvSpPr/>
          <p:nvPr/>
        </p:nvSpPr>
        <p:spPr>
          <a:xfrm rot="-2454813">
            <a:off x="15935295" y="8732386"/>
            <a:ext cx="4705411" cy="3723156"/>
          </a:xfrm>
          <a:custGeom>
            <a:avLst/>
            <a:gdLst/>
            <a:ahLst/>
            <a:cxnLst/>
            <a:rect l="l" t="t" r="r" b="b"/>
            <a:pathLst>
              <a:path w="4705411" h="3723156">
                <a:moveTo>
                  <a:pt x="0" y="0"/>
                </a:moveTo>
                <a:lnTo>
                  <a:pt x="4705410" y="0"/>
                </a:lnTo>
                <a:lnTo>
                  <a:pt x="4705410" y="3723156"/>
                </a:lnTo>
                <a:lnTo>
                  <a:pt x="0" y="3723156"/>
                </a:lnTo>
                <a:lnTo>
                  <a:pt x="0" y="0"/>
                </a:lnTo>
                <a:close/>
              </a:path>
            </a:pathLst>
          </a:custGeom>
          <a:blipFill>
            <a:blip r:embed="rId4">
              <a:alphaModFix amt="30000"/>
              <a:extLst>
                <a:ext uri="{96DAC541-7B7A-43D3-8B79-37D633B846F1}">
                  <asvg:svgBlip xmlns:asvg="http://schemas.microsoft.com/office/drawing/2016/SVG/main" xmlns="" r:embed="rId5"/>
                </a:ext>
              </a:extLst>
            </a:blip>
            <a:stretch>
              <a:fillRect/>
            </a:stretch>
          </a:blipFill>
        </p:spPr>
      </p:sp>
      <p:sp>
        <p:nvSpPr>
          <p:cNvPr id="26" name="Freeform 26"/>
          <p:cNvSpPr/>
          <p:nvPr/>
        </p:nvSpPr>
        <p:spPr>
          <a:xfrm rot="-1346745">
            <a:off x="-388006" y="9509422"/>
            <a:ext cx="1397340" cy="1418619"/>
          </a:xfrm>
          <a:custGeom>
            <a:avLst/>
            <a:gdLst/>
            <a:ahLst/>
            <a:cxnLst/>
            <a:rect l="l" t="t" r="r" b="b"/>
            <a:pathLst>
              <a:path w="1397340" h="1418619">
                <a:moveTo>
                  <a:pt x="0" y="0"/>
                </a:moveTo>
                <a:lnTo>
                  <a:pt x="1397340" y="0"/>
                </a:lnTo>
                <a:lnTo>
                  <a:pt x="1397340" y="1418619"/>
                </a:lnTo>
                <a:lnTo>
                  <a:pt x="0" y="1418619"/>
                </a:lnTo>
                <a:lnTo>
                  <a:pt x="0" y="0"/>
                </a:lnTo>
                <a:close/>
              </a:path>
            </a:pathLst>
          </a:custGeom>
          <a:blipFill>
            <a:blip r:embed="rId6">
              <a:alphaModFix amt="19999"/>
              <a:extLst>
                <a:ext uri="{96DAC541-7B7A-43D3-8B79-37D633B846F1}">
                  <asvg:svgBlip xmlns:asvg="http://schemas.microsoft.com/office/drawing/2016/SVG/main" xmlns="" r:embed="rId7"/>
                </a:ext>
              </a:extLst>
            </a:blip>
            <a:stretch>
              <a:fillRect/>
            </a:stretch>
          </a:blipFill>
          <a:ln cap="sq">
            <a:noFill/>
            <a:prstDash val="solid"/>
            <a:miter/>
          </a:ln>
        </p:spPr>
      </p:sp>
      <p:sp>
        <p:nvSpPr>
          <p:cNvPr id="27" name="Freeform 27"/>
          <p:cNvSpPr/>
          <p:nvPr/>
        </p:nvSpPr>
        <p:spPr>
          <a:xfrm>
            <a:off x="17783684" y="134947"/>
            <a:ext cx="1595214" cy="1614725"/>
          </a:xfrm>
          <a:custGeom>
            <a:avLst/>
            <a:gdLst/>
            <a:ahLst/>
            <a:cxnLst/>
            <a:rect l="l" t="t" r="r" b="b"/>
            <a:pathLst>
              <a:path w="1595214" h="1614725">
                <a:moveTo>
                  <a:pt x="0" y="0"/>
                </a:moveTo>
                <a:lnTo>
                  <a:pt x="1595214" y="0"/>
                </a:lnTo>
                <a:lnTo>
                  <a:pt x="1595214" y="1614725"/>
                </a:lnTo>
                <a:lnTo>
                  <a:pt x="0" y="1614725"/>
                </a:lnTo>
                <a:lnTo>
                  <a:pt x="0" y="0"/>
                </a:lnTo>
                <a:close/>
              </a:path>
            </a:pathLst>
          </a:custGeom>
          <a:blipFill>
            <a:blip r:embed="rId8">
              <a:alphaModFix amt="19999"/>
              <a:extLst>
                <a:ext uri="{96DAC541-7B7A-43D3-8B79-37D633B846F1}">
                  <asvg:svgBlip xmlns:asvg="http://schemas.microsoft.com/office/drawing/2016/SVG/main" xmlns="" r:embed="rId9"/>
                </a:ext>
              </a:extLst>
            </a:blip>
            <a:stretch>
              <a:fillRect/>
            </a:stretch>
          </a:blipFill>
          <a:ln cap="sq">
            <a:noFill/>
            <a:prstDash val="solid"/>
            <a:miter/>
          </a:ln>
        </p:spPr>
      </p:sp>
      <p:grpSp>
        <p:nvGrpSpPr>
          <p:cNvPr id="34" name="Group 34"/>
          <p:cNvGrpSpPr/>
          <p:nvPr/>
        </p:nvGrpSpPr>
        <p:grpSpPr>
          <a:xfrm>
            <a:off x="745511" y="4229100"/>
            <a:ext cx="5921748" cy="1916982"/>
            <a:chOff x="297208" y="-302580"/>
            <a:chExt cx="8781659" cy="2555976"/>
          </a:xfrm>
        </p:grpSpPr>
        <p:sp>
          <p:nvSpPr>
            <p:cNvPr id="35" name="TextBox 35"/>
            <p:cNvSpPr txBox="1"/>
            <p:nvPr/>
          </p:nvSpPr>
          <p:spPr>
            <a:xfrm>
              <a:off x="869089" y="-302580"/>
              <a:ext cx="6741161" cy="718145"/>
            </a:xfrm>
            <a:prstGeom prst="rect">
              <a:avLst/>
            </a:prstGeom>
          </p:spPr>
          <p:txBody>
            <a:bodyPr lIns="0" tIns="0" rIns="0" bIns="0" rtlCol="0" anchor="t">
              <a:spAutoFit/>
            </a:bodyPr>
            <a:lstStyle/>
            <a:p>
              <a:pPr marL="0" lvl="1" indent="0" algn="l">
                <a:lnSpc>
                  <a:spcPts val="4199"/>
                </a:lnSpc>
                <a:spcBef>
                  <a:spcPct val="0"/>
                </a:spcBef>
              </a:pPr>
              <a:r>
                <a:rPr lang="en-US" sz="3600" b="1" dirty="0">
                  <a:solidFill>
                    <a:srgbClr val="0D0D0D"/>
                  </a:solidFill>
                  <a:latin typeface="Muli Bold"/>
                  <a:ea typeface="Muli Bold"/>
                  <a:cs typeface="Muli Bold"/>
                  <a:sym typeface="Muli Bold"/>
                </a:rPr>
                <a:t>1.3.3. </a:t>
              </a:r>
              <a:r>
                <a:rPr lang="en-US" sz="3600" b="1" dirty="0" err="1">
                  <a:solidFill>
                    <a:srgbClr val="0D0D0D"/>
                  </a:solidFill>
                  <a:latin typeface="Muli Bold"/>
                  <a:ea typeface="Muli Bold"/>
                  <a:cs typeface="Muli Bold"/>
                  <a:sym typeface="Muli Bold"/>
                </a:rPr>
                <a:t>Dân</a:t>
              </a:r>
              <a:r>
                <a:rPr lang="en-US" sz="3600" b="1" dirty="0">
                  <a:solidFill>
                    <a:srgbClr val="0D0D0D"/>
                  </a:solidFill>
                  <a:latin typeface="Muli Bold"/>
                  <a:ea typeface="Muli Bold"/>
                  <a:cs typeface="Muli Bold"/>
                  <a:sym typeface="Muli Bold"/>
                </a:rPr>
                <a:t> </a:t>
              </a:r>
              <a:r>
                <a:rPr lang="en-US" sz="3600" b="1" dirty="0" err="1">
                  <a:solidFill>
                    <a:srgbClr val="0D0D0D"/>
                  </a:solidFill>
                  <a:latin typeface="Muli Bold"/>
                  <a:ea typeface="Muli Bold"/>
                  <a:cs typeface="Muli Bold"/>
                  <a:sym typeface="Muli Bold"/>
                </a:rPr>
                <a:t>tộc</a:t>
              </a:r>
              <a:endParaRPr lang="en-US" sz="3600" b="1" dirty="0">
                <a:solidFill>
                  <a:srgbClr val="0D0D0D"/>
                </a:solidFill>
                <a:latin typeface="Muli Bold"/>
                <a:ea typeface="Muli Bold"/>
                <a:cs typeface="Muli Bold"/>
                <a:sym typeface="Muli Bold"/>
              </a:endParaRPr>
            </a:p>
          </p:txBody>
        </p:sp>
        <p:sp>
          <p:nvSpPr>
            <p:cNvPr id="36" name="TextBox 36"/>
            <p:cNvSpPr txBox="1"/>
            <p:nvPr/>
          </p:nvSpPr>
          <p:spPr>
            <a:xfrm>
              <a:off x="297208" y="529847"/>
              <a:ext cx="8781659" cy="1723549"/>
            </a:xfrm>
            <a:prstGeom prst="rect">
              <a:avLst/>
            </a:prstGeom>
          </p:spPr>
          <p:txBody>
            <a:bodyPr wrap="square" lIns="0" tIns="0" rIns="0" bIns="0" rtlCol="0" anchor="t">
              <a:spAutoFit/>
            </a:bodyPr>
            <a:lstStyle/>
            <a:p>
              <a:pPr marL="215898" lvl="1" algn="l">
                <a:spcAft>
                  <a:spcPts val="400"/>
                </a:spcAft>
              </a:pPr>
              <a:r>
                <a:rPr lang="en-US" sz="2800" dirty="0" err="1">
                  <a:solidFill>
                    <a:srgbClr val="3B3B3B"/>
                  </a:solidFill>
                  <a:latin typeface="Muli"/>
                  <a:ea typeface="Muli"/>
                  <a:cs typeface="Muli"/>
                  <a:sym typeface="Muli"/>
                </a:rPr>
                <a:t>Lựa</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chọn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dân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tộc</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của</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chủ</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cơ</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sở</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theo</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danh</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mục</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dân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tộc</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hiển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thị</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trên</a:t>
              </a:r>
              <a:r>
                <a:rPr lang="en-US" sz="2800" dirty="0">
                  <a:solidFill>
                    <a:srgbClr val="3B3B3B"/>
                  </a:solidFill>
                  <a:latin typeface="Muli"/>
                  <a:ea typeface="Muli"/>
                  <a:cs typeface="Muli"/>
                  <a:sym typeface="Muli"/>
                </a:rPr>
                <a:t> CAPI</a:t>
              </a:r>
            </a:p>
          </p:txBody>
        </p:sp>
      </p:grpSp>
      <p:grpSp>
        <p:nvGrpSpPr>
          <p:cNvPr id="39" name="Group 39"/>
          <p:cNvGrpSpPr/>
          <p:nvPr/>
        </p:nvGrpSpPr>
        <p:grpSpPr>
          <a:xfrm>
            <a:off x="12388701" y="6756921"/>
            <a:ext cx="5355108" cy="771365"/>
            <a:chOff x="-283937" y="126317"/>
            <a:chExt cx="7479578" cy="670142"/>
          </a:xfrm>
        </p:grpSpPr>
        <p:sp>
          <p:nvSpPr>
            <p:cNvPr id="40" name="Freeform 40"/>
            <p:cNvSpPr/>
            <p:nvPr/>
          </p:nvSpPr>
          <p:spPr>
            <a:xfrm>
              <a:off x="-283937" y="138998"/>
              <a:ext cx="611724" cy="394840"/>
            </a:xfrm>
            <a:custGeom>
              <a:avLst/>
              <a:gdLst/>
              <a:ahLst/>
              <a:cxnLst/>
              <a:rect l="l" t="t" r="r" b="b"/>
              <a:pathLst>
                <a:path w="611724" h="394840">
                  <a:moveTo>
                    <a:pt x="0" y="0"/>
                  </a:moveTo>
                  <a:lnTo>
                    <a:pt x="611724" y="0"/>
                  </a:lnTo>
                  <a:lnTo>
                    <a:pt x="611724" y="394840"/>
                  </a:lnTo>
                  <a:lnTo>
                    <a:pt x="0" y="3948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1" name="TextBox 41"/>
            <p:cNvSpPr txBox="1"/>
            <p:nvPr/>
          </p:nvSpPr>
          <p:spPr>
            <a:xfrm>
              <a:off x="516485" y="126317"/>
              <a:ext cx="6679156" cy="670142"/>
            </a:xfrm>
            <a:prstGeom prst="rect">
              <a:avLst/>
            </a:prstGeom>
          </p:spPr>
          <p:txBody>
            <a:bodyPr lIns="0" tIns="0" rIns="0" bIns="0" rtlCol="0" anchor="t">
              <a:spAutoFit/>
            </a:bodyPr>
            <a:lstStyle/>
            <a:p>
              <a:pPr marL="0" lvl="0" indent="0" algn="l">
                <a:lnSpc>
                  <a:spcPts val="2999"/>
                </a:lnSpc>
              </a:pPr>
              <a:r>
                <a:rPr lang="en-US" sz="3200" dirty="0" err="1">
                  <a:solidFill>
                    <a:srgbClr val="FF0000"/>
                  </a:solidFill>
                  <a:latin typeface="Muli"/>
                  <a:ea typeface="Muli"/>
                  <a:cs typeface="Muli"/>
                  <a:sym typeface="Muli"/>
                </a:rPr>
                <a:t>Ghi</a:t>
              </a:r>
              <a:r>
                <a:rPr lang="en-US" sz="3200" dirty="0">
                  <a:solidFill>
                    <a:srgbClr val="FF0000"/>
                  </a:solidFill>
                  <a:latin typeface="Muli"/>
                  <a:ea typeface="Muli"/>
                  <a:cs typeface="Muli"/>
                  <a:sym typeface="Muli"/>
                </a:rPr>
                <a:t> </a:t>
              </a:r>
              <a:r>
                <a:rPr lang="en-US" sz="3200" dirty="0" err="1">
                  <a:solidFill>
                    <a:srgbClr val="FF0000"/>
                  </a:solidFill>
                  <a:latin typeface="Muli"/>
                  <a:ea typeface="Muli"/>
                  <a:cs typeface="Muli"/>
                  <a:sym typeface="Muli"/>
                </a:rPr>
                <a:t>quốc</a:t>
              </a:r>
              <a:r>
                <a:rPr lang="en-US" sz="3200" dirty="0">
                  <a:solidFill>
                    <a:srgbClr val="FF0000"/>
                  </a:solidFill>
                  <a:latin typeface="Muli"/>
                  <a:ea typeface="Muli"/>
                  <a:cs typeface="Muli"/>
                  <a:sym typeface="Muli"/>
                </a:rPr>
                <a:t> </a:t>
              </a:r>
              <a:r>
                <a:rPr lang="en-US" sz="3200" dirty="0" err="1">
                  <a:solidFill>
                    <a:srgbClr val="FF0000"/>
                  </a:solidFill>
                  <a:latin typeface="Muli"/>
                  <a:ea typeface="Muli"/>
                  <a:cs typeface="Muli"/>
                  <a:sym typeface="Muli"/>
                </a:rPr>
                <a:t>tịch</a:t>
              </a:r>
              <a:r>
                <a:rPr lang="en-US" sz="3200" dirty="0">
                  <a:solidFill>
                    <a:srgbClr val="FF0000"/>
                  </a:solidFill>
                  <a:latin typeface="Muli"/>
                  <a:ea typeface="Muli"/>
                  <a:cs typeface="Muli"/>
                  <a:sym typeface="Muli"/>
                </a:rPr>
                <a:t> </a:t>
              </a:r>
              <a:r>
                <a:rPr lang="en-US" sz="3200" dirty="0" err="1">
                  <a:solidFill>
                    <a:srgbClr val="FF0000"/>
                  </a:solidFill>
                  <a:latin typeface="Muli"/>
                  <a:ea typeface="Muli"/>
                  <a:cs typeface="Muli"/>
                  <a:sym typeface="Muli"/>
                </a:rPr>
                <a:t>Việt</a:t>
              </a:r>
              <a:r>
                <a:rPr lang="en-US" sz="3200" dirty="0">
                  <a:solidFill>
                    <a:srgbClr val="FF0000"/>
                  </a:solidFill>
                  <a:latin typeface="Muli"/>
                  <a:ea typeface="Muli"/>
                  <a:cs typeface="Muli"/>
                  <a:sym typeface="Muli"/>
                </a:rPr>
                <a:t> Nam</a:t>
              </a:r>
            </a:p>
          </p:txBody>
        </p:sp>
      </p:grpSp>
      <p:grpSp>
        <p:nvGrpSpPr>
          <p:cNvPr id="43" name="Group 43"/>
          <p:cNvGrpSpPr/>
          <p:nvPr/>
        </p:nvGrpSpPr>
        <p:grpSpPr>
          <a:xfrm>
            <a:off x="11593258" y="9509721"/>
            <a:ext cx="6261425" cy="434379"/>
            <a:chOff x="-4767" y="-77302"/>
            <a:chExt cx="8348568" cy="579173"/>
          </a:xfrm>
        </p:grpSpPr>
        <p:sp>
          <p:nvSpPr>
            <p:cNvPr id="44" name="Freeform 44"/>
            <p:cNvSpPr/>
            <p:nvPr/>
          </p:nvSpPr>
          <p:spPr>
            <a:xfrm>
              <a:off x="-4767" y="-77302"/>
              <a:ext cx="630968" cy="579173"/>
            </a:xfrm>
            <a:custGeom>
              <a:avLst/>
              <a:gdLst/>
              <a:ahLst/>
              <a:cxnLst/>
              <a:rect l="l" t="t" r="r" b="b"/>
              <a:pathLst>
                <a:path w="611724" h="394840">
                  <a:moveTo>
                    <a:pt x="0" y="0"/>
                  </a:moveTo>
                  <a:lnTo>
                    <a:pt x="611724" y="0"/>
                  </a:lnTo>
                  <a:lnTo>
                    <a:pt x="611724" y="394840"/>
                  </a:lnTo>
                  <a:lnTo>
                    <a:pt x="0" y="3948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5" name="TextBox 45"/>
            <p:cNvSpPr txBox="1"/>
            <p:nvPr/>
          </p:nvSpPr>
          <p:spPr>
            <a:xfrm>
              <a:off x="827624" y="-56011"/>
              <a:ext cx="7516177" cy="512962"/>
            </a:xfrm>
            <a:prstGeom prst="rect">
              <a:avLst/>
            </a:prstGeom>
          </p:spPr>
          <p:txBody>
            <a:bodyPr wrap="square" lIns="0" tIns="0" rIns="0" bIns="0" rtlCol="0" anchor="t">
              <a:spAutoFit/>
            </a:bodyPr>
            <a:lstStyle/>
            <a:p>
              <a:pPr marL="0" lvl="0" indent="0" algn="l">
                <a:lnSpc>
                  <a:spcPts val="2999"/>
                </a:lnSpc>
              </a:pPr>
              <a:r>
                <a:rPr lang="en-US" sz="3000" dirty="0" err="1">
                  <a:solidFill>
                    <a:srgbClr val="FF0000"/>
                  </a:solidFill>
                  <a:latin typeface="Muli"/>
                  <a:ea typeface="Muli"/>
                  <a:cs typeface="Muli"/>
                  <a:sym typeface="Muli"/>
                </a:rPr>
                <a:t>Ghi</a:t>
              </a:r>
              <a:r>
                <a:rPr lang="en-US" sz="3000" dirty="0">
                  <a:solidFill>
                    <a:srgbClr val="FF0000"/>
                  </a:solidFill>
                  <a:latin typeface="Muli"/>
                  <a:ea typeface="Muli"/>
                  <a:cs typeface="Muli"/>
                  <a:sym typeface="Muli"/>
                </a:rPr>
                <a:t> </a:t>
              </a:r>
              <a:r>
                <a:rPr lang="en-US" sz="3000" dirty="0" err="1">
                  <a:solidFill>
                    <a:srgbClr val="FF0000"/>
                  </a:solidFill>
                  <a:latin typeface="Muli"/>
                  <a:ea typeface="Muli"/>
                  <a:cs typeface="Muli"/>
                  <a:sym typeface="Muli"/>
                </a:rPr>
                <a:t>quốc</a:t>
              </a:r>
              <a:r>
                <a:rPr lang="en-US" sz="3000" dirty="0">
                  <a:solidFill>
                    <a:srgbClr val="FF0000"/>
                  </a:solidFill>
                  <a:latin typeface="Muli"/>
                  <a:ea typeface="Muli"/>
                  <a:cs typeface="Muli"/>
                  <a:sym typeface="Muli"/>
                </a:rPr>
                <a:t> </a:t>
              </a:r>
              <a:r>
                <a:rPr lang="en-US" sz="3000" dirty="0" err="1">
                  <a:solidFill>
                    <a:srgbClr val="FF0000"/>
                  </a:solidFill>
                  <a:latin typeface="Muli"/>
                  <a:ea typeface="Muli"/>
                  <a:cs typeface="Muli"/>
                  <a:sym typeface="Muli"/>
                </a:rPr>
                <a:t>tịch</a:t>
              </a:r>
              <a:r>
                <a:rPr lang="en-US" sz="3000" dirty="0">
                  <a:solidFill>
                    <a:srgbClr val="FF0000"/>
                  </a:solidFill>
                  <a:latin typeface="Muli"/>
                  <a:ea typeface="Muli"/>
                  <a:cs typeface="Muli"/>
                  <a:sym typeface="Muli"/>
                </a:rPr>
                <a:t> </a:t>
              </a:r>
              <a:r>
                <a:rPr lang="en-US" sz="3000" dirty="0" err="1">
                  <a:solidFill>
                    <a:srgbClr val="FF0000"/>
                  </a:solidFill>
                  <a:latin typeface="Muli"/>
                  <a:ea typeface="Muli"/>
                  <a:cs typeface="Muli"/>
                  <a:sym typeface="Muli"/>
                </a:rPr>
                <a:t>Người</a:t>
              </a:r>
              <a:r>
                <a:rPr lang="en-US" sz="3000" dirty="0">
                  <a:solidFill>
                    <a:srgbClr val="FF0000"/>
                  </a:solidFill>
                  <a:latin typeface="Muli"/>
                  <a:ea typeface="Muli"/>
                  <a:cs typeface="Muli"/>
                  <a:sym typeface="Muli"/>
                </a:rPr>
                <a:t> </a:t>
              </a:r>
              <a:r>
                <a:rPr lang="en-US" sz="3000" dirty="0" err="1">
                  <a:solidFill>
                    <a:srgbClr val="FF0000"/>
                  </a:solidFill>
                  <a:latin typeface="Muli"/>
                  <a:ea typeface="Muli"/>
                  <a:cs typeface="Muli"/>
                  <a:sym typeface="Muli"/>
                </a:rPr>
                <a:t>nước</a:t>
              </a:r>
              <a:r>
                <a:rPr lang="en-US" sz="3000" dirty="0">
                  <a:solidFill>
                    <a:srgbClr val="FF0000"/>
                  </a:solidFill>
                  <a:latin typeface="Muli"/>
                  <a:ea typeface="Muli"/>
                  <a:cs typeface="Muli"/>
                  <a:sym typeface="Muli"/>
                </a:rPr>
                <a:t> </a:t>
              </a:r>
              <a:r>
                <a:rPr lang="en-US" sz="3000" dirty="0" err="1">
                  <a:solidFill>
                    <a:srgbClr val="FF0000"/>
                  </a:solidFill>
                  <a:latin typeface="Muli"/>
                  <a:ea typeface="Muli"/>
                  <a:cs typeface="Muli"/>
                  <a:sym typeface="Muli"/>
                </a:rPr>
                <a:t>ngoài</a:t>
              </a:r>
              <a:endParaRPr lang="en-US" sz="3000" dirty="0">
                <a:solidFill>
                  <a:srgbClr val="FF0000"/>
                </a:solidFill>
                <a:latin typeface="Muli"/>
                <a:ea typeface="Muli"/>
                <a:cs typeface="Muli"/>
                <a:sym typeface="Muli"/>
              </a:endParaRPr>
            </a:p>
          </p:txBody>
        </p:sp>
      </p:grpSp>
      <p:grpSp>
        <p:nvGrpSpPr>
          <p:cNvPr id="60" name="Group 59">
            <a:extLst>
              <a:ext uri="{FF2B5EF4-FFF2-40B4-BE49-F238E27FC236}">
                <a16:creationId xmlns:a16="http://schemas.microsoft.com/office/drawing/2014/main" xmlns="" id="{A2281390-18F8-49F1-9C8C-0E2FF600E1EA}"/>
              </a:ext>
            </a:extLst>
          </p:cNvPr>
          <p:cNvGrpSpPr/>
          <p:nvPr/>
        </p:nvGrpSpPr>
        <p:grpSpPr>
          <a:xfrm>
            <a:off x="7570645" y="1787208"/>
            <a:ext cx="4755250" cy="6709092"/>
            <a:chOff x="6847602" y="2203835"/>
            <a:chExt cx="4755250" cy="6709092"/>
          </a:xfrm>
        </p:grpSpPr>
        <p:sp>
          <p:nvSpPr>
            <p:cNvPr id="7" name="AutoShape 7"/>
            <p:cNvSpPr/>
            <p:nvPr/>
          </p:nvSpPr>
          <p:spPr>
            <a:xfrm>
              <a:off x="8772882" y="8216582"/>
              <a:ext cx="787554" cy="0"/>
            </a:xfrm>
            <a:prstGeom prst="line">
              <a:avLst/>
            </a:prstGeom>
            <a:ln w="28575" cap="flat">
              <a:solidFill>
                <a:srgbClr val="3C5679"/>
              </a:solidFill>
              <a:prstDash val="sysDash"/>
              <a:headEnd type="oval" w="lg" len="lg"/>
              <a:tailEnd type="none" w="sm" len="sm"/>
            </a:ln>
          </p:spPr>
        </p:sp>
        <p:grpSp>
          <p:nvGrpSpPr>
            <p:cNvPr id="59" name="Group 58">
              <a:extLst>
                <a:ext uri="{FF2B5EF4-FFF2-40B4-BE49-F238E27FC236}">
                  <a16:creationId xmlns:a16="http://schemas.microsoft.com/office/drawing/2014/main" xmlns="" id="{59C45C42-DC36-42EA-BC27-6E9B87C0F0FA}"/>
                </a:ext>
              </a:extLst>
            </p:cNvPr>
            <p:cNvGrpSpPr/>
            <p:nvPr/>
          </p:nvGrpSpPr>
          <p:grpSpPr>
            <a:xfrm>
              <a:off x="6847602" y="2203835"/>
              <a:ext cx="4755250" cy="6709092"/>
              <a:chOff x="6900684" y="2626758"/>
              <a:chExt cx="4755250" cy="6286169"/>
            </a:xfrm>
          </p:grpSpPr>
          <p:sp>
            <p:nvSpPr>
              <p:cNvPr id="4" name="AutoShape 4"/>
              <p:cNvSpPr/>
              <p:nvPr/>
            </p:nvSpPr>
            <p:spPr>
              <a:xfrm>
                <a:off x="8772882" y="3502776"/>
                <a:ext cx="825654" cy="0"/>
              </a:xfrm>
              <a:prstGeom prst="line">
                <a:avLst/>
              </a:prstGeom>
              <a:ln w="28575" cap="flat">
                <a:solidFill>
                  <a:srgbClr val="3C5679"/>
                </a:solidFill>
                <a:prstDash val="sysDash"/>
                <a:headEnd type="oval" w="lg" len="lg"/>
                <a:tailEnd type="none" w="sm" len="sm"/>
              </a:ln>
            </p:spPr>
          </p:sp>
          <p:sp>
            <p:nvSpPr>
              <p:cNvPr id="5" name="AutoShape 5"/>
              <p:cNvSpPr/>
              <p:nvPr/>
            </p:nvSpPr>
            <p:spPr>
              <a:xfrm>
                <a:off x="7062609" y="5676186"/>
                <a:ext cx="2497827" cy="0"/>
              </a:xfrm>
              <a:prstGeom prst="line">
                <a:avLst/>
              </a:prstGeom>
              <a:ln w="28575" cap="flat">
                <a:solidFill>
                  <a:srgbClr val="3C5679"/>
                </a:solidFill>
                <a:prstDash val="sysDash"/>
                <a:headEnd type="oval" w="lg" len="lg"/>
                <a:tailEnd type="none" w="sm" len="sm"/>
              </a:ln>
            </p:spPr>
          </p:sp>
          <p:sp>
            <p:nvSpPr>
              <p:cNvPr id="10" name="AutoShape 10"/>
              <p:cNvSpPr/>
              <p:nvPr/>
            </p:nvSpPr>
            <p:spPr>
              <a:xfrm>
                <a:off x="9550911" y="4280433"/>
                <a:ext cx="2031218" cy="0"/>
              </a:xfrm>
              <a:prstGeom prst="line">
                <a:avLst/>
              </a:prstGeom>
              <a:ln w="28575" cap="flat">
                <a:solidFill>
                  <a:srgbClr val="3C5679"/>
                </a:solidFill>
                <a:prstDash val="sysDash"/>
                <a:headEnd type="none" w="sm" len="sm"/>
                <a:tailEnd type="oval" w="lg" len="lg"/>
              </a:ln>
            </p:spPr>
          </p:sp>
          <p:sp>
            <p:nvSpPr>
              <p:cNvPr id="12" name="AutoShape 12"/>
              <p:cNvSpPr/>
              <p:nvPr/>
            </p:nvSpPr>
            <p:spPr>
              <a:xfrm rot="-5400000">
                <a:off x="7205913" y="5871585"/>
                <a:ext cx="4737619" cy="0"/>
              </a:xfrm>
              <a:prstGeom prst="line">
                <a:avLst/>
              </a:prstGeom>
              <a:ln w="28575" cap="flat">
                <a:solidFill>
                  <a:srgbClr val="3C5679"/>
                </a:solidFill>
                <a:prstDash val="lgDash"/>
                <a:headEnd type="none" w="sm" len="sm"/>
                <a:tailEnd type="none" w="sm" len="sm"/>
              </a:ln>
            </p:spPr>
          </p:sp>
          <p:sp>
            <p:nvSpPr>
              <p:cNvPr id="13" name="AutoShape 13"/>
              <p:cNvSpPr/>
              <p:nvPr/>
            </p:nvSpPr>
            <p:spPr>
              <a:xfrm>
                <a:off x="9550911" y="6551044"/>
                <a:ext cx="1740915" cy="0"/>
              </a:xfrm>
              <a:prstGeom prst="line">
                <a:avLst/>
              </a:prstGeom>
              <a:ln w="28575" cap="flat">
                <a:solidFill>
                  <a:srgbClr val="3C5679"/>
                </a:solidFill>
                <a:prstDash val="sysDash"/>
                <a:headEnd type="none" w="sm" len="sm"/>
                <a:tailEnd type="oval" w="lg" len="lg"/>
              </a:ln>
            </p:spPr>
          </p:sp>
          <p:grpSp>
            <p:nvGrpSpPr>
              <p:cNvPr id="14" name="Group 14"/>
              <p:cNvGrpSpPr/>
              <p:nvPr/>
            </p:nvGrpSpPr>
            <p:grpSpPr>
              <a:xfrm>
                <a:off x="7493513" y="2626758"/>
                <a:ext cx="1598618" cy="1586650"/>
                <a:chOff x="159837" y="168809"/>
                <a:chExt cx="2391082" cy="2142591"/>
              </a:xfrm>
            </p:grpSpPr>
            <p:sp>
              <p:nvSpPr>
                <p:cNvPr id="15" name="Freeform 15"/>
                <p:cNvSpPr/>
                <p:nvPr/>
              </p:nvSpPr>
              <p:spPr>
                <a:xfrm>
                  <a:off x="159837" y="168809"/>
                  <a:ext cx="2391082" cy="2142591"/>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BCBFFF"/>
                </a:solidFill>
              </p:spPr>
            </p:sp>
          </p:grpSp>
          <p:grpSp>
            <p:nvGrpSpPr>
              <p:cNvPr id="16" name="Group 16"/>
              <p:cNvGrpSpPr/>
              <p:nvPr/>
            </p:nvGrpSpPr>
            <p:grpSpPr>
              <a:xfrm>
                <a:off x="10229947" y="3582852"/>
                <a:ext cx="1425987" cy="1312612"/>
                <a:chOff x="0" y="132900"/>
                <a:chExt cx="2366661" cy="2178498"/>
              </a:xfrm>
            </p:grpSpPr>
            <p:sp>
              <p:nvSpPr>
                <p:cNvPr id="17" name="Freeform 17"/>
                <p:cNvSpPr/>
                <p:nvPr/>
              </p:nvSpPr>
              <p:spPr>
                <a:xfrm>
                  <a:off x="0" y="132900"/>
                  <a:ext cx="2366661" cy="2178498"/>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4FBB92"/>
                </a:solidFill>
              </p:spPr>
            </p:sp>
          </p:grpSp>
          <p:grpSp>
            <p:nvGrpSpPr>
              <p:cNvPr id="18" name="Group 18"/>
              <p:cNvGrpSpPr/>
              <p:nvPr/>
            </p:nvGrpSpPr>
            <p:grpSpPr>
              <a:xfrm>
                <a:off x="6900684" y="4937944"/>
                <a:ext cx="1440938" cy="1414331"/>
                <a:chOff x="159444" y="-35917"/>
                <a:chExt cx="2391475" cy="2347317"/>
              </a:xfrm>
            </p:grpSpPr>
            <p:sp>
              <p:nvSpPr>
                <p:cNvPr id="19" name="Freeform 19"/>
                <p:cNvSpPr/>
                <p:nvPr/>
              </p:nvSpPr>
              <p:spPr>
                <a:xfrm>
                  <a:off x="159444" y="-35917"/>
                  <a:ext cx="2391475" cy="2347317"/>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ADE466"/>
                </a:solidFill>
              </p:spPr>
            </p:sp>
          </p:grpSp>
          <p:grpSp>
            <p:nvGrpSpPr>
              <p:cNvPr id="20" name="Group 20"/>
              <p:cNvGrpSpPr/>
              <p:nvPr/>
            </p:nvGrpSpPr>
            <p:grpSpPr>
              <a:xfrm>
                <a:off x="7555123" y="7520237"/>
                <a:ext cx="1537008" cy="1392690"/>
                <a:chOff x="0" y="0"/>
                <a:chExt cx="2550919" cy="2311400"/>
              </a:xfrm>
            </p:grpSpPr>
            <p:sp>
              <p:nvSpPr>
                <p:cNvPr id="21" name="Freeform 21"/>
                <p:cNvSpPr/>
                <p:nvPr/>
              </p:nvSpPr>
              <p:spPr>
                <a:xfrm>
                  <a:off x="0" y="0"/>
                  <a:ext cx="2550919" cy="2311400"/>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FDDB3E"/>
                </a:solidFill>
              </p:spPr>
            </p:sp>
          </p:grpSp>
          <p:grpSp>
            <p:nvGrpSpPr>
              <p:cNvPr id="22" name="Group 22"/>
              <p:cNvGrpSpPr/>
              <p:nvPr/>
            </p:nvGrpSpPr>
            <p:grpSpPr>
              <a:xfrm>
                <a:off x="10229947" y="5985668"/>
                <a:ext cx="1393851" cy="1261720"/>
                <a:chOff x="0" y="-683597"/>
                <a:chExt cx="2313326" cy="2094033"/>
              </a:xfrm>
            </p:grpSpPr>
            <p:sp>
              <p:nvSpPr>
                <p:cNvPr id="23" name="Freeform 23"/>
                <p:cNvSpPr/>
                <p:nvPr/>
              </p:nvSpPr>
              <p:spPr>
                <a:xfrm>
                  <a:off x="0" y="-683597"/>
                  <a:ext cx="2313326" cy="2094033"/>
                </a:xfrm>
                <a:custGeom>
                  <a:avLst/>
                  <a:gdLst/>
                  <a:ahLst/>
                  <a:cxnLst/>
                  <a:rect l="l" t="t" r="r" b="b"/>
                  <a:pathLst>
                    <a:path w="2550919" h="2311400">
                      <a:moveTo>
                        <a:pt x="2246119" y="0"/>
                      </a:moveTo>
                      <a:lnTo>
                        <a:pt x="304800" y="0"/>
                      </a:lnTo>
                      <a:cubicBezTo>
                        <a:pt x="135890" y="0"/>
                        <a:pt x="0" y="135890"/>
                        <a:pt x="0" y="304800"/>
                      </a:cubicBezTo>
                      <a:lnTo>
                        <a:pt x="0" y="2006600"/>
                      </a:lnTo>
                      <a:cubicBezTo>
                        <a:pt x="0" y="2175510"/>
                        <a:pt x="135890" y="2311400"/>
                        <a:pt x="304800" y="2311400"/>
                      </a:cubicBezTo>
                      <a:lnTo>
                        <a:pt x="2246119" y="2311400"/>
                      </a:lnTo>
                      <a:cubicBezTo>
                        <a:pt x="2415029" y="2311400"/>
                        <a:pt x="2550919" y="2175510"/>
                        <a:pt x="2550919" y="2006600"/>
                      </a:cubicBezTo>
                      <a:lnTo>
                        <a:pt x="2550919" y="304800"/>
                      </a:lnTo>
                      <a:cubicBezTo>
                        <a:pt x="2550919" y="135890"/>
                        <a:pt x="2415029" y="0"/>
                        <a:pt x="2246119" y="0"/>
                      </a:cubicBezTo>
                      <a:close/>
                    </a:path>
                  </a:pathLst>
                </a:custGeom>
                <a:solidFill>
                  <a:srgbClr val="E8E252"/>
                </a:solidFill>
              </p:spPr>
            </p:sp>
          </p:grpSp>
          <p:sp>
            <p:nvSpPr>
              <p:cNvPr id="28" name="Freeform 28"/>
              <p:cNvSpPr/>
              <p:nvPr/>
            </p:nvSpPr>
            <p:spPr>
              <a:xfrm>
                <a:off x="7712475" y="2942155"/>
                <a:ext cx="1144362" cy="994771"/>
              </a:xfrm>
              <a:custGeom>
                <a:avLst/>
                <a:gdLst/>
                <a:ahLst/>
                <a:cxnLst/>
                <a:rect l="l" t="t" r="r" b="b"/>
                <a:pathLst>
                  <a:path w="1005438" h="989100">
                    <a:moveTo>
                      <a:pt x="0" y="0"/>
                    </a:moveTo>
                    <a:lnTo>
                      <a:pt x="1005438" y="0"/>
                    </a:lnTo>
                    <a:lnTo>
                      <a:pt x="1005438" y="989100"/>
                    </a:lnTo>
                    <a:lnTo>
                      <a:pt x="0" y="9891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29"/>
              <p:cNvSpPr/>
              <p:nvPr/>
            </p:nvSpPr>
            <p:spPr>
              <a:xfrm>
                <a:off x="10553625" y="3774312"/>
                <a:ext cx="889652" cy="849618"/>
              </a:xfrm>
              <a:custGeom>
                <a:avLst/>
                <a:gdLst/>
                <a:ahLst/>
                <a:cxnLst/>
                <a:rect l="l" t="t" r="r" b="b"/>
                <a:pathLst>
                  <a:path w="889652" h="849618">
                    <a:moveTo>
                      <a:pt x="0" y="0"/>
                    </a:moveTo>
                    <a:lnTo>
                      <a:pt x="889652" y="0"/>
                    </a:lnTo>
                    <a:lnTo>
                      <a:pt x="889652" y="849618"/>
                    </a:lnTo>
                    <a:lnTo>
                      <a:pt x="0" y="84961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33"/>
              <p:cNvSpPr/>
              <p:nvPr/>
            </p:nvSpPr>
            <p:spPr>
              <a:xfrm>
                <a:off x="7172786" y="5255597"/>
                <a:ext cx="800665" cy="800665"/>
              </a:xfrm>
              <a:custGeom>
                <a:avLst/>
                <a:gdLst/>
                <a:ahLst/>
                <a:cxnLst/>
                <a:rect l="l" t="t" r="r" b="b"/>
                <a:pathLst>
                  <a:path w="800665" h="800665">
                    <a:moveTo>
                      <a:pt x="0" y="0"/>
                    </a:moveTo>
                    <a:lnTo>
                      <a:pt x="800665" y="0"/>
                    </a:lnTo>
                    <a:lnTo>
                      <a:pt x="800665" y="800666"/>
                    </a:lnTo>
                    <a:lnTo>
                      <a:pt x="0" y="800666"/>
                    </a:lnTo>
                    <a:lnTo>
                      <a:pt x="0" y="0"/>
                    </a:lnTo>
                    <a:close/>
                  </a:path>
                </a:pathLst>
              </a:custGeom>
              <a:blipFill>
                <a:blip r:embed="rId16"/>
                <a:stretch>
                  <a:fillRect/>
                </a:stretch>
              </a:blipFill>
            </p:spPr>
          </p:sp>
          <p:sp>
            <p:nvSpPr>
              <p:cNvPr id="42" name="Freeform 42"/>
              <p:cNvSpPr/>
              <p:nvPr/>
            </p:nvSpPr>
            <p:spPr>
              <a:xfrm>
                <a:off x="10565617" y="6209645"/>
                <a:ext cx="865668" cy="682795"/>
              </a:xfrm>
              <a:custGeom>
                <a:avLst/>
                <a:gdLst/>
                <a:ahLst/>
                <a:cxnLst/>
                <a:rect l="l" t="t" r="r" b="b"/>
                <a:pathLst>
                  <a:path w="865668" h="682795">
                    <a:moveTo>
                      <a:pt x="0" y="0"/>
                    </a:moveTo>
                    <a:lnTo>
                      <a:pt x="865668" y="0"/>
                    </a:lnTo>
                    <a:lnTo>
                      <a:pt x="865668" y="682795"/>
                    </a:lnTo>
                    <a:lnTo>
                      <a:pt x="0" y="68279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6" name="Freeform 46"/>
              <p:cNvSpPr/>
              <p:nvPr/>
            </p:nvSpPr>
            <p:spPr>
              <a:xfrm>
                <a:off x="7804823" y="7761654"/>
                <a:ext cx="1021524" cy="896387"/>
              </a:xfrm>
              <a:custGeom>
                <a:avLst/>
                <a:gdLst/>
                <a:ahLst/>
                <a:cxnLst/>
                <a:rect l="l" t="t" r="r" b="b"/>
                <a:pathLst>
                  <a:path w="1021524" h="896387">
                    <a:moveTo>
                      <a:pt x="0" y="0"/>
                    </a:moveTo>
                    <a:lnTo>
                      <a:pt x="1021523" y="0"/>
                    </a:lnTo>
                    <a:lnTo>
                      <a:pt x="1021523" y="896387"/>
                    </a:lnTo>
                    <a:lnTo>
                      <a:pt x="0" y="89638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grpSp>
      <p:sp>
        <p:nvSpPr>
          <p:cNvPr id="47" name="TextBox 47"/>
          <p:cNvSpPr txBox="1"/>
          <p:nvPr/>
        </p:nvSpPr>
        <p:spPr>
          <a:xfrm>
            <a:off x="12703363" y="2063668"/>
            <a:ext cx="5055916" cy="538609"/>
          </a:xfrm>
          <a:prstGeom prst="rect">
            <a:avLst/>
          </a:prstGeom>
        </p:spPr>
        <p:txBody>
          <a:bodyPr lIns="0" tIns="0" rIns="0" bIns="0" rtlCol="0" anchor="t">
            <a:spAutoFit/>
          </a:bodyPr>
          <a:lstStyle/>
          <a:p>
            <a:pPr marL="0" lvl="1" indent="0" algn="l">
              <a:lnSpc>
                <a:spcPts val="4199"/>
              </a:lnSpc>
              <a:spcBef>
                <a:spcPct val="0"/>
              </a:spcBef>
            </a:pPr>
            <a:r>
              <a:rPr lang="en-US" sz="4000" b="1" dirty="0">
                <a:solidFill>
                  <a:srgbClr val="0D0D0D"/>
                </a:solidFill>
                <a:latin typeface="Muli Bold"/>
                <a:ea typeface="Muli Bold"/>
                <a:cs typeface="Muli Bold"/>
                <a:sym typeface="Muli Bold"/>
              </a:rPr>
              <a:t>1.3.2. </a:t>
            </a:r>
            <a:r>
              <a:rPr lang="en-US" sz="4000" b="1" dirty="0" err="1">
                <a:solidFill>
                  <a:srgbClr val="0D0D0D"/>
                </a:solidFill>
                <a:latin typeface="Muli Bold"/>
                <a:ea typeface="Muli Bold"/>
                <a:cs typeface="Muli Bold"/>
                <a:sym typeface="Muli Bold"/>
              </a:rPr>
              <a:t>Năm</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sinh</a:t>
            </a:r>
            <a:endParaRPr lang="en-US" sz="4000" b="1" dirty="0">
              <a:solidFill>
                <a:srgbClr val="0D0D0D"/>
              </a:solidFill>
              <a:latin typeface="Muli Bold"/>
              <a:ea typeface="Muli Bold"/>
              <a:cs typeface="Muli Bold"/>
              <a:sym typeface="Muli Bold"/>
            </a:endParaRPr>
          </a:p>
        </p:txBody>
      </p:sp>
      <p:sp>
        <p:nvSpPr>
          <p:cNvPr id="48" name="TextBox 48"/>
          <p:cNvSpPr txBox="1"/>
          <p:nvPr/>
        </p:nvSpPr>
        <p:spPr>
          <a:xfrm>
            <a:off x="12902269" y="2628103"/>
            <a:ext cx="4327973" cy="984885"/>
          </a:xfrm>
          <a:prstGeom prst="rect">
            <a:avLst/>
          </a:prstGeom>
        </p:spPr>
        <p:txBody>
          <a:bodyPr wrap="square" lIns="0" tIns="0" rIns="0" bIns="0" rtlCol="0" anchor="t">
            <a:spAutoFit/>
          </a:bodyPr>
          <a:lstStyle/>
          <a:p>
            <a:pPr marL="215898" lvl="1" algn="l"/>
            <a:r>
              <a:rPr lang="en-US" sz="3200" dirty="0" err="1">
                <a:solidFill>
                  <a:srgbClr val="FC0000"/>
                </a:solidFill>
                <a:latin typeface="Muli"/>
                <a:ea typeface="Muli"/>
                <a:cs typeface="Muli"/>
                <a:sym typeface="Muli"/>
              </a:rPr>
              <a:t>Sử</a:t>
            </a:r>
            <a:r>
              <a:rPr lang="en-US" sz="3200" dirty="0">
                <a:solidFill>
                  <a:srgbClr val="FC0000"/>
                </a:solidFill>
                <a:latin typeface="Muli"/>
                <a:ea typeface="Muli"/>
                <a:cs typeface="Muli"/>
                <a:sym typeface="Muli"/>
              </a:rPr>
              <a:t> </a:t>
            </a:r>
            <a:r>
              <a:rPr lang="en-US" sz="3200" dirty="0" err="1">
                <a:solidFill>
                  <a:srgbClr val="FC0000"/>
                </a:solidFill>
                <a:latin typeface="Muli"/>
                <a:ea typeface="Muli"/>
                <a:cs typeface="Muli"/>
                <a:sym typeface="Muli"/>
              </a:rPr>
              <a:t>dụng</a:t>
            </a:r>
            <a:r>
              <a:rPr lang="en-US" sz="3200" dirty="0">
                <a:solidFill>
                  <a:srgbClr val="FC0000"/>
                </a:solidFill>
                <a:latin typeface="Muli"/>
                <a:ea typeface="Muli"/>
                <a:cs typeface="Muli"/>
                <a:sym typeface="Muli"/>
              </a:rPr>
              <a:t> </a:t>
            </a:r>
            <a:r>
              <a:rPr lang="en-US" sz="3200" dirty="0" err="1">
                <a:solidFill>
                  <a:srgbClr val="FC0000"/>
                </a:solidFill>
                <a:latin typeface="Muli"/>
                <a:ea typeface="Muli"/>
                <a:cs typeface="Muli"/>
                <a:sym typeface="Muli"/>
              </a:rPr>
              <a:t>năm</a:t>
            </a:r>
            <a:r>
              <a:rPr lang="en-US" sz="3200" dirty="0">
                <a:solidFill>
                  <a:srgbClr val="FC0000"/>
                </a:solidFill>
                <a:latin typeface="Muli"/>
                <a:ea typeface="Muli"/>
                <a:cs typeface="Muli"/>
                <a:sym typeface="Muli"/>
              </a:rPr>
              <a:t> </a:t>
            </a:r>
            <a:r>
              <a:rPr lang="en-US" sz="3200" dirty="0" err="1">
                <a:solidFill>
                  <a:srgbClr val="FC0000"/>
                </a:solidFill>
                <a:latin typeface="Muli"/>
                <a:ea typeface="Muli"/>
                <a:cs typeface="Muli"/>
                <a:sym typeface="Muli"/>
              </a:rPr>
              <a:t>sinh</a:t>
            </a:r>
            <a:r>
              <a:rPr lang="en-US" sz="3200" dirty="0">
                <a:solidFill>
                  <a:srgbClr val="FC0000"/>
                </a:solidFill>
                <a:latin typeface="Muli"/>
                <a:ea typeface="Muli"/>
                <a:cs typeface="Muli"/>
                <a:sym typeface="Muli"/>
              </a:rPr>
              <a:t> </a:t>
            </a:r>
            <a:r>
              <a:rPr lang="en-US" sz="3200" dirty="0" err="1">
                <a:solidFill>
                  <a:srgbClr val="FC0000"/>
                </a:solidFill>
                <a:latin typeface="Muli"/>
                <a:ea typeface="Muli"/>
                <a:cs typeface="Muli"/>
                <a:sym typeface="Muli"/>
              </a:rPr>
              <a:t>trên</a:t>
            </a:r>
            <a:r>
              <a:rPr lang="en-US" sz="3200" dirty="0">
                <a:solidFill>
                  <a:srgbClr val="FC0000"/>
                </a:solidFill>
                <a:latin typeface="Muli"/>
                <a:ea typeface="Muli"/>
                <a:cs typeface="Muli"/>
                <a:sym typeface="Muli"/>
              </a:rPr>
              <a:t> </a:t>
            </a:r>
            <a:r>
              <a:rPr lang="en-US" sz="3200" dirty="0" err="1">
                <a:solidFill>
                  <a:srgbClr val="FC0000"/>
                </a:solidFill>
                <a:latin typeface="Muli"/>
                <a:ea typeface="Muli"/>
                <a:cs typeface="Muli"/>
                <a:sym typeface="Muli"/>
              </a:rPr>
              <a:t>giấy</a:t>
            </a:r>
            <a:r>
              <a:rPr lang="en-US" sz="3200" dirty="0">
                <a:solidFill>
                  <a:srgbClr val="FC0000"/>
                </a:solidFill>
                <a:latin typeface="Muli"/>
                <a:ea typeface="Muli"/>
                <a:cs typeface="Muli"/>
                <a:sym typeface="Muli"/>
              </a:rPr>
              <a:t> </a:t>
            </a:r>
            <a:r>
              <a:rPr lang="en-US" sz="3200" dirty="0" err="1">
                <a:solidFill>
                  <a:srgbClr val="FC0000"/>
                </a:solidFill>
                <a:latin typeface="Muli"/>
                <a:ea typeface="Muli"/>
                <a:cs typeface="Muli"/>
                <a:sym typeface="Muli"/>
              </a:rPr>
              <a:t>tờ</a:t>
            </a:r>
            <a:endParaRPr lang="en-US" sz="3200" dirty="0">
              <a:solidFill>
                <a:srgbClr val="FC0000"/>
              </a:solidFill>
              <a:latin typeface="Muli"/>
              <a:ea typeface="Muli"/>
              <a:cs typeface="Muli"/>
              <a:sym typeface="Muli"/>
            </a:endParaRPr>
          </a:p>
        </p:txBody>
      </p:sp>
      <p:sp>
        <p:nvSpPr>
          <p:cNvPr id="49" name="TextBox 49"/>
          <p:cNvSpPr txBox="1"/>
          <p:nvPr/>
        </p:nvSpPr>
        <p:spPr>
          <a:xfrm>
            <a:off x="12216231" y="5143500"/>
            <a:ext cx="5311233" cy="1477328"/>
          </a:xfrm>
          <a:prstGeom prst="rect">
            <a:avLst/>
          </a:prstGeom>
        </p:spPr>
        <p:txBody>
          <a:bodyPr wrap="square" lIns="0" tIns="0" rIns="0" bIns="0" rtlCol="0" anchor="t">
            <a:spAutoFit/>
          </a:bodyPr>
          <a:lstStyle/>
          <a:p>
            <a:pPr marL="215898" lvl="1" algn="l"/>
            <a:r>
              <a:rPr lang="en-US" sz="3200" dirty="0">
                <a:latin typeface="Muli"/>
                <a:ea typeface="Muli"/>
                <a:cs typeface="Muli"/>
                <a:sym typeface="Muli"/>
              </a:rPr>
              <a:t>1. Trường </a:t>
            </a:r>
            <a:r>
              <a:rPr lang="en-US" sz="3200" dirty="0" err="1">
                <a:latin typeface="Muli"/>
                <a:ea typeface="Muli"/>
                <a:cs typeface="Muli"/>
                <a:sym typeface="Muli"/>
              </a:rPr>
              <a:t>hợp</a:t>
            </a:r>
            <a:r>
              <a:rPr lang="en-US" sz="3200" dirty="0">
                <a:latin typeface="Muli"/>
                <a:ea typeface="Muli"/>
                <a:cs typeface="Muli"/>
                <a:sym typeface="Muli"/>
              </a:rPr>
              <a:t> </a:t>
            </a:r>
            <a:r>
              <a:rPr lang="en-US" sz="3200" dirty="0" err="1">
                <a:latin typeface="Muli"/>
                <a:ea typeface="Muli"/>
                <a:cs typeface="Muli"/>
                <a:sym typeface="Muli"/>
              </a:rPr>
              <a:t>chủ</a:t>
            </a:r>
            <a:r>
              <a:rPr lang="en-US" sz="3200" dirty="0">
                <a:latin typeface="Muli"/>
                <a:ea typeface="Muli"/>
                <a:cs typeface="Muli"/>
                <a:sym typeface="Muli"/>
              </a:rPr>
              <a:t> </a:t>
            </a:r>
            <a:r>
              <a:rPr lang="en-US" sz="3200" dirty="0" err="1">
                <a:latin typeface="Muli"/>
                <a:ea typeface="Muli"/>
                <a:cs typeface="Muli"/>
                <a:sym typeface="Muli"/>
              </a:rPr>
              <a:t>cơ</a:t>
            </a:r>
            <a:r>
              <a:rPr lang="en-US" sz="3200" dirty="0">
                <a:latin typeface="Muli"/>
                <a:ea typeface="Muli"/>
                <a:cs typeface="Muli"/>
                <a:sym typeface="Muli"/>
              </a:rPr>
              <a:t> </a:t>
            </a:r>
            <a:r>
              <a:rPr lang="en-US" sz="3200" dirty="0" err="1">
                <a:latin typeface="Muli"/>
                <a:ea typeface="Muli"/>
                <a:cs typeface="Muli"/>
                <a:sym typeface="Muli"/>
              </a:rPr>
              <a:t>sở</a:t>
            </a:r>
            <a:r>
              <a:rPr lang="en-US" sz="3200" dirty="0">
                <a:latin typeface="Muli"/>
                <a:ea typeface="Muli"/>
                <a:cs typeface="Muli"/>
                <a:sym typeface="Muli"/>
              </a:rPr>
              <a:t> </a:t>
            </a:r>
            <a:r>
              <a:rPr lang="en-US" sz="3200" dirty="0" err="1">
                <a:latin typeface="Muli"/>
                <a:ea typeface="Muli"/>
                <a:cs typeface="Muli"/>
                <a:sym typeface="Muli"/>
              </a:rPr>
              <a:t>có</a:t>
            </a:r>
            <a:r>
              <a:rPr lang="en-US" sz="3200" dirty="0">
                <a:latin typeface="Muli"/>
                <a:ea typeface="Muli"/>
                <a:cs typeface="Muli"/>
                <a:sym typeface="Muli"/>
              </a:rPr>
              <a:t> </a:t>
            </a:r>
            <a:r>
              <a:rPr lang="en-US" sz="3200" dirty="0" err="1">
                <a:latin typeface="Muli"/>
                <a:ea typeface="Muli"/>
                <a:cs typeface="Muli"/>
                <a:sym typeface="Muli"/>
              </a:rPr>
              <a:t>hai</a:t>
            </a:r>
            <a:r>
              <a:rPr lang="en-US" sz="3200" dirty="0">
                <a:latin typeface="Muli"/>
                <a:ea typeface="Muli"/>
                <a:cs typeface="Muli"/>
                <a:sym typeface="Muli"/>
              </a:rPr>
              <a:t> </a:t>
            </a:r>
            <a:r>
              <a:rPr lang="en-US" sz="3200" dirty="0" err="1">
                <a:latin typeface="Muli"/>
                <a:ea typeface="Muli"/>
                <a:cs typeface="Muli"/>
                <a:sym typeface="Muli"/>
              </a:rPr>
              <a:t>quốc</a:t>
            </a:r>
            <a:r>
              <a:rPr lang="en-US" sz="3200" dirty="0">
                <a:latin typeface="Muli"/>
                <a:ea typeface="Muli"/>
                <a:cs typeface="Muli"/>
                <a:sym typeface="Muli"/>
              </a:rPr>
              <a:t> </a:t>
            </a:r>
            <a:r>
              <a:rPr lang="en-US" sz="3200" dirty="0" err="1">
                <a:latin typeface="Muli"/>
                <a:ea typeface="Muli"/>
                <a:cs typeface="Muli"/>
                <a:sym typeface="Muli"/>
              </a:rPr>
              <a:t>tịch</a:t>
            </a:r>
            <a:r>
              <a:rPr lang="en-US" sz="3200" dirty="0">
                <a:latin typeface="Muli"/>
                <a:ea typeface="Muli"/>
                <a:cs typeface="Muli"/>
                <a:sym typeface="Muli"/>
              </a:rPr>
              <a:t> </a:t>
            </a:r>
            <a:r>
              <a:rPr lang="en-US" sz="3200" dirty="0" err="1">
                <a:latin typeface="Muli"/>
                <a:ea typeface="Muli"/>
                <a:cs typeface="Muli"/>
                <a:sym typeface="Muli"/>
              </a:rPr>
              <a:t>trong</a:t>
            </a:r>
            <a:r>
              <a:rPr lang="en-US" sz="3200" dirty="0">
                <a:latin typeface="Muli"/>
                <a:ea typeface="Muli"/>
                <a:cs typeface="Muli"/>
                <a:sym typeface="Muli"/>
              </a:rPr>
              <a:t> </a:t>
            </a:r>
            <a:r>
              <a:rPr lang="en-US" sz="3200" dirty="0" err="1">
                <a:latin typeface="Muli"/>
                <a:ea typeface="Muli"/>
                <a:cs typeface="Muli"/>
                <a:sym typeface="Muli"/>
              </a:rPr>
              <a:t>đó</a:t>
            </a:r>
            <a:r>
              <a:rPr lang="en-US" sz="3200" dirty="0">
                <a:latin typeface="Muli"/>
                <a:ea typeface="Muli"/>
                <a:cs typeface="Muli"/>
                <a:sym typeface="Muli"/>
              </a:rPr>
              <a:t> </a:t>
            </a:r>
            <a:r>
              <a:rPr lang="en-US" sz="3200" dirty="0" err="1">
                <a:latin typeface="Muli"/>
                <a:ea typeface="Muli"/>
                <a:cs typeface="Muli"/>
                <a:sym typeface="Muli"/>
              </a:rPr>
              <a:t>có</a:t>
            </a:r>
            <a:r>
              <a:rPr lang="en-US" sz="3200" dirty="0">
                <a:latin typeface="Muli"/>
                <a:ea typeface="Muli"/>
                <a:cs typeface="Muli"/>
                <a:sym typeface="Muli"/>
              </a:rPr>
              <a:t> Quốc </a:t>
            </a:r>
            <a:r>
              <a:rPr lang="en-US" sz="3200" dirty="0" err="1">
                <a:latin typeface="Muli"/>
                <a:ea typeface="Muli"/>
                <a:cs typeface="Muli"/>
                <a:sym typeface="Muli"/>
              </a:rPr>
              <a:t>tịch</a:t>
            </a:r>
            <a:r>
              <a:rPr lang="en-US" sz="3200" dirty="0">
                <a:latin typeface="Muli"/>
                <a:ea typeface="Muli"/>
                <a:cs typeface="Muli"/>
                <a:sym typeface="Muli"/>
              </a:rPr>
              <a:t> Việt Nam</a:t>
            </a:r>
          </a:p>
        </p:txBody>
      </p:sp>
      <p:sp>
        <p:nvSpPr>
          <p:cNvPr id="50" name="TextBox 50"/>
          <p:cNvSpPr txBox="1"/>
          <p:nvPr/>
        </p:nvSpPr>
        <p:spPr>
          <a:xfrm>
            <a:off x="152400" y="272825"/>
            <a:ext cx="17505553" cy="661207"/>
          </a:xfrm>
          <a:prstGeom prst="rect">
            <a:avLst/>
          </a:prstGeom>
        </p:spPr>
        <p:txBody>
          <a:bodyPr wrap="square" lIns="0" tIns="0" rIns="0" bIns="0" rtlCol="0" anchor="t">
            <a:spAutoFit/>
          </a:bodyPr>
          <a:lstStyle/>
          <a:p>
            <a:pPr algn="ctr">
              <a:lnSpc>
                <a:spcPts val="5600"/>
              </a:lnSpc>
            </a:pPr>
            <a:r>
              <a:rPr lang="en-US" sz="4000" b="1" dirty="0">
                <a:solidFill>
                  <a:srgbClr val="0D0D0D"/>
                </a:solidFill>
                <a:latin typeface="Muli Bold"/>
                <a:ea typeface="Muli Bold"/>
                <a:cs typeface="Muli Bold"/>
                <a:sym typeface="Muli Bold"/>
              </a:rPr>
              <a:t>1.3. </a:t>
            </a:r>
            <a:r>
              <a:rPr lang="en-US" sz="4000" b="1" dirty="0" err="1">
                <a:solidFill>
                  <a:srgbClr val="0D0D0D"/>
                </a:solidFill>
                <a:latin typeface="Muli Bold"/>
                <a:ea typeface="Muli Bold"/>
                <a:cs typeface="Muli Bold"/>
                <a:sym typeface="Muli Bold"/>
              </a:rPr>
              <a:t>Ông</a:t>
            </a:r>
            <a:r>
              <a:rPr lang="en-US" sz="4000" b="1" dirty="0">
                <a:solidFill>
                  <a:srgbClr val="0D0D0D"/>
                </a:solidFill>
                <a:latin typeface="Muli Bold"/>
                <a:ea typeface="Muli Bold"/>
                <a:cs typeface="Muli Bold"/>
                <a:sym typeface="Muli Bold"/>
              </a:rPr>
              <a:t>/</a:t>
            </a:r>
            <a:r>
              <a:rPr lang="en-US" sz="4000" b="1" dirty="0" err="1">
                <a:solidFill>
                  <a:srgbClr val="0D0D0D"/>
                </a:solidFill>
                <a:latin typeface="Muli Bold"/>
                <a:ea typeface="Muli Bold"/>
                <a:cs typeface="Muli Bold"/>
                <a:sym typeface="Muli Bold"/>
              </a:rPr>
              <a:t>bà</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cho</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biết</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một</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số</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thông</a:t>
            </a:r>
            <a:r>
              <a:rPr lang="en-US" sz="4000" b="1" dirty="0">
                <a:solidFill>
                  <a:srgbClr val="0D0D0D"/>
                </a:solidFill>
                <a:latin typeface="Muli Bold"/>
                <a:ea typeface="Muli Bold"/>
                <a:cs typeface="Muli Bold"/>
                <a:sym typeface="Muli Bold"/>
              </a:rPr>
              <a:t> tin </a:t>
            </a:r>
            <a:r>
              <a:rPr lang="en-US" sz="4000" b="1" dirty="0" err="1">
                <a:solidFill>
                  <a:srgbClr val="0D0D0D"/>
                </a:solidFill>
                <a:latin typeface="Muli Bold"/>
                <a:ea typeface="Muli Bold"/>
                <a:cs typeface="Muli Bold"/>
                <a:sym typeface="Muli Bold"/>
              </a:rPr>
              <a:t>về</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chủ</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cơ</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sở</a:t>
            </a:r>
            <a:r>
              <a:rPr lang="en-US" sz="4000" b="1" dirty="0">
                <a:solidFill>
                  <a:srgbClr val="0D0D0D"/>
                </a:solidFill>
                <a:latin typeface="Muli Bold"/>
                <a:ea typeface="Muli Bold"/>
                <a:cs typeface="Muli Bold"/>
                <a:sym typeface="Muli Bold"/>
              </a:rPr>
              <a:t> [TÊN CHỦ CƠ SỞ]?</a:t>
            </a:r>
          </a:p>
        </p:txBody>
      </p:sp>
      <p:grpSp>
        <p:nvGrpSpPr>
          <p:cNvPr id="51" name="Group 51"/>
          <p:cNvGrpSpPr/>
          <p:nvPr/>
        </p:nvGrpSpPr>
        <p:grpSpPr>
          <a:xfrm>
            <a:off x="1204554" y="1790700"/>
            <a:ext cx="6793114" cy="1874104"/>
            <a:chOff x="0" y="-47625"/>
            <a:chExt cx="8083100" cy="2498808"/>
          </a:xfrm>
        </p:grpSpPr>
        <p:sp>
          <p:nvSpPr>
            <p:cNvPr id="52" name="TextBox 52"/>
            <p:cNvSpPr txBox="1"/>
            <p:nvPr/>
          </p:nvSpPr>
          <p:spPr>
            <a:xfrm>
              <a:off x="0" y="-47625"/>
              <a:ext cx="6741160" cy="718146"/>
            </a:xfrm>
            <a:prstGeom prst="rect">
              <a:avLst/>
            </a:prstGeom>
          </p:spPr>
          <p:txBody>
            <a:bodyPr lIns="0" tIns="0" rIns="0" bIns="0" rtlCol="0" anchor="t">
              <a:spAutoFit/>
            </a:bodyPr>
            <a:lstStyle/>
            <a:p>
              <a:pPr marL="0" lvl="1" indent="0" algn="l">
                <a:lnSpc>
                  <a:spcPts val="4199"/>
                </a:lnSpc>
                <a:spcBef>
                  <a:spcPct val="0"/>
                </a:spcBef>
              </a:pPr>
              <a:r>
                <a:rPr lang="en-US" sz="4000" b="1" dirty="0">
                  <a:solidFill>
                    <a:srgbClr val="0D0D0D"/>
                  </a:solidFill>
                  <a:latin typeface="Muli Bold"/>
                  <a:ea typeface="Muli Bold"/>
                  <a:cs typeface="Muli Bold"/>
                  <a:sym typeface="Muli Bold"/>
                </a:rPr>
                <a:t>1.3.1. </a:t>
              </a:r>
              <a:r>
                <a:rPr lang="en-US" sz="4000" b="1" dirty="0" err="1">
                  <a:solidFill>
                    <a:srgbClr val="0D0D0D"/>
                  </a:solidFill>
                  <a:latin typeface="Muli Bold"/>
                  <a:ea typeface="Muli Bold"/>
                  <a:cs typeface="Muli Bold"/>
                  <a:sym typeface="Muli Bold"/>
                </a:rPr>
                <a:t>Giới</a:t>
              </a:r>
              <a:r>
                <a:rPr lang="en-US" sz="4000" b="1" dirty="0">
                  <a:solidFill>
                    <a:srgbClr val="0D0D0D"/>
                  </a:solidFill>
                  <a:latin typeface="Muli Bold"/>
                  <a:ea typeface="Muli Bold"/>
                  <a:cs typeface="Muli Bold"/>
                  <a:sym typeface="Muli Bold"/>
                </a:rPr>
                <a:t> </a:t>
              </a:r>
              <a:r>
                <a:rPr lang="en-US" sz="4000" b="1" dirty="0" err="1">
                  <a:solidFill>
                    <a:srgbClr val="0D0D0D"/>
                  </a:solidFill>
                  <a:latin typeface="Muli Bold"/>
                  <a:ea typeface="Muli Bold"/>
                  <a:cs typeface="Muli Bold"/>
                  <a:sym typeface="Muli Bold"/>
                </a:rPr>
                <a:t>tính</a:t>
              </a:r>
              <a:endParaRPr lang="en-US" sz="4000" b="1" dirty="0">
                <a:solidFill>
                  <a:srgbClr val="0D0D0D"/>
                </a:solidFill>
                <a:latin typeface="Muli Bold"/>
                <a:ea typeface="Muli Bold"/>
                <a:cs typeface="Muli Bold"/>
                <a:sym typeface="Muli Bold"/>
              </a:endParaRPr>
            </a:p>
          </p:txBody>
        </p:sp>
        <p:sp>
          <p:nvSpPr>
            <p:cNvPr id="53" name="TextBox 53"/>
            <p:cNvSpPr txBox="1"/>
            <p:nvPr/>
          </p:nvSpPr>
          <p:spPr>
            <a:xfrm>
              <a:off x="62004" y="727632"/>
              <a:ext cx="8021096" cy="1723551"/>
            </a:xfrm>
            <a:prstGeom prst="rect">
              <a:avLst/>
            </a:prstGeom>
          </p:spPr>
          <p:txBody>
            <a:bodyPr lIns="0" tIns="0" rIns="0" bIns="0" rtlCol="0" anchor="t">
              <a:spAutoFit/>
            </a:bodyPr>
            <a:lstStyle/>
            <a:p>
              <a:pPr marL="0" lvl="0" indent="0" algn="l"/>
              <a:r>
                <a:rPr lang="en-US" sz="2800" dirty="0" err="1">
                  <a:solidFill>
                    <a:srgbClr val="3B3B3B"/>
                  </a:solidFill>
                  <a:latin typeface="Muli"/>
                  <a:ea typeface="Muli"/>
                  <a:cs typeface="Muli"/>
                  <a:sym typeface="Muli"/>
                </a:rPr>
                <a:t>Kê</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khai</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thông</a:t>
              </a:r>
              <a:r>
                <a:rPr lang="en-US" sz="2800" dirty="0">
                  <a:solidFill>
                    <a:srgbClr val="3B3B3B"/>
                  </a:solidFill>
                  <a:latin typeface="Muli"/>
                  <a:ea typeface="Muli"/>
                  <a:cs typeface="Muli"/>
                  <a:sym typeface="Muli"/>
                </a:rPr>
                <a:t> tin </a:t>
              </a:r>
              <a:r>
                <a:rPr lang="en-US" sz="2800" dirty="0" err="1">
                  <a:solidFill>
                    <a:srgbClr val="3B3B3B"/>
                  </a:solidFill>
                  <a:latin typeface="Muli"/>
                  <a:ea typeface="Muli"/>
                  <a:cs typeface="Muli"/>
                  <a:sym typeface="Muli"/>
                </a:rPr>
                <a:t>theo</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giấy</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tờ</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tùy</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thân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căn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cước</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công</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dân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hộ</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chiếu</a:t>
              </a:r>
              <a:r>
                <a:rPr lang="en-US" sz="2800" dirty="0">
                  <a:solidFill>
                    <a:srgbClr val="3B3B3B"/>
                  </a:solidFill>
                  <a:latin typeface="Muli"/>
                  <a:ea typeface="Muli"/>
                  <a:cs typeface="Muli"/>
                  <a:sym typeface="Muli"/>
                </a:rPr>
                <a:t>, ĐKKD,...)</a:t>
              </a:r>
            </a:p>
          </p:txBody>
        </p:sp>
      </p:grpSp>
      <p:sp>
        <p:nvSpPr>
          <p:cNvPr id="54" name="TextBox 54"/>
          <p:cNvSpPr txBox="1"/>
          <p:nvPr/>
        </p:nvSpPr>
        <p:spPr>
          <a:xfrm>
            <a:off x="774879" y="6929973"/>
            <a:ext cx="7107233" cy="984885"/>
          </a:xfrm>
          <a:prstGeom prst="rect">
            <a:avLst/>
          </a:prstGeom>
        </p:spPr>
        <p:txBody>
          <a:bodyPr wrap="square" lIns="0" tIns="0" rIns="0" bIns="0" rtlCol="0" anchor="t">
            <a:spAutoFit/>
          </a:bodyPr>
          <a:lstStyle/>
          <a:p>
            <a:pPr marL="0" lvl="1" indent="0" algn="l">
              <a:spcBef>
                <a:spcPct val="0"/>
              </a:spcBef>
            </a:pPr>
            <a:r>
              <a:rPr lang="en-US" sz="3200" b="1" dirty="0">
                <a:solidFill>
                  <a:srgbClr val="0D0D0D"/>
                </a:solidFill>
                <a:latin typeface="Muli Bold"/>
                <a:ea typeface="Muli Bold"/>
                <a:cs typeface="Muli Bold"/>
                <a:sym typeface="Muli Bold"/>
              </a:rPr>
              <a:t>1.3.5. </a:t>
            </a:r>
            <a:r>
              <a:rPr lang="en-US" sz="3200" b="1" dirty="0" err="1">
                <a:solidFill>
                  <a:srgbClr val="0D0D0D"/>
                </a:solidFill>
                <a:latin typeface="Muli Bold"/>
                <a:ea typeface="Muli Bold"/>
                <a:cs typeface="Muli Bold"/>
                <a:sym typeface="Muli Bold"/>
              </a:rPr>
              <a:t>Trình</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độ</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chuyên</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môn</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kỹ</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thuật</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cao</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nhất</a:t>
            </a:r>
            <a:endParaRPr lang="en-US" sz="3200" b="1" dirty="0">
              <a:solidFill>
                <a:srgbClr val="0D0D0D"/>
              </a:solidFill>
              <a:latin typeface="Muli Bold"/>
              <a:ea typeface="Muli Bold"/>
              <a:cs typeface="Muli Bold"/>
              <a:sym typeface="Muli Bold"/>
            </a:endParaRPr>
          </a:p>
        </p:txBody>
      </p:sp>
      <p:sp>
        <p:nvSpPr>
          <p:cNvPr id="55" name="TextBox 55"/>
          <p:cNvSpPr txBox="1"/>
          <p:nvPr/>
        </p:nvSpPr>
        <p:spPr>
          <a:xfrm>
            <a:off x="601400" y="7837368"/>
            <a:ext cx="7350832" cy="1863267"/>
          </a:xfrm>
          <a:prstGeom prst="rect">
            <a:avLst/>
          </a:prstGeom>
        </p:spPr>
        <p:txBody>
          <a:bodyPr wrap="square" lIns="0" tIns="0" rIns="0" bIns="0" rtlCol="0" anchor="t">
            <a:spAutoFit/>
          </a:bodyPr>
          <a:lstStyle/>
          <a:p>
            <a:pPr marL="431797" lvl="1" indent="-215899" algn="l">
              <a:lnSpc>
                <a:spcPct val="150000"/>
              </a:lnSpc>
              <a:spcBef>
                <a:spcPts val="600"/>
              </a:spcBef>
              <a:spcAft>
                <a:spcPts val="600"/>
              </a:spcAft>
              <a:buFont typeface="Arial"/>
              <a:buChar char="•"/>
            </a:pPr>
            <a:r>
              <a:rPr lang="en-US" sz="2800" dirty="0" err="1">
                <a:solidFill>
                  <a:srgbClr val="3B3B3B"/>
                </a:solidFill>
                <a:latin typeface="Muli"/>
                <a:ea typeface="Muli"/>
                <a:cs typeface="Muli"/>
                <a:sym typeface="Muli"/>
              </a:rPr>
              <a:t>Trình</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độ</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chuyên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môn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kỹ</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thuật</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của</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chủ</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cơ</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sở</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được</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ghi</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theo</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trình</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độ</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chuyên</a:t>
            </a:r>
            <a:r>
              <a:rPr lang="en-US" sz="2800" dirty="0">
                <a:solidFill>
                  <a:srgbClr val="3B3B3B"/>
                </a:solidFill>
                <a:latin typeface="Muli"/>
                <a:ea typeface="Muli"/>
                <a:cs typeface="Muli"/>
                <a:sym typeface="Muli"/>
              </a:rPr>
              <a:t> </a:t>
            </a:r>
            <a:r>
              <a:rPr lang="en-US" sz="2800" dirty="0" err="1">
                <a:solidFill>
                  <a:srgbClr val="3B3B3B"/>
                </a:solidFill>
                <a:latin typeface="Muli"/>
                <a:ea typeface="Muli"/>
                <a:cs typeface="Muli"/>
                <a:sym typeface="Muli"/>
              </a:rPr>
              <a:t>môn</a:t>
            </a:r>
            <a:r>
              <a:rPr lang="en-US" sz="2800" dirty="0">
                <a:solidFill>
                  <a:srgbClr val="3B3B3B"/>
                </a:solidFill>
                <a:latin typeface="Muli"/>
                <a:ea typeface="Muli"/>
                <a:cs typeface="Muli"/>
                <a:sym typeface="Muli"/>
              </a:rPr>
              <a:t> </a:t>
            </a:r>
            <a:r>
              <a:rPr lang="en-US" sz="2800" dirty="0">
                <a:solidFill>
                  <a:srgbClr val="FC0000"/>
                </a:solidFill>
                <a:latin typeface="Muli"/>
                <a:ea typeface="Muli"/>
                <a:cs typeface="Muli"/>
                <a:sym typeface="Muli"/>
              </a:rPr>
              <a:t>CAO NHẤT ĐÃ HOÀN THÀNH</a:t>
            </a:r>
          </a:p>
        </p:txBody>
      </p:sp>
      <p:sp>
        <p:nvSpPr>
          <p:cNvPr id="56" name="TextBox 56"/>
          <p:cNvSpPr txBox="1"/>
          <p:nvPr/>
        </p:nvSpPr>
        <p:spPr>
          <a:xfrm>
            <a:off x="12703363" y="4610100"/>
            <a:ext cx="5055916" cy="502061"/>
          </a:xfrm>
          <a:prstGeom prst="rect">
            <a:avLst/>
          </a:prstGeom>
        </p:spPr>
        <p:txBody>
          <a:bodyPr lIns="0" tIns="0" rIns="0" bIns="0" rtlCol="0" anchor="t">
            <a:spAutoFit/>
          </a:bodyPr>
          <a:lstStyle/>
          <a:p>
            <a:pPr marL="0" lvl="1" indent="0" algn="l">
              <a:lnSpc>
                <a:spcPts val="4199"/>
              </a:lnSpc>
              <a:spcBef>
                <a:spcPct val="0"/>
              </a:spcBef>
            </a:pPr>
            <a:r>
              <a:rPr lang="en-US" sz="3200" b="1" dirty="0">
                <a:solidFill>
                  <a:srgbClr val="0D0D0D"/>
                </a:solidFill>
                <a:latin typeface="Muli Bold"/>
                <a:ea typeface="Muli Bold"/>
                <a:cs typeface="Muli Bold"/>
                <a:sym typeface="Muli Bold"/>
              </a:rPr>
              <a:t>1.3.4. </a:t>
            </a:r>
            <a:r>
              <a:rPr lang="en-US" sz="3200" b="1" dirty="0" err="1">
                <a:solidFill>
                  <a:srgbClr val="0D0D0D"/>
                </a:solidFill>
                <a:latin typeface="Muli Bold"/>
                <a:ea typeface="Muli Bold"/>
                <a:cs typeface="Muli Bold"/>
                <a:sym typeface="Muli Bold"/>
              </a:rPr>
              <a:t>Quốc</a:t>
            </a:r>
            <a:r>
              <a:rPr lang="en-US" sz="3200" b="1" dirty="0">
                <a:solidFill>
                  <a:srgbClr val="0D0D0D"/>
                </a:solidFill>
                <a:latin typeface="Muli Bold"/>
                <a:ea typeface="Muli Bold"/>
                <a:cs typeface="Muli Bold"/>
                <a:sym typeface="Muli Bold"/>
              </a:rPr>
              <a:t> </a:t>
            </a:r>
            <a:r>
              <a:rPr lang="en-US" sz="3200" b="1" dirty="0" err="1">
                <a:solidFill>
                  <a:srgbClr val="0D0D0D"/>
                </a:solidFill>
                <a:latin typeface="Muli Bold"/>
                <a:ea typeface="Muli Bold"/>
                <a:cs typeface="Muli Bold"/>
                <a:sym typeface="Muli Bold"/>
              </a:rPr>
              <a:t>tịch</a:t>
            </a:r>
            <a:endParaRPr lang="en-US" sz="3200" b="1" dirty="0">
              <a:solidFill>
                <a:srgbClr val="0D0D0D"/>
              </a:solidFill>
              <a:latin typeface="Muli Bold"/>
              <a:ea typeface="Muli Bold"/>
              <a:cs typeface="Muli Bold"/>
              <a:sym typeface="Muli Bold"/>
            </a:endParaRPr>
          </a:p>
        </p:txBody>
      </p:sp>
      <p:sp>
        <p:nvSpPr>
          <p:cNvPr id="57" name="TextBox 57"/>
          <p:cNvSpPr txBox="1"/>
          <p:nvPr/>
        </p:nvSpPr>
        <p:spPr>
          <a:xfrm>
            <a:off x="11500031" y="7390029"/>
            <a:ext cx="6483169" cy="1969770"/>
          </a:xfrm>
          <a:prstGeom prst="rect">
            <a:avLst/>
          </a:prstGeom>
        </p:spPr>
        <p:txBody>
          <a:bodyPr wrap="square" lIns="0" tIns="0" rIns="0" bIns="0" rtlCol="0" anchor="t">
            <a:spAutoFit/>
          </a:bodyPr>
          <a:lstStyle/>
          <a:p>
            <a:pPr marL="215898" lvl="1" algn="just"/>
            <a:r>
              <a:rPr lang="en-US" sz="3200" dirty="0">
                <a:solidFill>
                  <a:srgbClr val="3B3B3B"/>
                </a:solidFill>
                <a:latin typeface="Muli"/>
                <a:ea typeface="Muli"/>
                <a:cs typeface="Muli"/>
                <a:sym typeface="Muli"/>
              </a:rPr>
              <a:t> 2. </a:t>
            </a:r>
            <a:r>
              <a:rPr lang="en-US" sz="3200" dirty="0" err="1">
                <a:solidFill>
                  <a:srgbClr val="3B3B3B"/>
                </a:solidFill>
                <a:latin typeface="Muli"/>
                <a:ea typeface="Muli"/>
                <a:cs typeface="Muli"/>
                <a:sym typeface="Muli"/>
              </a:rPr>
              <a:t>Chủ</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cơ</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sở</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không</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có</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quốc</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tịch</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nhưng</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cơ</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sở</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có</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đủ</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tiêu</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chí</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được</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xác</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định</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là</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cơ</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sở</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thuộc</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đối</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tượng</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điều</a:t>
            </a:r>
            <a:r>
              <a:rPr lang="en-US" sz="3200" dirty="0">
                <a:solidFill>
                  <a:srgbClr val="3B3B3B"/>
                </a:solidFill>
                <a:latin typeface="Muli"/>
                <a:ea typeface="Muli"/>
                <a:cs typeface="Muli"/>
                <a:sym typeface="Muli"/>
              </a:rPr>
              <a:t> </a:t>
            </a:r>
            <a:r>
              <a:rPr lang="en-US" sz="3200" dirty="0" err="1">
                <a:solidFill>
                  <a:srgbClr val="3B3B3B"/>
                </a:solidFill>
                <a:latin typeface="Muli"/>
                <a:ea typeface="Muli"/>
                <a:cs typeface="Muli"/>
                <a:sym typeface="Muli"/>
              </a:rPr>
              <a:t>tra</a:t>
            </a:r>
            <a:endParaRPr lang="en-US" sz="3200" dirty="0">
              <a:solidFill>
                <a:srgbClr val="3B3B3B"/>
              </a:solidFill>
              <a:latin typeface="Muli"/>
              <a:ea typeface="Muli"/>
              <a:cs typeface="Muli"/>
              <a:sym typeface="Mu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down)">
                                      <p:cBhvr>
                                        <p:cTn id="15" dur="500"/>
                                        <p:tgtEl>
                                          <p:spTgt spid="4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down)">
                                      <p:cBhvr>
                                        <p:cTn id="23" dur="500"/>
                                        <p:tgtEl>
                                          <p:spTgt spid="5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down)">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barn(inVertical)">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par>
                                <p:cTn id="37" presetID="16" presetClass="entr" presetSubtype="2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barn(inVertical)">
                                      <p:cBhvr>
                                        <p:cTn id="44" dur="500"/>
                                        <p:tgtEl>
                                          <p:spTgt spid="57"/>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4" grpId="0"/>
      <p:bldP spid="55" grpId="0"/>
      <p:bldP spid="56" grpId="0"/>
      <p:bldP spid="5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69250" y="7139162"/>
            <a:ext cx="10949001" cy="3147838"/>
          </a:xfrm>
          <a:custGeom>
            <a:avLst/>
            <a:gdLst/>
            <a:ahLst/>
            <a:cxnLst/>
            <a:rect l="l" t="t" r="r" b="b"/>
            <a:pathLst>
              <a:path w="10949001" h="3147838">
                <a:moveTo>
                  <a:pt x="10949001" y="0"/>
                </a:moveTo>
                <a:lnTo>
                  <a:pt x="0" y="0"/>
                </a:lnTo>
                <a:lnTo>
                  <a:pt x="0" y="3147838"/>
                </a:lnTo>
                <a:lnTo>
                  <a:pt x="10949001" y="3147838"/>
                </a:lnTo>
                <a:lnTo>
                  <a:pt x="10949001"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05463" y="6053906"/>
            <a:ext cx="555844" cy="619325"/>
          </a:xfrm>
          <a:custGeom>
            <a:avLst/>
            <a:gdLst/>
            <a:ahLst/>
            <a:cxnLst/>
            <a:rect l="l" t="t" r="r" b="b"/>
            <a:pathLst>
              <a:path w="555844" h="619325">
                <a:moveTo>
                  <a:pt x="0" y="0"/>
                </a:moveTo>
                <a:lnTo>
                  <a:pt x="555844" y="0"/>
                </a:lnTo>
                <a:lnTo>
                  <a:pt x="555844" y="619325"/>
                </a:lnTo>
                <a:lnTo>
                  <a:pt x="0" y="6193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0705" y="7675194"/>
            <a:ext cx="570601" cy="556077"/>
          </a:xfrm>
          <a:custGeom>
            <a:avLst/>
            <a:gdLst/>
            <a:ahLst/>
            <a:cxnLst/>
            <a:rect l="l" t="t" r="r" b="b"/>
            <a:pathLst>
              <a:path w="570601" h="556077">
                <a:moveTo>
                  <a:pt x="0" y="0"/>
                </a:moveTo>
                <a:lnTo>
                  <a:pt x="570602" y="0"/>
                </a:lnTo>
                <a:lnTo>
                  <a:pt x="570602" y="556077"/>
                </a:lnTo>
                <a:lnTo>
                  <a:pt x="0" y="5560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9742121">
            <a:off x="16315468" y="-829873"/>
            <a:ext cx="2347130" cy="2697850"/>
          </a:xfrm>
          <a:custGeom>
            <a:avLst/>
            <a:gdLst/>
            <a:ahLst/>
            <a:cxnLst/>
            <a:rect l="l" t="t" r="r" b="b"/>
            <a:pathLst>
              <a:path w="2347130" h="2697850">
                <a:moveTo>
                  <a:pt x="0" y="0"/>
                </a:moveTo>
                <a:lnTo>
                  <a:pt x="2347129" y="0"/>
                </a:lnTo>
                <a:lnTo>
                  <a:pt x="2347129" y="2697850"/>
                </a:lnTo>
                <a:lnTo>
                  <a:pt x="0" y="26978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15576" y="4228962"/>
            <a:ext cx="5646249" cy="5646249"/>
          </a:xfrm>
          <a:custGeom>
            <a:avLst/>
            <a:gdLst/>
            <a:ahLst/>
            <a:cxnLst/>
            <a:rect l="l" t="t" r="r" b="b"/>
            <a:pathLst>
              <a:path w="5646249" h="5646249">
                <a:moveTo>
                  <a:pt x="0" y="0"/>
                </a:moveTo>
                <a:lnTo>
                  <a:pt x="5646249" y="0"/>
                </a:lnTo>
                <a:lnTo>
                  <a:pt x="5646249" y="5646249"/>
                </a:lnTo>
                <a:lnTo>
                  <a:pt x="0" y="56462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457200" y="213523"/>
            <a:ext cx="17068862" cy="2097497"/>
          </a:xfrm>
          <a:prstGeom prst="rect">
            <a:avLst/>
          </a:prstGeom>
        </p:spPr>
        <p:txBody>
          <a:bodyPr wrap="square" lIns="0" tIns="0" rIns="0" bIns="0" rtlCol="0" anchor="t">
            <a:spAutoFit/>
          </a:bodyPr>
          <a:lstStyle/>
          <a:p>
            <a:pPr algn="l">
              <a:lnSpc>
                <a:spcPts val="5600"/>
              </a:lnSpc>
            </a:pPr>
            <a:r>
              <a:rPr lang="en-US" sz="4000" b="1" dirty="0">
                <a:solidFill>
                  <a:srgbClr val="1559A7"/>
                </a:solidFill>
                <a:latin typeface="Muli Bold"/>
                <a:ea typeface="Muli Bold"/>
                <a:cs typeface="Muli Bold"/>
                <a:sym typeface="Muli Bold"/>
              </a:rPr>
              <a:t>4. Bình </a:t>
            </a:r>
            <a:r>
              <a:rPr lang="en-US" sz="4000" b="1" dirty="0" err="1">
                <a:solidFill>
                  <a:srgbClr val="1559A7"/>
                </a:solidFill>
                <a:latin typeface="Muli Bold"/>
                <a:ea typeface="Muli Bold"/>
                <a:cs typeface="Muli Bold"/>
                <a:sym typeface="Muli Bold"/>
              </a:rPr>
              <a:t>quân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một</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tháng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năm</a:t>
            </a:r>
            <a:r>
              <a:rPr lang="en-US" sz="4000" b="1" dirty="0">
                <a:solidFill>
                  <a:srgbClr val="1559A7"/>
                </a:solidFill>
                <a:latin typeface="Muli Bold"/>
                <a:ea typeface="Muli Bold"/>
                <a:cs typeface="Muli Bold"/>
                <a:sym typeface="Muli Bold"/>
              </a:rPr>
              <a:t> 2025, </a:t>
            </a:r>
            <a:r>
              <a:rPr lang="en-US" sz="4000" b="1" dirty="0" err="1">
                <a:solidFill>
                  <a:srgbClr val="1559A7"/>
                </a:solidFill>
                <a:latin typeface="Muli Bold"/>
                <a:ea typeface="Muli Bold"/>
                <a:cs typeface="Muli Bold"/>
                <a:sym typeface="Muli Bold"/>
              </a:rPr>
              <a:t>tỷ</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trọng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doanh</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thu</a:t>
            </a:r>
            <a:r>
              <a:rPr lang="en-US" sz="4000" b="1" dirty="0">
                <a:solidFill>
                  <a:srgbClr val="1559A7"/>
                </a:solidFill>
                <a:latin typeface="Muli Bold"/>
                <a:ea typeface="Muli Bold"/>
                <a:cs typeface="Muli Bold"/>
                <a:sym typeface="Muli Bold"/>
              </a:rPr>
              <a:t> (bao </a:t>
            </a:r>
            <a:r>
              <a:rPr lang="en-US" sz="4000" b="1" dirty="0" err="1">
                <a:solidFill>
                  <a:srgbClr val="1559A7"/>
                </a:solidFill>
                <a:latin typeface="Muli Bold"/>
                <a:ea typeface="Muli Bold"/>
                <a:cs typeface="Muli Bold"/>
                <a:sym typeface="Muli Bold"/>
              </a:rPr>
              <a:t>gồm</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cả</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vốn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và</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lãi</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từ</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việc</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bán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hàng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cung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cấp</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các</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sản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phẩm</a:t>
            </a:r>
            <a:r>
              <a:rPr lang="en-US" sz="4000" b="1" dirty="0">
                <a:solidFill>
                  <a:srgbClr val="1559A7"/>
                </a:solidFill>
                <a:latin typeface="Muli Bold"/>
                <a:ea typeface="Muli Bold"/>
                <a:cs typeface="Muli Bold"/>
                <a:sym typeface="Muli Bold"/>
              </a:rPr>
              <a:t>/</a:t>
            </a:r>
            <a:r>
              <a:rPr lang="en-US" sz="4000" b="1" dirty="0" err="1">
                <a:solidFill>
                  <a:srgbClr val="1559A7"/>
                </a:solidFill>
                <a:latin typeface="Muli Bold"/>
                <a:ea typeface="Muli Bold"/>
                <a:cs typeface="Muli Bold"/>
                <a:sym typeface="Muli Bold"/>
              </a:rPr>
              <a:t>dịch</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vụ</a:t>
            </a:r>
            <a:r>
              <a:rPr lang="en-US" sz="4000" b="1" dirty="0">
                <a:solidFill>
                  <a:srgbClr val="1559A7"/>
                </a:solidFill>
                <a:latin typeface="Muli Bold"/>
                <a:ea typeface="Muli Bold"/>
                <a:cs typeface="Muli Bold"/>
                <a:sym typeface="Muli Bold"/>
              </a:rPr>
              <a:t> qua Website, </a:t>
            </a:r>
            <a:r>
              <a:rPr lang="en-US" sz="4000" b="1" dirty="0" err="1">
                <a:solidFill>
                  <a:srgbClr val="1559A7"/>
                </a:solidFill>
                <a:latin typeface="Muli Bold"/>
                <a:ea typeface="Muli Bold"/>
                <a:cs typeface="Muli Bold"/>
                <a:sym typeface="Muli Bold"/>
              </a:rPr>
              <a:t>ứng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dụng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trực</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tuyến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của</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chính</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cơ</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sở</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đó</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chiếm</a:t>
            </a:r>
            <a:r>
              <a:rPr lang="en-US" sz="4000" b="1" dirty="0">
                <a:solidFill>
                  <a:srgbClr val="1559A7"/>
                </a:solidFill>
                <a:latin typeface="Muli Bold"/>
                <a:ea typeface="Muli Bold"/>
                <a:cs typeface="Muli Bold"/>
                <a:sym typeface="Muli Bold"/>
              </a:rPr>
              <a:t> bao </a:t>
            </a:r>
            <a:r>
              <a:rPr lang="en-US" sz="4000" b="1" dirty="0" err="1">
                <a:solidFill>
                  <a:srgbClr val="1559A7"/>
                </a:solidFill>
                <a:latin typeface="Muli Bold"/>
                <a:ea typeface="Muli Bold"/>
                <a:cs typeface="Muli Bold"/>
                <a:sym typeface="Muli Bold"/>
              </a:rPr>
              <a:t>nhiêu</a:t>
            </a:r>
            <a:r>
              <a:rPr lang="en-US" sz="4000" b="1" dirty="0">
                <a:solidFill>
                  <a:srgbClr val="1559A7"/>
                </a:solidFill>
                <a:latin typeface="Muli Bold"/>
                <a:ea typeface="Muli Bold"/>
                <a:cs typeface="Muli Bold"/>
                <a:sym typeface="Muli Bold"/>
              </a:rPr>
              <a:t> %?</a:t>
            </a:r>
          </a:p>
        </p:txBody>
      </p:sp>
      <p:sp>
        <p:nvSpPr>
          <p:cNvPr id="9" name="TextBox 9"/>
          <p:cNvSpPr txBox="1"/>
          <p:nvPr/>
        </p:nvSpPr>
        <p:spPr>
          <a:xfrm>
            <a:off x="6789998" y="2692263"/>
            <a:ext cx="11261207" cy="3073398"/>
          </a:xfrm>
          <a:prstGeom prst="rect">
            <a:avLst/>
          </a:prstGeom>
        </p:spPr>
        <p:txBody>
          <a:bodyPr wrap="square" lIns="0" tIns="0" rIns="0" bIns="0" rtlCol="0" anchor="t">
            <a:spAutoFit/>
          </a:bodyPr>
          <a:lstStyle/>
          <a:p>
            <a:pPr algn="l">
              <a:lnSpc>
                <a:spcPts val="4900"/>
              </a:lnSpc>
            </a:pPr>
            <a:r>
              <a:rPr lang="en-US" sz="3500" i="1" dirty="0" err="1">
                <a:solidFill>
                  <a:srgbClr val="1559A7"/>
                </a:solidFill>
                <a:latin typeface="Muli Italics"/>
                <a:ea typeface="Muli Italics"/>
                <a:cs typeface="Muli Italics"/>
                <a:sym typeface="Muli Italics"/>
              </a:rPr>
              <a:t>Là</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phần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trăm</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số</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tiền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cơ</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sở</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thu</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được</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từ</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việc</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bán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hàng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cung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cấp</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các</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sản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phẩm</a:t>
            </a:r>
            <a:r>
              <a:rPr lang="en-US" sz="3500" i="1" dirty="0">
                <a:solidFill>
                  <a:srgbClr val="1559A7"/>
                </a:solidFill>
                <a:latin typeface="Muli Italics"/>
                <a:ea typeface="Muli Italics"/>
                <a:cs typeface="Muli Italics"/>
                <a:sym typeface="Muli Italics"/>
              </a:rPr>
              <a:t>/</a:t>
            </a:r>
            <a:r>
              <a:rPr lang="en-US" sz="3500" i="1" dirty="0" err="1">
                <a:solidFill>
                  <a:srgbClr val="1559A7"/>
                </a:solidFill>
                <a:latin typeface="Muli Italics"/>
                <a:ea typeface="Muli Italics"/>
                <a:cs typeface="Muli Italics"/>
                <a:sym typeface="Muli Italics"/>
              </a:rPr>
              <a:t>dịch</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vụ</a:t>
            </a:r>
            <a:r>
              <a:rPr lang="en-US" sz="3500" i="1" dirty="0">
                <a:solidFill>
                  <a:srgbClr val="1559A7"/>
                </a:solidFill>
                <a:latin typeface="Muli Italics"/>
                <a:ea typeface="Muli Italics"/>
                <a:cs typeface="Muli Italics"/>
                <a:sym typeface="Muli Italics"/>
              </a:rPr>
              <a:t> (bao </a:t>
            </a:r>
            <a:r>
              <a:rPr lang="en-US" sz="3500" i="1" dirty="0" err="1">
                <a:solidFill>
                  <a:srgbClr val="1559A7"/>
                </a:solidFill>
                <a:latin typeface="Muli Italics"/>
                <a:ea typeface="Muli Italics"/>
                <a:cs typeface="Muli Italics"/>
                <a:sym typeface="Muli Italics"/>
              </a:rPr>
              <a:t>gồm</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cả</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vốn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và</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lãi</a:t>
            </a:r>
            <a:r>
              <a:rPr lang="en-US" sz="3500" i="1" dirty="0">
                <a:solidFill>
                  <a:srgbClr val="1559A7"/>
                </a:solidFill>
                <a:latin typeface="Muli Italics"/>
                <a:ea typeface="Muli Italics"/>
                <a:cs typeface="Muli Italics"/>
                <a:sym typeface="Muli Italics"/>
              </a:rPr>
              <a:t>) qua website </a:t>
            </a:r>
            <a:r>
              <a:rPr lang="en-US" sz="3500" i="1" dirty="0" err="1">
                <a:solidFill>
                  <a:srgbClr val="1559A7"/>
                </a:solidFill>
                <a:latin typeface="Muli Italics"/>
                <a:ea typeface="Muli Italics"/>
                <a:cs typeface="Muli Italics"/>
                <a:sym typeface="Muli Italics"/>
              </a:rPr>
              <a:t>hoặc</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ứng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dụng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riêng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của</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chính</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cơ</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sở</a:t>
            </a:r>
            <a:r>
              <a:rPr lang="en-US" sz="3500" i="1" dirty="0">
                <a:solidFill>
                  <a:srgbClr val="1559A7"/>
                </a:solidFill>
                <a:latin typeface="Muli Italics"/>
                <a:ea typeface="Muli Italics"/>
                <a:cs typeface="Muli Italics"/>
                <a:sym typeface="Muli Italics"/>
              </a:rPr>
              <a:t> </a:t>
            </a:r>
            <a:r>
              <a:rPr lang="en-US" sz="3500" b="1" i="1" dirty="0" err="1">
                <a:solidFill>
                  <a:schemeClr val="accent6">
                    <a:lumMod val="75000"/>
                  </a:schemeClr>
                </a:solidFill>
                <a:latin typeface="Muli Italics"/>
                <a:ea typeface="Muli Italics"/>
                <a:cs typeface="Muli Italics"/>
                <a:sym typeface="Muli Italics"/>
              </a:rPr>
              <a:t>với</a:t>
            </a:r>
            <a:r>
              <a:rPr lang="en-US" sz="3500" b="1" i="1"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tổng</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số</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tiền</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cơ</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sở</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thu</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được</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từ</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việc</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bán</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hàng</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cung</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cấp</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sản</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phẩm</a:t>
            </a:r>
            <a:r>
              <a:rPr lang="en-US" sz="3500" i="1" u="sng" dirty="0">
                <a:solidFill>
                  <a:schemeClr val="accent6">
                    <a:lumMod val="75000"/>
                  </a:schemeClr>
                </a:solidFill>
                <a:latin typeface="Muli Italics"/>
                <a:ea typeface="Muli Italics"/>
                <a:cs typeface="Muli Italics"/>
                <a:sym typeface="Muli Italics"/>
              </a:rPr>
              <a:t>/</a:t>
            </a:r>
            <a:r>
              <a:rPr lang="en-US" sz="3500" i="1" u="sng" dirty="0" err="1">
                <a:solidFill>
                  <a:schemeClr val="accent6">
                    <a:lumMod val="75000"/>
                  </a:schemeClr>
                </a:solidFill>
                <a:latin typeface="Muli Italics"/>
                <a:ea typeface="Muli Italics"/>
                <a:cs typeface="Muli Italics"/>
                <a:sym typeface="Muli Italics"/>
              </a:rPr>
              <a:t>dịch</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vụ</a:t>
            </a:r>
            <a:endParaRPr lang="en-US" sz="3500" i="1" u="sng" dirty="0">
              <a:solidFill>
                <a:schemeClr val="accent6">
                  <a:lumMod val="75000"/>
                </a:schemeClr>
              </a:solidFill>
              <a:latin typeface="Muli Italics"/>
              <a:ea typeface="Muli Italics"/>
              <a:cs typeface="Muli Italics"/>
              <a:sym typeface="Muli Italics"/>
            </a:endParaRPr>
          </a:p>
        </p:txBody>
      </p:sp>
      <p:cxnSp>
        <p:nvCxnSpPr>
          <p:cNvPr id="11" name="Straight Arrow Connector 10">
            <a:extLst>
              <a:ext uri="{FF2B5EF4-FFF2-40B4-BE49-F238E27FC236}">
                <a16:creationId xmlns:a16="http://schemas.microsoft.com/office/drawing/2014/main" xmlns="" id="{F4356D5B-343F-9508-188C-D8384F3F0EEC}"/>
              </a:ext>
            </a:extLst>
          </p:cNvPr>
          <p:cNvCxnSpPr>
            <a:cxnSpLocks/>
          </p:cNvCxnSpPr>
          <p:nvPr/>
        </p:nvCxnSpPr>
        <p:spPr>
          <a:xfrm>
            <a:off x="13411200" y="5067300"/>
            <a:ext cx="0" cy="277680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ED9AEE46-E674-183E-E5B7-95DC54CAA802}"/>
              </a:ext>
            </a:extLst>
          </p:cNvPr>
          <p:cNvGrpSpPr/>
          <p:nvPr/>
        </p:nvGrpSpPr>
        <p:grpSpPr>
          <a:xfrm>
            <a:off x="7123405" y="7052087"/>
            <a:ext cx="10820400" cy="2252910"/>
            <a:chOff x="7123405" y="7052087"/>
            <a:chExt cx="10820400" cy="2252910"/>
          </a:xfrm>
        </p:grpSpPr>
        <p:sp>
          <p:nvSpPr>
            <p:cNvPr id="10" name="TextBox 10"/>
            <p:cNvSpPr txBox="1"/>
            <p:nvPr/>
          </p:nvSpPr>
          <p:spPr>
            <a:xfrm>
              <a:off x="7123405" y="7052087"/>
              <a:ext cx="6375915" cy="578556"/>
            </a:xfrm>
            <a:prstGeom prst="rect">
              <a:avLst/>
            </a:prstGeom>
          </p:spPr>
          <p:txBody>
            <a:bodyPr lIns="0" tIns="0" rIns="0" bIns="0" rtlCol="0" anchor="t">
              <a:spAutoFit/>
            </a:bodyPr>
            <a:lstStyle/>
            <a:p>
              <a:pPr algn="l">
                <a:lnSpc>
                  <a:spcPts val="4900"/>
                </a:lnSpc>
              </a:pPr>
              <a:r>
                <a:rPr lang="en-US" sz="3500" dirty="0" err="1">
                  <a:solidFill>
                    <a:srgbClr val="FC0000"/>
                  </a:solidFill>
                  <a:latin typeface="Muli"/>
                  <a:ea typeface="Muli"/>
                  <a:cs typeface="Muli"/>
                  <a:sym typeface="Muli"/>
                </a:rPr>
                <a:t>Câu</a:t>
              </a:r>
              <a:r>
                <a:rPr lang="en-US" sz="3500" dirty="0">
                  <a:solidFill>
                    <a:srgbClr val="FC0000"/>
                  </a:solidFill>
                  <a:latin typeface="Muli"/>
                  <a:ea typeface="Muli"/>
                  <a:cs typeface="Muli"/>
                  <a:sym typeface="Muli"/>
                </a:rPr>
                <a:t> </a:t>
              </a:r>
              <a:r>
                <a:rPr lang="vi-VN" sz="3500" dirty="0">
                  <a:solidFill>
                    <a:srgbClr val="FC0000"/>
                  </a:solidFill>
                  <a:latin typeface="Muli"/>
                  <a:ea typeface="Muli"/>
                  <a:cs typeface="Muli"/>
                  <a:sym typeface="Muli"/>
                </a:rPr>
                <a:t>5</a:t>
              </a:r>
              <a:r>
                <a:rPr lang="en-US" sz="3500" dirty="0">
                  <a:solidFill>
                    <a:srgbClr val="FC0000"/>
                  </a:solidFill>
                  <a:latin typeface="Muli"/>
                  <a:ea typeface="Muli"/>
                  <a:cs typeface="Muli"/>
                  <a:sym typeface="Muli"/>
                </a:rPr>
                <a:t>.</a:t>
              </a:r>
              <a:r>
                <a:rPr lang="vi-VN" sz="3500" dirty="0">
                  <a:solidFill>
                    <a:srgbClr val="FC0000"/>
                  </a:solidFill>
                  <a:latin typeface="Muli"/>
                  <a:ea typeface="Muli"/>
                  <a:cs typeface="Muli"/>
                  <a:sym typeface="Muli"/>
                </a:rPr>
                <a:t>10</a:t>
              </a:r>
              <a:r>
                <a:rPr lang="en-US" sz="3500" dirty="0">
                  <a:solidFill>
                    <a:srgbClr val="FC0000"/>
                  </a:solidFill>
                  <a:latin typeface="Muli"/>
                  <a:ea typeface="Muli"/>
                  <a:cs typeface="Muli"/>
                  <a:sym typeface="Muli"/>
                </a:rPr>
                <a:t> </a:t>
              </a:r>
              <a:r>
                <a:rPr lang="en-US" sz="3500" dirty="0" err="1">
                  <a:solidFill>
                    <a:srgbClr val="FC0000"/>
                  </a:solidFill>
                  <a:latin typeface="Muli"/>
                  <a:ea typeface="Muli"/>
                  <a:cs typeface="Muli"/>
                  <a:sym typeface="Muli"/>
                </a:rPr>
                <a:t>phiếu</a:t>
              </a:r>
              <a:r>
                <a:rPr lang="en-US" sz="3500" dirty="0">
                  <a:solidFill>
                    <a:srgbClr val="FC0000"/>
                  </a:solidFill>
                  <a:latin typeface="Muli"/>
                  <a:ea typeface="Muli"/>
                  <a:cs typeface="Muli"/>
                  <a:sym typeface="Muli"/>
                </a:rPr>
                <a:t> </a:t>
              </a:r>
              <a:r>
                <a:rPr lang="vi-VN" sz="3500" dirty="0">
                  <a:solidFill>
                    <a:srgbClr val="FC0000"/>
                  </a:solidFill>
                  <a:latin typeface="Muli"/>
                  <a:ea typeface="Muli"/>
                  <a:cs typeface="Muli"/>
                  <a:sym typeface="Muli"/>
                </a:rPr>
                <a:t>số </a:t>
              </a:r>
              <a:r>
                <a:rPr lang="en-US" sz="3500" dirty="0">
                  <a:solidFill>
                    <a:srgbClr val="FC0000"/>
                  </a:solidFill>
                  <a:latin typeface="Muli"/>
                  <a:ea typeface="Muli"/>
                  <a:cs typeface="Muli"/>
                  <a:sym typeface="Muli"/>
                </a:rPr>
                <a:t>7 /CT-TB</a:t>
              </a:r>
            </a:p>
          </p:txBody>
        </p:sp>
        <p:pic>
          <p:nvPicPr>
            <p:cNvPr id="13" name="Picture 12">
              <a:extLst>
                <a:ext uri="{FF2B5EF4-FFF2-40B4-BE49-F238E27FC236}">
                  <a16:creationId xmlns:a16="http://schemas.microsoft.com/office/drawing/2014/main" xmlns="" id="{335F9AE0-5792-8CB1-B86D-2F821C6EE334}"/>
                </a:ext>
              </a:extLst>
            </p:cNvPr>
            <p:cNvPicPr>
              <a:picLocks noChangeAspect="1" noChangeArrowheads="1"/>
              <a:extLst>
                <a:ext uri="{84589F7E-364E-4C9E-8A38-B11213B215E9}">
                  <a14:cameraTool xmlns:a14="http://schemas.microsoft.com/office/drawing/2010/main" cellRange="$A$201:$Z$203"/>
                </a:ext>
              </a:extLst>
            </p:cNvPicPr>
            <p:nvPr/>
          </p:nvPicPr>
          <p:blipFill>
            <a:blip r:embed="rId12"/>
            <a:srcRect/>
            <a:stretch>
              <a:fillRect/>
            </a:stretch>
          </p:blipFill>
          <p:spPr bwMode="auto">
            <a:xfrm>
              <a:off x="7123405" y="7856249"/>
              <a:ext cx="10820400" cy="1448748"/>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grpSp>
      <p:sp>
        <p:nvSpPr>
          <p:cNvPr id="17" name="Rectangle 16">
            <a:extLst>
              <a:ext uri="{FF2B5EF4-FFF2-40B4-BE49-F238E27FC236}">
                <a16:creationId xmlns:a16="http://schemas.microsoft.com/office/drawing/2014/main" xmlns="" id="{CE7BEE66-94B9-0282-101D-2A9E986CF367}"/>
              </a:ext>
            </a:extLst>
          </p:cNvPr>
          <p:cNvSpPr/>
          <p:nvPr/>
        </p:nvSpPr>
        <p:spPr>
          <a:xfrm>
            <a:off x="15240000" y="1684951"/>
            <a:ext cx="1446272" cy="579311"/>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79A00043-A14C-8A35-7CB6-E1CAD6F47BDB}"/>
              </a:ext>
            </a:extLst>
          </p:cNvPr>
          <p:cNvSpPr txBox="1"/>
          <p:nvPr/>
        </p:nvSpPr>
        <p:spPr>
          <a:xfrm>
            <a:off x="16766668" y="1617931"/>
            <a:ext cx="1823525" cy="646331"/>
          </a:xfrm>
          <a:prstGeom prst="rect">
            <a:avLst/>
          </a:prstGeom>
          <a:noFill/>
        </p:spPr>
        <p:txBody>
          <a:bodyPr wrap="square" rtlCol="0">
            <a:spAutoFit/>
          </a:bodyPr>
          <a:lstStyle/>
          <a:p>
            <a:r>
              <a:rPr lang="vi-VN" sz="3600" b="1" dirty="0">
                <a:solidFill>
                  <a:schemeClr val="accent1">
                    <a:lumMod val="75000"/>
                  </a:schemeClr>
                </a:solidFill>
              </a:rPr>
              <a:t>%</a:t>
            </a:r>
            <a:endParaRPr lang="en-US" sz="3600" b="1" dirty="0">
              <a:solidFill>
                <a:schemeClr val="accent1">
                  <a:lumMod val="75000"/>
                </a:schemeClr>
              </a:solidFill>
            </a:endParaRPr>
          </a:p>
        </p:txBody>
      </p:sp>
    </p:spTree>
    <p:extLst>
      <p:ext uri="{BB962C8B-B14F-4D97-AF65-F5344CB8AC3E}">
        <p14:creationId xmlns:p14="http://schemas.microsoft.com/office/powerpoint/2010/main" val="178413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54271" y="536869"/>
            <a:ext cx="6779458" cy="4613290"/>
            <a:chOff x="0" y="0"/>
            <a:chExt cx="1785536" cy="1215023"/>
          </a:xfrm>
        </p:grpSpPr>
        <p:sp>
          <p:nvSpPr>
            <p:cNvPr id="3" name="Freeform 3"/>
            <p:cNvSpPr/>
            <p:nvPr/>
          </p:nvSpPr>
          <p:spPr>
            <a:xfrm>
              <a:off x="0" y="0"/>
              <a:ext cx="1785536" cy="1215023"/>
            </a:xfrm>
            <a:custGeom>
              <a:avLst/>
              <a:gdLst/>
              <a:ahLst/>
              <a:cxnLst/>
              <a:rect l="l" t="t" r="r" b="b"/>
              <a:pathLst>
                <a:path w="1785536" h="1215023">
                  <a:moveTo>
                    <a:pt x="0" y="0"/>
                  </a:moveTo>
                  <a:lnTo>
                    <a:pt x="1785536" y="0"/>
                  </a:lnTo>
                  <a:lnTo>
                    <a:pt x="1785536" y="1215023"/>
                  </a:lnTo>
                  <a:lnTo>
                    <a:pt x="0" y="1215023"/>
                  </a:lnTo>
                  <a:close/>
                </a:path>
              </a:pathLst>
            </a:custGeom>
            <a:solidFill>
              <a:srgbClr val="FFFFFF"/>
            </a:solidFill>
          </p:spPr>
        </p:sp>
        <p:sp>
          <p:nvSpPr>
            <p:cNvPr id="4" name="TextBox 4"/>
            <p:cNvSpPr txBox="1"/>
            <p:nvPr/>
          </p:nvSpPr>
          <p:spPr>
            <a:xfrm>
              <a:off x="0" y="-95250"/>
              <a:ext cx="1785536" cy="1310273"/>
            </a:xfrm>
            <a:prstGeom prst="rect">
              <a:avLst/>
            </a:prstGeom>
          </p:spPr>
          <p:txBody>
            <a:bodyPr lIns="50800" tIns="50800" rIns="50800" bIns="50800" rtlCol="0" anchor="ctr"/>
            <a:lstStyle/>
            <a:p>
              <a:pPr algn="ctr">
                <a:lnSpc>
                  <a:spcPts val="7000"/>
                </a:lnSpc>
              </a:pPr>
              <a:endParaRPr/>
            </a:p>
          </p:txBody>
        </p:sp>
      </p:grpSp>
      <p:sp>
        <p:nvSpPr>
          <p:cNvPr id="5" name="Freeform 5"/>
          <p:cNvSpPr/>
          <p:nvPr/>
        </p:nvSpPr>
        <p:spPr>
          <a:xfrm>
            <a:off x="13189180" y="536869"/>
            <a:ext cx="4084363" cy="8758479"/>
          </a:xfrm>
          <a:custGeom>
            <a:avLst/>
            <a:gdLst/>
            <a:ahLst/>
            <a:cxnLst/>
            <a:rect l="l" t="t" r="r" b="b"/>
            <a:pathLst>
              <a:path w="4084363" h="8758479">
                <a:moveTo>
                  <a:pt x="0" y="0"/>
                </a:moveTo>
                <a:lnTo>
                  <a:pt x="4084362" y="0"/>
                </a:lnTo>
                <a:lnTo>
                  <a:pt x="4084362" y="8758479"/>
                </a:lnTo>
                <a:lnTo>
                  <a:pt x="0" y="8758479"/>
                </a:lnTo>
                <a:lnTo>
                  <a:pt x="0" y="0"/>
                </a:lnTo>
                <a:close/>
              </a:path>
            </a:pathLst>
          </a:custGeom>
          <a:blipFill>
            <a:blip r:embed="rId3"/>
            <a:stretch>
              <a:fillRect t="-1814" b="-1814"/>
            </a:stretch>
          </a:blipFill>
          <a:ln w="38100" cap="sq">
            <a:solidFill>
              <a:srgbClr val="000000"/>
            </a:solidFill>
            <a:prstDash val="solid"/>
            <a:miter/>
          </a:ln>
        </p:spPr>
      </p:sp>
      <p:grpSp>
        <p:nvGrpSpPr>
          <p:cNvPr id="6" name="Group 6"/>
          <p:cNvGrpSpPr/>
          <p:nvPr/>
        </p:nvGrpSpPr>
        <p:grpSpPr>
          <a:xfrm>
            <a:off x="5783002" y="6703648"/>
            <a:ext cx="6779458" cy="2859452"/>
            <a:chOff x="0" y="0"/>
            <a:chExt cx="1785536" cy="753107"/>
          </a:xfrm>
        </p:grpSpPr>
        <p:sp>
          <p:nvSpPr>
            <p:cNvPr id="7" name="Freeform 7"/>
            <p:cNvSpPr/>
            <p:nvPr/>
          </p:nvSpPr>
          <p:spPr>
            <a:xfrm>
              <a:off x="0" y="0"/>
              <a:ext cx="1785536" cy="753107"/>
            </a:xfrm>
            <a:custGeom>
              <a:avLst/>
              <a:gdLst/>
              <a:ahLst/>
              <a:cxnLst/>
              <a:rect l="l" t="t" r="r" b="b"/>
              <a:pathLst>
                <a:path w="1785536" h="753107">
                  <a:moveTo>
                    <a:pt x="34259" y="0"/>
                  </a:moveTo>
                  <a:lnTo>
                    <a:pt x="1751277" y="0"/>
                  </a:lnTo>
                  <a:cubicBezTo>
                    <a:pt x="1760363" y="0"/>
                    <a:pt x="1769077" y="3609"/>
                    <a:pt x="1775502" y="10034"/>
                  </a:cubicBezTo>
                  <a:cubicBezTo>
                    <a:pt x="1781927" y="16459"/>
                    <a:pt x="1785536" y="25173"/>
                    <a:pt x="1785536" y="34259"/>
                  </a:cubicBezTo>
                  <a:lnTo>
                    <a:pt x="1785536" y="718848"/>
                  </a:lnTo>
                  <a:cubicBezTo>
                    <a:pt x="1785536" y="727934"/>
                    <a:pt x="1781927" y="736648"/>
                    <a:pt x="1775502" y="743073"/>
                  </a:cubicBezTo>
                  <a:cubicBezTo>
                    <a:pt x="1769077" y="749497"/>
                    <a:pt x="1760363" y="753107"/>
                    <a:pt x="1751277" y="753107"/>
                  </a:cubicBezTo>
                  <a:lnTo>
                    <a:pt x="34259" y="753107"/>
                  </a:lnTo>
                  <a:cubicBezTo>
                    <a:pt x="25173" y="753107"/>
                    <a:pt x="16459" y="749497"/>
                    <a:pt x="10034" y="743073"/>
                  </a:cubicBezTo>
                  <a:cubicBezTo>
                    <a:pt x="3609" y="736648"/>
                    <a:pt x="0" y="727934"/>
                    <a:pt x="0" y="718848"/>
                  </a:cubicBezTo>
                  <a:lnTo>
                    <a:pt x="0" y="34259"/>
                  </a:lnTo>
                  <a:cubicBezTo>
                    <a:pt x="0" y="25173"/>
                    <a:pt x="3609" y="16459"/>
                    <a:pt x="10034" y="10034"/>
                  </a:cubicBezTo>
                  <a:cubicBezTo>
                    <a:pt x="16459" y="3609"/>
                    <a:pt x="25173" y="0"/>
                    <a:pt x="34259" y="0"/>
                  </a:cubicBezTo>
                  <a:close/>
                </a:path>
              </a:pathLst>
            </a:custGeom>
            <a:solidFill>
              <a:srgbClr val="FFFFFF"/>
            </a:solidFill>
          </p:spPr>
        </p:sp>
        <p:sp>
          <p:nvSpPr>
            <p:cNvPr id="8" name="TextBox 8"/>
            <p:cNvSpPr txBox="1"/>
            <p:nvPr/>
          </p:nvSpPr>
          <p:spPr>
            <a:xfrm>
              <a:off x="0" y="-28575"/>
              <a:ext cx="1785536" cy="781682"/>
            </a:xfrm>
            <a:prstGeom prst="rect">
              <a:avLst/>
            </a:prstGeom>
          </p:spPr>
          <p:txBody>
            <a:bodyPr lIns="254000" tIns="254000" rIns="254000" bIns="254000" rtlCol="0" anchor="ctr"/>
            <a:lstStyle/>
            <a:p>
              <a:pPr algn="l">
                <a:lnSpc>
                  <a:spcPts val="2100"/>
                </a:lnSpc>
              </a:pPr>
              <a:endParaRPr/>
            </a:p>
          </p:txBody>
        </p:sp>
      </p:grpSp>
      <p:sp>
        <p:nvSpPr>
          <p:cNvPr id="9" name="Freeform 9"/>
          <p:cNvSpPr/>
          <p:nvPr/>
        </p:nvSpPr>
        <p:spPr>
          <a:xfrm>
            <a:off x="712675" y="543528"/>
            <a:ext cx="4599972" cy="2299986"/>
          </a:xfrm>
          <a:custGeom>
            <a:avLst/>
            <a:gdLst/>
            <a:ahLst/>
            <a:cxnLst/>
            <a:rect l="l" t="t" r="r" b="b"/>
            <a:pathLst>
              <a:path w="4599972" h="2299986">
                <a:moveTo>
                  <a:pt x="0" y="0"/>
                </a:moveTo>
                <a:lnTo>
                  <a:pt x="4599971" y="0"/>
                </a:lnTo>
                <a:lnTo>
                  <a:pt x="4599971" y="2299986"/>
                </a:lnTo>
                <a:lnTo>
                  <a:pt x="0" y="2299986"/>
                </a:lnTo>
                <a:lnTo>
                  <a:pt x="0" y="0"/>
                </a:lnTo>
                <a:close/>
              </a:path>
            </a:pathLst>
          </a:custGeom>
          <a:blipFill>
            <a:blip r:embed="rId4"/>
            <a:stretch>
              <a:fillRect/>
            </a:stretch>
          </a:blipFill>
        </p:spPr>
      </p:sp>
      <p:sp>
        <p:nvSpPr>
          <p:cNvPr id="10" name="Freeform 10"/>
          <p:cNvSpPr/>
          <p:nvPr/>
        </p:nvSpPr>
        <p:spPr>
          <a:xfrm>
            <a:off x="712675" y="3152152"/>
            <a:ext cx="4599972" cy="2593234"/>
          </a:xfrm>
          <a:custGeom>
            <a:avLst/>
            <a:gdLst/>
            <a:ahLst/>
            <a:cxnLst/>
            <a:rect l="l" t="t" r="r" b="b"/>
            <a:pathLst>
              <a:path w="4599972" h="2593234">
                <a:moveTo>
                  <a:pt x="0" y="0"/>
                </a:moveTo>
                <a:lnTo>
                  <a:pt x="4599971" y="0"/>
                </a:lnTo>
                <a:lnTo>
                  <a:pt x="4599971" y="2593234"/>
                </a:lnTo>
                <a:lnTo>
                  <a:pt x="0" y="2593234"/>
                </a:lnTo>
                <a:lnTo>
                  <a:pt x="0" y="0"/>
                </a:lnTo>
                <a:close/>
              </a:path>
            </a:pathLst>
          </a:custGeom>
          <a:blipFill>
            <a:blip r:embed="rId5"/>
            <a:stretch>
              <a:fillRect/>
            </a:stretch>
          </a:blipFill>
        </p:spPr>
      </p:sp>
      <p:sp>
        <p:nvSpPr>
          <p:cNvPr id="11" name="Freeform 11"/>
          <p:cNvSpPr/>
          <p:nvPr/>
        </p:nvSpPr>
        <p:spPr>
          <a:xfrm>
            <a:off x="712675" y="6072117"/>
            <a:ext cx="4599972" cy="3276282"/>
          </a:xfrm>
          <a:custGeom>
            <a:avLst/>
            <a:gdLst/>
            <a:ahLst/>
            <a:cxnLst/>
            <a:rect l="l" t="t" r="r" b="b"/>
            <a:pathLst>
              <a:path w="4599972" h="3276282">
                <a:moveTo>
                  <a:pt x="0" y="0"/>
                </a:moveTo>
                <a:lnTo>
                  <a:pt x="4599971" y="0"/>
                </a:lnTo>
                <a:lnTo>
                  <a:pt x="4599971" y="3276282"/>
                </a:lnTo>
                <a:lnTo>
                  <a:pt x="0" y="3276282"/>
                </a:lnTo>
                <a:lnTo>
                  <a:pt x="0" y="0"/>
                </a:lnTo>
                <a:close/>
              </a:path>
            </a:pathLst>
          </a:custGeom>
          <a:blipFill>
            <a:blip r:embed="rId6"/>
            <a:stretch>
              <a:fillRect/>
            </a:stretch>
          </a:blipFill>
        </p:spPr>
      </p:sp>
      <p:sp>
        <p:nvSpPr>
          <p:cNvPr id="12" name="TextBox 12"/>
          <p:cNvSpPr txBox="1"/>
          <p:nvPr/>
        </p:nvSpPr>
        <p:spPr>
          <a:xfrm>
            <a:off x="5791200" y="723900"/>
            <a:ext cx="6592374" cy="4307974"/>
          </a:xfrm>
          <a:prstGeom prst="rect">
            <a:avLst/>
          </a:prstGeom>
        </p:spPr>
        <p:txBody>
          <a:bodyPr wrap="square" lIns="0" tIns="0" rIns="0" bIns="0" rtlCol="0" anchor="t">
            <a:spAutoFit/>
          </a:bodyPr>
          <a:lstStyle/>
          <a:p>
            <a:pPr algn="ctr"/>
            <a:r>
              <a:rPr lang="en-US" sz="3999" b="1" spc="-147" dirty="0">
                <a:solidFill>
                  <a:srgbClr val="003C64"/>
                </a:solidFill>
                <a:latin typeface="Muli Bold"/>
                <a:ea typeface="Muli Bold"/>
                <a:cs typeface="Muli Bold"/>
                <a:sym typeface="Muli Bold"/>
              </a:rPr>
              <a:t> 5. Trong </a:t>
            </a:r>
            <a:r>
              <a:rPr lang="en-US" sz="3999" b="1" spc="-147" dirty="0" err="1">
                <a:solidFill>
                  <a:srgbClr val="003C64"/>
                </a:solidFill>
                <a:latin typeface="Muli Bold"/>
                <a:ea typeface="Muli Bold"/>
                <a:cs typeface="Muli Bold"/>
                <a:sym typeface="Muli Bold"/>
              </a:rPr>
              <a:t>năm</a:t>
            </a:r>
            <a:r>
              <a:rPr lang="en-US" sz="3999" b="1" spc="-147" dirty="0">
                <a:solidFill>
                  <a:srgbClr val="003C64"/>
                </a:solidFill>
                <a:latin typeface="Muli Bold"/>
                <a:ea typeface="Muli Bold"/>
                <a:cs typeface="Muli Bold"/>
                <a:sym typeface="Muli Bold"/>
              </a:rPr>
              <a:t> 2025, </a:t>
            </a:r>
            <a:r>
              <a:rPr lang="en-US" sz="3999" b="1" spc="-147" dirty="0" err="1">
                <a:solidFill>
                  <a:srgbClr val="003C64"/>
                </a:solidFill>
                <a:latin typeface="Muli Bold"/>
                <a:ea typeface="Muli Bold"/>
                <a:cs typeface="Muli Bold"/>
                <a:sym typeface="Muli Bold"/>
              </a:rPr>
              <a:t>cơ</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sở</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có</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bán</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hàng</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cung</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cấp</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các</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sản</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phẩm</a:t>
            </a:r>
            <a:r>
              <a:rPr lang="en-US" sz="3999" b="1" spc="-147" dirty="0">
                <a:solidFill>
                  <a:srgbClr val="003C64"/>
                </a:solidFill>
                <a:latin typeface="Muli Bold"/>
                <a:ea typeface="Muli Bold"/>
                <a:cs typeface="Muli Bold"/>
                <a:sym typeface="Muli Bold"/>
              </a:rPr>
              <a:t>/</a:t>
            </a:r>
            <a:r>
              <a:rPr lang="en-US" sz="3999" b="1" spc="-147" dirty="0" err="1">
                <a:solidFill>
                  <a:srgbClr val="003C64"/>
                </a:solidFill>
                <a:latin typeface="Muli Bold"/>
                <a:ea typeface="Muli Bold"/>
                <a:cs typeface="Muli Bold"/>
                <a:sym typeface="Muli Bold"/>
              </a:rPr>
              <a:t>dịch</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vụ</a:t>
            </a:r>
            <a:r>
              <a:rPr lang="en-US" sz="3999" b="1" spc="-147" dirty="0">
                <a:solidFill>
                  <a:srgbClr val="003C64"/>
                </a:solidFill>
                <a:latin typeface="Muli Bold"/>
                <a:ea typeface="Muli Bold"/>
                <a:cs typeface="Muli Bold"/>
                <a:sym typeface="Muli Bold"/>
              </a:rPr>
              <a:t> qua </a:t>
            </a:r>
            <a:r>
              <a:rPr lang="en-US" sz="3999" b="1" spc="-147" dirty="0" err="1">
                <a:solidFill>
                  <a:srgbClr val="003C64"/>
                </a:solidFill>
                <a:latin typeface="Muli Bold"/>
                <a:ea typeface="Muli Bold"/>
                <a:cs typeface="Muli Bold"/>
                <a:sym typeface="Muli Bold"/>
              </a:rPr>
              <a:t>các</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nền</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tảng</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trung</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gian</a:t>
            </a:r>
            <a:r>
              <a:rPr lang="en-US" sz="3999" b="1" spc="-147" dirty="0">
                <a:solidFill>
                  <a:srgbClr val="003C64"/>
                </a:solidFill>
                <a:latin typeface="Muli Bold"/>
                <a:ea typeface="Muli Bold"/>
                <a:cs typeface="Muli Bold"/>
                <a:sym typeface="Muli Bold"/>
              </a:rPr>
              <a:t> (Booking, Agoda, Traveloka, Lazada, Shopee, </a:t>
            </a:r>
            <a:r>
              <a:rPr lang="en-US" sz="3999" b="1" spc="-147" dirty="0" err="1">
                <a:solidFill>
                  <a:srgbClr val="003C64"/>
                </a:solidFill>
                <a:latin typeface="Muli Bold"/>
                <a:ea typeface="Muli Bold"/>
                <a:cs typeface="Muli Bold"/>
                <a:sym typeface="Muli Bold"/>
              </a:rPr>
              <a:t>Sendo</a:t>
            </a:r>
            <a:r>
              <a:rPr lang="en-US" sz="3999" b="1" spc="-147" dirty="0">
                <a:solidFill>
                  <a:srgbClr val="003C64"/>
                </a:solidFill>
                <a:latin typeface="Muli Bold"/>
                <a:ea typeface="Muli Bold"/>
                <a:cs typeface="Muli Bold"/>
                <a:sym typeface="Muli Bold"/>
              </a:rPr>
              <a:t>, </a:t>
            </a:r>
            <a:r>
              <a:rPr lang="en-US" sz="3999" b="1" spc="-147" dirty="0" err="1">
                <a:solidFill>
                  <a:srgbClr val="003C64"/>
                </a:solidFill>
                <a:latin typeface="Muli Bold"/>
                <a:ea typeface="Muli Bold"/>
                <a:cs typeface="Muli Bold"/>
                <a:sym typeface="Muli Bold"/>
              </a:rPr>
              <a:t>Chotot</a:t>
            </a:r>
            <a:r>
              <a:rPr lang="en-US" sz="3999" b="1" spc="-147" dirty="0">
                <a:solidFill>
                  <a:srgbClr val="003C64"/>
                </a:solidFill>
                <a:latin typeface="Muli Bold"/>
                <a:ea typeface="Muli Bold"/>
                <a:cs typeface="Muli Bold"/>
                <a:sym typeface="Muli Bold"/>
              </a:rPr>
              <a:t>, ...) </a:t>
            </a:r>
            <a:r>
              <a:rPr lang="en-US" sz="3999" b="1" spc="-147" dirty="0" err="1">
                <a:solidFill>
                  <a:srgbClr val="003C64"/>
                </a:solidFill>
                <a:latin typeface="Muli Bold"/>
                <a:ea typeface="Muli Bold"/>
                <a:cs typeface="Muli Bold"/>
                <a:sym typeface="Muli Bold"/>
              </a:rPr>
              <a:t>không</a:t>
            </a:r>
            <a:r>
              <a:rPr lang="en-US" sz="3999" b="1" spc="-147" dirty="0">
                <a:solidFill>
                  <a:srgbClr val="003C64"/>
                </a:solidFill>
                <a:latin typeface="Muli Bold"/>
                <a:ea typeface="Muli Bold"/>
                <a:cs typeface="Muli Bold"/>
                <a:sym typeface="Muli Bold"/>
              </a:rPr>
              <a:t>?</a:t>
            </a:r>
          </a:p>
        </p:txBody>
      </p:sp>
      <p:sp>
        <p:nvSpPr>
          <p:cNvPr id="13" name="TextBox 13"/>
          <p:cNvSpPr txBox="1"/>
          <p:nvPr/>
        </p:nvSpPr>
        <p:spPr>
          <a:xfrm>
            <a:off x="6204495" y="7049429"/>
            <a:ext cx="5936473" cy="2186940"/>
          </a:xfrm>
          <a:prstGeom prst="rect">
            <a:avLst/>
          </a:prstGeom>
        </p:spPr>
        <p:txBody>
          <a:bodyPr lIns="0" tIns="0" rIns="0" bIns="0" rtlCol="0" anchor="t">
            <a:spAutoFit/>
          </a:bodyPr>
          <a:lstStyle/>
          <a:p>
            <a:pPr algn="l">
              <a:lnSpc>
                <a:spcPts val="3479"/>
              </a:lnSpc>
            </a:pP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Là</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việc</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cơ</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sở</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bán</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hàng</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cung</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cấp</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sản</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phẩm</a:t>
            </a:r>
            <a:r>
              <a:rPr lang="en-US" sz="3000" i="1" spc="-110" dirty="0">
                <a:solidFill>
                  <a:srgbClr val="003C64"/>
                </a:solidFill>
                <a:latin typeface="Muli Italics"/>
                <a:ea typeface="Muli Italics"/>
                <a:cs typeface="Muli Italics"/>
                <a:sym typeface="Muli Italics"/>
              </a:rPr>
              <a:t>/</a:t>
            </a:r>
            <a:r>
              <a:rPr lang="en-US" sz="3000" i="1" spc="-110" dirty="0" err="1">
                <a:solidFill>
                  <a:srgbClr val="003C64"/>
                </a:solidFill>
                <a:latin typeface="Muli Italics"/>
                <a:ea typeface="Muli Italics"/>
                <a:cs typeface="Muli Italics"/>
                <a:sym typeface="Muli Italics"/>
              </a:rPr>
              <a:t>dịch</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vụ</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trên</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các</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nền</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tảng</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trung</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gian</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như</a:t>
            </a:r>
            <a:r>
              <a:rPr lang="en-US" sz="3000" i="1" spc="-110" dirty="0">
                <a:solidFill>
                  <a:srgbClr val="003C64"/>
                </a:solidFill>
                <a:latin typeface="Muli Italics"/>
                <a:ea typeface="Muli Italics"/>
                <a:cs typeface="Muli Italics"/>
                <a:sym typeface="Muli Italics"/>
              </a:rPr>
              <a:t> Booking, Agoda, Traveloka, Lazada, Shopee, </a:t>
            </a:r>
            <a:r>
              <a:rPr lang="en-US" sz="3000" i="1" spc="-110" dirty="0" err="1">
                <a:solidFill>
                  <a:srgbClr val="003C64"/>
                </a:solidFill>
                <a:latin typeface="Muli Italics"/>
                <a:ea typeface="Muli Italics"/>
                <a:cs typeface="Muli Italics"/>
                <a:sym typeface="Muli Italics"/>
              </a:rPr>
              <a:t>Sendo</a:t>
            </a:r>
            <a:r>
              <a:rPr lang="en-US" sz="3000" i="1" spc="-110" dirty="0">
                <a:solidFill>
                  <a:srgbClr val="003C64"/>
                </a:solidFill>
                <a:latin typeface="Muli Italics"/>
                <a:ea typeface="Muli Italics"/>
                <a:cs typeface="Muli Italics"/>
                <a:sym typeface="Muli Italics"/>
              </a:rPr>
              <a:t>, </a:t>
            </a:r>
            <a:r>
              <a:rPr lang="en-US" sz="3000" i="1" spc="-110" dirty="0" err="1">
                <a:solidFill>
                  <a:srgbClr val="003C64"/>
                </a:solidFill>
                <a:latin typeface="Muli Italics"/>
                <a:ea typeface="Muli Italics"/>
                <a:cs typeface="Muli Italics"/>
                <a:sym typeface="Muli Italics"/>
              </a:rPr>
              <a:t>Chotot</a:t>
            </a:r>
            <a:r>
              <a:rPr lang="en-US" sz="3000" i="1" spc="-110" dirty="0">
                <a:solidFill>
                  <a:srgbClr val="003C64"/>
                </a:solidFill>
                <a:latin typeface="Muli Italics"/>
                <a:ea typeface="Muli Italics"/>
                <a:cs typeface="Muli Italics"/>
                <a:sym typeface="Muli Italics"/>
              </a:rPr>
              <a:t>, Amazon,…</a:t>
            </a:r>
          </a:p>
        </p:txBody>
      </p:sp>
      <p:pic>
        <p:nvPicPr>
          <p:cNvPr id="16" name="Picture 15">
            <a:extLst>
              <a:ext uri="{FF2B5EF4-FFF2-40B4-BE49-F238E27FC236}">
                <a16:creationId xmlns:a16="http://schemas.microsoft.com/office/drawing/2014/main" xmlns="" id="{AC5ACE20-5E31-2926-858D-CA9F2EEC5165}"/>
              </a:ext>
            </a:extLst>
          </p:cNvPr>
          <p:cNvPicPr>
            <a:picLocks noChangeAspect="1" noChangeArrowheads="1"/>
            <a:extLst>
              <a:ext uri="{84589F7E-364E-4C9E-8A38-B11213B215E9}">
                <a14:cameraTool xmlns:a14="http://schemas.microsoft.com/office/drawing/2010/main" cellRange="$O$81:$X$83"/>
              </a:ext>
            </a:extLst>
          </p:cNvPicPr>
          <p:nvPr/>
        </p:nvPicPr>
        <p:blipFill>
          <a:blip r:embed="rId7"/>
          <a:srcRect/>
          <a:stretch>
            <a:fillRect/>
          </a:stretch>
        </p:blipFill>
        <p:spPr bwMode="auto">
          <a:xfrm>
            <a:off x="6696231" y="5359598"/>
            <a:ext cx="4953000" cy="980808"/>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37991569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69250" y="7139162"/>
            <a:ext cx="10949001" cy="3147838"/>
          </a:xfrm>
          <a:custGeom>
            <a:avLst/>
            <a:gdLst/>
            <a:ahLst/>
            <a:cxnLst/>
            <a:rect l="l" t="t" r="r" b="b"/>
            <a:pathLst>
              <a:path w="10949001" h="3147838">
                <a:moveTo>
                  <a:pt x="10949001" y="0"/>
                </a:moveTo>
                <a:lnTo>
                  <a:pt x="0" y="0"/>
                </a:lnTo>
                <a:lnTo>
                  <a:pt x="0" y="3147838"/>
                </a:lnTo>
                <a:lnTo>
                  <a:pt x="10949001" y="3147838"/>
                </a:lnTo>
                <a:lnTo>
                  <a:pt x="10949001"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605463" y="6053906"/>
            <a:ext cx="555844" cy="619325"/>
          </a:xfrm>
          <a:custGeom>
            <a:avLst/>
            <a:gdLst/>
            <a:ahLst/>
            <a:cxnLst/>
            <a:rect l="l" t="t" r="r" b="b"/>
            <a:pathLst>
              <a:path w="555844" h="619325">
                <a:moveTo>
                  <a:pt x="0" y="0"/>
                </a:moveTo>
                <a:lnTo>
                  <a:pt x="555844" y="0"/>
                </a:lnTo>
                <a:lnTo>
                  <a:pt x="555844" y="619325"/>
                </a:lnTo>
                <a:lnTo>
                  <a:pt x="0" y="6193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0590705" y="7675194"/>
            <a:ext cx="570601" cy="556077"/>
          </a:xfrm>
          <a:custGeom>
            <a:avLst/>
            <a:gdLst/>
            <a:ahLst/>
            <a:cxnLst/>
            <a:rect l="l" t="t" r="r" b="b"/>
            <a:pathLst>
              <a:path w="570601" h="556077">
                <a:moveTo>
                  <a:pt x="0" y="0"/>
                </a:moveTo>
                <a:lnTo>
                  <a:pt x="570602" y="0"/>
                </a:lnTo>
                <a:lnTo>
                  <a:pt x="570602" y="556077"/>
                </a:lnTo>
                <a:lnTo>
                  <a:pt x="0" y="5560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9742121">
            <a:off x="16315468" y="-829873"/>
            <a:ext cx="2347130" cy="2697850"/>
          </a:xfrm>
          <a:custGeom>
            <a:avLst/>
            <a:gdLst/>
            <a:ahLst/>
            <a:cxnLst/>
            <a:rect l="l" t="t" r="r" b="b"/>
            <a:pathLst>
              <a:path w="2347130" h="2697850">
                <a:moveTo>
                  <a:pt x="0" y="0"/>
                </a:moveTo>
                <a:lnTo>
                  <a:pt x="2347129" y="0"/>
                </a:lnTo>
                <a:lnTo>
                  <a:pt x="2347129" y="2697850"/>
                </a:lnTo>
                <a:lnTo>
                  <a:pt x="0" y="26978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609569" y="4189364"/>
            <a:ext cx="6245774" cy="5334932"/>
          </a:xfrm>
          <a:custGeom>
            <a:avLst/>
            <a:gdLst/>
            <a:ahLst/>
            <a:cxnLst/>
            <a:rect l="l" t="t" r="r" b="b"/>
            <a:pathLst>
              <a:path w="6245774" h="5334932">
                <a:moveTo>
                  <a:pt x="0" y="0"/>
                </a:moveTo>
                <a:lnTo>
                  <a:pt x="6245774" y="0"/>
                </a:lnTo>
                <a:lnTo>
                  <a:pt x="6245774" y="5334932"/>
                </a:lnTo>
                <a:lnTo>
                  <a:pt x="0" y="53349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7293524" y="3467100"/>
            <a:ext cx="10384907" cy="2454273"/>
          </a:xfrm>
          <a:prstGeom prst="rect">
            <a:avLst/>
          </a:prstGeom>
        </p:spPr>
        <p:txBody>
          <a:bodyPr lIns="0" tIns="0" rIns="0" bIns="0" rtlCol="0" anchor="t">
            <a:spAutoFit/>
          </a:bodyPr>
          <a:lstStyle/>
          <a:p>
            <a:pPr algn="l">
              <a:lnSpc>
                <a:spcPts val="4900"/>
              </a:lnSpc>
            </a:pPr>
            <a:r>
              <a:rPr lang="en-US" sz="3500" i="1" dirty="0" err="1">
                <a:solidFill>
                  <a:srgbClr val="1559A7"/>
                </a:solidFill>
                <a:latin typeface="Muli Italics"/>
                <a:ea typeface="Muli Italics"/>
                <a:cs typeface="Muli Italics"/>
                <a:sym typeface="Muli Italics"/>
              </a:rPr>
              <a:t>Là</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phần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trăm</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số</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tiền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cơ</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sở</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thu</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được</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từ</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việc</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cung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cấp</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hàng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hóa</a:t>
            </a:r>
            <a:r>
              <a:rPr lang="en-US" sz="3500" i="1" dirty="0">
                <a:solidFill>
                  <a:srgbClr val="1559A7"/>
                </a:solidFill>
                <a:latin typeface="Muli Italics"/>
                <a:ea typeface="Muli Italics"/>
                <a:cs typeface="Muli Italics"/>
                <a:sym typeface="Muli Italics"/>
              </a:rPr>
              <a:t>/</a:t>
            </a:r>
            <a:r>
              <a:rPr lang="en-US" sz="3500" i="1" dirty="0" err="1">
                <a:solidFill>
                  <a:srgbClr val="1559A7"/>
                </a:solidFill>
                <a:latin typeface="Muli Italics"/>
                <a:ea typeface="Muli Italics"/>
                <a:cs typeface="Muli Italics"/>
                <a:sym typeface="Muli Italics"/>
              </a:rPr>
              <a:t>dịch</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vụ</a:t>
            </a:r>
            <a:r>
              <a:rPr lang="en-US" sz="3500" i="1" dirty="0">
                <a:solidFill>
                  <a:srgbClr val="1559A7"/>
                </a:solidFill>
                <a:latin typeface="Muli Italics"/>
                <a:ea typeface="Muli Italics"/>
                <a:cs typeface="Muli Italics"/>
                <a:sym typeface="Muli Italics"/>
              </a:rPr>
              <a:t> (bao </a:t>
            </a:r>
            <a:r>
              <a:rPr lang="en-US" sz="3500" i="1" dirty="0" err="1">
                <a:solidFill>
                  <a:srgbClr val="1559A7"/>
                </a:solidFill>
                <a:latin typeface="Muli Italics"/>
                <a:ea typeface="Muli Italics"/>
                <a:cs typeface="Muli Italics"/>
                <a:sym typeface="Muli Italics"/>
              </a:rPr>
              <a:t>gồm</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cả</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vốn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và</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lãi</a:t>
            </a:r>
            <a:r>
              <a:rPr lang="en-US" sz="3500" i="1" dirty="0">
                <a:solidFill>
                  <a:srgbClr val="1559A7"/>
                </a:solidFill>
                <a:latin typeface="Muli Italics"/>
                <a:ea typeface="Muli Italics"/>
                <a:cs typeface="Muli Italics"/>
                <a:sym typeface="Muli Italics"/>
              </a:rPr>
              <a:t>) qua </a:t>
            </a:r>
            <a:r>
              <a:rPr lang="en-US" sz="3500" i="1" dirty="0" err="1">
                <a:solidFill>
                  <a:srgbClr val="1559A7"/>
                </a:solidFill>
                <a:latin typeface="Muli Italics"/>
                <a:ea typeface="Muli Italics"/>
                <a:cs typeface="Muli Italics"/>
                <a:sym typeface="Muli Italics"/>
              </a:rPr>
              <a:t>các</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nền</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tảng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trung</a:t>
            </a:r>
            <a:r>
              <a:rPr lang="en-US" sz="3500" i="1" dirty="0">
                <a:solidFill>
                  <a:srgbClr val="1559A7"/>
                </a:solidFill>
                <a:latin typeface="Muli Italics"/>
                <a:ea typeface="Muli Italics"/>
                <a:cs typeface="Muli Italics"/>
                <a:sym typeface="Muli Italics"/>
              </a:rPr>
              <a:t> </a:t>
            </a:r>
            <a:r>
              <a:rPr lang="en-US" sz="3500" i="1" dirty="0" err="1">
                <a:solidFill>
                  <a:srgbClr val="1559A7"/>
                </a:solidFill>
                <a:latin typeface="Muli Italics"/>
                <a:ea typeface="Muli Italics"/>
                <a:cs typeface="Muli Italics"/>
                <a:sym typeface="Muli Italics"/>
              </a:rPr>
              <a:t>gian</a:t>
            </a:r>
            <a:r>
              <a:rPr lang="en-US" sz="3500" i="1" dirty="0">
                <a:solidFill>
                  <a:srgbClr val="1559A7"/>
                </a:solidFill>
                <a:latin typeface="Muli Italics"/>
                <a:ea typeface="Muli Italics"/>
                <a:cs typeface="Muli Italics"/>
                <a:sym typeface="Muli Italics"/>
              </a:rPr>
              <a:t> </a:t>
            </a:r>
            <a:r>
              <a:rPr lang="en-US" sz="3500" i="1" dirty="0">
                <a:solidFill>
                  <a:schemeClr val="accent6">
                    <a:lumMod val="75000"/>
                  </a:schemeClr>
                </a:solidFill>
                <a:latin typeface="Muli Italics"/>
                <a:ea typeface="Muli Italics"/>
                <a:cs typeface="Muli Italics"/>
                <a:sym typeface="Muli Italics"/>
              </a:rPr>
              <a:t>so </a:t>
            </a:r>
            <a:r>
              <a:rPr lang="en-US" sz="3500" i="1" dirty="0" err="1">
                <a:solidFill>
                  <a:schemeClr val="accent6">
                    <a:lumMod val="75000"/>
                  </a:schemeClr>
                </a:solidFill>
                <a:latin typeface="Muli Italics"/>
                <a:ea typeface="Muli Italics"/>
                <a:cs typeface="Muli Italics"/>
                <a:sym typeface="Muli Italics"/>
              </a:rPr>
              <a:t>với</a:t>
            </a:r>
            <a:r>
              <a:rPr lang="en-US" sz="3500" i="1"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tổng</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số</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tiền</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cơ</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sở</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thu</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được</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từ</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việc</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cung</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cấp</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hàng</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hóa</a:t>
            </a:r>
            <a:r>
              <a:rPr lang="en-US" sz="3500" i="1" u="sng" dirty="0">
                <a:solidFill>
                  <a:schemeClr val="accent6">
                    <a:lumMod val="75000"/>
                  </a:schemeClr>
                </a:solidFill>
                <a:latin typeface="Muli Italics"/>
                <a:ea typeface="Muli Italics"/>
                <a:cs typeface="Muli Italics"/>
                <a:sym typeface="Muli Italics"/>
              </a:rPr>
              <a:t>/</a:t>
            </a:r>
            <a:r>
              <a:rPr lang="en-US" sz="3500" i="1" u="sng" dirty="0" err="1">
                <a:solidFill>
                  <a:schemeClr val="accent6">
                    <a:lumMod val="75000"/>
                  </a:schemeClr>
                </a:solidFill>
                <a:latin typeface="Muli Italics"/>
                <a:ea typeface="Muli Italics"/>
                <a:cs typeface="Muli Italics"/>
                <a:sym typeface="Muli Italics"/>
              </a:rPr>
              <a:t>dịch</a:t>
            </a:r>
            <a:r>
              <a:rPr lang="en-US" sz="3500" i="1" u="sng" dirty="0">
                <a:solidFill>
                  <a:schemeClr val="accent6">
                    <a:lumMod val="75000"/>
                  </a:schemeClr>
                </a:solidFill>
                <a:latin typeface="Muli Italics"/>
                <a:ea typeface="Muli Italics"/>
                <a:cs typeface="Muli Italics"/>
                <a:sym typeface="Muli Italics"/>
              </a:rPr>
              <a:t> </a:t>
            </a:r>
            <a:r>
              <a:rPr lang="en-US" sz="3500" i="1" u="sng" dirty="0" err="1">
                <a:solidFill>
                  <a:schemeClr val="accent6">
                    <a:lumMod val="75000"/>
                  </a:schemeClr>
                </a:solidFill>
                <a:latin typeface="Muli Italics"/>
                <a:ea typeface="Muli Italics"/>
                <a:cs typeface="Muli Italics"/>
                <a:sym typeface="Muli Italics"/>
              </a:rPr>
              <a:t>vụ</a:t>
            </a:r>
            <a:r>
              <a:rPr lang="en-US" sz="3500" i="1" u="sng" dirty="0">
                <a:solidFill>
                  <a:schemeClr val="accent6">
                    <a:lumMod val="75000"/>
                  </a:schemeClr>
                </a:solidFill>
                <a:latin typeface="Muli Italics"/>
                <a:ea typeface="Muli Italics"/>
                <a:cs typeface="Muli Italics"/>
                <a:sym typeface="Muli Italics"/>
              </a:rPr>
              <a:t> </a:t>
            </a:r>
          </a:p>
        </p:txBody>
      </p:sp>
      <p:sp>
        <p:nvSpPr>
          <p:cNvPr id="9" name="TextBox 9"/>
          <p:cNvSpPr txBox="1"/>
          <p:nvPr/>
        </p:nvSpPr>
        <p:spPr>
          <a:xfrm>
            <a:off x="609569" y="359368"/>
            <a:ext cx="17068862" cy="2803523"/>
          </a:xfrm>
          <a:prstGeom prst="rect">
            <a:avLst/>
          </a:prstGeom>
        </p:spPr>
        <p:txBody>
          <a:bodyPr lIns="0" tIns="0" rIns="0" bIns="0" rtlCol="0" anchor="t">
            <a:spAutoFit/>
          </a:bodyPr>
          <a:lstStyle/>
          <a:p>
            <a:pPr algn="l">
              <a:lnSpc>
                <a:spcPts val="5600"/>
              </a:lnSpc>
            </a:pPr>
            <a:r>
              <a:rPr lang="en-US" sz="4000" b="1" dirty="0">
                <a:solidFill>
                  <a:srgbClr val="1559A7"/>
                </a:solidFill>
                <a:latin typeface="Muli Bold"/>
                <a:ea typeface="Muli Bold"/>
                <a:cs typeface="Muli Bold"/>
                <a:sym typeface="Muli Bold"/>
              </a:rPr>
              <a:t>6. Bình </a:t>
            </a:r>
            <a:r>
              <a:rPr lang="en-US" sz="4000" b="1" dirty="0" err="1">
                <a:solidFill>
                  <a:srgbClr val="1559A7"/>
                </a:solidFill>
                <a:latin typeface="Muli Bold"/>
                <a:ea typeface="Muli Bold"/>
                <a:cs typeface="Muli Bold"/>
                <a:sym typeface="Muli Bold"/>
              </a:rPr>
              <a:t>quân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một</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tháng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năm</a:t>
            </a:r>
            <a:r>
              <a:rPr lang="en-US" sz="4000" b="1" dirty="0">
                <a:solidFill>
                  <a:srgbClr val="1559A7"/>
                </a:solidFill>
                <a:latin typeface="Muli Bold"/>
                <a:ea typeface="Muli Bold"/>
                <a:cs typeface="Muli Bold"/>
                <a:sym typeface="Muli Bold"/>
              </a:rPr>
              <a:t> 2025, </a:t>
            </a:r>
            <a:r>
              <a:rPr lang="en-US" sz="4000" b="1" dirty="0" err="1">
                <a:solidFill>
                  <a:srgbClr val="1559A7"/>
                </a:solidFill>
                <a:latin typeface="Muli Bold"/>
                <a:ea typeface="Muli Bold"/>
                <a:cs typeface="Muli Bold"/>
                <a:sym typeface="Muli Bold"/>
              </a:rPr>
              <a:t>tỷ</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trọng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doanh</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thu</a:t>
            </a:r>
            <a:r>
              <a:rPr lang="en-US" sz="4000" b="1" dirty="0">
                <a:solidFill>
                  <a:srgbClr val="1559A7"/>
                </a:solidFill>
                <a:latin typeface="Muli Bold"/>
                <a:ea typeface="Muli Bold"/>
                <a:cs typeface="Muli Bold"/>
                <a:sym typeface="Muli Bold"/>
              </a:rPr>
              <a:t> (bao </a:t>
            </a:r>
            <a:r>
              <a:rPr lang="en-US" sz="4000" b="1" dirty="0" err="1">
                <a:solidFill>
                  <a:srgbClr val="1559A7"/>
                </a:solidFill>
                <a:latin typeface="Muli Bold"/>
                <a:ea typeface="Muli Bold"/>
                <a:cs typeface="Muli Bold"/>
                <a:sym typeface="Muli Bold"/>
              </a:rPr>
              <a:t>gồm</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cả</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vốn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và</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lãi</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từ</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việc</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bán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hàng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cung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cấp</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các</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sản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phẩm</a:t>
            </a:r>
            <a:r>
              <a:rPr lang="en-US" sz="4000" b="1" dirty="0">
                <a:solidFill>
                  <a:srgbClr val="1559A7"/>
                </a:solidFill>
                <a:latin typeface="Muli Bold"/>
                <a:ea typeface="Muli Bold"/>
                <a:cs typeface="Muli Bold"/>
                <a:sym typeface="Muli Bold"/>
              </a:rPr>
              <a:t>/</a:t>
            </a:r>
            <a:r>
              <a:rPr lang="en-US" sz="4000" b="1" dirty="0" err="1">
                <a:solidFill>
                  <a:srgbClr val="1559A7"/>
                </a:solidFill>
                <a:latin typeface="Muli Bold"/>
                <a:ea typeface="Muli Bold"/>
                <a:cs typeface="Muli Bold"/>
                <a:sym typeface="Muli Bold"/>
              </a:rPr>
              <a:t>dịch</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vụ</a:t>
            </a:r>
            <a:r>
              <a:rPr lang="en-US" sz="4000" b="1" dirty="0">
                <a:solidFill>
                  <a:srgbClr val="1559A7"/>
                </a:solidFill>
                <a:latin typeface="Muli Bold"/>
                <a:ea typeface="Muli Bold"/>
                <a:cs typeface="Muli Bold"/>
                <a:sym typeface="Muli Bold"/>
              </a:rPr>
              <a:t> qua </a:t>
            </a:r>
            <a:r>
              <a:rPr lang="en-US" sz="4000" b="1" dirty="0" err="1">
                <a:solidFill>
                  <a:srgbClr val="1559A7"/>
                </a:solidFill>
                <a:latin typeface="Muli Bold"/>
                <a:ea typeface="Muli Bold"/>
                <a:cs typeface="Muli Bold"/>
                <a:sym typeface="Muli Bold"/>
              </a:rPr>
              <a:t>các</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nền</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tảng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trung</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gian</a:t>
            </a:r>
            <a:r>
              <a:rPr lang="en-US" sz="4000" b="1" dirty="0">
                <a:solidFill>
                  <a:srgbClr val="1559A7"/>
                </a:solidFill>
                <a:latin typeface="Muli Bold"/>
                <a:ea typeface="Muli Bold"/>
                <a:cs typeface="Muli Bold"/>
                <a:sym typeface="Muli Bold"/>
              </a:rPr>
              <a:t> (Booking, Agoda, Traveloka, Lazada, Shopee, </a:t>
            </a:r>
            <a:r>
              <a:rPr lang="en-US" sz="4000" b="1" dirty="0" err="1">
                <a:solidFill>
                  <a:srgbClr val="1559A7"/>
                </a:solidFill>
                <a:latin typeface="Muli Bold"/>
                <a:ea typeface="Muli Bold"/>
                <a:cs typeface="Muli Bold"/>
                <a:sym typeface="Muli Bold"/>
              </a:rPr>
              <a:t>Sendo</a:t>
            </a:r>
            <a:r>
              <a:rPr lang="en-US" sz="4000" b="1" dirty="0">
                <a:solidFill>
                  <a:srgbClr val="1559A7"/>
                </a:solidFill>
                <a:latin typeface="Muli Bold"/>
                <a:ea typeface="Muli Bold"/>
                <a:cs typeface="Muli Bold"/>
                <a:sym typeface="Muli Bold"/>
              </a:rPr>
              <a:t>, </a:t>
            </a:r>
            <a:r>
              <a:rPr lang="en-US" sz="4000" b="1" dirty="0" err="1">
                <a:solidFill>
                  <a:srgbClr val="1559A7"/>
                </a:solidFill>
                <a:latin typeface="Muli Bold"/>
                <a:ea typeface="Muli Bold"/>
                <a:cs typeface="Muli Bold"/>
                <a:sym typeface="Muli Bold"/>
              </a:rPr>
              <a:t>Chotot</a:t>
            </a:r>
            <a:r>
              <a:rPr lang="en-US" sz="4000" b="1" dirty="0">
                <a:solidFill>
                  <a:srgbClr val="1559A7"/>
                </a:solidFill>
                <a:latin typeface="Muli Bold"/>
                <a:ea typeface="Muli Bold"/>
                <a:cs typeface="Muli Bold"/>
                <a:sym typeface="Muli Bold"/>
              </a:rPr>
              <a:t>, ...) </a:t>
            </a:r>
            <a:r>
              <a:rPr lang="en-US" sz="4000" b="1" dirty="0" err="1">
                <a:solidFill>
                  <a:srgbClr val="1559A7"/>
                </a:solidFill>
                <a:latin typeface="Muli Bold"/>
                <a:ea typeface="Muli Bold"/>
                <a:cs typeface="Muli Bold"/>
                <a:sym typeface="Muli Bold"/>
              </a:rPr>
              <a:t>chiếm</a:t>
            </a:r>
            <a:r>
              <a:rPr lang="en-US" sz="4000" b="1" dirty="0">
                <a:solidFill>
                  <a:srgbClr val="1559A7"/>
                </a:solidFill>
                <a:latin typeface="Muli Bold"/>
                <a:ea typeface="Muli Bold"/>
                <a:cs typeface="Muli Bold"/>
                <a:sym typeface="Muli Bold"/>
              </a:rPr>
              <a:t> bao </a:t>
            </a:r>
            <a:r>
              <a:rPr lang="en-US" sz="4000" b="1" dirty="0" err="1">
                <a:solidFill>
                  <a:srgbClr val="1559A7"/>
                </a:solidFill>
                <a:latin typeface="Muli Bold"/>
                <a:ea typeface="Muli Bold"/>
                <a:cs typeface="Muli Bold"/>
                <a:sym typeface="Muli Bold"/>
              </a:rPr>
              <a:t>nhiêu</a:t>
            </a:r>
            <a:r>
              <a:rPr lang="en-US" sz="4000" b="1" dirty="0">
                <a:solidFill>
                  <a:srgbClr val="1559A7"/>
                </a:solidFill>
                <a:latin typeface="Muli Bold"/>
                <a:ea typeface="Muli Bold"/>
                <a:cs typeface="Muli Bold"/>
                <a:sym typeface="Muli Bold"/>
              </a:rPr>
              <a:t> %?</a:t>
            </a:r>
          </a:p>
        </p:txBody>
      </p:sp>
      <p:cxnSp>
        <p:nvCxnSpPr>
          <p:cNvPr id="11" name="Straight Arrow Connector 10">
            <a:extLst>
              <a:ext uri="{FF2B5EF4-FFF2-40B4-BE49-F238E27FC236}">
                <a16:creationId xmlns:a16="http://schemas.microsoft.com/office/drawing/2014/main" xmlns="" id="{89E5D741-B4D4-90B3-99ED-220AC6452585}"/>
              </a:ext>
            </a:extLst>
          </p:cNvPr>
          <p:cNvCxnSpPr>
            <a:cxnSpLocks/>
          </p:cNvCxnSpPr>
          <p:nvPr/>
        </p:nvCxnSpPr>
        <p:spPr>
          <a:xfrm>
            <a:off x="16459200" y="5205849"/>
            <a:ext cx="0" cy="208625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xmlns="" id="{F901A14B-BDE7-5ECD-F16E-F7A5B072F812}"/>
              </a:ext>
            </a:extLst>
          </p:cNvPr>
          <p:cNvGrpSpPr/>
          <p:nvPr/>
        </p:nvGrpSpPr>
        <p:grpSpPr>
          <a:xfrm>
            <a:off x="7123405" y="6609891"/>
            <a:ext cx="10820400" cy="2252910"/>
            <a:chOff x="7123405" y="7052087"/>
            <a:chExt cx="10820400" cy="2252910"/>
          </a:xfrm>
        </p:grpSpPr>
        <p:sp>
          <p:nvSpPr>
            <p:cNvPr id="13" name="TextBox 10">
              <a:extLst>
                <a:ext uri="{FF2B5EF4-FFF2-40B4-BE49-F238E27FC236}">
                  <a16:creationId xmlns:a16="http://schemas.microsoft.com/office/drawing/2014/main" xmlns="" id="{2D01496A-76AA-38C6-6E30-A0CFB0662F46}"/>
                </a:ext>
              </a:extLst>
            </p:cNvPr>
            <p:cNvSpPr txBox="1"/>
            <p:nvPr/>
          </p:nvSpPr>
          <p:spPr>
            <a:xfrm>
              <a:off x="7123405" y="7052087"/>
              <a:ext cx="6375915" cy="578556"/>
            </a:xfrm>
            <a:prstGeom prst="rect">
              <a:avLst/>
            </a:prstGeom>
          </p:spPr>
          <p:txBody>
            <a:bodyPr lIns="0" tIns="0" rIns="0" bIns="0" rtlCol="0" anchor="t">
              <a:spAutoFit/>
            </a:bodyPr>
            <a:lstStyle/>
            <a:p>
              <a:pPr algn="l">
                <a:lnSpc>
                  <a:spcPts val="4900"/>
                </a:lnSpc>
              </a:pPr>
              <a:r>
                <a:rPr lang="en-US" sz="3500" dirty="0" err="1">
                  <a:solidFill>
                    <a:srgbClr val="FC0000"/>
                  </a:solidFill>
                  <a:latin typeface="Muli"/>
                  <a:ea typeface="Muli"/>
                  <a:cs typeface="Muli"/>
                  <a:sym typeface="Muli"/>
                </a:rPr>
                <a:t>Câu</a:t>
              </a:r>
              <a:r>
                <a:rPr lang="en-US" sz="3500" dirty="0">
                  <a:solidFill>
                    <a:srgbClr val="FC0000"/>
                  </a:solidFill>
                  <a:latin typeface="Muli"/>
                  <a:ea typeface="Muli"/>
                  <a:cs typeface="Muli"/>
                  <a:sym typeface="Muli"/>
                </a:rPr>
                <a:t> </a:t>
              </a:r>
              <a:r>
                <a:rPr lang="vi-VN" sz="3500" dirty="0">
                  <a:solidFill>
                    <a:srgbClr val="FC0000"/>
                  </a:solidFill>
                  <a:latin typeface="Muli"/>
                  <a:ea typeface="Muli"/>
                  <a:cs typeface="Muli"/>
                  <a:sym typeface="Muli"/>
                </a:rPr>
                <a:t>5</a:t>
              </a:r>
              <a:r>
                <a:rPr lang="en-US" sz="3500" dirty="0">
                  <a:solidFill>
                    <a:srgbClr val="FC0000"/>
                  </a:solidFill>
                  <a:latin typeface="Muli"/>
                  <a:ea typeface="Muli"/>
                  <a:cs typeface="Muli"/>
                  <a:sym typeface="Muli"/>
                </a:rPr>
                <a:t>.</a:t>
              </a:r>
              <a:r>
                <a:rPr lang="vi-VN" sz="3500" dirty="0">
                  <a:solidFill>
                    <a:srgbClr val="FC0000"/>
                  </a:solidFill>
                  <a:latin typeface="Muli"/>
                  <a:ea typeface="Muli"/>
                  <a:cs typeface="Muli"/>
                  <a:sym typeface="Muli"/>
                </a:rPr>
                <a:t>10</a:t>
              </a:r>
              <a:r>
                <a:rPr lang="en-US" sz="3500" dirty="0">
                  <a:solidFill>
                    <a:srgbClr val="FC0000"/>
                  </a:solidFill>
                  <a:latin typeface="Muli"/>
                  <a:ea typeface="Muli"/>
                  <a:cs typeface="Muli"/>
                  <a:sym typeface="Muli"/>
                </a:rPr>
                <a:t> </a:t>
              </a:r>
              <a:r>
                <a:rPr lang="en-US" sz="3500" dirty="0" err="1">
                  <a:solidFill>
                    <a:srgbClr val="FC0000"/>
                  </a:solidFill>
                  <a:latin typeface="Muli"/>
                  <a:ea typeface="Muli"/>
                  <a:cs typeface="Muli"/>
                  <a:sym typeface="Muli"/>
                </a:rPr>
                <a:t>phiếu</a:t>
              </a:r>
              <a:r>
                <a:rPr lang="en-US" sz="3500" dirty="0">
                  <a:solidFill>
                    <a:srgbClr val="FC0000"/>
                  </a:solidFill>
                  <a:latin typeface="Muli"/>
                  <a:ea typeface="Muli"/>
                  <a:cs typeface="Muli"/>
                  <a:sym typeface="Muli"/>
                </a:rPr>
                <a:t> </a:t>
              </a:r>
              <a:r>
                <a:rPr lang="vi-VN" sz="3500" dirty="0">
                  <a:solidFill>
                    <a:srgbClr val="FC0000"/>
                  </a:solidFill>
                  <a:latin typeface="Muli"/>
                  <a:ea typeface="Muli"/>
                  <a:cs typeface="Muli"/>
                  <a:sym typeface="Muli"/>
                </a:rPr>
                <a:t>số </a:t>
              </a:r>
              <a:r>
                <a:rPr lang="en-US" sz="3500" dirty="0">
                  <a:solidFill>
                    <a:srgbClr val="FC0000"/>
                  </a:solidFill>
                  <a:latin typeface="Muli"/>
                  <a:ea typeface="Muli"/>
                  <a:cs typeface="Muli"/>
                  <a:sym typeface="Muli"/>
                </a:rPr>
                <a:t>7 /CT-TB</a:t>
              </a:r>
            </a:p>
          </p:txBody>
        </p:sp>
        <p:pic>
          <p:nvPicPr>
            <p:cNvPr id="14" name="Picture 13">
              <a:extLst>
                <a:ext uri="{FF2B5EF4-FFF2-40B4-BE49-F238E27FC236}">
                  <a16:creationId xmlns:a16="http://schemas.microsoft.com/office/drawing/2014/main" xmlns="" id="{56225DC1-7DCD-C2F4-90C8-AF75D37821A6}"/>
                </a:ext>
              </a:extLst>
            </p:cNvPr>
            <p:cNvPicPr>
              <a:picLocks noChangeAspect="1" noChangeArrowheads="1"/>
              <a:extLst>
                <a:ext uri="{84589F7E-364E-4C9E-8A38-B11213B215E9}">
                  <a14:cameraTool xmlns:a14="http://schemas.microsoft.com/office/drawing/2010/main" cellRange="$A$201:$Z$203"/>
                </a:ext>
              </a:extLst>
            </p:cNvPicPr>
            <p:nvPr/>
          </p:nvPicPr>
          <p:blipFill>
            <a:blip r:embed="rId13"/>
            <a:srcRect/>
            <a:stretch>
              <a:fillRect/>
            </a:stretch>
          </p:blipFill>
          <p:spPr bwMode="auto">
            <a:xfrm>
              <a:off x="7123405" y="7856249"/>
              <a:ext cx="10820400" cy="1448748"/>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grpSp>
      <p:sp>
        <p:nvSpPr>
          <p:cNvPr id="15" name="TextBox 10">
            <a:extLst>
              <a:ext uri="{FF2B5EF4-FFF2-40B4-BE49-F238E27FC236}">
                <a16:creationId xmlns:a16="http://schemas.microsoft.com/office/drawing/2014/main" xmlns="" id="{29E521D1-9229-C6FE-565E-57890B701AB0}"/>
              </a:ext>
            </a:extLst>
          </p:cNvPr>
          <p:cNvSpPr txBox="1"/>
          <p:nvPr/>
        </p:nvSpPr>
        <p:spPr>
          <a:xfrm>
            <a:off x="11432659" y="9333751"/>
            <a:ext cx="6446240" cy="593881"/>
          </a:xfrm>
          <a:prstGeom prst="rect">
            <a:avLst/>
          </a:prstGeom>
        </p:spPr>
        <p:txBody>
          <a:bodyPr wrap="square" lIns="0" tIns="0" rIns="0" bIns="0" rtlCol="0" anchor="t">
            <a:spAutoFit/>
          </a:bodyPr>
          <a:lstStyle/>
          <a:p>
            <a:pPr algn="l">
              <a:lnSpc>
                <a:spcPts val="4900"/>
              </a:lnSpc>
            </a:pPr>
            <a:r>
              <a:rPr lang="vi-VN" sz="4000" b="1" dirty="0">
                <a:solidFill>
                  <a:srgbClr val="FF0000"/>
                </a:solidFill>
                <a:latin typeface="Muli"/>
                <a:ea typeface="Muli"/>
                <a:cs typeface="Muli"/>
                <a:sym typeface="Muli"/>
              </a:rPr>
              <a:t>Lưu ý: C6+C4 &lt;= 100%</a:t>
            </a:r>
            <a:endParaRPr lang="en-US" sz="4000" b="1" dirty="0">
              <a:solidFill>
                <a:srgbClr val="FF0000"/>
              </a:solidFill>
              <a:latin typeface="Muli"/>
              <a:ea typeface="Muli"/>
              <a:cs typeface="Muli"/>
              <a:sym typeface="Muli"/>
            </a:endParaRPr>
          </a:p>
        </p:txBody>
      </p:sp>
      <p:sp>
        <p:nvSpPr>
          <p:cNvPr id="16" name="Freeform 26">
            <a:extLst>
              <a:ext uri="{FF2B5EF4-FFF2-40B4-BE49-F238E27FC236}">
                <a16:creationId xmlns:a16="http://schemas.microsoft.com/office/drawing/2014/main" xmlns="" id="{B77D27AE-6FE1-A2F5-0B8D-CF8D44CB545E}"/>
              </a:ext>
            </a:extLst>
          </p:cNvPr>
          <p:cNvSpPr/>
          <p:nvPr/>
        </p:nvSpPr>
        <p:spPr>
          <a:xfrm>
            <a:off x="10396025" y="9160356"/>
            <a:ext cx="862996" cy="829088"/>
          </a:xfrm>
          <a:custGeom>
            <a:avLst/>
            <a:gdLst/>
            <a:ahLst/>
            <a:cxnLst/>
            <a:rect l="l" t="t" r="r" b="b"/>
            <a:pathLst>
              <a:path w="700957" h="625896">
                <a:moveTo>
                  <a:pt x="0" y="0"/>
                </a:moveTo>
                <a:lnTo>
                  <a:pt x="700957" y="0"/>
                </a:lnTo>
                <a:lnTo>
                  <a:pt x="700957" y="625896"/>
                </a:lnTo>
                <a:lnTo>
                  <a:pt x="0" y="6258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Rectangle 16">
            <a:extLst>
              <a:ext uri="{FF2B5EF4-FFF2-40B4-BE49-F238E27FC236}">
                <a16:creationId xmlns:a16="http://schemas.microsoft.com/office/drawing/2014/main" xmlns="" id="{125E5692-9D05-3011-B636-DE2F59081D56}"/>
              </a:ext>
            </a:extLst>
          </p:cNvPr>
          <p:cNvSpPr/>
          <p:nvPr/>
        </p:nvSpPr>
        <p:spPr>
          <a:xfrm>
            <a:off x="8833925" y="2583580"/>
            <a:ext cx="2598734" cy="579311"/>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BBC1C4B6-24C9-58F0-3111-6B950F3677C8}"/>
              </a:ext>
            </a:extLst>
          </p:cNvPr>
          <p:cNvSpPr txBox="1"/>
          <p:nvPr/>
        </p:nvSpPr>
        <p:spPr>
          <a:xfrm>
            <a:off x="11582400" y="2552700"/>
            <a:ext cx="3276600" cy="646331"/>
          </a:xfrm>
          <a:prstGeom prst="rect">
            <a:avLst/>
          </a:prstGeom>
          <a:noFill/>
        </p:spPr>
        <p:txBody>
          <a:bodyPr wrap="square" rtlCol="0">
            <a:spAutoFit/>
          </a:bodyPr>
          <a:lstStyle/>
          <a:p>
            <a:r>
              <a:rPr lang="vi-VN" sz="3600" b="1" dirty="0">
                <a:solidFill>
                  <a:schemeClr val="accent1">
                    <a:lumMod val="75000"/>
                  </a:schemeClr>
                </a:solidFill>
              </a:rPr>
              <a:t>%</a:t>
            </a:r>
            <a:endParaRPr lang="en-US" sz="3600" b="1" dirty="0">
              <a:solidFill>
                <a:schemeClr val="accent1">
                  <a:lumMod val="75000"/>
                </a:schemeClr>
              </a:solidFill>
            </a:endParaRPr>
          </a:p>
        </p:txBody>
      </p:sp>
    </p:spTree>
    <p:extLst>
      <p:ext uri="{BB962C8B-B14F-4D97-AF65-F5344CB8AC3E}">
        <p14:creationId xmlns:p14="http://schemas.microsoft.com/office/powerpoint/2010/main" val="135878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063594" y="2062594"/>
            <a:ext cx="10345165" cy="6103647"/>
          </a:xfrm>
          <a:custGeom>
            <a:avLst/>
            <a:gdLst/>
            <a:ahLst/>
            <a:cxnLst/>
            <a:rect l="l" t="t" r="r" b="b"/>
            <a:pathLst>
              <a:path w="10345165" h="6103647">
                <a:moveTo>
                  <a:pt x="0" y="0"/>
                </a:moveTo>
                <a:lnTo>
                  <a:pt x="10345165" y="0"/>
                </a:lnTo>
                <a:lnTo>
                  <a:pt x="10345165" y="6103647"/>
                </a:lnTo>
                <a:lnTo>
                  <a:pt x="0" y="6103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59118" y="9590047"/>
            <a:ext cx="441878" cy="413708"/>
          </a:xfrm>
          <a:custGeom>
            <a:avLst/>
            <a:gdLst/>
            <a:ahLst/>
            <a:cxnLst/>
            <a:rect l="l" t="t" r="r" b="b"/>
            <a:pathLst>
              <a:path w="441878" h="413708">
                <a:moveTo>
                  <a:pt x="0" y="0"/>
                </a:moveTo>
                <a:lnTo>
                  <a:pt x="441878" y="0"/>
                </a:lnTo>
                <a:lnTo>
                  <a:pt x="441878" y="413709"/>
                </a:lnTo>
                <a:lnTo>
                  <a:pt x="0" y="413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923500" y="186533"/>
            <a:ext cx="7009616" cy="5695313"/>
          </a:xfrm>
          <a:custGeom>
            <a:avLst/>
            <a:gdLst/>
            <a:ahLst/>
            <a:cxnLst/>
            <a:rect l="l" t="t" r="r" b="b"/>
            <a:pathLst>
              <a:path w="7009616" h="5695313">
                <a:moveTo>
                  <a:pt x="0" y="0"/>
                </a:moveTo>
                <a:lnTo>
                  <a:pt x="7009616" y="0"/>
                </a:lnTo>
                <a:lnTo>
                  <a:pt x="7009616" y="5695312"/>
                </a:lnTo>
                <a:lnTo>
                  <a:pt x="0" y="5695312"/>
                </a:lnTo>
                <a:lnTo>
                  <a:pt x="0" y="0"/>
                </a:lnTo>
                <a:close/>
              </a:path>
            </a:pathLst>
          </a:custGeom>
          <a:blipFill>
            <a:blip r:embed="rId6"/>
            <a:stretch>
              <a:fillRect/>
            </a:stretch>
          </a:blipFill>
        </p:spPr>
      </p:sp>
      <p:sp>
        <p:nvSpPr>
          <p:cNvPr id="5" name="Freeform 5"/>
          <p:cNvSpPr/>
          <p:nvPr/>
        </p:nvSpPr>
        <p:spPr>
          <a:xfrm>
            <a:off x="9144000" y="6372826"/>
            <a:ext cx="4052842" cy="3455048"/>
          </a:xfrm>
          <a:custGeom>
            <a:avLst/>
            <a:gdLst/>
            <a:ahLst/>
            <a:cxnLst/>
            <a:rect l="l" t="t" r="r" b="b"/>
            <a:pathLst>
              <a:path w="4052842" h="3455048">
                <a:moveTo>
                  <a:pt x="0" y="0"/>
                </a:moveTo>
                <a:lnTo>
                  <a:pt x="4052842" y="0"/>
                </a:lnTo>
                <a:lnTo>
                  <a:pt x="4052842" y="3455048"/>
                </a:lnTo>
                <a:lnTo>
                  <a:pt x="0" y="3455048"/>
                </a:lnTo>
                <a:lnTo>
                  <a:pt x="0" y="0"/>
                </a:lnTo>
                <a:close/>
              </a:path>
            </a:pathLst>
          </a:custGeom>
          <a:blipFill>
            <a:blip r:embed="rId7"/>
            <a:stretch>
              <a:fillRect/>
            </a:stretch>
          </a:blipFill>
        </p:spPr>
      </p:sp>
      <p:sp>
        <p:nvSpPr>
          <p:cNvPr id="6" name="Freeform 6"/>
          <p:cNvSpPr/>
          <p:nvPr/>
        </p:nvSpPr>
        <p:spPr>
          <a:xfrm>
            <a:off x="13970092" y="6745717"/>
            <a:ext cx="3963024" cy="2709267"/>
          </a:xfrm>
          <a:custGeom>
            <a:avLst/>
            <a:gdLst/>
            <a:ahLst/>
            <a:cxnLst/>
            <a:rect l="l" t="t" r="r" b="b"/>
            <a:pathLst>
              <a:path w="3963024" h="2709267">
                <a:moveTo>
                  <a:pt x="0" y="0"/>
                </a:moveTo>
                <a:lnTo>
                  <a:pt x="3963024" y="0"/>
                </a:lnTo>
                <a:lnTo>
                  <a:pt x="3963024" y="2709267"/>
                </a:lnTo>
                <a:lnTo>
                  <a:pt x="0" y="27092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689900" y="116669"/>
            <a:ext cx="10062928" cy="3171824"/>
          </a:xfrm>
          <a:prstGeom prst="rect">
            <a:avLst/>
          </a:prstGeom>
        </p:spPr>
        <p:txBody>
          <a:bodyPr wrap="square" lIns="0" tIns="0" rIns="0" bIns="0" rtlCol="0" anchor="t">
            <a:spAutoFit/>
          </a:bodyPr>
          <a:lstStyle/>
          <a:p>
            <a:pPr algn="l">
              <a:lnSpc>
                <a:spcPts val="6300"/>
              </a:lnSpc>
            </a:pPr>
            <a:r>
              <a:rPr lang="en-US" sz="4500" b="1" dirty="0">
                <a:solidFill>
                  <a:srgbClr val="1559A7"/>
                </a:solidFill>
                <a:latin typeface="Muli Bold"/>
                <a:ea typeface="Muli Bold"/>
                <a:cs typeface="Muli Bold"/>
                <a:sym typeface="Muli Bold"/>
              </a:rPr>
              <a:t> 7. Trong </a:t>
            </a:r>
            <a:r>
              <a:rPr lang="en-US" sz="4500" b="1" dirty="0" err="1">
                <a:solidFill>
                  <a:srgbClr val="1559A7"/>
                </a:solidFill>
                <a:latin typeface="Muli Bold"/>
                <a:ea typeface="Muli Bold"/>
                <a:cs typeface="Muli Bold"/>
                <a:sym typeface="Muli Bold"/>
              </a:rPr>
              <a:t>năm</a:t>
            </a:r>
            <a:r>
              <a:rPr lang="en-US" sz="4500" b="1" dirty="0">
                <a:solidFill>
                  <a:srgbClr val="1559A7"/>
                </a:solidFill>
                <a:latin typeface="Muli Bold"/>
                <a:ea typeface="Muli Bold"/>
                <a:cs typeface="Muli Bold"/>
                <a:sym typeface="Muli Bold"/>
              </a:rPr>
              <a:t> 2025, </a:t>
            </a:r>
            <a:r>
              <a:rPr lang="en-US" sz="4500" b="1" dirty="0" err="1">
                <a:solidFill>
                  <a:srgbClr val="1559A7"/>
                </a:solidFill>
                <a:latin typeface="Muli Bold"/>
                <a:ea typeface="Muli Bold"/>
                <a:cs typeface="Muli Bold"/>
                <a:sym typeface="Muli Bold"/>
              </a:rPr>
              <a:t>cơ</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sở</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có</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cung</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cấp</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các</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sản</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phẩm</a:t>
            </a:r>
            <a:r>
              <a:rPr lang="en-US" sz="4500" b="1" dirty="0">
                <a:solidFill>
                  <a:srgbClr val="1559A7"/>
                </a:solidFill>
                <a:latin typeface="Muli Bold"/>
                <a:ea typeface="Muli Bold"/>
                <a:cs typeface="Muli Bold"/>
                <a:sym typeface="Muli Bold"/>
              </a:rPr>
              <a:t>/</a:t>
            </a:r>
            <a:r>
              <a:rPr lang="en-US" sz="4500" b="1" dirty="0" err="1">
                <a:solidFill>
                  <a:srgbClr val="1559A7"/>
                </a:solidFill>
                <a:latin typeface="Muli Bold"/>
                <a:ea typeface="Muli Bold"/>
                <a:cs typeface="Muli Bold"/>
                <a:sym typeface="Muli Bold"/>
              </a:rPr>
              <a:t>dịch</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vụ</a:t>
            </a:r>
            <a:r>
              <a:rPr lang="en-US" sz="4500" b="1" dirty="0">
                <a:solidFill>
                  <a:srgbClr val="1559A7"/>
                </a:solidFill>
                <a:latin typeface="Muli Bold"/>
                <a:ea typeface="Muli Bold"/>
                <a:cs typeface="Muli Bold"/>
                <a:sym typeface="Muli Bold"/>
              </a:rPr>
              <a:t> </a:t>
            </a:r>
            <a:r>
              <a:rPr lang="en-US" sz="4500" b="1" dirty="0" err="1">
                <a:solidFill>
                  <a:srgbClr val="FF0000"/>
                </a:solidFill>
                <a:latin typeface="Muli Bold"/>
                <a:ea typeface="Muli Bold"/>
                <a:cs typeface="Muli Bold"/>
                <a:sym typeface="Muli Bold"/>
              </a:rPr>
              <a:t>được</a:t>
            </a:r>
            <a:r>
              <a:rPr lang="en-US" sz="4500" b="1" dirty="0">
                <a:solidFill>
                  <a:srgbClr val="FF0000"/>
                </a:solidFill>
                <a:latin typeface="Muli Bold"/>
                <a:ea typeface="Muli Bold"/>
                <a:cs typeface="Muli Bold"/>
                <a:sym typeface="Muli Bold"/>
              </a:rPr>
              <a:t> </a:t>
            </a:r>
            <a:r>
              <a:rPr lang="en-US" sz="4500" b="1" dirty="0" err="1">
                <a:solidFill>
                  <a:srgbClr val="FF0000"/>
                </a:solidFill>
                <a:latin typeface="Muli Bold"/>
                <a:ea typeface="Muli Bold"/>
                <a:cs typeface="Muli Bold"/>
                <a:sym typeface="Muli Bold"/>
              </a:rPr>
              <a:t>giao</a:t>
            </a:r>
            <a:r>
              <a:rPr lang="en-US" sz="4500" b="1" dirty="0">
                <a:solidFill>
                  <a:srgbClr val="FF0000"/>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đến</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khách</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hàng</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thông</a:t>
            </a:r>
            <a:r>
              <a:rPr lang="en-US" sz="4500" b="1" dirty="0">
                <a:solidFill>
                  <a:srgbClr val="1559A7"/>
                </a:solidFill>
                <a:latin typeface="Muli Bold"/>
                <a:ea typeface="Muli Bold"/>
                <a:cs typeface="Muli Bold"/>
                <a:sym typeface="Muli Bold"/>
              </a:rPr>
              <a:t> qua </a:t>
            </a:r>
            <a:r>
              <a:rPr lang="en-US" sz="4500" b="1" dirty="0" err="1">
                <a:solidFill>
                  <a:srgbClr val="1559A7"/>
                </a:solidFill>
                <a:latin typeface="Muli Bold"/>
                <a:ea typeface="Muli Bold"/>
                <a:cs typeface="Muli Bold"/>
                <a:sym typeface="Muli Bold"/>
              </a:rPr>
              <a:t>mạng</a:t>
            </a:r>
            <a:r>
              <a:rPr lang="en-US" sz="4500" b="1" dirty="0">
                <a:solidFill>
                  <a:srgbClr val="1559A7"/>
                </a:solidFill>
                <a:latin typeface="Muli Bold"/>
                <a:ea typeface="Muli Bold"/>
                <a:cs typeface="Muli Bold"/>
                <a:sym typeface="Muli Bold"/>
              </a:rPr>
              <a:t> internet </a:t>
            </a:r>
            <a:r>
              <a:rPr lang="en-US" sz="4500" b="1" dirty="0" err="1">
                <a:solidFill>
                  <a:srgbClr val="1559A7"/>
                </a:solidFill>
                <a:latin typeface="Muli Bold"/>
                <a:ea typeface="Muli Bold"/>
                <a:cs typeface="Muli Bold"/>
                <a:sym typeface="Muli Bold"/>
              </a:rPr>
              <a:t>không</a:t>
            </a:r>
            <a:r>
              <a:rPr lang="en-US" sz="4500" b="1" dirty="0">
                <a:solidFill>
                  <a:srgbClr val="1559A7"/>
                </a:solidFill>
                <a:latin typeface="Muli Bold"/>
                <a:ea typeface="Muli Bold"/>
                <a:cs typeface="Muli Bold"/>
                <a:sym typeface="Muli Bold"/>
              </a:rPr>
              <a:t>?</a:t>
            </a:r>
          </a:p>
        </p:txBody>
      </p:sp>
      <p:sp>
        <p:nvSpPr>
          <p:cNvPr id="8" name="TextBox 8"/>
          <p:cNvSpPr txBox="1"/>
          <p:nvPr/>
        </p:nvSpPr>
        <p:spPr>
          <a:xfrm>
            <a:off x="733290" y="4062392"/>
            <a:ext cx="9559784" cy="2444751"/>
          </a:xfrm>
          <a:prstGeom prst="rect">
            <a:avLst/>
          </a:prstGeom>
        </p:spPr>
        <p:txBody>
          <a:bodyPr wrap="square" lIns="0" tIns="0" rIns="0" bIns="0" rtlCol="0" anchor="t">
            <a:spAutoFit/>
          </a:bodyPr>
          <a:lstStyle/>
          <a:p>
            <a:pPr algn="l">
              <a:lnSpc>
                <a:spcPts val="4899"/>
              </a:lnSpc>
            </a:pPr>
            <a:r>
              <a:rPr lang="en-US" sz="3499" i="1" dirty="0" err="1">
                <a:solidFill>
                  <a:srgbClr val="000000"/>
                </a:solidFill>
                <a:latin typeface="Muli Italics"/>
                <a:ea typeface="Muli Italics"/>
                <a:cs typeface="Muli Italics"/>
                <a:sym typeface="Muli Italics"/>
              </a:rPr>
              <a:t>Là</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việc</a:t>
            </a:r>
            <a:r>
              <a:rPr lang="en-US" sz="3499" i="1" dirty="0">
                <a:solidFill>
                  <a:srgbClr val="00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cơ</a:t>
            </a:r>
            <a:r>
              <a:rPr lang="en-US" sz="3499" i="1" dirty="0">
                <a:solidFill>
                  <a:srgbClr val="FF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sở</a:t>
            </a:r>
            <a:r>
              <a:rPr lang="en-US" sz="3499" i="1" dirty="0">
                <a:solidFill>
                  <a:srgbClr val="FF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giao</a:t>
            </a:r>
            <a:r>
              <a:rPr lang="en-US" sz="3499" i="1" dirty="0">
                <a:solidFill>
                  <a:srgbClr val="FF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và</a:t>
            </a:r>
            <a:r>
              <a:rPr lang="en-US" sz="3499" i="1" dirty="0">
                <a:solidFill>
                  <a:srgbClr val="00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khách</a:t>
            </a:r>
            <a:r>
              <a:rPr lang="en-US" sz="3499" i="1" dirty="0">
                <a:solidFill>
                  <a:srgbClr val="FF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hàng</a:t>
            </a:r>
            <a:r>
              <a:rPr lang="en-US" sz="3499" i="1" dirty="0">
                <a:solidFill>
                  <a:srgbClr val="FF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nhận</a:t>
            </a:r>
            <a:r>
              <a:rPr lang="en-US" sz="3499" i="1" dirty="0">
                <a:solidFill>
                  <a:srgbClr val="FF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trực</a:t>
            </a:r>
            <a:r>
              <a:rPr lang="en-US" sz="3499" i="1" dirty="0">
                <a:solidFill>
                  <a:srgbClr val="FF0000"/>
                </a:solidFill>
                <a:latin typeface="Muli Italics"/>
                <a:ea typeface="Muli Italics"/>
                <a:cs typeface="Muli Italics"/>
                <a:sym typeface="Muli Italics"/>
              </a:rPr>
              <a:t> </a:t>
            </a:r>
            <a:r>
              <a:rPr lang="en-US" sz="3499" i="1" dirty="0" err="1">
                <a:solidFill>
                  <a:srgbClr val="FF0000"/>
                </a:solidFill>
                <a:latin typeface="Muli Italics"/>
                <a:ea typeface="Muli Italics"/>
                <a:cs typeface="Muli Italics"/>
                <a:sym typeface="Muli Italics"/>
              </a:rPr>
              <a:t>tiếp</a:t>
            </a:r>
            <a:r>
              <a:rPr lang="en-US" sz="3499" i="1" dirty="0">
                <a:solidFill>
                  <a:srgbClr val="FF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sản</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phẩm</a:t>
            </a:r>
            <a:r>
              <a:rPr lang="en-US" sz="3499" i="1" dirty="0">
                <a:solidFill>
                  <a:srgbClr val="000000"/>
                </a:solidFill>
                <a:latin typeface="Muli Italics"/>
                <a:ea typeface="Muli Italics"/>
                <a:cs typeface="Muli Italics"/>
                <a:sym typeface="Muli Italics"/>
              </a:rPr>
              <a:t>/</a:t>
            </a:r>
            <a:r>
              <a:rPr lang="en-US" sz="3499" i="1" dirty="0" err="1">
                <a:solidFill>
                  <a:srgbClr val="000000"/>
                </a:solidFill>
                <a:latin typeface="Muli Italics"/>
                <a:ea typeface="Muli Italics"/>
                <a:cs typeface="Muli Italics"/>
                <a:sym typeface="Muli Italics"/>
              </a:rPr>
              <a:t>dịch</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vụ</a:t>
            </a:r>
            <a:r>
              <a:rPr lang="en-US" sz="3499" i="1" dirty="0">
                <a:solidFill>
                  <a:srgbClr val="000000"/>
                </a:solidFill>
                <a:latin typeface="Muli Italics"/>
                <a:ea typeface="Muli Italics"/>
                <a:cs typeface="Muli Italics"/>
                <a:sym typeface="Muli Italics"/>
              </a:rPr>
              <a:t> </a:t>
            </a:r>
            <a:r>
              <a:rPr lang="en-US" sz="3499" b="1" i="1" dirty="0">
                <a:solidFill>
                  <a:srgbClr val="FF0000"/>
                </a:solidFill>
                <a:latin typeface="Muli Italics"/>
                <a:ea typeface="Muli Italics"/>
                <a:cs typeface="Muli Italics"/>
                <a:sym typeface="Muli Italics"/>
              </a:rPr>
              <a:t>qua </a:t>
            </a:r>
            <a:r>
              <a:rPr lang="en-US" sz="3499" b="1" i="1" dirty="0" err="1">
                <a:solidFill>
                  <a:srgbClr val="FF0000"/>
                </a:solidFill>
                <a:latin typeface="Muli Italics"/>
                <a:ea typeface="Muli Italics"/>
                <a:cs typeface="Muli Italics"/>
                <a:sym typeface="Muli Italics"/>
              </a:rPr>
              <a:t>mạng</a:t>
            </a:r>
            <a:r>
              <a:rPr lang="en-US" sz="3499" b="1" i="1" dirty="0">
                <a:solidFill>
                  <a:srgbClr val="FF0000"/>
                </a:solidFill>
                <a:latin typeface="Muli Italics"/>
                <a:ea typeface="Muli Italics"/>
                <a:cs typeface="Muli Italics"/>
                <a:sym typeface="Muli Italics"/>
              </a:rPr>
              <a:t> internet</a:t>
            </a:r>
            <a:r>
              <a:rPr lang="vi-VN" sz="3499" b="1"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những</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sản</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phẩm</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cơ</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sở</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giao</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phải</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được</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sử</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dụng</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trên</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môi</a:t>
            </a:r>
            <a:r>
              <a:rPr lang="en-US" sz="3499" i="1" dirty="0">
                <a:solidFill>
                  <a:srgbClr val="000000"/>
                </a:solidFill>
                <a:latin typeface="Muli Italics"/>
                <a:ea typeface="Muli Italics"/>
                <a:cs typeface="Muli Italics"/>
                <a:sym typeface="Muli Italics"/>
              </a:rPr>
              <a:t> </a:t>
            </a:r>
            <a:r>
              <a:rPr lang="en-US" sz="3499" i="1" dirty="0" err="1">
                <a:solidFill>
                  <a:srgbClr val="000000"/>
                </a:solidFill>
                <a:latin typeface="Muli Italics"/>
                <a:ea typeface="Muli Italics"/>
                <a:cs typeface="Muli Italics"/>
                <a:sym typeface="Muli Italics"/>
              </a:rPr>
              <a:t>trường</a:t>
            </a:r>
            <a:r>
              <a:rPr lang="en-US" sz="3499" i="1" dirty="0">
                <a:solidFill>
                  <a:srgbClr val="000000"/>
                </a:solidFill>
                <a:latin typeface="Muli Italics"/>
                <a:ea typeface="Muli Italics"/>
                <a:cs typeface="Muli Italics"/>
                <a:sym typeface="Muli Italics"/>
              </a:rPr>
              <a:t> </a:t>
            </a:r>
            <a:r>
              <a:rPr lang="vi-VN" sz="3499" i="1" dirty="0">
                <a:solidFill>
                  <a:srgbClr val="000000"/>
                </a:solidFill>
                <a:latin typeface="Muli Italics"/>
                <a:ea typeface="Muli Italics"/>
                <a:cs typeface="Muli Italics"/>
                <a:sym typeface="Muli Italics"/>
              </a:rPr>
              <a:t>số)</a:t>
            </a:r>
            <a:r>
              <a:rPr lang="en-US" sz="3499" i="1" dirty="0">
                <a:solidFill>
                  <a:srgbClr val="000000"/>
                </a:solidFill>
                <a:latin typeface="Muli Italics"/>
                <a:ea typeface="Muli Italics"/>
                <a:cs typeface="Muli Italics"/>
                <a:sym typeface="Muli Italics"/>
              </a:rPr>
              <a:t> </a:t>
            </a:r>
          </a:p>
        </p:txBody>
      </p:sp>
      <p:sp>
        <p:nvSpPr>
          <p:cNvPr id="9" name="TextBox 9"/>
          <p:cNvSpPr txBox="1"/>
          <p:nvPr/>
        </p:nvSpPr>
        <p:spPr>
          <a:xfrm>
            <a:off x="522293" y="7482841"/>
            <a:ext cx="2281900" cy="596898"/>
          </a:xfrm>
          <a:prstGeom prst="rect">
            <a:avLst/>
          </a:prstGeom>
        </p:spPr>
        <p:txBody>
          <a:bodyPr wrap="square" lIns="0" tIns="0" rIns="0" bIns="0" rtlCol="0" anchor="t">
            <a:spAutoFit/>
          </a:bodyPr>
          <a:lstStyle/>
          <a:p>
            <a:pPr algn="l">
              <a:lnSpc>
                <a:spcPts val="4900"/>
              </a:lnSpc>
            </a:pPr>
            <a:r>
              <a:rPr lang="en-US" sz="3500" b="1" dirty="0" err="1">
                <a:solidFill>
                  <a:srgbClr val="1559A7"/>
                </a:solidFill>
                <a:latin typeface="Muli Bold"/>
                <a:ea typeface="Muli Bold"/>
                <a:cs typeface="Muli Bold"/>
                <a:sym typeface="Muli Bold"/>
              </a:rPr>
              <a:t>Ví</a:t>
            </a:r>
            <a:r>
              <a:rPr lang="en-US" sz="3500" b="1" dirty="0">
                <a:solidFill>
                  <a:srgbClr val="1559A7"/>
                </a:solidFill>
                <a:latin typeface="Muli Bold"/>
                <a:ea typeface="Muli Bold"/>
                <a:cs typeface="Muli Bold"/>
                <a:sym typeface="Muli Bold"/>
              </a:rPr>
              <a:t> </a:t>
            </a:r>
            <a:r>
              <a:rPr lang="en-US" sz="3500" b="1" dirty="0" err="1">
                <a:solidFill>
                  <a:srgbClr val="1559A7"/>
                </a:solidFill>
                <a:latin typeface="Muli Bold"/>
                <a:ea typeface="Muli Bold"/>
                <a:cs typeface="Muli Bold"/>
                <a:sym typeface="Muli Bold"/>
              </a:rPr>
              <a:t>dụ</a:t>
            </a:r>
            <a:r>
              <a:rPr lang="en-US" sz="3500" b="1" dirty="0">
                <a:solidFill>
                  <a:srgbClr val="1559A7"/>
                </a:solidFill>
                <a:latin typeface="Muli Bold"/>
                <a:ea typeface="Muli Bold"/>
                <a:cs typeface="Muli Bold"/>
                <a:sym typeface="Muli Bold"/>
              </a:rPr>
              <a:t>:</a:t>
            </a:r>
          </a:p>
        </p:txBody>
      </p:sp>
      <p:sp>
        <p:nvSpPr>
          <p:cNvPr id="10" name="TextBox 10"/>
          <p:cNvSpPr txBox="1"/>
          <p:nvPr/>
        </p:nvSpPr>
        <p:spPr>
          <a:xfrm>
            <a:off x="1950346" y="7010233"/>
            <a:ext cx="7038891" cy="2444751"/>
          </a:xfrm>
          <a:prstGeom prst="rect">
            <a:avLst/>
          </a:prstGeom>
        </p:spPr>
        <p:txBody>
          <a:bodyPr lIns="0" tIns="0" rIns="0" bIns="0" rtlCol="0" anchor="t">
            <a:spAutoFit/>
          </a:bodyPr>
          <a:lstStyle/>
          <a:p>
            <a:pPr marL="755644" lvl="1" indent="-377822" algn="l">
              <a:lnSpc>
                <a:spcPts val="4899"/>
              </a:lnSpc>
              <a:buFont typeface="Arial"/>
              <a:buChar char="•"/>
            </a:pPr>
            <a:r>
              <a:rPr lang="en-US" sz="3499" dirty="0" err="1">
                <a:solidFill>
                  <a:schemeClr val="accent1">
                    <a:lumMod val="75000"/>
                  </a:schemeClr>
                </a:solidFill>
                <a:latin typeface="Muli"/>
                <a:ea typeface="Muli"/>
                <a:cs typeface="Muli"/>
                <a:sym typeface="Muli"/>
              </a:rPr>
              <a:t>Giáo</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trình</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bài</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giảng</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tài</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liệu</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học</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tập</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dưới</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dạng</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điện</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tử</a:t>
            </a:r>
            <a:r>
              <a:rPr lang="en-US" sz="3499" dirty="0">
                <a:solidFill>
                  <a:schemeClr val="accent1">
                    <a:lumMod val="75000"/>
                  </a:schemeClr>
                </a:solidFill>
                <a:latin typeface="Muli"/>
                <a:ea typeface="Muli"/>
                <a:cs typeface="Muli"/>
                <a:sym typeface="Muli"/>
              </a:rPr>
              <a:t>;</a:t>
            </a:r>
          </a:p>
          <a:p>
            <a:pPr marL="755644" lvl="1" indent="-377822" algn="l">
              <a:lnSpc>
                <a:spcPts val="4899"/>
              </a:lnSpc>
              <a:buFont typeface="Arial"/>
              <a:buChar char="•"/>
            </a:pPr>
            <a:r>
              <a:rPr lang="en-US" sz="3499" dirty="0">
                <a:solidFill>
                  <a:schemeClr val="accent1">
                    <a:lumMod val="75000"/>
                  </a:schemeClr>
                </a:solidFill>
                <a:latin typeface="Muli"/>
                <a:ea typeface="Muli"/>
                <a:cs typeface="Muli"/>
                <a:sym typeface="Muli"/>
              </a:rPr>
              <a:t>Các </a:t>
            </a:r>
            <a:r>
              <a:rPr lang="en-US" sz="3499" dirty="0" err="1">
                <a:solidFill>
                  <a:schemeClr val="accent1">
                    <a:lumMod val="75000"/>
                  </a:schemeClr>
                </a:solidFill>
                <a:latin typeface="Muli"/>
                <a:ea typeface="Muli"/>
                <a:cs typeface="Muli"/>
                <a:sym typeface="Muli"/>
              </a:rPr>
              <a:t>loại</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trò</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chơi</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điện</a:t>
            </a:r>
            <a:r>
              <a:rPr lang="en-US" sz="3499" dirty="0">
                <a:solidFill>
                  <a:schemeClr val="accent1">
                    <a:lumMod val="75000"/>
                  </a:schemeClr>
                </a:solidFill>
                <a:latin typeface="Muli"/>
                <a:ea typeface="Muli"/>
                <a:cs typeface="Muli"/>
                <a:sym typeface="Muli"/>
              </a:rPr>
              <a:t> </a:t>
            </a:r>
            <a:r>
              <a:rPr lang="en-US" sz="3499" dirty="0" err="1">
                <a:solidFill>
                  <a:schemeClr val="accent1">
                    <a:lumMod val="75000"/>
                  </a:schemeClr>
                </a:solidFill>
                <a:latin typeface="Muli"/>
                <a:ea typeface="Muli"/>
                <a:cs typeface="Muli"/>
                <a:sym typeface="Muli"/>
              </a:rPr>
              <a:t>tử</a:t>
            </a:r>
            <a:r>
              <a:rPr lang="en-US" sz="3499" dirty="0">
                <a:solidFill>
                  <a:schemeClr val="accent1">
                    <a:lumMod val="75000"/>
                  </a:schemeClr>
                </a:solidFill>
                <a:latin typeface="Muli"/>
                <a:ea typeface="Muli"/>
                <a:cs typeface="Muli"/>
                <a:sym typeface="Muli"/>
              </a:rPr>
              <a:t>,</a:t>
            </a:r>
          </a:p>
          <a:p>
            <a:pPr marL="755644" lvl="1" indent="-377822" algn="l">
              <a:lnSpc>
                <a:spcPts val="4899"/>
              </a:lnSpc>
              <a:buFont typeface="Arial"/>
              <a:buChar char="•"/>
            </a:pPr>
            <a:r>
              <a:rPr lang="en-US" sz="3499" dirty="0">
                <a:solidFill>
                  <a:schemeClr val="accent1">
                    <a:lumMod val="75000"/>
                  </a:schemeClr>
                </a:solidFill>
                <a:latin typeface="Muli"/>
                <a:ea typeface="Muli"/>
                <a:cs typeface="Muli"/>
                <a:sym typeface="Muli"/>
              </a:rPr>
              <a:t>....</a:t>
            </a:r>
          </a:p>
        </p:txBody>
      </p:sp>
      <p:pic>
        <p:nvPicPr>
          <p:cNvPr id="11" name="Picture 10">
            <a:extLst>
              <a:ext uri="{FF2B5EF4-FFF2-40B4-BE49-F238E27FC236}">
                <a16:creationId xmlns:a16="http://schemas.microsoft.com/office/drawing/2014/main" xmlns="" id="{5F41FA06-A719-519A-022B-8CD4A1B72AC4}"/>
              </a:ext>
            </a:extLst>
          </p:cNvPr>
          <p:cNvPicPr>
            <a:picLocks noChangeAspect="1" noChangeArrowheads="1"/>
            <a:extLst>
              <a:ext uri="{84589F7E-364E-4C9E-8A38-B11213B215E9}">
                <a14:cameraTool xmlns:a14="http://schemas.microsoft.com/office/drawing/2010/main" cellRange="$O$87:$Y$89"/>
              </a:ext>
            </a:extLst>
          </p:cNvPicPr>
          <p:nvPr/>
        </p:nvPicPr>
        <p:blipFill>
          <a:blip r:embed="rId10"/>
          <a:srcRect/>
          <a:stretch>
            <a:fillRect/>
          </a:stretch>
        </p:blipFill>
        <p:spPr bwMode="auto">
          <a:xfrm>
            <a:off x="6262094" y="2635209"/>
            <a:ext cx="4306522" cy="902970"/>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253868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72996" y="7139162"/>
            <a:ext cx="10949001" cy="3147838"/>
          </a:xfrm>
          <a:custGeom>
            <a:avLst/>
            <a:gdLst/>
            <a:ahLst/>
            <a:cxnLst/>
            <a:rect l="l" t="t" r="r" b="b"/>
            <a:pathLst>
              <a:path w="10949001" h="3147838">
                <a:moveTo>
                  <a:pt x="10949001" y="0"/>
                </a:moveTo>
                <a:lnTo>
                  <a:pt x="0" y="0"/>
                </a:lnTo>
                <a:lnTo>
                  <a:pt x="0" y="3147838"/>
                </a:lnTo>
                <a:lnTo>
                  <a:pt x="10949001" y="3147838"/>
                </a:lnTo>
                <a:lnTo>
                  <a:pt x="10949001"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05463" y="6053906"/>
            <a:ext cx="555844" cy="619325"/>
          </a:xfrm>
          <a:custGeom>
            <a:avLst/>
            <a:gdLst/>
            <a:ahLst/>
            <a:cxnLst/>
            <a:rect l="l" t="t" r="r" b="b"/>
            <a:pathLst>
              <a:path w="555844" h="619325">
                <a:moveTo>
                  <a:pt x="0" y="0"/>
                </a:moveTo>
                <a:lnTo>
                  <a:pt x="555844" y="0"/>
                </a:lnTo>
                <a:lnTo>
                  <a:pt x="555844" y="619325"/>
                </a:lnTo>
                <a:lnTo>
                  <a:pt x="0" y="6193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0590705" y="7675194"/>
            <a:ext cx="570601" cy="556077"/>
          </a:xfrm>
          <a:custGeom>
            <a:avLst/>
            <a:gdLst/>
            <a:ahLst/>
            <a:cxnLst/>
            <a:rect l="l" t="t" r="r" b="b"/>
            <a:pathLst>
              <a:path w="570601" h="556077">
                <a:moveTo>
                  <a:pt x="0" y="0"/>
                </a:moveTo>
                <a:lnTo>
                  <a:pt x="570602" y="0"/>
                </a:lnTo>
                <a:lnTo>
                  <a:pt x="570602" y="556077"/>
                </a:lnTo>
                <a:lnTo>
                  <a:pt x="0" y="5560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9742121">
            <a:off x="16315468" y="-829873"/>
            <a:ext cx="2347130" cy="2697850"/>
          </a:xfrm>
          <a:custGeom>
            <a:avLst/>
            <a:gdLst/>
            <a:ahLst/>
            <a:cxnLst/>
            <a:rect l="l" t="t" r="r" b="b"/>
            <a:pathLst>
              <a:path w="2347130" h="2697850">
                <a:moveTo>
                  <a:pt x="0" y="0"/>
                </a:moveTo>
                <a:lnTo>
                  <a:pt x="2347129" y="0"/>
                </a:lnTo>
                <a:lnTo>
                  <a:pt x="2347129" y="2697850"/>
                </a:lnTo>
                <a:lnTo>
                  <a:pt x="0" y="269785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90485" y="6053906"/>
            <a:ext cx="3656359" cy="3964453"/>
          </a:xfrm>
          <a:custGeom>
            <a:avLst/>
            <a:gdLst/>
            <a:ahLst/>
            <a:cxnLst/>
            <a:rect l="l" t="t" r="r" b="b"/>
            <a:pathLst>
              <a:path w="5833625" h="5308599">
                <a:moveTo>
                  <a:pt x="0" y="0"/>
                </a:moveTo>
                <a:lnTo>
                  <a:pt x="5833626" y="0"/>
                </a:lnTo>
                <a:lnTo>
                  <a:pt x="5833626" y="5308599"/>
                </a:lnTo>
                <a:lnTo>
                  <a:pt x="0" y="53085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261080" y="3130974"/>
            <a:ext cx="17830800" cy="1379352"/>
          </a:xfrm>
          <a:prstGeom prst="rect">
            <a:avLst/>
          </a:prstGeom>
        </p:spPr>
        <p:txBody>
          <a:bodyPr wrap="square" lIns="0" tIns="0" rIns="0" bIns="0" rtlCol="0" anchor="t">
            <a:spAutoFit/>
          </a:bodyPr>
          <a:lstStyle/>
          <a:p>
            <a:pPr algn="l">
              <a:lnSpc>
                <a:spcPts val="5600"/>
              </a:lnSpc>
            </a:pPr>
            <a:r>
              <a:rPr lang="vi-VN" sz="4000" i="1" dirty="0">
                <a:solidFill>
                  <a:srgbClr val="1559A7"/>
                </a:solidFill>
                <a:latin typeface="Muli Italics"/>
                <a:ea typeface="Muli Italics"/>
                <a:cs typeface="Muli Italics"/>
                <a:sym typeface="Muli Italics"/>
              </a:rPr>
              <a:t>Ghi </a:t>
            </a:r>
            <a:r>
              <a:rPr lang="en-US" sz="4000" i="1" dirty="0" err="1">
                <a:solidFill>
                  <a:srgbClr val="1559A7"/>
                </a:solidFill>
                <a:latin typeface="Muli Italics"/>
                <a:ea typeface="Muli Italics"/>
                <a:cs typeface="Muli Italics"/>
                <a:sym typeface="Muli Italics"/>
              </a:rPr>
              <a:t>doanh</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thu</a:t>
            </a:r>
            <a:r>
              <a:rPr lang="en-US" sz="4000" i="1" dirty="0">
                <a:solidFill>
                  <a:srgbClr val="1559A7"/>
                </a:solidFill>
                <a:latin typeface="Muli Italics"/>
                <a:ea typeface="Muli Italics"/>
                <a:cs typeface="Muli Italics"/>
                <a:sym typeface="Muli Italics"/>
              </a:rPr>
              <a:t> (bao </a:t>
            </a:r>
            <a:r>
              <a:rPr lang="en-US" sz="4000" i="1" dirty="0" err="1">
                <a:solidFill>
                  <a:srgbClr val="1559A7"/>
                </a:solidFill>
                <a:latin typeface="Muli Italics"/>
                <a:ea typeface="Muli Italics"/>
                <a:cs typeface="Muli Italics"/>
                <a:sym typeface="Muli Italics"/>
              </a:rPr>
              <a:t>gồm</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cả</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vốn</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và</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lãi</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từ</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việc</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cung</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cấp</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sản</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phẩm</a:t>
            </a:r>
            <a:r>
              <a:rPr lang="en-US" sz="4000" i="1" dirty="0">
                <a:solidFill>
                  <a:srgbClr val="1559A7"/>
                </a:solidFill>
                <a:latin typeface="Muli Italics"/>
                <a:ea typeface="Muli Italics"/>
                <a:cs typeface="Muli Italics"/>
                <a:sym typeface="Muli Italics"/>
              </a:rPr>
              <a:t>/</a:t>
            </a:r>
            <a:r>
              <a:rPr lang="en-US" sz="4000" i="1" dirty="0" err="1">
                <a:solidFill>
                  <a:srgbClr val="1559A7"/>
                </a:solidFill>
                <a:latin typeface="Muli Italics"/>
                <a:ea typeface="Muli Italics"/>
                <a:cs typeface="Muli Italics"/>
                <a:sym typeface="Muli Italics"/>
              </a:rPr>
              <a:t>dịch</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vụ</a:t>
            </a:r>
            <a:r>
              <a:rPr lang="en-US" sz="4000" i="1" dirty="0">
                <a:solidFill>
                  <a:srgbClr val="1559A7"/>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giao</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trực</a:t>
            </a:r>
            <a:r>
              <a:rPr lang="en-US" sz="4000" i="1" dirty="0">
                <a:solidFill>
                  <a:srgbClr val="FF0000"/>
                </a:solidFill>
                <a:latin typeface="Muli Italics"/>
                <a:ea typeface="Muli Italics"/>
                <a:cs typeface="Muli Italics"/>
                <a:sym typeface="Muli Italics"/>
              </a:rPr>
              <a:t> </a:t>
            </a:r>
            <a:r>
              <a:rPr lang="en-US" sz="4000" i="1" dirty="0" err="1">
                <a:solidFill>
                  <a:srgbClr val="FF0000"/>
                </a:solidFill>
                <a:latin typeface="Muli Italics"/>
                <a:ea typeface="Muli Italics"/>
                <a:cs typeface="Muli Italics"/>
                <a:sym typeface="Muli Italics"/>
              </a:rPr>
              <a:t>tiếp</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đến</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khách</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hàng</a:t>
            </a:r>
            <a:r>
              <a:rPr lang="en-US" sz="4000" i="1" dirty="0">
                <a:solidFill>
                  <a:srgbClr val="1559A7"/>
                </a:solidFill>
                <a:latin typeface="Muli Italics"/>
                <a:ea typeface="Muli Italics"/>
                <a:cs typeface="Muli Italics"/>
                <a:sym typeface="Muli Italics"/>
              </a:rPr>
              <a:t> qua </a:t>
            </a:r>
            <a:r>
              <a:rPr lang="en-US" sz="4000" i="1" dirty="0" err="1">
                <a:solidFill>
                  <a:srgbClr val="1559A7"/>
                </a:solidFill>
                <a:latin typeface="Muli Italics"/>
                <a:ea typeface="Muli Italics"/>
                <a:cs typeface="Muli Italics"/>
                <a:sym typeface="Muli Italics"/>
              </a:rPr>
              <a:t>mạng</a:t>
            </a:r>
            <a:r>
              <a:rPr lang="en-US" sz="4000" i="1" dirty="0">
                <a:solidFill>
                  <a:srgbClr val="1559A7"/>
                </a:solidFill>
                <a:latin typeface="Muli Italics"/>
                <a:ea typeface="Muli Italics"/>
                <a:cs typeface="Muli Italics"/>
                <a:sym typeface="Muli Italics"/>
              </a:rPr>
              <a:t> internet </a:t>
            </a:r>
            <a:r>
              <a:rPr lang="en-US" sz="4000" i="1" dirty="0" err="1">
                <a:solidFill>
                  <a:srgbClr val="1559A7"/>
                </a:solidFill>
                <a:latin typeface="Muli Italics"/>
                <a:ea typeface="Muli Italics"/>
                <a:cs typeface="Muli Italics"/>
                <a:sym typeface="Muli Italics"/>
              </a:rPr>
              <a:t>trong</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năm</a:t>
            </a:r>
            <a:r>
              <a:rPr lang="en-US" sz="4000" i="1" dirty="0">
                <a:solidFill>
                  <a:srgbClr val="1559A7"/>
                </a:solidFill>
                <a:latin typeface="Muli Italics"/>
                <a:ea typeface="Muli Italics"/>
                <a:cs typeface="Muli Italics"/>
                <a:sym typeface="Muli Italics"/>
              </a:rPr>
              <a:t> 2025 </a:t>
            </a:r>
            <a:r>
              <a:rPr lang="en-US" sz="4000" i="1" dirty="0" err="1">
                <a:solidFill>
                  <a:srgbClr val="1559A7"/>
                </a:solidFill>
                <a:latin typeface="Muli Italics"/>
                <a:ea typeface="Muli Italics"/>
                <a:cs typeface="Muli Italics"/>
                <a:sym typeface="Muli Italics"/>
              </a:rPr>
              <a:t>của</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cơ</a:t>
            </a:r>
            <a:r>
              <a:rPr lang="en-US" sz="4000" i="1" dirty="0">
                <a:solidFill>
                  <a:srgbClr val="1559A7"/>
                </a:solidFill>
                <a:latin typeface="Muli Italics"/>
                <a:ea typeface="Muli Italics"/>
                <a:cs typeface="Muli Italics"/>
                <a:sym typeface="Muli Italics"/>
              </a:rPr>
              <a:t> </a:t>
            </a:r>
            <a:r>
              <a:rPr lang="en-US" sz="4000" i="1" dirty="0" err="1">
                <a:solidFill>
                  <a:srgbClr val="1559A7"/>
                </a:solidFill>
                <a:latin typeface="Muli Italics"/>
                <a:ea typeface="Muli Italics"/>
                <a:cs typeface="Muli Italics"/>
                <a:sym typeface="Muli Italics"/>
              </a:rPr>
              <a:t>sở</a:t>
            </a:r>
            <a:r>
              <a:rPr lang="en-US" sz="4000" i="1" dirty="0">
                <a:solidFill>
                  <a:srgbClr val="1559A7"/>
                </a:solidFill>
                <a:latin typeface="Muli Italics"/>
                <a:ea typeface="Muli Italics"/>
                <a:cs typeface="Muli Italics"/>
                <a:sym typeface="Muli Italics"/>
              </a:rPr>
              <a:t>.</a:t>
            </a:r>
          </a:p>
        </p:txBody>
      </p:sp>
      <p:sp>
        <p:nvSpPr>
          <p:cNvPr id="8" name="TextBox 8"/>
          <p:cNvSpPr txBox="1"/>
          <p:nvPr/>
        </p:nvSpPr>
        <p:spPr>
          <a:xfrm>
            <a:off x="840549" y="268641"/>
            <a:ext cx="16649731" cy="1739899"/>
          </a:xfrm>
          <a:prstGeom prst="rect">
            <a:avLst/>
          </a:prstGeom>
        </p:spPr>
        <p:txBody>
          <a:bodyPr lIns="0" tIns="0" rIns="0" bIns="0" rtlCol="0" anchor="t">
            <a:spAutoFit/>
          </a:bodyPr>
          <a:lstStyle/>
          <a:p>
            <a:pPr algn="l">
              <a:lnSpc>
                <a:spcPts val="7000"/>
              </a:lnSpc>
            </a:pPr>
            <a:r>
              <a:rPr lang="en-US" sz="5000" b="1" dirty="0">
                <a:solidFill>
                  <a:srgbClr val="1559A7"/>
                </a:solidFill>
                <a:latin typeface="Muli Bold"/>
                <a:ea typeface="Muli Bold"/>
                <a:cs typeface="Muli Bold"/>
                <a:sym typeface="Muli Bold"/>
              </a:rPr>
              <a:t>8. Doanh </a:t>
            </a:r>
            <a:r>
              <a:rPr lang="en-US" sz="5000" b="1" dirty="0" err="1">
                <a:solidFill>
                  <a:srgbClr val="1559A7"/>
                </a:solidFill>
                <a:latin typeface="Muli Bold"/>
                <a:ea typeface="Muli Bold"/>
                <a:cs typeface="Muli Bold"/>
                <a:sym typeface="Muli Bold"/>
              </a:rPr>
              <a:t>thu</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của</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việc</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cung</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cấp</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sản</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phẩm</a:t>
            </a:r>
            <a:r>
              <a:rPr lang="en-US" sz="5000" b="1" dirty="0">
                <a:solidFill>
                  <a:srgbClr val="1559A7"/>
                </a:solidFill>
                <a:latin typeface="Muli Bold"/>
                <a:ea typeface="Muli Bold"/>
                <a:cs typeface="Muli Bold"/>
                <a:sym typeface="Muli Bold"/>
              </a:rPr>
              <a:t>/</a:t>
            </a:r>
            <a:r>
              <a:rPr lang="en-US" sz="5000" b="1" dirty="0" err="1">
                <a:solidFill>
                  <a:srgbClr val="1559A7"/>
                </a:solidFill>
                <a:latin typeface="Muli Bold"/>
                <a:ea typeface="Muli Bold"/>
                <a:cs typeface="Muli Bold"/>
                <a:sym typeface="Muli Bold"/>
              </a:rPr>
              <a:t>dịch</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vụ</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giao</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đến</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khách</a:t>
            </a:r>
            <a:r>
              <a:rPr lang="en-US" sz="5000" b="1" dirty="0">
                <a:solidFill>
                  <a:srgbClr val="1559A7"/>
                </a:solidFill>
                <a:latin typeface="Muli Bold"/>
                <a:ea typeface="Muli Bold"/>
                <a:cs typeface="Muli Bold"/>
                <a:sym typeface="Muli Bold"/>
              </a:rPr>
              <a:t> </a:t>
            </a:r>
            <a:r>
              <a:rPr lang="en-US" sz="5000" b="1" dirty="0" err="1">
                <a:solidFill>
                  <a:srgbClr val="1559A7"/>
                </a:solidFill>
                <a:latin typeface="Muli Bold"/>
                <a:ea typeface="Muli Bold"/>
                <a:cs typeface="Muli Bold"/>
                <a:sym typeface="Muli Bold"/>
              </a:rPr>
              <a:t>hàng</a:t>
            </a:r>
            <a:r>
              <a:rPr lang="en-US" sz="5000" b="1" dirty="0">
                <a:solidFill>
                  <a:srgbClr val="1559A7"/>
                </a:solidFill>
                <a:latin typeface="Muli Bold"/>
                <a:ea typeface="Muli Bold"/>
                <a:cs typeface="Muli Bold"/>
                <a:sym typeface="Muli Bold"/>
              </a:rPr>
              <a:t> qua </a:t>
            </a:r>
            <a:r>
              <a:rPr lang="en-US" sz="5000" b="1" dirty="0" err="1">
                <a:solidFill>
                  <a:srgbClr val="1559A7"/>
                </a:solidFill>
                <a:latin typeface="Muli Bold"/>
                <a:ea typeface="Muli Bold"/>
                <a:cs typeface="Muli Bold"/>
                <a:sym typeface="Muli Bold"/>
              </a:rPr>
              <a:t>mạng</a:t>
            </a:r>
            <a:r>
              <a:rPr lang="en-US" sz="5000" b="1" dirty="0">
                <a:solidFill>
                  <a:srgbClr val="1559A7"/>
                </a:solidFill>
                <a:latin typeface="Muli Bold"/>
                <a:ea typeface="Muli Bold"/>
                <a:cs typeface="Muli Bold"/>
                <a:sym typeface="Muli Bold"/>
              </a:rPr>
              <a:t> internet </a:t>
            </a:r>
            <a:r>
              <a:rPr lang="en-US" sz="5000" b="1" dirty="0" err="1">
                <a:solidFill>
                  <a:srgbClr val="1559A7"/>
                </a:solidFill>
                <a:latin typeface="Muli Bold"/>
                <a:ea typeface="Muli Bold"/>
                <a:cs typeface="Muli Bold"/>
                <a:sym typeface="Muli Bold"/>
              </a:rPr>
              <a:t>là</a:t>
            </a:r>
            <a:r>
              <a:rPr lang="en-US" sz="5000" b="1" dirty="0">
                <a:solidFill>
                  <a:srgbClr val="1559A7"/>
                </a:solidFill>
                <a:latin typeface="Muli Bold"/>
                <a:ea typeface="Muli Bold"/>
                <a:cs typeface="Muli Bold"/>
                <a:sym typeface="Muli Bold"/>
              </a:rPr>
              <a:t> bao </a:t>
            </a:r>
            <a:r>
              <a:rPr lang="en-US" sz="5000" b="1" dirty="0" err="1">
                <a:solidFill>
                  <a:srgbClr val="1559A7"/>
                </a:solidFill>
                <a:latin typeface="Muli Bold"/>
                <a:ea typeface="Muli Bold"/>
                <a:cs typeface="Muli Bold"/>
                <a:sym typeface="Muli Bold"/>
              </a:rPr>
              <a:t>nhiêu</a:t>
            </a:r>
            <a:r>
              <a:rPr lang="en-US" sz="5000" b="1" dirty="0">
                <a:solidFill>
                  <a:srgbClr val="1559A7"/>
                </a:solidFill>
                <a:latin typeface="Muli Bold"/>
                <a:ea typeface="Muli Bold"/>
                <a:cs typeface="Muli Bold"/>
                <a:sym typeface="Muli Bold"/>
              </a:rPr>
              <a:t>?</a:t>
            </a:r>
          </a:p>
        </p:txBody>
      </p:sp>
      <p:sp>
        <p:nvSpPr>
          <p:cNvPr id="10" name="Rectangle 9">
            <a:extLst>
              <a:ext uri="{FF2B5EF4-FFF2-40B4-BE49-F238E27FC236}">
                <a16:creationId xmlns:a16="http://schemas.microsoft.com/office/drawing/2014/main" xmlns="" id="{D04ABE4D-864C-7B81-42B4-23A4BFFDD967}"/>
              </a:ext>
            </a:extLst>
          </p:cNvPr>
          <p:cNvSpPr/>
          <p:nvPr/>
        </p:nvSpPr>
        <p:spPr>
          <a:xfrm>
            <a:off x="9146498" y="2069625"/>
            <a:ext cx="3124200" cy="759177"/>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1D6E9BF-CFEB-AC26-D6DF-E92714968A39}"/>
              </a:ext>
            </a:extLst>
          </p:cNvPr>
          <p:cNvSpPr txBox="1"/>
          <p:nvPr/>
        </p:nvSpPr>
        <p:spPr>
          <a:xfrm>
            <a:off x="12477883" y="2187603"/>
            <a:ext cx="3276600" cy="523220"/>
          </a:xfrm>
          <a:prstGeom prst="rect">
            <a:avLst/>
          </a:prstGeom>
          <a:noFill/>
        </p:spPr>
        <p:txBody>
          <a:bodyPr wrap="square" rtlCol="0">
            <a:spAutoFit/>
          </a:bodyPr>
          <a:lstStyle/>
          <a:p>
            <a:r>
              <a:rPr lang="vi-VN" sz="2800" b="1">
                <a:solidFill>
                  <a:schemeClr val="accent1">
                    <a:lumMod val="75000"/>
                  </a:schemeClr>
                </a:solidFill>
              </a:rPr>
              <a:t>TRIỆU </a:t>
            </a:r>
            <a:r>
              <a:rPr lang="vi-VN" sz="2800" b="1" dirty="0">
                <a:solidFill>
                  <a:schemeClr val="accent1">
                    <a:lumMod val="75000"/>
                  </a:schemeClr>
                </a:solidFill>
              </a:rPr>
              <a:t>ĐỒNG</a:t>
            </a:r>
            <a:endParaRPr lang="en-US" sz="2800" b="1" dirty="0">
              <a:solidFill>
                <a:schemeClr val="accent1">
                  <a:lumMod val="75000"/>
                </a:schemeClr>
              </a:solidFill>
            </a:endParaRPr>
          </a:p>
        </p:txBody>
      </p:sp>
      <p:sp>
        <p:nvSpPr>
          <p:cNvPr id="12" name="TextBox 7">
            <a:extLst>
              <a:ext uri="{FF2B5EF4-FFF2-40B4-BE49-F238E27FC236}">
                <a16:creationId xmlns:a16="http://schemas.microsoft.com/office/drawing/2014/main" xmlns="" id="{A89AB984-3C79-7CD9-B977-F2A249A5E2AB}"/>
              </a:ext>
            </a:extLst>
          </p:cNvPr>
          <p:cNvSpPr txBox="1"/>
          <p:nvPr/>
        </p:nvSpPr>
        <p:spPr>
          <a:xfrm>
            <a:off x="3979067" y="4958744"/>
            <a:ext cx="14079178" cy="4945585"/>
          </a:xfrm>
          <a:prstGeom prst="rect">
            <a:avLst/>
          </a:prstGeom>
        </p:spPr>
        <p:txBody>
          <a:bodyPr wrap="square" lIns="0" tIns="0" rIns="0" bIns="0" rtlCol="0" anchor="t">
            <a:spAutoFit/>
          </a:bodyPr>
          <a:lstStyle/>
          <a:p>
            <a:pPr algn="l">
              <a:lnSpc>
                <a:spcPts val="5600"/>
              </a:lnSpc>
            </a:pPr>
            <a:r>
              <a:rPr lang="vi-VN" sz="3400" i="1" dirty="0">
                <a:solidFill>
                  <a:srgbClr val="1559A7"/>
                </a:solidFill>
                <a:latin typeface="Muli Italics"/>
                <a:ea typeface="Muli Italics"/>
                <a:cs typeface="Muli Italics"/>
                <a:sym typeface="Muli Italics"/>
              </a:rPr>
              <a:t>Sản phẩm/dịch vụ giao đến khách hàng qua mạng internet là các sản phẩm/dịch vụ phi vật chất được thực hiện từ xa dưới dạng điện tử được thiết kế đặc biệt cho mục đích cung cấp cho người tiêu dùng từ xa qua mạng internet như: Xem phim trực tuyến, quảng cáo trực tuyến, tư vấn trực tuyến, bài giảng trực tuyến, dịch vụ viễn thông qua mạng internet, sách báo ấn phẩm điện tử, phần mềm giao trực tuyến, dịch vụ lưu trữ điện toán đám mây, tra cứu thông tin trực tuyến, ...</a:t>
            </a:r>
            <a:endParaRPr lang="en-US" sz="3400" i="1" dirty="0">
              <a:solidFill>
                <a:srgbClr val="1559A7"/>
              </a:solidFill>
              <a:latin typeface="Muli Italics"/>
              <a:ea typeface="Muli Italics"/>
              <a:cs typeface="Muli Italics"/>
              <a:sym typeface="Muli Italics"/>
            </a:endParaRPr>
          </a:p>
        </p:txBody>
      </p:sp>
    </p:spTree>
    <p:extLst>
      <p:ext uri="{BB962C8B-B14F-4D97-AF65-F5344CB8AC3E}">
        <p14:creationId xmlns:p14="http://schemas.microsoft.com/office/powerpoint/2010/main" val="27888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80697" y="-1310862"/>
            <a:ext cx="2934034" cy="3440765"/>
          </a:xfrm>
          <a:custGeom>
            <a:avLst/>
            <a:gdLst/>
            <a:ahLst/>
            <a:cxnLst/>
            <a:rect l="l" t="t" r="r" b="b"/>
            <a:pathLst>
              <a:path w="2934034" h="3440765">
                <a:moveTo>
                  <a:pt x="0" y="0"/>
                </a:moveTo>
                <a:lnTo>
                  <a:pt x="2934034" y="0"/>
                </a:lnTo>
                <a:lnTo>
                  <a:pt x="2934034" y="3440765"/>
                </a:lnTo>
                <a:lnTo>
                  <a:pt x="0" y="344076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07961">
            <a:off x="2766698" y="8543297"/>
            <a:ext cx="1768567" cy="1835089"/>
          </a:xfrm>
          <a:custGeom>
            <a:avLst/>
            <a:gdLst/>
            <a:ahLst/>
            <a:cxnLst/>
            <a:rect l="l" t="t" r="r" b="b"/>
            <a:pathLst>
              <a:path w="1768567" h="1835089">
                <a:moveTo>
                  <a:pt x="0" y="0"/>
                </a:moveTo>
                <a:lnTo>
                  <a:pt x="1768567" y="0"/>
                </a:lnTo>
                <a:lnTo>
                  <a:pt x="1768567" y="1835089"/>
                </a:lnTo>
                <a:lnTo>
                  <a:pt x="0" y="1835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326775">
            <a:off x="5566877" y="8592250"/>
            <a:ext cx="2307981" cy="3134779"/>
          </a:xfrm>
          <a:custGeom>
            <a:avLst/>
            <a:gdLst/>
            <a:ahLst/>
            <a:cxnLst/>
            <a:rect l="l" t="t" r="r" b="b"/>
            <a:pathLst>
              <a:path w="2307981" h="3134779">
                <a:moveTo>
                  <a:pt x="0" y="0"/>
                </a:moveTo>
                <a:lnTo>
                  <a:pt x="2307981" y="0"/>
                </a:lnTo>
                <a:lnTo>
                  <a:pt x="2307981" y="3134778"/>
                </a:lnTo>
                <a:lnTo>
                  <a:pt x="0" y="31347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568969">
            <a:off x="5784602" y="-844965"/>
            <a:ext cx="3202547" cy="2169725"/>
          </a:xfrm>
          <a:custGeom>
            <a:avLst/>
            <a:gdLst/>
            <a:ahLst/>
            <a:cxnLst/>
            <a:rect l="l" t="t" r="r" b="b"/>
            <a:pathLst>
              <a:path w="3202547" h="2169725">
                <a:moveTo>
                  <a:pt x="0" y="0"/>
                </a:moveTo>
                <a:lnTo>
                  <a:pt x="3202546" y="0"/>
                </a:lnTo>
                <a:lnTo>
                  <a:pt x="3202546" y="2169726"/>
                </a:lnTo>
                <a:lnTo>
                  <a:pt x="0" y="21697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656121">
            <a:off x="13550342" y="-185484"/>
            <a:ext cx="1708446" cy="1719191"/>
          </a:xfrm>
          <a:custGeom>
            <a:avLst/>
            <a:gdLst/>
            <a:ahLst/>
            <a:cxnLst/>
            <a:rect l="l" t="t" r="r" b="b"/>
            <a:pathLst>
              <a:path w="1708446" h="1719191">
                <a:moveTo>
                  <a:pt x="0" y="0"/>
                </a:moveTo>
                <a:lnTo>
                  <a:pt x="1708446" y="0"/>
                </a:lnTo>
                <a:lnTo>
                  <a:pt x="1708446" y="1719191"/>
                </a:lnTo>
                <a:lnTo>
                  <a:pt x="0" y="17191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7" name="Group 7"/>
          <p:cNvGrpSpPr/>
          <p:nvPr/>
        </p:nvGrpSpPr>
        <p:grpSpPr>
          <a:xfrm>
            <a:off x="2133026" y="1761988"/>
            <a:ext cx="7080639" cy="6951263"/>
            <a:chOff x="0" y="0"/>
            <a:chExt cx="9178315" cy="9010612"/>
          </a:xfrm>
        </p:grpSpPr>
        <p:sp>
          <p:nvSpPr>
            <p:cNvPr id="8" name="Freeform 8"/>
            <p:cNvSpPr/>
            <p:nvPr/>
          </p:nvSpPr>
          <p:spPr>
            <a:xfrm>
              <a:off x="-1" y="0"/>
              <a:ext cx="9185974" cy="9010612"/>
            </a:xfrm>
            <a:custGeom>
              <a:avLst/>
              <a:gdLst/>
              <a:ahLst/>
              <a:cxnLst/>
              <a:rect l="l" t="t" r="r" b="b"/>
              <a:pathLst>
                <a:path w="9185974" h="9010612">
                  <a:moveTo>
                    <a:pt x="8679536" y="8993693"/>
                  </a:moveTo>
                  <a:cubicBezTo>
                    <a:pt x="8679536" y="8993693"/>
                    <a:pt x="8442539" y="8983723"/>
                    <a:pt x="8080400" y="8997168"/>
                  </a:cubicBezTo>
                  <a:cubicBezTo>
                    <a:pt x="7718262" y="9010612"/>
                    <a:pt x="490924" y="9010612"/>
                    <a:pt x="490924" y="9010612"/>
                  </a:cubicBezTo>
                  <a:cubicBezTo>
                    <a:pt x="245502" y="9010612"/>
                    <a:pt x="32509" y="8913344"/>
                    <a:pt x="31032" y="8753230"/>
                  </a:cubicBezTo>
                  <a:cubicBezTo>
                    <a:pt x="31032" y="8753230"/>
                    <a:pt x="0" y="621092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712302"/>
                    <a:pt x="9177219" y="8053643"/>
                  </a:cubicBezTo>
                  <a:cubicBezTo>
                    <a:pt x="9185974" y="8346944"/>
                    <a:pt x="9139426" y="8680015"/>
                    <a:pt x="9139426" y="8680015"/>
                  </a:cubicBezTo>
                  <a:cubicBezTo>
                    <a:pt x="9136461" y="8860041"/>
                    <a:pt x="8924958" y="8993693"/>
                    <a:pt x="8679536" y="8993693"/>
                  </a:cubicBezTo>
                  <a:close/>
                </a:path>
              </a:pathLst>
            </a:custGeom>
            <a:solidFill>
              <a:srgbClr val="8FB7C6"/>
            </a:solidFill>
          </p:spPr>
        </p:sp>
      </p:grpSp>
      <p:grpSp>
        <p:nvGrpSpPr>
          <p:cNvPr id="9" name="Group 9"/>
          <p:cNvGrpSpPr/>
          <p:nvPr/>
        </p:nvGrpSpPr>
        <p:grpSpPr>
          <a:xfrm>
            <a:off x="9074336" y="1761988"/>
            <a:ext cx="7080639" cy="7376721"/>
            <a:chOff x="0" y="0"/>
            <a:chExt cx="9178315" cy="9562113"/>
          </a:xfrm>
        </p:grpSpPr>
        <p:sp>
          <p:nvSpPr>
            <p:cNvPr id="10" name="Freeform 10"/>
            <p:cNvSpPr/>
            <p:nvPr/>
          </p:nvSpPr>
          <p:spPr>
            <a:xfrm>
              <a:off x="-1" y="0"/>
              <a:ext cx="9185974" cy="9562112"/>
            </a:xfrm>
            <a:custGeom>
              <a:avLst/>
              <a:gdLst/>
              <a:ahLst/>
              <a:cxnLst/>
              <a:rect l="l" t="t" r="r" b="b"/>
              <a:pathLst>
                <a:path w="9185974" h="9562112">
                  <a:moveTo>
                    <a:pt x="8679536" y="9545194"/>
                  </a:moveTo>
                  <a:cubicBezTo>
                    <a:pt x="8679536" y="9545194"/>
                    <a:pt x="8442539" y="9535224"/>
                    <a:pt x="8080400" y="9548668"/>
                  </a:cubicBezTo>
                  <a:cubicBezTo>
                    <a:pt x="7718262" y="9562112"/>
                    <a:pt x="490924" y="9562112"/>
                    <a:pt x="490924" y="9562112"/>
                  </a:cubicBezTo>
                  <a:cubicBezTo>
                    <a:pt x="245502" y="9562112"/>
                    <a:pt x="32509" y="9464845"/>
                    <a:pt x="31032" y="9304730"/>
                  </a:cubicBezTo>
                  <a:cubicBezTo>
                    <a:pt x="31032" y="9304730"/>
                    <a:pt x="0" y="663811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101477"/>
                    <a:pt x="9177219" y="8605144"/>
                  </a:cubicBezTo>
                  <a:cubicBezTo>
                    <a:pt x="9185974" y="8898445"/>
                    <a:pt x="9139426" y="9231516"/>
                    <a:pt x="9139426" y="9231516"/>
                  </a:cubicBezTo>
                  <a:cubicBezTo>
                    <a:pt x="9136461" y="9411542"/>
                    <a:pt x="8924958" y="9545194"/>
                    <a:pt x="8679536" y="9545194"/>
                  </a:cubicBezTo>
                  <a:close/>
                </a:path>
              </a:pathLst>
            </a:custGeom>
            <a:solidFill>
              <a:srgbClr val="8FB7C6"/>
            </a:solidFill>
          </p:spPr>
        </p:sp>
      </p:grpSp>
      <p:grpSp>
        <p:nvGrpSpPr>
          <p:cNvPr id="11" name="Group 11"/>
          <p:cNvGrpSpPr/>
          <p:nvPr/>
        </p:nvGrpSpPr>
        <p:grpSpPr>
          <a:xfrm>
            <a:off x="2236555" y="1829352"/>
            <a:ext cx="6976081" cy="7309356"/>
            <a:chOff x="0" y="0"/>
            <a:chExt cx="9178315" cy="9616799"/>
          </a:xfrm>
        </p:grpSpPr>
        <p:sp>
          <p:nvSpPr>
            <p:cNvPr id="12" name="Freeform 12"/>
            <p:cNvSpPr/>
            <p:nvPr/>
          </p:nvSpPr>
          <p:spPr>
            <a:xfrm>
              <a:off x="-1" y="0"/>
              <a:ext cx="9185974" cy="9616800"/>
            </a:xfrm>
            <a:custGeom>
              <a:avLst/>
              <a:gdLst/>
              <a:ahLst/>
              <a:cxnLst/>
              <a:rect l="l" t="t" r="r" b="b"/>
              <a:pathLst>
                <a:path w="9185974" h="9616800">
                  <a:moveTo>
                    <a:pt x="8679536" y="9599881"/>
                  </a:moveTo>
                  <a:cubicBezTo>
                    <a:pt x="8679536" y="9599881"/>
                    <a:pt x="8442539" y="9589911"/>
                    <a:pt x="8080400" y="9603356"/>
                  </a:cubicBezTo>
                  <a:cubicBezTo>
                    <a:pt x="7718262" y="9616800"/>
                    <a:pt x="490924" y="9616800"/>
                    <a:pt x="490924" y="9616800"/>
                  </a:cubicBezTo>
                  <a:cubicBezTo>
                    <a:pt x="245502" y="9616800"/>
                    <a:pt x="32509" y="9519531"/>
                    <a:pt x="31032" y="9359418"/>
                  </a:cubicBezTo>
                  <a:cubicBezTo>
                    <a:pt x="31032" y="9359418"/>
                    <a:pt x="0" y="668047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140067"/>
                    <a:pt x="9177219" y="8659830"/>
                  </a:cubicBezTo>
                  <a:cubicBezTo>
                    <a:pt x="9185974" y="8953132"/>
                    <a:pt x="9139426" y="9286203"/>
                    <a:pt x="9139426" y="9286203"/>
                  </a:cubicBezTo>
                  <a:cubicBezTo>
                    <a:pt x="9136461" y="9466228"/>
                    <a:pt x="8924958" y="9599881"/>
                    <a:pt x="8679536" y="9599881"/>
                  </a:cubicBezTo>
                  <a:close/>
                </a:path>
              </a:pathLst>
            </a:custGeom>
            <a:solidFill>
              <a:srgbClr val="8FB7C6"/>
            </a:solidFill>
          </p:spPr>
        </p:sp>
      </p:grpSp>
      <p:grpSp>
        <p:nvGrpSpPr>
          <p:cNvPr id="13" name="Group 13"/>
          <p:cNvGrpSpPr/>
          <p:nvPr/>
        </p:nvGrpSpPr>
        <p:grpSpPr>
          <a:xfrm>
            <a:off x="9075364" y="1829352"/>
            <a:ext cx="6976081" cy="6781251"/>
            <a:chOff x="0" y="0"/>
            <a:chExt cx="9178315" cy="8921981"/>
          </a:xfrm>
        </p:grpSpPr>
        <p:sp>
          <p:nvSpPr>
            <p:cNvPr id="14" name="Freeform 14"/>
            <p:cNvSpPr/>
            <p:nvPr/>
          </p:nvSpPr>
          <p:spPr>
            <a:xfrm>
              <a:off x="-1" y="0"/>
              <a:ext cx="9185974" cy="8921981"/>
            </a:xfrm>
            <a:custGeom>
              <a:avLst/>
              <a:gdLst/>
              <a:ahLst/>
              <a:cxnLst/>
              <a:rect l="l" t="t" r="r" b="b"/>
              <a:pathLst>
                <a:path w="9185974" h="8921981">
                  <a:moveTo>
                    <a:pt x="8679536" y="8905062"/>
                  </a:moveTo>
                  <a:cubicBezTo>
                    <a:pt x="8679536" y="8905062"/>
                    <a:pt x="8442539" y="8895093"/>
                    <a:pt x="8080400" y="8908537"/>
                  </a:cubicBezTo>
                  <a:cubicBezTo>
                    <a:pt x="7718262" y="8921981"/>
                    <a:pt x="490924" y="8921981"/>
                    <a:pt x="490924" y="8921981"/>
                  </a:cubicBezTo>
                  <a:cubicBezTo>
                    <a:pt x="245502" y="8921981"/>
                    <a:pt x="32509" y="8824713"/>
                    <a:pt x="31032" y="8664599"/>
                  </a:cubicBezTo>
                  <a:cubicBezTo>
                    <a:pt x="31032" y="8664599"/>
                    <a:pt x="0" y="614227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5649759"/>
                    <a:pt x="9177219" y="7965011"/>
                  </a:cubicBezTo>
                  <a:cubicBezTo>
                    <a:pt x="9185974" y="8258313"/>
                    <a:pt x="9139426" y="8591385"/>
                    <a:pt x="9139426" y="8591385"/>
                  </a:cubicBezTo>
                  <a:cubicBezTo>
                    <a:pt x="9136461" y="8771410"/>
                    <a:pt x="8924958" y="8905062"/>
                    <a:pt x="8679536" y="8905062"/>
                  </a:cubicBezTo>
                  <a:close/>
                </a:path>
              </a:pathLst>
            </a:custGeom>
            <a:solidFill>
              <a:srgbClr val="8FB7C6"/>
            </a:solidFill>
          </p:spPr>
        </p:sp>
      </p:grpSp>
      <p:grpSp>
        <p:nvGrpSpPr>
          <p:cNvPr id="15" name="Group 15"/>
          <p:cNvGrpSpPr/>
          <p:nvPr/>
        </p:nvGrpSpPr>
        <p:grpSpPr>
          <a:xfrm>
            <a:off x="2557832" y="1573749"/>
            <a:ext cx="6641533" cy="7123593"/>
            <a:chOff x="0" y="0"/>
            <a:chExt cx="9178315" cy="9844502"/>
          </a:xfrm>
        </p:grpSpPr>
        <p:sp>
          <p:nvSpPr>
            <p:cNvPr id="16" name="Freeform 16"/>
            <p:cNvSpPr/>
            <p:nvPr/>
          </p:nvSpPr>
          <p:spPr>
            <a:xfrm>
              <a:off x="-1" y="0"/>
              <a:ext cx="9185974" cy="9844502"/>
            </a:xfrm>
            <a:custGeom>
              <a:avLst/>
              <a:gdLst/>
              <a:ahLst/>
              <a:cxnLst/>
              <a:rect l="l" t="t" r="r" b="b"/>
              <a:pathLst>
                <a:path w="9185974" h="9844502">
                  <a:moveTo>
                    <a:pt x="8679536" y="9827584"/>
                  </a:moveTo>
                  <a:cubicBezTo>
                    <a:pt x="8679536" y="9827584"/>
                    <a:pt x="8442539" y="9817614"/>
                    <a:pt x="8080400" y="9831058"/>
                  </a:cubicBezTo>
                  <a:cubicBezTo>
                    <a:pt x="7718262" y="9844502"/>
                    <a:pt x="490924" y="9844502"/>
                    <a:pt x="490924" y="9844502"/>
                  </a:cubicBezTo>
                  <a:cubicBezTo>
                    <a:pt x="245502" y="9844502"/>
                    <a:pt x="32509" y="9747234"/>
                    <a:pt x="31032" y="9587120"/>
                  </a:cubicBezTo>
                  <a:cubicBezTo>
                    <a:pt x="31032" y="9587120"/>
                    <a:pt x="0" y="68568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300749"/>
                    <a:pt x="9177219" y="8887533"/>
                  </a:cubicBezTo>
                  <a:cubicBezTo>
                    <a:pt x="9185974" y="9180835"/>
                    <a:pt x="9139426" y="9513906"/>
                    <a:pt x="9139426" y="9513906"/>
                  </a:cubicBezTo>
                  <a:cubicBezTo>
                    <a:pt x="9136461" y="9693932"/>
                    <a:pt x="8924958" y="9827584"/>
                    <a:pt x="8679536" y="9827584"/>
                  </a:cubicBezTo>
                  <a:close/>
                </a:path>
              </a:pathLst>
            </a:custGeom>
            <a:solidFill>
              <a:srgbClr val="F3FCFF"/>
            </a:solidFill>
          </p:spPr>
        </p:sp>
      </p:grpSp>
      <p:grpSp>
        <p:nvGrpSpPr>
          <p:cNvPr id="17" name="Group 17"/>
          <p:cNvGrpSpPr/>
          <p:nvPr/>
        </p:nvGrpSpPr>
        <p:grpSpPr>
          <a:xfrm>
            <a:off x="9068676" y="1573749"/>
            <a:ext cx="6641533" cy="7123593"/>
            <a:chOff x="0" y="0"/>
            <a:chExt cx="9178315" cy="9844502"/>
          </a:xfrm>
        </p:grpSpPr>
        <p:sp>
          <p:nvSpPr>
            <p:cNvPr id="18" name="Freeform 18"/>
            <p:cNvSpPr/>
            <p:nvPr/>
          </p:nvSpPr>
          <p:spPr>
            <a:xfrm>
              <a:off x="-1" y="0"/>
              <a:ext cx="9185974" cy="9844502"/>
            </a:xfrm>
            <a:custGeom>
              <a:avLst/>
              <a:gdLst/>
              <a:ahLst/>
              <a:cxnLst/>
              <a:rect l="l" t="t" r="r" b="b"/>
              <a:pathLst>
                <a:path w="9185974" h="9844502">
                  <a:moveTo>
                    <a:pt x="8679536" y="9827584"/>
                  </a:moveTo>
                  <a:cubicBezTo>
                    <a:pt x="8679536" y="9827584"/>
                    <a:pt x="8442539" y="9817614"/>
                    <a:pt x="8080400" y="9831058"/>
                  </a:cubicBezTo>
                  <a:cubicBezTo>
                    <a:pt x="7718262" y="9844502"/>
                    <a:pt x="490924" y="9844502"/>
                    <a:pt x="490924" y="9844502"/>
                  </a:cubicBezTo>
                  <a:cubicBezTo>
                    <a:pt x="245502" y="9844502"/>
                    <a:pt x="32509" y="9747234"/>
                    <a:pt x="31032" y="9587120"/>
                  </a:cubicBezTo>
                  <a:cubicBezTo>
                    <a:pt x="31032" y="9587120"/>
                    <a:pt x="0" y="685685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8632987" y="0"/>
                    <a:pt x="8632987" y="0"/>
                  </a:cubicBezTo>
                  <a:cubicBezTo>
                    <a:pt x="8944888" y="0"/>
                    <a:pt x="9178316" y="101069"/>
                    <a:pt x="9170458" y="303616"/>
                  </a:cubicBezTo>
                  <a:cubicBezTo>
                    <a:pt x="9170458" y="303616"/>
                    <a:pt x="9168464" y="6300749"/>
                    <a:pt x="9177219" y="8887533"/>
                  </a:cubicBezTo>
                  <a:cubicBezTo>
                    <a:pt x="9185974" y="9180835"/>
                    <a:pt x="9139426" y="9513906"/>
                    <a:pt x="9139426" y="9513906"/>
                  </a:cubicBezTo>
                  <a:cubicBezTo>
                    <a:pt x="9136461" y="9693932"/>
                    <a:pt x="8924958" y="9827584"/>
                    <a:pt x="8679536" y="9827584"/>
                  </a:cubicBezTo>
                  <a:close/>
                </a:path>
              </a:pathLst>
            </a:custGeom>
            <a:solidFill>
              <a:srgbClr val="F3FCFF"/>
            </a:solidFill>
          </p:spPr>
        </p:sp>
      </p:grpSp>
      <p:sp>
        <p:nvSpPr>
          <p:cNvPr id="19" name="Freeform 19"/>
          <p:cNvSpPr/>
          <p:nvPr/>
        </p:nvSpPr>
        <p:spPr>
          <a:xfrm rot="-1474466">
            <a:off x="12069978" y="9177931"/>
            <a:ext cx="1319340" cy="1686057"/>
          </a:xfrm>
          <a:custGeom>
            <a:avLst/>
            <a:gdLst/>
            <a:ahLst/>
            <a:cxnLst/>
            <a:rect l="l" t="t" r="r" b="b"/>
            <a:pathLst>
              <a:path w="1319340" h="1686057">
                <a:moveTo>
                  <a:pt x="0" y="0"/>
                </a:moveTo>
                <a:lnTo>
                  <a:pt x="1319340" y="0"/>
                </a:lnTo>
                <a:lnTo>
                  <a:pt x="1319340" y="1686058"/>
                </a:lnTo>
                <a:lnTo>
                  <a:pt x="0" y="168605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rot="1449204">
            <a:off x="9178207" y="8954666"/>
            <a:ext cx="1753980" cy="2319313"/>
          </a:xfrm>
          <a:custGeom>
            <a:avLst/>
            <a:gdLst/>
            <a:ahLst/>
            <a:cxnLst/>
            <a:rect l="l" t="t" r="r" b="b"/>
            <a:pathLst>
              <a:path w="1753980" h="2319313">
                <a:moveTo>
                  <a:pt x="0" y="0"/>
                </a:moveTo>
                <a:lnTo>
                  <a:pt x="1753981" y="0"/>
                </a:lnTo>
                <a:lnTo>
                  <a:pt x="1753981" y="2319312"/>
                </a:lnTo>
                <a:lnTo>
                  <a:pt x="0" y="23193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1" name="Freeform 21"/>
          <p:cNvSpPr/>
          <p:nvPr/>
        </p:nvSpPr>
        <p:spPr>
          <a:xfrm rot="709918">
            <a:off x="10091683" y="30722"/>
            <a:ext cx="2632797" cy="1286779"/>
          </a:xfrm>
          <a:custGeom>
            <a:avLst/>
            <a:gdLst/>
            <a:ahLst/>
            <a:cxnLst/>
            <a:rect l="l" t="t" r="r" b="b"/>
            <a:pathLst>
              <a:path w="2632797" h="1286779">
                <a:moveTo>
                  <a:pt x="0" y="0"/>
                </a:moveTo>
                <a:lnTo>
                  <a:pt x="2632797" y="0"/>
                </a:lnTo>
                <a:lnTo>
                  <a:pt x="2632797" y="1286780"/>
                </a:lnTo>
                <a:lnTo>
                  <a:pt x="0" y="128678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rot="-843910">
            <a:off x="16408389" y="7954843"/>
            <a:ext cx="2287819" cy="2367730"/>
          </a:xfrm>
          <a:custGeom>
            <a:avLst/>
            <a:gdLst/>
            <a:ahLst/>
            <a:cxnLst/>
            <a:rect l="l" t="t" r="r" b="b"/>
            <a:pathLst>
              <a:path w="2287819" h="2367730">
                <a:moveTo>
                  <a:pt x="0" y="0"/>
                </a:moveTo>
                <a:lnTo>
                  <a:pt x="2287820" y="0"/>
                </a:lnTo>
                <a:lnTo>
                  <a:pt x="2287820" y="2367730"/>
                </a:lnTo>
                <a:lnTo>
                  <a:pt x="0" y="236773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Freeform 23"/>
          <p:cNvSpPr/>
          <p:nvPr/>
        </p:nvSpPr>
        <p:spPr>
          <a:xfrm rot="1302801">
            <a:off x="-398760" y="5608448"/>
            <a:ext cx="1919165" cy="2468379"/>
          </a:xfrm>
          <a:custGeom>
            <a:avLst/>
            <a:gdLst/>
            <a:ahLst/>
            <a:cxnLst/>
            <a:rect l="l" t="t" r="r" b="b"/>
            <a:pathLst>
              <a:path w="1919165" h="2468379">
                <a:moveTo>
                  <a:pt x="0" y="0"/>
                </a:moveTo>
                <a:lnTo>
                  <a:pt x="1919165" y="0"/>
                </a:lnTo>
                <a:lnTo>
                  <a:pt x="1919165" y="2468379"/>
                </a:lnTo>
                <a:lnTo>
                  <a:pt x="0" y="246837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rot="-1477465">
            <a:off x="-437621" y="2455492"/>
            <a:ext cx="1615159" cy="2424254"/>
          </a:xfrm>
          <a:custGeom>
            <a:avLst/>
            <a:gdLst/>
            <a:ahLst/>
            <a:cxnLst/>
            <a:rect l="l" t="t" r="r" b="b"/>
            <a:pathLst>
              <a:path w="1615159" h="2424254">
                <a:moveTo>
                  <a:pt x="0" y="0"/>
                </a:moveTo>
                <a:lnTo>
                  <a:pt x="1615159" y="0"/>
                </a:lnTo>
                <a:lnTo>
                  <a:pt x="1615159" y="2424254"/>
                </a:lnTo>
                <a:lnTo>
                  <a:pt x="0" y="24242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rot="-238041">
            <a:off x="-262310" y="-4897"/>
            <a:ext cx="2025851" cy="2067195"/>
          </a:xfrm>
          <a:custGeom>
            <a:avLst/>
            <a:gdLst/>
            <a:ahLst/>
            <a:cxnLst/>
            <a:rect l="l" t="t" r="r" b="b"/>
            <a:pathLst>
              <a:path w="2025851" h="2067195">
                <a:moveTo>
                  <a:pt x="0" y="0"/>
                </a:moveTo>
                <a:lnTo>
                  <a:pt x="2025851" y="0"/>
                </a:lnTo>
                <a:lnTo>
                  <a:pt x="2025851" y="2067194"/>
                </a:lnTo>
                <a:lnTo>
                  <a:pt x="0" y="2067194"/>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6" name="Freeform 26"/>
          <p:cNvSpPr/>
          <p:nvPr/>
        </p:nvSpPr>
        <p:spPr>
          <a:xfrm rot="-10562790">
            <a:off x="16624110" y="5325618"/>
            <a:ext cx="2025851" cy="2067195"/>
          </a:xfrm>
          <a:custGeom>
            <a:avLst/>
            <a:gdLst/>
            <a:ahLst/>
            <a:cxnLst/>
            <a:rect l="l" t="t" r="r" b="b"/>
            <a:pathLst>
              <a:path w="2025851" h="2067195">
                <a:moveTo>
                  <a:pt x="0" y="0"/>
                </a:moveTo>
                <a:lnTo>
                  <a:pt x="2025851" y="0"/>
                </a:lnTo>
                <a:lnTo>
                  <a:pt x="2025851" y="2067195"/>
                </a:lnTo>
                <a:lnTo>
                  <a:pt x="0" y="20671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rot="4573298">
            <a:off x="13990220" y="8709564"/>
            <a:ext cx="1913611" cy="1913611"/>
          </a:xfrm>
          <a:custGeom>
            <a:avLst/>
            <a:gdLst/>
            <a:ahLst/>
            <a:cxnLst/>
            <a:rect l="l" t="t" r="r" b="b"/>
            <a:pathLst>
              <a:path w="1913611" h="1913611">
                <a:moveTo>
                  <a:pt x="0" y="0"/>
                </a:moveTo>
                <a:lnTo>
                  <a:pt x="1913611" y="0"/>
                </a:lnTo>
                <a:lnTo>
                  <a:pt x="1913611" y="1913610"/>
                </a:lnTo>
                <a:lnTo>
                  <a:pt x="0" y="191361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rot="-6082012">
            <a:off x="-217091" y="8662100"/>
            <a:ext cx="2603235" cy="2069572"/>
          </a:xfrm>
          <a:custGeom>
            <a:avLst/>
            <a:gdLst/>
            <a:ahLst/>
            <a:cxnLst/>
            <a:rect l="l" t="t" r="r" b="b"/>
            <a:pathLst>
              <a:path w="2603235" h="2069572">
                <a:moveTo>
                  <a:pt x="0" y="0"/>
                </a:moveTo>
                <a:lnTo>
                  <a:pt x="2603235" y="0"/>
                </a:lnTo>
                <a:lnTo>
                  <a:pt x="2603235" y="2069572"/>
                </a:lnTo>
                <a:lnTo>
                  <a:pt x="0" y="206957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16678849" y="2430349"/>
            <a:ext cx="2564114" cy="2580241"/>
          </a:xfrm>
          <a:custGeom>
            <a:avLst/>
            <a:gdLst/>
            <a:ahLst/>
            <a:cxnLst/>
            <a:rect l="l" t="t" r="r" b="b"/>
            <a:pathLst>
              <a:path w="2564114" h="2580241">
                <a:moveTo>
                  <a:pt x="0" y="0"/>
                </a:moveTo>
                <a:lnTo>
                  <a:pt x="2564115" y="0"/>
                </a:lnTo>
                <a:lnTo>
                  <a:pt x="2564115" y="2580241"/>
                </a:lnTo>
                <a:lnTo>
                  <a:pt x="0" y="2580241"/>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rot="-3224222">
            <a:off x="2399943" y="-1020725"/>
            <a:ext cx="2060316" cy="2535774"/>
          </a:xfrm>
          <a:custGeom>
            <a:avLst/>
            <a:gdLst/>
            <a:ahLst/>
            <a:cxnLst/>
            <a:rect l="l" t="t" r="r" b="b"/>
            <a:pathLst>
              <a:path w="2060316" h="2535774">
                <a:moveTo>
                  <a:pt x="0" y="0"/>
                </a:moveTo>
                <a:lnTo>
                  <a:pt x="2060316" y="0"/>
                </a:lnTo>
                <a:lnTo>
                  <a:pt x="2060316" y="2535774"/>
                </a:lnTo>
                <a:lnTo>
                  <a:pt x="0" y="2535774"/>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1" name="Freeform 31"/>
          <p:cNvSpPr/>
          <p:nvPr/>
        </p:nvSpPr>
        <p:spPr>
          <a:xfrm>
            <a:off x="14238384" y="1573749"/>
            <a:ext cx="708642" cy="856600"/>
          </a:xfrm>
          <a:custGeom>
            <a:avLst/>
            <a:gdLst/>
            <a:ahLst/>
            <a:cxnLst/>
            <a:rect l="l" t="t" r="r" b="b"/>
            <a:pathLst>
              <a:path w="708642" h="856600">
                <a:moveTo>
                  <a:pt x="0" y="0"/>
                </a:moveTo>
                <a:lnTo>
                  <a:pt x="708641" y="0"/>
                </a:lnTo>
                <a:lnTo>
                  <a:pt x="708641" y="856600"/>
                </a:lnTo>
                <a:lnTo>
                  <a:pt x="0" y="85660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2" name="Freeform 32"/>
          <p:cNvSpPr/>
          <p:nvPr/>
        </p:nvSpPr>
        <p:spPr>
          <a:xfrm>
            <a:off x="7484187" y="5450348"/>
            <a:ext cx="3319627" cy="2995963"/>
          </a:xfrm>
          <a:custGeom>
            <a:avLst/>
            <a:gdLst/>
            <a:ahLst/>
            <a:cxnLst/>
            <a:rect l="l" t="t" r="r" b="b"/>
            <a:pathLst>
              <a:path w="3319627" h="2995963">
                <a:moveTo>
                  <a:pt x="0" y="0"/>
                </a:moveTo>
                <a:lnTo>
                  <a:pt x="3319626" y="0"/>
                </a:lnTo>
                <a:lnTo>
                  <a:pt x="3319626" y="2995963"/>
                </a:lnTo>
                <a:lnTo>
                  <a:pt x="0" y="2995963"/>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3" name="TextBox 33"/>
          <p:cNvSpPr txBox="1"/>
          <p:nvPr/>
        </p:nvSpPr>
        <p:spPr>
          <a:xfrm>
            <a:off x="3073005" y="4572606"/>
            <a:ext cx="11991343" cy="533400"/>
          </a:xfrm>
          <a:prstGeom prst="rect">
            <a:avLst/>
          </a:prstGeom>
        </p:spPr>
        <p:txBody>
          <a:bodyPr lIns="0" tIns="0" rIns="0" bIns="0" rtlCol="0" anchor="t">
            <a:spAutoFit/>
          </a:bodyPr>
          <a:lstStyle/>
          <a:p>
            <a:pPr algn="ctr">
              <a:lnSpc>
                <a:spcPts val="4200"/>
              </a:lnSpc>
            </a:pPr>
            <a:r>
              <a:rPr lang="en-US" sz="3500" i="1" spc="-35" dirty="0">
                <a:solidFill>
                  <a:srgbClr val="000000"/>
                </a:solidFill>
                <a:latin typeface="Muli Italics"/>
                <a:ea typeface="Muli Italics"/>
                <a:cs typeface="Muli Italics"/>
                <a:sym typeface="Muli Italics"/>
              </a:rPr>
              <a:t>(</a:t>
            </a:r>
            <a:r>
              <a:rPr lang="en-US" sz="3500" i="1" spc="-35" dirty="0" err="1">
                <a:solidFill>
                  <a:srgbClr val="000000"/>
                </a:solidFill>
                <a:latin typeface="Muli Italics"/>
                <a:ea typeface="Muli Italics"/>
                <a:cs typeface="Muli Italics"/>
                <a:sym typeface="Muli Italics"/>
              </a:rPr>
              <a:t>Gồm</a:t>
            </a:r>
            <a:r>
              <a:rPr lang="en-US" sz="3500" i="1" spc="-35" dirty="0">
                <a:solidFill>
                  <a:srgbClr val="000000"/>
                </a:solidFill>
                <a:latin typeface="Muli Italics"/>
                <a:ea typeface="Muli Italics"/>
                <a:cs typeface="Muli Italics"/>
                <a:sym typeface="Muli Italics"/>
              </a:rPr>
              <a:t> </a:t>
            </a:r>
            <a:r>
              <a:rPr lang="vi-VN" sz="3500" i="1" spc="-35" dirty="0">
                <a:solidFill>
                  <a:srgbClr val="000000"/>
                </a:solidFill>
                <a:latin typeface="Muli Italics"/>
                <a:ea typeface="Muli Italics"/>
                <a:cs typeface="Muli Italics"/>
                <a:sym typeface="Muli Italics"/>
              </a:rPr>
              <a:t>0</a:t>
            </a:r>
            <a:r>
              <a:rPr lang="en-US" sz="3500" i="1" spc="-35" dirty="0">
                <a:solidFill>
                  <a:srgbClr val="000000"/>
                </a:solidFill>
                <a:latin typeface="Muli Italics"/>
                <a:ea typeface="Muli Italics"/>
                <a:cs typeface="Muli Italics"/>
                <a:sym typeface="Muli Italics"/>
              </a:rPr>
              <a:t>2 </a:t>
            </a:r>
            <a:r>
              <a:rPr lang="en-US" sz="3500" i="1" spc="-35" dirty="0" err="1">
                <a:solidFill>
                  <a:srgbClr val="000000"/>
                </a:solidFill>
                <a:latin typeface="Muli Italics"/>
                <a:ea typeface="Muli Italics"/>
                <a:cs typeface="Muli Italics"/>
                <a:sym typeface="Muli Italics"/>
              </a:rPr>
              <a:t>câu</a:t>
            </a:r>
            <a:r>
              <a:rPr lang="en-US" sz="3500" i="1" spc="-35" dirty="0">
                <a:solidFill>
                  <a:srgbClr val="000000"/>
                </a:solidFill>
                <a:latin typeface="Muli Italics"/>
                <a:ea typeface="Muli Italics"/>
                <a:cs typeface="Muli Italics"/>
                <a:sym typeface="Muli Italics"/>
              </a:rPr>
              <a:t> </a:t>
            </a:r>
            <a:r>
              <a:rPr lang="en-US" sz="3500" i="1" spc="-35" dirty="0" err="1">
                <a:solidFill>
                  <a:srgbClr val="000000"/>
                </a:solidFill>
                <a:latin typeface="Muli Italics"/>
                <a:ea typeface="Muli Italics"/>
                <a:cs typeface="Muli Italics"/>
                <a:sym typeface="Muli Italics"/>
              </a:rPr>
              <a:t>hỏi</a:t>
            </a:r>
            <a:r>
              <a:rPr lang="en-US" sz="3500" i="1" spc="-35" dirty="0">
                <a:solidFill>
                  <a:srgbClr val="000000"/>
                </a:solidFill>
                <a:latin typeface="Muli Italics"/>
                <a:ea typeface="Muli Italics"/>
                <a:cs typeface="Muli Italics"/>
                <a:sym typeface="Muli Italics"/>
              </a:rPr>
              <a:t>)</a:t>
            </a:r>
          </a:p>
        </p:txBody>
      </p:sp>
      <p:sp>
        <p:nvSpPr>
          <p:cNvPr id="34" name="TextBox 34"/>
          <p:cNvSpPr txBox="1"/>
          <p:nvPr/>
        </p:nvSpPr>
        <p:spPr>
          <a:xfrm>
            <a:off x="3148329" y="2400906"/>
            <a:ext cx="11589449" cy="1981200"/>
          </a:xfrm>
          <a:prstGeom prst="rect">
            <a:avLst/>
          </a:prstGeom>
        </p:spPr>
        <p:txBody>
          <a:bodyPr lIns="0" tIns="0" rIns="0" bIns="0" rtlCol="0" anchor="t">
            <a:spAutoFit/>
          </a:bodyPr>
          <a:lstStyle/>
          <a:p>
            <a:pPr marL="0" lvl="0" indent="0" algn="ctr">
              <a:lnSpc>
                <a:spcPts val="7800"/>
              </a:lnSpc>
            </a:pPr>
            <a:r>
              <a:rPr lang="en-US" sz="6500" b="1">
                <a:solidFill>
                  <a:srgbClr val="1D2B74"/>
                </a:solidFill>
                <a:latin typeface="Muli Bold"/>
                <a:ea typeface="Muli Bold"/>
                <a:cs typeface="Muli Bold"/>
                <a:sym typeface="Muli Bold"/>
              </a:rPr>
              <a:t>THÔNG TIN VỀ HOẠT ĐỘNG LOGISTIC</a:t>
            </a:r>
          </a:p>
        </p:txBody>
      </p:sp>
    </p:spTree>
    <p:extLst>
      <p:ext uri="{BB962C8B-B14F-4D97-AF65-F5344CB8AC3E}">
        <p14:creationId xmlns:p14="http://schemas.microsoft.com/office/powerpoint/2010/main" val="37407193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063594" y="2062594"/>
            <a:ext cx="10345165" cy="6103647"/>
          </a:xfrm>
          <a:custGeom>
            <a:avLst/>
            <a:gdLst/>
            <a:ahLst/>
            <a:cxnLst/>
            <a:rect l="l" t="t" r="r" b="b"/>
            <a:pathLst>
              <a:path w="10345165" h="6103647">
                <a:moveTo>
                  <a:pt x="0" y="0"/>
                </a:moveTo>
                <a:lnTo>
                  <a:pt x="10345165" y="0"/>
                </a:lnTo>
                <a:lnTo>
                  <a:pt x="10345165" y="6103647"/>
                </a:lnTo>
                <a:lnTo>
                  <a:pt x="0" y="6103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59118" y="9590047"/>
            <a:ext cx="441878" cy="413708"/>
          </a:xfrm>
          <a:custGeom>
            <a:avLst/>
            <a:gdLst/>
            <a:ahLst/>
            <a:cxnLst/>
            <a:rect l="l" t="t" r="r" b="b"/>
            <a:pathLst>
              <a:path w="441878" h="413708">
                <a:moveTo>
                  <a:pt x="0" y="0"/>
                </a:moveTo>
                <a:lnTo>
                  <a:pt x="441878" y="0"/>
                </a:lnTo>
                <a:lnTo>
                  <a:pt x="441878" y="413709"/>
                </a:lnTo>
                <a:lnTo>
                  <a:pt x="0" y="4137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283057" y="3005313"/>
            <a:ext cx="8894329" cy="6192677"/>
          </a:xfrm>
          <a:custGeom>
            <a:avLst/>
            <a:gdLst/>
            <a:ahLst/>
            <a:cxnLst/>
            <a:rect l="l" t="t" r="r" b="b"/>
            <a:pathLst>
              <a:path w="8894329" h="6192677">
                <a:moveTo>
                  <a:pt x="0" y="0"/>
                </a:moveTo>
                <a:lnTo>
                  <a:pt x="8894329" y="0"/>
                </a:lnTo>
                <a:lnTo>
                  <a:pt x="8894329" y="6192676"/>
                </a:lnTo>
                <a:lnTo>
                  <a:pt x="0" y="61926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516376" y="206534"/>
            <a:ext cx="11925392" cy="2815643"/>
          </a:xfrm>
          <a:prstGeom prst="rect">
            <a:avLst/>
          </a:prstGeom>
        </p:spPr>
        <p:txBody>
          <a:bodyPr wrap="square" lIns="0" tIns="0" rIns="0" bIns="0" rtlCol="0" anchor="t">
            <a:spAutoFit/>
          </a:bodyPr>
          <a:lstStyle/>
          <a:p>
            <a:pPr algn="l">
              <a:lnSpc>
                <a:spcPts val="5599"/>
              </a:lnSpc>
            </a:pPr>
            <a:r>
              <a:rPr lang="en-US" sz="3999" b="1" dirty="0">
                <a:solidFill>
                  <a:srgbClr val="1559A7"/>
                </a:solidFill>
                <a:latin typeface="Muli Bold"/>
                <a:ea typeface="Muli Bold"/>
                <a:cs typeface="Muli Bold"/>
                <a:sym typeface="Muli Bold"/>
              </a:rPr>
              <a:t>9. Trong </a:t>
            </a:r>
            <a:r>
              <a:rPr lang="en-US" sz="3999" b="1" dirty="0" err="1">
                <a:solidFill>
                  <a:srgbClr val="1559A7"/>
                </a:solidFill>
                <a:latin typeface="Muli Bold"/>
                <a:ea typeface="Muli Bold"/>
                <a:cs typeface="Muli Bold"/>
                <a:sym typeface="Muli Bold"/>
              </a:rPr>
              <a:t>năm</a:t>
            </a:r>
            <a:r>
              <a:rPr lang="en-US" sz="3999" b="1" dirty="0">
                <a:solidFill>
                  <a:srgbClr val="1559A7"/>
                </a:solidFill>
                <a:latin typeface="Muli Bold"/>
                <a:ea typeface="Muli Bold"/>
                <a:cs typeface="Muli Bold"/>
                <a:sym typeface="Muli Bold"/>
              </a:rPr>
              <a:t> 2025, </a:t>
            </a:r>
            <a:r>
              <a:rPr lang="en-US" sz="3999" b="1" dirty="0" err="1">
                <a:solidFill>
                  <a:srgbClr val="1559A7"/>
                </a:solidFill>
                <a:latin typeface="Muli Bold"/>
                <a:ea typeface="Muli Bold"/>
                <a:cs typeface="Muli Bold"/>
                <a:sym typeface="Muli Bold"/>
              </a:rPr>
              <a:t>cơ</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sở</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có</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hoạt</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động</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logictics</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vận</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chuyển</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hàng</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hóa</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bốc</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xếp</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làm</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thủ</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tục</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thông</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quan</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đóng</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gói</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quét</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mã</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vạch</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quản</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lý</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kho</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hàng</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phân</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phối</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sản</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phẩm</a:t>
            </a:r>
            <a:r>
              <a:rPr lang="en-US" sz="3999" b="1" dirty="0">
                <a:solidFill>
                  <a:srgbClr val="1559A7"/>
                </a:solidFill>
                <a:latin typeface="Muli Bold"/>
                <a:ea typeface="Muli Bold"/>
                <a:cs typeface="Muli Bold"/>
                <a:sym typeface="Muli Bold"/>
              </a:rPr>
              <a:t>,..) </a:t>
            </a:r>
            <a:r>
              <a:rPr lang="en-US" sz="3999" b="1" dirty="0" err="1">
                <a:solidFill>
                  <a:srgbClr val="1559A7"/>
                </a:solidFill>
                <a:latin typeface="Muli Bold"/>
                <a:ea typeface="Muli Bold"/>
                <a:cs typeface="Muli Bold"/>
                <a:sym typeface="Muli Bold"/>
              </a:rPr>
              <a:t>không</a:t>
            </a:r>
            <a:r>
              <a:rPr lang="en-US" sz="3999" b="1" dirty="0">
                <a:solidFill>
                  <a:srgbClr val="1559A7"/>
                </a:solidFill>
                <a:latin typeface="Muli Bold"/>
                <a:ea typeface="Muli Bold"/>
                <a:cs typeface="Muli Bold"/>
                <a:sym typeface="Muli Bold"/>
              </a:rPr>
              <a:t>?</a:t>
            </a:r>
          </a:p>
        </p:txBody>
      </p:sp>
      <p:sp>
        <p:nvSpPr>
          <p:cNvPr id="6" name="TextBox 6"/>
          <p:cNvSpPr txBox="1"/>
          <p:nvPr/>
        </p:nvSpPr>
        <p:spPr>
          <a:xfrm>
            <a:off x="516376" y="3604617"/>
            <a:ext cx="9161024" cy="3077766"/>
          </a:xfrm>
          <a:prstGeom prst="rect">
            <a:avLst/>
          </a:prstGeom>
        </p:spPr>
        <p:txBody>
          <a:bodyPr wrap="square" lIns="0" tIns="0" rIns="0" bIns="0" rtlCol="0" anchor="t">
            <a:spAutoFit/>
          </a:bodyPr>
          <a:lstStyle/>
          <a:p>
            <a:pPr marL="323853" lvl="1" algn="l"/>
            <a:r>
              <a:rPr lang="en-US" sz="4000" dirty="0" err="1">
                <a:solidFill>
                  <a:srgbClr val="1559A7"/>
                </a:solidFill>
                <a:latin typeface="Muli"/>
                <a:ea typeface="Muli"/>
                <a:cs typeface="Muli"/>
                <a:sym typeface="Muli"/>
              </a:rPr>
              <a:t>Hoạt</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động</a:t>
            </a:r>
            <a:r>
              <a:rPr lang="en-US" sz="4000" dirty="0">
                <a:solidFill>
                  <a:srgbClr val="1559A7"/>
                </a:solidFill>
                <a:latin typeface="Muli"/>
                <a:ea typeface="Muli"/>
                <a:cs typeface="Muli"/>
                <a:sym typeface="Muli"/>
              </a:rPr>
              <a:t> logistic </a:t>
            </a:r>
            <a:r>
              <a:rPr lang="en-US" sz="4000" dirty="0" err="1">
                <a:solidFill>
                  <a:srgbClr val="1559A7"/>
                </a:solidFill>
                <a:latin typeface="Muli"/>
                <a:ea typeface="Muli"/>
                <a:cs typeface="Muli"/>
                <a:sym typeface="Muli"/>
              </a:rPr>
              <a:t>có</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thể</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là</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một</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hoặc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nhiều</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hoạt</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động</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sau</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Vận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chuyển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hàng</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hóa</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bốc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xếp</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làm</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thủ</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tục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thông</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quan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đóng</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gói</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quét</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mã</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vạch</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quản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lý</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kho</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hàng</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phân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phối</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sản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phẩm</a:t>
            </a:r>
            <a:r>
              <a:rPr lang="en-US" sz="4000" dirty="0">
                <a:solidFill>
                  <a:srgbClr val="1559A7"/>
                </a:solidFill>
                <a:latin typeface="Muli"/>
                <a:ea typeface="Muli"/>
                <a:cs typeface="Muli"/>
                <a:sym typeface="Muli"/>
              </a:rPr>
              <a:t>, ...)</a:t>
            </a:r>
          </a:p>
        </p:txBody>
      </p:sp>
      <p:sp>
        <p:nvSpPr>
          <p:cNvPr id="7" name="TextBox 7"/>
          <p:cNvSpPr txBox="1"/>
          <p:nvPr/>
        </p:nvSpPr>
        <p:spPr>
          <a:xfrm>
            <a:off x="516376" y="7351331"/>
            <a:ext cx="8377158" cy="1846659"/>
          </a:xfrm>
          <a:prstGeom prst="rect">
            <a:avLst/>
          </a:prstGeom>
        </p:spPr>
        <p:txBody>
          <a:bodyPr wrap="square" lIns="0" tIns="0" rIns="0" bIns="0" rtlCol="0" anchor="t">
            <a:spAutoFit/>
          </a:bodyPr>
          <a:lstStyle/>
          <a:p>
            <a:pPr marL="323853" lvl="1" algn="l"/>
            <a:r>
              <a:rPr lang="en-US" sz="4000" dirty="0" err="1">
                <a:solidFill>
                  <a:srgbClr val="1559A7"/>
                </a:solidFill>
                <a:latin typeface="Muli"/>
                <a:ea typeface="Muli"/>
                <a:cs typeface="Muli"/>
                <a:sym typeface="Muli"/>
              </a:rPr>
              <a:t>Hoạt</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động</a:t>
            </a:r>
            <a:r>
              <a:rPr lang="en-US" sz="4000" dirty="0">
                <a:solidFill>
                  <a:srgbClr val="1559A7"/>
                </a:solidFill>
                <a:latin typeface="Muli"/>
                <a:ea typeface="Muli"/>
                <a:cs typeface="Muli"/>
                <a:sym typeface="Muli"/>
              </a:rPr>
              <a:t> logistic </a:t>
            </a:r>
            <a:r>
              <a:rPr lang="en-US" sz="4000" dirty="0" err="1">
                <a:solidFill>
                  <a:srgbClr val="1559A7"/>
                </a:solidFill>
                <a:latin typeface="Muli"/>
                <a:ea typeface="Muli"/>
                <a:cs typeface="Muli"/>
                <a:sym typeface="Muli"/>
              </a:rPr>
              <a:t>có</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thể</a:t>
            </a:r>
            <a:r>
              <a:rPr lang="en-US" sz="4000" dirty="0">
                <a:solidFill>
                  <a:srgbClr val="1559A7"/>
                </a:solidFill>
                <a:latin typeface="Muli"/>
                <a:ea typeface="Muli"/>
                <a:cs typeface="Muli"/>
                <a:sym typeface="Muli"/>
              </a:rPr>
              <a:t> do </a:t>
            </a:r>
            <a:r>
              <a:rPr lang="en-US" sz="4000" dirty="0" err="1">
                <a:solidFill>
                  <a:srgbClr val="1559A7"/>
                </a:solidFill>
                <a:latin typeface="Muli"/>
                <a:ea typeface="Muli"/>
                <a:cs typeface="Muli"/>
                <a:sym typeface="Muli"/>
              </a:rPr>
              <a:t>cơ</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sở</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tự</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thực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hiện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hoặc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thông</a:t>
            </a:r>
            <a:r>
              <a:rPr lang="en-US" sz="4000" dirty="0">
                <a:solidFill>
                  <a:srgbClr val="1559A7"/>
                </a:solidFill>
                <a:latin typeface="Muli"/>
                <a:ea typeface="Muli"/>
                <a:cs typeface="Muli"/>
                <a:sym typeface="Muli"/>
              </a:rPr>
              <a:t> qua </a:t>
            </a:r>
            <a:r>
              <a:rPr lang="en-US" sz="4000" dirty="0" err="1">
                <a:solidFill>
                  <a:srgbClr val="1559A7"/>
                </a:solidFill>
                <a:latin typeface="Muli"/>
                <a:ea typeface="Muli"/>
                <a:cs typeface="Muli"/>
                <a:sym typeface="Muli"/>
              </a:rPr>
              <a:t>việc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thuê</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một</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đơn</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vị</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khác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thực</a:t>
            </a:r>
            <a:r>
              <a:rPr lang="en-US" sz="4000" dirty="0">
                <a:solidFill>
                  <a:srgbClr val="1559A7"/>
                </a:solidFill>
                <a:latin typeface="Muli"/>
                <a:ea typeface="Muli"/>
                <a:cs typeface="Muli"/>
                <a:sym typeface="Muli"/>
              </a:rPr>
              <a:t> </a:t>
            </a:r>
            <a:r>
              <a:rPr lang="en-US" sz="4000" dirty="0" err="1">
                <a:solidFill>
                  <a:srgbClr val="1559A7"/>
                </a:solidFill>
                <a:latin typeface="Muli"/>
                <a:ea typeface="Muli"/>
                <a:cs typeface="Muli"/>
                <a:sym typeface="Muli"/>
              </a:rPr>
              <a:t>hiện</a:t>
            </a:r>
            <a:endParaRPr lang="en-US" sz="4000" dirty="0">
              <a:solidFill>
                <a:srgbClr val="1559A7"/>
              </a:solidFill>
              <a:latin typeface="Muli"/>
              <a:ea typeface="Muli"/>
              <a:cs typeface="Muli"/>
              <a:sym typeface="Muli"/>
            </a:endParaRPr>
          </a:p>
        </p:txBody>
      </p:sp>
      <p:pic>
        <p:nvPicPr>
          <p:cNvPr id="8" name="Picture 7">
            <a:extLst>
              <a:ext uri="{FF2B5EF4-FFF2-40B4-BE49-F238E27FC236}">
                <a16:creationId xmlns:a16="http://schemas.microsoft.com/office/drawing/2014/main" xmlns="" id="{CA82F737-400C-B9D3-B413-EE48CC80445D}"/>
              </a:ext>
            </a:extLst>
          </p:cNvPr>
          <p:cNvPicPr>
            <a:picLocks noChangeAspect="1" noChangeArrowheads="1"/>
            <a:extLst>
              <a:ext uri="{84589F7E-364E-4C9E-8A38-B11213B215E9}">
                <a14:cameraTool xmlns:a14="http://schemas.microsoft.com/office/drawing/2010/main" cellRange="$P$95:$Y$97"/>
              </a:ext>
            </a:extLst>
          </p:cNvPicPr>
          <p:nvPr/>
        </p:nvPicPr>
        <p:blipFill>
          <a:blip r:embed="rId8"/>
          <a:srcRect/>
          <a:stretch>
            <a:fillRect/>
          </a:stretch>
        </p:blipFill>
        <p:spPr bwMode="auto">
          <a:xfrm>
            <a:off x="12858796" y="416881"/>
            <a:ext cx="4495800" cy="1447800"/>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4040717003"/>
      </p:ext>
    </p:extLst>
  </p:cSld>
  <p:clrMapOvr>
    <a:masterClrMapping/>
  </p:clrMapOvr>
  <p:transition spd="slow">
    <p:push/>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4801" y="837905"/>
            <a:ext cx="9608091" cy="9608091"/>
          </a:xfrm>
          <a:custGeom>
            <a:avLst/>
            <a:gdLst/>
            <a:ahLst/>
            <a:cxnLst/>
            <a:rect l="l" t="t" r="r" b="b"/>
            <a:pathLst>
              <a:path w="9608091" h="9608091">
                <a:moveTo>
                  <a:pt x="0" y="0"/>
                </a:moveTo>
                <a:lnTo>
                  <a:pt x="9608091" y="0"/>
                </a:lnTo>
                <a:lnTo>
                  <a:pt x="9608091" y="9608091"/>
                </a:lnTo>
                <a:lnTo>
                  <a:pt x="0" y="96080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00000">
            <a:off x="1750766" y="1047238"/>
            <a:ext cx="581593" cy="544516"/>
          </a:xfrm>
          <a:custGeom>
            <a:avLst/>
            <a:gdLst/>
            <a:ahLst/>
            <a:cxnLst/>
            <a:rect l="l" t="t" r="r" b="b"/>
            <a:pathLst>
              <a:path w="581593" h="544516">
                <a:moveTo>
                  <a:pt x="0" y="0"/>
                </a:moveTo>
                <a:lnTo>
                  <a:pt x="581593" y="0"/>
                </a:lnTo>
                <a:lnTo>
                  <a:pt x="581593" y="544517"/>
                </a:lnTo>
                <a:lnTo>
                  <a:pt x="0" y="5445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804428">
            <a:off x="16355013" y="-530333"/>
            <a:ext cx="2970395" cy="2736477"/>
          </a:xfrm>
          <a:custGeom>
            <a:avLst/>
            <a:gdLst/>
            <a:ahLst/>
            <a:cxnLst/>
            <a:rect l="l" t="t" r="r" b="b"/>
            <a:pathLst>
              <a:path w="2970395" h="2736477">
                <a:moveTo>
                  <a:pt x="0" y="0"/>
                </a:moveTo>
                <a:lnTo>
                  <a:pt x="2970395" y="0"/>
                </a:lnTo>
                <a:lnTo>
                  <a:pt x="2970395" y="2736476"/>
                </a:lnTo>
                <a:lnTo>
                  <a:pt x="0" y="27364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367500" y="5196640"/>
            <a:ext cx="5922474" cy="4989685"/>
          </a:xfrm>
          <a:custGeom>
            <a:avLst/>
            <a:gdLst/>
            <a:ahLst/>
            <a:cxnLst/>
            <a:rect l="l" t="t" r="r" b="b"/>
            <a:pathLst>
              <a:path w="5922474" h="4989685">
                <a:moveTo>
                  <a:pt x="0" y="0"/>
                </a:moveTo>
                <a:lnTo>
                  <a:pt x="5922475" y="0"/>
                </a:lnTo>
                <a:lnTo>
                  <a:pt x="5922475" y="4989685"/>
                </a:lnTo>
                <a:lnTo>
                  <a:pt x="0" y="49896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3124200" y="193562"/>
            <a:ext cx="11628138" cy="1571624"/>
          </a:xfrm>
          <a:prstGeom prst="rect">
            <a:avLst/>
          </a:prstGeom>
        </p:spPr>
        <p:txBody>
          <a:bodyPr lIns="0" tIns="0" rIns="0" bIns="0" rtlCol="0" anchor="t">
            <a:spAutoFit/>
          </a:bodyPr>
          <a:lstStyle/>
          <a:p>
            <a:pPr algn="ctr">
              <a:lnSpc>
                <a:spcPts val="6300"/>
              </a:lnSpc>
            </a:pPr>
            <a:r>
              <a:rPr lang="en-US" sz="4500" b="1" dirty="0">
                <a:solidFill>
                  <a:srgbClr val="1559A7"/>
                </a:solidFill>
                <a:latin typeface="Muli Bold"/>
                <a:ea typeface="Muli Bold"/>
                <a:cs typeface="Muli Bold"/>
                <a:sym typeface="Muli Bold"/>
              </a:rPr>
              <a:t>10. </a:t>
            </a:r>
            <a:r>
              <a:rPr lang="en-US" sz="4500" b="1" dirty="0" err="1">
                <a:solidFill>
                  <a:srgbClr val="1559A7"/>
                </a:solidFill>
                <a:latin typeface="Muli Bold"/>
                <a:ea typeface="Muli Bold"/>
                <a:cs typeface="Muli Bold"/>
                <a:sym typeface="Muli Bold"/>
              </a:rPr>
              <a:t>Hoạt</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động</a:t>
            </a:r>
            <a:r>
              <a:rPr lang="en-US" sz="4500" b="1" dirty="0">
                <a:solidFill>
                  <a:srgbClr val="1559A7"/>
                </a:solidFill>
                <a:latin typeface="Muli Bold"/>
                <a:ea typeface="Muli Bold"/>
                <a:cs typeface="Muli Bold"/>
                <a:sym typeface="Muli Bold"/>
              </a:rPr>
              <a:t> logistic do </a:t>
            </a:r>
            <a:r>
              <a:rPr lang="en-US" sz="4500" b="1" dirty="0" err="1">
                <a:solidFill>
                  <a:srgbClr val="1559A7"/>
                </a:solidFill>
                <a:latin typeface="Muli Bold"/>
                <a:ea typeface="Muli Bold"/>
                <a:cs typeface="Muli Bold"/>
                <a:sym typeface="Muli Bold"/>
              </a:rPr>
              <a:t>cơ</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cở</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tự</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thực</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hiện</a:t>
            </a:r>
            <a:r>
              <a:rPr lang="en-US" sz="4500" b="1" dirty="0">
                <a:solidFill>
                  <a:srgbClr val="1559A7"/>
                </a:solidFill>
                <a:latin typeface="Muli Bold"/>
                <a:ea typeface="Muli Bold"/>
                <a:cs typeface="Muli Bold"/>
                <a:sym typeface="Muli Bold"/>
              </a:rPr>
              <a:t> hay </a:t>
            </a:r>
            <a:r>
              <a:rPr lang="en-US" sz="4500" b="1" dirty="0" err="1">
                <a:solidFill>
                  <a:srgbClr val="1559A7"/>
                </a:solidFill>
                <a:latin typeface="Muli Bold"/>
                <a:ea typeface="Muli Bold"/>
                <a:cs typeface="Muli Bold"/>
                <a:sym typeface="Muli Bold"/>
              </a:rPr>
              <a:t>đi</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thuê</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dịch</a:t>
            </a:r>
            <a:r>
              <a:rPr lang="en-US" sz="4500" b="1" dirty="0">
                <a:solidFill>
                  <a:srgbClr val="1559A7"/>
                </a:solidFill>
                <a:latin typeface="Muli Bold"/>
                <a:ea typeface="Muli Bold"/>
                <a:cs typeface="Muli Bold"/>
                <a:sym typeface="Muli Bold"/>
              </a:rPr>
              <a:t> </a:t>
            </a:r>
            <a:r>
              <a:rPr lang="en-US" sz="4500" b="1" dirty="0" err="1">
                <a:solidFill>
                  <a:srgbClr val="1559A7"/>
                </a:solidFill>
                <a:latin typeface="Muli Bold"/>
                <a:ea typeface="Muli Bold"/>
                <a:cs typeface="Muli Bold"/>
                <a:sym typeface="Muli Bold"/>
              </a:rPr>
              <a:t>vụ</a:t>
            </a:r>
            <a:r>
              <a:rPr lang="en-US" sz="4500" b="1" dirty="0">
                <a:solidFill>
                  <a:srgbClr val="1559A7"/>
                </a:solidFill>
                <a:latin typeface="Muli Bold"/>
                <a:ea typeface="Muli Bold"/>
                <a:cs typeface="Muli Bold"/>
                <a:sym typeface="Muli Bold"/>
              </a:rPr>
              <a:t>?</a:t>
            </a:r>
          </a:p>
        </p:txBody>
      </p:sp>
      <p:sp>
        <p:nvSpPr>
          <p:cNvPr id="8" name="TextBox 8"/>
          <p:cNvSpPr txBox="1"/>
          <p:nvPr/>
        </p:nvSpPr>
        <p:spPr>
          <a:xfrm>
            <a:off x="6260892" y="4588628"/>
            <a:ext cx="10810509" cy="1216023"/>
          </a:xfrm>
          <a:prstGeom prst="rect">
            <a:avLst/>
          </a:prstGeom>
        </p:spPr>
        <p:txBody>
          <a:bodyPr wrap="square" lIns="0" tIns="0" rIns="0" bIns="0" rtlCol="0" anchor="t">
            <a:spAutoFit/>
          </a:bodyPr>
          <a:lstStyle/>
          <a:p>
            <a:pPr marL="755667" lvl="1" indent="-377833" algn="l">
              <a:lnSpc>
                <a:spcPts val="4900"/>
              </a:lnSpc>
              <a:buFont typeface="Arial"/>
              <a:buChar char="•"/>
            </a:pPr>
            <a:r>
              <a:rPr lang="en-US" sz="3500" b="1" i="1" dirty="0" err="1">
                <a:solidFill>
                  <a:srgbClr val="1559A7"/>
                </a:solidFill>
                <a:latin typeface="Muli Bold Italics"/>
                <a:ea typeface="Muli Bold Italics"/>
                <a:cs typeface="Muli Bold Italics"/>
                <a:sym typeface="Muli Bold Italics"/>
              </a:rPr>
              <a:t>Tự</a:t>
            </a:r>
            <a:r>
              <a:rPr lang="en-US" sz="3500" b="1" i="1" dirty="0">
                <a:solidFill>
                  <a:srgbClr val="1559A7"/>
                </a:solidFill>
                <a:latin typeface="Muli Bold Italics"/>
                <a:ea typeface="Muli Bold Italics"/>
                <a:cs typeface="Muli Bold Italics"/>
                <a:sym typeface="Muli Bold Italics"/>
              </a:rPr>
              <a:t> </a:t>
            </a:r>
            <a:r>
              <a:rPr lang="en-US" sz="3500" b="1" i="1" dirty="0" err="1">
                <a:solidFill>
                  <a:srgbClr val="1559A7"/>
                </a:solidFill>
                <a:latin typeface="Muli Bold Italics"/>
                <a:ea typeface="Muli Bold Italics"/>
                <a:cs typeface="Muli Bold Italics"/>
                <a:sym typeface="Muli Bold Italics"/>
              </a:rPr>
              <a:t>thực</a:t>
            </a:r>
            <a:r>
              <a:rPr lang="en-US" sz="3500" b="1" i="1" dirty="0">
                <a:solidFill>
                  <a:srgbClr val="1559A7"/>
                </a:solidFill>
                <a:latin typeface="Muli Bold Italics"/>
                <a:ea typeface="Muli Bold Italics"/>
                <a:cs typeface="Muli Bold Italics"/>
                <a:sym typeface="Muli Bold Italics"/>
              </a:rPr>
              <a:t> </a:t>
            </a:r>
            <a:r>
              <a:rPr lang="en-US" sz="3500" b="1" i="1" dirty="0" err="1">
                <a:solidFill>
                  <a:srgbClr val="1559A7"/>
                </a:solidFill>
                <a:latin typeface="Muli Bold Italics"/>
                <a:ea typeface="Muli Bold Italics"/>
                <a:cs typeface="Muli Bold Italics"/>
                <a:sym typeface="Muli Bold Italics"/>
              </a:rPr>
              <a:t>hiện</a:t>
            </a:r>
            <a:r>
              <a:rPr lang="en-US" sz="3500" b="1" i="1" dirty="0">
                <a:solidFill>
                  <a:srgbClr val="1559A7"/>
                </a:solidFill>
                <a:latin typeface="Muli Bold Italics"/>
                <a:ea typeface="Muli Bold Italics"/>
                <a:cs typeface="Muli Bold Italics"/>
                <a:sym typeface="Muli Bold Italics"/>
              </a:rPr>
              <a:t>: </a:t>
            </a:r>
            <a:r>
              <a:rPr lang="en-US" sz="3500" dirty="0" err="1">
                <a:solidFill>
                  <a:srgbClr val="1559A7"/>
                </a:solidFill>
                <a:latin typeface="Muli"/>
                <a:ea typeface="Muli"/>
                <a:cs typeface="Muli"/>
                <a:sym typeface="Muli"/>
              </a:rPr>
              <a:t>Cơ</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sở</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có</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lao</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động</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làm</a:t>
            </a:r>
            <a:r>
              <a:rPr lang="en-US" sz="3500" dirty="0">
                <a:solidFill>
                  <a:srgbClr val="1559A7"/>
                </a:solidFill>
                <a:latin typeface="Muli"/>
                <a:ea typeface="Muli"/>
                <a:cs typeface="Muli"/>
                <a:sym typeface="Muli"/>
              </a:rPr>
              <a:t>/</a:t>
            </a:r>
            <a:r>
              <a:rPr lang="en-US" sz="3500" dirty="0" err="1">
                <a:solidFill>
                  <a:srgbClr val="1559A7"/>
                </a:solidFill>
                <a:latin typeface="Muli"/>
                <a:ea typeface="Muli"/>
                <a:cs typeface="Muli"/>
                <a:sym typeface="Muli"/>
              </a:rPr>
              <a:t>thực</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hiện</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hoạt</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động</a:t>
            </a:r>
            <a:r>
              <a:rPr lang="en-US" sz="3500" dirty="0">
                <a:solidFill>
                  <a:srgbClr val="1559A7"/>
                </a:solidFill>
                <a:latin typeface="Muli"/>
                <a:ea typeface="Muli"/>
                <a:cs typeface="Muli"/>
                <a:sym typeface="Muli"/>
              </a:rPr>
              <a:t> logistic </a:t>
            </a:r>
            <a:r>
              <a:rPr lang="en-US" sz="3500" dirty="0" err="1">
                <a:solidFill>
                  <a:srgbClr val="1559A7"/>
                </a:solidFill>
                <a:latin typeface="Muli"/>
                <a:ea typeface="Muli"/>
                <a:cs typeface="Muli"/>
                <a:sym typeface="Muli"/>
              </a:rPr>
              <a:t>của</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cơ</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sở</a:t>
            </a:r>
            <a:r>
              <a:rPr lang="en-US" sz="3500" dirty="0">
                <a:solidFill>
                  <a:srgbClr val="1559A7"/>
                </a:solidFill>
                <a:latin typeface="Muli"/>
                <a:ea typeface="Muli"/>
                <a:cs typeface="Muli"/>
                <a:sym typeface="Muli"/>
              </a:rPr>
              <a:t>.</a:t>
            </a:r>
          </a:p>
        </p:txBody>
      </p:sp>
      <p:sp>
        <p:nvSpPr>
          <p:cNvPr id="9" name="TextBox 9"/>
          <p:cNvSpPr txBox="1"/>
          <p:nvPr/>
        </p:nvSpPr>
        <p:spPr>
          <a:xfrm>
            <a:off x="7976016" y="6276601"/>
            <a:ext cx="9864194" cy="3073398"/>
          </a:xfrm>
          <a:prstGeom prst="rect">
            <a:avLst/>
          </a:prstGeom>
        </p:spPr>
        <p:txBody>
          <a:bodyPr wrap="square" lIns="0" tIns="0" rIns="0" bIns="0" rtlCol="0" anchor="t">
            <a:spAutoFit/>
          </a:bodyPr>
          <a:lstStyle/>
          <a:p>
            <a:pPr marL="755667" lvl="1" indent="-377833" algn="l">
              <a:lnSpc>
                <a:spcPts val="4900"/>
              </a:lnSpc>
              <a:buFont typeface="Arial"/>
              <a:buChar char="•"/>
            </a:pPr>
            <a:r>
              <a:rPr lang="en-US" sz="3500" b="1" i="1" dirty="0" err="1">
                <a:solidFill>
                  <a:srgbClr val="1559A7"/>
                </a:solidFill>
                <a:latin typeface="Muli Bold Italics"/>
                <a:ea typeface="Muli Bold Italics"/>
                <a:cs typeface="Muli Bold Italics"/>
                <a:sym typeface="Muli Bold Italics"/>
              </a:rPr>
              <a:t>Thuê</a:t>
            </a:r>
            <a:r>
              <a:rPr lang="en-US" sz="3500" b="1" i="1" dirty="0">
                <a:solidFill>
                  <a:srgbClr val="1559A7"/>
                </a:solidFill>
                <a:latin typeface="Muli Bold Italics"/>
                <a:ea typeface="Muli Bold Italics"/>
                <a:cs typeface="Muli Bold Italics"/>
                <a:sym typeface="Muli Bold Italics"/>
              </a:rPr>
              <a:t> </a:t>
            </a:r>
            <a:r>
              <a:rPr lang="en-US" sz="3500" b="1" i="1" dirty="0" err="1">
                <a:solidFill>
                  <a:srgbClr val="1559A7"/>
                </a:solidFill>
                <a:latin typeface="Muli Bold Italics"/>
                <a:ea typeface="Muli Bold Italics"/>
                <a:cs typeface="Muli Bold Italics"/>
                <a:sym typeface="Muli Bold Italics"/>
              </a:rPr>
              <a:t>dịch</a:t>
            </a:r>
            <a:r>
              <a:rPr lang="en-US" sz="3500" b="1" i="1" dirty="0">
                <a:solidFill>
                  <a:srgbClr val="1559A7"/>
                </a:solidFill>
                <a:latin typeface="Muli Bold Italics"/>
                <a:ea typeface="Muli Bold Italics"/>
                <a:cs typeface="Muli Bold Italics"/>
                <a:sym typeface="Muli Bold Italics"/>
              </a:rPr>
              <a:t> </a:t>
            </a:r>
            <a:r>
              <a:rPr lang="en-US" sz="3500" b="1" i="1" dirty="0" err="1">
                <a:solidFill>
                  <a:srgbClr val="1559A7"/>
                </a:solidFill>
                <a:latin typeface="Muli Bold Italics"/>
                <a:ea typeface="Muli Bold Italics"/>
                <a:cs typeface="Muli Bold Italics"/>
                <a:sym typeface="Muli Bold Italics"/>
              </a:rPr>
              <a:t>vụ</a:t>
            </a:r>
            <a:r>
              <a:rPr lang="en-US" sz="3500" b="1" i="1" dirty="0">
                <a:solidFill>
                  <a:srgbClr val="1559A7"/>
                </a:solidFill>
                <a:latin typeface="Muli Bold Italics"/>
                <a:ea typeface="Muli Bold Italics"/>
                <a:cs typeface="Muli Bold Italics"/>
                <a:sym typeface="Muli Bold Italics"/>
              </a:rPr>
              <a:t>: </a:t>
            </a:r>
            <a:r>
              <a:rPr lang="en-US" sz="3500" dirty="0" err="1">
                <a:solidFill>
                  <a:srgbClr val="1559A7"/>
                </a:solidFill>
                <a:latin typeface="Muli"/>
                <a:ea typeface="Muli"/>
                <a:cs typeface="Muli"/>
                <a:sym typeface="Muli"/>
              </a:rPr>
              <a:t>Hoạt</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động</a:t>
            </a:r>
            <a:r>
              <a:rPr lang="en-US" sz="3500" dirty="0">
                <a:solidFill>
                  <a:srgbClr val="1559A7"/>
                </a:solidFill>
                <a:latin typeface="Muli"/>
                <a:ea typeface="Muli"/>
                <a:cs typeface="Muli"/>
                <a:sym typeface="Muli"/>
              </a:rPr>
              <a:t> logistic </a:t>
            </a:r>
            <a:r>
              <a:rPr lang="en-US" sz="3500" dirty="0" err="1">
                <a:solidFill>
                  <a:srgbClr val="1559A7"/>
                </a:solidFill>
                <a:latin typeface="Muli"/>
                <a:ea typeface="Muli"/>
                <a:cs typeface="Muli"/>
                <a:sym typeface="Muli"/>
              </a:rPr>
              <a:t>được</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cơ</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sở</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thuê</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một</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đơn</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vị</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ngoài</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thực</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hiện</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ví</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dụ</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thông</a:t>
            </a:r>
            <a:r>
              <a:rPr lang="en-US" sz="3500" dirty="0">
                <a:solidFill>
                  <a:srgbClr val="1559A7"/>
                </a:solidFill>
                <a:latin typeface="Muli"/>
                <a:ea typeface="Muli"/>
                <a:cs typeface="Muli"/>
                <a:sym typeface="Muli"/>
              </a:rPr>
              <a:t> qua 1 </a:t>
            </a:r>
            <a:r>
              <a:rPr lang="en-US" sz="3500" dirty="0" err="1">
                <a:solidFill>
                  <a:srgbClr val="1559A7"/>
                </a:solidFill>
                <a:latin typeface="Muli"/>
                <a:ea typeface="Muli"/>
                <a:cs typeface="Muli"/>
                <a:sym typeface="Muli"/>
              </a:rPr>
              <a:t>công</a:t>
            </a:r>
            <a:r>
              <a:rPr lang="en-US" sz="3500" dirty="0">
                <a:solidFill>
                  <a:srgbClr val="1559A7"/>
                </a:solidFill>
                <a:latin typeface="Muli"/>
                <a:ea typeface="Muli"/>
                <a:cs typeface="Muli"/>
                <a:sym typeface="Muli"/>
              </a:rPr>
              <a:t> ty </a:t>
            </a:r>
            <a:r>
              <a:rPr lang="en-US" sz="3500" dirty="0" err="1">
                <a:solidFill>
                  <a:srgbClr val="1559A7"/>
                </a:solidFill>
                <a:latin typeface="Muli"/>
                <a:ea typeface="Muli"/>
                <a:cs typeface="Muli"/>
                <a:sym typeface="Muli"/>
              </a:rPr>
              <a:t>chuyên</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cung</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cấp</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dịch</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vụ</a:t>
            </a:r>
            <a:r>
              <a:rPr lang="en-US" sz="3500" dirty="0">
                <a:solidFill>
                  <a:srgbClr val="1559A7"/>
                </a:solidFill>
                <a:latin typeface="Muli"/>
                <a:ea typeface="Muli"/>
                <a:cs typeface="Muli"/>
                <a:sym typeface="Muli"/>
              </a:rPr>
              <a:t> logistic </a:t>
            </a:r>
            <a:r>
              <a:rPr lang="en-US" sz="3500" dirty="0" err="1">
                <a:solidFill>
                  <a:srgbClr val="1559A7"/>
                </a:solidFill>
                <a:latin typeface="Muli"/>
                <a:ea typeface="Muli"/>
                <a:cs typeface="Muli"/>
                <a:sym typeface="Muli"/>
              </a:rPr>
              <a:t>hoặc</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một</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cá</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nhân</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nào</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đó</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không</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phải</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là</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lao</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động</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của</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cơ</a:t>
            </a:r>
            <a:r>
              <a:rPr lang="en-US" sz="3500" dirty="0">
                <a:solidFill>
                  <a:srgbClr val="1559A7"/>
                </a:solidFill>
                <a:latin typeface="Muli"/>
                <a:ea typeface="Muli"/>
                <a:cs typeface="Muli"/>
                <a:sym typeface="Muli"/>
              </a:rPr>
              <a:t> </a:t>
            </a:r>
            <a:r>
              <a:rPr lang="en-US" sz="3500" dirty="0" err="1">
                <a:solidFill>
                  <a:srgbClr val="1559A7"/>
                </a:solidFill>
                <a:latin typeface="Muli"/>
                <a:ea typeface="Muli"/>
                <a:cs typeface="Muli"/>
                <a:sym typeface="Muli"/>
              </a:rPr>
              <a:t>sở</a:t>
            </a:r>
            <a:r>
              <a:rPr lang="en-US" sz="3500" dirty="0">
                <a:solidFill>
                  <a:srgbClr val="1559A7"/>
                </a:solidFill>
                <a:latin typeface="Muli"/>
                <a:ea typeface="Muli"/>
                <a:cs typeface="Muli"/>
                <a:sym typeface="Muli"/>
              </a:rPr>
              <a:t>)</a:t>
            </a:r>
          </a:p>
        </p:txBody>
      </p:sp>
      <p:pic>
        <p:nvPicPr>
          <p:cNvPr id="11" name="Picture 10">
            <a:extLst>
              <a:ext uri="{FF2B5EF4-FFF2-40B4-BE49-F238E27FC236}">
                <a16:creationId xmlns:a16="http://schemas.microsoft.com/office/drawing/2014/main" xmlns="" id="{4931ABBF-2FA9-0D09-2A9B-FE33C7063AAD}"/>
              </a:ext>
            </a:extLst>
          </p:cNvPr>
          <p:cNvPicPr>
            <a:picLocks noChangeAspect="1" noChangeArrowheads="1"/>
            <a:extLst>
              <a:ext uri="{84589F7E-364E-4C9E-8A38-B11213B215E9}">
                <a14:cameraTool xmlns:a14="http://schemas.microsoft.com/office/drawing/2010/main" cellRange="$A$99:$Z$103"/>
              </a:ext>
            </a:extLst>
          </p:cNvPicPr>
          <p:nvPr/>
        </p:nvPicPr>
        <p:blipFill>
          <a:blip r:embed="rId10"/>
          <a:srcRect/>
          <a:stretch>
            <a:fillRect/>
          </a:stretch>
        </p:blipFill>
        <p:spPr bwMode="auto">
          <a:xfrm>
            <a:off x="2634247" y="2060083"/>
            <a:ext cx="14437154" cy="2056595"/>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Tree>
    <p:extLst>
      <p:ext uri="{BB962C8B-B14F-4D97-AF65-F5344CB8AC3E}">
        <p14:creationId xmlns:p14="http://schemas.microsoft.com/office/powerpoint/2010/main" val="23614390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20563">
            <a:off x="2779912" y="4521043"/>
            <a:ext cx="13766971" cy="7812756"/>
          </a:xfrm>
          <a:custGeom>
            <a:avLst/>
            <a:gdLst/>
            <a:ahLst/>
            <a:cxnLst/>
            <a:rect l="l" t="t" r="r" b="b"/>
            <a:pathLst>
              <a:path w="13766971" h="7812756">
                <a:moveTo>
                  <a:pt x="0" y="0"/>
                </a:moveTo>
                <a:lnTo>
                  <a:pt x="13766971" y="0"/>
                </a:lnTo>
                <a:lnTo>
                  <a:pt x="13766971" y="7812756"/>
                </a:lnTo>
                <a:lnTo>
                  <a:pt x="0" y="78127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347394" y="4041354"/>
            <a:ext cx="11593213" cy="5216946"/>
          </a:xfrm>
          <a:custGeom>
            <a:avLst/>
            <a:gdLst/>
            <a:ahLst/>
            <a:cxnLst/>
            <a:rect l="l" t="t" r="r" b="b"/>
            <a:pathLst>
              <a:path w="11593213" h="5216946">
                <a:moveTo>
                  <a:pt x="0" y="0"/>
                </a:moveTo>
                <a:lnTo>
                  <a:pt x="11593212" y="0"/>
                </a:lnTo>
                <a:lnTo>
                  <a:pt x="11593212" y="5216946"/>
                </a:lnTo>
                <a:lnTo>
                  <a:pt x="0" y="52169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812447" y="1913795"/>
            <a:ext cx="16663106" cy="1428855"/>
          </a:xfrm>
          <a:prstGeom prst="rect">
            <a:avLst/>
          </a:prstGeom>
        </p:spPr>
        <p:txBody>
          <a:bodyPr lIns="0" tIns="0" rIns="0" bIns="0" rtlCol="0" anchor="t">
            <a:spAutoFit/>
          </a:bodyPr>
          <a:lstStyle/>
          <a:p>
            <a:pPr algn="ctr">
              <a:lnSpc>
                <a:spcPts val="11673"/>
              </a:lnSpc>
            </a:pPr>
            <a:r>
              <a:rPr lang="en-US" sz="8338" b="1" dirty="0">
                <a:solidFill>
                  <a:srgbClr val="1559A7"/>
                </a:solidFill>
                <a:latin typeface="Muli Bold"/>
                <a:ea typeface="Muli Bold"/>
                <a:cs typeface="Muli Bold"/>
                <a:sym typeface="Muli Bold"/>
              </a:rPr>
              <a:t>TRÂN TRỌNG CẢM ƠN!</a:t>
            </a:r>
          </a:p>
        </p:txBody>
      </p:sp>
      <p:sp>
        <p:nvSpPr>
          <p:cNvPr id="7" name="TextBox 7"/>
          <p:cNvSpPr txBox="1"/>
          <p:nvPr/>
        </p:nvSpPr>
        <p:spPr>
          <a:xfrm>
            <a:off x="8106218" y="1142042"/>
            <a:ext cx="2075565" cy="546839"/>
          </a:xfrm>
          <a:prstGeom prst="rect">
            <a:avLst/>
          </a:prstGeom>
        </p:spPr>
        <p:txBody>
          <a:bodyPr lIns="0" tIns="0" rIns="0" bIns="0" rtlCol="0" anchor="t">
            <a:spAutoFit/>
          </a:bodyPr>
          <a:lstStyle/>
          <a:p>
            <a:pPr algn="ctr">
              <a:lnSpc>
                <a:spcPts val="4509"/>
              </a:lnSpc>
            </a:pPr>
            <a:r>
              <a:rPr lang="en-US" sz="3220" b="1" smtClean="0">
                <a:solidFill>
                  <a:srgbClr val="FFFFFF"/>
                </a:solidFill>
                <a:latin typeface="Muli Bold"/>
                <a:ea typeface="Muli Bold"/>
                <a:cs typeface="Muli Bold"/>
                <a:sym typeface="Muli Bold"/>
              </a:rPr>
              <a:t>2</a:t>
            </a:r>
            <a:endParaRPr lang="en-US" sz="3220" b="1">
              <a:solidFill>
                <a:srgbClr val="FFFFFF"/>
              </a:solidFill>
              <a:latin typeface="Muli Bold"/>
              <a:ea typeface="Muli Bold"/>
              <a:cs typeface="Muli Bold"/>
              <a:sym typeface="Muli Bol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3242</TotalTime>
  <Words>14897</Words>
  <Application>Microsoft Office PowerPoint</Application>
  <PresentationFormat>Custom</PresentationFormat>
  <Paragraphs>1077</Paragraphs>
  <Slides>98</Slides>
  <Notes>49</Notes>
  <HiddenSlides>0</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25" baseType="lpstr">
      <vt:lpstr>Arial</vt:lpstr>
      <vt:lpstr>Calibri (Body)</vt:lpstr>
      <vt:lpstr>Montserrat Bold Italics</vt:lpstr>
      <vt:lpstr>Muli</vt:lpstr>
      <vt:lpstr>Muli Bold</vt:lpstr>
      <vt:lpstr>Calibri</vt:lpstr>
      <vt:lpstr>Roboto Bold</vt:lpstr>
      <vt:lpstr>Asap Italics</vt:lpstr>
      <vt:lpstr>Muli Semi-Bold</vt:lpstr>
      <vt:lpstr>Montserrat Bold</vt:lpstr>
      <vt:lpstr>Eastman Grotesque Bold</vt:lpstr>
      <vt:lpstr>Google Sans Text</vt:lpstr>
      <vt:lpstr>Muli Italics</vt:lpstr>
      <vt:lpstr>Host Grotesk Medium</vt:lpstr>
      <vt:lpstr>Montserrat Italics</vt:lpstr>
      <vt:lpstr>Wingdings</vt:lpstr>
      <vt:lpstr>Public Sans Bold</vt:lpstr>
      <vt:lpstr>Eastman Grotesque Italics</vt:lpstr>
      <vt:lpstr>Times New Roman</vt:lpstr>
      <vt:lpstr>Montserrat</vt:lpstr>
      <vt:lpstr>Montserrat Heavy</vt:lpstr>
      <vt:lpstr>Arial (Body)</vt:lpstr>
      <vt:lpstr>Muli Bold Italics</vt:lpstr>
      <vt:lpstr>Canva Sans</vt:lpstr>
      <vt:lpstr>Barlow Condensed Semi-Bold</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Hướng dẫn ghi phiếu</dc:title>
  <dc:creator>Đặng Thị Mai Vân</dc:creator>
  <cp:lastModifiedBy>Nguyễn Bình Minh</cp:lastModifiedBy>
  <cp:revision>546</cp:revision>
  <dcterms:created xsi:type="dcterms:W3CDTF">2006-08-16T00:00:00Z</dcterms:created>
  <dcterms:modified xsi:type="dcterms:W3CDTF">2025-12-12T08:35:06Z</dcterms:modified>
  <dc:identifier>DAG28QCKvoI</dc:identifier>
</cp:coreProperties>
</file>