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64" r:id="rId2"/>
    <p:sldId id="293" r:id="rId3"/>
    <p:sldId id="280" r:id="rId4"/>
    <p:sldId id="332" r:id="rId5"/>
    <p:sldId id="281" r:id="rId6"/>
    <p:sldId id="333" r:id="rId7"/>
    <p:sldId id="266" r:id="rId8"/>
    <p:sldId id="334" r:id="rId9"/>
    <p:sldId id="335" r:id="rId10"/>
    <p:sldId id="336" r:id="rId11"/>
    <p:sldId id="337" r:id="rId12"/>
    <p:sldId id="338" r:id="rId13"/>
    <p:sldId id="283" r:id="rId14"/>
    <p:sldId id="292" r:id="rId15"/>
    <p:sldId id="28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CC5CE-289E-F4A4-2473-61859EBFC66E}" name="Nguyễn Như Hiệp" initials="HN" userId="S::242030724@st.hlu.edu.vn::252ca5f2-ec54-4274-a43b-f2eab401fb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44240"/>
    <a:srgbClr val="60241E"/>
    <a:srgbClr val="CEC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C3677-BBD1-E9A5-945C-37B03E436E3E}" v="63" dt="2025-09-05T10:59:19.507"/>
    <p1510:client id="{262B6FA1-3FBB-C24C-8AB0-224549804669}" v="131" dt="2025-09-05T16:14:15.874"/>
    <p1510:client id="{3E968949-3B29-1B7E-94E4-6819273FEF33}" v="104" dt="2025-09-05T02:40:10.951"/>
    <p1510:client id="{6AA6F664-BA24-4233-A523-21CC2E6BB897}" v="371" dt="2025-09-05T07:18:39.702"/>
    <p1510:client id="{6B2E5091-E4BE-D8B8-1893-B13A4E5AF228}" v="76" dt="2025-09-05T02:54:37.903"/>
    <p1510:client id="{6EDBA737-3A33-EE0A-7B54-1107B8E66918}" v="112" dt="2025-09-05T06:12:52.782"/>
    <p1510:client id="{7D7E67B1-7033-6822-5688-E7B682A5D93D}" v="3" dt="2025-09-05T02:58:06.169"/>
    <p1510:client id="{8A1E7B2C-107D-7009-B86E-B188434C1909}" v="1" dt="2025-09-05T02:50:03.339"/>
    <p1510:client id="{8AC2DB60-ACBB-5A9E-C044-4B87C1BD57DB}" v="406" dt="2025-09-05T08:05:07.581"/>
    <p1510:client id="{BDB5C0A0-A2C1-66AA-58D3-E0D4EFA0D159}" v="10" dt="2025-09-05T07:21:24.777"/>
    <p1510:client id="{FA5DD6B1-C1C7-736A-6CAE-3A5EF6EC9BF9}" v="26" dt="2025-09-05T08:31:50.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8"/>
  </p:normalViewPr>
  <p:slideViewPr>
    <p:cSldViewPr snapToGrid="0">
      <p:cViewPr varScale="1">
        <p:scale>
          <a:sx n="81" d="100"/>
          <a:sy n="81"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3162B-D38A-D148-9AF9-91A9C8D5DF11}"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FE7D1-3A58-3143-ABF5-809ED9071C03}" type="slidenum">
              <a:rPr lang="en-US" smtClean="0"/>
              <a:t>‹#›</a:t>
            </a:fld>
            <a:endParaRPr lang="en-US"/>
          </a:p>
        </p:txBody>
      </p:sp>
    </p:spTree>
    <p:extLst>
      <p:ext uri="{BB962C8B-B14F-4D97-AF65-F5344CB8AC3E}">
        <p14:creationId xmlns:p14="http://schemas.microsoft.com/office/powerpoint/2010/main" val="308656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54FE7D1-3A58-3143-ABF5-809ED9071C03}" type="slidenum">
              <a:rPr lang="en-US" smtClean="0"/>
              <a:t>11</a:t>
            </a:fld>
            <a:endParaRPr lang="en-US"/>
          </a:p>
        </p:txBody>
      </p:sp>
    </p:spTree>
    <p:extLst>
      <p:ext uri="{BB962C8B-B14F-4D97-AF65-F5344CB8AC3E}">
        <p14:creationId xmlns:p14="http://schemas.microsoft.com/office/powerpoint/2010/main" val="4109879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647F38-B617-4D2F-AE0A-013F0C4D2C57}" type="datetimeFigureOut">
              <a:rPr lang="en-US" dirty="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dirty="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A2B7-434D-B6DC-DC36-C86F332AC9DE}"/>
              </a:ext>
            </a:extLst>
          </p:cNvPr>
          <p:cNvSpPr>
            <a:spLocks noGrp="1"/>
          </p:cNvSpPr>
          <p:nvPr>
            <p:ph type="ctrTitle"/>
          </p:nvPr>
        </p:nvSpPr>
        <p:spPr>
          <a:xfrm>
            <a:off x="1844040" y="1756416"/>
            <a:ext cx="8336279" cy="788664"/>
          </a:xfrm>
        </p:spPr>
        <p:txBody>
          <a:bodyPr/>
          <a:lstStyle/>
          <a:p>
            <a:r>
              <a:rPr lang="es-ES" sz="3200" b="1" dirty="0">
                <a:solidFill>
                  <a:srgbClr val="C00000"/>
                </a:solidFill>
              </a:rPr>
              <a:t>GIỚI THIỆU NỘI DUNG CƠ BẢN </a:t>
            </a:r>
            <a:endParaRPr lang="en-US" sz="3200" dirty="0">
              <a:solidFill>
                <a:srgbClr val="C00000"/>
              </a:solidFill>
            </a:endParaRPr>
          </a:p>
        </p:txBody>
      </p:sp>
      <p:sp>
        <p:nvSpPr>
          <p:cNvPr id="3" name="Subtitle 2">
            <a:extLst>
              <a:ext uri="{FF2B5EF4-FFF2-40B4-BE49-F238E27FC236}">
                <a16:creationId xmlns:a16="http://schemas.microsoft.com/office/drawing/2014/main" id="{8DBEDF3E-A9BB-85E0-2F32-1CAD2E57580B}"/>
              </a:ext>
            </a:extLst>
          </p:cNvPr>
          <p:cNvSpPr>
            <a:spLocks noGrp="1"/>
          </p:cNvSpPr>
          <p:nvPr>
            <p:ph type="subTitle" idx="1"/>
          </p:nvPr>
        </p:nvSpPr>
        <p:spPr>
          <a:xfrm>
            <a:off x="2255520" y="3429000"/>
            <a:ext cx="7772400" cy="2051693"/>
          </a:xfrm>
        </p:spPr>
        <p:txBody>
          <a:bodyPr>
            <a:normAutofit/>
          </a:bodyPr>
          <a:lstStyle/>
          <a:p>
            <a:r>
              <a:rPr lang="es-ES" sz="3200" b="1" dirty="0" err="1">
                <a:solidFill>
                  <a:srgbClr val="C00000"/>
                </a:solidFill>
                <a:latin typeface="Times New Roman" panose="02020603050405020304" pitchFamily="18" charset="0"/>
                <a:cs typeface="Times New Roman" panose="02020603050405020304" pitchFamily="18" charset="0"/>
              </a:rPr>
              <a:t>Luật</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sửa</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đổi</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bổ</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sung</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một</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số</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điều</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của</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Luật</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Bầu</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cử</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đại</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biểu</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Quốc</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hội</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và</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đại</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biểu</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Hội</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đồng</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nhân</a:t>
            </a:r>
            <a:r>
              <a:rPr lang="es-ES" sz="3200" b="1" dirty="0">
                <a:solidFill>
                  <a:srgbClr val="C00000"/>
                </a:solidFill>
                <a:latin typeface="Times New Roman" panose="02020603050405020304" pitchFamily="18" charset="0"/>
                <a:cs typeface="Times New Roman" panose="02020603050405020304" pitchFamily="18" charset="0"/>
              </a:rPr>
              <a:t> </a:t>
            </a:r>
            <a:r>
              <a:rPr lang="es-ES" sz="3200" b="1" dirty="0" err="1">
                <a:solidFill>
                  <a:srgbClr val="C00000"/>
                </a:solidFill>
                <a:latin typeface="Times New Roman" panose="02020603050405020304" pitchFamily="18" charset="0"/>
                <a:cs typeface="Times New Roman" panose="02020603050405020304" pitchFamily="18" charset="0"/>
              </a:rPr>
              <a:t>dân</a:t>
            </a:r>
            <a:r>
              <a:rPr lang="es-ES" sz="3200" b="1" dirty="0">
                <a:solidFill>
                  <a:srgbClr val="C00000"/>
                </a:solidFill>
                <a:latin typeface="Times New Roman" panose="02020603050405020304" pitchFamily="18" charset="0"/>
                <a:cs typeface="Times New Roman" panose="02020603050405020304" pitchFamily="18" charset="0"/>
              </a:rPr>
              <a:t> </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62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DBEC41DD-F1C0-C499-E6A6-9813C6846B44}"/>
              </a:ext>
            </a:extLst>
          </p:cNvPr>
          <p:cNvSpPr/>
          <p:nvPr/>
        </p:nvSpPr>
        <p:spPr>
          <a:xfrm>
            <a:off x="759655" y="604911"/>
            <a:ext cx="10746543" cy="1426652"/>
          </a:xfrm>
          <a:prstGeom prst="rect">
            <a:avLst/>
          </a:prstGeom>
          <a:noFill/>
          <a:ln/>
        </p:spPr>
        <p:txBody>
          <a:bodyPr wrap="square" lIns="0" tIns="0" rIns="0" bIns="0" rtlCol="0" anchor="t"/>
          <a:lstStyle/>
          <a:p>
            <a:pPr algn="ctr"/>
            <a:r>
              <a:rPr lang="en-US" sz="3200" b="1" dirty="0">
                <a:solidFill>
                  <a:schemeClr val="accent4">
                    <a:lumMod val="50000"/>
                  </a:schemeClr>
                </a:solidFill>
                <a:latin typeface="Times New Roman"/>
                <a:ea typeface="Libre Baskerville" pitchFamily="34" charset="-122"/>
                <a:cs typeface="Times New Roman"/>
              </a:rPr>
              <a:t>2.2. </a:t>
            </a:r>
            <a:r>
              <a:rPr lang="en-US" sz="3200" b="1" dirty="0" err="1">
                <a:solidFill>
                  <a:schemeClr val="accent4">
                    <a:lumMod val="50000"/>
                  </a:schemeClr>
                </a:solidFill>
                <a:latin typeface="Times New Roman"/>
                <a:ea typeface="Libre Baskerville" pitchFamily="34" charset="-122"/>
                <a:cs typeface="Times New Roman"/>
              </a:rPr>
              <a:t>Sửa</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đổi</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các</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quy</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định</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liên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quan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đến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việc</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điều</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chỉnh</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giảm</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thời</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gian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thực</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hiện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quy</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trình</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thủ</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tục</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bầu</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cử</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67132" y="1567330"/>
            <a:ext cx="10765675" cy="4708981"/>
          </a:xfrm>
          <a:prstGeom prst="rect">
            <a:avLst/>
          </a:prstGeom>
          <a:noFill/>
        </p:spPr>
        <p:txBody>
          <a:bodyPr wrap="square" rtlCol="0">
            <a:spAutoFit/>
          </a:bodyPr>
          <a:lstStyle/>
          <a:p>
            <a:r>
              <a:rPr lang="vi-VN" sz="3000" dirty="0">
                <a:cs typeface="Times New Roman" panose="02020603050405020304" pitchFamily="18" charset="0"/>
              </a:rPr>
              <a:t>		* Thời gian tiến hành bầu cử thêm, bầu cử lại chậm nhất là 7 ngày sau ngày bầu cử</a:t>
            </a:r>
          </a:p>
          <a:p>
            <a:endParaRPr lang="vi-VN" sz="3000" dirty="0">
              <a:cs typeface="Times New Roman" panose="02020603050405020304" pitchFamily="18" charset="0"/>
            </a:endParaRPr>
          </a:p>
          <a:p>
            <a:r>
              <a:rPr lang="vi-VN" sz="3000" dirty="0">
                <a:cs typeface="Times New Roman" panose="02020603050405020304" pitchFamily="18" charset="0"/>
              </a:rPr>
              <a:t>		* Thời hạn công bố kết quả bầu cử, danh sách trúng cử đại biểu Quốc hội là chậm nhất 10 ngày sau bầu cử </a:t>
            </a:r>
          </a:p>
          <a:p>
            <a:endParaRPr lang="vi-VN" sz="3000" dirty="0">
              <a:cs typeface="Times New Roman" panose="02020603050405020304" pitchFamily="18" charset="0"/>
            </a:endParaRPr>
          </a:p>
          <a:p>
            <a:r>
              <a:rPr lang="vi-VN" sz="3000" dirty="0">
                <a:cs typeface="Times New Roman" panose="02020603050405020304" pitchFamily="18" charset="0"/>
              </a:rPr>
              <a:t>		* Thời gian tiếp nhận khiếu nại về kết quả bầu cử chậm nhất là 03 ngày kể từ khi công bố kết quả bầu cử và thời gian xem xét giải quyết khiếu nại về kết quả bầu cử chậm nhất là 07 ngày kể từ ngày nhận được khiếu nại.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47422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DBEC41DD-F1C0-C499-E6A6-9813C6846B44}"/>
              </a:ext>
            </a:extLst>
          </p:cNvPr>
          <p:cNvSpPr/>
          <p:nvPr/>
        </p:nvSpPr>
        <p:spPr>
          <a:xfrm>
            <a:off x="759655" y="604911"/>
            <a:ext cx="10746543" cy="1426652"/>
          </a:xfrm>
          <a:prstGeom prst="rect">
            <a:avLst/>
          </a:prstGeom>
          <a:noFill/>
          <a:ln/>
        </p:spPr>
        <p:txBody>
          <a:bodyPr wrap="square" lIns="0" tIns="0" rIns="0" bIns="0" rtlCol="0" anchor="t"/>
          <a:lstStyle/>
          <a:p>
            <a:pPr algn="ctr"/>
            <a:r>
              <a:rPr lang="vi-VN" sz="3600" b="1" dirty="0">
                <a:solidFill>
                  <a:schemeClr val="accent4">
                    <a:lumMod val="50000"/>
                  </a:schemeClr>
                </a:solidFill>
                <a:latin typeface="Times New Roman"/>
                <a:ea typeface="Libre Baskerville" pitchFamily="34" charset="-122"/>
                <a:cs typeface="Times New Roman"/>
              </a:rPr>
              <a:t>2.3. Sửa đổi, bổ sung nhằm khắc phục ngay một số vướng mắc trong công tác bầu cử</a:t>
            </a:r>
            <a:endParaRPr lang="en-US" sz="3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53745" y="1764277"/>
            <a:ext cx="7054557" cy="3970318"/>
          </a:xfrm>
          <a:prstGeom prst="rect">
            <a:avLst/>
          </a:prstGeom>
          <a:noFill/>
        </p:spPr>
        <p:txBody>
          <a:bodyPr wrap="square" rtlCol="0">
            <a:spAutoFit/>
          </a:bodyPr>
          <a:lstStyle/>
          <a:p>
            <a:pPr algn="just"/>
            <a:r>
              <a:rPr lang="vi-VN" sz="2800" dirty="0">
                <a:cs typeface="Times New Roman" panose="02020603050405020304" pitchFamily="18" charset="0"/>
              </a:rPr>
              <a:t>	* Bổ sung chức danh “Thư ký” của Ủy ban bầu cử và Ban bầu cử </a:t>
            </a:r>
          </a:p>
          <a:p>
            <a:pPr algn="just"/>
            <a:endParaRPr lang="vi-VN" sz="2800" dirty="0">
              <a:cs typeface="Times New Roman" panose="02020603050405020304" pitchFamily="18" charset="0"/>
            </a:endParaRPr>
          </a:p>
          <a:p>
            <a:pPr algn="just"/>
            <a:r>
              <a:rPr lang="vi-VN" sz="2800" dirty="0">
                <a:cs typeface="Times New Roman" panose="02020603050405020304" pitchFamily="18" charset="0"/>
              </a:rPr>
              <a:t>	* Bổ sung thành phần đại diện Đoàn đại biểu Quốc hội tham gia làm Ủy viên Ủy ban bầu cử ở tỉnh </a:t>
            </a:r>
          </a:p>
          <a:p>
            <a:pPr algn="just"/>
            <a:endParaRPr lang="vi-VN" sz="2800" dirty="0">
              <a:cs typeface="Times New Roman" panose="02020603050405020304" pitchFamily="18" charset="0"/>
            </a:endParaRPr>
          </a:p>
          <a:p>
            <a:pPr algn="just"/>
            <a:r>
              <a:rPr lang="vi-VN" sz="2800" dirty="0">
                <a:cs typeface="Times New Roman" panose="02020603050405020304" pitchFamily="18" charset="0"/>
              </a:rPr>
              <a:t>	* Quy định</a:t>
            </a:r>
            <a:r>
              <a:rPr lang="vi-VN" sz="2800" b="1" i="1" dirty="0">
                <a:cs typeface="Times New Roman" panose="02020603050405020304" pitchFamily="18" charset="0"/>
              </a:rPr>
              <a:t> “danh sách Ủy ban bầu cử ở xã phải được gửi đến Ủy ban bầu cử ở tỉnh</a:t>
            </a:r>
            <a:r>
              <a:rPr lang="vi-VN" sz="2800" dirty="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026" name="Picture 2" descr="https://cnttqn.net/attachments/24-png.1160.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016" y="1659445"/>
            <a:ext cx="3062468" cy="444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5522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DBEC41DD-F1C0-C499-E6A6-9813C6846B44}"/>
              </a:ext>
            </a:extLst>
          </p:cNvPr>
          <p:cNvSpPr/>
          <p:nvPr/>
        </p:nvSpPr>
        <p:spPr>
          <a:xfrm>
            <a:off x="759655" y="604911"/>
            <a:ext cx="10746543" cy="1426652"/>
          </a:xfrm>
          <a:prstGeom prst="rect">
            <a:avLst/>
          </a:prstGeom>
          <a:noFill/>
          <a:ln/>
        </p:spPr>
        <p:txBody>
          <a:bodyPr wrap="square" lIns="0" tIns="0" rIns="0" bIns="0" rtlCol="0" anchor="t"/>
          <a:lstStyle/>
          <a:p>
            <a:pPr algn="ctr"/>
            <a:r>
              <a:rPr lang="vi-VN" sz="3600" b="1" dirty="0">
                <a:solidFill>
                  <a:schemeClr val="accent4">
                    <a:lumMod val="50000"/>
                  </a:schemeClr>
                </a:solidFill>
                <a:latin typeface="Times New Roman"/>
                <a:ea typeface="Libre Baskerville" pitchFamily="34" charset="-122"/>
                <a:cs typeface="Times New Roman"/>
              </a:rPr>
              <a:t>2.3. Sửa đổi, bổ sung nhằm khắc phục ngay một số vướng mắc trong công tác bầu cử</a:t>
            </a:r>
            <a:endParaRPr lang="en-US" sz="3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9655" y="1876820"/>
            <a:ext cx="10765675" cy="4570482"/>
          </a:xfrm>
          <a:prstGeom prst="rect">
            <a:avLst/>
          </a:prstGeom>
          <a:noFill/>
        </p:spPr>
        <p:txBody>
          <a:bodyPr wrap="square" rtlCol="0">
            <a:spAutoFit/>
          </a:bodyPr>
          <a:lstStyle/>
          <a:p>
            <a:pPr algn="just"/>
            <a:r>
              <a:rPr lang="vi-VN" sz="3000" dirty="0">
                <a:cs typeface="Times New Roman" panose="02020603050405020304" pitchFamily="18" charset="0"/>
              </a:rPr>
              <a:t>	</a:t>
            </a:r>
            <a:r>
              <a:rPr lang="vi-VN" sz="3200" dirty="0">
                <a:cs typeface="Times New Roman" panose="02020603050405020304" pitchFamily="18" charset="0"/>
              </a:rPr>
              <a:t>* Bổ sung quy định về việc hướng dẫn chuyển hồ sơ ứng cử đại biểu Quốc hội, đại biểu Hội đồng nhân dân cấp tỉnh khi người ứng cử chuyên công tác từ đơn vị hành chính này sang đơn vị hành chính khác mà đã hết thời hạn nộp hồ sơ ứng cử </a:t>
            </a:r>
          </a:p>
          <a:p>
            <a:pPr algn="just"/>
            <a:endParaRPr lang="vi-VN" sz="3200" dirty="0">
              <a:cs typeface="Times New Roman" panose="02020603050405020304" pitchFamily="18" charset="0"/>
            </a:endParaRPr>
          </a:p>
          <a:p>
            <a:r>
              <a:rPr lang="vi-VN" sz="3200" dirty="0">
                <a:cs typeface="Times New Roman" panose="02020603050405020304" pitchFamily="18" charset="0"/>
              </a:rPr>
              <a:t>	* Quy định đa dạng hơn các hình thức vận động bầu cử, bên cạnh hình thức trực tiếp, có thể tổ chức theo hình thức trực tuyến, trực tiếp kết hợp với trực tuyến </a:t>
            </a:r>
          </a:p>
          <a:p>
            <a:endParaRPr lang="vi-VN" sz="3500" dirty="0">
              <a:cs typeface="Times New Roman" panose="02020603050405020304" pitchFamily="18" charset="0"/>
            </a:endParaRPr>
          </a:p>
        </p:txBody>
      </p:sp>
    </p:spTree>
    <p:extLst>
      <p:ext uri="{BB962C8B-B14F-4D97-AF65-F5344CB8AC3E}">
        <p14:creationId xmlns:p14="http://schemas.microsoft.com/office/powerpoint/2010/main" val="41068755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24770-2350-8C43-B17D-BE86941154A2}"/>
            </a:ext>
          </a:extLst>
        </p:cNvPr>
        <p:cNvGrpSpPr/>
        <p:nvPr/>
      </p:nvGrpSpPr>
      <p:grpSpPr>
        <a:xfrm>
          <a:off x="0" y="0"/>
          <a:ext cx="0" cy="0"/>
          <a:chOff x="0" y="0"/>
          <a:chExt cx="0" cy="0"/>
        </a:xfrm>
      </p:grpSpPr>
      <p:sp>
        <p:nvSpPr>
          <p:cNvPr id="4" name="Text 0">
            <a:extLst>
              <a:ext uri="{FF2B5EF4-FFF2-40B4-BE49-F238E27FC236}">
                <a16:creationId xmlns:a16="http://schemas.microsoft.com/office/drawing/2014/main" id="{60CAD072-1DAF-AC26-7323-15B0046CF8A4}"/>
              </a:ext>
            </a:extLst>
          </p:cNvPr>
          <p:cNvSpPr/>
          <p:nvPr/>
        </p:nvSpPr>
        <p:spPr>
          <a:xfrm>
            <a:off x="818985" y="647114"/>
            <a:ext cx="10645877" cy="3071446"/>
          </a:xfrm>
          <a:prstGeom prst="rect">
            <a:avLst/>
          </a:prstGeom>
          <a:noFill/>
          <a:ln/>
        </p:spPr>
        <p:txBody>
          <a:bodyPr wrap="square" lIns="0" tIns="0" rIns="0" bIns="0" rtlCol="0" anchor="t"/>
          <a:lstStyle/>
          <a:p>
            <a:pPr algn="just"/>
            <a:r>
              <a:rPr lang="vi-VN" sz="3600" dirty="0">
                <a:ea typeface="Times New Roman" panose="02020603050405020304" pitchFamily="18" charset="0"/>
              </a:rPr>
              <a:t>Ngoài ra, Luật bổ sung quy định trong quá trình triển khai thực hiện công tác bầu cử, nếu có phát sinh vướng mắc, giao Hội đồng bầu cử quốc gia chủ động điều chỉnh thời gian phù hợp với thực tế và hướng dẫn các tổ chức phụ trách bầu cử thực hiện.</a:t>
            </a:r>
            <a:endParaRPr lang="en-US" sz="36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2052" name="Picture 4" descr="Hình nền powerpoint về Đảng Cộng sản Việt Nam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598" y="3718560"/>
            <a:ext cx="4210264" cy="2499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8985" y="3996958"/>
            <a:ext cx="6004560" cy="1754326"/>
          </a:xfrm>
          <a:prstGeom prst="rect">
            <a:avLst/>
          </a:prstGeom>
          <a:noFill/>
        </p:spPr>
        <p:txBody>
          <a:bodyPr wrap="square" rtlCol="0">
            <a:spAutoFit/>
          </a:bodyPr>
          <a:lstStyle/>
          <a:p>
            <a:pPr algn="just"/>
            <a:r>
              <a:rPr lang="vi-VN" sz="3600" dirty="0">
                <a:ea typeface="Times New Roman" panose="02020603050405020304" pitchFamily="18" charset="0"/>
              </a:rPr>
              <a:t>* Đồng thời bãi bỏ Điều 96 về quy định chuyển tiếp.</a:t>
            </a:r>
            <a:endParaRPr lang="en-US" sz="3600" dirty="0">
              <a:solidFill>
                <a:schemeClr val="accent4">
                  <a:lumMod val="50000"/>
                </a:schemeClr>
              </a:solidFill>
              <a:latin typeface="Times New Roman" panose="02020603050405020304" pitchFamily="18"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2792219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B2E92B1-C134-83F5-5688-70C9B26D3974}"/>
              </a:ext>
            </a:extLst>
          </p:cNvPr>
          <p:cNvSpPr>
            <a:spLocks noGrp="1"/>
          </p:cNvSpPr>
          <p:nvPr>
            <p:ph type="ctrTitle"/>
          </p:nvPr>
        </p:nvSpPr>
        <p:spPr>
          <a:xfrm>
            <a:off x="2532186" y="1475935"/>
            <a:ext cx="7012530" cy="2010346"/>
          </a:xfrm>
        </p:spPr>
        <p:txBody>
          <a:bodyPr/>
          <a:lstStyle/>
          <a:p>
            <a:pPr>
              <a:spcBef>
                <a:spcPts val="600"/>
              </a:spcBef>
              <a:spcAft>
                <a:spcPts val="0"/>
              </a:spcAft>
              <a:tabLst>
                <a:tab pos="1475740" algn="l"/>
                <a:tab pos="1905000" algn="l"/>
              </a:tabLst>
            </a:pPr>
            <a:r>
              <a:rPr lang="vi-VN" sz="3600" b="1" dirty="0">
                <a:solidFill>
                  <a:schemeClr val="accent4">
                    <a:lumMod val="50000"/>
                  </a:schemeClr>
                </a:solidFill>
                <a:latin typeface="Times New Roman"/>
                <a:cs typeface="Arial"/>
              </a:rPr>
              <a:t>III. </a:t>
            </a:r>
            <a:r>
              <a:rPr lang="es-ES" sz="3600" b="1" i="1" spc="-10" dirty="0" err="1">
                <a:latin typeface="Times New Roman Bold" panose="02020803070505020304" pitchFamily="18" charset="0"/>
                <a:ea typeface="Times New Roman" panose="02020603050405020304" pitchFamily="18" charset="0"/>
              </a:rPr>
              <a:t>Tổ</a:t>
            </a:r>
            <a:r>
              <a:rPr lang="es-ES" sz="3600" b="1" i="1" spc="-10" dirty="0">
                <a:latin typeface="Times New Roman Bold" panose="02020803070505020304" pitchFamily="18" charset="0"/>
                <a:ea typeface="Times New Roman" panose="02020603050405020304" pitchFamily="18" charset="0"/>
              </a:rPr>
              <a:t> </a:t>
            </a:r>
            <a:r>
              <a:rPr lang="es-ES" sz="3600" b="1" i="1" spc="-10" dirty="0" err="1">
                <a:latin typeface="Times New Roman Bold" panose="02020803070505020304" pitchFamily="18" charset="0"/>
                <a:ea typeface="Times New Roman" panose="02020603050405020304" pitchFamily="18" charset="0"/>
              </a:rPr>
              <a:t>chức</a:t>
            </a:r>
            <a:r>
              <a:rPr lang="es-ES" sz="3600" b="1" i="1" spc="-10" dirty="0">
                <a:latin typeface="Times New Roman Bold" panose="02020803070505020304" pitchFamily="18" charset="0"/>
                <a:ea typeface="Times New Roman" panose="02020603050405020304" pitchFamily="18" charset="0"/>
              </a:rPr>
              <a:t> </a:t>
            </a:r>
            <a:r>
              <a:rPr lang="es-ES" sz="3600" b="1" i="1" spc="-10" dirty="0" err="1">
                <a:latin typeface="Times New Roman Bold" panose="02020803070505020304" pitchFamily="18" charset="0"/>
                <a:ea typeface="Times New Roman" panose="02020603050405020304" pitchFamily="18" charset="0"/>
              </a:rPr>
              <a:t>thi</a:t>
            </a:r>
            <a:r>
              <a:rPr lang="es-ES" sz="3600" b="1" i="1" spc="-10" dirty="0">
                <a:latin typeface="Times New Roman Bold" panose="02020803070505020304" pitchFamily="18" charset="0"/>
                <a:ea typeface="Times New Roman" panose="02020603050405020304" pitchFamily="18" charset="0"/>
              </a:rPr>
              <a:t> </a:t>
            </a:r>
            <a:r>
              <a:rPr lang="es-ES" sz="3600" b="1" i="1" spc="-10" dirty="0" err="1">
                <a:latin typeface="Times New Roman Bold" panose="02020803070505020304" pitchFamily="18" charset="0"/>
                <a:ea typeface="Times New Roman" panose="02020603050405020304" pitchFamily="18" charset="0"/>
              </a:rPr>
              <a:t>hành</a:t>
            </a:r>
            <a:r>
              <a:rPr lang="es-ES" sz="3600" b="1" i="1" spc="-10" dirty="0">
                <a:latin typeface="Times New Roman Bold" panose="02020803070505020304" pitchFamily="18" charset="0"/>
                <a:ea typeface="Times New Roman" panose="02020603050405020304" pitchFamily="18" charset="0"/>
              </a:rPr>
              <a:t> </a:t>
            </a:r>
            <a:r>
              <a:rPr lang="es-ES" sz="3600" b="1" i="1" spc="-10" dirty="0" err="1">
                <a:latin typeface="Times New Roman Bold" panose="02020803070505020304" pitchFamily="18" charset="0"/>
                <a:ea typeface="Times New Roman" panose="02020603050405020304" pitchFamily="18" charset="0"/>
              </a:rPr>
              <a:t>Luật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7606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3FE6B-873D-AB7B-3BC4-310948851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DD662-0BA8-3BCE-C72E-774FD95FF2F9}"/>
              </a:ext>
            </a:extLst>
          </p:cNvPr>
          <p:cNvSpPr>
            <a:spLocks noGrp="1"/>
          </p:cNvSpPr>
          <p:nvPr>
            <p:ph type="ctrTitle"/>
          </p:nvPr>
        </p:nvSpPr>
        <p:spPr>
          <a:xfrm>
            <a:off x="3573671" y="2800450"/>
            <a:ext cx="5041149" cy="627967"/>
          </a:xfrm>
        </p:spPr>
        <p:txBody>
          <a:bodyPr/>
          <a:lstStyle/>
          <a:p>
            <a:r>
              <a:rPr lang="en-US" sz="3600" b="1">
                <a:solidFill>
                  <a:schemeClr val="accent4">
                    <a:lumMod val="50000"/>
                  </a:schemeClr>
                </a:solidFill>
                <a:latin typeface="Times New Roman"/>
                <a:cs typeface="Arial"/>
              </a:rPr>
              <a:t>THANK YOU!</a:t>
            </a:r>
          </a:p>
        </p:txBody>
      </p:sp>
    </p:spTree>
    <p:extLst>
      <p:ext uri="{BB962C8B-B14F-4D97-AF65-F5344CB8AC3E}">
        <p14:creationId xmlns:p14="http://schemas.microsoft.com/office/powerpoint/2010/main" val="32239603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F29152-A507-26EA-768D-D029E422CB75}"/>
              </a:ext>
            </a:extLst>
          </p:cNvPr>
          <p:cNvSpPr>
            <a:spLocks noGrp="1"/>
          </p:cNvSpPr>
          <p:nvPr>
            <p:ph type="title"/>
          </p:nvPr>
        </p:nvSpPr>
        <p:spPr>
          <a:xfrm>
            <a:off x="1295401" y="524932"/>
            <a:ext cx="9601196" cy="1303867"/>
          </a:xfrm>
        </p:spPr>
        <p:txBody>
          <a:bodyPr/>
          <a:lstStyle/>
          <a:p>
            <a:r>
              <a:rPr lang="vi-VN" b="1" dirty="0">
                <a:solidFill>
                  <a:schemeClr val="accent4">
                    <a:lumMod val="50000"/>
                  </a:schemeClr>
                </a:solidFill>
                <a:latin typeface="Times New Roman"/>
                <a:cs typeface="Arial"/>
              </a:rPr>
              <a:t>BỐ CỤC</a:t>
            </a:r>
            <a:endParaRPr lang="vi-VN" b="1" dirty="0">
              <a:solidFill>
                <a:schemeClr val="accent4">
                  <a:lumMod val="50000"/>
                </a:schemeClr>
              </a:solidFill>
              <a:latin typeface="Times New Roman"/>
            </a:endParaRPr>
          </a:p>
        </p:txBody>
      </p:sp>
      <p:sp>
        <p:nvSpPr>
          <p:cNvPr id="3" name="Chỗ dành sẵn cho Nội dung 2">
            <a:extLst>
              <a:ext uri="{FF2B5EF4-FFF2-40B4-BE49-F238E27FC236}">
                <a16:creationId xmlns:a16="http://schemas.microsoft.com/office/drawing/2014/main" id="{F753F38C-F37B-D511-F988-D8235FB43810}"/>
              </a:ext>
            </a:extLst>
          </p:cNvPr>
          <p:cNvSpPr>
            <a:spLocks noGrp="1"/>
          </p:cNvSpPr>
          <p:nvPr>
            <p:ph idx="1"/>
          </p:nvPr>
        </p:nvSpPr>
        <p:spPr>
          <a:xfrm>
            <a:off x="1127761" y="2447778"/>
            <a:ext cx="9768836" cy="3833709"/>
          </a:xfrm>
        </p:spPr>
        <p:txBody>
          <a:bodyPr vert="horz" lIns="91440" tIns="45720" rIns="91440" bIns="45720" rtlCol="0" anchor="t">
            <a:noAutofit/>
          </a:bodyPr>
          <a:lstStyle/>
          <a:p>
            <a:pPr marL="514350" indent="-514350" algn="just">
              <a:buAutoNum type="romanUcPeriod"/>
            </a:pPr>
            <a:r>
              <a:rPr lang="vi-VN" sz="3600" dirty="0">
                <a:solidFill>
                  <a:schemeClr val="accent4">
                    <a:lumMod val="50000"/>
                  </a:schemeClr>
                </a:solidFill>
                <a:latin typeface="Times New Roman"/>
                <a:cs typeface="Times New Roman"/>
              </a:rPr>
              <a:t>Sự cần thiết sửa đổi, bổ sung một số điều của Luật Bầu cử đại biểu Quốc hội và đại biểu Hội đồng nhân dân</a:t>
            </a:r>
          </a:p>
          <a:p>
            <a:pPr marL="514350" indent="-514350" algn="just">
              <a:buAutoNum type="romanUcPeriod"/>
            </a:pPr>
            <a:r>
              <a:rPr lang="vi-VN" sz="3600" dirty="0">
                <a:solidFill>
                  <a:schemeClr val="accent4">
                    <a:lumMod val="50000"/>
                  </a:schemeClr>
                </a:solidFill>
                <a:latin typeface="Times New Roman"/>
                <a:cs typeface="Times New Roman"/>
              </a:rPr>
              <a:t>Về bố cục và nội dung cơ bản của Luật</a:t>
            </a:r>
          </a:p>
          <a:p>
            <a:pPr marL="514350" indent="-514350" algn="just">
              <a:buAutoNum type="romanUcPeriod"/>
            </a:pPr>
            <a:r>
              <a:rPr lang="vi-VN" sz="3600" dirty="0">
                <a:solidFill>
                  <a:schemeClr val="accent4">
                    <a:lumMod val="50000"/>
                  </a:schemeClr>
                </a:solidFill>
                <a:latin typeface="Times New Roman"/>
                <a:cs typeface="Times New Roman"/>
              </a:rPr>
              <a:t> Tổ chức thi hành Luật</a:t>
            </a:r>
            <a:endParaRPr lang="vi-VN" sz="3600" b="1" dirty="0">
              <a:solidFill>
                <a:schemeClr val="accent4">
                  <a:lumMod val="50000"/>
                </a:schemeClr>
              </a:solidFill>
              <a:latin typeface="Times New Roman"/>
              <a:cs typeface="Times New Roman"/>
            </a:endParaRPr>
          </a:p>
          <a:p>
            <a:pPr marL="457200" indent="-457200">
              <a:buSzPct val="114999"/>
              <a:buAutoNum type="romanUcPeriod"/>
            </a:pPr>
            <a:endParaRPr lang="vi-VN" dirty="0">
              <a:solidFill>
                <a:schemeClr val="accent4">
                  <a:lumMod val="50000"/>
                </a:schemeClr>
              </a:solidFill>
              <a:latin typeface="Times New Roman"/>
              <a:cs typeface="Times New Roman"/>
            </a:endParaRPr>
          </a:p>
          <a:p>
            <a:pPr marL="457200" indent="-457200">
              <a:buSzPct val="114999"/>
              <a:buAutoNum type="romanUcPeriod"/>
            </a:pPr>
            <a:endParaRPr lang="vi-VN" dirty="0">
              <a:solidFill>
                <a:schemeClr val="accent4">
                  <a:lumMod val="50000"/>
                </a:schemeClr>
              </a:solidFill>
              <a:latin typeface="Times New Roman"/>
              <a:cs typeface="Times New Roman"/>
            </a:endParaRPr>
          </a:p>
        </p:txBody>
      </p:sp>
    </p:spTree>
    <p:extLst>
      <p:ext uri="{BB962C8B-B14F-4D97-AF65-F5344CB8AC3E}">
        <p14:creationId xmlns:p14="http://schemas.microsoft.com/office/powerpoint/2010/main" val="246515090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D27D-572C-D725-84B8-640718A28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CDE85-82B8-5819-2667-FDE8A9294368}"/>
              </a:ext>
            </a:extLst>
          </p:cNvPr>
          <p:cNvSpPr>
            <a:spLocks noGrp="1"/>
          </p:cNvSpPr>
          <p:nvPr>
            <p:ph type="ctrTitle"/>
          </p:nvPr>
        </p:nvSpPr>
        <p:spPr>
          <a:xfrm>
            <a:off x="2152357" y="1758461"/>
            <a:ext cx="7877908" cy="1714917"/>
          </a:xfrm>
        </p:spPr>
        <p:txBody>
          <a:bodyPr/>
          <a:lstStyle/>
          <a:p>
            <a:pPr marL="742950" indent="-742950">
              <a:buAutoNum type="romanUcPeriod"/>
            </a:pPr>
            <a:r>
              <a:rPr lang="en-US" sz="4400" b="1" dirty="0" err="1">
                <a:solidFill>
                  <a:schemeClr val="accent4">
                    <a:lumMod val="50000"/>
                  </a:schemeClr>
                </a:solidFill>
                <a:latin typeface="Times New Roman"/>
                <a:ea typeface="+mj-lt"/>
                <a:cs typeface="Times New Roman"/>
              </a:rPr>
              <a:t>Sự</a:t>
            </a:r>
            <a:r>
              <a:rPr lang="en-US" sz="4400" b="1" dirty="0">
                <a:solidFill>
                  <a:schemeClr val="accent4">
                    <a:lumMod val="50000"/>
                  </a:schemeClr>
                </a:solidFill>
                <a:latin typeface="Times New Roman"/>
                <a:ea typeface="+mj-lt"/>
                <a:cs typeface="Times New Roman"/>
              </a:rPr>
              <a:t> </a:t>
            </a:r>
            <a:r>
              <a:rPr lang="en-US" sz="4400" b="1" dirty="0" err="1">
                <a:solidFill>
                  <a:schemeClr val="accent4">
                    <a:lumMod val="50000"/>
                  </a:schemeClr>
                </a:solidFill>
                <a:latin typeface="Times New Roman"/>
                <a:ea typeface="+mj-lt"/>
                <a:cs typeface="Times New Roman"/>
              </a:rPr>
              <a:t>cần</a:t>
            </a:r>
            <a:r>
              <a:rPr lang="en-US" sz="4400" b="1" dirty="0">
                <a:solidFill>
                  <a:schemeClr val="accent4">
                    <a:lumMod val="50000"/>
                  </a:schemeClr>
                </a:solidFill>
                <a:latin typeface="Times New Roman"/>
                <a:ea typeface="+mj-lt"/>
                <a:cs typeface="Times New Roman"/>
              </a:rPr>
              <a:t> thiết </a:t>
            </a:r>
            <a:r>
              <a:rPr lang="en-US" sz="4400" b="1" dirty="0" err="1">
                <a:solidFill>
                  <a:schemeClr val="accent4">
                    <a:lumMod val="50000"/>
                  </a:schemeClr>
                </a:solidFill>
                <a:latin typeface="Times New Roman"/>
                <a:ea typeface="+mj-lt"/>
                <a:cs typeface="Times New Roman"/>
              </a:rPr>
              <a:t>sửa</a:t>
            </a:r>
            <a:r>
              <a:rPr lang="en-US" sz="4400" b="1" dirty="0">
                <a:solidFill>
                  <a:schemeClr val="accent4">
                    <a:lumMod val="50000"/>
                  </a:schemeClr>
                </a:solidFill>
                <a:latin typeface="Times New Roman"/>
                <a:ea typeface="+mj-lt"/>
                <a:cs typeface="Times New Roman"/>
              </a:rPr>
              <a:t> </a:t>
            </a:r>
            <a:r>
              <a:rPr lang="en-US" sz="4400" b="1" dirty="0" err="1">
                <a:solidFill>
                  <a:schemeClr val="accent4">
                    <a:lumMod val="50000"/>
                  </a:schemeClr>
                </a:solidFill>
                <a:latin typeface="Times New Roman"/>
                <a:ea typeface="+mj-lt"/>
                <a:cs typeface="Times New Roman"/>
              </a:rPr>
              <a:t>đổi</a:t>
            </a:r>
            <a:r>
              <a:rPr lang="en-US" sz="4400" b="1" dirty="0">
                <a:solidFill>
                  <a:schemeClr val="accent4">
                    <a:lumMod val="50000"/>
                  </a:schemeClr>
                </a:solidFill>
                <a:latin typeface="Times New Roman"/>
                <a:ea typeface="+mj-lt"/>
                <a:cs typeface="Times New Roman"/>
              </a:rPr>
              <a:t>, </a:t>
            </a:r>
            <a:r>
              <a:rPr lang="en-US" sz="4400" b="1" dirty="0" err="1">
                <a:solidFill>
                  <a:schemeClr val="accent4">
                    <a:lumMod val="50000"/>
                  </a:schemeClr>
                </a:solidFill>
                <a:latin typeface="Times New Roman"/>
                <a:ea typeface="+mj-lt"/>
                <a:cs typeface="Times New Roman"/>
              </a:rPr>
              <a:t>bổ</a:t>
            </a:r>
            <a:r>
              <a:rPr lang="en-US" sz="4400" b="1" dirty="0">
                <a:solidFill>
                  <a:schemeClr val="accent4">
                    <a:lumMod val="50000"/>
                  </a:schemeClr>
                </a:solidFill>
                <a:latin typeface="Times New Roman"/>
                <a:ea typeface="+mj-lt"/>
                <a:cs typeface="Times New Roman"/>
              </a:rPr>
              <a:t> sung </a:t>
            </a:r>
            <a:r>
              <a:rPr lang="en-US" sz="4400" b="1" dirty="0" err="1">
                <a:solidFill>
                  <a:schemeClr val="accent4">
                    <a:lumMod val="50000"/>
                  </a:schemeClr>
                </a:solidFill>
                <a:latin typeface="Times New Roman"/>
                <a:ea typeface="+mj-lt"/>
                <a:cs typeface="Times New Roman"/>
              </a:rPr>
              <a:t>một</a:t>
            </a:r>
            <a:r>
              <a:rPr lang="en-US" sz="4400" b="1" dirty="0">
                <a:solidFill>
                  <a:schemeClr val="accent4">
                    <a:lumMod val="50000"/>
                  </a:schemeClr>
                </a:solidFill>
                <a:latin typeface="Times New Roman"/>
                <a:ea typeface="+mj-lt"/>
                <a:cs typeface="Times New Roman"/>
              </a:rPr>
              <a:t> </a:t>
            </a:r>
            <a:r>
              <a:rPr lang="en-US" sz="4400" b="1" dirty="0" err="1">
                <a:solidFill>
                  <a:schemeClr val="accent4">
                    <a:lumMod val="50000"/>
                  </a:schemeClr>
                </a:solidFill>
                <a:latin typeface="Times New Roman"/>
                <a:ea typeface="+mj-lt"/>
                <a:cs typeface="Times New Roman"/>
              </a:rPr>
              <a:t>số</a:t>
            </a:r>
            <a:r>
              <a:rPr lang="en-US" sz="4400" b="1" dirty="0">
                <a:solidFill>
                  <a:schemeClr val="accent4">
                    <a:lumMod val="50000"/>
                  </a:schemeClr>
                </a:solidFill>
                <a:latin typeface="Times New Roman"/>
                <a:ea typeface="+mj-lt"/>
                <a:cs typeface="Times New Roman"/>
              </a:rPr>
              <a:t> </a:t>
            </a:r>
            <a:r>
              <a:rPr lang="en-US" sz="4400" b="1" dirty="0" err="1">
                <a:solidFill>
                  <a:schemeClr val="accent4">
                    <a:lumMod val="50000"/>
                  </a:schemeClr>
                </a:solidFill>
                <a:latin typeface="Times New Roman"/>
                <a:ea typeface="+mj-lt"/>
                <a:cs typeface="Times New Roman"/>
              </a:rPr>
              <a:t>điều</a:t>
            </a:r>
            <a:r>
              <a:rPr lang="en-US" sz="4400" b="1" dirty="0">
                <a:solidFill>
                  <a:schemeClr val="accent4">
                    <a:lumMod val="50000"/>
                  </a:schemeClr>
                </a:solidFill>
                <a:latin typeface="Times New Roman"/>
                <a:ea typeface="+mj-lt"/>
                <a:cs typeface="Times New Roman"/>
              </a:rPr>
              <a:t> </a:t>
            </a:r>
            <a:r>
              <a:rPr lang="en-US" sz="4400" b="1" dirty="0" err="1">
                <a:solidFill>
                  <a:schemeClr val="accent4">
                    <a:lumMod val="50000"/>
                  </a:schemeClr>
                </a:solidFill>
                <a:latin typeface="Times New Roman"/>
                <a:ea typeface="+mj-lt"/>
                <a:cs typeface="Times New Roman"/>
              </a:rPr>
              <a:t>của</a:t>
            </a:r>
            <a:r>
              <a:rPr lang="en-US" sz="4400" b="1" dirty="0">
                <a:solidFill>
                  <a:schemeClr val="accent4">
                    <a:lumMod val="50000"/>
                  </a:schemeClr>
                </a:solidFill>
                <a:latin typeface="Times New Roman"/>
                <a:ea typeface="+mj-lt"/>
                <a:cs typeface="Times New Roman"/>
              </a:rPr>
              <a:t> </a:t>
            </a:r>
            <a:r>
              <a:rPr lang="en-US" sz="4400" b="1" dirty="0" err="1">
                <a:solidFill>
                  <a:schemeClr val="accent4">
                    <a:lumMod val="50000"/>
                  </a:schemeClr>
                </a:solidFill>
                <a:latin typeface="Times New Roman"/>
                <a:ea typeface="+mj-lt"/>
                <a:cs typeface="Times New Roman"/>
              </a:rPr>
              <a:t>Luật</a:t>
            </a:r>
            <a:endParaRPr lang="en-US" sz="4400" b="1" dirty="0">
              <a:solidFill>
                <a:schemeClr val="accent4">
                  <a:lumMod val="50000"/>
                </a:schemeClr>
              </a:solidFill>
              <a:latin typeface="Times New Roman"/>
              <a:cs typeface="Times New Roman"/>
            </a:endParaRPr>
          </a:p>
        </p:txBody>
      </p:sp>
    </p:spTree>
    <p:extLst>
      <p:ext uri="{BB962C8B-B14F-4D97-AF65-F5344CB8AC3E}">
        <p14:creationId xmlns:p14="http://schemas.microsoft.com/office/powerpoint/2010/main" val="3876758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8EFF-5186-E014-D611-E17CCBF07263}"/>
            </a:ext>
          </a:extLst>
        </p:cNvPr>
        <p:cNvGrpSpPr/>
        <p:nvPr/>
      </p:nvGrpSpPr>
      <p:grpSpPr>
        <a:xfrm>
          <a:off x="0" y="0"/>
          <a:ext cx="0" cy="0"/>
          <a:chOff x="0" y="0"/>
          <a:chExt cx="0" cy="0"/>
        </a:xfrm>
      </p:grpSpPr>
      <p:sp>
        <p:nvSpPr>
          <p:cNvPr id="8" name="Shape 5">
            <a:extLst>
              <a:ext uri="{FF2B5EF4-FFF2-40B4-BE49-F238E27FC236}">
                <a16:creationId xmlns:a16="http://schemas.microsoft.com/office/drawing/2014/main" id="{08B8A808-4A4B-8C5F-882F-8B5AB7654334}"/>
              </a:ext>
            </a:extLst>
          </p:cNvPr>
          <p:cNvSpPr/>
          <p:nvPr/>
        </p:nvSpPr>
        <p:spPr>
          <a:xfrm>
            <a:off x="1144172" y="993909"/>
            <a:ext cx="6171028" cy="5124952"/>
          </a:xfrm>
          <a:prstGeom prst="roundRect">
            <a:avLst>
              <a:gd name="adj" fmla="val 3222"/>
            </a:avLst>
          </a:prstGeom>
          <a:solidFill>
            <a:srgbClr val="F7EDD4"/>
          </a:solidFill>
          <a:ln w="7620">
            <a:solidFill>
              <a:srgbClr val="DDD3BA"/>
            </a:solidFill>
            <a:prstDash val="solid"/>
          </a:ln>
        </p:spPr>
        <p:txBody>
          <a:bodyPr/>
          <a:lstStyle/>
          <a:p>
            <a:pPr algn="just"/>
            <a:r>
              <a:rPr lang="vi-VN" sz="3600" dirty="0">
                <a:cs typeface="Times New Roman" panose="02020603050405020304" pitchFamily="18" charset="0"/>
              </a:rPr>
              <a:t>Luật sửa đổi, bổ sung một số điều của Luật Bầu cử đại biểu Quốc hội và đại biểu Hội đồng nhân dân được Quốc hội khóa XV thông qua vào ngày 24/6/2025 và có hiệu lực thi hành từ </a:t>
            </a:r>
            <a:r>
              <a:rPr lang="vi-VN" sz="3600" b="1" i="1" dirty="0">
                <a:cs typeface="Times New Roman" panose="02020603050405020304" pitchFamily="18" charset="0"/>
              </a:rPr>
              <a:t>ngày 01/7/2025</a:t>
            </a:r>
            <a:endParaRPr lang="en-US" sz="3600" b="1" i="1" dirty="0">
              <a:latin typeface="Times New Roman" panose="02020603050405020304" pitchFamily="18" charset="0"/>
              <a:cs typeface="Times New Roman" panose="02020603050405020304" pitchFamily="18" charset="0"/>
            </a:endParaRPr>
          </a:p>
        </p:txBody>
      </p:sp>
      <p:sp>
        <p:nvSpPr>
          <p:cNvPr id="11" name="Text 7">
            <a:extLst>
              <a:ext uri="{FF2B5EF4-FFF2-40B4-BE49-F238E27FC236}">
                <a16:creationId xmlns:a16="http://schemas.microsoft.com/office/drawing/2014/main" id="{EBB4B99B-B964-BE62-6FB2-80B963775FDF}"/>
              </a:ext>
            </a:extLst>
          </p:cNvPr>
          <p:cNvSpPr/>
          <p:nvPr/>
        </p:nvSpPr>
        <p:spPr>
          <a:xfrm>
            <a:off x="7628930" y="3483891"/>
            <a:ext cx="3727728" cy="318849"/>
          </a:xfrm>
          <a:prstGeom prst="rect">
            <a:avLst/>
          </a:prstGeom>
          <a:noFill/>
          <a:ln/>
        </p:spPr>
        <p:txBody>
          <a:bodyPr wrap="none" lIns="0" tIns="0" rIns="0" bIns="0" rtlCol="0" anchor="t"/>
          <a:lstStyle/>
          <a:p>
            <a:pPr marL="0" indent="0" algn="l">
              <a:lnSpc>
                <a:spcPts val="2500"/>
              </a:lnSpc>
              <a:buNone/>
            </a:pPr>
            <a:endParaRPr lang="en-US" sz="2000">
              <a:latin typeface="Times New Roman" panose="02020603050405020304" pitchFamily="18" charset="0"/>
              <a:cs typeface="Times New Roman" panose="02020603050405020304" pitchFamily="18" charset="0"/>
            </a:endParaRPr>
          </a:p>
        </p:txBody>
      </p:sp>
      <p:sp>
        <p:nvSpPr>
          <p:cNvPr id="14" name="Text 10">
            <a:extLst>
              <a:ext uri="{FF2B5EF4-FFF2-40B4-BE49-F238E27FC236}">
                <a16:creationId xmlns:a16="http://schemas.microsoft.com/office/drawing/2014/main" id="{4FDB38EB-17ED-8C8E-0E9D-19E643C18A4E}"/>
              </a:ext>
            </a:extLst>
          </p:cNvPr>
          <p:cNvSpPr/>
          <p:nvPr/>
        </p:nvSpPr>
        <p:spPr>
          <a:xfrm>
            <a:off x="793790" y="5792153"/>
            <a:ext cx="13042821" cy="326708"/>
          </a:xfrm>
          <a:prstGeom prst="rect">
            <a:avLst/>
          </a:prstGeom>
          <a:noFill/>
          <a:ln/>
        </p:spPr>
        <p:txBody>
          <a:bodyPr wrap="none" lIns="0" tIns="0" rIns="0" bIns="0" rtlCol="0" anchor="t"/>
          <a:lstStyle/>
          <a:p>
            <a:pPr marL="342900" indent="-342900" algn="l">
              <a:lnSpc>
                <a:spcPts val="2550"/>
              </a:lnSpc>
              <a:buSzPct val="100000"/>
              <a:buChar char="•"/>
            </a:pPr>
            <a:endParaRPr lang="en-US" sz="2000">
              <a:latin typeface="Times New Roman" panose="02020603050405020304" pitchFamily="18" charset="0"/>
              <a:cs typeface="Times New Roman" panose="02020603050405020304" pitchFamily="18" charset="0"/>
            </a:endParaRPr>
          </a:p>
        </p:txBody>
      </p:sp>
      <p:sp>
        <p:nvSpPr>
          <p:cNvPr id="15" name="Text 11">
            <a:extLst>
              <a:ext uri="{FF2B5EF4-FFF2-40B4-BE49-F238E27FC236}">
                <a16:creationId xmlns:a16="http://schemas.microsoft.com/office/drawing/2014/main" id="{2CD17CF0-2012-DFD7-5D3B-E86BAD5EC01C}"/>
              </a:ext>
            </a:extLst>
          </p:cNvPr>
          <p:cNvSpPr/>
          <p:nvPr/>
        </p:nvSpPr>
        <p:spPr>
          <a:xfrm>
            <a:off x="793790" y="6190298"/>
            <a:ext cx="13042821" cy="653415"/>
          </a:xfrm>
          <a:prstGeom prst="rect">
            <a:avLst/>
          </a:prstGeom>
          <a:noFill/>
          <a:ln/>
        </p:spPr>
        <p:txBody>
          <a:bodyPr wrap="square" lIns="0" tIns="0" rIns="0" bIns="0" rtlCol="0" anchor="t"/>
          <a:lstStyle/>
          <a:p>
            <a:pPr marL="342900" indent="-342900" algn="l">
              <a:lnSpc>
                <a:spcPts val="2550"/>
              </a:lnSpc>
              <a:buSzPct val="100000"/>
              <a:buChar char="•"/>
            </a:pPr>
            <a:endParaRPr lang="en-US" sz="2000">
              <a:latin typeface="Times New Roman" panose="02020603050405020304" pitchFamily="18" charset="0"/>
              <a:cs typeface="Times New Roman" panose="02020603050405020304" pitchFamily="18" charset="0"/>
            </a:endParaRPr>
          </a:p>
        </p:txBody>
      </p:sp>
      <p:sp>
        <p:nvSpPr>
          <p:cNvPr id="16" name="Text 12">
            <a:extLst>
              <a:ext uri="{FF2B5EF4-FFF2-40B4-BE49-F238E27FC236}">
                <a16:creationId xmlns:a16="http://schemas.microsoft.com/office/drawing/2014/main" id="{43C382B9-6018-04EE-0490-C7EE3762F47F}"/>
              </a:ext>
            </a:extLst>
          </p:cNvPr>
          <p:cNvSpPr/>
          <p:nvPr/>
        </p:nvSpPr>
        <p:spPr>
          <a:xfrm>
            <a:off x="793790" y="6915150"/>
            <a:ext cx="13042821" cy="653415"/>
          </a:xfrm>
          <a:prstGeom prst="rect">
            <a:avLst/>
          </a:prstGeom>
          <a:noFill/>
          <a:ln/>
        </p:spPr>
        <p:txBody>
          <a:bodyPr wrap="square" lIns="0" tIns="0" rIns="0" bIns="0" rtlCol="0" anchor="t"/>
          <a:lstStyle/>
          <a:p>
            <a:pPr marL="342900" indent="-342900" algn="l">
              <a:lnSpc>
                <a:spcPts val="2550"/>
              </a:lnSpc>
              <a:buSzPct val="100000"/>
              <a:buChar char="•"/>
            </a:pPr>
            <a:endParaRPr lang="en-US" sz="2000">
              <a:latin typeface="Times New Roman" panose="02020603050405020304" pitchFamily="18" charset="0"/>
              <a:cs typeface="Times New Roman" panose="02020603050405020304" pitchFamily="18" charset="0"/>
            </a:endParaRPr>
          </a:p>
        </p:txBody>
      </p:sp>
      <p:pic>
        <p:nvPicPr>
          <p:cNvPr id="1028" name="Picture 4" descr="https://khothietke.net/wp-content/uploads/2021/04/Khothietke.net-BAUCU-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930" y="1090823"/>
            <a:ext cx="3727728" cy="493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854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8EFF-5186-E014-D611-E17CCBF07263}"/>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C88229C5-DB5C-4901-89ED-CF0F4C979AE5}"/>
              </a:ext>
            </a:extLst>
          </p:cNvPr>
          <p:cNvSpPr/>
          <p:nvPr/>
        </p:nvSpPr>
        <p:spPr>
          <a:xfrm>
            <a:off x="1051560" y="806922"/>
            <a:ext cx="10305097" cy="1890558"/>
          </a:xfrm>
          <a:prstGeom prst="roundRect">
            <a:avLst>
              <a:gd name="adj" fmla="val 3222"/>
            </a:avLst>
          </a:prstGeom>
          <a:solidFill>
            <a:srgbClr val="F7EDD4"/>
          </a:solidFill>
          <a:ln w="7620">
            <a:solidFill>
              <a:srgbClr val="DDD3BA"/>
            </a:solidFill>
            <a:prstDash val="solid"/>
          </a:ln>
        </p:spPr>
        <p:txBody>
          <a:bodyPr/>
          <a:lstStyle/>
          <a:p>
            <a:pPr algn="just"/>
            <a:r>
              <a:rPr lang="vi-VN" sz="3600" dirty="0"/>
              <a:t>Căn cứ Kết luận số 127-KL/TW, việc sửa đổi, bổ sung một số điều của Luật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vi-VN" sz="3600" dirty="0"/>
              <a:t>thực hiện chủ trương về sắp xếp, tinh gọn tổ chức bộ máy.</a:t>
            </a:r>
            <a:endParaRPr lang="en-US" sz="3600" dirty="0"/>
          </a:p>
        </p:txBody>
      </p:sp>
      <p:sp>
        <p:nvSpPr>
          <p:cNvPr id="8" name="Shape 5">
            <a:extLst>
              <a:ext uri="{FF2B5EF4-FFF2-40B4-BE49-F238E27FC236}">
                <a16:creationId xmlns:a16="http://schemas.microsoft.com/office/drawing/2014/main" id="{08B8A808-4A4B-8C5F-882F-8B5AB7654334}"/>
              </a:ext>
            </a:extLst>
          </p:cNvPr>
          <p:cNvSpPr/>
          <p:nvPr/>
        </p:nvSpPr>
        <p:spPr>
          <a:xfrm>
            <a:off x="1158240" y="3483891"/>
            <a:ext cx="10198417" cy="2236825"/>
          </a:xfrm>
          <a:prstGeom prst="roundRect">
            <a:avLst>
              <a:gd name="adj" fmla="val 3222"/>
            </a:avLst>
          </a:prstGeom>
          <a:solidFill>
            <a:srgbClr val="F7EDD4"/>
          </a:solidFill>
          <a:ln w="7620">
            <a:solidFill>
              <a:srgbClr val="DDD3BA"/>
            </a:solidFill>
            <a:prstDash val="solid"/>
          </a:ln>
        </p:spPr>
        <p:txBody>
          <a:bodyPr/>
          <a:lstStyle/>
          <a:p>
            <a:pPr algn="just"/>
            <a:r>
              <a:rPr lang="vi-VN" sz="3600" dirty="0">
                <a:cs typeface="Times New Roman" panose="02020603050405020304" pitchFamily="18" charset="0"/>
              </a:rPr>
              <a:t>Điều chỉnh giảm thời gian thực hiện một số bước trong quy trình bầu cử để có thể tiến hành bầu cử sớm vào ngày 15/3/2026  và sửa đổi để kịp thời khắc phục một số vướng mắc trong công tác bầu cử.</a:t>
            </a:r>
            <a:endParaRPr lang="en-US" sz="3600" b="1" i="1" dirty="0">
              <a:latin typeface="Times New Roman" panose="02020603050405020304" pitchFamily="18" charset="0"/>
              <a:cs typeface="Times New Roman" panose="02020603050405020304" pitchFamily="18" charset="0"/>
            </a:endParaRPr>
          </a:p>
        </p:txBody>
      </p:sp>
      <p:sp>
        <p:nvSpPr>
          <p:cNvPr id="11" name="Text 7">
            <a:extLst>
              <a:ext uri="{FF2B5EF4-FFF2-40B4-BE49-F238E27FC236}">
                <a16:creationId xmlns:a16="http://schemas.microsoft.com/office/drawing/2014/main" id="{EBB4B99B-B964-BE62-6FB2-80B963775FDF}"/>
              </a:ext>
            </a:extLst>
          </p:cNvPr>
          <p:cNvSpPr/>
          <p:nvPr/>
        </p:nvSpPr>
        <p:spPr>
          <a:xfrm>
            <a:off x="7628930" y="3483891"/>
            <a:ext cx="3727728" cy="318849"/>
          </a:xfrm>
          <a:prstGeom prst="rect">
            <a:avLst/>
          </a:prstGeom>
          <a:noFill/>
          <a:ln/>
        </p:spPr>
        <p:txBody>
          <a:bodyPr wrap="none" lIns="0" tIns="0" rIns="0" bIns="0" rtlCol="0" anchor="t"/>
          <a:lstStyle/>
          <a:p>
            <a:pPr marL="0" indent="0" algn="l">
              <a:lnSpc>
                <a:spcPts val="2500"/>
              </a:lnSpc>
              <a:buNone/>
            </a:pPr>
            <a:endParaRPr lang="en-US" sz="2000">
              <a:latin typeface="Times New Roman" panose="02020603050405020304" pitchFamily="18" charset="0"/>
              <a:cs typeface="Times New Roman" panose="02020603050405020304" pitchFamily="18" charset="0"/>
            </a:endParaRPr>
          </a:p>
        </p:txBody>
      </p:sp>
      <p:sp>
        <p:nvSpPr>
          <p:cNvPr id="14" name="Text 10">
            <a:extLst>
              <a:ext uri="{FF2B5EF4-FFF2-40B4-BE49-F238E27FC236}">
                <a16:creationId xmlns:a16="http://schemas.microsoft.com/office/drawing/2014/main" id="{4FDB38EB-17ED-8C8E-0E9D-19E643C18A4E}"/>
              </a:ext>
            </a:extLst>
          </p:cNvPr>
          <p:cNvSpPr/>
          <p:nvPr/>
        </p:nvSpPr>
        <p:spPr>
          <a:xfrm>
            <a:off x="793790" y="5792153"/>
            <a:ext cx="13042821" cy="326708"/>
          </a:xfrm>
          <a:prstGeom prst="rect">
            <a:avLst/>
          </a:prstGeom>
          <a:noFill/>
          <a:ln/>
        </p:spPr>
        <p:txBody>
          <a:bodyPr wrap="none" lIns="0" tIns="0" rIns="0" bIns="0" rtlCol="0" anchor="t"/>
          <a:lstStyle/>
          <a:p>
            <a:pPr marL="342900" indent="-342900" algn="l">
              <a:lnSpc>
                <a:spcPts val="2550"/>
              </a:lnSpc>
              <a:buSzPct val="100000"/>
              <a:buChar char="•"/>
            </a:pPr>
            <a:endParaRPr lang="en-US" sz="2000">
              <a:latin typeface="Times New Roman" panose="02020603050405020304" pitchFamily="18" charset="0"/>
              <a:cs typeface="Times New Roman" panose="02020603050405020304" pitchFamily="18" charset="0"/>
            </a:endParaRPr>
          </a:p>
        </p:txBody>
      </p:sp>
      <p:sp>
        <p:nvSpPr>
          <p:cNvPr id="15" name="Text 11">
            <a:extLst>
              <a:ext uri="{FF2B5EF4-FFF2-40B4-BE49-F238E27FC236}">
                <a16:creationId xmlns:a16="http://schemas.microsoft.com/office/drawing/2014/main" id="{2CD17CF0-2012-DFD7-5D3B-E86BAD5EC01C}"/>
              </a:ext>
            </a:extLst>
          </p:cNvPr>
          <p:cNvSpPr/>
          <p:nvPr/>
        </p:nvSpPr>
        <p:spPr>
          <a:xfrm>
            <a:off x="793790" y="6190298"/>
            <a:ext cx="13042821" cy="653415"/>
          </a:xfrm>
          <a:prstGeom prst="rect">
            <a:avLst/>
          </a:prstGeom>
          <a:noFill/>
          <a:ln/>
        </p:spPr>
        <p:txBody>
          <a:bodyPr wrap="square" lIns="0" tIns="0" rIns="0" bIns="0" rtlCol="0" anchor="t"/>
          <a:lstStyle/>
          <a:p>
            <a:pPr marL="342900" indent="-342900" algn="l">
              <a:lnSpc>
                <a:spcPts val="2550"/>
              </a:lnSpc>
              <a:buSzPct val="100000"/>
              <a:buChar char="•"/>
            </a:pPr>
            <a:endParaRPr lang="en-US" sz="2000">
              <a:latin typeface="Times New Roman" panose="02020603050405020304" pitchFamily="18" charset="0"/>
              <a:cs typeface="Times New Roman" panose="02020603050405020304" pitchFamily="18" charset="0"/>
            </a:endParaRPr>
          </a:p>
        </p:txBody>
      </p:sp>
      <p:sp>
        <p:nvSpPr>
          <p:cNvPr id="16" name="Text 12">
            <a:extLst>
              <a:ext uri="{FF2B5EF4-FFF2-40B4-BE49-F238E27FC236}">
                <a16:creationId xmlns:a16="http://schemas.microsoft.com/office/drawing/2014/main" id="{43C382B9-6018-04EE-0490-C7EE3762F47F}"/>
              </a:ext>
            </a:extLst>
          </p:cNvPr>
          <p:cNvSpPr/>
          <p:nvPr/>
        </p:nvSpPr>
        <p:spPr>
          <a:xfrm>
            <a:off x="793790" y="6915150"/>
            <a:ext cx="13042821" cy="653415"/>
          </a:xfrm>
          <a:prstGeom prst="rect">
            <a:avLst/>
          </a:prstGeom>
          <a:noFill/>
          <a:ln/>
        </p:spPr>
        <p:txBody>
          <a:bodyPr wrap="square" lIns="0" tIns="0" rIns="0" bIns="0" rtlCol="0" anchor="t"/>
          <a:lstStyle/>
          <a:p>
            <a:pPr marL="342900" indent="-342900" algn="l">
              <a:lnSpc>
                <a:spcPts val="2550"/>
              </a:lnSpc>
              <a:buSzPct val="100000"/>
              <a:buChar char="•"/>
            </a:pP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9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D27D-572C-D725-84B8-640718A28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CDE85-82B8-5819-2667-FDE8A9294368}"/>
              </a:ext>
            </a:extLst>
          </p:cNvPr>
          <p:cNvSpPr>
            <a:spLocks noGrp="1"/>
          </p:cNvSpPr>
          <p:nvPr>
            <p:ph type="ctrTitle"/>
          </p:nvPr>
        </p:nvSpPr>
        <p:spPr>
          <a:xfrm>
            <a:off x="2729131" y="2461845"/>
            <a:ext cx="6654019" cy="1714917"/>
          </a:xfrm>
        </p:spPr>
        <p:txBody>
          <a:bodyPr/>
          <a:lstStyle/>
          <a:p>
            <a:r>
              <a:rPr lang="vi-VN" sz="4400" b="1" dirty="0">
                <a:solidFill>
                  <a:schemeClr val="accent4">
                    <a:lumMod val="50000"/>
                  </a:schemeClr>
                </a:solidFill>
                <a:latin typeface="Times New Roman"/>
                <a:cs typeface="Times New Roman"/>
              </a:rPr>
              <a:t>II. </a:t>
            </a:r>
            <a:r>
              <a:rPr lang="vi-VN" sz="4400" b="1" dirty="0">
                <a:solidFill>
                  <a:schemeClr val="accent4">
                    <a:lumMod val="50000"/>
                  </a:schemeClr>
                </a:solidFill>
                <a:latin typeface="Times New Roman"/>
                <a:ea typeface="+mj-lt"/>
                <a:cs typeface="Times New Roman"/>
              </a:rPr>
              <a:t>Về bố cục và nội dung cơ bản của Luật</a:t>
            </a:r>
            <a:endParaRPr lang="en-US" sz="4400" b="1" dirty="0">
              <a:solidFill>
                <a:schemeClr val="accent4">
                  <a:lumMod val="50000"/>
                </a:schemeClr>
              </a:solidFill>
              <a:latin typeface="Times New Roman"/>
              <a:cs typeface="Times New Roman"/>
            </a:endParaRPr>
          </a:p>
        </p:txBody>
      </p:sp>
    </p:spTree>
    <p:extLst>
      <p:ext uri="{BB962C8B-B14F-4D97-AF65-F5344CB8AC3E}">
        <p14:creationId xmlns:p14="http://schemas.microsoft.com/office/powerpoint/2010/main" val="931305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DBEC41DD-F1C0-C499-E6A6-9813C6846B44}"/>
              </a:ext>
            </a:extLst>
          </p:cNvPr>
          <p:cNvSpPr/>
          <p:nvPr/>
        </p:nvSpPr>
        <p:spPr>
          <a:xfrm>
            <a:off x="740523" y="536137"/>
            <a:ext cx="10765675" cy="1495426"/>
          </a:xfrm>
          <a:prstGeom prst="rect">
            <a:avLst/>
          </a:prstGeom>
          <a:noFill/>
          <a:ln/>
        </p:spPr>
        <p:txBody>
          <a:bodyPr wrap="square" lIns="0" tIns="0" rIns="0" bIns="0" rtlCol="0" anchor="t"/>
          <a:lstStyle/>
          <a:p>
            <a:pPr algn="ctr"/>
            <a:r>
              <a:rPr lang="en-US" sz="3600" b="1" dirty="0">
                <a:solidFill>
                  <a:schemeClr val="accent4">
                    <a:lumMod val="50000"/>
                  </a:schemeClr>
                </a:solidFill>
                <a:latin typeface="Times New Roman"/>
                <a:ea typeface="Libre Baskerville" pitchFamily="34" charset="-122"/>
                <a:cs typeface="Times New Roman"/>
              </a:rPr>
              <a:t>2.1. </a:t>
            </a:r>
            <a:r>
              <a:rPr lang="vi-VN" sz="3600" b="1" dirty="0">
                <a:solidFill>
                  <a:schemeClr val="accent4">
                    <a:lumMod val="50000"/>
                  </a:schemeClr>
                </a:solidFill>
                <a:latin typeface="Times New Roman"/>
                <a:ea typeface="Libre Baskerville" pitchFamily="34" charset="-122"/>
                <a:cs typeface="Times New Roman"/>
              </a:rPr>
              <a:t>Sửa đổi các quy định liên quan đến việc tổ chức chính quyền địa phương theo mô hình 2 cấp</a:t>
            </a:r>
            <a:endParaRPr lang="en-US" sz="3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40522" y="1595465"/>
            <a:ext cx="10765675" cy="4708981"/>
          </a:xfrm>
          <a:prstGeom prst="rect">
            <a:avLst/>
          </a:prstGeom>
          <a:noFill/>
        </p:spPr>
        <p:txBody>
          <a:bodyPr wrap="square" rtlCol="0">
            <a:spAutoFit/>
          </a:bodyPr>
          <a:lstStyle/>
          <a:p>
            <a:pPr marL="342900" indent="-342900">
              <a:buAutoNum type="arabicParenBoth"/>
            </a:pPr>
            <a:r>
              <a:rPr lang="vi-VN" sz="3000" dirty="0">
                <a:cs typeface="Times New Roman" panose="02020603050405020304" pitchFamily="18" charset="0"/>
              </a:rPr>
              <a:t>  Giao Ủy ban nhân dân cấp xã quyết định việc xác định khu vực bỏ phiếu và báo cáo Ủy ban nhân dân cấp tỉnh(khoản 4 Điều 11).</a:t>
            </a:r>
          </a:p>
          <a:p>
            <a:pPr marL="342900" indent="-342900">
              <a:buAutoNum type="arabicParenBoth"/>
            </a:pPr>
            <a:endParaRPr lang="en-US" sz="3000" dirty="0">
              <a:latin typeface="Times New Roman" panose="02020603050405020304" pitchFamily="18" charset="0"/>
              <a:cs typeface="Times New Roman" panose="02020603050405020304" pitchFamily="18" charset="0"/>
            </a:endParaRPr>
          </a:p>
          <a:p>
            <a:pPr marL="342900" indent="-342900">
              <a:buAutoNum type="arabicParenBoth"/>
            </a:pPr>
            <a:r>
              <a:rPr lang="vi-VN" sz="3000" dirty="0">
                <a:cs typeface="Times New Roman" panose="02020603050405020304" pitchFamily="18" charset="0"/>
              </a:rPr>
              <a:t>  Quy định tăng số lượng thành viên của các tổ chức phụ trách bầu cử ở địa phương (các Điều 22, 24)</a:t>
            </a:r>
          </a:p>
          <a:p>
            <a:pPr marL="342900" indent="-342900">
              <a:buAutoNum type="arabicParenBoth"/>
            </a:pPr>
            <a:endParaRPr lang="pt-BR" sz="3000" dirty="0">
              <a:latin typeface="Times New Roman" panose="02020603050405020304" pitchFamily="18" charset="0"/>
              <a:cs typeface="Times New Roman" panose="02020603050405020304" pitchFamily="18" charset="0"/>
            </a:endParaRPr>
          </a:p>
          <a:p>
            <a:pPr marL="342900" indent="-342900" algn="just">
              <a:buAutoNum type="arabicParenBoth"/>
            </a:pPr>
            <a:r>
              <a:rPr lang="vi-VN" sz="3000" dirty="0">
                <a:cs typeface="Times New Roman" panose="02020603050405020304" pitchFamily="18" charset="0"/>
              </a:rPr>
              <a:t>  Quy định các hội nghị hiệp thương ở tỉnh, thành phố có thành phần đại diện Ban thường trực Ủy ban MTTQ VN cấp xã trực thuộc tham dự thay cho thành phần cấp huyện như hiện nay (các điều 39, 44, 49)</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79513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DBEC41DD-F1C0-C499-E6A6-9813C6846B44}"/>
              </a:ext>
            </a:extLst>
          </p:cNvPr>
          <p:cNvSpPr/>
          <p:nvPr/>
        </p:nvSpPr>
        <p:spPr>
          <a:xfrm>
            <a:off x="740523" y="536137"/>
            <a:ext cx="10765675" cy="1495426"/>
          </a:xfrm>
          <a:prstGeom prst="rect">
            <a:avLst/>
          </a:prstGeom>
          <a:noFill/>
          <a:ln/>
        </p:spPr>
        <p:txBody>
          <a:bodyPr wrap="square" lIns="0" tIns="0" rIns="0" bIns="0" rtlCol="0" anchor="t"/>
          <a:lstStyle/>
          <a:p>
            <a:pPr algn="ctr"/>
            <a:r>
              <a:rPr lang="en-US" sz="3600" b="1" dirty="0">
                <a:solidFill>
                  <a:schemeClr val="accent4">
                    <a:lumMod val="50000"/>
                  </a:schemeClr>
                </a:solidFill>
                <a:latin typeface="Times New Roman"/>
                <a:ea typeface="Libre Baskerville" pitchFamily="34" charset="-122"/>
                <a:cs typeface="Times New Roman"/>
              </a:rPr>
              <a:t>2.2. </a:t>
            </a:r>
            <a:r>
              <a:rPr lang="en-US" sz="3600" b="1" dirty="0" err="1">
                <a:solidFill>
                  <a:schemeClr val="accent4">
                    <a:lumMod val="50000"/>
                  </a:schemeClr>
                </a:solidFill>
                <a:latin typeface="Times New Roman"/>
                <a:ea typeface="Libre Baskerville" pitchFamily="34" charset="-122"/>
                <a:cs typeface="Times New Roman"/>
              </a:rPr>
              <a:t>Sửa</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đổi</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các</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quy</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định</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liên</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quan</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đến</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việc</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điều</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chỉnh</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giảm</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thời</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gian</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thực</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hiện</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quy</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trình</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thủ</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tục</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bầu</a:t>
            </a:r>
            <a:r>
              <a:rPr lang="en-US" sz="3600" b="1" dirty="0">
                <a:solidFill>
                  <a:schemeClr val="accent4">
                    <a:lumMod val="50000"/>
                  </a:schemeClr>
                </a:solidFill>
                <a:latin typeface="Times New Roman"/>
                <a:ea typeface="Libre Baskerville" pitchFamily="34" charset="-122"/>
                <a:cs typeface="Times New Roman"/>
              </a:rPr>
              <a:t> </a:t>
            </a:r>
            <a:r>
              <a:rPr lang="en-US" sz="3600" b="1" dirty="0" err="1">
                <a:solidFill>
                  <a:schemeClr val="accent4">
                    <a:lumMod val="50000"/>
                  </a:schemeClr>
                </a:solidFill>
                <a:latin typeface="Times New Roman"/>
                <a:ea typeface="Libre Baskerville" pitchFamily="34" charset="-122"/>
                <a:cs typeface="Times New Roman"/>
              </a:rPr>
              <a:t>cử</a:t>
            </a:r>
            <a:endParaRPr lang="en-US" sz="3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40523" y="1848684"/>
            <a:ext cx="10765675" cy="3785652"/>
          </a:xfrm>
          <a:prstGeom prst="rect">
            <a:avLst/>
          </a:prstGeom>
          <a:noFill/>
        </p:spPr>
        <p:txBody>
          <a:bodyPr wrap="square" rtlCol="0">
            <a:spAutoFit/>
          </a:bodyPr>
          <a:lstStyle/>
          <a:p>
            <a:pPr algn="just"/>
            <a:r>
              <a:rPr lang="vi-VN" sz="3000" dirty="0">
                <a:cs typeface="Times New Roman" panose="02020603050405020304" pitchFamily="18" charset="0"/>
              </a:rPr>
              <a:t>		* Thời điểm cuối cùng nộp hồ sơ ứng cử đến ngày bầu cử là 42 ngày và từ ngày bầu cử đến ngày có thể khai mạc kỳ họp đầu tiên của Quốc hội khóa XVI/HĐND các cấp nhiệm kỳ 2026 - 2031 là 22 ngày</a:t>
            </a:r>
          </a:p>
          <a:p>
            <a:pPr algn="just"/>
            <a:endParaRPr lang="vi-VN" sz="3000" dirty="0">
              <a:latin typeface="Times New Roman" panose="02020603050405020304" pitchFamily="18" charset="0"/>
              <a:cs typeface="Times New Roman" panose="02020603050405020304" pitchFamily="18" charset="0"/>
            </a:endParaRPr>
          </a:p>
          <a:p>
            <a:pPr algn="just"/>
            <a:r>
              <a:rPr lang="vi-VN" sz="3000" dirty="0">
                <a:cs typeface="Times New Roman" panose="02020603050405020304" pitchFamily="18" charset="0"/>
              </a:rPr>
              <a:t>		* Khoảng cách thời gian từ khi nộp hồ sơ ứng cử (khoản 1 Điều 35) đến ngày cuối cùng tổ chức Hội nghị hiệp thương lần thứ hai là 02 ngày</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58247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DBEC41DD-F1C0-C499-E6A6-9813C6846B44}"/>
              </a:ext>
            </a:extLst>
          </p:cNvPr>
          <p:cNvSpPr/>
          <p:nvPr/>
        </p:nvSpPr>
        <p:spPr>
          <a:xfrm>
            <a:off x="759655" y="604911"/>
            <a:ext cx="10746543" cy="1426652"/>
          </a:xfrm>
          <a:prstGeom prst="rect">
            <a:avLst/>
          </a:prstGeom>
          <a:noFill/>
          <a:ln/>
        </p:spPr>
        <p:txBody>
          <a:bodyPr wrap="square" lIns="0" tIns="0" rIns="0" bIns="0" rtlCol="0" anchor="t"/>
          <a:lstStyle/>
          <a:p>
            <a:pPr algn="ctr"/>
            <a:r>
              <a:rPr lang="en-US" sz="3200" b="1" dirty="0">
                <a:solidFill>
                  <a:schemeClr val="accent4">
                    <a:lumMod val="50000"/>
                  </a:schemeClr>
                </a:solidFill>
                <a:latin typeface="Times New Roman"/>
                <a:ea typeface="Libre Baskerville" pitchFamily="34" charset="-122"/>
                <a:cs typeface="Times New Roman"/>
              </a:rPr>
              <a:t>2.2. </a:t>
            </a:r>
            <a:r>
              <a:rPr lang="en-US" sz="3200" b="1" dirty="0" err="1">
                <a:solidFill>
                  <a:schemeClr val="accent4">
                    <a:lumMod val="50000"/>
                  </a:schemeClr>
                </a:solidFill>
                <a:latin typeface="Times New Roman"/>
                <a:ea typeface="Libre Baskerville" pitchFamily="34" charset="-122"/>
                <a:cs typeface="Times New Roman"/>
              </a:rPr>
              <a:t>Sửa</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đổi</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các</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quy</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định</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liên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quan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đến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việc</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điều</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chỉnh</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giảm</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thời</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gian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thực</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hiện</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quy</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trình</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thủ</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tục</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bầu</a:t>
            </a:r>
            <a:r>
              <a:rPr lang="en-US" sz="3200" b="1" dirty="0">
                <a:solidFill>
                  <a:schemeClr val="accent4">
                    <a:lumMod val="50000"/>
                  </a:schemeClr>
                </a:solidFill>
                <a:latin typeface="Times New Roman"/>
                <a:ea typeface="Libre Baskerville" pitchFamily="34" charset="-122"/>
                <a:cs typeface="Times New Roman"/>
              </a:rPr>
              <a:t> </a:t>
            </a:r>
            <a:r>
              <a:rPr lang="en-US" sz="3200" b="1" dirty="0" err="1">
                <a:solidFill>
                  <a:schemeClr val="accent4">
                    <a:lumMod val="50000"/>
                  </a:schemeClr>
                </a:solidFill>
                <a:latin typeface="Times New Roman"/>
                <a:ea typeface="Libre Baskerville" pitchFamily="34" charset="-122"/>
                <a:cs typeface="Times New Roman"/>
              </a:rPr>
              <a:t>cử</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67132" y="1665804"/>
            <a:ext cx="10765675" cy="4708981"/>
          </a:xfrm>
          <a:prstGeom prst="rect">
            <a:avLst/>
          </a:prstGeom>
          <a:noFill/>
        </p:spPr>
        <p:txBody>
          <a:bodyPr wrap="square" rtlCol="0">
            <a:spAutoFit/>
          </a:bodyPr>
          <a:lstStyle/>
          <a:p>
            <a:r>
              <a:rPr lang="vi-VN" sz="3000" dirty="0">
                <a:cs typeface="Times New Roman" panose="02020603050405020304" pitchFamily="18" charset="0"/>
              </a:rPr>
              <a:t>		* Khoảng cách thời gian từ thời hạn cuối cùng tổ chức Hội nghị hiệp thương lần thứ hai đến ngày cuối tổ chức Hội nghị hiệp thương lần thứ ba là 17 ngày; </a:t>
            </a:r>
          </a:p>
          <a:p>
            <a:endParaRPr lang="vi-VN" sz="3000" dirty="0">
              <a:cs typeface="Times New Roman" panose="02020603050405020304" pitchFamily="18" charset="0"/>
            </a:endParaRPr>
          </a:p>
          <a:p>
            <a:r>
              <a:rPr lang="vi-VN" sz="3000" dirty="0">
                <a:cs typeface="Times New Roman" panose="02020603050405020304" pitchFamily="18" charset="0"/>
              </a:rPr>
              <a:t>		* Khoảng cách thời gian từ thời hạn cuối tổ chức Hội nghị hiệp thương lần thứ ba đến thời hạn cuối công bố, niêm yết danh sách người ứng cử là 07 ngày; </a:t>
            </a:r>
          </a:p>
          <a:p>
            <a:endParaRPr lang="vi-VN" sz="3000" dirty="0">
              <a:cs typeface="Times New Roman" panose="02020603050405020304" pitchFamily="18" charset="0"/>
            </a:endParaRPr>
          </a:p>
          <a:p>
            <a:r>
              <a:rPr lang="vi-VN" sz="3000" dirty="0">
                <a:cs typeface="Times New Roman" panose="02020603050405020304" pitchFamily="18" charset="0"/>
              </a:rPr>
              <a:t>		* Khoảng cách thời gian từ thời hạn cuối công bố, niêm yết danh sách người ứng cử đến ngày bầu cử là 16 ngày.</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654774"/>
      </p:ext>
    </p:extLst>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236</TotalTime>
  <Words>1008</Words>
  <Application>Microsoft Office PowerPoint</Application>
  <PresentationFormat>Widescreen</PresentationFormat>
  <Paragraphs>48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Times New Roman</vt:lpstr>
      <vt:lpstr>Times New Roman Bold</vt:lpstr>
      <vt:lpstr>Organic</vt:lpstr>
      <vt:lpstr>GIỚI THIỆU NỘI DUNG CƠ BẢN </vt:lpstr>
      <vt:lpstr>BỐ CỤC</vt:lpstr>
      <vt:lpstr>Sự cần thiết sửa đổi, bổ sung một số điều của Luật</vt:lpstr>
      <vt:lpstr>PowerPoint Presentation</vt:lpstr>
      <vt:lpstr>PowerPoint Presentation</vt:lpstr>
      <vt:lpstr>II. Về bố cục và nội dung cơ bản của Luật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 chức thi hành Luật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NỘI DUNG CƠ BẢN</dc:title>
  <dc:creator>Phạm Hà Phương</dc:creator>
  <cp:lastModifiedBy>HP</cp:lastModifiedBy>
  <cp:revision>21</cp:revision>
  <dcterms:created xsi:type="dcterms:W3CDTF">2025-09-03T16:10:20Z</dcterms:created>
  <dcterms:modified xsi:type="dcterms:W3CDTF">2026-01-08T09:33:55Z</dcterms:modified>
</cp:coreProperties>
</file>