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74"/>
  </p:notesMasterIdLst>
  <p:sldIdLst>
    <p:sldId id="431" r:id="rId2"/>
    <p:sldId id="432" r:id="rId3"/>
    <p:sldId id="436" r:id="rId4"/>
    <p:sldId id="257" r:id="rId5"/>
    <p:sldId id="545" r:id="rId6"/>
    <p:sldId id="437" r:id="rId7"/>
    <p:sldId id="262" r:id="rId8"/>
    <p:sldId id="263" r:id="rId9"/>
    <p:sldId id="465" r:id="rId10"/>
    <p:sldId id="470" r:id="rId11"/>
    <p:sldId id="537" r:id="rId12"/>
    <p:sldId id="476" r:id="rId13"/>
    <p:sldId id="534" r:id="rId14"/>
    <p:sldId id="471" r:id="rId15"/>
    <p:sldId id="474" r:id="rId16"/>
    <p:sldId id="531" r:id="rId17"/>
    <p:sldId id="554" r:id="rId18"/>
    <p:sldId id="538" r:id="rId19"/>
    <p:sldId id="416" r:id="rId20"/>
    <p:sldId id="394" r:id="rId21"/>
    <p:sldId id="395" r:id="rId22"/>
    <p:sldId id="396" r:id="rId23"/>
    <p:sldId id="397" r:id="rId24"/>
    <p:sldId id="265" r:id="rId25"/>
    <p:sldId id="398" r:id="rId26"/>
    <p:sldId id="480" r:id="rId27"/>
    <p:sldId id="581" r:id="rId28"/>
    <p:sldId id="493" r:id="rId29"/>
    <p:sldId id="539" r:id="rId30"/>
    <p:sldId id="579" r:id="rId31"/>
    <p:sldId id="422" r:id="rId32"/>
    <p:sldId id="439" r:id="rId33"/>
    <p:sldId id="440" r:id="rId34"/>
    <p:sldId id="442" r:id="rId35"/>
    <p:sldId id="509" r:id="rId36"/>
    <p:sldId id="449" r:id="rId37"/>
    <p:sldId id="573" r:id="rId38"/>
    <p:sldId id="574" r:id="rId39"/>
    <p:sldId id="486" r:id="rId40"/>
    <p:sldId id="556" r:id="rId41"/>
    <p:sldId id="489" r:id="rId42"/>
    <p:sldId id="490" r:id="rId43"/>
    <p:sldId id="270" r:id="rId44"/>
    <p:sldId id="582" r:id="rId45"/>
    <p:sldId id="586" r:id="rId46"/>
    <p:sldId id="566" r:id="rId47"/>
    <p:sldId id="583" r:id="rId48"/>
    <p:sldId id="544" r:id="rId49"/>
    <p:sldId id="549" r:id="rId50"/>
    <p:sldId id="568" r:id="rId51"/>
    <p:sldId id="550" r:id="rId52"/>
    <p:sldId id="569" r:id="rId53"/>
    <p:sldId id="571" r:id="rId54"/>
    <p:sldId id="570" r:id="rId55"/>
    <p:sldId id="557" r:id="rId56"/>
    <p:sldId id="558" r:id="rId57"/>
    <p:sldId id="553" r:id="rId58"/>
    <p:sldId id="559" r:id="rId59"/>
    <p:sldId id="560" r:id="rId60"/>
    <p:sldId id="578" r:id="rId61"/>
    <p:sldId id="580" r:id="rId62"/>
    <p:sldId id="575" r:id="rId63"/>
    <p:sldId id="576" r:id="rId64"/>
    <p:sldId id="547" r:id="rId65"/>
    <p:sldId id="585" r:id="rId66"/>
    <p:sldId id="584" r:id="rId67"/>
    <p:sldId id="561" r:id="rId68"/>
    <p:sldId id="577" r:id="rId69"/>
    <p:sldId id="497" r:id="rId70"/>
    <p:sldId id="564" r:id="rId71"/>
    <p:sldId id="542" r:id="rId72"/>
    <p:sldId id="456" r:id="rId73"/>
  </p:sldIdLst>
  <p:sldSz cx="9906000" cy="6858000" type="A4"/>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5"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962E"/>
    <a:srgbClr val="EEECE1"/>
    <a:srgbClr val="059A5C"/>
    <a:srgbClr val="ED7D31"/>
    <a:srgbClr val="AF968F"/>
    <a:srgbClr val="EBAE96"/>
    <a:srgbClr val="936B51"/>
    <a:srgbClr val="EA9083"/>
    <a:srgbClr val="E8DC9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96" autoAdjust="0"/>
    <p:restoredTop sz="95918" autoAdjust="0"/>
  </p:normalViewPr>
  <p:slideViewPr>
    <p:cSldViewPr snapToGrid="0">
      <p:cViewPr varScale="1">
        <p:scale>
          <a:sx n="102" d="100"/>
          <a:sy n="102" d="100"/>
        </p:scale>
        <p:origin x="2010" y="11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1136"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847AA2-2D00-48ED-BF38-C2BD6F183337}"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CB17AE14-9777-41AB-8BBE-985985B92EC1}">
      <dgm:prSet phldrT="[Text]" custT="1"/>
      <dgm:spPr>
        <a:solidFill>
          <a:schemeClr val="accent2">
            <a:lumMod val="60000"/>
            <a:lumOff val="40000"/>
          </a:schemeClr>
        </a:solidFill>
      </dgm:spPr>
      <dgm:t>
        <a:bodyPr/>
        <a:lstStyle/>
        <a:p>
          <a:r>
            <a:rPr lang="en-US" sz="2800" b="1">
              <a:solidFill>
                <a:schemeClr val="tx1">
                  <a:lumMod val="85000"/>
                  <a:lumOff val="15000"/>
                </a:schemeClr>
              </a:solidFill>
            </a:rPr>
            <a:t>2030</a:t>
          </a:r>
        </a:p>
      </dgm:t>
    </dgm:pt>
    <dgm:pt modelId="{378F935A-2361-4BD9-9CB1-D873E223DE9A}" type="parTrans" cxnId="{4B2224C8-82C1-45B2-B2CB-9BA537F80464}">
      <dgm:prSet/>
      <dgm:spPr/>
      <dgm:t>
        <a:bodyPr/>
        <a:lstStyle/>
        <a:p>
          <a:endParaRPr lang="en-US" sz="900"/>
        </a:p>
      </dgm:t>
    </dgm:pt>
    <dgm:pt modelId="{567D8A50-AB38-4A6C-B9D4-35465C237DBE}" type="sibTrans" cxnId="{4B2224C8-82C1-45B2-B2CB-9BA537F80464}">
      <dgm:prSet/>
      <dgm:spPr/>
      <dgm:t>
        <a:bodyPr/>
        <a:lstStyle/>
        <a:p>
          <a:endParaRPr lang="en-US" sz="900"/>
        </a:p>
      </dgm:t>
    </dgm:pt>
    <dgm:pt modelId="{C44B037F-C1A9-4E18-A13F-B1068DEB94DA}">
      <dgm:prSet phldrT="[Text]" custT="1"/>
      <dgm:spPr/>
      <dgm:t>
        <a:bodyPr/>
        <a:lstStyle/>
        <a:p>
          <a:r>
            <a:rPr lang="en-US" sz="2800" b="1">
              <a:solidFill>
                <a:schemeClr val="tx1">
                  <a:lumMod val="85000"/>
                  <a:lumOff val="15000"/>
                </a:schemeClr>
              </a:solidFill>
            </a:rPr>
            <a:t>2050</a:t>
          </a:r>
        </a:p>
      </dgm:t>
    </dgm:pt>
    <dgm:pt modelId="{BB5C504E-586D-4FAC-B2FF-DF4BFB5D9835}" type="parTrans" cxnId="{2F679EEC-31D0-4785-8EA8-D3DF600DBDA5}">
      <dgm:prSet/>
      <dgm:spPr/>
      <dgm:t>
        <a:bodyPr/>
        <a:lstStyle/>
        <a:p>
          <a:endParaRPr lang="en-US" sz="900"/>
        </a:p>
      </dgm:t>
    </dgm:pt>
    <dgm:pt modelId="{DEAC0403-A1A2-4297-8973-BAE0C5A02FE8}" type="sibTrans" cxnId="{2F679EEC-31D0-4785-8EA8-D3DF600DBDA5}">
      <dgm:prSet/>
      <dgm:spPr/>
      <dgm:t>
        <a:bodyPr/>
        <a:lstStyle/>
        <a:p>
          <a:endParaRPr lang="en-US" sz="900"/>
        </a:p>
      </dgm:t>
    </dgm:pt>
    <dgm:pt modelId="{12B047E1-5310-4871-BAD6-B2938250A661}">
      <dgm:prSet phldrT="[Text]" custT="1"/>
      <dgm:spPr/>
      <dgm:t>
        <a:bodyPr/>
        <a:lstStyle/>
        <a:p>
          <a:pPr>
            <a:buNone/>
          </a:pPr>
          <a:r>
            <a:rPr lang="vi-VN" sz="1200" b="1"/>
            <a:t>Trung tâm văn hóa – tín ngưỡng của miền Bắc gắn với đạo tràng Quán Thế âm Bồ Tát và đạo Mẫu; Khu du lịch quốc gia</a:t>
          </a:r>
          <a:endParaRPr lang="en-US" sz="1200"/>
        </a:p>
      </dgm:t>
    </dgm:pt>
    <dgm:pt modelId="{107EBEF2-E6CD-4A69-A57D-ABF375CE0F1A}" type="parTrans" cxnId="{324A93CD-403F-4402-A919-04DAF2A86413}">
      <dgm:prSet/>
      <dgm:spPr/>
      <dgm:t>
        <a:bodyPr/>
        <a:lstStyle/>
        <a:p>
          <a:endParaRPr lang="en-US" sz="900"/>
        </a:p>
      </dgm:t>
    </dgm:pt>
    <dgm:pt modelId="{4FD919D0-7DE1-4C87-B006-83D69EEC58B5}" type="sibTrans" cxnId="{324A93CD-403F-4402-A919-04DAF2A86413}">
      <dgm:prSet/>
      <dgm:spPr/>
      <dgm:t>
        <a:bodyPr/>
        <a:lstStyle/>
        <a:p>
          <a:endParaRPr lang="en-US" sz="900"/>
        </a:p>
      </dgm:t>
    </dgm:pt>
    <dgm:pt modelId="{D00A2CB3-DEA1-43F8-948A-CDA5163A9CBD}">
      <dgm:prSet phldrT="[Text]" custT="1"/>
      <dgm:spPr/>
      <dgm:t>
        <a:bodyPr/>
        <a:lstStyle/>
        <a:p>
          <a:pPr>
            <a:buNone/>
          </a:pPr>
          <a:r>
            <a:rPr lang="vi-VN" sz="1200" b="1"/>
            <a:t>Quần thể Hương Sơn trở thành di sản thế giới; điểm du lịch hấp dẫn của cả nước và vươn tầm quốc tế.</a:t>
          </a:r>
          <a:endParaRPr lang="en-US" sz="1200"/>
        </a:p>
      </dgm:t>
    </dgm:pt>
    <dgm:pt modelId="{2ECED910-DE96-4620-9891-B311D14E6370}" type="parTrans" cxnId="{53250626-01AD-460F-BAF8-034ED902F4A3}">
      <dgm:prSet/>
      <dgm:spPr/>
      <dgm:t>
        <a:bodyPr/>
        <a:lstStyle/>
        <a:p>
          <a:endParaRPr lang="en-US" sz="900"/>
        </a:p>
      </dgm:t>
    </dgm:pt>
    <dgm:pt modelId="{B1195570-6C4A-48B7-AD74-9B7C80BB7C6A}" type="sibTrans" cxnId="{53250626-01AD-460F-BAF8-034ED902F4A3}">
      <dgm:prSet/>
      <dgm:spPr/>
      <dgm:t>
        <a:bodyPr/>
        <a:lstStyle/>
        <a:p>
          <a:endParaRPr lang="en-US" sz="900"/>
        </a:p>
      </dgm:t>
    </dgm:pt>
    <dgm:pt modelId="{10B5634A-5CD8-4458-A498-3E14EF8A1FD3}">
      <dgm:prSet phldrT="[Text]" custT="1"/>
      <dgm:spPr/>
      <dgm:t>
        <a:bodyPr/>
        <a:lstStyle/>
        <a:p>
          <a:pPr>
            <a:buNone/>
          </a:pPr>
          <a:r>
            <a:rPr lang="en-US" sz="1200"/>
            <a:t>Phát huy giá trị di tích quần thể Hương Sơn đóng vai trò trung tâm hành hương chính, đất gốc của tín ngưỡng Quan âm Nam Hải, và kết nối với các địa điểm thờ</a:t>
          </a:r>
          <a:r>
            <a:rPr lang="vi-VN" sz="1200"/>
            <a:t> Quan </a:t>
          </a:r>
          <a:r>
            <a:rPr lang="en-US" sz="1200"/>
            <a:t>â</a:t>
          </a:r>
          <a:r>
            <a:rPr lang="vi-VN" sz="1200"/>
            <a:t>m Nam Hải nổi tiếng ở Việt Nam: Đà Nẵng, Quảng Ngãi, Bạc Liêu, Tiền Giang,...</a:t>
          </a:r>
          <a:r>
            <a:rPr lang="en-US" sz="1200"/>
            <a:t>; Hình thành 1 chuỗi sản phẩm du lịch với Chùa Hương là hạt nhân kết nối từ: Quan Sơn - An Phú - Hương Sơn - Tam Chúc - Bái Đính…; Nghiên cứu kết nối với không gian văn hóa tiền sử Hòa Bình (tỉnh Hòa Bình).</a:t>
          </a:r>
          <a:endParaRPr lang="en-US" sz="1200" b="1"/>
        </a:p>
      </dgm:t>
    </dgm:pt>
    <dgm:pt modelId="{8FD5EFB0-73C7-4F9E-B6D1-B142C423DBF7}" type="parTrans" cxnId="{865AA4A2-8D31-416A-9627-610652AD8B18}">
      <dgm:prSet/>
      <dgm:spPr/>
      <dgm:t>
        <a:bodyPr/>
        <a:lstStyle/>
        <a:p>
          <a:endParaRPr lang="en-US"/>
        </a:p>
      </dgm:t>
    </dgm:pt>
    <dgm:pt modelId="{9EE3661C-32E4-4614-A8FA-94BF24F9D735}" type="sibTrans" cxnId="{865AA4A2-8D31-416A-9627-610652AD8B18}">
      <dgm:prSet/>
      <dgm:spPr/>
      <dgm:t>
        <a:bodyPr/>
        <a:lstStyle/>
        <a:p>
          <a:endParaRPr lang="en-US"/>
        </a:p>
      </dgm:t>
    </dgm:pt>
    <dgm:pt modelId="{AB933264-EC0D-43A8-B775-EF9BD4976BD3}">
      <dgm:prSet phldrT="[Text]" custT="1"/>
      <dgm:spPr/>
      <dgm:t>
        <a:bodyPr/>
        <a:lstStyle/>
        <a:p>
          <a:pPr>
            <a:buNone/>
          </a:pPr>
          <a:r>
            <a:rPr lang="en-US" sz="1200"/>
            <a:t>Khai thác giá trị tín ngưỡng gắn với một trong những đạo tràng của Quan âm Nam Hải, ngang với Phổ Đà Sơn ở Trung Quốc - là nơi tu hành của Quan âm Nam Hải để hình thành 1 trung tâm hành hương/điểm đến du lịch văn hóa, tín ngưỡng mang tầm quốc tế gắn với thị trường khách quốc tế từ các quốc gia ven biển Đông Á (từ Hàn Quốc, Nhật Bản, Trung Quốc, Singapore, Malaysia...) là vùng tín ngưỡng thờ cúng Quan âm Nam Hải đậm đặc. Đưa di tích trở thành di sản thế giới.</a:t>
          </a:r>
          <a:endParaRPr lang="en-US" sz="1200" b="1"/>
        </a:p>
      </dgm:t>
    </dgm:pt>
    <dgm:pt modelId="{4C41D674-0D6E-432A-82FC-114A3AB91D61}" type="parTrans" cxnId="{4C7E5DA5-6765-4A23-B582-816F54268BCB}">
      <dgm:prSet/>
      <dgm:spPr/>
      <dgm:t>
        <a:bodyPr/>
        <a:lstStyle/>
        <a:p>
          <a:endParaRPr lang="en-US"/>
        </a:p>
      </dgm:t>
    </dgm:pt>
    <dgm:pt modelId="{C252F5E9-AAAC-47BF-A60F-B0F8F587D367}" type="sibTrans" cxnId="{4C7E5DA5-6765-4A23-B582-816F54268BCB}">
      <dgm:prSet/>
      <dgm:spPr/>
      <dgm:t>
        <a:bodyPr/>
        <a:lstStyle/>
        <a:p>
          <a:endParaRPr lang="en-US"/>
        </a:p>
      </dgm:t>
    </dgm:pt>
    <dgm:pt modelId="{C418DBC6-F75F-4608-8D0F-2173D6CCE6AB}" type="pres">
      <dgm:prSet presAssocID="{76847AA2-2D00-48ED-BF38-C2BD6F183337}" presName="Name0" presStyleCnt="0">
        <dgm:presLayoutVars>
          <dgm:dir/>
          <dgm:animLvl val="lvl"/>
          <dgm:resizeHandles/>
        </dgm:presLayoutVars>
      </dgm:prSet>
      <dgm:spPr/>
    </dgm:pt>
    <dgm:pt modelId="{269BC1D8-8A99-4730-8B9E-5C0B6F358AA9}" type="pres">
      <dgm:prSet presAssocID="{CB17AE14-9777-41AB-8BBE-985985B92EC1}" presName="linNode" presStyleCnt="0"/>
      <dgm:spPr/>
    </dgm:pt>
    <dgm:pt modelId="{1B54861A-2822-4D43-A2A8-EB52124B7ACD}" type="pres">
      <dgm:prSet presAssocID="{CB17AE14-9777-41AB-8BBE-985985B92EC1}" presName="parentShp" presStyleLbl="node1" presStyleIdx="0" presStyleCnt="2" custScaleX="56994" custScaleY="70644" custLinFactNeighborX="-5722" custLinFactNeighborY="0">
        <dgm:presLayoutVars>
          <dgm:bulletEnabled val="1"/>
        </dgm:presLayoutVars>
      </dgm:prSet>
      <dgm:spPr/>
    </dgm:pt>
    <dgm:pt modelId="{0995A7B0-0429-4071-AF45-37F564903B25}" type="pres">
      <dgm:prSet presAssocID="{CB17AE14-9777-41AB-8BBE-985985B92EC1}" presName="childShp" presStyleLbl="bgAccFollowNode1" presStyleIdx="0" presStyleCnt="2" custScaleX="124116">
        <dgm:presLayoutVars>
          <dgm:bulletEnabled val="1"/>
        </dgm:presLayoutVars>
      </dgm:prSet>
      <dgm:spPr/>
    </dgm:pt>
    <dgm:pt modelId="{B71C4562-FB49-4297-A838-BB0914EB61AB}" type="pres">
      <dgm:prSet presAssocID="{567D8A50-AB38-4A6C-B9D4-35465C237DBE}" presName="spacing" presStyleCnt="0"/>
      <dgm:spPr/>
    </dgm:pt>
    <dgm:pt modelId="{3C16A0A8-F447-449E-AEE4-4CF92CBF346A}" type="pres">
      <dgm:prSet presAssocID="{C44B037F-C1A9-4E18-A13F-B1068DEB94DA}" presName="linNode" presStyleCnt="0"/>
      <dgm:spPr/>
    </dgm:pt>
    <dgm:pt modelId="{A85E32EC-C871-486C-B0DB-177F6C3847AF}" type="pres">
      <dgm:prSet presAssocID="{C44B037F-C1A9-4E18-A13F-B1068DEB94DA}" presName="parentShp" presStyleLbl="node1" presStyleIdx="1" presStyleCnt="2" custScaleX="56994" custScaleY="70644" custLinFactNeighborX="-5722" custLinFactNeighborY="0">
        <dgm:presLayoutVars>
          <dgm:bulletEnabled val="1"/>
        </dgm:presLayoutVars>
      </dgm:prSet>
      <dgm:spPr/>
    </dgm:pt>
    <dgm:pt modelId="{E20E28CB-EC34-4C67-8F27-2A37610DAFDD}" type="pres">
      <dgm:prSet presAssocID="{C44B037F-C1A9-4E18-A13F-B1068DEB94DA}" presName="childShp" presStyleLbl="bgAccFollowNode1" presStyleIdx="1" presStyleCnt="2" custScaleX="124116" custScaleY="116249">
        <dgm:presLayoutVars>
          <dgm:bulletEnabled val="1"/>
        </dgm:presLayoutVars>
      </dgm:prSet>
      <dgm:spPr/>
    </dgm:pt>
  </dgm:ptLst>
  <dgm:cxnLst>
    <dgm:cxn modelId="{35F89F10-F8FB-4137-B710-3E9FC1037608}" type="presOf" srcId="{D00A2CB3-DEA1-43F8-948A-CDA5163A9CBD}" destId="{E20E28CB-EC34-4C67-8F27-2A37610DAFDD}" srcOrd="0" destOrd="0" presId="urn:microsoft.com/office/officeart/2005/8/layout/vList6"/>
    <dgm:cxn modelId="{7C261217-7372-46CD-8ED0-C11AF8460DF1}" type="presOf" srcId="{76847AA2-2D00-48ED-BF38-C2BD6F183337}" destId="{C418DBC6-F75F-4608-8D0F-2173D6CCE6AB}" srcOrd="0" destOrd="0" presId="urn:microsoft.com/office/officeart/2005/8/layout/vList6"/>
    <dgm:cxn modelId="{53250626-01AD-460F-BAF8-034ED902F4A3}" srcId="{C44B037F-C1A9-4E18-A13F-B1068DEB94DA}" destId="{D00A2CB3-DEA1-43F8-948A-CDA5163A9CBD}" srcOrd="0" destOrd="0" parTransId="{2ECED910-DE96-4620-9891-B311D14E6370}" sibTransId="{B1195570-6C4A-48B7-AD74-9B7C80BB7C6A}"/>
    <dgm:cxn modelId="{D350F33C-1ADF-4D2D-B981-472C90680F6C}" type="presOf" srcId="{12B047E1-5310-4871-BAD6-B2938250A661}" destId="{0995A7B0-0429-4071-AF45-37F564903B25}" srcOrd="0" destOrd="0" presId="urn:microsoft.com/office/officeart/2005/8/layout/vList6"/>
    <dgm:cxn modelId="{B8229D3E-4695-4672-ADD9-A13EABA0526C}" type="presOf" srcId="{CB17AE14-9777-41AB-8BBE-985985B92EC1}" destId="{1B54861A-2822-4D43-A2A8-EB52124B7ACD}" srcOrd="0" destOrd="0" presId="urn:microsoft.com/office/officeart/2005/8/layout/vList6"/>
    <dgm:cxn modelId="{4199864C-D8AD-4CDA-A8D0-F28770320143}" type="presOf" srcId="{10B5634A-5CD8-4458-A498-3E14EF8A1FD3}" destId="{0995A7B0-0429-4071-AF45-37F564903B25}" srcOrd="0" destOrd="1" presId="urn:microsoft.com/office/officeart/2005/8/layout/vList6"/>
    <dgm:cxn modelId="{7FCB488E-20C4-4214-BBF7-8743799FBDD4}" type="presOf" srcId="{AB933264-EC0D-43A8-B775-EF9BD4976BD3}" destId="{E20E28CB-EC34-4C67-8F27-2A37610DAFDD}" srcOrd="0" destOrd="1" presId="urn:microsoft.com/office/officeart/2005/8/layout/vList6"/>
    <dgm:cxn modelId="{865AA4A2-8D31-416A-9627-610652AD8B18}" srcId="{CB17AE14-9777-41AB-8BBE-985985B92EC1}" destId="{10B5634A-5CD8-4458-A498-3E14EF8A1FD3}" srcOrd="1" destOrd="0" parTransId="{8FD5EFB0-73C7-4F9E-B6D1-B142C423DBF7}" sibTransId="{9EE3661C-32E4-4614-A8FA-94BF24F9D735}"/>
    <dgm:cxn modelId="{4C7E5DA5-6765-4A23-B582-816F54268BCB}" srcId="{C44B037F-C1A9-4E18-A13F-B1068DEB94DA}" destId="{AB933264-EC0D-43A8-B775-EF9BD4976BD3}" srcOrd="1" destOrd="0" parTransId="{4C41D674-0D6E-432A-82FC-114A3AB91D61}" sibTransId="{C252F5E9-AAAC-47BF-A60F-B0F8F587D367}"/>
    <dgm:cxn modelId="{7B6AD5C7-249E-46A9-BCAA-2FB3D0FD024C}" type="presOf" srcId="{C44B037F-C1A9-4E18-A13F-B1068DEB94DA}" destId="{A85E32EC-C871-486C-B0DB-177F6C3847AF}" srcOrd="0" destOrd="0" presId="urn:microsoft.com/office/officeart/2005/8/layout/vList6"/>
    <dgm:cxn modelId="{4B2224C8-82C1-45B2-B2CB-9BA537F80464}" srcId="{76847AA2-2D00-48ED-BF38-C2BD6F183337}" destId="{CB17AE14-9777-41AB-8BBE-985985B92EC1}" srcOrd="0" destOrd="0" parTransId="{378F935A-2361-4BD9-9CB1-D873E223DE9A}" sibTransId="{567D8A50-AB38-4A6C-B9D4-35465C237DBE}"/>
    <dgm:cxn modelId="{324A93CD-403F-4402-A919-04DAF2A86413}" srcId="{CB17AE14-9777-41AB-8BBE-985985B92EC1}" destId="{12B047E1-5310-4871-BAD6-B2938250A661}" srcOrd="0" destOrd="0" parTransId="{107EBEF2-E6CD-4A69-A57D-ABF375CE0F1A}" sibTransId="{4FD919D0-7DE1-4C87-B006-83D69EEC58B5}"/>
    <dgm:cxn modelId="{2F679EEC-31D0-4785-8EA8-D3DF600DBDA5}" srcId="{76847AA2-2D00-48ED-BF38-C2BD6F183337}" destId="{C44B037F-C1A9-4E18-A13F-B1068DEB94DA}" srcOrd="1" destOrd="0" parTransId="{BB5C504E-586D-4FAC-B2FF-DF4BFB5D9835}" sibTransId="{DEAC0403-A1A2-4297-8973-BAE0C5A02FE8}"/>
    <dgm:cxn modelId="{F7F1CE60-601D-4065-AA48-3E5DD0BB6F7C}" type="presParOf" srcId="{C418DBC6-F75F-4608-8D0F-2173D6CCE6AB}" destId="{269BC1D8-8A99-4730-8B9E-5C0B6F358AA9}" srcOrd="0" destOrd="0" presId="urn:microsoft.com/office/officeart/2005/8/layout/vList6"/>
    <dgm:cxn modelId="{1CE0050A-2C95-4AB3-B6AA-FE4B228599D5}" type="presParOf" srcId="{269BC1D8-8A99-4730-8B9E-5C0B6F358AA9}" destId="{1B54861A-2822-4D43-A2A8-EB52124B7ACD}" srcOrd="0" destOrd="0" presId="urn:microsoft.com/office/officeart/2005/8/layout/vList6"/>
    <dgm:cxn modelId="{E8DB5771-FD3E-4A38-BB38-057FB9F7BA21}" type="presParOf" srcId="{269BC1D8-8A99-4730-8B9E-5C0B6F358AA9}" destId="{0995A7B0-0429-4071-AF45-37F564903B25}" srcOrd="1" destOrd="0" presId="urn:microsoft.com/office/officeart/2005/8/layout/vList6"/>
    <dgm:cxn modelId="{11DF02A2-774A-473B-9420-0BC5E518DA81}" type="presParOf" srcId="{C418DBC6-F75F-4608-8D0F-2173D6CCE6AB}" destId="{B71C4562-FB49-4297-A838-BB0914EB61AB}" srcOrd="1" destOrd="0" presId="urn:microsoft.com/office/officeart/2005/8/layout/vList6"/>
    <dgm:cxn modelId="{16790E26-464D-4FAE-A4BE-E161AFB546C2}" type="presParOf" srcId="{C418DBC6-F75F-4608-8D0F-2173D6CCE6AB}" destId="{3C16A0A8-F447-449E-AEE4-4CF92CBF346A}" srcOrd="2" destOrd="0" presId="urn:microsoft.com/office/officeart/2005/8/layout/vList6"/>
    <dgm:cxn modelId="{811F0094-5609-43D0-81DF-6C7738853FE8}" type="presParOf" srcId="{3C16A0A8-F447-449E-AEE4-4CF92CBF346A}" destId="{A85E32EC-C871-486C-B0DB-177F6C3847AF}" srcOrd="0" destOrd="0" presId="urn:microsoft.com/office/officeart/2005/8/layout/vList6"/>
    <dgm:cxn modelId="{CE4DF552-F52C-4A2C-8F9B-38FBA97F92CD}" type="presParOf" srcId="{3C16A0A8-F447-449E-AEE4-4CF92CBF346A}" destId="{E20E28CB-EC34-4C67-8F27-2A37610DAFD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95A7B0-0429-4071-AF45-37F564903B25}">
      <dsp:nvSpPr>
        <dsp:cNvPr id="0" name=""/>
        <dsp:cNvSpPr/>
      </dsp:nvSpPr>
      <dsp:spPr>
        <a:xfrm>
          <a:off x="2300573" y="431"/>
          <a:ext cx="7089999" cy="1750962"/>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None/>
          </a:pPr>
          <a:r>
            <a:rPr lang="vi-VN" sz="1200" b="1" kern="1200"/>
            <a:t>Trung tâm văn hóa – tín ngưỡng của miền Bắc gắn với đạo tràng Quán Thế âm Bồ Tát và đạo Mẫu; Khu du lịch quốc gia</a:t>
          </a:r>
          <a:endParaRPr lang="en-US" sz="1200" kern="1200"/>
        </a:p>
        <a:p>
          <a:pPr marL="114300" lvl="1" indent="-114300" algn="l" defTabSz="533400">
            <a:lnSpc>
              <a:spcPct val="90000"/>
            </a:lnSpc>
            <a:spcBef>
              <a:spcPct val="0"/>
            </a:spcBef>
            <a:spcAft>
              <a:spcPct val="15000"/>
            </a:spcAft>
            <a:buNone/>
          </a:pPr>
          <a:r>
            <a:rPr lang="en-US" sz="1200" kern="1200"/>
            <a:t>Phát huy giá trị di tích quần thể Hương Sơn đóng vai trò trung tâm hành hương chính, đất gốc của tín ngưỡng Quan âm Nam Hải, và kết nối với các địa điểm thờ</a:t>
          </a:r>
          <a:r>
            <a:rPr lang="vi-VN" sz="1200" kern="1200"/>
            <a:t> Quan </a:t>
          </a:r>
          <a:r>
            <a:rPr lang="en-US" sz="1200" kern="1200"/>
            <a:t>â</a:t>
          </a:r>
          <a:r>
            <a:rPr lang="vi-VN" sz="1200" kern="1200"/>
            <a:t>m Nam Hải nổi tiếng ở Việt Nam: Đà Nẵng, Quảng Ngãi, Bạc Liêu, Tiền Giang,...</a:t>
          </a:r>
          <a:r>
            <a:rPr lang="en-US" sz="1200" kern="1200"/>
            <a:t>; Hình thành 1 chuỗi sản phẩm du lịch với Chùa Hương là hạt nhân kết nối từ: Quan Sơn - An Phú - Hương Sơn - Tam Chúc - Bái Đính…; Nghiên cứu kết nối với không gian văn hóa tiền sử Hòa Bình (tỉnh Hòa Bình).</a:t>
          </a:r>
          <a:endParaRPr lang="en-US" sz="1200" b="1" kern="1200"/>
        </a:p>
      </dsp:txBody>
      <dsp:txXfrm>
        <a:off x="2300573" y="219301"/>
        <a:ext cx="6433388" cy="1313222"/>
      </dsp:txXfrm>
    </dsp:sp>
    <dsp:sp modelId="{1B54861A-2822-4D43-A2A8-EB52124B7ACD}">
      <dsp:nvSpPr>
        <dsp:cNvPr id="0" name=""/>
        <dsp:cNvSpPr/>
      </dsp:nvSpPr>
      <dsp:spPr>
        <a:xfrm>
          <a:off x="0" y="257438"/>
          <a:ext cx="2170482" cy="123695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85000"/>
                  <a:lumOff val="15000"/>
                </a:schemeClr>
              </a:solidFill>
            </a:rPr>
            <a:t>2030</a:t>
          </a:r>
        </a:p>
      </dsp:txBody>
      <dsp:txXfrm>
        <a:off x="60383" y="317821"/>
        <a:ext cx="2049716" cy="1116184"/>
      </dsp:txXfrm>
    </dsp:sp>
    <dsp:sp modelId="{E20E28CB-EC34-4C67-8F27-2A37610DAFDD}">
      <dsp:nvSpPr>
        <dsp:cNvPr id="0" name=""/>
        <dsp:cNvSpPr/>
      </dsp:nvSpPr>
      <dsp:spPr>
        <a:xfrm>
          <a:off x="2302975" y="1926491"/>
          <a:ext cx="7083075" cy="203547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None/>
          </a:pPr>
          <a:r>
            <a:rPr lang="vi-VN" sz="1200" b="1" kern="1200"/>
            <a:t>Quần thể Hương Sơn trở thành di sản thế giới; điểm du lịch hấp dẫn của cả nước và vươn tầm quốc tế.</a:t>
          </a:r>
          <a:endParaRPr lang="en-US" sz="1200" kern="1200"/>
        </a:p>
        <a:p>
          <a:pPr marL="114300" lvl="1" indent="-114300" algn="l" defTabSz="533400">
            <a:lnSpc>
              <a:spcPct val="90000"/>
            </a:lnSpc>
            <a:spcBef>
              <a:spcPct val="0"/>
            </a:spcBef>
            <a:spcAft>
              <a:spcPct val="15000"/>
            </a:spcAft>
            <a:buNone/>
          </a:pPr>
          <a:r>
            <a:rPr lang="en-US" sz="1200" kern="1200"/>
            <a:t>Khai thác giá trị tín ngưỡng gắn với một trong những đạo tràng của Quan âm Nam Hải, ngang với Phổ Đà Sơn ở Trung Quốc - là nơi tu hành của Quan âm Nam Hải để hình thành 1 trung tâm hành hương/điểm đến du lịch văn hóa, tín ngưỡng mang tầm quốc tế gắn với thị trường khách quốc tế từ các quốc gia ven biển Đông Á (từ Hàn Quốc, Nhật Bản, Trung Quốc, Singapore, Malaysia...) là vùng tín ngưỡng thờ cúng Quan âm Nam Hải đậm đặc. Đưa di tích trở thành di sản thế giới.</a:t>
          </a:r>
          <a:endParaRPr lang="en-US" sz="1200" b="1" kern="1200"/>
        </a:p>
      </dsp:txBody>
      <dsp:txXfrm>
        <a:off x="2302975" y="2180926"/>
        <a:ext cx="6319772" cy="1526607"/>
      </dsp:txXfrm>
    </dsp:sp>
    <dsp:sp modelId="{A85E32EC-C871-486C-B0DB-177F6C3847AF}">
      <dsp:nvSpPr>
        <dsp:cNvPr id="0" name=""/>
        <dsp:cNvSpPr/>
      </dsp:nvSpPr>
      <dsp:spPr>
        <a:xfrm>
          <a:off x="0" y="2325754"/>
          <a:ext cx="2168363" cy="12369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85000"/>
                  <a:lumOff val="15000"/>
                </a:schemeClr>
              </a:solidFill>
            </a:rPr>
            <a:t>2050</a:t>
          </a:r>
        </a:p>
      </dsp:txBody>
      <dsp:txXfrm>
        <a:off x="60383" y="2386137"/>
        <a:ext cx="2047597" cy="111618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301543" cy="339884"/>
          </a:xfrm>
          <a:prstGeom prst="rect">
            <a:avLst/>
          </a:prstGeom>
        </p:spPr>
        <p:txBody>
          <a:bodyPr vert="horz" lIns="96631" tIns="48316" rIns="96631" bIns="48316" rtlCol="0"/>
          <a:lstStyle>
            <a:lvl1pPr algn="l">
              <a:defRPr sz="1300"/>
            </a:lvl1pPr>
          </a:lstStyle>
          <a:p>
            <a:endParaRPr lang="en-US"/>
          </a:p>
        </p:txBody>
      </p:sp>
      <p:sp>
        <p:nvSpPr>
          <p:cNvPr id="3" name="Date Placeholder 2"/>
          <p:cNvSpPr>
            <a:spLocks noGrp="1"/>
          </p:cNvSpPr>
          <p:nvPr>
            <p:ph type="dt" idx="1"/>
          </p:nvPr>
        </p:nvSpPr>
        <p:spPr>
          <a:xfrm>
            <a:off x="5622805" y="1"/>
            <a:ext cx="4301543" cy="339884"/>
          </a:xfrm>
          <a:prstGeom prst="rect">
            <a:avLst/>
          </a:prstGeom>
        </p:spPr>
        <p:txBody>
          <a:bodyPr vert="horz" lIns="96631" tIns="48316" rIns="96631" bIns="48316" rtlCol="0"/>
          <a:lstStyle>
            <a:lvl1pPr algn="r">
              <a:defRPr sz="1300"/>
            </a:lvl1pPr>
          </a:lstStyle>
          <a:p>
            <a:fld id="{6508FC82-35B1-4104-B179-323319619551}" type="datetimeFigureOut">
              <a:rPr lang="en-US" smtClean="0"/>
              <a:t>9/8/2025</a:t>
            </a:fld>
            <a:endParaRPr lang="en-US"/>
          </a:p>
        </p:txBody>
      </p:sp>
      <p:sp>
        <p:nvSpPr>
          <p:cNvPr id="4" name="Slide Image Placeholder 3"/>
          <p:cNvSpPr>
            <a:spLocks noGrp="1" noRot="1" noChangeAspect="1"/>
          </p:cNvSpPr>
          <p:nvPr>
            <p:ph type="sldImg" idx="2"/>
          </p:nvPr>
        </p:nvSpPr>
        <p:spPr>
          <a:xfrm>
            <a:off x="3122613" y="509588"/>
            <a:ext cx="3681412" cy="2549525"/>
          </a:xfrm>
          <a:prstGeom prst="rect">
            <a:avLst/>
          </a:prstGeom>
          <a:noFill/>
          <a:ln w="12700">
            <a:solidFill>
              <a:prstClr val="black"/>
            </a:solidFill>
          </a:ln>
        </p:spPr>
        <p:txBody>
          <a:bodyPr vert="horz" lIns="96631" tIns="48316" rIns="96631" bIns="48316" rtlCol="0" anchor="ctr"/>
          <a:lstStyle/>
          <a:p>
            <a:endParaRPr lang="en-US"/>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6631" tIns="48316" rIns="96631" bIns="483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7" y="6456613"/>
            <a:ext cx="4301543" cy="339884"/>
          </a:xfrm>
          <a:prstGeom prst="rect">
            <a:avLst/>
          </a:prstGeom>
        </p:spPr>
        <p:txBody>
          <a:bodyPr vert="horz" lIns="96631" tIns="48316" rIns="96631" bIns="48316" rtlCol="0" anchor="b"/>
          <a:lstStyle>
            <a:lvl1pPr algn="l">
              <a:defRPr sz="1300"/>
            </a:lvl1pPr>
          </a:lstStyle>
          <a:p>
            <a:endParaRPr lang="en-US"/>
          </a:p>
        </p:txBody>
      </p:sp>
      <p:sp>
        <p:nvSpPr>
          <p:cNvPr id="7" name="Slide Number Placeholder 6"/>
          <p:cNvSpPr>
            <a:spLocks noGrp="1"/>
          </p:cNvSpPr>
          <p:nvPr>
            <p:ph type="sldNum" sz="quarter" idx="5"/>
          </p:nvPr>
        </p:nvSpPr>
        <p:spPr>
          <a:xfrm>
            <a:off x="5622805" y="6456613"/>
            <a:ext cx="4301543" cy="339884"/>
          </a:xfrm>
          <a:prstGeom prst="rect">
            <a:avLst/>
          </a:prstGeom>
        </p:spPr>
        <p:txBody>
          <a:bodyPr vert="horz" lIns="96631" tIns="48316" rIns="96631" bIns="48316" rtlCol="0" anchor="b"/>
          <a:lstStyle>
            <a:lvl1pPr algn="r">
              <a:defRPr sz="1300"/>
            </a:lvl1pPr>
          </a:lstStyle>
          <a:p>
            <a:fld id="{CB9CE711-AF25-4BE8-8F2B-B42BC8F3C5EF}" type="slidenum">
              <a:rPr lang="en-US" smtClean="0"/>
              <a:t>‹#›</a:t>
            </a:fld>
            <a:endParaRPr lang="en-US"/>
          </a:p>
        </p:txBody>
      </p:sp>
    </p:spTree>
    <p:extLst>
      <p:ext uri="{BB962C8B-B14F-4D97-AF65-F5344CB8AC3E}">
        <p14:creationId xmlns:p14="http://schemas.microsoft.com/office/powerpoint/2010/main" val="4284131460"/>
      </p:ext>
    </p:extLst>
  </p:cSld>
  <p:clrMap bg1="lt1" tx1="dk1" bg2="lt2" tx2="dk2" accent1="accent1" accent2="accent2" accent3="accent3" accent4="accent4" accent5="accent5" accent6="accent6" hlink="hlink" folHlink="folHlink"/>
  <p:notesStyle>
    <a:lvl1pPr marL="0" algn="l" defTabSz="914357" rtl="0" eaLnBrk="1" latinLnBrk="0" hangingPunct="1">
      <a:defRPr sz="1200" kern="1200">
        <a:solidFill>
          <a:schemeClr val="tx1"/>
        </a:solidFill>
        <a:latin typeface="+mn-lt"/>
        <a:ea typeface="+mn-ea"/>
        <a:cs typeface="+mn-cs"/>
      </a:defRPr>
    </a:lvl1pPr>
    <a:lvl2pPr marL="457178" algn="l" defTabSz="914357" rtl="0" eaLnBrk="1" latinLnBrk="0" hangingPunct="1">
      <a:defRPr sz="1200" kern="1200">
        <a:solidFill>
          <a:schemeClr val="tx1"/>
        </a:solidFill>
        <a:latin typeface="+mn-lt"/>
        <a:ea typeface="+mn-ea"/>
        <a:cs typeface="+mn-cs"/>
      </a:defRPr>
    </a:lvl2pPr>
    <a:lvl3pPr marL="914357" algn="l" defTabSz="914357" rtl="0" eaLnBrk="1" latinLnBrk="0" hangingPunct="1">
      <a:defRPr sz="1200" kern="1200">
        <a:solidFill>
          <a:schemeClr val="tx1"/>
        </a:solidFill>
        <a:latin typeface="+mn-lt"/>
        <a:ea typeface="+mn-ea"/>
        <a:cs typeface="+mn-cs"/>
      </a:defRPr>
    </a:lvl3pPr>
    <a:lvl4pPr marL="1371536" algn="l" defTabSz="914357" rtl="0" eaLnBrk="1" latinLnBrk="0" hangingPunct="1">
      <a:defRPr sz="1200" kern="1200">
        <a:solidFill>
          <a:schemeClr val="tx1"/>
        </a:solidFill>
        <a:latin typeface="+mn-lt"/>
        <a:ea typeface="+mn-ea"/>
        <a:cs typeface="+mn-cs"/>
      </a:defRPr>
    </a:lvl4pPr>
    <a:lvl5pPr marL="1828714" algn="l" defTabSz="914357" rtl="0" eaLnBrk="1" latinLnBrk="0" hangingPunct="1">
      <a:defRPr sz="1200" kern="1200">
        <a:solidFill>
          <a:schemeClr val="tx1"/>
        </a:solidFill>
        <a:latin typeface="+mn-lt"/>
        <a:ea typeface="+mn-ea"/>
        <a:cs typeface="+mn-cs"/>
      </a:defRPr>
    </a:lvl5pPr>
    <a:lvl6pPr marL="2285892" algn="l" defTabSz="914357" rtl="0" eaLnBrk="1" latinLnBrk="0" hangingPunct="1">
      <a:defRPr sz="1200" kern="1200">
        <a:solidFill>
          <a:schemeClr val="tx1"/>
        </a:solidFill>
        <a:latin typeface="+mn-lt"/>
        <a:ea typeface="+mn-ea"/>
        <a:cs typeface="+mn-cs"/>
      </a:defRPr>
    </a:lvl6pPr>
    <a:lvl7pPr marL="2743070" algn="l" defTabSz="914357" rtl="0" eaLnBrk="1" latinLnBrk="0" hangingPunct="1">
      <a:defRPr sz="1200" kern="1200">
        <a:solidFill>
          <a:schemeClr val="tx1"/>
        </a:solidFill>
        <a:latin typeface="+mn-lt"/>
        <a:ea typeface="+mn-ea"/>
        <a:cs typeface="+mn-cs"/>
      </a:defRPr>
    </a:lvl7pPr>
    <a:lvl8pPr marL="3200249" algn="l" defTabSz="914357" rtl="0" eaLnBrk="1" latinLnBrk="0" hangingPunct="1">
      <a:defRPr sz="1200" kern="1200">
        <a:solidFill>
          <a:schemeClr val="tx1"/>
        </a:solidFill>
        <a:latin typeface="+mn-lt"/>
        <a:ea typeface="+mn-ea"/>
        <a:cs typeface="+mn-cs"/>
      </a:defRPr>
    </a:lvl8pPr>
    <a:lvl9pPr marL="3657428" algn="l" defTabSz="91435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Chùa </a:t>
            </a:r>
            <a:r>
              <a:rPr lang="en-US"/>
              <a:t>và động Long Vân là 01 điểm</a:t>
            </a:r>
          </a:p>
        </p:txBody>
      </p:sp>
      <p:sp>
        <p:nvSpPr>
          <p:cNvPr id="4" name="Slide Number Placeholder 3"/>
          <p:cNvSpPr>
            <a:spLocks noGrp="1"/>
          </p:cNvSpPr>
          <p:nvPr>
            <p:ph type="sldNum" sz="quarter" idx="5"/>
          </p:nvPr>
        </p:nvSpPr>
        <p:spPr/>
        <p:txBody>
          <a:bodyPr/>
          <a:lstStyle/>
          <a:p>
            <a:fld id="{CB9CE711-AF25-4BE8-8F2B-B42BC8F3C5EF}" type="slidenum">
              <a:rPr lang="en-US" smtClean="0"/>
              <a:t>5</a:t>
            </a:fld>
            <a:endParaRPr lang="en-US"/>
          </a:p>
        </p:txBody>
      </p:sp>
    </p:spTree>
    <p:extLst>
      <p:ext uri="{BB962C8B-B14F-4D97-AF65-F5344CB8AC3E}">
        <p14:creationId xmlns:p14="http://schemas.microsoft.com/office/powerpoint/2010/main" val="114452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51E98-D5CC-C822-CC92-AC4AE2661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1156D-3C74-EF79-195D-8430F37C1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F1721-1C07-D1FC-1961-0C2DE1D0F235}"/>
              </a:ext>
            </a:extLst>
          </p:cNvPr>
          <p:cNvSpPr>
            <a:spLocks noGrp="1"/>
          </p:cNvSpPr>
          <p:nvPr>
            <p:ph type="body" idx="1"/>
          </p:nvPr>
        </p:nvSpPr>
        <p:spPr/>
        <p:txBody>
          <a:bodyPr/>
          <a:lstStyle/>
          <a:p>
            <a:r>
              <a:rPr lang="en-US"/>
              <a:t>Dự báo khách đến cố đô Hoa Lư 2030: 9 – 10 triệu lượt (hs đang trình thẩm định).</a:t>
            </a:r>
          </a:p>
        </p:txBody>
      </p:sp>
      <p:sp>
        <p:nvSpPr>
          <p:cNvPr id="4" name="Slide Number Placeholder 3">
            <a:extLst>
              <a:ext uri="{FF2B5EF4-FFF2-40B4-BE49-F238E27FC236}">
                <a16:creationId xmlns:a16="http://schemas.microsoft.com/office/drawing/2014/main" id="{E616DE2C-980C-0041-D25C-0202F80AA6AA}"/>
              </a:ext>
            </a:extLst>
          </p:cNvPr>
          <p:cNvSpPr>
            <a:spLocks noGrp="1"/>
          </p:cNvSpPr>
          <p:nvPr>
            <p:ph type="sldNum" sz="quarter" idx="5"/>
          </p:nvPr>
        </p:nvSpPr>
        <p:spPr/>
        <p:txBody>
          <a:bodyPr/>
          <a:lstStyle/>
          <a:p>
            <a:fld id="{CB9CE711-AF25-4BE8-8F2B-B42BC8F3C5EF}" type="slidenum">
              <a:rPr lang="en-US" smtClean="0"/>
              <a:t>30</a:t>
            </a:fld>
            <a:endParaRPr lang="en-US"/>
          </a:p>
        </p:txBody>
      </p:sp>
    </p:spTree>
    <p:extLst>
      <p:ext uri="{BB962C8B-B14F-4D97-AF65-F5344CB8AC3E}">
        <p14:creationId xmlns:p14="http://schemas.microsoft.com/office/powerpoint/2010/main" val="1528698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Dự báo khách đến cố đô Hoa Lư 2030: 9 – 10 triệu lượt (hs đang trình thẩm định); Tam Chúc: 6 triệu lượt đến năm 2030.</a:t>
            </a:r>
          </a:p>
        </p:txBody>
      </p:sp>
      <p:sp>
        <p:nvSpPr>
          <p:cNvPr id="4" name="Slide Number Placeholder 3"/>
          <p:cNvSpPr>
            <a:spLocks noGrp="1"/>
          </p:cNvSpPr>
          <p:nvPr>
            <p:ph type="sldNum" sz="quarter" idx="5"/>
          </p:nvPr>
        </p:nvSpPr>
        <p:spPr/>
        <p:txBody>
          <a:bodyPr/>
          <a:lstStyle/>
          <a:p>
            <a:fld id="{CB9CE711-AF25-4BE8-8F2B-B42BC8F3C5EF}" type="slidenum">
              <a:rPr lang="en-US" smtClean="0"/>
              <a:t>31</a:t>
            </a:fld>
            <a:endParaRPr lang="en-US"/>
          </a:p>
        </p:txBody>
      </p:sp>
    </p:spTree>
    <p:extLst>
      <p:ext uri="{BB962C8B-B14F-4D97-AF65-F5344CB8AC3E}">
        <p14:creationId xmlns:p14="http://schemas.microsoft.com/office/powerpoint/2010/main" val="3350920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51</a:t>
            </a:fld>
            <a:endParaRPr lang="en-US"/>
          </a:p>
        </p:txBody>
      </p:sp>
    </p:spTree>
    <p:extLst>
      <p:ext uri="{BB962C8B-B14F-4D97-AF65-F5344CB8AC3E}">
        <p14:creationId xmlns:p14="http://schemas.microsoft.com/office/powerpoint/2010/main" val="360557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61</a:t>
            </a:fld>
            <a:endParaRPr lang="en-US"/>
          </a:p>
        </p:txBody>
      </p:sp>
    </p:spTree>
    <p:extLst>
      <p:ext uri="{BB962C8B-B14F-4D97-AF65-F5344CB8AC3E}">
        <p14:creationId xmlns:p14="http://schemas.microsoft.com/office/powerpoint/2010/main" val="51479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7</a:t>
            </a:fld>
            <a:endParaRPr lang="en-US"/>
          </a:p>
        </p:txBody>
      </p:sp>
    </p:spTree>
    <p:extLst>
      <p:ext uri="{BB962C8B-B14F-4D97-AF65-F5344CB8AC3E}">
        <p14:creationId xmlns:p14="http://schemas.microsoft.com/office/powerpoint/2010/main" val="1883291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8</a:t>
            </a:fld>
            <a:endParaRPr lang="en-US"/>
          </a:p>
        </p:txBody>
      </p:sp>
    </p:spTree>
    <p:extLst>
      <p:ext uri="{BB962C8B-B14F-4D97-AF65-F5344CB8AC3E}">
        <p14:creationId xmlns:p14="http://schemas.microsoft.com/office/powerpoint/2010/main" val="388523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lang="vi-VN" sz="1200" i="1">
                <a:latin typeface="+mj-lt"/>
              </a:rPr>
              <a:t>Đặc biệt, trước đây có 03 di chỉ khảo cổ của quần thể gắn với văn hóa Hòa Bình, nay chỉ còn 01 di tích</a:t>
            </a:r>
            <a:r>
              <a:rPr lang="en-US" sz="1200" i="1">
                <a:latin typeface="+mj-lt"/>
              </a:rPr>
              <a:t> (di chỉ mái đá Sập Bon và hang Luồn đã mất)</a:t>
            </a:r>
            <a:r>
              <a:rPr lang="vi-VN" sz="1200" i="1">
                <a:latin typeface="+mj-lt"/>
              </a:rPr>
              <a:t>.</a:t>
            </a:r>
          </a:p>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9</a:t>
            </a:fld>
            <a:endParaRPr lang="en-US"/>
          </a:p>
        </p:txBody>
      </p:sp>
    </p:spTree>
    <p:extLst>
      <p:ext uri="{BB962C8B-B14F-4D97-AF65-F5344CB8AC3E}">
        <p14:creationId xmlns:p14="http://schemas.microsoft.com/office/powerpoint/2010/main" val="294027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10</a:t>
            </a:fld>
            <a:endParaRPr lang="en-US"/>
          </a:p>
        </p:txBody>
      </p:sp>
    </p:spTree>
    <p:extLst>
      <p:ext uri="{BB962C8B-B14F-4D97-AF65-F5344CB8AC3E}">
        <p14:creationId xmlns:p14="http://schemas.microsoft.com/office/powerpoint/2010/main" val="1693663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15</a:t>
            </a:fld>
            <a:endParaRPr lang="en-US"/>
          </a:p>
        </p:txBody>
      </p:sp>
    </p:spTree>
    <p:extLst>
      <p:ext uri="{BB962C8B-B14F-4D97-AF65-F5344CB8AC3E}">
        <p14:creationId xmlns:p14="http://schemas.microsoft.com/office/powerpoint/2010/main" val="369829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150"/>
          </a:p>
        </p:txBody>
      </p:sp>
      <p:sp>
        <p:nvSpPr>
          <p:cNvPr id="4" name="Slide Number Placeholder 3"/>
          <p:cNvSpPr>
            <a:spLocks noGrp="1"/>
          </p:cNvSpPr>
          <p:nvPr>
            <p:ph type="sldNum" sz="quarter" idx="5"/>
          </p:nvPr>
        </p:nvSpPr>
        <p:spPr/>
        <p:txBody>
          <a:bodyPr/>
          <a:lstStyle/>
          <a:p>
            <a:fld id="{CB9CE711-AF25-4BE8-8F2B-B42BC8F3C5EF}" type="slidenum">
              <a:rPr lang="en-US" smtClean="0"/>
              <a:t>16</a:t>
            </a:fld>
            <a:endParaRPr lang="en-US"/>
          </a:p>
        </p:txBody>
      </p:sp>
    </p:spTree>
    <p:extLst>
      <p:ext uri="{BB962C8B-B14F-4D97-AF65-F5344CB8AC3E}">
        <p14:creationId xmlns:p14="http://schemas.microsoft.com/office/powerpoint/2010/main" val="20859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F0B4B-DD66-F347-3C09-FFA8AEF54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6DAF6-D168-C077-6CDC-362A58C22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0FA05-EF3F-819A-688F-AF40E3BA5407}"/>
              </a:ext>
            </a:extLst>
          </p:cNvPr>
          <p:cNvSpPr>
            <a:spLocks noGrp="1"/>
          </p:cNvSpPr>
          <p:nvPr>
            <p:ph type="body" idx="1"/>
          </p:nvPr>
        </p:nvSpPr>
        <p:spPr/>
        <p:txBody>
          <a:bodyPr/>
          <a:lstStyle/>
          <a:p>
            <a:endParaRPr lang="en-US" altLang="en-US" sz="1150"/>
          </a:p>
        </p:txBody>
      </p:sp>
      <p:sp>
        <p:nvSpPr>
          <p:cNvPr id="4" name="Slide Number Placeholder 3">
            <a:extLst>
              <a:ext uri="{FF2B5EF4-FFF2-40B4-BE49-F238E27FC236}">
                <a16:creationId xmlns:a16="http://schemas.microsoft.com/office/drawing/2014/main" id="{74601EB0-7596-468E-749E-31D99E5625A1}"/>
              </a:ext>
            </a:extLst>
          </p:cNvPr>
          <p:cNvSpPr>
            <a:spLocks noGrp="1"/>
          </p:cNvSpPr>
          <p:nvPr>
            <p:ph type="sldNum" sz="quarter" idx="5"/>
          </p:nvPr>
        </p:nvSpPr>
        <p:spPr/>
        <p:txBody>
          <a:bodyPr/>
          <a:lstStyle/>
          <a:p>
            <a:fld id="{CB9CE711-AF25-4BE8-8F2B-B42BC8F3C5EF}" type="slidenum">
              <a:rPr lang="en-US" smtClean="0"/>
              <a:t>17</a:t>
            </a:fld>
            <a:endParaRPr lang="en-US"/>
          </a:p>
        </p:txBody>
      </p:sp>
    </p:spTree>
    <p:extLst>
      <p:ext uri="{BB962C8B-B14F-4D97-AF65-F5344CB8AC3E}">
        <p14:creationId xmlns:p14="http://schemas.microsoft.com/office/powerpoint/2010/main" val="261412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9CE711-AF25-4BE8-8F2B-B42BC8F3C5EF}" type="slidenum">
              <a:rPr lang="en-US" smtClean="0"/>
              <a:t>23</a:t>
            </a:fld>
            <a:endParaRPr lang="en-US"/>
          </a:p>
        </p:txBody>
      </p:sp>
    </p:spTree>
    <p:extLst>
      <p:ext uri="{BB962C8B-B14F-4D97-AF65-F5344CB8AC3E}">
        <p14:creationId xmlns:p14="http://schemas.microsoft.com/office/powerpoint/2010/main" val="146246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CB95-795C-F22E-A48E-E7342B7083FB}"/>
              </a:ext>
            </a:extLst>
          </p:cNvPr>
          <p:cNvSpPr>
            <a:spLocks noGrp="1"/>
          </p:cNvSpPr>
          <p:nvPr>
            <p:ph type="ctrTitle"/>
          </p:nvPr>
        </p:nvSpPr>
        <p:spPr>
          <a:xfrm>
            <a:off x="1238250" y="1122363"/>
            <a:ext cx="7429500" cy="2387600"/>
          </a:xfrm>
        </p:spPr>
        <p:txBody>
          <a:bodyPr anchor="b">
            <a:normAutofit/>
          </a:bodyPr>
          <a:lstStyle>
            <a:lvl1pPr algn="l">
              <a:defRPr sz="3000">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4DB11151-9CBC-8951-83AF-ABE9D1F82B9A}"/>
              </a:ext>
            </a:extLst>
          </p:cNvPr>
          <p:cNvSpPr>
            <a:spLocks noGrp="1"/>
          </p:cNvSpPr>
          <p:nvPr>
            <p:ph type="subTitle" idx="1"/>
          </p:nvPr>
        </p:nvSpPr>
        <p:spPr>
          <a:xfrm>
            <a:off x="1238250" y="3602038"/>
            <a:ext cx="7429500" cy="1655762"/>
          </a:xfrm>
        </p:spPr>
        <p:txBody>
          <a:bodyPr>
            <a:normAutofit/>
          </a:bodyPr>
          <a:lstStyle>
            <a:lvl1pPr marL="0" indent="0" algn="l">
              <a:buNone/>
              <a:defRPr sz="180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a:t>Click to edit Master subtitle style</a:t>
            </a:r>
          </a:p>
        </p:txBody>
      </p:sp>
      <p:sp>
        <p:nvSpPr>
          <p:cNvPr id="4" name="Date Placeholder 3">
            <a:extLst>
              <a:ext uri="{FF2B5EF4-FFF2-40B4-BE49-F238E27FC236}">
                <a16:creationId xmlns:a16="http://schemas.microsoft.com/office/drawing/2014/main" id="{1937CE17-DAC0-0488-6135-27CAF0A1571A}"/>
              </a:ext>
            </a:extLst>
          </p:cNvPr>
          <p:cNvSpPr>
            <a:spLocks noGrp="1"/>
          </p:cNvSpPr>
          <p:nvPr>
            <p:ph type="dt" sz="half" idx="10"/>
          </p:nvPr>
        </p:nvSpPr>
        <p:spPr/>
        <p:txBody>
          <a:bodyPr/>
          <a:lstStyle/>
          <a:p>
            <a:fld id="{4CF2909D-572C-449B-A6D5-52D42ED66A37}" type="datetime1">
              <a:rPr lang="en-US" smtClean="0"/>
              <a:pPr/>
              <a:t>9/8/2025</a:t>
            </a:fld>
            <a:endParaRPr lang="en-US"/>
          </a:p>
        </p:txBody>
      </p:sp>
      <p:sp>
        <p:nvSpPr>
          <p:cNvPr id="5" name="Footer Placeholder 4">
            <a:extLst>
              <a:ext uri="{FF2B5EF4-FFF2-40B4-BE49-F238E27FC236}">
                <a16:creationId xmlns:a16="http://schemas.microsoft.com/office/drawing/2014/main" id="{FD07952A-E31F-2CA4-BB4F-944E2ABB1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AB013-E392-2030-1A1E-9EEA70A133C3}"/>
              </a:ext>
            </a:extLst>
          </p:cNvPr>
          <p:cNvSpPr>
            <a:spLocks noGrp="1"/>
          </p:cNvSpPr>
          <p:nvPr>
            <p:ph type="sldNum" sz="quarter" idx="12"/>
          </p:nvPr>
        </p:nvSpPr>
        <p:spPr/>
        <p:txBody>
          <a:bodyPr/>
          <a:lstStyle/>
          <a:p>
            <a:fld id="{F44AB3EA-1908-4001-84F3-B79CAC7B64E5}" type="slidenum">
              <a:rPr lang="en-US" smtClean="0"/>
              <a:pPr/>
              <a:t>‹#›</a:t>
            </a:fld>
            <a:endParaRPr lang="en-US"/>
          </a:p>
        </p:txBody>
      </p:sp>
    </p:spTree>
    <p:extLst>
      <p:ext uri="{BB962C8B-B14F-4D97-AF65-F5344CB8AC3E}">
        <p14:creationId xmlns:p14="http://schemas.microsoft.com/office/powerpoint/2010/main" val="19805458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B8CC-90F1-AB8F-F7CE-20DFC8A27E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9A551-34CD-4FF7-86C2-2DCFA392DC59}"/>
              </a:ext>
            </a:extLst>
          </p:cNvPr>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BD06ED-BABB-D74E-6E66-FFE4D8113EBC}"/>
              </a:ext>
            </a:extLst>
          </p:cNvPr>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690BEA-AFE6-891A-DA37-F780E70CF4DF}"/>
              </a:ext>
            </a:extLst>
          </p:cNvPr>
          <p:cNvSpPr>
            <a:spLocks noGrp="1"/>
          </p:cNvSpPr>
          <p:nvPr>
            <p:ph type="dt" sz="half" idx="10"/>
          </p:nvPr>
        </p:nvSpPr>
        <p:spPr/>
        <p:txBody>
          <a:bodyPr/>
          <a:lstStyle/>
          <a:p>
            <a:fld id="{DF4AD08C-98B5-4BC7-BBB9-AFB4B46F6EE8}" type="datetime1">
              <a:rPr lang="en-US" smtClean="0"/>
              <a:t>9/8/2025</a:t>
            </a:fld>
            <a:endParaRPr lang="en-US"/>
          </a:p>
        </p:txBody>
      </p:sp>
      <p:sp>
        <p:nvSpPr>
          <p:cNvPr id="6" name="Footer Placeholder 5">
            <a:extLst>
              <a:ext uri="{FF2B5EF4-FFF2-40B4-BE49-F238E27FC236}">
                <a16:creationId xmlns:a16="http://schemas.microsoft.com/office/drawing/2014/main" id="{26B8D484-2EEF-202E-162B-C9EDE75AA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3F962-5FDD-6783-47AB-5F7ED0931BA0}"/>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242912993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30FE-4D4B-5DF8-CB55-65C75F56A032}"/>
              </a:ext>
            </a:extLst>
          </p:cNvPr>
          <p:cNvSpPr>
            <a:spLocks noGrp="1"/>
          </p:cNvSpPr>
          <p:nvPr>
            <p:ph type="title"/>
          </p:nvPr>
        </p:nvSpPr>
        <p:spPr>
          <a:xfrm>
            <a:off x="682328" y="365126"/>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CF159F-36AC-78FB-D1AB-720FC18BDE04}"/>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4" name="Content Placeholder 3">
            <a:extLst>
              <a:ext uri="{FF2B5EF4-FFF2-40B4-BE49-F238E27FC236}">
                <a16:creationId xmlns:a16="http://schemas.microsoft.com/office/drawing/2014/main" id="{E3A2992F-678B-4335-0445-55D536C653D9}"/>
              </a:ext>
            </a:extLst>
          </p:cNvPr>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EF885D-13A0-C799-113F-81408302BCF0}"/>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en-US"/>
              <a:t>Click to edit Master text styles</a:t>
            </a:r>
          </a:p>
        </p:txBody>
      </p:sp>
      <p:sp>
        <p:nvSpPr>
          <p:cNvPr id="6" name="Content Placeholder 5">
            <a:extLst>
              <a:ext uri="{FF2B5EF4-FFF2-40B4-BE49-F238E27FC236}">
                <a16:creationId xmlns:a16="http://schemas.microsoft.com/office/drawing/2014/main" id="{DBD6E7E2-1E14-EEE6-E210-1BEAC9DA2A4D}"/>
              </a:ext>
            </a:extLst>
          </p:cNvPr>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4D367-C7A5-8A1D-4626-A9725E5BEF2B}"/>
              </a:ext>
            </a:extLst>
          </p:cNvPr>
          <p:cNvSpPr>
            <a:spLocks noGrp="1"/>
          </p:cNvSpPr>
          <p:nvPr>
            <p:ph type="dt" sz="half" idx="10"/>
          </p:nvPr>
        </p:nvSpPr>
        <p:spPr/>
        <p:txBody>
          <a:bodyPr/>
          <a:lstStyle/>
          <a:p>
            <a:fld id="{CE50E3B6-FFDD-4A2D-ACCE-A0779ADC3FB9}" type="datetime1">
              <a:rPr lang="en-US" smtClean="0"/>
              <a:t>9/8/2025</a:t>
            </a:fld>
            <a:endParaRPr lang="en-US"/>
          </a:p>
        </p:txBody>
      </p:sp>
      <p:sp>
        <p:nvSpPr>
          <p:cNvPr id="8" name="Footer Placeholder 7">
            <a:extLst>
              <a:ext uri="{FF2B5EF4-FFF2-40B4-BE49-F238E27FC236}">
                <a16:creationId xmlns:a16="http://schemas.microsoft.com/office/drawing/2014/main" id="{AE8F5A77-4319-A0E8-E2C0-51D4802E44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DC242F-D117-D9E8-D59A-000EC4B124ED}"/>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4153730044"/>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79ED-F25F-4654-D6C2-4D04C369B6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E71D06-1C3A-686C-0CB8-7EFE989F12CB}"/>
              </a:ext>
            </a:extLst>
          </p:cNvPr>
          <p:cNvSpPr>
            <a:spLocks noGrp="1"/>
          </p:cNvSpPr>
          <p:nvPr>
            <p:ph type="dt" sz="half" idx="10"/>
          </p:nvPr>
        </p:nvSpPr>
        <p:spPr/>
        <p:txBody>
          <a:bodyPr/>
          <a:lstStyle/>
          <a:p>
            <a:fld id="{CDCEEB63-3602-4A01-9910-D1921191B915}" type="datetime1">
              <a:rPr lang="en-US" smtClean="0"/>
              <a:t>9/8/2025</a:t>
            </a:fld>
            <a:endParaRPr lang="en-US"/>
          </a:p>
        </p:txBody>
      </p:sp>
      <p:sp>
        <p:nvSpPr>
          <p:cNvPr id="4" name="Footer Placeholder 3">
            <a:extLst>
              <a:ext uri="{FF2B5EF4-FFF2-40B4-BE49-F238E27FC236}">
                <a16:creationId xmlns:a16="http://schemas.microsoft.com/office/drawing/2014/main" id="{DA8B1C25-09D1-33F0-CBC7-61F3E07D76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EE7BA-55F2-3F42-246A-D494EB096FCB}"/>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68736807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CC750-F151-4C04-32F3-47947DA2C3A0}"/>
              </a:ext>
            </a:extLst>
          </p:cNvPr>
          <p:cNvSpPr>
            <a:spLocks noGrp="1"/>
          </p:cNvSpPr>
          <p:nvPr>
            <p:ph type="dt" sz="half" idx="10"/>
          </p:nvPr>
        </p:nvSpPr>
        <p:spPr/>
        <p:txBody>
          <a:bodyPr/>
          <a:lstStyle/>
          <a:p>
            <a:fld id="{219DDEEE-A3C6-4B29-BC60-78099D45C26C}" type="datetime1">
              <a:rPr lang="en-US" smtClean="0"/>
              <a:t>9/8/2025</a:t>
            </a:fld>
            <a:endParaRPr lang="en-US"/>
          </a:p>
        </p:txBody>
      </p:sp>
      <p:sp>
        <p:nvSpPr>
          <p:cNvPr id="3" name="Footer Placeholder 2">
            <a:extLst>
              <a:ext uri="{FF2B5EF4-FFF2-40B4-BE49-F238E27FC236}">
                <a16:creationId xmlns:a16="http://schemas.microsoft.com/office/drawing/2014/main" id="{534A8A9A-5A8D-74D1-B015-449B0A6B39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83FFF-5705-6D8E-490E-F503EC501789}"/>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375033431"/>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04A8-A862-9F26-9E73-04AC93D6DFE4}"/>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a:extLst>
              <a:ext uri="{FF2B5EF4-FFF2-40B4-BE49-F238E27FC236}">
                <a16:creationId xmlns:a16="http://schemas.microsoft.com/office/drawing/2014/main" id="{4BBD550D-ED57-DFDC-6604-F10C0FB0104C}"/>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C56BFA-F446-A42C-7864-B21C069A9201}"/>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B235D8BB-CA90-2DD6-35B9-CCB6D9AAF06B}"/>
              </a:ext>
            </a:extLst>
          </p:cNvPr>
          <p:cNvSpPr>
            <a:spLocks noGrp="1"/>
          </p:cNvSpPr>
          <p:nvPr>
            <p:ph type="dt" sz="half" idx="10"/>
          </p:nvPr>
        </p:nvSpPr>
        <p:spPr/>
        <p:txBody>
          <a:bodyPr/>
          <a:lstStyle/>
          <a:p>
            <a:fld id="{6E2CD0B8-82C5-4B2B-A6B0-1D960631F0F2}" type="datetime1">
              <a:rPr lang="en-US" smtClean="0"/>
              <a:t>9/8/2025</a:t>
            </a:fld>
            <a:endParaRPr lang="en-US"/>
          </a:p>
        </p:txBody>
      </p:sp>
      <p:sp>
        <p:nvSpPr>
          <p:cNvPr id="6" name="Footer Placeholder 5">
            <a:extLst>
              <a:ext uri="{FF2B5EF4-FFF2-40B4-BE49-F238E27FC236}">
                <a16:creationId xmlns:a16="http://schemas.microsoft.com/office/drawing/2014/main" id="{70F75B02-A2E7-F4FC-E38E-14924E59D1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BC619-71B8-7A4D-5014-A7DC07F5C7BF}"/>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177465615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25768-1161-2F10-0520-ACB657685171}"/>
              </a:ext>
            </a:extLst>
          </p:cNvPr>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Picture Placeholder 2">
            <a:extLst>
              <a:ext uri="{FF2B5EF4-FFF2-40B4-BE49-F238E27FC236}">
                <a16:creationId xmlns:a16="http://schemas.microsoft.com/office/drawing/2014/main" id="{F3231E3A-2D92-86C9-10E1-83FE5C45D0B1}"/>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en-US"/>
          </a:p>
        </p:txBody>
      </p:sp>
      <p:sp>
        <p:nvSpPr>
          <p:cNvPr id="4" name="Text Placeholder 3">
            <a:extLst>
              <a:ext uri="{FF2B5EF4-FFF2-40B4-BE49-F238E27FC236}">
                <a16:creationId xmlns:a16="http://schemas.microsoft.com/office/drawing/2014/main" id="{6B60BFE1-2512-E391-D627-8370107D77AF}"/>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Click to edit Master text styles</a:t>
            </a:r>
          </a:p>
        </p:txBody>
      </p:sp>
      <p:sp>
        <p:nvSpPr>
          <p:cNvPr id="5" name="Date Placeholder 4">
            <a:extLst>
              <a:ext uri="{FF2B5EF4-FFF2-40B4-BE49-F238E27FC236}">
                <a16:creationId xmlns:a16="http://schemas.microsoft.com/office/drawing/2014/main" id="{ED15463E-237C-58C6-9C2E-CDF9F6DF6AC7}"/>
              </a:ext>
            </a:extLst>
          </p:cNvPr>
          <p:cNvSpPr>
            <a:spLocks noGrp="1"/>
          </p:cNvSpPr>
          <p:nvPr>
            <p:ph type="dt" sz="half" idx="10"/>
          </p:nvPr>
        </p:nvSpPr>
        <p:spPr/>
        <p:txBody>
          <a:bodyPr/>
          <a:lstStyle/>
          <a:p>
            <a:fld id="{D1F8BE58-9B91-4167-BF1A-CB93D556B2D4}" type="datetime1">
              <a:rPr lang="en-US" smtClean="0"/>
              <a:t>9/8/2025</a:t>
            </a:fld>
            <a:endParaRPr lang="en-US"/>
          </a:p>
        </p:txBody>
      </p:sp>
      <p:sp>
        <p:nvSpPr>
          <p:cNvPr id="6" name="Footer Placeholder 5">
            <a:extLst>
              <a:ext uri="{FF2B5EF4-FFF2-40B4-BE49-F238E27FC236}">
                <a16:creationId xmlns:a16="http://schemas.microsoft.com/office/drawing/2014/main" id="{3C1C653D-2DEB-AAF7-B43D-4F1FA4568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BB020-A8B5-3813-582A-023381D22A55}"/>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156029420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FE1C-3587-AE73-EC81-E0A3489BA4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738D1E-2F0A-21F4-FF6D-5B11C9B23E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FEAD4-6376-AD4B-D5F3-13E31250EC95}"/>
              </a:ext>
            </a:extLst>
          </p:cNvPr>
          <p:cNvSpPr>
            <a:spLocks noGrp="1"/>
          </p:cNvSpPr>
          <p:nvPr>
            <p:ph type="dt" sz="half" idx="10"/>
          </p:nvPr>
        </p:nvSpPr>
        <p:spPr/>
        <p:txBody>
          <a:bodyPr/>
          <a:lstStyle/>
          <a:p>
            <a:fld id="{D09F3168-95C4-4EAE-AB79-3F1ECAE008B4}" type="datetime1">
              <a:rPr lang="en-US" smtClean="0"/>
              <a:t>9/8/2025</a:t>
            </a:fld>
            <a:endParaRPr lang="en-US"/>
          </a:p>
        </p:txBody>
      </p:sp>
      <p:sp>
        <p:nvSpPr>
          <p:cNvPr id="5" name="Footer Placeholder 4">
            <a:extLst>
              <a:ext uri="{FF2B5EF4-FFF2-40B4-BE49-F238E27FC236}">
                <a16:creationId xmlns:a16="http://schemas.microsoft.com/office/drawing/2014/main" id="{C03ED2E0-CAAD-9558-76F6-1523F9293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1BEF1-D23C-03D1-1E73-2095AF029DBF}"/>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2163291684"/>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CE0BDD-5A7D-0664-D551-312081A8BA84}"/>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A50C5-F0DB-D132-2183-EDA4CDC45E0C}"/>
              </a:ext>
            </a:extLst>
          </p:cNvPr>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36AEC-65E3-0BFF-E854-670742FFE97A}"/>
              </a:ext>
            </a:extLst>
          </p:cNvPr>
          <p:cNvSpPr>
            <a:spLocks noGrp="1"/>
          </p:cNvSpPr>
          <p:nvPr>
            <p:ph type="dt" sz="half" idx="10"/>
          </p:nvPr>
        </p:nvSpPr>
        <p:spPr/>
        <p:txBody>
          <a:bodyPr/>
          <a:lstStyle/>
          <a:p>
            <a:fld id="{4A898A29-DDB4-4C8E-8C5F-CD7E551FC881}" type="datetime1">
              <a:rPr lang="en-US" smtClean="0"/>
              <a:t>9/8/2025</a:t>
            </a:fld>
            <a:endParaRPr lang="en-US"/>
          </a:p>
        </p:txBody>
      </p:sp>
      <p:sp>
        <p:nvSpPr>
          <p:cNvPr id="5" name="Footer Placeholder 4">
            <a:extLst>
              <a:ext uri="{FF2B5EF4-FFF2-40B4-BE49-F238E27FC236}">
                <a16:creationId xmlns:a16="http://schemas.microsoft.com/office/drawing/2014/main" id="{26D8EAB6-6EB2-5939-EAD3-6507FDD23C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325AA-C71A-F664-E06A-A8507D918529}"/>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2555209747"/>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5301" y="4578318"/>
            <a:ext cx="8921805" cy="916053"/>
          </a:xfrm>
        </p:spPr>
        <p:txBody>
          <a:bodyPr anchor="b">
            <a:noAutofit/>
          </a:bodyPr>
          <a:lstStyle>
            <a:lvl1pPr algn="l">
              <a:defRPr sz="1800">
                <a:effectLst>
                  <a:outerShdw blurRad="38100" dist="38100" dir="2700000" algn="tl">
                    <a:srgbClr val="000000">
                      <a:alpha val="43137"/>
                    </a:srgbClr>
                  </a:outerShdw>
                </a:effectLst>
              </a:defRPr>
            </a:lvl1pPr>
          </a:lstStyle>
          <a:p>
            <a:r>
              <a:rPr lang="en-US"/>
              <a:t>Click to edit Master title style</a:t>
            </a:r>
          </a:p>
        </p:txBody>
      </p:sp>
      <p:sp>
        <p:nvSpPr>
          <p:cNvPr id="4" name="Date Placeholder 3"/>
          <p:cNvSpPr>
            <a:spLocks noGrp="1"/>
          </p:cNvSpPr>
          <p:nvPr>
            <p:ph type="dt" sz="half" idx="10"/>
          </p:nvPr>
        </p:nvSpPr>
        <p:spPr/>
        <p:txBody>
          <a:bodyPr/>
          <a:lstStyle/>
          <a:p>
            <a:fld id="{9D34A987-4D51-4A6D-B0F6-60744484F857}"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122527240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7427" y="1040530"/>
            <a:ext cx="2971800"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2FB38-D108-467A-8A5E-ADFA3720F10F}"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AB3EA-1908-4001-84F3-B79CAC7B64E5}" type="slidenum">
              <a:rPr lang="en-US" smtClean="0"/>
              <a:t>‹#›</a:t>
            </a:fld>
            <a:endParaRPr lang="en-US"/>
          </a:p>
        </p:txBody>
      </p:sp>
      <p:sp>
        <p:nvSpPr>
          <p:cNvPr id="8" name="Content Placeholder 2"/>
          <p:cNvSpPr>
            <a:spLocks noGrp="1"/>
          </p:cNvSpPr>
          <p:nvPr>
            <p:ph idx="13"/>
          </p:nvPr>
        </p:nvSpPr>
        <p:spPr>
          <a:xfrm>
            <a:off x="3571093" y="1040530"/>
            <a:ext cx="2971800"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p:nvPr>
        </p:nvSpPr>
        <p:spPr>
          <a:xfrm>
            <a:off x="6834759" y="1040530"/>
            <a:ext cx="2971800"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494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681038" y="655990"/>
            <a:ext cx="8543925" cy="5691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2662957409"/>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1037" y="1040530"/>
            <a:ext cx="4387500"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E2FB38-D108-467A-8A5E-ADFA3720F10F}"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356281572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0828" y="1040530"/>
            <a:ext cx="2592745"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0029E5-FCD7-4EA1-A59A-B476744CC57F}" type="datetime1">
              <a:rPr lang="en-US" smtClean="0"/>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4111676202"/>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9DB8AC-8CE3-47F7-A96A-E46B7D1F5E7F}" type="datetime1">
              <a:rPr lang="en-US" smtClean="0"/>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AB3EA-1908-4001-84F3-B79CAC7B64E5}" type="slidenum">
              <a:rPr lang="en-US" smtClean="0"/>
              <a:t>‹#›</a:t>
            </a:fld>
            <a:endParaRPr lang="en-US"/>
          </a:p>
        </p:txBody>
      </p:sp>
      <p:sp>
        <p:nvSpPr>
          <p:cNvPr id="6" name="Content Placeholder 2"/>
          <p:cNvSpPr>
            <a:spLocks noGrp="1"/>
          </p:cNvSpPr>
          <p:nvPr>
            <p:ph idx="1"/>
          </p:nvPr>
        </p:nvSpPr>
        <p:spPr>
          <a:xfrm>
            <a:off x="310828" y="1040530"/>
            <a:ext cx="2592745" cy="51364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042447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456389" y="404950"/>
            <a:ext cx="8496164" cy="603580"/>
          </a:xfrm>
        </p:spPr>
        <p:txBody>
          <a:bodyPr>
            <a:noAutofit/>
          </a:bodyPr>
          <a:lstStyle>
            <a:lvl1pPr>
              <a:defRPr sz="1463">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642126" y="1008540"/>
            <a:ext cx="8310426" cy="506761"/>
          </a:xfrm>
        </p:spPr>
        <p:txBody>
          <a:bodyPr anchor="ctr">
            <a:normAutofit/>
          </a:bodyPr>
          <a:lstStyle>
            <a:lvl1pPr marL="0" indent="0">
              <a:spcBef>
                <a:spcPts val="0"/>
              </a:spcBef>
              <a:buNone/>
              <a:defRPr sz="1300" b="1">
                <a:solidFill>
                  <a:schemeClr val="tx1"/>
                </a:solidFill>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noProof="0"/>
              <a:t>Edit Master text styles</a:t>
            </a:r>
          </a:p>
        </p:txBody>
      </p:sp>
      <p:sp>
        <p:nvSpPr>
          <p:cNvPr id="4" name="Content Placeholder 3"/>
          <p:cNvSpPr>
            <a:spLocks noGrp="1"/>
          </p:cNvSpPr>
          <p:nvPr>
            <p:ph sz="half" idx="2"/>
          </p:nvPr>
        </p:nvSpPr>
        <p:spPr>
          <a:xfrm>
            <a:off x="928688" y="1615808"/>
            <a:ext cx="8023860" cy="4394826"/>
          </a:xfrm>
        </p:spPr>
        <p:txBody>
          <a:bodyPr>
            <a:normAutofit/>
          </a:bodyPr>
          <a:lstStyle>
            <a:lvl1pPr>
              <a:lnSpc>
                <a:spcPct val="100000"/>
              </a:lnSpc>
              <a:spcBef>
                <a:spcPts val="488"/>
              </a:spcBef>
              <a:spcAft>
                <a:spcPts val="0"/>
              </a:spcAft>
              <a:buClrTx/>
              <a:defRPr sz="1056">
                <a:solidFill>
                  <a:schemeClr val="tx1"/>
                </a:solidFill>
              </a:defRPr>
            </a:lvl1pPr>
            <a:lvl2pPr>
              <a:lnSpc>
                <a:spcPct val="100000"/>
              </a:lnSpc>
              <a:spcBef>
                <a:spcPts val="488"/>
              </a:spcBef>
              <a:spcAft>
                <a:spcPts val="0"/>
              </a:spcAft>
              <a:buClrTx/>
              <a:defRPr sz="1056">
                <a:solidFill>
                  <a:schemeClr val="tx1"/>
                </a:solidFill>
              </a:defRPr>
            </a:lvl2pPr>
            <a:lvl3pPr>
              <a:lnSpc>
                <a:spcPct val="100000"/>
              </a:lnSpc>
              <a:spcBef>
                <a:spcPts val="488"/>
              </a:spcBef>
              <a:spcAft>
                <a:spcPts val="0"/>
              </a:spcAft>
              <a:buClrTx/>
              <a:defRPr sz="1056">
                <a:solidFill>
                  <a:schemeClr val="tx1"/>
                </a:solidFill>
              </a:defRPr>
            </a:lvl3pPr>
            <a:lvl4pPr>
              <a:lnSpc>
                <a:spcPct val="100000"/>
              </a:lnSpc>
              <a:spcBef>
                <a:spcPts val="488"/>
              </a:spcBef>
              <a:spcAft>
                <a:spcPts val="0"/>
              </a:spcAft>
              <a:buClrTx/>
              <a:defRPr sz="1056">
                <a:solidFill>
                  <a:schemeClr val="tx1"/>
                </a:solidFill>
              </a:defRPr>
            </a:lvl4pPr>
            <a:lvl5pPr>
              <a:lnSpc>
                <a:spcPct val="100000"/>
              </a:lnSpc>
              <a:spcBef>
                <a:spcPts val="488"/>
              </a:spcBef>
              <a:spcAft>
                <a:spcPts val="0"/>
              </a:spcAft>
              <a:buClrTx/>
              <a:defRPr sz="1056">
                <a:solidFill>
                  <a:schemeClr val="tx1"/>
                </a:solidFill>
              </a:defRPr>
            </a:lvl5pPr>
            <a:lvl6pPr>
              <a:defRPr sz="1300"/>
            </a:lvl6pPr>
            <a:lvl7pPr>
              <a:defRPr sz="1300"/>
            </a:lvl7pPr>
            <a:lvl8pPr>
              <a:defRPr sz="1300"/>
            </a:lvl8pPr>
            <a:lvl9pPr>
              <a:defRPr sz="13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chemeClr val="tx1"/>
                </a:solidFill>
              </a:defRPr>
            </a:lvl1pPr>
          </a:lstStyle>
          <a:p>
            <a:fld id="{69E8F1D5-D174-46AE-AB7B-7FE1F67D3020}" type="datetime1">
              <a:rPr lang="en-US" smtClean="0"/>
              <a:t>9/8/2025</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20410463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233082" y="616450"/>
            <a:ext cx="2387600"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17798761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381477" y="616450"/>
            <a:ext cx="2918491"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
        <p:nvSpPr>
          <p:cNvPr id="7" name="Content Placeholder 2">
            <a:extLst>
              <a:ext uri="{FF2B5EF4-FFF2-40B4-BE49-F238E27FC236}">
                <a16:creationId xmlns:a16="http://schemas.microsoft.com/office/drawing/2014/main" id="{A47DAB1A-C6F8-7878-33A0-3E20E66F94E3}"/>
              </a:ext>
            </a:extLst>
          </p:cNvPr>
          <p:cNvSpPr>
            <a:spLocks noGrp="1"/>
          </p:cNvSpPr>
          <p:nvPr>
            <p:ph idx="13"/>
          </p:nvPr>
        </p:nvSpPr>
        <p:spPr>
          <a:xfrm>
            <a:off x="3477952" y="616450"/>
            <a:ext cx="2918491"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414A659-1DD4-4A5C-0A60-A526224CED5B}"/>
              </a:ext>
            </a:extLst>
          </p:cNvPr>
          <p:cNvSpPr>
            <a:spLocks noGrp="1"/>
          </p:cNvSpPr>
          <p:nvPr>
            <p:ph idx="14"/>
          </p:nvPr>
        </p:nvSpPr>
        <p:spPr>
          <a:xfrm>
            <a:off x="6574427" y="616450"/>
            <a:ext cx="2918491"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8870006"/>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381477" y="616450"/>
            <a:ext cx="5939424"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
        <p:nvSpPr>
          <p:cNvPr id="8" name="Content Placeholder 2">
            <a:extLst>
              <a:ext uri="{FF2B5EF4-FFF2-40B4-BE49-F238E27FC236}">
                <a16:creationId xmlns:a16="http://schemas.microsoft.com/office/drawing/2014/main" id="{D414A659-1DD4-4A5C-0A60-A526224CED5B}"/>
              </a:ext>
            </a:extLst>
          </p:cNvPr>
          <p:cNvSpPr>
            <a:spLocks noGrp="1"/>
          </p:cNvSpPr>
          <p:nvPr>
            <p:ph idx="14"/>
          </p:nvPr>
        </p:nvSpPr>
        <p:spPr>
          <a:xfrm>
            <a:off x="6574427" y="616450"/>
            <a:ext cx="2918491" cy="5764030"/>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67694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233082" y="616450"/>
            <a:ext cx="4719918" cy="5560514"/>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288283452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233082" y="616450"/>
            <a:ext cx="3539928" cy="5560514"/>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4233179373"/>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DCD97-9D9D-C916-EE62-5677D8BB10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DA134-1175-7DBF-2025-36488870F8F6}"/>
              </a:ext>
            </a:extLst>
          </p:cNvPr>
          <p:cNvSpPr>
            <a:spLocks noGrp="1"/>
          </p:cNvSpPr>
          <p:nvPr>
            <p:ph idx="1"/>
          </p:nvPr>
        </p:nvSpPr>
        <p:spPr>
          <a:xfrm>
            <a:off x="233082" y="616450"/>
            <a:ext cx="4719918" cy="5560514"/>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2E28A-1075-432E-ADF8-5A9B8E790CAD}"/>
              </a:ext>
            </a:extLst>
          </p:cNvPr>
          <p:cNvSpPr>
            <a:spLocks noGrp="1"/>
          </p:cNvSpPr>
          <p:nvPr>
            <p:ph type="dt" sz="half" idx="10"/>
          </p:nvPr>
        </p:nvSpPr>
        <p:spPr/>
        <p:txBody>
          <a:bodyPr/>
          <a:lstStyle/>
          <a:p>
            <a:fld id="{B1591E9A-971D-4CE1-AA86-1494B403056D}" type="datetime1">
              <a:rPr lang="en-US" smtClean="0"/>
              <a:t>9/8/2025</a:t>
            </a:fld>
            <a:endParaRPr lang="en-US"/>
          </a:p>
        </p:txBody>
      </p:sp>
      <p:sp>
        <p:nvSpPr>
          <p:cNvPr id="5" name="Footer Placeholder 4">
            <a:extLst>
              <a:ext uri="{FF2B5EF4-FFF2-40B4-BE49-F238E27FC236}">
                <a16:creationId xmlns:a16="http://schemas.microsoft.com/office/drawing/2014/main" id="{193015FA-882F-CE46-7B48-F7D69979A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31271-83B8-4073-F97C-864EBEEF86C2}"/>
              </a:ext>
            </a:extLst>
          </p:cNvPr>
          <p:cNvSpPr>
            <a:spLocks noGrp="1"/>
          </p:cNvSpPr>
          <p:nvPr>
            <p:ph type="sldNum" sz="quarter" idx="12"/>
          </p:nvPr>
        </p:nvSpPr>
        <p:spPr/>
        <p:txBody>
          <a:bodyPr/>
          <a:lstStyle/>
          <a:p>
            <a:fld id="{F44AB3EA-1908-4001-84F3-B79CAC7B64E5}" type="slidenum">
              <a:rPr lang="en-US" smtClean="0"/>
              <a:t>‹#›</a:t>
            </a:fld>
            <a:endParaRPr lang="en-US"/>
          </a:p>
        </p:txBody>
      </p:sp>
      <p:sp>
        <p:nvSpPr>
          <p:cNvPr id="7" name="Content Placeholder 2">
            <a:extLst>
              <a:ext uri="{FF2B5EF4-FFF2-40B4-BE49-F238E27FC236}">
                <a16:creationId xmlns:a16="http://schemas.microsoft.com/office/drawing/2014/main" id="{66DBC93C-2C18-89E4-D750-676621EC6B17}"/>
              </a:ext>
            </a:extLst>
          </p:cNvPr>
          <p:cNvSpPr>
            <a:spLocks noGrp="1"/>
          </p:cNvSpPr>
          <p:nvPr>
            <p:ph idx="13"/>
          </p:nvPr>
        </p:nvSpPr>
        <p:spPr>
          <a:xfrm>
            <a:off x="5133000" y="616450"/>
            <a:ext cx="4719918" cy="5560514"/>
          </a:xfrm>
        </p:spPr>
        <p:txBody>
          <a:bodyPr/>
          <a:lstStyle>
            <a:lvl1pPr marL="174625" indent="-174625">
              <a:defRPr/>
            </a:lvl1pPr>
            <a:lvl2pPr marL="174625" indent="-174625">
              <a:defRPr/>
            </a:lvl2pPr>
            <a:lvl3pPr marL="174625" indent="-174625">
              <a:defRPr/>
            </a:lvl3pPr>
            <a:lvl4pPr marL="174625" indent="-174625">
              <a:defRPr/>
            </a:lvl4pPr>
            <a:lvl5pPr marL="0" inden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65479"/>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0EE0-7C23-2928-55A6-EA9F49DFB143}"/>
              </a:ext>
            </a:extLst>
          </p:cNvPr>
          <p:cNvSpPr>
            <a:spLocks noGrp="1"/>
          </p:cNvSpPr>
          <p:nvPr>
            <p:ph type="title"/>
          </p:nvPr>
        </p:nvSpPr>
        <p:spPr>
          <a:xfrm>
            <a:off x="675878" y="1709739"/>
            <a:ext cx="8543925" cy="2852737"/>
          </a:xfrm>
        </p:spPr>
        <p:txBody>
          <a:bodyPr anchor="b"/>
          <a:lstStyle>
            <a:lvl1pPr>
              <a:defRPr sz="4875"/>
            </a:lvl1pPr>
          </a:lstStyle>
          <a:p>
            <a:r>
              <a:rPr lang="en-US"/>
              <a:t>Click to edit Master title style</a:t>
            </a:r>
          </a:p>
        </p:txBody>
      </p:sp>
      <p:sp>
        <p:nvSpPr>
          <p:cNvPr id="3" name="Text Placeholder 2">
            <a:extLst>
              <a:ext uri="{FF2B5EF4-FFF2-40B4-BE49-F238E27FC236}">
                <a16:creationId xmlns:a16="http://schemas.microsoft.com/office/drawing/2014/main" id="{A5FA5BE7-9551-2A55-08F1-A11A84D7481B}"/>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A3EDE5-4A38-00BC-9B10-E4D6D86EAD97}"/>
              </a:ext>
            </a:extLst>
          </p:cNvPr>
          <p:cNvSpPr>
            <a:spLocks noGrp="1"/>
          </p:cNvSpPr>
          <p:nvPr>
            <p:ph type="dt" sz="half" idx="10"/>
          </p:nvPr>
        </p:nvSpPr>
        <p:spPr/>
        <p:txBody>
          <a:bodyPr/>
          <a:lstStyle/>
          <a:p>
            <a:fld id="{7A2B444C-5D39-48B9-ADC4-76F6BFFC67E7}" type="datetime1">
              <a:rPr lang="en-US" smtClean="0"/>
              <a:t>9/8/2025</a:t>
            </a:fld>
            <a:endParaRPr lang="en-US"/>
          </a:p>
        </p:txBody>
      </p:sp>
      <p:sp>
        <p:nvSpPr>
          <p:cNvPr id="5" name="Footer Placeholder 4">
            <a:extLst>
              <a:ext uri="{FF2B5EF4-FFF2-40B4-BE49-F238E27FC236}">
                <a16:creationId xmlns:a16="http://schemas.microsoft.com/office/drawing/2014/main" id="{99508517-58A3-B0A2-6D3A-D721156C2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465F9-EB29-7522-3070-EB3F73877AD0}"/>
              </a:ext>
            </a:extLst>
          </p:cNvPr>
          <p:cNvSpPr>
            <a:spLocks noGrp="1"/>
          </p:cNvSpPr>
          <p:nvPr>
            <p:ph type="sldNum" sz="quarter" idx="12"/>
          </p:nvPr>
        </p:nvSpPr>
        <p:spPr/>
        <p:txBody>
          <a:bodyPr/>
          <a:lstStyle/>
          <a:p>
            <a:fld id="{F44AB3EA-1908-4001-84F3-B79CAC7B64E5}" type="slidenum">
              <a:rPr lang="en-US" smtClean="0"/>
              <a:t>‹#›</a:t>
            </a:fld>
            <a:endParaRPr lang="en-US"/>
          </a:p>
        </p:txBody>
      </p:sp>
    </p:spTree>
    <p:extLst>
      <p:ext uri="{BB962C8B-B14F-4D97-AF65-F5344CB8AC3E}">
        <p14:creationId xmlns:p14="http://schemas.microsoft.com/office/powerpoint/2010/main" val="1731603308"/>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91E48-28BE-77BA-EACB-85B10DB958DF}"/>
              </a:ext>
            </a:extLst>
          </p:cNvPr>
          <p:cNvSpPr>
            <a:spLocks noGrp="1"/>
          </p:cNvSpPr>
          <p:nvPr>
            <p:ph type="title"/>
          </p:nvPr>
        </p:nvSpPr>
        <p:spPr>
          <a:xfrm>
            <a:off x="233082" y="177627"/>
            <a:ext cx="8991881" cy="355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201DD-1E7B-4289-113D-89D6C5BBA7CC}"/>
              </a:ext>
            </a:extLst>
          </p:cNvPr>
          <p:cNvSpPr>
            <a:spLocks noGrp="1"/>
          </p:cNvSpPr>
          <p:nvPr>
            <p:ph type="body" idx="1"/>
          </p:nvPr>
        </p:nvSpPr>
        <p:spPr>
          <a:xfrm>
            <a:off x="681038" y="815788"/>
            <a:ext cx="8543925" cy="53611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9DD27-3F8B-1DF6-4584-A5C54FA93C41}"/>
              </a:ext>
            </a:extLst>
          </p:cNvPr>
          <p:cNvSpPr>
            <a:spLocks noGrp="1"/>
          </p:cNvSpPr>
          <p:nvPr>
            <p:ph type="dt" sz="half" idx="2"/>
          </p:nvPr>
        </p:nvSpPr>
        <p:spPr>
          <a:xfrm>
            <a:off x="233082" y="6459874"/>
            <a:ext cx="2676806" cy="261602"/>
          </a:xfrm>
          <a:prstGeom prst="rect">
            <a:avLst/>
          </a:prstGeom>
        </p:spPr>
        <p:txBody>
          <a:bodyPr vert="horz" lIns="91440" tIns="45720" rIns="91440" bIns="45720" rtlCol="0" anchor="ctr"/>
          <a:lstStyle>
            <a:lvl1pPr algn="l">
              <a:defRPr sz="1000" i="1">
                <a:solidFill>
                  <a:schemeClr val="tx1">
                    <a:tint val="75000"/>
                  </a:schemeClr>
                </a:solidFill>
                <a:latin typeface="Arial" panose="020B0604020202020204" pitchFamily="34" charset="0"/>
                <a:cs typeface="Arial" panose="020B0604020202020204" pitchFamily="34" charset="0"/>
              </a:defRPr>
            </a:lvl1pPr>
          </a:lstStyle>
          <a:p>
            <a:fld id="{4CF2909D-572C-449B-A6D5-52D42ED66A37}" type="datetime1">
              <a:rPr lang="en-US" smtClean="0"/>
              <a:pPr/>
              <a:t>9/8/2025</a:t>
            </a:fld>
            <a:endParaRPr lang="en-US"/>
          </a:p>
        </p:txBody>
      </p:sp>
      <p:sp>
        <p:nvSpPr>
          <p:cNvPr id="5" name="Footer Placeholder 4">
            <a:extLst>
              <a:ext uri="{FF2B5EF4-FFF2-40B4-BE49-F238E27FC236}">
                <a16:creationId xmlns:a16="http://schemas.microsoft.com/office/drawing/2014/main" id="{3E7BA868-E929-DB6C-4628-C549D6FB57EC}"/>
              </a:ext>
            </a:extLst>
          </p:cNvPr>
          <p:cNvSpPr>
            <a:spLocks noGrp="1"/>
          </p:cNvSpPr>
          <p:nvPr>
            <p:ph type="ftr" sz="quarter" idx="3"/>
          </p:nvPr>
        </p:nvSpPr>
        <p:spPr>
          <a:xfrm>
            <a:off x="3003176" y="6459874"/>
            <a:ext cx="6489742" cy="261602"/>
          </a:xfrm>
          <a:prstGeom prst="rect">
            <a:avLst/>
          </a:prstGeom>
        </p:spPr>
        <p:txBody>
          <a:bodyPr vert="horz" lIns="91440" tIns="45720" rIns="91440" bIns="45720" rtlCol="0" anchor="ctr"/>
          <a:lstStyle>
            <a:lvl1pPr algn="l">
              <a:defRPr sz="1000" i="1">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720EB25-9261-7A18-8633-5FA9B0B39674}"/>
              </a:ext>
            </a:extLst>
          </p:cNvPr>
          <p:cNvSpPr>
            <a:spLocks noGrp="1"/>
          </p:cNvSpPr>
          <p:nvPr>
            <p:ph type="sldNum" sz="quarter" idx="4"/>
          </p:nvPr>
        </p:nvSpPr>
        <p:spPr>
          <a:xfrm>
            <a:off x="9492918" y="172876"/>
            <a:ext cx="360000" cy="360000"/>
          </a:xfrm>
          <a:prstGeom prst="rect">
            <a:avLst/>
          </a:prstGeom>
        </p:spPr>
        <p:txBody>
          <a:bodyPr vert="horz" lIns="91440" tIns="45720" rIns="91440" bIns="45720" rtlCol="0" anchor="ctr"/>
          <a:lstStyle>
            <a:lvl1pPr algn="r">
              <a:defRPr sz="1000" i="1">
                <a:solidFill>
                  <a:schemeClr val="tx2"/>
                </a:solidFill>
                <a:latin typeface="Arial" panose="020B0604020202020204" pitchFamily="34" charset="0"/>
                <a:cs typeface="Arial" panose="020B0604020202020204" pitchFamily="34" charset="0"/>
              </a:defRPr>
            </a:lvl1pPr>
          </a:lstStyle>
          <a:p>
            <a:fld id="{F44AB3EA-1908-4001-84F3-B79CAC7B64E5}" type="slidenum">
              <a:rPr lang="en-US" smtClean="0"/>
              <a:pPr/>
              <a:t>‹#›</a:t>
            </a:fld>
            <a:endParaRPr lang="en-US"/>
          </a:p>
        </p:txBody>
      </p:sp>
    </p:spTree>
    <p:extLst>
      <p:ext uri="{BB962C8B-B14F-4D97-AF65-F5344CB8AC3E}">
        <p14:creationId xmlns:p14="http://schemas.microsoft.com/office/powerpoint/2010/main" val="74499441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22" r:id="rId3"/>
    <p:sldLayoutId id="2147483725" r:id="rId4"/>
    <p:sldLayoutId id="2147483728" r:id="rId5"/>
    <p:sldLayoutId id="2147483723" r:id="rId6"/>
    <p:sldLayoutId id="2147483727" r:id="rId7"/>
    <p:sldLayoutId id="2147483724"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675" r:id="rId19"/>
    <p:sldLayoutId id="2147483669" r:id="rId20"/>
    <p:sldLayoutId id="2147483667" r:id="rId21"/>
    <p:sldLayoutId id="2147483668" r:id="rId22"/>
    <p:sldLayoutId id="2147483665" r:id="rId23"/>
  </p:sldLayoutIdLst>
  <p:transition spd="slow">
    <p:randomBar dir="vert"/>
  </p:transition>
  <p:hf hdr="0" ftr="0" dt="0"/>
  <p:txStyles>
    <p:titleStyle>
      <a:lvl1pPr algn="l" defTabSz="742950" rtl="0" eaLnBrk="1" latinLnBrk="0" hangingPunct="1">
        <a:lnSpc>
          <a:spcPct val="90000"/>
        </a:lnSpc>
        <a:spcBef>
          <a:spcPct val="0"/>
        </a:spcBef>
        <a:buNone/>
        <a:defRPr sz="2000" b="1" kern="1200">
          <a:solidFill>
            <a:schemeClr val="accent6"/>
          </a:solidFill>
          <a:effectLst/>
          <a:latin typeface="Arial" panose="020B0604020202020204" pitchFamily="34" charset="0"/>
          <a:ea typeface="+mj-ea"/>
          <a:cs typeface="Arial" panose="020B0604020202020204" pitchFamily="34" charset="0"/>
        </a:defRPr>
      </a:lvl1pPr>
    </p:titleStyle>
    <p:bodyStyle>
      <a:lvl1pPr marL="0" indent="0" algn="l" defTabSz="742950" rtl="0" eaLnBrk="1" latinLnBrk="0" hangingPunct="1">
        <a:lnSpc>
          <a:spcPct val="90000"/>
        </a:lnSpc>
        <a:spcBef>
          <a:spcPts val="813"/>
        </a:spcBef>
        <a:buFont typeface="Wingdings" panose="05000000000000000000" pitchFamily="2" charset="2"/>
        <a:buChar char="v"/>
        <a:defRPr sz="1200" b="1" kern="1200">
          <a:solidFill>
            <a:schemeClr val="accent6">
              <a:lumMod val="75000"/>
            </a:schemeClr>
          </a:solidFill>
          <a:latin typeface="Arial" panose="020B0604020202020204" pitchFamily="34" charset="0"/>
          <a:ea typeface="+mn-ea"/>
          <a:cs typeface="Arial" panose="020B0604020202020204" pitchFamily="34" charset="0"/>
        </a:defRPr>
      </a:lvl1pPr>
      <a:lvl2pPr marL="266700" indent="-177800" algn="l" defTabSz="742950" rtl="0" eaLnBrk="1" latinLnBrk="0" hangingPunct="1">
        <a:lnSpc>
          <a:spcPct val="90000"/>
        </a:lnSpc>
        <a:spcBef>
          <a:spcPts val="406"/>
        </a:spcBef>
        <a:buFont typeface="Wingdings" panose="05000000000000000000" pitchFamily="2" charset="2"/>
        <a:buChar char="Ø"/>
        <a:defRPr sz="1200" b="0" kern="1200">
          <a:solidFill>
            <a:schemeClr val="tx1"/>
          </a:solidFill>
          <a:latin typeface="Arial" panose="020B0604020202020204" pitchFamily="34" charset="0"/>
          <a:ea typeface="+mn-ea"/>
          <a:cs typeface="Arial" panose="020B0604020202020204" pitchFamily="34" charset="0"/>
        </a:defRPr>
      </a:lvl2pPr>
      <a:lvl3pPr marL="266700" indent="-177800" algn="l" defTabSz="742950" rtl="0" eaLnBrk="1" latinLnBrk="0" hangingPunct="1">
        <a:lnSpc>
          <a:spcPct val="90000"/>
        </a:lnSpc>
        <a:spcBef>
          <a:spcPts val="406"/>
        </a:spcBef>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266700" indent="-177800" algn="l" defTabSz="742950" rtl="0" eaLnBrk="1" latinLnBrk="0" hangingPunct="1">
        <a:lnSpc>
          <a:spcPct val="90000"/>
        </a:lnSpc>
        <a:spcBef>
          <a:spcPts val="406"/>
        </a:spcBef>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88900" indent="0" algn="l" defTabSz="742950" rtl="0" eaLnBrk="1" latinLnBrk="0" hangingPunct="1">
        <a:lnSpc>
          <a:spcPct val="90000"/>
        </a:lnSpc>
        <a:spcBef>
          <a:spcPts val="406"/>
        </a:spcBef>
        <a:buFont typeface="Wingdings" panose="05000000000000000000" pitchFamily="2" charset="2"/>
        <a:buNone/>
        <a:defRPr sz="1200" b="0" i="1" kern="1200">
          <a:solidFill>
            <a:schemeClr val="tx1"/>
          </a:solidFill>
          <a:latin typeface="Arial" panose="020B0604020202020204" pitchFamily="34" charset="0"/>
          <a:ea typeface="+mn-ea"/>
          <a:cs typeface="Arial" panose="020B0604020202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56707-19FA-2133-40AF-FEA12095134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E4B627-2690-AE7D-49AA-AB7D75BD4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90477276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81875-BB14-0A5F-1614-EF279BFF0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F334B-D33D-D426-CEEC-90F5C1683741}"/>
              </a:ext>
            </a:extLst>
          </p:cNvPr>
          <p:cNvSpPr>
            <a:spLocks noGrp="1"/>
          </p:cNvSpPr>
          <p:nvPr>
            <p:ph type="title"/>
          </p:nvPr>
        </p:nvSpPr>
        <p:spPr/>
        <p:txBody>
          <a:bodyPr>
            <a:normAutofit fontScale="90000"/>
          </a:bodyPr>
          <a:lstStyle/>
          <a:p>
            <a:r>
              <a:rPr lang="en-US"/>
              <a:t>Hiện trạng di tích</a:t>
            </a:r>
          </a:p>
        </p:txBody>
      </p:sp>
      <p:sp>
        <p:nvSpPr>
          <p:cNvPr id="3" name="Content Placeholder 2">
            <a:extLst>
              <a:ext uri="{FF2B5EF4-FFF2-40B4-BE49-F238E27FC236}">
                <a16:creationId xmlns:a16="http://schemas.microsoft.com/office/drawing/2014/main" id="{7C3201BA-9C04-9042-6D79-13C10D5EEF4E}"/>
              </a:ext>
            </a:extLst>
          </p:cNvPr>
          <p:cNvSpPr>
            <a:spLocks noGrp="1"/>
          </p:cNvSpPr>
          <p:nvPr>
            <p:ph idx="1"/>
          </p:nvPr>
        </p:nvSpPr>
        <p:spPr>
          <a:xfrm>
            <a:off x="233081" y="616450"/>
            <a:ext cx="4324289" cy="5396955"/>
          </a:xfrm>
        </p:spPr>
        <p:txBody>
          <a:bodyPr>
            <a:normAutofit/>
          </a:bodyPr>
          <a:lstStyle/>
          <a:p>
            <a:pPr algn="just"/>
            <a:r>
              <a:rPr lang="vi-VN" altLang="en-US"/>
              <a:t>Phát huy giá trị di tích:</a:t>
            </a:r>
          </a:p>
          <a:p>
            <a:pPr lvl="2" algn="just"/>
            <a:r>
              <a:rPr lang="en-US" altLang="en-US"/>
              <a:t>Tính mùa vụ của du lịch Hương Sơn rất sâu sắc; các hoạt động tập trung chủ yếu vào mùa lễ hội từ tháng Giêng đến tháng 3 âm lịch.</a:t>
            </a:r>
          </a:p>
          <a:p>
            <a:pPr lvl="2" algn="just"/>
            <a:r>
              <a:rPr lang="vi-VN" altLang="en-US"/>
              <a:t>Sản phẩm và dịch vụ du lịch </a:t>
            </a:r>
            <a:r>
              <a:rPr lang="en-US" altLang="en-US"/>
              <a:t>đơn điệu</a:t>
            </a:r>
            <a:r>
              <a:rPr lang="vi-VN" altLang="en-US"/>
              <a:t>; </a:t>
            </a:r>
            <a:r>
              <a:rPr lang="en-US" altLang="en-US"/>
              <a:t>chủ yếu là</a:t>
            </a:r>
            <a:r>
              <a:rPr lang="vi-VN" altLang="en-US"/>
              <a:t> hành hương bái Phật, lễ đền</a:t>
            </a:r>
            <a:r>
              <a:rPr lang="en-US" altLang="en-US"/>
              <a:t>.</a:t>
            </a:r>
          </a:p>
          <a:p>
            <a:pPr lvl="2" algn="just"/>
            <a:r>
              <a:rPr lang="en-US"/>
              <a:t>Có xu hướng suy giảm lượng khách: Từ khoảng 1,3 triệu lượt năm 2019 giảm còn 1 triệu lượt năm 2024; năm 2025 từ </a:t>
            </a:r>
            <a:r>
              <a:rPr lang="vi-VN"/>
              <a:t>ngày 31/01 </a:t>
            </a:r>
            <a:r>
              <a:rPr lang="en-US"/>
              <a:t>- </a:t>
            </a:r>
            <a:r>
              <a:rPr lang="vi-VN"/>
              <a:t>16/02/2025 </a:t>
            </a:r>
            <a:r>
              <a:rPr lang="en-US"/>
              <a:t>ghi nhận giảm 8,4% so với cùng kỳ năm 2024. </a:t>
            </a:r>
          </a:p>
          <a:p>
            <a:pPr lvl="2" algn="just"/>
            <a:r>
              <a:rPr lang="en-US"/>
              <a:t>CSLT: Hạn chế, chỉ có 03 cơ sở lưu trú (được thống kê bởi phòng VHTT huyện), còn lại là các cơ sở tự phát.</a:t>
            </a:r>
          </a:p>
          <a:p>
            <a:pPr lvl="2" algn="just"/>
            <a:r>
              <a:rPr lang="vi-VN" altLang="en-US"/>
              <a:t>C</a:t>
            </a:r>
            <a:r>
              <a:rPr lang="en-US" altLang="en-US"/>
              <a:t>ơ sở dịch vụ: </a:t>
            </a:r>
          </a:p>
          <a:p>
            <a:pPr lvl="3" algn="just"/>
            <a:r>
              <a:rPr lang="en-US" altLang="en-US"/>
              <a:t>B</a:t>
            </a:r>
            <a:r>
              <a:rPr lang="vi-VN" altLang="en-US"/>
              <a:t>án lẻ hàng hóa</a:t>
            </a:r>
            <a:r>
              <a:rPr lang="en-US" altLang="en-US"/>
              <a:t>, dịch vụ phục vụ lễ hội</a:t>
            </a:r>
            <a:r>
              <a:rPr lang="vi-VN" altLang="en-US"/>
              <a:t>: 65 cơ sở bán lẻ và khoảng 200 nhà hàng, cơ sở dịch vụ ẩm thực</a:t>
            </a:r>
            <a:r>
              <a:rPr lang="en-US" altLang="en-US"/>
              <a:t>.</a:t>
            </a:r>
          </a:p>
          <a:p>
            <a:pPr lvl="3" algn="just"/>
            <a:r>
              <a:rPr lang="en-US" altLang="en-US"/>
              <a:t>Dịch vụ vận chuyển (bao gồm vận chuyển từ bãi đỗ xe tới bến Yến và từ bến Yến vào các di tích): Khoảng 4.000 đò thuyền chèo tay và hệ thống cáp treo Thiên Trù – Hương Tích, hệ thống xe điện vận chuyển khách du lịch.</a:t>
            </a:r>
          </a:p>
          <a:p>
            <a:pPr lvl="3" algn="just"/>
            <a:r>
              <a:rPr lang="en-US" altLang="en-US"/>
              <a:t>Chưa có các cơ sở VCGT và phát huy các giá trị di tích gắn với tín ngưỡng như các công viên tín ngưỡng, công viên cảnh quan, trải nghiệm thiền và phật pháp,…</a:t>
            </a:r>
          </a:p>
          <a:p>
            <a:pPr lvl="2" algn="just"/>
            <a:r>
              <a:rPr lang="en-US"/>
              <a:t>Quần thể còn nhiều tiềm năng chưa được khai thác phát triển, điển hình là du lịch nghỉ dưỡng, điều dưỡng gắn với vùng đất Phật trong lành, du lịch sinh thái, trải nghiệm… gắn với rừng đặc dụng Hương Sơn.</a:t>
            </a:r>
            <a:endParaRPr lang="en-US" altLang="en-US"/>
          </a:p>
          <a:p>
            <a:pPr lvl="3" algn="just"/>
            <a:endParaRPr lang="vi-VN" altLang="en-US"/>
          </a:p>
        </p:txBody>
      </p:sp>
      <p:sp>
        <p:nvSpPr>
          <p:cNvPr id="4" name="Slide Number Placeholder 3">
            <a:extLst>
              <a:ext uri="{FF2B5EF4-FFF2-40B4-BE49-F238E27FC236}">
                <a16:creationId xmlns:a16="http://schemas.microsoft.com/office/drawing/2014/main" id="{1664F6D0-2C71-A39F-AFFB-AB6EC48714D2}"/>
              </a:ext>
            </a:extLst>
          </p:cNvPr>
          <p:cNvSpPr>
            <a:spLocks noGrp="1"/>
          </p:cNvSpPr>
          <p:nvPr>
            <p:ph type="sldNum" sz="quarter" idx="12"/>
          </p:nvPr>
        </p:nvSpPr>
        <p:spPr/>
        <p:txBody>
          <a:bodyPr/>
          <a:lstStyle/>
          <a:p>
            <a:fld id="{F44AB3EA-1908-4001-84F3-B79CAC7B64E5}" type="slidenum">
              <a:rPr lang="en-US" smtClean="0"/>
              <a:pPr/>
              <a:t>10</a:t>
            </a:fld>
            <a:endParaRPr lang="en-US"/>
          </a:p>
        </p:txBody>
      </p:sp>
      <p:sp>
        <p:nvSpPr>
          <p:cNvPr id="8" name="TextBox 7">
            <a:extLst>
              <a:ext uri="{FF2B5EF4-FFF2-40B4-BE49-F238E27FC236}">
                <a16:creationId xmlns:a16="http://schemas.microsoft.com/office/drawing/2014/main" id="{3AD61C85-E526-670F-F876-5BCF1E684C74}"/>
              </a:ext>
            </a:extLst>
          </p:cNvPr>
          <p:cNvSpPr txBox="1"/>
          <p:nvPr/>
        </p:nvSpPr>
        <p:spPr>
          <a:xfrm>
            <a:off x="770887" y="5772919"/>
            <a:ext cx="9155489" cy="1107996"/>
          </a:xfrm>
          <a:prstGeom prst="rect">
            <a:avLst/>
          </a:prstGeom>
          <a:noFill/>
        </p:spPr>
        <p:txBody>
          <a:bodyPr wrap="square">
            <a:spAutoFit/>
          </a:bodyPr>
          <a:lstStyle/>
          <a:p>
            <a:pPr indent="180340" algn="just"/>
            <a:r>
              <a:rPr lang="en-US" sz="1100" i="1">
                <a:solidFill>
                  <a:srgbClr val="FF0000"/>
                </a:solidFill>
                <a:latin typeface="+mj-lt"/>
                <a:ea typeface="Calibri" panose="020F0502020204030204" pitchFamily="34" charset="0"/>
              </a:rPr>
              <a:t>Quần thể Hương Sơn đang dần suy giảm sức hút với du khách; số lượng khách du lịch giảm và chỉ đạt trên 1 triệu lượt; thấp hơn nhiều so với khu vực có nhiều tương đồng về cảnh quan, văn hóa tiêu biểu là Tràng An – Ninh Bình; với số lượt khách cao hơn Hương Sơn gấp 2 lần năm 2019 và đến 2024 cao gấp 3 lần.</a:t>
            </a:r>
            <a:endParaRPr lang="en-US" sz="1100" i="1">
              <a:solidFill>
                <a:srgbClr val="FF0000"/>
              </a:solidFill>
              <a:effectLst/>
              <a:latin typeface="+mj-lt"/>
              <a:ea typeface="Calibri" panose="020F0502020204030204" pitchFamily="34" charset="0"/>
            </a:endParaRPr>
          </a:p>
          <a:p>
            <a:pPr indent="180340" algn="just"/>
            <a:r>
              <a:rPr lang="en-US" sz="1100" i="1">
                <a:solidFill>
                  <a:srgbClr val="FF0000"/>
                </a:solidFill>
                <a:effectLst/>
                <a:latin typeface="+mj-lt"/>
                <a:ea typeface="Calibri" panose="020F0502020204030204" pitchFamily="34" charset="0"/>
              </a:rPr>
              <a:t>Phát huy giá trị di tích c</a:t>
            </a:r>
            <a:r>
              <a:rPr lang="en-US" sz="1100" i="1">
                <a:solidFill>
                  <a:srgbClr val="FF0000"/>
                </a:solidFill>
                <a:latin typeface="+mj-lt"/>
                <a:ea typeface="Calibri" panose="020F0502020204030204" pitchFamily="34" charset="0"/>
              </a:rPr>
              <a:t>òn nhiều hạn chế, cón nhiều tiềm năng chưa khai thác</a:t>
            </a:r>
            <a:r>
              <a:rPr lang="en-US" sz="1100" i="1">
                <a:solidFill>
                  <a:srgbClr val="FF0000"/>
                </a:solidFill>
                <a:effectLst/>
                <a:latin typeface="+mj-lt"/>
                <a:ea typeface="Calibri" panose="020F0502020204030204" pitchFamily="34" charset="0"/>
              </a:rPr>
              <a:t>, thiếu các cơ sở VCGT và trải nghiệm hấp dẫn. Cần có các định hướng phát huy giá trị hiệu quả hơn, tương xứng với tiềm năng của quần thể để thực hiện được các kỳ vọng vươn tầm quốc gia và quốc tế của các cấp, ngành.</a:t>
            </a:r>
            <a:endParaRPr lang="en-US" sz="1100" i="1">
              <a:effectLst/>
              <a:latin typeface="+mj-lt"/>
              <a:ea typeface="Calibri" panose="020F0502020204030204" pitchFamily="34" charset="0"/>
            </a:endParaRPr>
          </a:p>
        </p:txBody>
      </p:sp>
      <p:sp>
        <p:nvSpPr>
          <p:cNvPr id="11" name="Arrow: Right 10">
            <a:extLst>
              <a:ext uri="{FF2B5EF4-FFF2-40B4-BE49-F238E27FC236}">
                <a16:creationId xmlns:a16="http://schemas.microsoft.com/office/drawing/2014/main" id="{D2B3F6DA-19AE-4A58-5403-3A5836E8B3B1}"/>
              </a:ext>
            </a:extLst>
          </p:cNvPr>
          <p:cNvSpPr/>
          <p:nvPr/>
        </p:nvSpPr>
        <p:spPr>
          <a:xfrm>
            <a:off x="327027" y="6149292"/>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B1B68EF-38A5-AD0B-FC9F-6558D3A795A5}"/>
              </a:ext>
            </a:extLst>
          </p:cNvPr>
          <p:cNvPicPr>
            <a:picLocks noChangeAspect="1"/>
          </p:cNvPicPr>
          <p:nvPr/>
        </p:nvPicPr>
        <p:blipFill>
          <a:blip r:embed="rId3"/>
          <a:stretch>
            <a:fillRect/>
          </a:stretch>
        </p:blipFill>
        <p:spPr>
          <a:xfrm>
            <a:off x="5085081" y="697532"/>
            <a:ext cx="2077720" cy="2594553"/>
          </a:xfrm>
          <a:prstGeom prst="rect">
            <a:avLst/>
          </a:prstGeom>
        </p:spPr>
      </p:pic>
      <p:pic>
        <p:nvPicPr>
          <p:cNvPr id="16" name="Picture 15">
            <a:extLst>
              <a:ext uri="{FF2B5EF4-FFF2-40B4-BE49-F238E27FC236}">
                <a16:creationId xmlns:a16="http://schemas.microsoft.com/office/drawing/2014/main" id="{231629A2-E59E-344B-D29A-FC188425EF35}"/>
              </a:ext>
            </a:extLst>
          </p:cNvPr>
          <p:cNvPicPr>
            <a:picLocks noChangeAspect="1"/>
          </p:cNvPicPr>
          <p:nvPr/>
        </p:nvPicPr>
        <p:blipFill>
          <a:blip r:embed="rId4"/>
          <a:stretch>
            <a:fillRect/>
          </a:stretch>
        </p:blipFill>
        <p:spPr>
          <a:xfrm>
            <a:off x="5085081" y="3429000"/>
            <a:ext cx="2077720" cy="1373618"/>
          </a:xfrm>
          <a:prstGeom prst="rect">
            <a:avLst/>
          </a:prstGeom>
        </p:spPr>
      </p:pic>
      <p:pic>
        <p:nvPicPr>
          <p:cNvPr id="17" name="Picture 16">
            <a:extLst>
              <a:ext uri="{FF2B5EF4-FFF2-40B4-BE49-F238E27FC236}">
                <a16:creationId xmlns:a16="http://schemas.microsoft.com/office/drawing/2014/main" id="{E469E53F-863E-67F3-8F35-5F19822AF995}"/>
              </a:ext>
            </a:extLst>
          </p:cNvPr>
          <p:cNvPicPr>
            <a:picLocks noChangeAspect="1"/>
          </p:cNvPicPr>
          <p:nvPr/>
        </p:nvPicPr>
        <p:blipFill>
          <a:blip r:embed="rId5"/>
          <a:stretch>
            <a:fillRect/>
          </a:stretch>
        </p:blipFill>
        <p:spPr>
          <a:xfrm>
            <a:off x="7457440" y="3429000"/>
            <a:ext cx="2060427" cy="1373618"/>
          </a:xfrm>
          <a:prstGeom prst="rect">
            <a:avLst/>
          </a:prstGeom>
        </p:spPr>
      </p:pic>
      <p:pic>
        <p:nvPicPr>
          <p:cNvPr id="19" name="Picture 18">
            <a:extLst>
              <a:ext uri="{FF2B5EF4-FFF2-40B4-BE49-F238E27FC236}">
                <a16:creationId xmlns:a16="http://schemas.microsoft.com/office/drawing/2014/main" id="{412A7A1B-EC69-906C-9D35-9E7DF02F1ED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7457441" y="1978972"/>
            <a:ext cx="2035478" cy="1313113"/>
          </a:xfrm>
          <a:prstGeom prst="rect">
            <a:avLst/>
          </a:prstGeom>
        </p:spPr>
      </p:pic>
      <p:pic>
        <p:nvPicPr>
          <p:cNvPr id="20" name="Picture 19">
            <a:extLst>
              <a:ext uri="{FF2B5EF4-FFF2-40B4-BE49-F238E27FC236}">
                <a16:creationId xmlns:a16="http://schemas.microsoft.com/office/drawing/2014/main" id="{6E6FA5C2-F76A-3EFF-E2F8-DB1E32B23E2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457440" y="668828"/>
            <a:ext cx="2035478" cy="1261997"/>
          </a:xfrm>
          <a:prstGeom prst="rect">
            <a:avLst/>
          </a:prstGeom>
        </p:spPr>
      </p:pic>
    </p:spTree>
    <p:extLst>
      <p:ext uri="{BB962C8B-B14F-4D97-AF65-F5344CB8AC3E}">
        <p14:creationId xmlns:p14="http://schemas.microsoft.com/office/powerpoint/2010/main" val="3817679846"/>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0BE0290-EBD6-788D-5B22-636E14BC06E0}"/>
              </a:ext>
            </a:extLst>
          </p:cNvPr>
          <p:cNvSpPr>
            <a:spLocks noGrp="1"/>
          </p:cNvSpPr>
          <p:nvPr>
            <p:ph idx="1"/>
          </p:nvPr>
        </p:nvSpPr>
        <p:spPr/>
        <p:txBody>
          <a:bodyPr>
            <a:normAutofit/>
          </a:bodyPr>
          <a:lstStyle/>
          <a:p>
            <a:r>
              <a:rPr lang="en-US" altLang="en-US" dirty="0" err="1"/>
              <a:t>Hiện</a:t>
            </a:r>
            <a:r>
              <a:rPr lang="en-US" altLang="en-US" dirty="0"/>
              <a:t> </a:t>
            </a:r>
            <a:r>
              <a:rPr lang="en-US" altLang="en-US" dirty="0" err="1"/>
              <a:t>trạng</a:t>
            </a:r>
            <a:r>
              <a:rPr lang="en-US" altLang="en-US" dirty="0"/>
              <a:t> </a:t>
            </a:r>
            <a:r>
              <a:rPr lang="en-US" altLang="en-US" dirty="0" err="1"/>
              <a:t>hạ</a:t>
            </a:r>
            <a:r>
              <a:rPr lang="en-US" altLang="en-US" dirty="0"/>
              <a:t> </a:t>
            </a:r>
            <a:r>
              <a:rPr lang="en-US" altLang="en-US" dirty="0" err="1"/>
              <a:t>tầng</a:t>
            </a:r>
            <a:r>
              <a:rPr lang="en-US" altLang="en-US" dirty="0"/>
              <a:t> </a:t>
            </a:r>
            <a:r>
              <a:rPr lang="en-US" altLang="en-US" err="1"/>
              <a:t>kỹ</a:t>
            </a:r>
            <a:r>
              <a:rPr lang="en-US" altLang="en-US"/>
              <a:t> thuật</a:t>
            </a:r>
          </a:p>
          <a:p>
            <a:pPr lvl="1"/>
            <a:r>
              <a:rPr lang="en-US" altLang="en-US"/>
              <a:t>Hệ </a:t>
            </a:r>
            <a:r>
              <a:rPr lang="en-US" altLang="en-US" dirty="0" err="1"/>
              <a:t>thống</a:t>
            </a:r>
            <a:r>
              <a:rPr lang="en-US" altLang="en-US" dirty="0"/>
              <a:t> </a:t>
            </a:r>
            <a:r>
              <a:rPr lang="en-US" altLang="en-US" dirty="0" err="1"/>
              <a:t>thủy</a:t>
            </a:r>
            <a:r>
              <a:rPr lang="en-US" altLang="en-US" dirty="0"/>
              <a:t> </a:t>
            </a:r>
            <a:r>
              <a:rPr lang="en-US" altLang="en-US" dirty="0" err="1"/>
              <a:t>văn</a:t>
            </a:r>
            <a:r>
              <a:rPr lang="en-US" altLang="en-US" dirty="0"/>
              <a:t> </a:t>
            </a:r>
          </a:p>
          <a:p>
            <a:pPr marL="171450" indent="-171450">
              <a:buFontTx/>
              <a:buChar char="-"/>
            </a:pPr>
            <a:r>
              <a:rPr lang="en-US" altLang="en-US" b="0">
                <a:solidFill>
                  <a:schemeClr val="tx1"/>
                </a:solidFill>
              </a:rPr>
              <a:t>03 tuyến đường đê: Tuyến </a:t>
            </a:r>
            <a:r>
              <a:rPr lang="en-US" altLang="en-US" b="0" dirty="0" err="1">
                <a:solidFill>
                  <a:schemeClr val="tx1"/>
                </a:solidFill>
              </a:rPr>
              <a:t>đường</a:t>
            </a:r>
            <a:r>
              <a:rPr lang="en-US" altLang="en-US" b="0" dirty="0">
                <a:solidFill>
                  <a:schemeClr val="tx1"/>
                </a:solidFill>
              </a:rPr>
              <a:t> </a:t>
            </a:r>
            <a:r>
              <a:rPr lang="en-US" altLang="en-US" b="0" dirty="0" err="1">
                <a:solidFill>
                  <a:schemeClr val="tx1"/>
                </a:solidFill>
              </a:rPr>
              <a:t>đê</a:t>
            </a:r>
            <a:r>
              <a:rPr lang="en-US" altLang="en-US" b="0" dirty="0">
                <a:solidFill>
                  <a:schemeClr val="tx1"/>
                </a:solidFill>
              </a:rPr>
              <a:t> </a:t>
            </a:r>
            <a:r>
              <a:rPr lang="en-US" altLang="en-US" b="0" dirty="0" err="1">
                <a:solidFill>
                  <a:schemeClr val="tx1"/>
                </a:solidFill>
              </a:rPr>
              <a:t>sông</a:t>
            </a:r>
            <a:r>
              <a:rPr lang="en-US" altLang="en-US" b="0" dirty="0">
                <a:solidFill>
                  <a:schemeClr val="tx1"/>
                </a:solidFill>
              </a:rPr>
              <a:t> </a:t>
            </a:r>
            <a:r>
              <a:rPr lang="en-US" altLang="en-US" b="0" err="1">
                <a:solidFill>
                  <a:schemeClr val="tx1"/>
                </a:solidFill>
              </a:rPr>
              <a:t>Mỹ</a:t>
            </a:r>
            <a:r>
              <a:rPr lang="en-US" altLang="en-US" b="0">
                <a:solidFill>
                  <a:schemeClr val="tx1"/>
                </a:solidFill>
              </a:rPr>
              <a:t> Hà, </a:t>
            </a:r>
            <a:r>
              <a:rPr lang="en-US" b="0">
                <a:solidFill>
                  <a:schemeClr val="tx1"/>
                </a:solidFill>
              </a:rPr>
              <a:t>đường </a:t>
            </a:r>
            <a:r>
              <a:rPr lang="en-US" b="0" dirty="0" err="1">
                <a:solidFill>
                  <a:schemeClr val="tx1"/>
                </a:solidFill>
              </a:rPr>
              <a:t>đê</a:t>
            </a:r>
            <a:r>
              <a:rPr lang="en-US" b="0" dirty="0">
                <a:solidFill>
                  <a:schemeClr val="tx1"/>
                </a:solidFill>
              </a:rPr>
              <a:t> </a:t>
            </a:r>
            <a:r>
              <a:rPr lang="en-US" b="0" dirty="0" err="1">
                <a:solidFill>
                  <a:schemeClr val="tx1"/>
                </a:solidFill>
              </a:rPr>
              <a:t>sông</a:t>
            </a:r>
            <a:r>
              <a:rPr lang="en-US" b="0" dirty="0">
                <a:solidFill>
                  <a:schemeClr val="tx1"/>
                </a:solidFill>
              </a:rPr>
              <a:t> </a:t>
            </a:r>
            <a:r>
              <a:rPr lang="en-US" b="0">
                <a:solidFill>
                  <a:schemeClr val="tx1"/>
                </a:solidFill>
              </a:rPr>
              <a:t>Thanh Hà, đê ngăn lũ rừng ngang từ Hòa Bình đổ về trong địa phận xã Hương Sơn cấp V và 0</a:t>
            </a:r>
            <a:r>
              <a:rPr lang="en-US" altLang="en-US" b="0">
                <a:solidFill>
                  <a:schemeClr val="tx1"/>
                </a:solidFill>
              </a:rPr>
              <a:t>8 </a:t>
            </a:r>
            <a:r>
              <a:rPr lang="en-US" altLang="en-US" b="0" dirty="0" err="1">
                <a:solidFill>
                  <a:schemeClr val="tx1"/>
                </a:solidFill>
              </a:rPr>
              <a:t>trạm</a:t>
            </a:r>
            <a:r>
              <a:rPr lang="en-US" altLang="en-US" b="0" dirty="0">
                <a:solidFill>
                  <a:schemeClr val="tx1"/>
                </a:solidFill>
              </a:rPr>
              <a:t> </a:t>
            </a:r>
            <a:r>
              <a:rPr lang="en-US" altLang="en-US" b="0" dirty="0" err="1">
                <a:solidFill>
                  <a:schemeClr val="tx1"/>
                </a:solidFill>
              </a:rPr>
              <a:t>bơm</a:t>
            </a:r>
            <a:r>
              <a:rPr lang="en-US" altLang="en-US" b="0" dirty="0">
                <a:solidFill>
                  <a:schemeClr val="tx1"/>
                </a:solidFill>
              </a:rPr>
              <a:t> </a:t>
            </a:r>
            <a:r>
              <a:rPr lang="en-US" altLang="en-US" b="0" dirty="0" err="1">
                <a:solidFill>
                  <a:schemeClr val="tx1"/>
                </a:solidFill>
              </a:rPr>
              <a:t>phục</a:t>
            </a:r>
            <a:r>
              <a:rPr lang="en-US" altLang="en-US" b="0" dirty="0">
                <a:solidFill>
                  <a:schemeClr val="tx1"/>
                </a:solidFill>
              </a:rPr>
              <a:t> </a:t>
            </a:r>
            <a:r>
              <a:rPr lang="en-US" altLang="en-US" b="0" dirty="0" err="1">
                <a:solidFill>
                  <a:schemeClr val="tx1"/>
                </a:solidFill>
              </a:rPr>
              <a:t>vụ</a:t>
            </a:r>
            <a:r>
              <a:rPr lang="en-US" altLang="en-US" b="0" dirty="0">
                <a:solidFill>
                  <a:schemeClr val="tx1"/>
                </a:solidFill>
              </a:rPr>
              <a:t> </a:t>
            </a:r>
            <a:r>
              <a:rPr lang="en-US" altLang="en-US" b="0" dirty="0" err="1">
                <a:solidFill>
                  <a:schemeClr val="tx1"/>
                </a:solidFill>
              </a:rPr>
              <a:t>tưới</a:t>
            </a:r>
            <a:r>
              <a:rPr lang="en-US" altLang="en-US" b="0" dirty="0">
                <a:solidFill>
                  <a:schemeClr val="tx1"/>
                </a:solidFill>
              </a:rPr>
              <a:t> </a:t>
            </a:r>
            <a:r>
              <a:rPr lang="en-US" altLang="en-US" b="0" err="1">
                <a:solidFill>
                  <a:schemeClr val="tx1"/>
                </a:solidFill>
              </a:rPr>
              <a:t>và</a:t>
            </a:r>
            <a:r>
              <a:rPr lang="en-US" altLang="en-US" b="0">
                <a:solidFill>
                  <a:schemeClr val="tx1"/>
                </a:solidFill>
              </a:rPr>
              <a:t> tiêu. </a:t>
            </a:r>
          </a:p>
          <a:p>
            <a:pPr marL="171450" indent="-171450">
              <a:buFontTx/>
              <a:buChar char="-"/>
            </a:pPr>
            <a:r>
              <a:rPr lang="en-US" altLang="en-US" b="0">
                <a:solidFill>
                  <a:schemeClr val="tx1"/>
                </a:solidFill>
              </a:rPr>
              <a:t>Khu </a:t>
            </a:r>
            <a:r>
              <a:rPr lang="en-US" altLang="en-US" b="0" dirty="0" err="1">
                <a:solidFill>
                  <a:schemeClr val="tx1"/>
                </a:solidFill>
              </a:rPr>
              <a:t>vực</a:t>
            </a:r>
            <a:r>
              <a:rPr lang="en-US" altLang="en-US" b="0" dirty="0">
                <a:solidFill>
                  <a:schemeClr val="tx1"/>
                </a:solidFill>
              </a:rPr>
              <a:t> </a:t>
            </a:r>
            <a:r>
              <a:rPr lang="en-US" altLang="en-US" b="0" dirty="0" err="1">
                <a:solidFill>
                  <a:schemeClr val="tx1"/>
                </a:solidFill>
              </a:rPr>
              <a:t>ngoài</a:t>
            </a:r>
            <a:r>
              <a:rPr lang="en-US" altLang="en-US" b="0" dirty="0">
                <a:solidFill>
                  <a:schemeClr val="tx1"/>
                </a:solidFill>
              </a:rPr>
              <a:t> </a:t>
            </a:r>
            <a:r>
              <a:rPr lang="en-US" altLang="en-US" b="0" dirty="0" err="1">
                <a:solidFill>
                  <a:schemeClr val="tx1"/>
                </a:solidFill>
              </a:rPr>
              <a:t>đê</a:t>
            </a:r>
            <a:r>
              <a:rPr lang="en-US" altLang="en-US" b="0" dirty="0">
                <a:solidFill>
                  <a:schemeClr val="tx1"/>
                </a:solidFill>
              </a:rPr>
              <a:t> </a:t>
            </a:r>
            <a:r>
              <a:rPr lang="en-US" altLang="en-US" b="0" dirty="0" err="1">
                <a:solidFill>
                  <a:schemeClr val="tx1"/>
                </a:solidFill>
              </a:rPr>
              <a:t>tình</a:t>
            </a:r>
            <a:r>
              <a:rPr lang="en-US" altLang="en-US" b="0" dirty="0">
                <a:solidFill>
                  <a:schemeClr val="tx1"/>
                </a:solidFill>
              </a:rPr>
              <a:t> </a:t>
            </a:r>
            <a:r>
              <a:rPr lang="en-US" altLang="en-US" b="0" dirty="0" err="1">
                <a:solidFill>
                  <a:schemeClr val="tx1"/>
                </a:solidFill>
              </a:rPr>
              <a:t>trạng</a:t>
            </a:r>
            <a:r>
              <a:rPr lang="en-US" altLang="en-US" b="0" dirty="0">
                <a:solidFill>
                  <a:schemeClr val="tx1"/>
                </a:solidFill>
              </a:rPr>
              <a:t> </a:t>
            </a:r>
            <a:r>
              <a:rPr lang="en-US" altLang="en-US" b="0" dirty="0" err="1">
                <a:solidFill>
                  <a:schemeClr val="tx1"/>
                </a:solidFill>
              </a:rPr>
              <a:t>ngập</a:t>
            </a:r>
            <a:r>
              <a:rPr lang="en-US" altLang="en-US" b="0" dirty="0">
                <a:solidFill>
                  <a:schemeClr val="tx1"/>
                </a:solidFill>
              </a:rPr>
              <a:t> </a:t>
            </a:r>
            <a:r>
              <a:rPr lang="en-US" altLang="en-US" b="0" dirty="0" err="1">
                <a:solidFill>
                  <a:schemeClr val="tx1"/>
                </a:solidFill>
              </a:rPr>
              <a:t>lụt</a:t>
            </a:r>
            <a:r>
              <a:rPr lang="en-US" altLang="en-US" b="0" dirty="0">
                <a:solidFill>
                  <a:schemeClr val="tx1"/>
                </a:solidFill>
              </a:rPr>
              <a:t> </a:t>
            </a:r>
            <a:r>
              <a:rPr lang="en-US" altLang="en-US" b="0" dirty="0" err="1">
                <a:solidFill>
                  <a:schemeClr val="tx1"/>
                </a:solidFill>
              </a:rPr>
              <a:t>xảy</a:t>
            </a:r>
            <a:r>
              <a:rPr lang="en-US" altLang="en-US" b="0" dirty="0">
                <a:solidFill>
                  <a:schemeClr val="tx1"/>
                </a:solidFill>
              </a:rPr>
              <a:t> </a:t>
            </a:r>
            <a:r>
              <a:rPr lang="en-US" altLang="en-US" b="0" dirty="0" err="1">
                <a:solidFill>
                  <a:schemeClr val="tx1"/>
                </a:solidFill>
              </a:rPr>
              <a:t>ra</a:t>
            </a:r>
            <a:r>
              <a:rPr lang="en-US" altLang="en-US" b="0" dirty="0">
                <a:solidFill>
                  <a:schemeClr val="tx1"/>
                </a:solidFill>
              </a:rPr>
              <a:t> </a:t>
            </a:r>
            <a:r>
              <a:rPr lang="en-US" altLang="en-US" b="0" err="1">
                <a:solidFill>
                  <a:schemeClr val="tx1"/>
                </a:solidFill>
              </a:rPr>
              <a:t>thường</a:t>
            </a:r>
            <a:r>
              <a:rPr lang="en-US" altLang="en-US" b="0">
                <a:solidFill>
                  <a:schemeClr val="tx1"/>
                </a:solidFill>
              </a:rPr>
              <a:t> xuyên, đỉnh </a:t>
            </a:r>
            <a:r>
              <a:rPr lang="en-US" altLang="en-US" b="0" dirty="0" err="1">
                <a:solidFill>
                  <a:schemeClr val="tx1"/>
                </a:solidFill>
              </a:rPr>
              <a:t>điểm</a:t>
            </a:r>
            <a:r>
              <a:rPr lang="en-US" altLang="en-US" b="0" dirty="0">
                <a:solidFill>
                  <a:schemeClr val="tx1"/>
                </a:solidFill>
              </a:rPr>
              <a:t> </a:t>
            </a:r>
            <a:r>
              <a:rPr lang="en-US" altLang="en-US" b="0" dirty="0" err="1">
                <a:solidFill>
                  <a:schemeClr val="tx1"/>
                </a:solidFill>
              </a:rPr>
              <a:t>trong</a:t>
            </a:r>
            <a:r>
              <a:rPr lang="en-US" altLang="en-US" b="0" dirty="0">
                <a:solidFill>
                  <a:schemeClr val="tx1"/>
                </a:solidFill>
              </a:rPr>
              <a:t> </a:t>
            </a:r>
            <a:r>
              <a:rPr lang="en-US" altLang="en-US" b="0" dirty="0" err="1">
                <a:solidFill>
                  <a:schemeClr val="tx1"/>
                </a:solidFill>
              </a:rPr>
              <a:t>năm</a:t>
            </a:r>
            <a:r>
              <a:rPr lang="en-US" altLang="en-US" b="0" dirty="0">
                <a:solidFill>
                  <a:schemeClr val="tx1"/>
                </a:solidFill>
              </a:rPr>
              <a:t> </a:t>
            </a:r>
            <a:r>
              <a:rPr lang="en-US" altLang="en-US" b="0">
                <a:solidFill>
                  <a:schemeClr val="tx1"/>
                </a:solidFill>
              </a:rPr>
              <a:t>2024 cơn </a:t>
            </a:r>
            <a:r>
              <a:rPr lang="en-US" altLang="en-US" b="0" dirty="0" err="1">
                <a:solidFill>
                  <a:schemeClr val="tx1"/>
                </a:solidFill>
              </a:rPr>
              <a:t>bão</a:t>
            </a:r>
            <a:r>
              <a:rPr lang="en-US" altLang="en-US" b="0" dirty="0">
                <a:solidFill>
                  <a:schemeClr val="tx1"/>
                </a:solidFill>
              </a:rPr>
              <a:t> Yagi cos </a:t>
            </a:r>
            <a:r>
              <a:rPr lang="en-US" altLang="en-US" b="0" dirty="0" err="1">
                <a:solidFill>
                  <a:schemeClr val="tx1"/>
                </a:solidFill>
              </a:rPr>
              <a:t>mực</a:t>
            </a:r>
            <a:r>
              <a:rPr lang="en-US" altLang="en-US" b="0" dirty="0">
                <a:solidFill>
                  <a:schemeClr val="tx1"/>
                </a:solidFill>
              </a:rPr>
              <a:t> </a:t>
            </a:r>
            <a:r>
              <a:rPr lang="en-US" altLang="en-US" b="0" dirty="0" err="1">
                <a:solidFill>
                  <a:schemeClr val="tx1"/>
                </a:solidFill>
              </a:rPr>
              <a:t>nước</a:t>
            </a:r>
            <a:r>
              <a:rPr lang="en-US" altLang="en-US" b="0" dirty="0">
                <a:solidFill>
                  <a:schemeClr val="tx1"/>
                </a:solidFill>
              </a:rPr>
              <a:t> </a:t>
            </a:r>
            <a:r>
              <a:rPr lang="en-US" altLang="en-US" b="0" dirty="0" err="1">
                <a:solidFill>
                  <a:schemeClr val="tx1"/>
                </a:solidFill>
              </a:rPr>
              <a:t>ngập</a:t>
            </a:r>
            <a:r>
              <a:rPr lang="en-US" altLang="en-US" b="0" dirty="0">
                <a:solidFill>
                  <a:schemeClr val="tx1"/>
                </a:solidFill>
              </a:rPr>
              <a:t> </a:t>
            </a:r>
            <a:r>
              <a:rPr lang="en-US" altLang="en-US" b="0" dirty="0" err="1">
                <a:solidFill>
                  <a:schemeClr val="tx1"/>
                </a:solidFill>
              </a:rPr>
              <a:t>đã</a:t>
            </a:r>
            <a:r>
              <a:rPr lang="en-US" altLang="en-US" b="0" dirty="0">
                <a:solidFill>
                  <a:schemeClr val="tx1"/>
                </a:solidFill>
              </a:rPr>
              <a:t> </a:t>
            </a:r>
            <a:r>
              <a:rPr lang="en-US" altLang="en-US" b="0" dirty="0" err="1">
                <a:solidFill>
                  <a:schemeClr val="tx1"/>
                </a:solidFill>
              </a:rPr>
              <a:t>tràn</a:t>
            </a:r>
            <a:r>
              <a:rPr lang="en-US" altLang="en-US" b="0" dirty="0">
                <a:solidFill>
                  <a:schemeClr val="tx1"/>
                </a:solidFill>
              </a:rPr>
              <a:t> qua </a:t>
            </a:r>
            <a:r>
              <a:rPr lang="en-US" altLang="en-US" b="0" dirty="0" err="1">
                <a:solidFill>
                  <a:schemeClr val="tx1"/>
                </a:solidFill>
              </a:rPr>
              <a:t>mặt</a:t>
            </a:r>
            <a:r>
              <a:rPr lang="en-US" altLang="en-US" b="0" dirty="0">
                <a:solidFill>
                  <a:schemeClr val="tx1"/>
                </a:solidFill>
              </a:rPr>
              <a:t> </a:t>
            </a:r>
            <a:r>
              <a:rPr lang="en-US" altLang="en-US" b="0" dirty="0" err="1">
                <a:solidFill>
                  <a:schemeClr val="tx1"/>
                </a:solidFill>
              </a:rPr>
              <a:t>đê</a:t>
            </a:r>
            <a:r>
              <a:rPr lang="en-US" altLang="en-US" b="0">
                <a:solidFill>
                  <a:schemeClr val="tx1"/>
                </a:solidFill>
              </a:rPr>
              <a:t>. </a:t>
            </a:r>
          </a:p>
          <a:p>
            <a:pPr lvl="1">
              <a:lnSpc>
                <a:spcPct val="100000"/>
              </a:lnSpc>
            </a:pPr>
            <a:r>
              <a:rPr lang="en-US" altLang="en-US"/>
              <a:t>Cấp điện</a:t>
            </a:r>
          </a:p>
          <a:p>
            <a:pPr lvl="2">
              <a:buFontTx/>
              <a:buChar char="-"/>
            </a:pPr>
            <a:r>
              <a:rPr lang="en-US" altLang="en-US"/>
              <a:t>Mạng lưới đường dây trung áp sử dụng đường dây 35kv theo quy hoạch điện của huyện Mỹ Đức</a:t>
            </a:r>
          </a:p>
          <a:p>
            <a:pPr lvl="2">
              <a:buFontTx/>
              <a:buChar char="-"/>
            </a:pPr>
            <a:r>
              <a:rPr lang="en-US" altLang="en-US"/>
              <a:t>Các trạm biến áp được đặt phân tán tới các hộ tiêu dùng và phục vụ cho du lịch đảm bảo không còn tình trạng thiếu điện</a:t>
            </a:r>
          </a:p>
          <a:p>
            <a:pPr lvl="1">
              <a:lnSpc>
                <a:spcPct val="110000"/>
              </a:lnSpc>
            </a:pPr>
            <a:r>
              <a:rPr lang="en-US" altLang="en-US"/>
              <a:t>Cấp thoát nước và vệ sinh môi trường</a:t>
            </a:r>
          </a:p>
          <a:p>
            <a:pPr lvl="2">
              <a:buFontTx/>
              <a:buChar char="-"/>
            </a:pPr>
            <a:r>
              <a:rPr lang="en-US" altLang="en-US"/>
              <a:t>Hiện trạng hệ thống cấp nước trong khu vực được lấy từ nguồn cấp nước sạch tại trạm cấp nước Hương Sơn tại thôn Hội Xá.</a:t>
            </a:r>
          </a:p>
          <a:p>
            <a:pPr lvl="2">
              <a:buFontTx/>
              <a:buChar char="-"/>
            </a:pPr>
            <a:r>
              <a:rPr lang="en-US" altLang="en-US"/>
              <a:t>Hiện tại trong khu vực chưa có trạm xử lý nước thải tập trung. Nước thải được xử lý cục bộ tại công trình rồi thoát vào hệ thống thoát nước chung.</a:t>
            </a:r>
          </a:p>
          <a:p>
            <a:pPr lvl="2">
              <a:buFontTx/>
              <a:buChar char="-"/>
            </a:pPr>
            <a:r>
              <a:rPr lang="en-US" altLang="en-US"/>
              <a:t>Vệ sinh môi trường. Trong khu vực lập quy hoạch không có nghĩa trang tập trung chỉ có một số khu vực có các mộ lẻ nằm khu vực chân núi. Hệ thống thu gom rác thải được thu gom tập trung rồi vận chuyển trong ngày đến khu xử lý rác thải của huyện.</a:t>
            </a:r>
            <a:r>
              <a:rPr lang="en-US" altLang="en-US" b="0">
                <a:solidFill>
                  <a:schemeClr val="tx1"/>
                </a:solidFill>
              </a:rPr>
              <a:t>  </a:t>
            </a:r>
            <a:endParaRPr lang="en-US" altLang="en-US" b="0" dirty="0">
              <a:solidFill>
                <a:schemeClr val="tx1"/>
              </a:solidFill>
            </a:endParaRPr>
          </a:p>
          <a:p>
            <a:pPr marL="0" indent="0">
              <a:buNone/>
            </a:pPr>
            <a:endParaRPr lang="vi-VN" b="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CED6E37F-E886-FFA9-FAE3-18DEE08249BC}"/>
              </a:ext>
            </a:extLst>
          </p:cNvPr>
          <p:cNvSpPr>
            <a:spLocks noGrp="1"/>
          </p:cNvSpPr>
          <p:nvPr>
            <p:ph type="sldNum" sz="quarter" idx="12"/>
          </p:nvPr>
        </p:nvSpPr>
        <p:spPr/>
        <p:txBody>
          <a:bodyPr/>
          <a:lstStyle/>
          <a:p>
            <a:fld id="{F44AB3EA-1908-4001-84F3-B79CAC7B64E5}" type="slidenum">
              <a:rPr lang="en-US" smtClean="0"/>
              <a:t>11</a:t>
            </a:fld>
            <a:endParaRPr lang="en-US"/>
          </a:p>
        </p:txBody>
      </p:sp>
      <p:sp>
        <p:nvSpPr>
          <p:cNvPr id="5" name="Title 1">
            <a:extLst>
              <a:ext uri="{FF2B5EF4-FFF2-40B4-BE49-F238E27FC236}">
                <a16:creationId xmlns:a16="http://schemas.microsoft.com/office/drawing/2014/main" id="{3FEE5E36-AB71-D64C-2EFA-401AC32D15DC}"/>
              </a:ext>
            </a:extLst>
          </p:cNvPr>
          <p:cNvSpPr txBox="1">
            <a:spLocks/>
          </p:cNvSpPr>
          <p:nvPr/>
        </p:nvSpPr>
        <p:spPr>
          <a:xfrm>
            <a:off x="340215" y="177626"/>
            <a:ext cx="8991881" cy="355250"/>
          </a:xfrm>
          <a:prstGeom prst="rect">
            <a:avLst/>
          </a:prstGeom>
        </p:spPr>
        <p:txBody>
          <a:bodyPr vert="horz" lIns="91440" tIns="45720" rIns="91440" bIns="45720" rtlCol="0" anchor="ctr">
            <a:normAutofit fontScale="97500" lnSpcReduction="10000"/>
          </a:bodyPr>
          <a:lstStyle>
            <a:lvl1pPr algn="l" defTabSz="742950" rtl="0" eaLnBrk="1" latinLnBrk="0" hangingPunct="1">
              <a:lnSpc>
                <a:spcPct val="90000"/>
              </a:lnSpc>
              <a:spcBef>
                <a:spcPct val="0"/>
              </a:spcBef>
              <a:buNone/>
              <a:defRPr sz="2000" b="1" kern="1200">
                <a:solidFill>
                  <a:schemeClr val="accent6"/>
                </a:solidFill>
                <a:effectLst/>
                <a:latin typeface="Arial" panose="020B0604020202020204" pitchFamily="34" charset="0"/>
                <a:ea typeface="+mj-ea"/>
                <a:cs typeface="Arial" panose="020B0604020202020204" pitchFamily="34" charset="0"/>
              </a:defRPr>
            </a:lvl1pPr>
          </a:lstStyle>
          <a:p>
            <a:r>
              <a:rPr lang="en-US"/>
              <a:t>Hiện trạng di tích </a:t>
            </a:r>
            <a:endParaRPr lang="en-US" dirty="0"/>
          </a:p>
        </p:txBody>
      </p:sp>
      <p:pic>
        <p:nvPicPr>
          <p:cNvPr id="8" name="Picture 7">
            <a:extLst>
              <a:ext uri="{FF2B5EF4-FFF2-40B4-BE49-F238E27FC236}">
                <a16:creationId xmlns:a16="http://schemas.microsoft.com/office/drawing/2014/main" id="{B56B9064-FC87-7858-A8EB-B67DBF61551A}"/>
              </a:ext>
            </a:extLst>
          </p:cNvPr>
          <p:cNvPicPr>
            <a:picLocks noChangeAspect="1"/>
          </p:cNvPicPr>
          <p:nvPr/>
        </p:nvPicPr>
        <p:blipFill>
          <a:blip r:embed="rId2" cstate="print">
            <a:extLst>
              <a:ext uri="{28A0092B-C50C-407E-A947-70E740481C1C}">
                <a14:useLocalDpi xmlns:a14="http://schemas.microsoft.com/office/drawing/2010/main" val="0"/>
              </a:ext>
            </a:extLst>
          </a:blip>
          <a:srcRect l="4305" r="13498"/>
          <a:stretch/>
        </p:blipFill>
        <p:spPr>
          <a:xfrm>
            <a:off x="5601192" y="62754"/>
            <a:ext cx="3390408" cy="2916076"/>
          </a:xfrm>
          <a:prstGeom prst="rect">
            <a:avLst/>
          </a:prstGeom>
        </p:spPr>
      </p:pic>
      <p:sp>
        <p:nvSpPr>
          <p:cNvPr id="7" name="TextBox 6">
            <a:extLst>
              <a:ext uri="{FF2B5EF4-FFF2-40B4-BE49-F238E27FC236}">
                <a16:creationId xmlns:a16="http://schemas.microsoft.com/office/drawing/2014/main" id="{D6270F30-B5FD-7807-4915-F71540EFF908}"/>
              </a:ext>
            </a:extLst>
          </p:cNvPr>
          <p:cNvSpPr txBox="1"/>
          <p:nvPr/>
        </p:nvSpPr>
        <p:spPr>
          <a:xfrm>
            <a:off x="697333" y="6016840"/>
            <a:ext cx="5730900" cy="769441"/>
          </a:xfrm>
          <a:prstGeom prst="rect">
            <a:avLst/>
          </a:prstGeom>
          <a:noFill/>
        </p:spPr>
        <p:txBody>
          <a:bodyPr wrap="square">
            <a:spAutoFit/>
          </a:bodyPr>
          <a:lstStyle/>
          <a:p>
            <a:pPr indent="180340" algn="just"/>
            <a:r>
              <a:rPr lang="en-US" sz="1100" i="1">
                <a:solidFill>
                  <a:srgbClr val="FF0000"/>
                </a:solidFill>
                <a:latin typeface="+mj-lt"/>
                <a:ea typeface="Calibri" panose="020F0502020204030204" pitchFamily="34" charset="0"/>
              </a:rPr>
              <a:t>Hệ thống đê điều tác động lớn đến mực nước trong khu vực; diện tích khu vực ngập và bán ngập lớn, cần có giải pháp khai thác hiệu quả các khu vực này.</a:t>
            </a:r>
          </a:p>
          <a:p>
            <a:pPr indent="180340" algn="just"/>
            <a:r>
              <a:rPr lang="en-US" sz="1100" i="1">
                <a:solidFill>
                  <a:srgbClr val="FF0000"/>
                </a:solidFill>
                <a:latin typeface="+mj-lt"/>
                <a:ea typeface="Calibri" panose="020F0502020204030204" pitchFamily="34" charset="0"/>
              </a:rPr>
              <a:t>Thoát nước thải, vệ sinh môi trường chưa hoàn thiện, tiềm ẩn các nguy cơ ô nhiễm và ảnh hưởng đến khách du lịch.</a:t>
            </a:r>
            <a:endParaRPr lang="en-US" sz="1100" i="1">
              <a:solidFill>
                <a:srgbClr val="FF0000"/>
              </a:solidFill>
              <a:effectLst/>
              <a:latin typeface="+mj-lt"/>
              <a:ea typeface="Calibri" panose="020F0502020204030204" pitchFamily="34" charset="0"/>
            </a:endParaRPr>
          </a:p>
        </p:txBody>
      </p:sp>
      <p:sp>
        <p:nvSpPr>
          <p:cNvPr id="9" name="Arrow: Right 8">
            <a:extLst>
              <a:ext uri="{FF2B5EF4-FFF2-40B4-BE49-F238E27FC236}">
                <a16:creationId xmlns:a16="http://schemas.microsoft.com/office/drawing/2014/main" id="{110C51F5-AC42-A878-167E-2AAEAB4A8B76}"/>
              </a:ext>
            </a:extLst>
          </p:cNvPr>
          <p:cNvSpPr/>
          <p:nvPr/>
        </p:nvSpPr>
        <p:spPr>
          <a:xfrm>
            <a:off x="315240" y="6277743"/>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3D9C95-639B-E593-1034-85E6F57160B5}"/>
              </a:ext>
            </a:extLst>
          </p:cNvPr>
          <p:cNvPicPr>
            <a:picLocks noChangeAspect="1"/>
          </p:cNvPicPr>
          <p:nvPr/>
        </p:nvPicPr>
        <p:blipFill>
          <a:blip r:embed="rId3" cstate="print">
            <a:extLst>
              <a:ext uri="{28A0092B-C50C-407E-A947-70E740481C1C}">
                <a14:useLocalDpi xmlns:a14="http://schemas.microsoft.com/office/drawing/2010/main" val="0"/>
              </a:ext>
            </a:extLst>
          </a:blip>
          <a:srcRect l="14065" t="2467" r="14303"/>
          <a:stretch/>
        </p:blipFill>
        <p:spPr>
          <a:xfrm>
            <a:off x="6428233" y="3067243"/>
            <a:ext cx="3335208" cy="3210500"/>
          </a:xfrm>
          <a:prstGeom prst="rect">
            <a:avLst/>
          </a:prstGeom>
        </p:spPr>
      </p:pic>
    </p:spTree>
    <p:extLst>
      <p:ext uri="{BB962C8B-B14F-4D97-AF65-F5344CB8AC3E}">
        <p14:creationId xmlns:p14="http://schemas.microsoft.com/office/powerpoint/2010/main" val="3124756185"/>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CF22E-FAAD-CABA-59B3-72B3B75F8332}"/>
            </a:ext>
          </a:extLst>
        </p:cNvPr>
        <p:cNvGrpSpPr/>
        <p:nvPr/>
      </p:nvGrpSpPr>
      <p:grpSpPr>
        <a:xfrm>
          <a:off x="0" y="0"/>
          <a:ext cx="0" cy="0"/>
          <a:chOff x="0" y="0"/>
          <a:chExt cx="0" cy="0"/>
        </a:xfrm>
      </p:grpSpPr>
      <p:sp>
        <p:nvSpPr>
          <p:cNvPr id="2142" name="Title 1">
            <a:extLst>
              <a:ext uri="{FF2B5EF4-FFF2-40B4-BE49-F238E27FC236}">
                <a16:creationId xmlns:a16="http://schemas.microsoft.com/office/drawing/2014/main" id="{194DF0FF-505F-28A3-158D-3DDE24770E3A}"/>
              </a:ext>
            </a:extLst>
          </p:cNvPr>
          <p:cNvSpPr>
            <a:spLocks noGrp="1"/>
          </p:cNvSpPr>
          <p:nvPr>
            <p:ph type="title"/>
          </p:nvPr>
        </p:nvSpPr>
        <p:spPr/>
        <p:txBody>
          <a:bodyPr>
            <a:normAutofit fontScale="90000"/>
          </a:bodyPr>
          <a:lstStyle/>
          <a:p>
            <a:r>
              <a:rPr lang="en-US"/>
              <a:t>Hiện trạng di tích </a:t>
            </a:r>
            <a:endParaRPr lang="en-US" dirty="0"/>
          </a:p>
        </p:txBody>
      </p:sp>
      <p:sp>
        <p:nvSpPr>
          <p:cNvPr id="3" name="Content Placeholder 2">
            <a:extLst>
              <a:ext uri="{FF2B5EF4-FFF2-40B4-BE49-F238E27FC236}">
                <a16:creationId xmlns:a16="http://schemas.microsoft.com/office/drawing/2014/main" id="{92B04DA2-4F92-D322-49C8-6151907F6FFB}"/>
              </a:ext>
            </a:extLst>
          </p:cNvPr>
          <p:cNvSpPr>
            <a:spLocks noGrp="1"/>
          </p:cNvSpPr>
          <p:nvPr>
            <p:ph idx="1"/>
          </p:nvPr>
        </p:nvSpPr>
        <p:spPr>
          <a:xfrm>
            <a:off x="233081" y="616449"/>
            <a:ext cx="3678379" cy="6241551"/>
          </a:xfrm>
        </p:spPr>
        <p:txBody>
          <a:bodyPr>
            <a:normAutofit lnSpcReduction="10000"/>
          </a:bodyPr>
          <a:lstStyle/>
          <a:p>
            <a:r>
              <a:rPr lang="en-US" altLang="en-US" dirty="0" err="1"/>
              <a:t>Hiện</a:t>
            </a:r>
            <a:r>
              <a:rPr lang="en-US" altLang="en-US" dirty="0"/>
              <a:t> </a:t>
            </a:r>
            <a:r>
              <a:rPr lang="en-US" altLang="en-US" dirty="0" err="1"/>
              <a:t>trạng</a:t>
            </a:r>
            <a:r>
              <a:rPr lang="en-US" altLang="en-US" dirty="0"/>
              <a:t> </a:t>
            </a:r>
            <a:r>
              <a:rPr lang="en-US" altLang="en-US" dirty="0" err="1"/>
              <a:t>hạ</a:t>
            </a:r>
            <a:r>
              <a:rPr lang="en-US" altLang="en-US" dirty="0"/>
              <a:t> </a:t>
            </a:r>
            <a:r>
              <a:rPr lang="en-US" altLang="en-US" dirty="0" err="1"/>
              <a:t>tầng</a:t>
            </a:r>
            <a:r>
              <a:rPr lang="en-US" altLang="en-US" dirty="0"/>
              <a:t> </a:t>
            </a:r>
            <a:r>
              <a:rPr lang="en-US" altLang="en-US" err="1"/>
              <a:t>kỹ</a:t>
            </a:r>
            <a:r>
              <a:rPr lang="en-US" altLang="en-US"/>
              <a:t> thuật</a:t>
            </a:r>
          </a:p>
          <a:p>
            <a:pPr lvl="1"/>
            <a:r>
              <a:rPr lang="en-US" altLang="en-US"/>
              <a:t>Giao </a:t>
            </a:r>
            <a:r>
              <a:rPr lang="en-US" altLang="en-US" dirty="0" err="1"/>
              <a:t>thông</a:t>
            </a:r>
            <a:r>
              <a:rPr lang="en-US" altLang="en-US" dirty="0"/>
              <a:t> </a:t>
            </a:r>
            <a:r>
              <a:rPr lang="en-US" altLang="en-US" err="1"/>
              <a:t>đường</a:t>
            </a:r>
            <a:r>
              <a:rPr lang="en-US" altLang="en-US"/>
              <a:t> bộ</a:t>
            </a:r>
          </a:p>
          <a:p>
            <a:pPr marL="0" indent="0">
              <a:buNone/>
            </a:pPr>
            <a:r>
              <a:rPr lang="en-US" altLang="en-US" b="0">
                <a:solidFill>
                  <a:schemeClr val="tx1"/>
                </a:solidFill>
              </a:rPr>
              <a:t> -  </a:t>
            </a:r>
            <a:r>
              <a:rPr lang="en-US" altLang="en-US">
                <a:solidFill>
                  <a:schemeClr val="tx1"/>
                </a:solidFill>
              </a:rPr>
              <a:t>Giao thông đối ngoại</a:t>
            </a:r>
            <a:r>
              <a:rPr lang="en-US" altLang="en-US" b="0">
                <a:solidFill>
                  <a:schemeClr val="tx1"/>
                </a:solidFill>
              </a:rPr>
              <a:t>: Hiện trạng trong khu vực có các tuyến đối ngoại chính sau: </a:t>
            </a:r>
          </a:p>
          <a:p>
            <a:pPr marL="0" lvl="2" indent="0">
              <a:buNone/>
            </a:pPr>
            <a:r>
              <a:rPr lang="en-US" altLang="en-US"/>
              <a:t>+ </a:t>
            </a:r>
            <a:r>
              <a:rPr lang="en-US" altLang="en-US" dirty="0" err="1"/>
              <a:t>Tuyến</a:t>
            </a:r>
            <a:r>
              <a:rPr lang="en-US" altLang="en-US" dirty="0"/>
              <a:t> </a:t>
            </a:r>
            <a:r>
              <a:rPr lang="en-US" altLang="en-US" dirty="0" err="1"/>
              <a:t>đường</a:t>
            </a:r>
            <a:r>
              <a:rPr lang="en-US" altLang="en-US" dirty="0"/>
              <a:t> </a:t>
            </a:r>
            <a:r>
              <a:rPr lang="en-US" altLang="en-US" dirty="0" err="1"/>
              <a:t>tỉnh</a:t>
            </a:r>
            <a:r>
              <a:rPr lang="en-US" altLang="en-US" dirty="0"/>
              <a:t> </a:t>
            </a:r>
            <a:r>
              <a:rPr lang="en-US" altLang="en-US" dirty="0" err="1"/>
              <a:t>lộ</a:t>
            </a:r>
            <a:r>
              <a:rPr lang="en-US" altLang="en-US" dirty="0"/>
              <a:t> 425 </a:t>
            </a:r>
            <a:r>
              <a:rPr lang="en-US" altLang="en-US" dirty="0" err="1"/>
              <a:t>Nối</a:t>
            </a:r>
            <a:r>
              <a:rPr lang="en-US" altLang="en-US" dirty="0"/>
              <a:t> </a:t>
            </a:r>
            <a:r>
              <a:rPr lang="en-US" altLang="en-US" dirty="0" err="1"/>
              <a:t>từ</a:t>
            </a:r>
            <a:r>
              <a:rPr lang="en-US" altLang="en-US" dirty="0"/>
              <a:t> </a:t>
            </a:r>
            <a:r>
              <a:rPr lang="en-US" altLang="en-US" dirty="0" err="1"/>
              <a:t>Quốc</a:t>
            </a:r>
            <a:r>
              <a:rPr lang="en-US" altLang="en-US" dirty="0"/>
              <a:t> </a:t>
            </a:r>
            <a:r>
              <a:rPr lang="en-US" altLang="en-US" dirty="0" err="1"/>
              <a:t>lộ</a:t>
            </a:r>
            <a:r>
              <a:rPr lang="en-US" altLang="en-US" dirty="0"/>
              <a:t> 21B </a:t>
            </a:r>
            <a:r>
              <a:rPr lang="en-US" altLang="en-US" dirty="0" err="1"/>
              <a:t>đi</a:t>
            </a:r>
            <a:r>
              <a:rPr lang="en-US" altLang="en-US" dirty="0"/>
              <a:t> qua </a:t>
            </a:r>
            <a:r>
              <a:rPr lang="en-US" altLang="en-US" dirty="0" err="1"/>
              <a:t>Hương</a:t>
            </a:r>
            <a:r>
              <a:rPr lang="en-US" altLang="en-US" dirty="0"/>
              <a:t> </a:t>
            </a:r>
            <a:r>
              <a:rPr lang="en-US" altLang="en-US" dirty="0" err="1"/>
              <a:t>Sơn</a:t>
            </a:r>
            <a:r>
              <a:rPr lang="en-US" altLang="en-US" dirty="0"/>
              <a:t> </a:t>
            </a:r>
            <a:r>
              <a:rPr lang="en-US" altLang="en-US" dirty="0" err="1"/>
              <a:t>nối</a:t>
            </a:r>
            <a:r>
              <a:rPr lang="en-US" altLang="en-US" dirty="0"/>
              <a:t> </a:t>
            </a:r>
            <a:r>
              <a:rPr lang="en-US" altLang="en-US" dirty="0" err="1"/>
              <a:t>xuống</a:t>
            </a:r>
            <a:r>
              <a:rPr lang="en-US" altLang="en-US" dirty="0"/>
              <a:t> Tam </a:t>
            </a:r>
            <a:r>
              <a:rPr lang="en-US" altLang="en-US" dirty="0" err="1"/>
              <a:t>Chúc</a:t>
            </a:r>
            <a:r>
              <a:rPr lang="en-US" altLang="en-US" dirty="0"/>
              <a:t> </a:t>
            </a:r>
            <a:r>
              <a:rPr lang="en-US" altLang="en-US" dirty="0" err="1"/>
              <a:t>tỉnh</a:t>
            </a:r>
            <a:r>
              <a:rPr lang="en-US" altLang="en-US" dirty="0"/>
              <a:t> </a:t>
            </a:r>
            <a:r>
              <a:rPr lang="en-US" altLang="en-US" dirty="0" err="1"/>
              <a:t>hà</a:t>
            </a:r>
            <a:r>
              <a:rPr lang="en-US" altLang="en-US" dirty="0"/>
              <a:t> Nam. </a:t>
            </a:r>
            <a:r>
              <a:rPr lang="en-US" altLang="en-US" dirty="0" err="1"/>
              <a:t>Bề</a:t>
            </a:r>
            <a:r>
              <a:rPr lang="en-US" altLang="en-US" dirty="0"/>
              <a:t> </a:t>
            </a:r>
            <a:r>
              <a:rPr lang="en-US" altLang="en-US" dirty="0" err="1"/>
              <a:t>rộng</a:t>
            </a:r>
            <a:r>
              <a:rPr lang="en-US" altLang="en-US" dirty="0"/>
              <a:t> </a:t>
            </a:r>
            <a:r>
              <a:rPr lang="en-US" altLang="en-US" dirty="0" err="1"/>
              <a:t>mặt</a:t>
            </a:r>
            <a:r>
              <a:rPr lang="en-US" altLang="en-US" dirty="0"/>
              <a:t> </a:t>
            </a:r>
            <a:r>
              <a:rPr lang="en-US" altLang="en-US" dirty="0" err="1"/>
              <a:t>đường</a:t>
            </a:r>
            <a:r>
              <a:rPr lang="en-US" altLang="en-US" dirty="0"/>
              <a:t> </a:t>
            </a:r>
            <a:r>
              <a:rPr lang="en-US" altLang="en-US" dirty="0" err="1"/>
              <a:t>khoảng</a:t>
            </a:r>
            <a:r>
              <a:rPr lang="en-US" altLang="en-US" dirty="0"/>
              <a:t> 16m.</a:t>
            </a:r>
          </a:p>
          <a:p>
            <a:pPr marL="0" lvl="2" indent="0">
              <a:buNone/>
            </a:pPr>
            <a:r>
              <a:rPr lang="en-US" altLang="en-US" dirty="0"/>
              <a:t>+ </a:t>
            </a:r>
            <a:r>
              <a:rPr lang="en-US" altLang="en-US" dirty="0" err="1"/>
              <a:t>Tuyến</a:t>
            </a:r>
            <a:r>
              <a:rPr lang="en-US" altLang="en-US" dirty="0"/>
              <a:t> </a:t>
            </a:r>
            <a:r>
              <a:rPr lang="en-US" altLang="en-US" dirty="0" err="1"/>
              <a:t>đường</a:t>
            </a:r>
            <a:r>
              <a:rPr lang="en-US" altLang="en-US" dirty="0"/>
              <a:t> ĐT419 </a:t>
            </a:r>
            <a:r>
              <a:rPr lang="en-US" altLang="en-US" dirty="0" err="1"/>
              <a:t>Nối</a:t>
            </a:r>
            <a:r>
              <a:rPr lang="en-US" altLang="en-US" dirty="0"/>
              <a:t> </a:t>
            </a:r>
            <a:r>
              <a:rPr lang="en-US" altLang="en-US" dirty="0" err="1"/>
              <a:t>từ</a:t>
            </a:r>
            <a:r>
              <a:rPr lang="en-US" altLang="en-US" dirty="0"/>
              <a:t> </a:t>
            </a:r>
            <a:r>
              <a:rPr lang="en-US" altLang="en-US" dirty="0" err="1"/>
              <a:t>thị</a:t>
            </a:r>
            <a:r>
              <a:rPr lang="en-US" altLang="en-US" dirty="0"/>
              <a:t> </a:t>
            </a:r>
            <a:r>
              <a:rPr lang="en-US" altLang="en-US" dirty="0" err="1"/>
              <a:t>trấn</a:t>
            </a:r>
            <a:r>
              <a:rPr lang="en-US" altLang="en-US" dirty="0"/>
              <a:t> </a:t>
            </a:r>
            <a:r>
              <a:rPr lang="en-US" altLang="en-US" dirty="0" err="1"/>
              <a:t>Đại</a:t>
            </a:r>
            <a:r>
              <a:rPr lang="en-US" altLang="en-US" dirty="0"/>
              <a:t> </a:t>
            </a:r>
            <a:r>
              <a:rPr lang="en-US" altLang="en-US" dirty="0" err="1"/>
              <a:t>Nghĩa</a:t>
            </a:r>
            <a:r>
              <a:rPr lang="en-US" altLang="en-US" dirty="0"/>
              <a:t> </a:t>
            </a:r>
            <a:r>
              <a:rPr lang="en-US" altLang="en-US" dirty="0" err="1"/>
              <a:t>xuống</a:t>
            </a:r>
            <a:r>
              <a:rPr lang="en-US" altLang="en-US" dirty="0"/>
              <a:t> </a:t>
            </a:r>
            <a:r>
              <a:rPr lang="en-US" altLang="en-US" dirty="0" err="1"/>
              <a:t>Hương</a:t>
            </a:r>
            <a:r>
              <a:rPr lang="en-US" altLang="en-US" dirty="0"/>
              <a:t> </a:t>
            </a:r>
            <a:r>
              <a:rPr lang="en-US" altLang="en-US" dirty="0" err="1"/>
              <a:t>Sơn</a:t>
            </a:r>
            <a:r>
              <a:rPr lang="en-US" altLang="en-US" dirty="0"/>
              <a:t>. </a:t>
            </a:r>
            <a:r>
              <a:rPr lang="en-US" altLang="en-US" dirty="0" err="1"/>
              <a:t>Bề</a:t>
            </a:r>
            <a:r>
              <a:rPr lang="en-US" altLang="en-US" dirty="0"/>
              <a:t> </a:t>
            </a:r>
            <a:r>
              <a:rPr lang="en-US" altLang="en-US" dirty="0" err="1"/>
              <a:t>rộng</a:t>
            </a:r>
            <a:r>
              <a:rPr lang="en-US" altLang="en-US" dirty="0"/>
              <a:t> </a:t>
            </a:r>
            <a:r>
              <a:rPr lang="en-US" altLang="en-US" dirty="0" err="1"/>
              <a:t>mặt</a:t>
            </a:r>
            <a:r>
              <a:rPr lang="en-US" altLang="en-US" dirty="0"/>
              <a:t> </a:t>
            </a:r>
            <a:r>
              <a:rPr lang="en-US" altLang="en-US" dirty="0" err="1"/>
              <a:t>đường</a:t>
            </a:r>
            <a:r>
              <a:rPr lang="en-US" altLang="en-US" dirty="0"/>
              <a:t> </a:t>
            </a:r>
            <a:r>
              <a:rPr lang="en-US" altLang="en-US" dirty="0" err="1"/>
              <a:t>đoạn</a:t>
            </a:r>
            <a:r>
              <a:rPr lang="en-US" altLang="en-US" dirty="0"/>
              <a:t> </a:t>
            </a:r>
            <a:r>
              <a:rPr lang="en-US" altLang="en-US" dirty="0" err="1"/>
              <a:t>Hương</a:t>
            </a:r>
            <a:r>
              <a:rPr lang="en-US" altLang="en-US" dirty="0"/>
              <a:t> </a:t>
            </a:r>
            <a:r>
              <a:rPr lang="en-US" altLang="en-US" dirty="0" err="1"/>
              <a:t>Sơn</a:t>
            </a:r>
            <a:r>
              <a:rPr lang="en-US" altLang="en-US" dirty="0"/>
              <a:t>  </a:t>
            </a:r>
            <a:r>
              <a:rPr lang="en-US" altLang="en-US" dirty="0" err="1"/>
              <a:t>rộng</a:t>
            </a:r>
            <a:r>
              <a:rPr lang="en-US" altLang="en-US" dirty="0"/>
              <a:t> </a:t>
            </a:r>
            <a:r>
              <a:rPr lang="en-US" altLang="en-US" dirty="0" err="1"/>
              <a:t>khoảng</a:t>
            </a:r>
            <a:r>
              <a:rPr lang="en-US" altLang="en-US" dirty="0"/>
              <a:t> 7m-9m </a:t>
            </a:r>
          </a:p>
          <a:p>
            <a:pPr marL="0" lvl="2" indent="0">
              <a:buNone/>
            </a:pPr>
            <a:r>
              <a:rPr lang="en-US" altLang="en-US" dirty="0"/>
              <a:t>+ </a:t>
            </a:r>
            <a:r>
              <a:rPr lang="en-US" altLang="en-US" dirty="0" err="1"/>
              <a:t>Tuyến</a:t>
            </a:r>
            <a:r>
              <a:rPr lang="en-US" altLang="en-US" dirty="0"/>
              <a:t> </a:t>
            </a:r>
            <a:r>
              <a:rPr lang="en-US" altLang="en-US" dirty="0" err="1"/>
              <a:t>đường</a:t>
            </a:r>
            <a:r>
              <a:rPr lang="en-US" altLang="en-US" dirty="0"/>
              <a:t> </a:t>
            </a:r>
            <a:r>
              <a:rPr lang="en-US" altLang="en-US" dirty="0" err="1"/>
              <a:t>huyện</a:t>
            </a:r>
            <a:r>
              <a:rPr lang="en-US" altLang="en-US" dirty="0"/>
              <a:t> </a:t>
            </a:r>
            <a:r>
              <a:rPr lang="en-US" altLang="en-US" dirty="0" err="1"/>
              <a:t>lộ</a:t>
            </a:r>
            <a:r>
              <a:rPr lang="en-US" altLang="en-US" dirty="0"/>
              <a:t> </a:t>
            </a:r>
            <a:r>
              <a:rPr lang="en-US" altLang="en-US" dirty="0" err="1"/>
              <a:t>nối</a:t>
            </a:r>
            <a:r>
              <a:rPr lang="en-US" altLang="en-US" dirty="0"/>
              <a:t> </a:t>
            </a:r>
            <a:r>
              <a:rPr lang="en-US" altLang="en-US" dirty="0" err="1"/>
              <a:t>từ</a:t>
            </a:r>
            <a:r>
              <a:rPr lang="en-US" altLang="en-US" dirty="0"/>
              <a:t> </a:t>
            </a:r>
            <a:r>
              <a:rPr lang="en-US" altLang="en-US" dirty="0" err="1"/>
              <a:t>đường</a:t>
            </a:r>
            <a:r>
              <a:rPr lang="en-US" altLang="en-US" dirty="0"/>
              <a:t> </a:t>
            </a:r>
            <a:r>
              <a:rPr lang="en-US" altLang="en-US" dirty="0" err="1"/>
              <a:t>Hồ</a:t>
            </a:r>
            <a:r>
              <a:rPr lang="en-US" altLang="en-US" dirty="0"/>
              <a:t> Chí Minh qua </a:t>
            </a:r>
            <a:r>
              <a:rPr lang="en-US" altLang="en-US" dirty="0" err="1"/>
              <a:t>khu</a:t>
            </a:r>
            <a:r>
              <a:rPr lang="en-US" altLang="en-US" dirty="0"/>
              <a:t> </a:t>
            </a:r>
            <a:r>
              <a:rPr lang="en-US" altLang="en-US" dirty="0" err="1"/>
              <a:t>vực</a:t>
            </a:r>
            <a:r>
              <a:rPr lang="en-US" altLang="en-US" dirty="0"/>
              <a:t> </a:t>
            </a:r>
            <a:r>
              <a:rPr lang="en-US" altLang="en-US" dirty="0" err="1"/>
              <a:t>xã</a:t>
            </a:r>
            <a:r>
              <a:rPr lang="en-US" altLang="en-US" dirty="0"/>
              <a:t> An </a:t>
            </a:r>
            <a:r>
              <a:rPr lang="en-US" altLang="en-US" err="1"/>
              <a:t>Phú</a:t>
            </a:r>
            <a:r>
              <a:rPr lang="en-US" altLang="en-US"/>
              <a:t>.</a:t>
            </a:r>
            <a:endParaRPr lang="en-US" altLang="en-US" dirty="0"/>
          </a:p>
          <a:p>
            <a:pPr lvl="2"/>
            <a:r>
              <a:rPr lang="en-US" altLang="en-US" b="1" dirty="0"/>
              <a:t>Giao </a:t>
            </a:r>
            <a:r>
              <a:rPr lang="en-US" altLang="en-US" b="1" dirty="0" err="1"/>
              <a:t>thông</a:t>
            </a:r>
            <a:r>
              <a:rPr lang="en-US" altLang="en-US" b="1" dirty="0"/>
              <a:t> </a:t>
            </a:r>
            <a:r>
              <a:rPr lang="en-US" altLang="en-US" b="1" dirty="0" err="1"/>
              <a:t>đối</a:t>
            </a:r>
            <a:r>
              <a:rPr lang="en-US" altLang="en-US" b="1" dirty="0"/>
              <a:t> </a:t>
            </a:r>
            <a:r>
              <a:rPr lang="en-US" altLang="en-US" b="1" dirty="0" err="1"/>
              <a:t>nội</a:t>
            </a:r>
            <a:endParaRPr lang="en-US" altLang="en-US" b="1" dirty="0"/>
          </a:p>
          <a:p>
            <a:pPr lvl="3"/>
            <a:r>
              <a:rPr lang="en-US" altLang="en-US" dirty="0" err="1"/>
              <a:t>Hệ</a:t>
            </a:r>
            <a:r>
              <a:rPr lang="en-US" altLang="en-US" dirty="0"/>
              <a:t> </a:t>
            </a:r>
            <a:r>
              <a:rPr lang="en-US" altLang="en-US" dirty="0" err="1"/>
              <a:t>thống</a:t>
            </a:r>
            <a:r>
              <a:rPr lang="en-US" altLang="en-US" dirty="0"/>
              <a:t> </a:t>
            </a:r>
            <a:r>
              <a:rPr lang="en-US" altLang="en-US" dirty="0" err="1"/>
              <a:t>đường</a:t>
            </a:r>
            <a:r>
              <a:rPr lang="en-US" altLang="en-US" dirty="0"/>
              <a:t> </a:t>
            </a:r>
            <a:r>
              <a:rPr lang="en-US" altLang="en-US" dirty="0" err="1"/>
              <a:t>đê</a:t>
            </a:r>
            <a:r>
              <a:rPr lang="en-US" altLang="en-US" dirty="0"/>
              <a:t> </a:t>
            </a:r>
            <a:r>
              <a:rPr lang="en-US" altLang="en-US" dirty="0" err="1"/>
              <a:t>ngăn</a:t>
            </a:r>
            <a:r>
              <a:rPr lang="en-US" altLang="en-US" dirty="0"/>
              <a:t> </a:t>
            </a:r>
            <a:r>
              <a:rPr lang="en-US" altLang="en-US" err="1"/>
              <a:t>lũ</a:t>
            </a:r>
            <a:r>
              <a:rPr lang="en-US" altLang="en-US"/>
              <a:t> sông </a:t>
            </a:r>
            <a:r>
              <a:rPr lang="en-US" altLang="en-US" dirty="0" err="1"/>
              <a:t>Mỹ</a:t>
            </a:r>
            <a:r>
              <a:rPr lang="en-US" altLang="en-US" dirty="0"/>
              <a:t> Hà, </a:t>
            </a:r>
            <a:r>
              <a:rPr lang="en-US" altLang="en-US" dirty="0" err="1"/>
              <a:t>sông</a:t>
            </a:r>
            <a:r>
              <a:rPr lang="en-US" altLang="en-US" dirty="0"/>
              <a:t> Thanh Hà.</a:t>
            </a:r>
          </a:p>
          <a:p>
            <a:pPr lvl="3"/>
            <a:r>
              <a:rPr lang="en-US" altLang="en-US" dirty="0" err="1"/>
              <a:t>Hệ</a:t>
            </a:r>
            <a:r>
              <a:rPr lang="en-US" altLang="en-US" dirty="0"/>
              <a:t> </a:t>
            </a:r>
            <a:r>
              <a:rPr lang="en-US" altLang="en-US" dirty="0" err="1"/>
              <a:t>thống</a:t>
            </a:r>
            <a:r>
              <a:rPr lang="en-US" altLang="en-US" dirty="0"/>
              <a:t> </a:t>
            </a:r>
            <a:r>
              <a:rPr lang="en-US" altLang="en-US" dirty="0" err="1"/>
              <a:t>đường</a:t>
            </a:r>
            <a:r>
              <a:rPr lang="en-US" altLang="en-US" dirty="0"/>
              <a:t> </a:t>
            </a:r>
            <a:r>
              <a:rPr lang="en-US" altLang="en-US" dirty="0" err="1"/>
              <a:t>nội</a:t>
            </a:r>
            <a:r>
              <a:rPr lang="en-US" altLang="en-US" dirty="0"/>
              <a:t> </a:t>
            </a:r>
            <a:r>
              <a:rPr lang="en-US" altLang="en-US" dirty="0" err="1"/>
              <a:t>đồng</a:t>
            </a:r>
            <a:r>
              <a:rPr lang="en-US" altLang="en-US" dirty="0"/>
              <a:t> </a:t>
            </a:r>
            <a:r>
              <a:rPr lang="en-US" altLang="en-US" dirty="0" err="1"/>
              <a:t>khu</a:t>
            </a:r>
            <a:r>
              <a:rPr lang="en-US" altLang="en-US" dirty="0"/>
              <a:t> </a:t>
            </a:r>
            <a:r>
              <a:rPr lang="en-US" altLang="en-US" dirty="0" err="1"/>
              <a:t>vực</a:t>
            </a:r>
            <a:r>
              <a:rPr lang="en-US" altLang="en-US" dirty="0"/>
              <a:t> </a:t>
            </a:r>
            <a:r>
              <a:rPr lang="en-US" altLang="en-US" dirty="0" err="1"/>
              <a:t>xã</a:t>
            </a:r>
            <a:r>
              <a:rPr lang="en-US" altLang="en-US" dirty="0"/>
              <a:t> </a:t>
            </a:r>
            <a:r>
              <a:rPr lang="en-US" altLang="en-US" dirty="0" err="1"/>
              <a:t>Hương</a:t>
            </a:r>
            <a:r>
              <a:rPr lang="en-US" altLang="en-US" dirty="0"/>
              <a:t> </a:t>
            </a:r>
            <a:r>
              <a:rPr lang="en-US" altLang="en-US" dirty="0" err="1"/>
              <a:t>Sơn</a:t>
            </a:r>
            <a:r>
              <a:rPr lang="en-US" altLang="en-US" dirty="0"/>
              <a:t>  </a:t>
            </a:r>
          </a:p>
          <a:p>
            <a:pPr lvl="3">
              <a:buFontTx/>
              <a:buChar char="-"/>
            </a:pPr>
            <a:r>
              <a:rPr lang="en-US" altLang="en-US" b="1" dirty="0" err="1"/>
              <a:t>Các</a:t>
            </a:r>
            <a:r>
              <a:rPr lang="en-US" altLang="en-US" b="1" dirty="0"/>
              <a:t> </a:t>
            </a:r>
            <a:r>
              <a:rPr lang="en-US" altLang="en-US" b="1" dirty="0" err="1"/>
              <a:t>tuyến</a:t>
            </a:r>
            <a:r>
              <a:rPr lang="en-US" altLang="en-US" b="1" dirty="0"/>
              <a:t> </a:t>
            </a:r>
            <a:r>
              <a:rPr lang="en-US" altLang="en-US" b="1" dirty="0" err="1"/>
              <a:t>bộ</a:t>
            </a:r>
            <a:r>
              <a:rPr lang="en-US" altLang="en-US" b="1" dirty="0"/>
              <a:t> </a:t>
            </a:r>
            <a:r>
              <a:rPr lang="en-US" altLang="en-US" b="1" dirty="0" err="1"/>
              <a:t>đường</a:t>
            </a:r>
            <a:r>
              <a:rPr lang="en-US" altLang="en-US" b="1" dirty="0"/>
              <a:t> Du </a:t>
            </a:r>
            <a:r>
              <a:rPr lang="en-US" altLang="en-US" b="1" dirty="0" err="1"/>
              <a:t>lịch</a:t>
            </a:r>
            <a:r>
              <a:rPr lang="en-US" altLang="en-US" dirty="0"/>
              <a:t>: </a:t>
            </a:r>
            <a:r>
              <a:rPr lang="en-US" altLang="en-US" dirty="0" err="1"/>
              <a:t>gồm</a:t>
            </a:r>
            <a:r>
              <a:rPr lang="en-US" altLang="en-US" dirty="0"/>
              <a:t> </a:t>
            </a:r>
            <a:r>
              <a:rPr lang="en-US" altLang="en-US" dirty="0" err="1"/>
              <a:t>có</a:t>
            </a:r>
            <a:r>
              <a:rPr lang="en-US" altLang="en-US" dirty="0"/>
              <a:t> 5 </a:t>
            </a:r>
            <a:r>
              <a:rPr lang="en-US" altLang="en-US" dirty="0" err="1"/>
              <a:t>tuyến</a:t>
            </a:r>
            <a:r>
              <a:rPr lang="en-US" altLang="en-US" dirty="0"/>
              <a:t> </a:t>
            </a:r>
            <a:r>
              <a:rPr lang="en-US" altLang="en-US" dirty="0" err="1"/>
              <a:t>đường</a:t>
            </a:r>
            <a:r>
              <a:rPr lang="en-US" altLang="en-US" dirty="0"/>
              <a:t> </a:t>
            </a:r>
            <a:r>
              <a:rPr lang="en-US" altLang="en-US" dirty="0" err="1"/>
              <a:t>bộ</a:t>
            </a:r>
            <a:r>
              <a:rPr lang="en-US" altLang="en-US" dirty="0"/>
              <a:t> du </a:t>
            </a:r>
            <a:r>
              <a:rPr lang="en-US" altLang="en-US" dirty="0" err="1"/>
              <a:t>lịch</a:t>
            </a:r>
            <a:r>
              <a:rPr lang="en-US" altLang="en-US" dirty="0"/>
              <a:t> </a:t>
            </a:r>
            <a:r>
              <a:rPr lang="en-US" altLang="en-US" dirty="0" err="1"/>
              <a:t>chính</a:t>
            </a:r>
            <a:r>
              <a:rPr lang="en-US" altLang="en-US" dirty="0"/>
              <a:t>: </a:t>
            </a:r>
            <a:r>
              <a:rPr lang="en-US" altLang="en-US" dirty="0" err="1"/>
              <a:t>Tuyến</a:t>
            </a:r>
            <a:r>
              <a:rPr lang="en-US" altLang="en-US" dirty="0"/>
              <a:t> Thanh </a:t>
            </a:r>
            <a:r>
              <a:rPr lang="en-US" altLang="en-US" dirty="0" err="1"/>
              <a:t>Sơn</a:t>
            </a:r>
            <a:r>
              <a:rPr lang="en-US" altLang="en-US" dirty="0"/>
              <a:t>- </a:t>
            </a:r>
            <a:r>
              <a:rPr lang="en-US" altLang="en-US" dirty="0" err="1"/>
              <a:t>Hương</a:t>
            </a:r>
            <a:r>
              <a:rPr lang="en-US" altLang="en-US" dirty="0"/>
              <a:t> </a:t>
            </a:r>
            <a:r>
              <a:rPr lang="en-US" altLang="en-US" dirty="0" err="1"/>
              <a:t>Đài</a:t>
            </a:r>
            <a:r>
              <a:rPr lang="en-US" altLang="en-US" dirty="0"/>
              <a:t>, </a:t>
            </a:r>
            <a:r>
              <a:rPr lang="en-US" altLang="en-US" dirty="0" err="1"/>
              <a:t>Tuyến</a:t>
            </a:r>
            <a:r>
              <a:rPr lang="en-US" altLang="en-US" dirty="0"/>
              <a:t> Long Vân – </a:t>
            </a:r>
            <a:r>
              <a:rPr lang="en-US" altLang="en-US" dirty="0" err="1"/>
              <a:t>động</a:t>
            </a:r>
            <a:r>
              <a:rPr lang="en-US" altLang="en-US" dirty="0"/>
              <a:t> </a:t>
            </a:r>
            <a:r>
              <a:rPr lang="en-US" altLang="en-US" dirty="0" err="1"/>
              <a:t>người</a:t>
            </a:r>
            <a:r>
              <a:rPr lang="en-US" altLang="en-US" dirty="0"/>
              <a:t> </a:t>
            </a:r>
            <a:r>
              <a:rPr lang="en-US" altLang="en-US" dirty="0" err="1"/>
              <a:t>xưa</a:t>
            </a:r>
            <a:r>
              <a:rPr lang="en-US" altLang="en-US" dirty="0"/>
              <a:t>, </a:t>
            </a:r>
            <a:r>
              <a:rPr lang="en-US" altLang="en-US" dirty="0" err="1"/>
              <a:t>Tuyến</a:t>
            </a:r>
            <a:r>
              <a:rPr lang="en-US" altLang="en-US" dirty="0"/>
              <a:t> </a:t>
            </a:r>
            <a:r>
              <a:rPr lang="en-US" altLang="en-US" dirty="0" err="1"/>
              <a:t>Bảo</a:t>
            </a:r>
            <a:r>
              <a:rPr lang="en-US" altLang="en-US" dirty="0"/>
              <a:t> </a:t>
            </a:r>
            <a:r>
              <a:rPr lang="en-US" altLang="en-US" dirty="0" err="1"/>
              <a:t>Đài</a:t>
            </a:r>
            <a:r>
              <a:rPr lang="en-US" altLang="en-US" dirty="0"/>
              <a:t> – </a:t>
            </a:r>
            <a:r>
              <a:rPr lang="en-US" altLang="en-US" dirty="0" err="1"/>
              <a:t>Tuyết</a:t>
            </a:r>
            <a:r>
              <a:rPr lang="en-US" altLang="en-US" dirty="0"/>
              <a:t> </a:t>
            </a:r>
            <a:r>
              <a:rPr lang="en-US" altLang="en-US" dirty="0" err="1"/>
              <a:t>Sơn</a:t>
            </a:r>
            <a:r>
              <a:rPr lang="en-US" altLang="en-US" dirty="0"/>
              <a:t>, </a:t>
            </a:r>
            <a:r>
              <a:rPr lang="en-US" altLang="en-US" dirty="0" err="1"/>
              <a:t>Tuyến</a:t>
            </a:r>
            <a:r>
              <a:rPr lang="en-US" altLang="en-US" dirty="0"/>
              <a:t> </a:t>
            </a:r>
            <a:r>
              <a:rPr lang="en-US" altLang="en-US" dirty="0" err="1"/>
              <a:t>Thiên</a:t>
            </a:r>
            <a:r>
              <a:rPr lang="en-US" altLang="en-US" dirty="0"/>
              <a:t> </a:t>
            </a:r>
            <a:r>
              <a:rPr lang="en-US" altLang="en-US" dirty="0" err="1"/>
              <a:t>Trù</a:t>
            </a:r>
            <a:r>
              <a:rPr lang="en-US" altLang="en-US" dirty="0"/>
              <a:t>- </a:t>
            </a:r>
            <a:r>
              <a:rPr lang="en-US" altLang="en-US" err="1"/>
              <a:t>Hinh</a:t>
            </a:r>
            <a:r>
              <a:rPr lang="en-US" altLang="en-US"/>
              <a:t> Bồng, Thiên Trù – Hương Tích. </a:t>
            </a:r>
            <a:r>
              <a:rPr lang="en-US" altLang="en-US" dirty="0" err="1"/>
              <a:t>Các</a:t>
            </a:r>
            <a:r>
              <a:rPr lang="en-US" altLang="en-US" dirty="0"/>
              <a:t> </a:t>
            </a:r>
            <a:r>
              <a:rPr lang="en-US" altLang="en-US" dirty="0" err="1"/>
              <a:t>tuyến</a:t>
            </a:r>
            <a:r>
              <a:rPr lang="en-US" altLang="en-US" dirty="0"/>
              <a:t> </a:t>
            </a:r>
            <a:r>
              <a:rPr lang="en-US" altLang="en-US" dirty="0" err="1"/>
              <a:t>có</a:t>
            </a:r>
            <a:r>
              <a:rPr lang="en-US" altLang="en-US" dirty="0"/>
              <a:t> </a:t>
            </a:r>
            <a:r>
              <a:rPr lang="en-US" altLang="en-US" dirty="0" err="1"/>
              <a:t>bề</a:t>
            </a:r>
            <a:r>
              <a:rPr lang="en-US" altLang="en-US" dirty="0"/>
              <a:t> </a:t>
            </a:r>
            <a:r>
              <a:rPr lang="en-US" altLang="en-US" dirty="0" err="1"/>
              <a:t>rộng</a:t>
            </a:r>
            <a:r>
              <a:rPr lang="en-US" altLang="en-US" dirty="0"/>
              <a:t> </a:t>
            </a:r>
            <a:r>
              <a:rPr lang="en-US" altLang="en-US" dirty="0" err="1"/>
              <a:t>từ</a:t>
            </a:r>
            <a:r>
              <a:rPr lang="en-US" altLang="en-US" dirty="0"/>
              <a:t> 2m -6m </a:t>
            </a:r>
            <a:r>
              <a:rPr lang="en-US" altLang="en-US" dirty="0" err="1"/>
              <a:t>tổng</a:t>
            </a:r>
            <a:r>
              <a:rPr lang="en-US" altLang="en-US" dirty="0"/>
              <a:t> </a:t>
            </a:r>
            <a:r>
              <a:rPr lang="en-US" altLang="en-US" dirty="0" err="1"/>
              <a:t>chiều</a:t>
            </a:r>
            <a:r>
              <a:rPr lang="en-US" altLang="en-US" dirty="0"/>
              <a:t> </a:t>
            </a:r>
            <a:r>
              <a:rPr lang="en-US" altLang="en-US" dirty="0" err="1"/>
              <a:t>dài</a:t>
            </a:r>
            <a:r>
              <a:rPr lang="en-US" altLang="en-US" dirty="0"/>
              <a:t> </a:t>
            </a:r>
            <a:r>
              <a:rPr lang="en-US" altLang="en-US" dirty="0" err="1"/>
              <a:t>khoảng</a:t>
            </a:r>
            <a:r>
              <a:rPr lang="en-US" altLang="en-US" dirty="0"/>
              <a:t> 8km.</a:t>
            </a:r>
          </a:p>
          <a:p>
            <a:pPr lvl="3">
              <a:buFontTx/>
              <a:buChar char="-"/>
            </a:pPr>
            <a:r>
              <a:rPr lang="en-US" altLang="en-US" b="1" dirty="0" err="1"/>
              <a:t>Bãi</a:t>
            </a:r>
            <a:r>
              <a:rPr lang="en-US" altLang="en-US" b="1" dirty="0"/>
              <a:t> </a:t>
            </a:r>
            <a:r>
              <a:rPr lang="en-US" altLang="en-US" b="1" dirty="0" err="1"/>
              <a:t>đỗ</a:t>
            </a:r>
            <a:r>
              <a:rPr lang="en-US" altLang="en-US" b="1" dirty="0"/>
              <a:t> </a:t>
            </a:r>
            <a:r>
              <a:rPr lang="en-US" altLang="en-US" b="1" dirty="0" err="1"/>
              <a:t>xe</a:t>
            </a:r>
            <a:r>
              <a:rPr lang="en-US" altLang="en-US" b="1" dirty="0"/>
              <a:t>: </a:t>
            </a:r>
          </a:p>
          <a:p>
            <a:pPr marL="0" lvl="3" indent="0">
              <a:buNone/>
            </a:pPr>
            <a:r>
              <a:rPr lang="en-US" altLang="en-US" dirty="0"/>
              <a:t>+ Trong </a:t>
            </a:r>
            <a:r>
              <a:rPr lang="en-US" altLang="en-US" dirty="0" err="1"/>
              <a:t>khu</a:t>
            </a:r>
            <a:r>
              <a:rPr lang="en-US" altLang="en-US" dirty="0"/>
              <a:t> </a:t>
            </a:r>
            <a:r>
              <a:rPr lang="en-US" altLang="en-US" dirty="0" err="1"/>
              <a:t>vực</a:t>
            </a:r>
            <a:r>
              <a:rPr lang="en-US" altLang="en-US" dirty="0"/>
              <a:t> </a:t>
            </a:r>
            <a:r>
              <a:rPr lang="en-US" altLang="en-US" dirty="0" err="1"/>
              <a:t>quy</a:t>
            </a:r>
            <a:r>
              <a:rPr lang="en-US" altLang="en-US" dirty="0"/>
              <a:t> </a:t>
            </a:r>
            <a:r>
              <a:rPr lang="en-US" altLang="en-US" dirty="0" err="1"/>
              <a:t>hoạch</a:t>
            </a:r>
            <a:r>
              <a:rPr lang="en-US" altLang="en-US" dirty="0"/>
              <a:t> </a:t>
            </a:r>
            <a:r>
              <a:rPr lang="en-US" altLang="en-US" dirty="0" err="1"/>
              <a:t>hiện</a:t>
            </a:r>
            <a:r>
              <a:rPr lang="en-US" altLang="en-US" dirty="0"/>
              <a:t> </a:t>
            </a:r>
            <a:r>
              <a:rPr lang="en-US" altLang="en-US" dirty="0" err="1"/>
              <a:t>có</a:t>
            </a:r>
            <a:r>
              <a:rPr lang="en-US" altLang="en-US" dirty="0"/>
              <a:t> 1 </a:t>
            </a:r>
            <a:r>
              <a:rPr lang="en-US" altLang="en-US" dirty="0" err="1"/>
              <a:t>bãi</a:t>
            </a:r>
            <a:r>
              <a:rPr lang="en-US" altLang="en-US" dirty="0"/>
              <a:t> </a:t>
            </a:r>
            <a:r>
              <a:rPr lang="en-US" altLang="en-US" dirty="0" err="1"/>
              <a:t>đỗ</a:t>
            </a:r>
            <a:r>
              <a:rPr lang="en-US" altLang="en-US" dirty="0"/>
              <a:t> </a:t>
            </a:r>
            <a:r>
              <a:rPr lang="en-US" altLang="en-US" dirty="0" err="1"/>
              <a:t>xe</a:t>
            </a:r>
            <a:r>
              <a:rPr lang="en-US" altLang="en-US" dirty="0"/>
              <a:t> </a:t>
            </a:r>
            <a:r>
              <a:rPr lang="en-US" altLang="en-US" dirty="0" err="1"/>
              <a:t>tại</a:t>
            </a:r>
            <a:r>
              <a:rPr lang="en-US" altLang="en-US" dirty="0"/>
              <a:t> </a:t>
            </a:r>
            <a:r>
              <a:rPr lang="en-US" altLang="en-US" dirty="0" err="1"/>
              <a:t>khu</a:t>
            </a:r>
            <a:r>
              <a:rPr lang="en-US" altLang="en-US" dirty="0"/>
              <a:t> </a:t>
            </a:r>
            <a:r>
              <a:rPr lang="en-US" altLang="en-US" dirty="0" err="1"/>
              <a:t>vực</a:t>
            </a:r>
            <a:r>
              <a:rPr lang="en-US" altLang="en-US" dirty="0"/>
              <a:t> </a:t>
            </a:r>
            <a:r>
              <a:rPr lang="en-US" altLang="en-US" dirty="0" err="1"/>
              <a:t>giáp</a:t>
            </a:r>
            <a:r>
              <a:rPr lang="en-US" altLang="en-US" dirty="0"/>
              <a:t> </a:t>
            </a:r>
            <a:r>
              <a:rPr lang="en-US" altLang="en-US" dirty="0" err="1"/>
              <a:t>với</a:t>
            </a:r>
            <a:r>
              <a:rPr lang="en-US" altLang="en-US" dirty="0"/>
              <a:t> </a:t>
            </a:r>
            <a:r>
              <a:rPr lang="en-US" altLang="en-US" dirty="0" err="1"/>
              <a:t>đường</a:t>
            </a:r>
            <a:r>
              <a:rPr lang="en-US" altLang="en-US" dirty="0"/>
              <a:t> </a:t>
            </a:r>
            <a:r>
              <a:rPr lang="en-US" altLang="en-US" dirty="0" err="1"/>
              <a:t>tỉnh</a:t>
            </a:r>
            <a:r>
              <a:rPr lang="en-US" altLang="en-US" dirty="0"/>
              <a:t> 425 </a:t>
            </a:r>
            <a:r>
              <a:rPr lang="en-US" altLang="en-US" dirty="0" err="1"/>
              <a:t>và</a:t>
            </a:r>
            <a:r>
              <a:rPr lang="en-US" altLang="en-US" dirty="0"/>
              <a:t> </a:t>
            </a:r>
            <a:r>
              <a:rPr lang="en-US" altLang="en-US" dirty="0" err="1"/>
              <a:t>suối</a:t>
            </a:r>
            <a:r>
              <a:rPr lang="en-US" altLang="en-US" dirty="0"/>
              <a:t> Long Vân </a:t>
            </a:r>
            <a:r>
              <a:rPr lang="en-US" altLang="en-US" dirty="0" err="1"/>
              <a:t>diện</a:t>
            </a:r>
            <a:r>
              <a:rPr lang="en-US" altLang="en-US" dirty="0"/>
              <a:t> </a:t>
            </a:r>
            <a:r>
              <a:rPr lang="en-US" altLang="en-US" dirty="0" err="1"/>
              <a:t>tích</a:t>
            </a:r>
            <a:r>
              <a:rPr lang="en-US" altLang="en-US" dirty="0"/>
              <a:t> </a:t>
            </a:r>
            <a:r>
              <a:rPr lang="en-US" altLang="en-US" dirty="0" err="1"/>
              <a:t>khoảng</a:t>
            </a:r>
            <a:r>
              <a:rPr lang="en-US" altLang="en-US" dirty="0"/>
              <a:t> 4,78ha</a:t>
            </a:r>
          </a:p>
          <a:p>
            <a:pPr marL="0" lvl="3" indent="0">
              <a:buNone/>
            </a:pPr>
            <a:r>
              <a:rPr lang="en-US" altLang="en-US" dirty="0"/>
              <a:t>+ </a:t>
            </a:r>
            <a:r>
              <a:rPr lang="en-US" altLang="en-US" dirty="0" err="1"/>
              <a:t>Ngoài</a:t>
            </a:r>
            <a:r>
              <a:rPr lang="en-US" altLang="en-US" dirty="0"/>
              <a:t> </a:t>
            </a:r>
            <a:r>
              <a:rPr lang="en-US" altLang="en-US" dirty="0" err="1"/>
              <a:t>khu</a:t>
            </a:r>
            <a:r>
              <a:rPr lang="en-US" altLang="en-US" dirty="0"/>
              <a:t> </a:t>
            </a:r>
            <a:r>
              <a:rPr lang="en-US" altLang="en-US" dirty="0" err="1"/>
              <a:t>vực</a:t>
            </a:r>
            <a:r>
              <a:rPr lang="en-US" altLang="en-US" dirty="0"/>
              <a:t> </a:t>
            </a:r>
            <a:r>
              <a:rPr lang="en-US" altLang="en-US" dirty="0" err="1"/>
              <a:t>lập</a:t>
            </a:r>
            <a:r>
              <a:rPr lang="en-US" altLang="en-US" dirty="0"/>
              <a:t> </a:t>
            </a:r>
            <a:r>
              <a:rPr lang="en-US" altLang="en-US" dirty="0" err="1"/>
              <a:t>quy</a:t>
            </a:r>
            <a:r>
              <a:rPr lang="en-US" altLang="en-US" dirty="0"/>
              <a:t> </a:t>
            </a:r>
            <a:r>
              <a:rPr lang="en-US" altLang="en-US" dirty="0" err="1"/>
              <a:t>hoạch</a:t>
            </a:r>
            <a:r>
              <a:rPr lang="en-US" altLang="en-US" dirty="0"/>
              <a:t> </a:t>
            </a:r>
            <a:r>
              <a:rPr lang="en-US" altLang="en-US" dirty="0" err="1"/>
              <a:t>trong</a:t>
            </a:r>
            <a:r>
              <a:rPr lang="en-US" altLang="en-US" dirty="0"/>
              <a:t> </a:t>
            </a:r>
            <a:r>
              <a:rPr lang="en-US" altLang="en-US" dirty="0" err="1"/>
              <a:t>địa</a:t>
            </a:r>
            <a:r>
              <a:rPr lang="en-US" altLang="en-US" dirty="0"/>
              <a:t> </a:t>
            </a:r>
            <a:r>
              <a:rPr lang="en-US" altLang="en-US" dirty="0" err="1"/>
              <a:t>bàn</a:t>
            </a:r>
            <a:r>
              <a:rPr lang="en-US" altLang="en-US" dirty="0"/>
              <a:t> </a:t>
            </a:r>
            <a:r>
              <a:rPr lang="en-US" altLang="en-US" dirty="0" err="1"/>
              <a:t>xã</a:t>
            </a:r>
            <a:r>
              <a:rPr lang="en-US" altLang="en-US" dirty="0"/>
              <a:t> </a:t>
            </a:r>
            <a:r>
              <a:rPr lang="en-US" altLang="en-US" dirty="0" err="1"/>
              <a:t>Hương</a:t>
            </a:r>
            <a:r>
              <a:rPr lang="en-US" altLang="en-US" dirty="0"/>
              <a:t> </a:t>
            </a:r>
            <a:r>
              <a:rPr lang="en-US" altLang="en-US" dirty="0" err="1"/>
              <a:t>Sơn</a:t>
            </a:r>
            <a:r>
              <a:rPr lang="en-US" altLang="en-US" dirty="0"/>
              <a:t> </a:t>
            </a:r>
            <a:r>
              <a:rPr lang="en-US" altLang="en-US" dirty="0" err="1"/>
              <a:t>có</a:t>
            </a:r>
            <a:r>
              <a:rPr lang="en-US" altLang="en-US" dirty="0"/>
              <a:t> 3 </a:t>
            </a:r>
            <a:r>
              <a:rPr lang="en-US" altLang="en-US" dirty="0" err="1"/>
              <a:t>bến</a:t>
            </a:r>
            <a:r>
              <a:rPr lang="en-US" altLang="en-US" dirty="0"/>
              <a:t> </a:t>
            </a:r>
            <a:r>
              <a:rPr lang="en-US" altLang="en-US" dirty="0" err="1"/>
              <a:t>đỗ</a:t>
            </a:r>
            <a:r>
              <a:rPr lang="en-US" altLang="en-US" dirty="0"/>
              <a:t> </a:t>
            </a:r>
            <a:r>
              <a:rPr lang="en-US" altLang="en-US" dirty="0" err="1"/>
              <a:t>xe</a:t>
            </a:r>
            <a:r>
              <a:rPr lang="en-US" altLang="en-US" dirty="0"/>
              <a:t> </a:t>
            </a:r>
            <a:r>
              <a:rPr lang="en-US" altLang="en-US" dirty="0" err="1"/>
              <a:t>chính</a:t>
            </a:r>
            <a:r>
              <a:rPr lang="en-US" altLang="en-US" dirty="0"/>
              <a:t> </a:t>
            </a:r>
            <a:r>
              <a:rPr lang="en-US" altLang="en-US" dirty="0" err="1"/>
              <a:t>gồm</a:t>
            </a:r>
            <a:r>
              <a:rPr lang="en-US" altLang="en-US" dirty="0"/>
              <a:t> </a:t>
            </a:r>
            <a:r>
              <a:rPr lang="en-US" altLang="en-US" dirty="0" err="1"/>
              <a:t>có</a:t>
            </a:r>
            <a:r>
              <a:rPr lang="en-US" altLang="en-US" dirty="0"/>
              <a:t> : </a:t>
            </a:r>
            <a:r>
              <a:rPr lang="en-US" altLang="en-US" dirty="0" err="1"/>
              <a:t>bãi</a:t>
            </a:r>
            <a:r>
              <a:rPr lang="en-US" altLang="en-US" dirty="0"/>
              <a:t> </a:t>
            </a:r>
            <a:r>
              <a:rPr lang="en-US" altLang="en-US" dirty="0" err="1"/>
              <a:t>đỗ</a:t>
            </a:r>
            <a:r>
              <a:rPr lang="en-US" altLang="en-US" dirty="0"/>
              <a:t> </a:t>
            </a:r>
            <a:r>
              <a:rPr lang="en-US" altLang="en-US" dirty="0" err="1"/>
              <a:t>xe</a:t>
            </a:r>
            <a:r>
              <a:rPr lang="en-US" altLang="en-US" dirty="0"/>
              <a:t> </a:t>
            </a:r>
            <a:r>
              <a:rPr lang="en-US" altLang="en-US" dirty="0" err="1"/>
              <a:t>Đỗ</a:t>
            </a:r>
            <a:r>
              <a:rPr lang="en-US" altLang="en-US" dirty="0"/>
              <a:t> </a:t>
            </a:r>
            <a:r>
              <a:rPr lang="en-US" altLang="en-US" dirty="0" err="1"/>
              <a:t>Xá</a:t>
            </a:r>
            <a:r>
              <a:rPr lang="en-US" altLang="en-US" dirty="0"/>
              <a:t>, 2 </a:t>
            </a:r>
            <a:r>
              <a:rPr lang="en-US" altLang="en-US" dirty="0" err="1"/>
              <a:t>bãi</a:t>
            </a:r>
            <a:r>
              <a:rPr lang="en-US" altLang="en-US" dirty="0"/>
              <a:t> </a:t>
            </a:r>
            <a:r>
              <a:rPr lang="en-US" altLang="en-US" dirty="0" err="1"/>
              <a:t>đỗ</a:t>
            </a:r>
            <a:r>
              <a:rPr lang="en-US" altLang="en-US" dirty="0"/>
              <a:t> </a:t>
            </a:r>
            <a:r>
              <a:rPr lang="en-US" altLang="en-US" dirty="0" err="1"/>
              <a:t>xe</a:t>
            </a:r>
            <a:r>
              <a:rPr lang="en-US" altLang="en-US" dirty="0"/>
              <a:t> </a:t>
            </a:r>
            <a:r>
              <a:rPr lang="en-US" altLang="en-US" dirty="0" err="1"/>
              <a:t>tại</a:t>
            </a:r>
            <a:r>
              <a:rPr lang="en-US" altLang="en-US" dirty="0"/>
              <a:t> </a:t>
            </a:r>
            <a:r>
              <a:rPr lang="en-US" altLang="en-US" dirty="0" err="1"/>
              <a:t>khu</a:t>
            </a:r>
            <a:r>
              <a:rPr lang="en-US" altLang="en-US" dirty="0"/>
              <a:t> </a:t>
            </a:r>
            <a:r>
              <a:rPr lang="en-US" altLang="en-US" dirty="0" err="1"/>
              <a:t>vực</a:t>
            </a:r>
            <a:r>
              <a:rPr lang="en-US" altLang="en-US" dirty="0"/>
              <a:t> </a:t>
            </a:r>
            <a:r>
              <a:rPr lang="en-US" altLang="en-US" dirty="0" err="1"/>
              <a:t>cạnh</a:t>
            </a:r>
            <a:r>
              <a:rPr lang="en-US" altLang="en-US" dirty="0"/>
              <a:t> </a:t>
            </a:r>
            <a:r>
              <a:rPr lang="en-US" altLang="en-US" dirty="0" err="1"/>
              <a:t>Chợ</a:t>
            </a:r>
            <a:r>
              <a:rPr lang="en-US" altLang="en-US" dirty="0"/>
              <a:t> </a:t>
            </a:r>
            <a:r>
              <a:rPr lang="en-US" altLang="en-US" dirty="0" err="1"/>
              <a:t>Hương</a:t>
            </a:r>
            <a:r>
              <a:rPr lang="en-US" altLang="en-US" dirty="0"/>
              <a:t> </a:t>
            </a:r>
            <a:r>
              <a:rPr lang="en-US" altLang="en-US" dirty="0" err="1"/>
              <a:t>Sơn</a:t>
            </a:r>
            <a:r>
              <a:rPr lang="en-US" altLang="en-US" dirty="0"/>
              <a:t> </a:t>
            </a:r>
            <a:r>
              <a:rPr lang="en-US" altLang="en-US" dirty="0" err="1"/>
              <a:t>và</a:t>
            </a:r>
            <a:r>
              <a:rPr lang="en-US" altLang="en-US" dirty="0"/>
              <a:t> </a:t>
            </a:r>
            <a:r>
              <a:rPr lang="en-US" altLang="en-US" dirty="0" err="1"/>
              <a:t>cạnh</a:t>
            </a:r>
            <a:r>
              <a:rPr lang="en-US" altLang="en-US" dirty="0"/>
              <a:t> </a:t>
            </a:r>
            <a:r>
              <a:rPr lang="en-US" altLang="en-US" dirty="0" err="1"/>
              <a:t>nghĩa</a:t>
            </a:r>
            <a:r>
              <a:rPr lang="en-US" altLang="en-US" dirty="0"/>
              <a:t> </a:t>
            </a:r>
            <a:r>
              <a:rPr lang="en-US" altLang="en-US" dirty="0" err="1"/>
              <a:t>trang</a:t>
            </a:r>
            <a:r>
              <a:rPr lang="en-US" altLang="en-US" dirty="0"/>
              <a:t> </a:t>
            </a:r>
            <a:r>
              <a:rPr lang="en-US" altLang="en-US" dirty="0" err="1"/>
              <a:t>xã</a:t>
            </a:r>
            <a:r>
              <a:rPr lang="en-US" altLang="en-US" dirty="0"/>
              <a:t> </a:t>
            </a:r>
            <a:r>
              <a:rPr lang="en-US" altLang="en-US" dirty="0" err="1"/>
              <a:t>Hương</a:t>
            </a:r>
            <a:r>
              <a:rPr lang="en-US" altLang="en-US" dirty="0"/>
              <a:t> </a:t>
            </a:r>
            <a:r>
              <a:rPr lang="en-US" altLang="en-US" dirty="0" err="1"/>
              <a:t>Sơn</a:t>
            </a:r>
            <a:r>
              <a:rPr lang="en-US" altLang="en-US" dirty="0"/>
              <a:t>.</a:t>
            </a:r>
          </a:p>
          <a:p>
            <a:pPr marL="0" lvl="3" indent="0">
              <a:buNone/>
            </a:pPr>
            <a:r>
              <a:rPr lang="en-US" altLang="en-US" dirty="0"/>
              <a:t>+ </a:t>
            </a:r>
            <a:r>
              <a:rPr lang="en-US" altLang="en-US" dirty="0" err="1"/>
              <a:t>Ngoài</a:t>
            </a:r>
            <a:r>
              <a:rPr lang="en-US" altLang="en-US" dirty="0"/>
              <a:t> </a:t>
            </a:r>
            <a:r>
              <a:rPr lang="en-US" altLang="en-US" dirty="0" err="1"/>
              <a:t>ra</a:t>
            </a:r>
            <a:r>
              <a:rPr lang="en-US" altLang="en-US" dirty="0"/>
              <a:t> </a:t>
            </a:r>
            <a:r>
              <a:rPr lang="en-US" altLang="en-US" dirty="0" err="1"/>
              <a:t>trong</a:t>
            </a:r>
            <a:r>
              <a:rPr lang="en-US" altLang="en-US" dirty="0"/>
              <a:t> </a:t>
            </a:r>
            <a:r>
              <a:rPr lang="en-US" altLang="en-US" dirty="0" err="1"/>
              <a:t>mùa</a:t>
            </a:r>
            <a:r>
              <a:rPr lang="en-US" altLang="en-US" dirty="0"/>
              <a:t> </a:t>
            </a:r>
            <a:r>
              <a:rPr lang="en-US" altLang="en-US" dirty="0" err="1"/>
              <a:t>lễ</a:t>
            </a:r>
            <a:r>
              <a:rPr lang="en-US" altLang="en-US" dirty="0"/>
              <a:t> </a:t>
            </a:r>
            <a:r>
              <a:rPr lang="en-US" altLang="en-US" dirty="0" err="1"/>
              <a:t>hội</a:t>
            </a:r>
            <a:r>
              <a:rPr lang="en-US" altLang="en-US" dirty="0"/>
              <a:t> </a:t>
            </a:r>
            <a:r>
              <a:rPr lang="en-US" altLang="en-US" dirty="0" err="1"/>
              <a:t>khu</a:t>
            </a:r>
            <a:r>
              <a:rPr lang="en-US" altLang="en-US" dirty="0"/>
              <a:t> </a:t>
            </a:r>
            <a:r>
              <a:rPr lang="en-US" altLang="en-US" dirty="0" err="1"/>
              <a:t>vực</a:t>
            </a:r>
            <a:r>
              <a:rPr lang="en-US" altLang="en-US" dirty="0"/>
              <a:t> </a:t>
            </a:r>
            <a:r>
              <a:rPr lang="en-US" altLang="en-US" dirty="0" err="1"/>
              <a:t>sân</a:t>
            </a:r>
            <a:r>
              <a:rPr lang="en-US" altLang="en-US" dirty="0"/>
              <a:t> </a:t>
            </a:r>
            <a:r>
              <a:rPr lang="en-US" altLang="en-US" dirty="0" err="1"/>
              <a:t>thể</a:t>
            </a:r>
            <a:r>
              <a:rPr lang="en-US" altLang="en-US" dirty="0"/>
              <a:t> </a:t>
            </a:r>
            <a:r>
              <a:rPr lang="en-US" altLang="en-US" dirty="0" err="1"/>
              <a:t>thao</a:t>
            </a:r>
            <a:r>
              <a:rPr lang="en-US" altLang="en-US" dirty="0"/>
              <a:t> </a:t>
            </a:r>
            <a:r>
              <a:rPr lang="en-US" altLang="en-US" dirty="0" err="1"/>
              <a:t>của</a:t>
            </a:r>
            <a:r>
              <a:rPr lang="en-US" altLang="en-US" dirty="0"/>
              <a:t> </a:t>
            </a:r>
            <a:r>
              <a:rPr lang="en-US" altLang="en-US" dirty="0" err="1"/>
              <a:t>xã</a:t>
            </a:r>
            <a:r>
              <a:rPr lang="en-US" altLang="en-US" dirty="0"/>
              <a:t> </a:t>
            </a:r>
            <a:r>
              <a:rPr lang="en-US" altLang="en-US" dirty="0" err="1"/>
              <a:t>Hương</a:t>
            </a:r>
            <a:r>
              <a:rPr lang="en-US" altLang="en-US" dirty="0"/>
              <a:t> </a:t>
            </a:r>
            <a:r>
              <a:rPr lang="en-US" altLang="en-US" dirty="0" err="1"/>
              <a:t>Sơn</a:t>
            </a:r>
            <a:r>
              <a:rPr lang="en-US" altLang="en-US" dirty="0"/>
              <a:t> </a:t>
            </a:r>
            <a:r>
              <a:rPr lang="en-US" altLang="en-US" dirty="0" err="1"/>
              <a:t>được</a:t>
            </a:r>
            <a:r>
              <a:rPr lang="en-US" altLang="en-US" dirty="0"/>
              <a:t> </a:t>
            </a:r>
            <a:r>
              <a:rPr lang="en-US" altLang="en-US" dirty="0" err="1"/>
              <a:t>tận</a:t>
            </a:r>
            <a:r>
              <a:rPr lang="en-US" altLang="en-US" dirty="0"/>
              <a:t> </a:t>
            </a:r>
            <a:r>
              <a:rPr lang="en-US" altLang="en-US" dirty="0" err="1"/>
              <a:t>dụng</a:t>
            </a:r>
            <a:r>
              <a:rPr lang="en-US" altLang="en-US" dirty="0"/>
              <a:t> </a:t>
            </a:r>
            <a:r>
              <a:rPr lang="en-US" altLang="en-US" dirty="0" err="1"/>
              <a:t>làm</a:t>
            </a:r>
            <a:r>
              <a:rPr lang="en-US" altLang="en-US" dirty="0"/>
              <a:t> </a:t>
            </a:r>
            <a:r>
              <a:rPr lang="en-US" altLang="en-US" dirty="0" err="1"/>
              <a:t>bãi</a:t>
            </a:r>
            <a:r>
              <a:rPr lang="en-US" altLang="en-US" dirty="0"/>
              <a:t> </a:t>
            </a:r>
            <a:r>
              <a:rPr lang="en-US" altLang="en-US" dirty="0" err="1"/>
              <a:t>đỗ</a:t>
            </a:r>
            <a:r>
              <a:rPr lang="en-US" altLang="en-US" dirty="0"/>
              <a:t> </a:t>
            </a:r>
            <a:r>
              <a:rPr lang="en-US" altLang="en-US" dirty="0" err="1"/>
              <a:t>xe</a:t>
            </a:r>
            <a:r>
              <a:rPr lang="en-US" altLang="en-US" dirty="0"/>
              <a:t> </a:t>
            </a:r>
            <a:r>
              <a:rPr lang="en-US" altLang="en-US" dirty="0" err="1"/>
              <a:t>để</a:t>
            </a:r>
            <a:r>
              <a:rPr lang="en-US" altLang="en-US" dirty="0"/>
              <a:t> </a:t>
            </a:r>
            <a:r>
              <a:rPr lang="en-US" altLang="en-US" dirty="0" err="1"/>
              <a:t>giải</a:t>
            </a:r>
            <a:r>
              <a:rPr lang="en-US" altLang="en-US" dirty="0"/>
              <a:t> </a:t>
            </a:r>
            <a:r>
              <a:rPr lang="en-US" altLang="en-US" dirty="0" err="1"/>
              <a:t>tỏa</a:t>
            </a:r>
            <a:r>
              <a:rPr lang="en-US" altLang="en-US" dirty="0"/>
              <a:t> </a:t>
            </a:r>
            <a:r>
              <a:rPr lang="en-US" altLang="en-US" dirty="0" err="1"/>
              <a:t>áp</a:t>
            </a:r>
            <a:r>
              <a:rPr lang="en-US" altLang="en-US" dirty="0"/>
              <a:t> </a:t>
            </a:r>
            <a:r>
              <a:rPr lang="en-US" altLang="en-US" dirty="0" err="1"/>
              <a:t>lực</a:t>
            </a:r>
            <a:r>
              <a:rPr lang="en-US" altLang="en-US" dirty="0"/>
              <a:t>.</a:t>
            </a:r>
          </a:p>
          <a:p>
            <a:pPr marL="0" lvl="3" indent="0">
              <a:buNone/>
            </a:pPr>
            <a:r>
              <a:rPr lang="en-US" altLang="en-US" dirty="0"/>
              <a:t> </a:t>
            </a:r>
            <a:endParaRPr lang="en-US" dirty="0"/>
          </a:p>
        </p:txBody>
      </p:sp>
      <p:sp>
        <p:nvSpPr>
          <p:cNvPr id="4" name="Slide Number Placeholder 3">
            <a:extLst>
              <a:ext uri="{FF2B5EF4-FFF2-40B4-BE49-F238E27FC236}">
                <a16:creationId xmlns:a16="http://schemas.microsoft.com/office/drawing/2014/main" id="{7120725A-1510-A224-063C-FE2699AE30F4}"/>
              </a:ext>
            </a:extLst>
          </p:cNvPr>
          <p:cNvSpPr>
            <a:spLocks noGrp="1"/>
          </p:cNvSpPr>
          <p:nvPr>
            <p:ph type="sldNum" sz="quarter" idx="12"/>
          </p:nvPr>
        </p:nvSpPr>
        <p:spPr/>
        <p:txBody>
          <a:bodyPr/>
          <a:lstStyle/>
          <a:p>
            <a:fld id="{F44AB3EA-1908-4001-84F3-B79CAC7B64E5}" type="slidenum">
              <a:rPr lang="en-US" smtClean="0"/>
              <a:pPr/>
              <a:t>12</a:t>
            </a:fld>
            <a:endParaRPr lang="en-US"/>
          </a:p>
        </p:txBody>
      </p:sp>
      <p:pic>
        <p:nvPicPr>
          <p:cNvPr id="7" name="Picture 6">
            <a:extLst>
              <a:ext uri="{FF2B5EF4-FFF2-40B4-BE49-F238E27FC236}">
                <a16:creationId xmlns:a16="http://schemas.microsoft.com/office/drawing/2014/main" id="{C463D321-4AD1-FDE8-A0D2-FC3412C88104}"/>
              </a:ext>
            </a:extLst>
          </p:cNvPr>
          <p:cNvPicPr>
            <a:picLocks noChangeAspect="1"/>
          </p:cNvPicPr>
          <p:nvPr/>
        </p:nvPicPr>
        <p:blipFill>
          <a:blip r:embed="rId2" cstate="print">
            <a:extLst>
              <a:ext uri="{28A0092B-C50C-407E-A947-70E740481C1C}">
                <a14:useLocalDpi xmlns:a14="http://schemas.microsoft.com/office/drawing/2010/main" val="0"/>
              </a:ext>
            </a:extLst>
          </a:blip>
          <a:srcRect l="2819" r="11404"/>
          <a:stretch/>
        </p:blipFill>
        <p:spPr>
          <a:xfrm>
            <a:off x="3911461" y="721996"/>
            <a:ext cx="5941457" cy="4896926"/>
          </a:xfrm>
          <a:prstGeom prst="rect">
            <a:avLst/>
          </a:prstGeom>
        </p:spPr>
      </p:pic>
      <p:sp>
        <p:nvSpPr>
          <p:cNvPr id="2" name="TextBox 1">
            <a:extLst>
              <a:ext uri="{FF2B5EF4-FFF2-40B4-BE49-F238E27FC236}">
                <a16:creationId xmlns:a16="http://schemas.microsoft.com/office/drawing/2014/main" id="{FE7A77FB-6BC3-22F0-E907-3D0C284CF8F0}"/>
              </a:ext>
            </a:extLst>
          </p:cNvPr>
          <p:cNvSpPr txBox="1"/>
          <p:nvPr/>
        </p:nvSpPr>
        <p:spPr>
          <a:xfrm>
            <a:off x="5286661" y="5808041"/>
            <a:ext cx="4386257" cy="769441"/>
          </a:xfrm>
          <a:prstGeom prst="rect">
            <a:avLst/>
          </a:prstGeom>
          <a:noFill/>
        </p:spPr>
        <p:txBody>
          <a:bodyPr wrap="square">
            <a:spAutoFit/>
          </a:bodyPr>
          <a:lstStyle/>
          <a:p>
            <a:pPr indent="180340" algn="just"/>
            <a:r>
              <a:rPr lang="en-US" sz="1100" i="1">
                <a:solidFill>
                  <a:srgbClr val="FF0000"/>
                </a:solidFill>
                <a:effectLst/>
                <a:latin typeface="+mj-lt"/>
                <a:ea typeface="Calibri" panose="020F0502020204030204" pitchFamily="34" charset="0"/>
              </a:rPr>
              <a:t>ĐT425 l</a:t>
            </a:r>
            <a:r>
              <a:rPr lang="en-US" sz="1100" i="1">
                <a:solidFill>
                  <a:srgbClr val="FF0000"/>
                </a:solidFill>
                <a:latin typeface="+mj-lt"/>
                <a:ea typeface="Calibri" panose="020F0502020204030204" pitchFamily="34" charset="0"/>
              </a:rPr>
              <a:t>à tuyến độc đạo kết nối di tích với mạng lưới giao thông bên ngoài. Đặc biệt, sự giao cắt qua dân cư tại lối vào gây ách tắc, mặt cắt đường nhỏ, hẹp, mật độ đường ít mang đến nhiều bất cập cho giao thông tại khu vực.  </a:t>
            </a:r>
            <a:endParaRPr lang="en-US" sz="1100" i="1">
              <a:solidFill>
                <a:srgbClr val="FF0000"/>
              </a:solidFill>
              <a:effectLst/>
              <a:latin typeface="+mj-lt"/>
              <a:ea typeface="Calibri" panose="020F0502020204030204" pitchFamily="34" charset="0"/>
            </a:endParaRPr>
          </a:p>
        </p:txBody>
      </p:sp>
      <p:sp>
        <p:nvSpPr>
          <p:cNvPr id="5" name="Arrow: Right 4">
            <a:extLst>
              <a:ext uri="{FF2B5EF4-FFF2-40B4-BE49-F238E27FC236}">
                <a16:creationId xmlns:a16="http://schemas.microsoft.com/office/drawing/2014/main" id="{8366C8DE-456F-BB2F-3E54-8D0B2796D711}"/>
              </a:ext>
            </a:extLst>
          </p:cNvPr>
          <p:cNvSpPr/>
          <p:nvPr/>
        </p:nvSpPr>
        <p:spPr>
          <a:xfrm>
            <a:off x="4729022" y="6015136"/>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991193"/>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0C39D-515E-90A2-B2E8-F94F13FBA5A6}"/>
            </a:ext>
          </a:extLst>
        </p:cNvPr>
        <p:cNvGrpSpPr/>
        <p:nvPr/>
      </p:nvGrpSpPr>
      <p:grpSpPr>
        <a:xfrm>
          <a:off x="0" y="0"/>
          <a:ext cx="0" cy="0"/>
          <a:chOff x="0" y="0"/>
          <a:chExt cx="0" cy="0"/>
        </a:xfrm>
      </p:grpSpPr>
      <p:sp>
        <p:nvSpPr>
          <p:cNvPr id="2142" name="Title 1">
            <a:extLst>
              <a:ext uri="{FF2B5EF4-FFF2-40B4-BE49-F238E27FC236}">
                <a16:creationId xmlns:a16="http://schemas.microsoft.com/office/drawing/2014/main" id="{56BF3D12-A3C9-20EF-89FA-DCC8D5FC9100}"/>
              </a:ext>
            </a:extLst>
          </p:cNvPr>
          <p:cNvSpPr>
            <a:spLocks noGrp="1"/>
          </p:cNvSpPr>
          <p:nvPr>
            <p:ph type="title"/>
          </p:nvPr>
        </p:nvSpPr>
        <p:spPr/>
        <p:txBody>
          <a:bodyPr>
            <a:normAutofit fontScale="90000"/>
          </a:bodyPr>
          <a:lstStyle/>
          <a:p>
            <a:r>
              <a:rPr lang="en-US"/>
              <a:t>Hiện trạng di tích </a:t>
            </a:r>
          </a:p>
        </p:txBody>
      </p:sp>
      <p:sp>
        <p:nvSpPr>
          <p:cNvPr id="3" name="Content Placeholder 2">
            <a:extLst>
              <a:ext uri="{FF2B5EF4-FFF2-40B4-BE49-F238E27FC236}">
                <a16:creationId xmlns:a16="http://schemas.microsoft.com/office/drawing/2014/main" id="{74BAACB1-E264-A870-D6F3-7DAC2BCE6E73}"/>
              </a:ext>
            </a:extLst>
          </p:cNvPr>
          <p:cNvSpPr>
            <a:spLocks noGrp="1"/>
          </p:cNvSpPr>
          <p:nvPr>
            <p:ph idx="1"/>
          </p:nvPr>
        </p:nvSpPr>
        <p:spPr/>
        <p:txBody>
          <a:bodyPr>
            <a:normAutofit/>
          </a:bodyPr>
          <a:lstStyle/>
          <a:p>
            <a:r>
              <a:rPr lang="en-US" altLang="en-US" dirty="0" err="1">
                <a:latin typeface="+mj-lt"/>
              </a:rPr>
              <a:t>Hiện</a:t>
            </a:r>
            <a:r>
              <a:rPr lang="en-US" altLang="en-US" dirty="0">
                <a:latin typeface="+mj-lt"/>
              </a:rPr>
              <a:t> </a:t>
            </a:r>
            <a:r>
              <a:rPr lang="en-US" altLang="en-US" dirty="0" err="1">
                <a:latin typeface="+mj-lt"/>
              </a:rPr>
              <a:t>trạng</a:t>
            </a:r>
            <a:r>
              <a:rPr lang="en-US" altLang="en-US" dirty="0">
                <a:latin typeface="+mj-lt"/>
              </a:rPr>
              <a:t> </a:t>
            </a:r>
            <a:r>
              <a:rPr lang="en-US" altLang="en-US" dirty="0" err="1">
                <a:latin typeface="+mj-lt"/>
              </a:rPr>
              <a:t>hạ</a:t>
            </a:r>
            <a:r>
              <a:rPr lang="en-US" altLang="en-US" dirty="0">
                <a:latin typeface="+mj-lt"/>
              </a:rPr>
              <a:t> </a:t>
            </a:r>
            <a:r>
              <a:rPr lang="en-US" altLang="en-US" dirty="0" err="1">
                <a:latin typeface="+mj-lt"/>
              </a:rPr>
              <a:t>tầng</a:t>
            </a:r>
            <a:r>
              <a:rPr lang="en-US" altLang="en-US" dirty="0">
                <a:latin typeface="+mj-lt"/>
              </a:rPr>
              <a:t> </a:t>
            </a:r>
            <a:r>
              <a:rPr lang="en-US" altLang="en-US" err="1">
                <a:latin typeface="+mj-lt"/>
              </a:rPr>
              <a:t>kỹ</a:t>
            </a:r>
            <a:r>
              <a:rPr lang="en-US" altLang="en-US">
                <a:latin typeface="+mj-lt"/>
              </a:rPr>
              <a:t> thuật</a:t>
            </a:r>
            <a:endParaRPr lang="en-US" altLang="en-US" dirty="0">
              <a:latin typeface="+mj-lt"/>
            </a:endParaRPr>
          </a:p>
          <a:p>
            <a:pPr lvl="1"/>
            <a:r>
              <a:rPr lang="en-US" altLang="en-US" b="1"/>
              <a:t>Giao</a:t>
            </a:r>
            <a:r>
              <a:rPr lang="en-US" altLang="en-US" b="1">
                <a:latin typeface="+mj-lt"/>
              </a:rPr>
              <a:t> </a:t>
            </a:r>
            <a:r>
              <a:rPr lang="en-US" altLang="en-US" b="1" err="1">
                <a:latin typeface="+mj-lt"/>
              </a:rPr>
              <a:t>thông</a:t>
            </a:r>
            <a:r>
              <a:rPr lang="en-US" altLang="en-US" b="1">
                <a:latin typeface="+mj-lt"/>
              </a:rPr>
              <a:t> thủy</a:t>
            </a:r>
            <a:endParaRPr lang="en-US" altLang="en-US" b="1" dirty="0">
              <a:latin typeface="+mj-lt"/>
            </a:endParaRPr>
          </a:p>
          <a:p>
            <a:pPr marL="0" lvl="2" indent="0">
              <a:buNone/>
            </a:pPr>
            <a:r>
              <a:rPr lang="en-US" altLang="en-US" dirty="0">
                <a:latin typeface="+mj-lt"/>
              </a:rPr>
              <a:t>- </a:t>
            </a:r>
            <a:r>
              <a:rPr lang="en-US" altLang="en-US" b="1" dirty="0" err="1">
                <a:latin typeface="+mj-lt"/>
              </a:rPr>
              <a:t>Các</a:t>
            </a:r>
            <a:r>
              <a:rPr lang="en-US" altLang="en-US" b="1" dirty="0">
                <a:latin typeface="+mj-lt"/>
              </a:rPr>
              <a:t> </a:t>
            </a:r>
            <a:r>
              <a:rPr lang="en-US" altLang="en-US" b="1" dirty="0" err="1">
                <a:latin typeface="+mj-lt"/>
              </a:rPr>
              <a:t>tuyến</a:t>
            </a:r>
            <a:r>
              <a:rPr lang="en-US" altLang="en-US" b="1" dirty="0">
                <a:latin typeface="+mj-lt"/>
              </a:rPr>
              <a:t> </a:t>
            </a:r>
            <a:r>
              <a:rPr lang="en-US" altLang="en-US" b="1" dirty="0" err="1">
                <a:latin typeface="+mj-lt"/>
              </a:rPr>
              <a:t>suối</a:t>
            </a:r>
            <a:r>
              <a:rPr lang="en-US" altLang="en-US" b="1" dirty="0">
                <a:latin typeface="+mj-lt"/>
              </a:rPr>
              <a:t> </a:t>
            </a:r>
            <a:r>
              <a:rPr lang="en-US" altLang="en-US" b="1" dirty="0" err="1">
                <a:latin typeface="+mj-lt"/>
              </a:rPr>
              <a:t>chính</a:t>
            </a:r>
            <a:r>
              <a:rPr lang="en-US" altLang="en-US" dirty="0">
                <a:latin typeface="+mj-lt"/>
              </a:rPr>
              <a:t>: </a:t>
            </a:r>
            <a:r>
              <a:rPr lang="en-US" altLang="en-US" dirty="0" err="1">
                <a:latin typeface="+mj-lt"/>
              </a:rPr>
              <a:t>Hiện</a:t>
            </a:r>
            <a:r>
              <a:rPr lang="en-US" altLang="en-US" dirty="0">
                <a:latin typeface="+mj-lt"/>
              </a:rPr>
              <a:t> </a:t>
            </a:r>
            <a:r>
              <a:rPr lang="en-US" altLang="en-US" dirty="0" err="1">
                <a:latin typeface="+mj-lt"/>
              </a:rPr>
              <a:t>tại</a:t>
            </a:r>
            <a:r>
              <a:rPr lang="en-US" altLang="en-US" dirty="0">
                <a:latin typeface="+mj-lt"/>
              </a:rPr>
              <a:t> </a:t>
            </a:r>
            <a:r>
              <a:rPr lang="en-US" altLang="en-US" dirty="0" err="1">
                <a:latin typeface="+mj-lt"/>
              </a:rPr>
              <a:t>trong</a:t>
            </a:r>
            <a:r>
              <a:rPr lang="en-US" altLang="en-US" dirty="0">
                <a:latin typeface="+mj-lt"/>
              </a:rPr>
              <a:t> </a:t>
            </a:r>
            <a:r>
              <a:rPr lang="en-US" altLang="en-US" dirty="0" err="1">
                <a:latin typeface="+mj-lt"/>
              </a:rPr>
              <a:t>khu</a:t>
            </a:r>
            <a:r>
              <a:rPr lang="en-US" altLang="en-US" dirty="0">
                <a:latin typeface="+mj-lt"/>
              </a:rPr>
              <a:t> </a:t>
            </a:r>
            <a:r>
              <a:rPr lang="en-US" altLang="en-US" dirty="0" err="1">
                <a:latin typeface="+mj-lt"/>
              </a:rPr>
              <a:t>vực</a:t>
            </a:r>
            <a:r>
              <a:rPr lang="en-US" altLang="en-US" dirty="0">
                <a:latin typeface="+mj-lt"/>
              </a:rPr>
              <a:t> </a:t>
            </a:r>
            <a:r>
              <a:rPr lang="en-US" altLang="en-US" dirty="0" err="1">
                <a:latin typeface="+mj-lt"/>
              </a:rPr>
              <a:t>Hương</a:t>
            </a:r>
            <a:r>
              <a:rPr lang="en-US" altLang="en-US" dirty="0">
                <a:latin typeface="+mj-lt"/>
              </a:rPr>
              <a:t> </a:t>
            </a:r>
            <a:r>
              <a:rPr lang="en-US" altLang="en-US" dirty="0" err="1">
                <a:latin typeface="+mj-lt"/>
              </a:rPr>
              <a:t>Sơn</a:t>
            </a:r>
            <a:r>
              <a:rPr lang="en-US" altLang="en-US" dirty="0">
                <a:latin typeface="+mj-lt"/>
              </a:rPr>
              <a:t> </a:t>
            </a:r>
            <a:r>
              <a:rPr lang="en-US" altLang="en-US" dirty="0" err="1">
                <a:latin typeface="+mj-lt"/>
              </a:rPr>
              <a:t>có</a:t>
            </a:r>
            <a:r>
              <a:rPr lang="en-US" altLang="en-US" dirty="0">
                <a:latin typeface="+mj-lt"/>
              </a:rPr>
              <a:t> 3 </a:t>
            </a:r>
            <a:r>
              <a:rPr lang="en-US" altLang="en-US" dirty="0" err="1">
                <a:latin typeface="+mj-lt"/>
              </a:rPr>
              <a:t>tuyến</a:t>
            </a:r>
            <a:r>
              <a:rPr lang="en-US" altLang="en-US" dirty="0">
                <a:latin typeface="+mj-lt"/>
              </a:rPr>
              <a:t> </a:t>
            </a:r>
            <a:r>
              <a:rPr lang="en-US" altLang="en-US" dirty="0" err="1">
                <a:latin typeface="+mj-lt"/>
              </a:rPr>
              <a:t>đường</a:t>
            </a:r>
            <a:r>
              <a:rPr lang="en-US" altLang="en-US" dirty="0">
                <a:latin typeface="+mj-lt"/>
              </a:rPr>
              <a:t> </a:t>
            </a:r>
            <a:r>
              <a:rPr lang="en-US" altLang="en-US" dirty="0" err="1">
                <a:latin typeface="+mj-lt"/>
              </a:rPr>
              <a:t>thủy</a:t>
            </a:r>
            <a:r>
              <a:rPr lang="en-US" altLang="en-US" dirty="0">
                <a:latin typeface="+mj-lt"/>
              </a:rPr>
              <a:t> </a:t>
            </a:r>
            <a:r>
              <a:rPr lang="en-US" altLang="en-US" dirty="0" err="1">
                <a:latin typeface="+mj-lt"/>
              </a:rPr>
              <a:t>chính</a:t>
            </a:r>
            <a:r>
              <a:rPr lang="en-US" altLang="en-US" dirty="0">
                <a:latin typeface="+mj-lt"/>
              </a:rPr>
              <a:t>: </a:t>
            </a:r>
            <a:endParaRPr lang="en-US" altLang="en-US" b="1" dirty="0">
              <a:latin typeface="+mj-lt"/>
            </a:endParaRPr>
          </a:p>
          <a:p>
            <a:pPr marL="288925" lvl="2" indent="0">
              <a:buNone/>
            </a:pPr>
            <a:r>
              <a:rPr lang="en-US" altLang="en-US" dirty="0">
                <a:latin typeface="+mj-lt"/>
              </a:rPr>
              <a:t>+ </a:t>
            </a:r>
            <a:r>
              <a:rPr lang="en-US" altLang="en-US" dirty="0" err="1">
                <a:latin typeface="+mj-lt"/>
              </a:rPr>
              <a:t>Tuyến</a:t>
            </a:r>
            <a:r>
              <a:rPr lang="en-US" altLang="en-US" dirty="0">
                <a:latin typeface="+mj-lt"/>
              </a:rPr>
              <a:t> </a:t>
            </a:r>
            <a:r>
              <a:rPr lang="en-US" altLang="en-US" dirty="0" err="1">
                <a:latin typeface="+mj-lt"/>
              </a:rPr>
              <a:t>suối</a:t>
            </a:r>
            <a:r>
              <a:rPr lang="en-US" altLang="en-US" dirty="0">
                <a:latin typeface="+mj-lt"/>
              </a:rPr>
              <a:t> </a:t>
            </a:r>
            <a:r>
              <a:rPr lang="en-US" altLang="en-US" dirty="0" err="1">
                <a:latin typeface="+mj-lt"/>
              </a:rPr>
              <a:t>Yến</a:t>
            </a:r>
            <a:endParaRPr lang="en-US" altLang="en-US" dirty="0">
              <a:latin typeface="+mj-lt"/>
            </a:endParaRPr>
          </a:p>
          <a:p>
            <a:pPr marL="288925" lvl="2" indent="0">
              <a:buNone/>
            </a:pPr>
            <a:r>
              <a:rPr lang="en-US" altLang="en-US" dirty="0">
                <a:latin typeface="+mj-lt"/>
              </a:rPr>
              <a:t>+ </a:t>
            </a:r>
            <a:r>
              <a:rPr lang="en-US" altLang="en-US" dirty="0" err="1">
                <a:latin typeface="+mj-lt"/>
              </a:rPr>
              <a:t>Tuyến</a:t>
            </a:r>
            <a:r>
              <a:rPr lang="en-US" altLang="en-US" dirty="0">
                <a:latin typeface="+mj-lt"/>
              </a:rPr>
              <a:t> </a:t>
            </a:r>
            <a:r>
              <a:rPr lang="en-US" altLang="en-US" dirty="0" err="1">
                <a:latin typeface="+mj-lt"/>
              </a:rPr>
              <a:t>suối</a:t>
            </a:r>
            <a:r>
              <a:rPr lang="en-US" altLang="en-US" dirty="0">
                <a:latin typeface="+mj-lt"/>
              </a:rPr>
              <a:t> Thanh </a:t>
            </a:r>
            <a:r>
              <a:rPr lang="en-US" altLang="en-US" dirty="0" err="1">
                <a:latin typeface="+mj-lt"/>
              </a:rPr>
              <a:t>Sơn</a:t>
            </a:r>
            <a:r>
              <a:rPr lang="en-US" altLang="en-US" dirty="0">
                <a:latin typeface="+mj-lt"/>
              </a:rPr>
              <a:t> – Long Vân</a:t>
            </a:r>
          </a:p>
          <a:p>
            <a:pPr marL="288925" lvl="2" indent="0">
              <a:buNone/>
            </a:pPr>
            <a:r>
              <a:rPr lang="en-US" altLang="en-US" dirty="0">
                <a:latin typeface="+mj-lt"/>
              </a:rPr>
              <a:t>+ </a:t>
            </a:r>
            <a:r>
              <a:rPr lang="en-US" altLang="en-US" dirty="0" err="1">
                <a:latin typeface="+mj-lt"/>
              </a:rPr>
              <a:t>Tuyến</a:t>
            </a:r>
            <a:r>
              <a:rPr lang="en-US" altLang="en-US" dirty="0">
                <a:latin typeface="+mj-lt"/>
              </a:rPr>
              <a:t> </a:t>
            </a:r>
            <a:r>
              <a:rPr lang="en-US" altLang="en-US" dirty="0" err="1">
                <a:latin typeface="+mj-lt"/>
              </a:rPr>
              <a:t>suối</a:t>
            </a:r>
            <a:r>
              <a:rPr lang="en-US" altLang="en-US" dirty="0">
                <a:latin typeface="+mj-lt"/>
              </a:rPr>
              <a:t> </a:t>
            </a:r>
            <a:r>
              <a:rPr lang="en-US" altLang="en-US" dirty="0" err="1">
                <a:latin typeface="+mj-lt"/>
              </a:rPr>
              <a:t>Tuyết</a:t>
            </a:r>
            <a:r>
              <a:rPr lang="en-US" altLang="en-US" dirty="0">
                <a:latin typeface="+mj-lt"/>
              </a:rPr>
              <a:t> </a:t>
            </a:r>
            <a:r>
              <a:rPr lang="en-US" altLang="en-US" dirty="0" err="1">
                <a:latin typeface="+mj-lt"/>
              </a:rPr>
              <a:t>Sơn</a:t>
            </a:r>
            <a:endParaRPr lang="en-US" altLang="en-US" dirty="0">
              <a:latin typeface="+mj-lt"/>
            </a:endParaRPr>
          </a:p>
          <a:p>
            <a:pPr lvl="2"/>
            <a:r>
              <a:rPr lang="en-US" altLang="en-US" b="1" dirty="0" err="1">
                <a:latin typeface="+mj-lt"/>
              </a:rPr>
              <a:t>Các</a:t>
            </a:r>
            <a:r>
              <a:rPr lang="en-US" altLang="en-US" b="1" dirty="0">
                <a:latin typeface="+mj-lt"/>
              </a:rPr>
              <a:t> </a:t>
            </a:r>
            <a:r>
              <a:rPr lang="en-US" altLang="en-US" b="1" dirty="0" err="1">
                <a:latin typeface="+mj-lt"/>
              </a:rPr>
              <a:t>bến</a:t>
            </a:r>
            <a:r>
              <a:rPr lang="en-US" altLang="en-US" b="1" dirty="0">
                <a:latin typeface="+mj-lt"/>
              </a:rPr>
              <a:t> </a:t>
            </a:r>
            <a:r>
              <a:rPr lang="en-US" altLang="en-US" b="1" dirty="0" err="1">
                <a:latin typeface="+mj-lt"/>
              </a:rPr>
              <a:t>đò</a:t>
            </a:r>
            <a:r>
              <a:rPr lang="en-US" altLang="en-US" b="1" dirty="0">
                <a:latin typeface="+mj-lt"/>
              </a:rPr>
              <a:t> </a:t>
            </a:r>
            <a:r>
              <a:rPr lang="en-US" altLang="en-US" b="1" dirty="0" err="1">
                <a:latin typeface="+mj-lt"/>
              </a:rPr>
              <a:t>chính</a:t>
            </a:r>
            <a:r>
              <a:rPr lang="en-US" altLang="en-US" b="1" dirty="0">
                <a:latin typeface="+mj-lt"/>
              </a:rPr>
              <a:t> </a:t>
            </a:r>
            <a:r>
              <a:rPr lang="en-US" altLang="en-US" b="1" dirty="0" err="1">
                <a:latin typeface="+mj-lt"/>
              </a:rPr>
              <a:t>đang</a:t>
            </a:r>
            <a:r>
              <a:rPr lang="en-US" altLang="en-US" b="1" dirty="0">
                <a:latin typeface="+mj-lt"/>
              </a:rPr>
              <a:t> </a:t>
            </a:r>
            <a:r>
              <a:rPr lang="en-US" altLang="en-US" b="1" dirty="0" err="1">
                <a:latin typeface="+mj-lt"/>
              </a:rPr>
              <a:t>khai</a:t>
            </a:r>
            <a:r>
              <a:rPr lang="en-US" altLang="en-US" b="1" dirty="0">
                <a:latin typeface="+mj-lt"/>
              </a:rPr>
              <a:t> </a:t>
            </a:r>
            <a:r>
              <a:rPr lang="en-US" altLang="en-US" b="1" dirty="0" err="1">
                <a:latin typeface="+mj-lt"/>
              </a:rPr>
              <a:t>thác</a:t>
            </a:r>
            <a:r>
              <a:rPr lang="en-US" altLang="en-US" dirty="0">
                <a:latin typeface="+mj-lt"/>
              </a:rPr>
              <a:t>: </a:t>
            </a:r>
            <a:r>
              <a:rPr lang="en-US" altLang="en-US" dirty="0" err="1">
                <a:latin typeface="+mj-lt"/>
              </a:rPr>
              <a:t>Hiện</a:t>
            </a:r>
            <a:r>
              <a:rPr lang="en-US" altLang="en-US" dirty="0">
                <a:latin typeface="+mj-lt"/>
              </a:rPr>
              <a:t> </a:t>
            </a:r>
            <a:r>
              <a:rPr lang="en-US" altLang="en-US" dirty="0" err="1">
                <a:latin typeface="+mj-lt"/>
              </a:rPr>
              <a:t>tại</a:t>
            </a:r>
            <a:r>
              <a:rPr lang="en-US" altLang="en-US" dirty="0">
                <a:latin typeface="+mj-lt"/>
              </a:rPr>
              <a:t> </a:t>
            </a:r>
            <a:r>
              <a:rPr lang="en-US" altLang="en-US" dirty="0" err="1">
                <a:latin typeface="+mj-lt"/>
              </a:rPr>
              <a:t>có</a:t>
            </a:r>
            <a:r>
              <a:rPr lang="en-US" altLang="en-US" dirty="0">
                <a:latin typeface="+mj-lt"/>
              </a:rPr>
              <a:t> 7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chính</a:t>
            </a:r>
            <a:r>
              <a:rPr lang="en-US" altLang="en-US" dirty="0">
                <a:latin typeface="+mj-lt"/>
              </a:rPr>
              <a:t> </a:t>
            </a:r>
            <a:r>
              <a:rPr lang="en-US" altLang="en-US" dirty="0" err="1">
                <a:latin typeface="+mj-lt"/>
              </a:rPr>
              <a:t>phục</a:t>
            </a:r>
            <a:r>
              <a:rPr lang="en-US" altLang="en-US" dirty="0">
                <a:latin typeface="+mj-lt"/>
              </a:rPr>
              <a:t> </a:t>
            </a:r>
            <a:r>
              <a:rPr lang="en-US" altLang="en-US" dirty="0" err="1">
                <a:latin typeface="+mj-lt"/>
              </a:rPr>
              <a:t>vụ</a:t>
            </a:r>
            <a:r>
              <a:rPr lang="en-US" altLang="en-US" dirty="0">
                <a:latin typeface="+mj-lt"/>
              </a:rPr>
              <a:t> du </a:t>
            </a:r>
            <a:r>
              <a:rPr lang="en-US" altLang="en-US" dirty="0" err="1">
                <a:latin typeface="+mj-lt"/>
              </a:rPr>
              <a:t>khách</a:t>
            </a:r>
            <a:r>
              <a:rPr lang="en-US" altLang="en-US" dirty="0">
                <a:latin typeface="+mj-lt"/>
              </a:rPr>
              <a:t> </a:t>
            </a:r>
            <a:r>
              <a:rPr lang="en-US" altLang="en-US" dirty="0" err="1">
                <a:latin typeface="+mj-lt"/>
              </a:rPr>
              <a:t>trong</a:t>
            </a:r>
            <a:r>
              <a:rPr lang="en-US" altLang="en-US" dirty="0">
                <a:latin typeface="+mj-lt"/>
              </a:rPr>
              <a:t> </a:t>
            </a:r>
            <a:r>
              <a:rPr lang="en-US" altLang="en-US" dirty="0" err="1">
                <a:latin typeface="+mj-lt"/>
              </a:rPr>
              <a:t>đó</a:t>
            </a:r>
            <a:r>
              <a:rPr lang="en-US" altLang="en-US" dirty="0">
                <a:latin typeface="+mj-lt"/>
              </a:rPr>
              <a:t> </a:t>
            </a:r>
            <a:r>
              <a:rPr lang="en-US" altLang="en-US" dirty="0" err="1">
                <a:latin typeface="+mj-lt"/>
              </a:rPr>
              <a:t>có</a:t>
            </a:r>
            <a:r>
              <a:rPr lang="en-US" altLang="en-US" dirty="0">
                <a:latin typeface="+mj-lt"/>
              </a:rPr>
              <a:t> 5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thường</a:t>
            </a:r>
            <a:r>
              <a:rPr lang="en-US" altLang="en-US" dirty="0">
                <a:latin typeface="+mj-lt"/>
              </a:rPr>
              <a:t> </a:t>
            </a:r>
            <a:r>
              <a:rPr lang="en-US" altLang="en-US" dirty="0" err="1">
                <a:latin typeface="+mj-lt"/>
              </a:rPr>
              <a:t>xuyên</a:t>
            </a:r>
            <a:r>
              <a:rPr lang="en-US" altLang="en-US" dirty="0">
                <a:latin typeface="+mj-lt"/>
              </a:rPr>
              <a:t> </a:t>
            </a:r>
            <a:r>
              <a:rPr lang="en-US" altLang="en-US" dirty="0" err="1">
                <a:latin typeface="+mj-lt"/>
              </a:rPr>
              <a:t>hoạt</a:t>
            </a:r>
            <a:r>
              <a:rPr lang="en-US" altLang="en-US" dirty="0">
                <a:latin typeface="+mj-lt"/>
              </a:rPr>
              <a:t> </a:t>
            </a:r>
            <a:r>
              <a:rPr lang="en-US" altLang="en-US" dirty="0" err="1">
                <a:latin typeface="+mj-lt"/>
              </a:rPr>
              <a:t>động</a:t>
            </a:r>
            <a:r>
              <a:rPr lang="en-US" altLang="en-US" dirty="0">
                <a:latin typeface="+mj-lt"/>
              </a:rPr>
              <a:t> </a:t>
            </a:r>
            <a:r>
              <a:rPr lang="en-US" altLang="en-US" dirty="0" err="1">
                <a:latin typeface="+mj-lt"/>
              </a:rPr>
              <a:t>còn</a:t>
            </a:r>
            <a:r>
              <a:rPr lang="en-US" altLang="en-US" dirty="0">
                <a:latin typeface="+mj-lt"/>
              </a:rPr>
              <a:t> 2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là</a:t>
            </a: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Phú</a:t>
            </a:r>
            <a:r>
              <a:rPr lang="en-US" altLang="en-US" dirty="0">
                <a:latin typeface="+mj-lt"/>
              </a:rPr>
              <a:t> </a:t>
            </a:r>
            <a:r>
              <a:rPr lang="en-US" altLang="en-US" dirty="0" err="1">
                <a:latin typeface="+mj-lt"/>
              </a:rPr>
              <a:t>Yên</a:t>
            </a:r>
            <a:r>
              <a:rPr lang="en-US" altLang="en-US" dirty="0">
                <a:latin typeface="+mj-lt"/>
              </a:rPr>
              <a:t> </a:t>
            </a:r>
            <a:r>
              <a:rPr lang="en-US" altLang="en-US" dirty="0" err="1">
                <a:latin typeface="+mj-lt"/>
              </a:rPr>
              <a:t>và</a:t>
            </a: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Bảo</a:t>
            </a:r>
            <a:r>
              <a:rPr lang="en-US" altLang="en-US" dirty="0">
                <a:latin typeface="+mj-lt"/>
              </a:rPr>
              <a:t> </a:t>
            </a:r>
            <a:r>
              <a:rPr lang="en-US" altLang="en-US" dirty="0" err="1">
                <a:latin typeface="+mj-lt"/>
              </a:rPr>
              <a:t>Đài</a:t>
            </a:r>
            <a:r>
              <a:rPr lang="en-US" altLang="en-US" dirty="0">
                <a:latin typeface="+mj-lt"/>
              </a:rPr>
              <a:t> </a:t>
            </a:r>
            <a:r>
              <a:rPr lang="en-US" altLang="en-US" dirty="0" err="1">
                <a:latin typeface="+mj-lt"/>
              </a:rPr>
              <a:t>ít</a:t>
            </a:r>
            <a:r>
              <a:rPr lang="en-US" altLang="en-US" dirty="0">
                <a:latin typeface="+mj-lt"/>
              </a:rPr>
              <a:t> </a:t>
            </a:r>
            <a:r>
              <a:rPr lang="en-US" altLang="en-US" dirty="0" err="1">
                <a:latin typeface="+mj-lt"/>
              </a:rPr>
              <a:t>được</a:t>
            </a:r>
            <a:r>
              <a:rPr lang="en-US" altLang="en-US" dirty="0">
                <a:latin typeface="+mj-lt"/>
              </a:rPr>
              <a:t> </a:t>
            </a:r>
            <a:r>
              <a:rPr lang="en-US" altLang="en-US" dirty="0" err="1">
                <a:latin typeface="+mj-lt"/>
              </a:rPr>
              <a:t>khai</a:t>
            </a:r>
            <a:r>
              <a:rPr lang="en-US" altLang="en-US" dirty="0">
                <a:latin typeface="+mj-lt"/>
              </a:rPr>
              <a:t> </a:t>
            </a:r>
            <a:r>
              <a:rPr lang="en-US" altLang="en-US" dirty="0" err="1">
                <a:latin typeface="+mj-lt"/>
              </a:rPr>
              <a:t>thác</a:t>
            </a:r>
            <a:r>
              <a:rPr lang="en-US" altLang="en-US" dirty="0">
                <a:latin typeface="+mj-lt"/>
              </a:rPr>
              <a:t>.</a:t>
            </a:r>
          </a:p>
          <a:p>
            <a:pPr marL="288925" lvl="2" indent="0">
              <a:buNone/>
            </a:pP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Yến</a:t>
            </a:r>
            <a:r>
              <a:rPr lang="en-US" altLang="en-US" dirty="0">
                <a:latin typeface="+mj-lt"/>
              </a:rPr>
              <a:t> </a:t>
            </a:r>
            <a:r>
              <a:rPr lang="en-US" altLang="en-US" dirty="0" err="1">
                <a:latin typeface="+mj-lt"/>
              </a:rPr>
              <a:t>Vỹ</a:t>
            </a:r>
            <a:endParaRPr lang="en-US" altLang="en-US" dirty="0">
              <a:latin typeface="+mj-lt"/>
            </a:endParaRPr>
          </a:p>
          <a:p>
            <a:pPr marL="288925" lvl="2" indent="0">
              <a:buNone/>
            </a:pP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đền</a:t>
            </a:r>
            <a:r>
              <a:rPr lang="en-US" altLang="en-US" dirty="0">
                <a:latin typeface="+mj-lt"/>
              </a:rPr>
              <a:t> </a:t>
            </a:r>
            <a:r>
              <a:rPr lang="en-US" altLang="en-US" dirty="0" err="1">
                <a:latin typeface="+mj-lt"/>
              </a:rPr>
              <a:t>Ngũ</a:t>
            </a:r>
            <a:r>
              <a:rPr lang="en-US" altLang="en-US" dirty="0">
                <a:latin typeface="+mj-lt"/>
              </a:rPr>
              <a:t> </a:t>
            </a:r>
            <a:r>
              <a:rPr lang="en-US" altLang="en-US" dirty="0" err="1">
                <a:latin typeface="+mj-lt"/>
              </a:rPr>
              <a:t>Nhạc</a:t>
            </a:r>
            <a:endParaRPr lang="en-US" altLang="en-US" dirty="0">
              <a:latin typeface="+mj-lt"/>
            </a:endParaRPr>
          </a:p>
          <a:p>
            <a:pPr marL="288925" lvl="2" indent="0">
              <a:buNone/>
            </a:pP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Trò</a:t>
            </a:r>
            <a:r>
              <a:rPr lang="en-US" altLang="en-US" dirty="0">
                <a:latin typeface="+mj-lt"/>
              </a:rPr>
              <a:t> </a:t>
            </a:r>
          </a:p>
          <a:p>
            <a:pPr marL="288925" lvl="2" indent="0">
              <a:buNone/>
            </a:pPr>
            <a:r>
              <a:rPr lang="en-US" altLang="en-US" dirty="0">
                <a:latin typeface="+mj-lt"/>
              </a:rPr>
              <a:t>+ </a:t>
            </a:r>
            <a:r>
              <a:rPr lang="en-US" altLang="en-US" dirty="0" err="1">
                <a:latin typeface="+mj-lt"/>
              </a:rPr>
              <a:t>Bến</a:t>
            </a:r>
            <a:r>
              <a:rPr lang="en-US" altLang="en-US" dirty="0">
                <a:latin typeface="+mj-lt"/>
              </a:rPr>
              <a:t> Thanh </a:t>
            </a:r>
            <a:r>
              <a:rPr lang="en-US" altLang="en-US" dirty="0" err="1">
                <a:latin typeface="+mj-lt"/>
              </a:rPr>
              <a:t>Sơn</a:t>
            </a:r>
            <a:endParaRPr lang="en-US" altLang="en-US" dirty="0">
              <a:latin typeface="+mj-lt"/>
            </a:endParaRPr>
          </a:p>
          <a:p>
            <a:pPr marL="288925" lvl="2" indent="0">
              <a:buNone/>
            </a:pPr>
            <a:r>
              <a:rPr lang="en-US" altLang="en-US" dirty="0">
                <a:latin typeface="+mj-lt"/>
              </a:rPr>
              <a:t>+ </a:t>
            </a:r>
            <a:r>
              <a:rPr lang="en-US" altLang="en-US" dirty="0" err="1">
                <a:latin typeface="+mj-lt"/>
              </a:rPr>
              <a:t>Bến</a:t>
            </a:r>
            <a:r>
              <a:rPr lang="en-US" altLang="en-US" dirty="0">
                <a:latin typeface="+mj-lt"/>
              </a:rPr>
              <a:t> Long Vân</a:t>
            </a:r>
          </a:p>
          <a:p>
            <a:pPr marL="288925" lvl="2" indent="0">
              <a:buNone/>
            </a:pP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Phú</a:t>
            </a:r>
            <a:r>
              <a:rPr lang="en-US" altLang="en-US" dirty="0">
                <a:latin typeface="+mj-lt"/>
              </a:rPr>
              <a:t> </a:t>
            </a:r>
            <a:r>
              <a:rPr lang="en-US" altLang="en-US" dirty="0" err="1">
                <a:latin typeface="+mj-lt"/>
              </a:rPr>
              <a:t>Yên</a:t>
            </a:r>
            <a:endParaRPr lang="en-US" altLang="en-US" dirty="0">
              <a:latin typeface="+mj-lt"/>
            </a:endParaRPr>
          </a:p>
          <a:p>
            <a:pPr marL="288925" lvl="2" indent="0">
              <a:buNone/>
            </a:pPr>
            <a:r>
              <a:rPr lang="en-US" altLang="en-US" dirty="0">
                <a:latin typeface="+mj-lt"/>
              </a:rPr>
              <a:t>+ </a:t>
            </a:r>
            <a:r>
              <a:rPr lang="en-US" altLang="en-US" dirty="0" err="1">
                <a:latin typeface="+mj-lt"/>
              </a:rPr>
              <a:t>Bến</a:t>
            </a:r>
            <a:r>
              <a:rPr lang="en-US" altLang="en-US" dirty="0">
                <a:latin typeface="+mj-lt"/>
              </a:rPr>
              <a:t> </a:t>
            </a:r>
            <a:r>
              <a:rPr lang="en-US" altLang="en-US" dirty="0" err="1">
                <a:latin typeface="+mj-lt"/>
              </a:rPr>
              <a:t>đò</a:t>
            </a:r>
            <a:r>
              <a:rPr lang="en-US" altLang="en-US" dirty="0">
                <a:latin typeface="+mj-lt"/>
              </a:rPr>
              <a:t> </a:t>
            </a:r>
            <a:r>
              <a:rPr lang="en-US" altLang="en-US" dirty="0" err="1">
                <a:latin typeface="+mj-lt"/>
              </a:rPr>
              <a:t>Bảo</a:t>
            </a:r>
            <a:r>
              <a:rPr lang="en-US" altLang="en-US" dirty="0">
                <a:latin typeface="+mj-lt"/>
              </a:rPr>
              <a:t> </a:t>
            </a:r>
            <a:r>
              <a:rPr lang="en-US" altLang="en-US" dirty="0" err="1">
                <a:latin typeface="+mj-lt"/>
              </a:rPr>
              <a:t>Đài</a:t>
            </a:r>
            <a:endParaRPr lang="en-US" altLang="en-US" dirty="0">
              <a:latin typeface="+mj-lt"/>
            </a:endParaRPr>
          </a:p>
          <a:p>
            <a:pPr lvl="1"/>
            <a:r>
              <a:rPr lang="en-US" altLang="en-US" b="1"/>
              <a:t>Cáp treo</a:t>
            </a:r>
          </a:p>
          <a:p>
            <a:pPr marL="0" lvl="2" indent="0">
              <a:buNone/>
            </a:pPr>
            <a:r>
              <a:rPr lang="en-US" altLang="en-US">
                <a:latin typeface="+mj-lt"/>
              </a:rPr>
              <a:t>Hiện </a:t>
            </a:r>
            <a:r>
              <a:rPr lang="en-US" altLang="en-US" dirty="0" err="1">
                <a:latin typeface="+mj-lt"/>
              </a:rPr>
              <a:t>tại</a:t>
            </a:r>
            <a:r>
              <a:rPr lang="en-US" altLang="en-US" dirty="0">
                <a:latin typeface="+mj-lt"/>
              </a:rPr>
              <a:t> </a:t>
            </a:r>
            <a:r>
              <a:rPr lang="en-US" altLang="en-US" dirty="0" err="1">
                <a:latin typeface="+mj-lt"/>
              </a:rPr>
              <a:t>có</a:t>
            </a:r>
            <a:r>
              <a:rPr lang="en-US" altLang="en-US" dirty="0">
                <a:latin typeface="+mj-lt"/>
              </a:rPr>
              <a:t> </a:t>
            </a:r>
            <a:r>
              <a:rPr lang="en-US" altLang="en-US" dirty="0" err="1">
                <a:latin typeface="+mj-lt"/>
              </a:rPr>
              <a:t>hai</a:t>
            </a:r>
            <a:r>
              <a:rPr lang="en-US" altLang="en-US" dirty="0">
                <a:latin typeface="+mj-lt"/>
              </a:rPr>
              <a:t> </a:t>
            </a:r>
            <a:r>
              <a:rPr lang="en-US" altLang="en-US" dirty="0" err="1">
                <a:latin typeface="+mj-lt"/>
              </a:rPr>
              <a:t>tuyến</a:t>
            </a:r>
            <a:r>
              <a:rPr lang="en-US" altLang="en-US" dirty="0">
                <a:latin typeface="+mj-lt"/>
              </a:rPr>
              <a:t> </a:t>
            </a:r>
            <a:r>
              <a:rPr lang="en-US" altLang="en-US" dirty="0" err="1">
                <a:latin typeface="+mj-lt"/>
              </a:rPr>
              <a:t>cáp</a:t>
            </a:r>
            <a:r>
              <a:rPr lang="en-US" altLang="en-US" dirty="0">
                <a:latin typeface="+mj-lt"/>
              </a:rPr>
              <a:t> </a:t>
            </a:r>
            <a:r>
              <a:rPr lang="en-US" altLang="en-US" dirty="0" err="1">
                <a:latin typeface="+mj-lt"/>
              </a:rPr>
              <a:t>treo</a:t>
            </a:r>
            <a:r>
              <a:rPr lang="en-US" altLang="en-US" dirty="0">
                <a:latin typeface="+mj-lt"/>
              </a:rPr>
              <a:t> </a:t>
            </a:r>
            <a:r>
              <a:rPr lang="en-US" altLang="en-US" dirty="0" err="1">
                <a:latin typeface="+mj-lt"/>
              </a:rPr>
              <a:t>hoạt</a:t>
            </a:r>
            <a:r>
              <a:rPr lang="en-US" altLang="en-US" dirty="0">
                <a:latin typeface="+mj-lt"/>
              </a:rPr>
              <a:t> </a:t>
            </a:r>
            <a:r>
              <a:rPr lang="en-US" altLang="en-US" dirty="0" err="1">
                <a:latin typeface="+mj-lt"/>
              </a:rPr>
              <a:t>động</a:t>
            </a:r>
            <a:r>
              <a:rPr lang="en-US" altLang="en-US" dirty="0">
                <a:latin typeface="+mj-lt"/>
              </a:rPr>
              <a:t> </a:t>
            </a:r>
            <a:r>
              <a:rPr lang="en-US" altLang="en-US" dirty="0" err="1">
                <a:latin typeface="+mj-lt"/>
              </a:rPr>
              <a:t>trong</a:t>
            </a:r>
            <a:r>
              <a:rPr lang="en-US" altLang="en-US" dirty="0">
                <a:latin typeface="+mj-lt"/>
              </a:rPr>
              <a:t> </a:t>
            </a:r>
            <a:r>
              <a:rPr lang="en-US" altLang="en-US" dirty="0" err="1">
                <a:latin typeface="+mj-lt"/>
              </a:rPr>
              <a:t>khu</a:t>
            </a:r>
            <a:r>
              <a:rPr lang="en-US" altLang="en-US" dirty="0">
                <a:latin typeface="+mj-lt"/>
              </a:rPr>
              <a:t> </a:t>
            </a:r>
            <a:r>
              <a:rPr lang="en-US" altLang="en-US" dirty="0" err="1">
                <a:latin typeface="+mj-lt"/>
              </a:rPr>
              <a:t>vực</a:t>
            </a:r>
            <a:r>
              <a:rPr lang="en-US" altLang="en-US" dirty="0">
                <a:latin typeface="+mj-lt"/>
              </a:rPr>
              <a:t>: </a:t>
            </a:r>
          </a:p>
          <a:p>
            <a:pPr lvl="2">
              <a:buFontTx/>
              <a:buChar char="-"/>
            </a:pPr>
            <a:r>
              <a:rPr lang="en-US" altLang="en-US" dirty="0" err="1">
                <a:latin typeface="+mj-lt"/>
              </a:rPr>
              <a:t>Tuyến</a:t>
            </a:r>
            <a:r>
              <a:rPr lang="en-US" altLang="en-US" dirty="0">
                <a:latin typeface="+mj-lt"/>
              </a:rPr>
              <a:t> </a:t>
            </a:r>
            <a:r>
              <a:rPr lang="en-US" altLang="en-US" dirty="0" err="1">
                <a:latin typeface="+mj-lt"/>
              </a:rPr>
              <a:t>cáp</a:t>
            </a:r>
            <a:r>
              <a:rPr lang="en-US" altLang="en-US" dirty="0">
                <a:latin typeface="+mj-lt"/>
              </a:rPr>
              <a:t> </a:t>
            </a:r>
            <a:r>
              <a:rPr lang="en-US" altLang="en-US" dirty="0" err="1">
                <a:latin typeface="+mj-lt"/>
              </a:rPr>
              <a:t>treo</a:t>
            </a:r>
            <a:r>
              <a:rPr lang="en-US" altLang="en-US" dirty="0">
                <a:latin typeface="+mj-lt"/>
              </a:rPr>
              <a:t> </a:t>
            </a:r>
            <a:r>
              <a:rPr lang="en-US" altLang="en-US" dirty="0" err="1">
                <a:latin typeface="+mj-lt"/>
              </a:rPr>
              <a:t>Hương</a:t>
            </a:r>
            <a:r>
              <a:rPr lang="en-US" altLang="en-US" dirty="0">
                <a:latin typeface="+mj-lt"/>
              </a:rPr>
              <a:t> </a:t>
            </a:r>
            <a:r>
              <a:rPr lang="en-US" altLang="en-US" dirty="0" err="1">
                <a:latin typeface="+mj-lt"/>
              </a:rPr>
              <a:t>Tích</a:t>
            </a:r>
            <a:r>
              <a:rPr lang="en-US" altLang="en-US" dirty="0">
                <a:latin typeface="+mj-lt"/>
              </a:rPr>
              <a:t> </a:t>
            </a:r>
            <a:r>
              <a:rPr lang="en-US" altLang="en-US" dirty="0" err="1">
                <a:latin typeface="+mj-lt"/>
              </a:rPr>
              <a:t>chiều</a:t>
            </a:r>
            <a:r>
              <a:rPr lang="en-US" altLang="en-US" dirty="0">
                <a:latin typeface="+mj-lt"/>
              </a:rPr>
              <a:t> </a:t>
            </a:r>
            <a:r>
              <a:rPr lang="en-US" altLang="en-US" dirty="0" err="1">
                <a:latin typeface="+mj-lt"/>
              </a:rPr>
              <a:t>dài</a:t>
            </a:r>
            <a:r>
              <a:rPr lang="en-US" altLang="en-US" dirty="0">
                <a:latin typeface="+mj-lt"/>
              </a:rPr>
              <a:t> </a:t>
            </a:r>
            <a:r>
              <a:rPr lang="en-US" altLang="en-US" dirty="0" err="1">
                <a:latin typeface="+mj-lt"/>
              </a:rPr>
              <a:t>khoảng</a:t>
            </a:r>
            <a:r>
              <a:rPr lang="en-US" altLang="en-US" dirty="0">
                <a:latin typeface="+mj-lt"/>
              </a:rPr>
              <a:t> 1,2km </a:t>
            </a:r>
            <a:r>
              <a:rPr lang="en-US" altLang="en-US" dirty="0" err="1">
                <a:latin typeface="+mj-lt"/>
              </a:rPr>
              <a:t>nối</a:t>
            </a:r>
            <a:r>
              <a:rPr lang="en-US" altLang="en-US" dirty="0">
                <a:latin typeface="+mj-lt"/>
              </a:rPr>
              <a:t> </a:t>
            </a:r>
            <a:r>
              <a:rPr lang="en-US" altLang="en-US" dirty="0" err="1">
                <a:latin typeface="+mj-lt"/>
              </a:rPr>
              <a:t>từ</a:t>
            </a:r>
            <a:r>
              <a:rPr lang="en-US" altLang="en-US" dirty="0">
                <a:latin typeface="+mj-lt"/>
              </a:rPr>
              <a:t> </a:t>
            </a:r>
            <a:r>
              <a:rPr lang="en-US" altLang="en-US" dirty="0" err="1">
                <a:latin typeface="+mj-lt"/>
              </a:rPr>
              <a:t>Thiên</a:t>
            </a:r>
            <a:r>
              <a:rPr lang="en-US" altLang="en-US" dirty="0">
                <a:latin typeface="+mj-lt"/>
              </a:rPr>
              <a:t> </a:t>
            </a:r>
            <a:r>
              <a:rPr lang="en-US" altLang="en-US" dirty="0" err="1">
                <a:latin typeface="+mj-lt"/>
              </a:rPr>
              <a:t>Trù</a:t>
            </a:r>
            <a:r>
              <a:rPr lang="en-US" altLang="en-US" dirty="0">
                <a:latin typeface="+mj-lt"/>
              </a:rPr>
              <a:t> </a:t>
            </a:r>
            <a:r>
              <a:rPr lang="en-US" altLang="en-US" dirty="0" err="1">
                <a:latin typeface="+mj-lt"/>
              </a:rPr>
              <a:t>đi</a:t>
            </a:r>
            <a:r>
              <a:rPr lang="en-US" altLang="en-US" dirty="0">
                <a:latin typeface="+mj-lt"/>
              </a:rPr>
              <a:t> </a:t>
            </a:r>
            <a:r>
              <a:rPr lang="en-US" altLang="en-US" dirty="0" err="1">
                <a:latin typeface="+mj-lt"/>
              </a:rPr>
              <a:t>động</a:t>
            </a:r>
            <a:r>
              <a:rPr lang="en-US" altLang="en-US" dirty="0">
                <a:latin typeface="+mj-lt"/>
              </a:rPr>
              <a:t> </a:t>
            </a:r>
            <a:r>
              <a:rPr lang="en-US" altLang="en-US" dirty="0" err="1">
                <a:latin typeface="+mj-lt"/>
              </a:rPr>
              <a:t>Hương</a:t>
            </a:r>
            <a:r>
              <a:rPr lang="en-US" altLang="en-US" dirty="0">
                <a:latin typeface="+mj-lt"/>
              </a:rPr>
              <a:t> </a:t>
            </a:r>
            <a:r>
              <a:rPr lang="en-US" altLang="en-US" dirty="0" err="1">
                <a:latin typeface="+mj-lt"/>
              </a:rPr>
              <a:t>Tích</a:t>
            </a:r>
            <a:r>
              <a:rPr lang="en-US" altLang="en-US" dirty="0">
                <a:latin typeface="+mj-lt"/>
              </a:rPr>
              <a:t> </a:t>
            </a:r>
          </a:p>
          <a:p>
            <a:pPr lvl="2">
              <a:buFontTx/>
              <a:buChar char="-"/>
            </a:pPr>
            <a:r>
              <a:rPr lang="en-US" altLang="en-US" dirty="0" err="1">
                <a:latin typeface="+mj-lt"/>
              </a:rPr>
              <a:t>Tuyến</a:t>
            </a:r>
            <a:r>
              <a:rPr lang="en-US" altLang="en-US" dirty="0">
                <a:latin typeface="+mj-lt"/>
              </a:rPr>
              <a:t> </a:t>
            </a:r>
            <a:r>
              <a:rPr lang="en-US" altLang="en-US" dirty="0" err="1">
                <a:latin typeface="+mj-lt"/>
              </a:rPr>
              <a:t>cáp</a:t>
            </a:r>
            <a:r>
              <a:rPr lang="en-US" altLang="en-US" dirty="0">
                <a:latin typeface="+mj-lt"/>
              </a:rPr>
              <a:t> </a:t>
            </a:r>
            <a:r>
              <a:rPr lang="en-US" altLang="en-US" dirty="0" err="1">
                <a:latin typeface="+mj-lt"/>
              </a:rPr>
              <a:t>treo</a:t>
            </a:r>
            <a:r>
              <a:rPr lang="en-US" altLang="en-US" dirty="0">
                <a:latin typeface="+mj-lt"/>
              </a:rPr>
              <a:t> </a:t>
            </a:r>
            <a:r>
              <a:rPr lang="en-US" altLang="en-US" dirty="0" err="1">
                <a:latin typeface="+mj-lt"/>
              </a:rPr>
              <a:t>Hương</a:t>
            </a:r>
            <a:r>
              <a:rPr lang="en-US" altLang="en-US" dirty="0">
                <a:latin typeface="+mj-lt"/>
              </a:rPr>
              <a:t> Bình </a:t>
            </a:r>
            <a:r>
              <a:rPr lang="en-US" altLang="en-US" dirty="0" err="1">
                <a:latin typeface="+mj-lt"/>
              </a:rPr>
              <a:t>chiều</a:t>
            </a:r>
            <a:r>
              <a:rPr lang="en-US" altLang="en-US" dirty="0">
                <a:latin typeface="+mj-lt"/>
              </a:rPr>
              <a:t> </a:t>
            </a:r>
            <a:r>
              <a:rPr lang="en-US" altLang="en-US" dirty="0" err="1">
                <a:latin typeface="+mj-lt"/>
              </a:rPr>
              <a:t>dài</a:t>
            </a:r>
            <a:r>
              <a:rPr lang="en-US" altLang="en-US" dirty="0">
                <a:latin typeface="+mj-lt"/>
              </a:rPr>
              <a:t> </a:t>
            </a:r>
            <a:r>
              <a:rPr lang="en-US" altLang="en-US" dirty="0" err="1">
                <a:latin typeface="+mj-lt"/>
              </a:rPr>
              <a:t>khoảng</a:t>
            </a:r>
            <a:r>
              <a:rPr lang="en-US" altLang="en-US" dirty="0">
                <a:latin typeface="+mj-lt"/>
              </a:rPr>
              <a:t> 3km </a:t>
            </a:r>
            <a:r>
              <a:rPr lang="en-US" altLang="en-US" dirty="0" err="1">
                <a:latin typeface="+mj-lt"/>
              </a:rPr>
              <a:t>nối</a:t>
            </a:r>
            <a:r>
              <a:rPr lang="en-US" altLang="en-US" dirty="0">
                <a:latin typeface="+mj-lt"/>
              </a:rPr>
              <a:t> </a:t>
            </a:r>
            <a:r>
              <a:rPr lang="en-US" altLang="en-US" dirty="0" err="1">
                <a:latin typeface="+mj-lt"/>
              </a:rPr>
              <a:t>từ</a:t>
            </a:r>
            <a:r>
              <a:rPr lang="en-US" altLang="en-US" dirty="0">
                <a:latin typeface="+mj-lt"/>
              </a:rPr>
              <a:t>  </a:t>
            </a:r>
            <a:r>
              <a:rPr lang="en-US" altLang="en-US" dirty="0" err="1">
                <a:latin typeface="+mj-lt"/>
              </a:rPr>
              <a:t>khu</a:t>
            </a:r>
            <a:r>
              <a:rPr lang="en-US" altLang="en-US" dirty="0">
                <a:latin typeface="+mj-lt"/>
              </a:rPr>
              <a:t> </a:t>
            </a:r>
            <a:r>
              <a:rPr lang="en-US" altLang="en-US" dirty="0" err="1">
                <a:latin typeface="+mj-lt"/>
              </a:rPr>
              <a:t>vực</a:t>
            </a:r>
            <a:r>
              <a:rPr lang="en-US" altLang="en-US" dirty="0">
                <a:latin typeface="+mj-lt"/>
              </a:rPr>
              <a:t> </a:t>
            </a:r>
            <a:r>
              <a:rPr lang="en-US" altLang="en-US" dirty="0" err="1">
                <a:latin typeface="+mj-lt"/>
              </a:rPr>
              <a:t>gần</a:t>
            </a:r>
            <a:r>
              <a:rPr lang="en-US" altLang="en-US" dirty="0">
                <a:latin typeface="+mj-lt"/>
              </a:rPr>
              <a:t> </a:t>
            </a:r>
            <a:r>
              <a:rPr lang="en-US" altLang="en-US" dirty="0" err="1">
                <a:latin typeface="+mj-lt"/>
              </a:rPr>
              <a:t>chùa</a:t>
            </a:r>
            <a:r>
              <a:rPr lang="en-US" altLang="en-US" dirty="0">
                <a:latin typeface="+mj-lt"/>
              </a:rPr>
              <a:t> Long Vân </a:t>
            </a:r>
            <a:r>
              <a:rPr lang="en-US" altLang="en-US" dirty="0" err="1">
                <a:latin typeface="+mj-lt"/>
              </a:rPr>
              <a:t>đi</a:t>
            </a:r>
            <a:r>
              <a:rPr lang="en-US" altLang="en-US" dirty="0">
                <a:latin typeface="+mj-lt"/>
              </a:rPr>
              <a:t> </a:t>
            </a:r>
            <a:r>
              <a:rPr lang="en-US" b="0" i="0" dirty="0" err="1">
                <a:solidFill>
                  <a:srgbClr val="333333"/>
                </a:solidFill>
                <a:effectLst/>
                <a:latin typeface="+mj-lt"/>
              </a:rPr>
              <a:t>xã</a:t>
            </a:r>
            <a:r>
              <a:rPr lang="en-US" b="0" i="0" dirty="0">
                <a:solidFill>
                  <a:srgbClr val="333333"/>
                </a:solidFill>
                <a:effectLst/>
                <a:latin typeface="+mj-lt"/>
              </a:rPr>
              <a:t> </a:t>
            </a:r>
            <a:r>
              <a:rPr lang="en-US" b="0" i="0" dirty="0" err="1">
                <a:solidFill>
                  <a:srgbClr val="333333"/>
                </a:solidFill>
                <a:effectLst/>
                <a:latin typeface="+mj-lt"/>
              </a:rPr>
              <a:t>Phú</a:t>
            </a:r>
            <a:r>
              <a:rPr lang="en-US" b="0" i="0" dirty="0">
                <a:solidFill>
                  <a:srgbClr val="333333"/>
                </a:solidFill>
                <a:effectLst/>
                <a:latin typeface="+mj-lt"/>
              </a:rPr>
              <a:t> </a:t>
            </a:r>
            <a:r>
              <a:rPr lang="en-US" b="0" i="0" dirty="0" err="1">
                <a:solidFill>
                  <a:srgbClr val="333333"/>
                </a:solidFill>
                <a:effectLst/>
                <a:latin typeface="+mj-lt"/>
              </a:rPr>
              <a:t>Nghĩa</a:t>
            </a:r>
            <a:r>
              <a:rPr lang="en-US" b="0" i="0" dirty="0">
                <a:solidFill>
                  <a:srgbClr val="333333"/>
                </a:solidFill>
                <a:effectLst/>
                <a:latin typeface="+mj-lt"/>
              </a:rPr>
              <a:t>, </a:t>
            </a:r>
            <a:r>
              <a:rPr lang="en-US" b="0" i="0" dirty="0" err="1">
                <a:solidFill>
                  <a:srgbClr val="333333"/>
                </a:solidFill>
                <a:effectLst/>
                <a:latin typeface="+mj-lt"/>
              </a:rPr>
              <a:t>huyện</a:t>
            </a:r>
            <a:r>
              <a:rPr lang="en-US" b="0" i="0" dirty="0">
                <a:solidFill>
                  <a:srgbClr val="333333"/>
                </a:solidFill>
                <a:effectLst/>
                <a:latin typeface="+mj-lt"/>
              </a:rPr>
              <a:t> </a:t>
            </a:r>
            <a:r>
              <a:rPr lang="en-US" b="0" i="0" dirty="0" err="1">
                <a:solidFill>
                  <a:srgbClr val="333333"/>
                </a:solidFill>
                <a:effectLst/>
                <a:latin typeface="+mj-lt"/>
              </a:rPr>
              <a:t>Lạc</a:t>
            </a:r>
            <a:r>
              <a:rPr lang="en-US" b="0" i="0" dirty="0">
                <a:solidFill>
                  <a:srgbClr val="333333"/>
                </a:solidFill>
                <a:effectLst/>
                <a:latin typeface="+mj-lt"/>
              </a:rPr>
              <a:t> </a:t>
            </a:r>
            <a:r>
              <a:rPr lang="en-US" b="0" i="0" dirty="0" err="1">
                <a:solidFill>
                  <a:srgbClr val="333333"/>
                </a:solidFill>
                <a:effectLst/>
                <a:latin typeface="+mj-lt"/>
              </a:rPr>
              <a:t>Thủy</a:t>
            </a:r>
            <a:r>
              <a:rPr lang="en-US" b="0" i="0" dirty="0">
                <a:solidFill>
                  <a:srgbClr val="333333"/>
                </a:solidFill>
                <a:effectLst/>
                <a:latin typeface="+mj-lt"/>
              </a:rPr>
              <a:t>, </a:t>
            </a:r>
            <a:r>
              <a:rPr lang="en-US" b="0" i="0" dirty="0" err="1">
                <a:solidFill>
                  <a:srgbClr val="333333"/>
                </a:solidFill>
                <a:effectLst/>
                <a:latin typeface="+mj-lt"/>
              </a:rPr>
              <a:t>Hòa</a:t>
            </a:r>
            <a:r>
              <a:rPr lang="en-US" b="0" i="0" dirty="0">
                <a:solidFill>
                  <a:srgbClr val="333333"/>
                </a:solidFill>
                <a:effectLst/>
                <a:latin typeface="+mj-lt"/>
              </a:rPr>
              <a:t> Bình</a:t>
            </a:r>
            <a:endParaRPr lang="en-US" altLang="en-US" dirty="0">
              <a:latin typeface="+mj-lt"/>
            </a:endParaRPr>
          </a:p>
          <a:p>
            <a:pPr marL="0" lvl="2" indent="0">
              <a:buNone/>
            </a:pPr>
            <a:endParaRPr lang="en-US" altLang="en-US" b="1" dirty="0">
              <a:latin typeface="+mj-lt"/>
            </a:endParaRPr>
          </a:p>
          <a:p>
            <a:pPr lvl="3"/>
            <a:endParaRPr lang="vi-VN" altLang="en-US" dirty="0">
              <a:latin typeface="+mj-lt"/>
            </a:endParaRPr>
          </a:p>
          <a:p>
            <a:endParaRPr lang="vi-VN"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1B0961B7-8502-04C0-7A26-93A52DC2C3F9}"/>
              </a:ext>
            </a:extLst>
          </p:cNvPr>
          <p:cNvSpPr>
            <a:spLocks noGrp="1"/>
          </p:cNvSpPr>
          <p:nvPr>
            <p:ph type="sldNum" sz="quarter" idx="12"/>
          </p:nvPr>
        </p:nvSpPr>
        <p:spPr/>
        <p:txBody>
          <a:bodyPr/>
          <a:lstStyle/>
          <a:p>
            <a:fld id="{F44AB3EA-1908-4001-84F3-B79CAC7B64E5}" type="slidenum">
              <a:rPr lang="en-US" smtClean="0"/>
              <a:pPr/>
              <a:t>13</a:t>
            </a:fld>
            <a:endParaRPr lang="en-US"/>
          </a:p>
        </p:txBody>
      </p:sp>
      <p:pic>
        <p:nvPicPr>
          <p:cNvPr id="5" name="Picture 4">
            <a:extLst>
              <a:ext uri="{FF2B5EF4-FFF2-40B4-BE49-F238E27FC236}">
                <a16:creationId xmlns:a16="http://schemas.microsoft.com/office/drawing/2014/main" id="{DC130BED-7CE5-7868-AE1C-5B7B32AD6221}"/>
              </a:ext>
            </a:extLst>
          </p:cNvPr>
          <p:cNvPicPr>
            <a:picLocks noChangeAspect="1"/>
          </p:cNvPicPr>
          <p:nvPr/>
        </p:nvPicPr>
        <p:blipFill>
          <a:blip r:embed="rId2" cstate="print">
            <a:extLst>
              <a:ext uri="{28A0092B-C50C-407E-A947-70E740481C1C}">
                <a14:useLocalDpi xmlns:a14="http://schemas.microsoft.com/office/drawing/2010/main" val="0"/>
              </a:ext>
            </a:extLst>
          </a:blip>
          <a:srcRect l="10657" r="9863"/>
          <a:stretch/>
        </p:blipFill>
        <p:spPr>
          <a:xfrm>
            <a:off x="3874389" y="616451"/>
            <a:ext cx="5978529" cy="5307272"/>
          </a:xfrm>
          <a:prstGeom prst="rect">
            <a:avLst/>
          </a:prstGeom>
        </p:spPr>
      </p:pic>
      <p:sp>
        <p:nvSpPr>
          <p:cNvPr id="2" name="TextBox 1">
            <a:extLst>
              <a:ext uri="{FF2B5EF4-FFF2-40B4-BE49-F238E27FC236}">
                <a16:creationId xmlns:a16="http://schemas.microsoft.com/office/drawing/2014/main" id="{01B91C2F-612C-1182-04DD-C0B082997C1E}"/>
              </a:ext>
            </a:extLst>
          </p:cNvPr>
          <p:cNvSpPr txBox="1"/>
          <p:nvPr/>
        </p:nvSpPr>
        <p:spPr>
          <a:xfrm>
            <a:off x="786954" y="6279019"/>
            <a:ext cx="8742407" cy="430887"/>
          </a:xfrm>
          <a:prstGeom prst="rect">
            <a:avLst/>
          </a:prstGeom>
          <a:noFill/>
        </p:spPr>
        <p:txBody>
          <a:bodyPr wrap="square">
            <a:spAutoFit/>
          </a:bodyPr>
          <a:lstStyle/>
          <a:p>
            <a:pPr indent="180340" algn="just"/>
            <a:r>
              <a:rPr lang="en-US" sz="1100" i="1">
                <a:solidFill>
                  <a:srgbClr val="FF0000"/>
                </a:solidFill>
                <a:effectLst/>
                <a:latin typeface="+mj-lt"/>
                <a:ea typeface="Calibri" panose="020F0502020204030204" pitchFamily="34" charset="0"/>
              </a:rPr>
              <a:t>Giao thông thủy là đặc trưng tiêu biểu của Hương Sơn</a:t>
            </a:r>
            <a:r>
              <a:rPr lang="en-US" sz="1100" i="1">
                <a:solidFill>
                  <a:srgbClr val="FF0000"/>
                </a:solidFill>
                <a:latin typeface="+mj-lt"/>
                <a:ea typeface="Calibri" panose="020F0502020204030204" pitchFamily="34" charset="0"/>
              </a:rPr>
              <a:t>. Cần </a:t>
            </a:r>
            <a:r>
              <a:rPr lang="en-US" sz="1100" i="1">
                <a:solidFill>
                  <a:srgbClr val="FF0000"/>
                </a:solidFill>
                <a:effectLst/>
                <a:latin typeface="+mj-lt"/>
                <a:ea typeface="Calibri" panose="020F0502020204030204" pitchFamily="34" charset="0"/>
              </a:rPr>
              <a:t>nghiên cứu khai thác phát triển đường thủy s</a:t>
            </a:r>
            <a:r>
              <a:rPr lang="en-US" sz="1100" i="1">
                <a:solidFill>
                  <a:srgbClr val="FF0000"/>
                </a:solidFill>
                <a:latin typeface="+mj-lt"/>
                <a:ea typeface="Calibri" panose="020F0502020204030204" pitchFamily="34" charset="0"/>
              </a:rPr>
              <a:t>ô</a:t>
            </a:r>
            <a:r>
              <a:rPr lang="en-US" sz="1100" i="1">
                <a:solidFill>
                  <a:srgbClr val="FF0000"/>
                </a:solidFill>
                <a:effectLst/>
                <a:latin typeface="+mj-lt"/>
                <a:ea typeface="Calibri" panose="020F0502020204030204" pitchFamily="34" charset="0"/>
              </a:rPr>
              <a:t>ng Đáy kết nối với di tích; phát triển các tuyến du lịch liên tỉnh, khai thác tối ưu các đặc trưng về giao thông thủy</a:t>
            </a:r>
            <a:r>
              <a:rPr lang="en-US" sz="1100" i="1">
                <a:solidFill>
                  <a:srgbClr val="FF0000"/>
                </a:solidFill>
                <a:latin typeface="+mj-lt"/>
                <a:ea typeface="Calibri" panose="020F0502020204030204" pitchFamily="34" charset="0"/>
              </a:rPr>
              <a:t>.  </a:t>
            </a:r>
            <a:endParaRPr lang="en-US" sz="1100" i="1">
              <a:solidFill>
                <a:srgbClr val="FF0000"/>
              </a:solidFill>
              <a:effectLst/>
              <a:latin typeface="+mj-lt"/>
              <a:ea typeface="Calibri" panose="020F0502020204030204" pitchFamily="34" charset="0"/>
            </a:endParaRPr>
          </a:p>
        </p:txBody>
      </p:sp>
      <p:sp>
        <p:nvSpPr>
          <p:cNvPr id="6" name="Arrow: Right 5">
            <a:extLst>
              <a:ext uri="{FF2B5EF4-FFF2-40B4-BE49-F238E27FC236}">
                <a16:creationId xmlns:a16="http://schemas.microsoft.com/office/drawing/2014/main" id="{59DFE5F9-B3AD-C685-D735-E1463E2A88EE}"/>
              </a:ext>
            </a:extLst>
          </p:cNvPr>
          <p:cNvSpPr/>
          <p:nvPr/>
        </p:nvSpPr>
        <p:spPr>
          <a:xfrm>
            <a:off x="315240" y="6277743"/>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659465"/>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EB230-A7D7-B635-BD90-5851501AC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6C964-4F4E-7C0A-79B5-9F7DA5D28622}"/>
              </a:ext>
            </a:extLst>
          </p:cNvPr>
          <p:cNvSpPr>
            <a:spLocks noGrp="1"/>
          </p:cNvSpPr>
          <p:nvPr>
            <p:ph type="title"/>
          </p:nvPr>
        </p:nvSpPr>
        <p:spPr>
          <a:xfrm>
            <a:off x="233082" y="177627"/>
            <a:ext cx="8991881" cy="355250"/>
          </a:xfrm>
        </p:spPr>
        <p:txBody>
          <a:bodyPr>
            <a:normAutofit fontScale="90000"/>
          </a:bodyPr>
          <a:lstStyle/>
          <a:p>
            <a:r>
              <a:rPr lang="en-US"/>
              <a:t>Điều kiện tự nhiên và kinh tế - xã hội tác động đến di tích</a:t>
            </a:r>
          </a:p>
        </p:txBody>
      </p:sp>
      <p:sp>
        <p:nvSpPr>
          <p:cNvPr id="3" name="Content Placeholder 2">
            <a:extLst>
              <a:ext uri="{FF2B5EF4-FFF2-40B4-BE49-F238E27FC236}">
                <a16:creationId xmlns:a16="http://schemas.microsoft.com/office/drawing/2014/main" id="{2F92B665-A6D3-16B2-9BAB-8239CFEB54FE}"/>
              </a:ext>
            </a:extLst>
          </p:cNvPr>
          <p:cNvSpPr>
            <a:spLocks noGrp="1"/>
          </p:cNvSpPr>
          <p:nvPr>
            <p:ph idx="1"/>
          </p:nvPr>
        </p:nvSpPr>
        <p:spPr>
          <a:xfrm>
            <a:off x="263174" y="616450"/>
            <a:ext cx="4029748" cy="4440078"/>
          </a:xfrm>
        </p:spPr>
        <p:txBody>
          <a:bodyPr>
            <a:normAutofit/>
          </a:bodyPr>
          <a:lstStyle/>
          <a:p>
            <a:r>
              <a:rPr lang="vi-VN" altLang="en-US" dirty="0"/>
              <a:t>Điều kiện tự nhiên</a:t>
            </a:r>
          </a:p>
          <a:p>
            <a:pPr lvl="2"/>
            <a:r>
              <a:rPr lang="en-US"/>
              <a:t>Phần </a:t>
            </a:r>
            <a:r>
              <a:rPr lang="en-US" dirty="0" err="1"/>
              <a:t>lớn</a:t>
            </a:r>
            <a:r>
              <a:rPr lang="en-US" dirty="0"/>
              <a:t> di </a:t>
            </a:r>
            <a:r>
              <a:rPr lang="en-US" dirty="0" err="1"/>
              <a:t>tích</a:t>
            </a:r>
            <a:r>
              <a:rPr lang="en-US" dirty="0"/>
              <a:t> </a:t>
            </a:r>
            <a:r>
              <a:rPr lang="en-US" dirty="0" err="1"/>
              <a:t>nằm</a:t>
            </a:r>
            <a:r>
              <a:rPr lang="en-US" dirty="0"/>
              <a:t> </a:t>
            </a:r>
            <a:r>
              <a:rPr lang="en-US" dirty="0" err="1"/>
              <a:t>trên</a:t>
            </a:r>
            <a:r>
              <a:rPr lang="en-US" dirty="0"/>
              <a:t> </a:t>
            </a:r>
            <a:r>
              <a:rPr lang="en-US" dirty="0" err="1"/>
              <a:t>các</a:t>
            </a:r>
            <a:r>
              <a:rPr lang="en-US" dirty="0"/>
              <a:t> </a:t>
            </a:r>
            <a:r>
              <a:rPr lang="en-US" dirty="0" err="1"/>
              <a:t>khu</a:t>
            </a:r>
            <a:r>
              <a:rPr lang="en-US" dirty="0"/>
              <a:t> </a:t>
            </a:r>
            <a:r>
              <a:rPr lang="en-US" dirty="0" err="1"/>
              <a:t>vực</a:t>
            </a:r>
            <a:r>
              <a:rPr lang="en-US" dirty="0"/>
              <a:t> </a:t>
            </a:r>
            <a:r>
              <a:rPr lang="en-US" dirty="0" err="1"/>
              <a:t>núi</a:t>
            </a:r>
            <a:r>
              <a:rPr lang="en-US" dirty="0"/>
              <a:t> </a:t>
            </a:r>
            <a:r>
              <a:rPr lang="en-US" dirty="0" err="1"/>
              <a:t>cao</a:t>
            </a:r>
            <a:r>
              <a:rPr lang="en-US" dirty="0"/>
              <a:t> </a:t>
            </a:r>
            <a:r>
              <a:rPr lang="en-US" err="1"/>
              <a:t>và</a:t>
            </a:r>
            <a:r>
              <a:rPr lang="en-US"/>
              <a:t> tuyến giao </a:t>
            </a:r>
            <a:r>
              <a:rPr lang="en-US" err="1"/>
              <a:t>thông</a:t>
            </a:r>
            <a:r>
              <a:rPr lang="en-US"/>
              <a:t> thủy độc đạo kết nối với bên ngoài </a:t>
            </a:r>
            <a:r>
              <a:rPr lang="en-US" dirty="0" err="1"/>
              <a:t>gây</a:t>
            </a:r>
            <a:r>
              <a:rPr lang="en-US" dirty="0"/>
              <a:t> </a:t>
            </a:r>
            <a:r>
              <a:rPr lang="en-US" dirty="0" err="1"/>
              <a:t>khó</a:t>
            </a:r>
            <a:r>
              <a:rPr lang="en-US" dirty="0"/>
              <a:t> </a:t>
            </a:r>
            <a:r>
              <a:rPr lang="en-US" dirty="0" err="1"/>
              <a:t>khăn</a:t>
            </a:r>
            <a:r>
              <a:rPr lang="en-US" dirty="0"/>
              <a:t> </a:t>
            </a:r>
            <a:r>
              <a:rPr lang="en-US" dirty="0" err="1"/>
              <a:t>cho</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tu</a:t>
            </a:r>
            <a:r>
              <a:rPr lang="en-US" dirty="0"/>
              <a:t> </a:t>
            </a:r>
            <a:r>
              <a:rPr lang="en-US" dirty="0" err="1"/>
              <a:t>bổ</a:t>
            </a:r>
            <a:r>
              <a:rPr lang="en-US" dirty="0"/>
              <a:t>, </a:t>
            </a:r>
            <a:r>
              <a:rPr lang="en-US" dirty="0" err="1"/>
              <a:t>phục</a:t>
            </a:r>
            <a:r>
              <a:rPr lang="en-US" dirty="0"/>
              <a:t> </a:t>
            </a:r>
            <a:r>
              <a:rPr lang="en-US" dirty="0" err="1"/>
              <a:t>hồi</a:t>
            </a:r>
            <a:r>
              <a:rPr lang="en-US" dirty="0"/>
              <a:t>, </a:t>
            </a:r>
            <a:r>
              <a:rPr lang="en-US" dirty="0" err="1"/>
              <a:t>xây</a:t>
            </a:r>
            <a:r>
              <a:rPr lang="en-US" dirty="0"/>
              <a:t> </a:t>
            </a:r>
            <a:r>
              <a:rPr lang="en-US" dirty="0" err="1"/>
              <a:t>dựng</a:t>
            </a:r>
            <a:r>
              <a:rPr lang="en-US" dirty="0"/>
              <a:t> </a:t>
            </a:r>
            <a:r>
              <a:rPr lang="en-US" dirty="0" err="1"/>
              <a:t>công</a:t>
            </a:r>
            <a:r>
              <a:rPr lang="en-US" dirty="0"/>
              <a:t> </a:t>
            </a:r>
            <a:r>
              <a:rPr lang="en-US" dirty="0" err="1"/>
              <a:t>trình</a:t>
            </a:r>
            <a:r>
              <a:rPr lang="en-US" dirty="0"/>
              <a:t>, </a:t>
            </a:r>
            <a:r>
              <a:rPr lang="en-US" dirty="0" err="1"/>
              <a:t>phát</a:t>
            </a:r>
            <a:r>
              <a:rPr lang="en-US" dirty="0"/>
              <a:t> </a:t>
            </a:r>
            <a:r>
              <a:rPr lang="en-US" dirty="0" err="1"/>
              <a:t>triển</a:t>
            </a:r>
            <a:r>
              <a:rPr lang="en-US" dirty="0"/>
              <a:t> </a:t>
            </a:r>
            <a:r>
              <a:rPr lang="en-US" dirty="0" err="1"/>
              <a:t>hạ</a:t>
            </a:r>
            <a:r>
              <a:rPr lang="en-US" dirty="0"/>
              <a:t> </a:t>
            </a:r>
            <a:r>
              <a:rPr lang="en-US" dirty="0" err="1"/>
              <a:t>tầng</a:t>
            </a:r>
            <a:r>
              <a:rPr lang="en-US" dirty="0"/>
              <a:t> </a:t>
            </a:r>
            <a:r>
              <a:rPr lang="en-US" dirty="0" err="1"/>
              <a:t>kỹ</a:t>
            </a:r>
            <a:r>
              <a:rPr lang="en-US" dirty="0"/>
              <a:t> </a:t>
            </a:r>
            <a:r>
              <a:rPr lang="en-US" dirty="0" err="1"/>
              <a:t>thuật</a:t>
            </a:r>
            <a:r>
              <a:rPr lang="en-US" dirty="0"/>
              <a:t>… </a:t>
            </a:r>
            <a:r>
              <a:rPr lang="en-US" dirty="0" err="1"/>
              <a:t>Nhiều</a:t>
            </a:r>
            <a:r>
              <a:rPr lang="en-US" dirty="0"/>
              <a:t> di </a:t>
            </a:r>
            <a:r>
              <a:rPr lang="en-US" dirty="0" err="1"/>
              <a:t>tích</a:t>
            </a:r>
            <a:r>
              <a:rPr lang="en-US" dirty="0"/>
              <a:t>, </a:t>
            </a:r>
            <a:r>
              <a:rPr lang="en-US" dirty="0" err="1"/>
              <a:t>cảnh</a:t>
            </a:r>
            <a:r>
              <a:rPr lang="en-US" dirty="0"/>
              <a:t> </a:t>
            </a:r>
            <a:r>
              <a:rPr lang="en-US" dirty="0" err="1"/>
              <a:t>quan</a:t>
            </a:r>
            <a:r>
              <a:rPr lang="en-US" dirty="0"/>
              <a:t> ở </a:t>
            </a:r>
            <a:r>
              <a:rPr lang="en-US" dirty="0" err="1"/>
              <a:t>khu</a:t>
            </a:r>
            <a:r>
              <a:rPr lang="en-US" dirty="0"/>
              <a:t> </a:t>
            </a:r>
            <a:r>
              <a:rPr lang="en-US" dirty="0" err="1"/>
              <a:t>vực</a:t>
            </a:r>
            <a:r>
              <a:rPr lang="en-US" dirty="0"/>
              <a:t> </a:t>
            </a:r>
            <a:r>
              <a:rPr lang="en-US" dirty="0" err="1"/>
              <a:t>trũng</a:t>
            </a:r>
            <a:r>
              <a:rPr lang="en-US" dirty="0"/>
              <a:t> </a:t>
            </a:r>
            <a:r>
              <a:rPr lang="en-US" dirty="0" err="1"/>
              <a:t>thấp</a:t>
            </a:r>
            <a:r>
              <a:rPr lang="en-US" dirty="0"/>
              <a:t> </a:t>
            </a:r>
            <a:r>
              <a:rPr lang="en-US" dirty="0" err="1"/>
              <a:t>không</a:t>
            </a:r>
            <a:r>
              <a:rPr lang="en-US" dirty="0"/>
              <a:t> </a:t>
            </a:r>
            <a:r>
              <a:rPr lang="en-US" dirty="0" err="1"/>
              <a:t>tiếp</a:t>
            </a:r>
            <a:r>
              <a:rPr lang="en-US" dirty="0"/>
              <a:t> </a:t>
            </a:r>
            <a:r>
              <a:rPr lang="en-US" dirty="0" err="1"/>
              <a:t>cận</a:t>
            </a:r>
            <a:r>
              <a:rPr lang="en-US" dirty="0"/>
              <a:t> </a:t>
            </a:r>
            <a:r>
              <a:rPr lang="en-US" dirty="0" err="1"/>
              <a:t>được</a:t>
            </a:r>
            <a:r>
              <a:rPr lang="en-US" dirty="0"/>
              <a:t> </a:t>
            </a:r>
            <a:r>
              <a:rPr lang="en-US" dirty="0" err="1"/>
              <a:t>khi</a:t>
            </a:r>
            <a:r>
              <a:rPr lang="en-US" dirty="0"/>
              <a:t> </a:t>
            </a:r>
            <a:r>
              <a:rPr lang="en-US" dirty="0" err="1"/>
              <a:t>mực</a:t>
            </a:r>
            <a:r>
              <a:rPr lang="en-US" dirty="0"/>
              <a:t> </a:t>
            </a:r>
            <a:r>
              <a:rPr lang="en-US" dirty="0" err="1"/>
              <a:t>nước</a:t>
            </a:r>
            <a:r>
              <a:rPr lang="en-US" dirty="0"/>
              <a:t> </a:t>
            </a:r>
            <a:r>
              <a:rPr lang="en-US" dirty="0" err="1"/>
              <a:t>suối</a:t>
            </a:r>
            <a:r>
              <a:rPr lang="en-US" dirty="0"/>
              <a:t> </a:t>
            </a:r>
            <a:r>
              <a:rPr lang="en-US" dirty="0" err="1"/>
              <a:t>yến</a:t>
            </a:r>
            <a:r>
              <a:rPr lang="en-US" dirty="0"/>
              <a:t> </a:t>
            </a:r>
            <a:r>
              <a:rPr lang="en-US" dirty="0" err="1"/>
              <a:t>dâng</a:t>
            </a:r>
            <a:r>
              <a:rPr lang="en-US" dirty="0"/>
              <a:t> </a:t>
            </a:r>
            <a:r>
              <a:rPr lang="en-US" dirty="0" err="1"/>
              <a:t>cao</a:t>
            </a:r>
            <a:r>
              <a:rPr lang="en-US" dirty="0"/>
              <a:t> </a:t>
            </a:r>
            <a:r>
              <a:rPr lang="en-US" dirty="0" err="1"/>
              <a:t>như</a:t>
            </a:r>
            <a:r>
              <a:rPr lang="en-US" dirty="0"/>
              <a:t> hang </a:t>
            </a:r>
            <a:r>
              <a:rPr lang="en-US" dirty="0" err="1"/>
              <a:t>Sơn</a:t>
            </a:r>
            <a:r>
              <a:rPr lang="en-US" dirty="0"/>
              <a:t> </a:t>
            </a:r>
            <a:r>
              <a:rPr lang="en-US" dirty="0" err="1"/>
              <a:t>Thủy</a:t>
            </a:r>
            <a:r>
              <a:rPr lang="en-US" dirty="0"/>
              <a:t> </a:t>
            </a:r>
            <a:r>
              <a:rPr lang="en-US" dirty="0" err="1"/>
              <a:t>Hữu</a:t>
            </a:r>
            <a:r>
              <a:rPr lang="en-US" dirty="0"/>
              <a:t> </a:t>
            </a:r>
            <a:r>
              <a:rPr lang="en-US" dirty="0" err="1"/>
              <a:t>Tình</a:t>
            </a:r>
            <a:r>
              <a:rPr lang="en-US" dirty="0"/>
              <a:t>.</a:t>
            </a:r>
          </a:p>
          <a:p>
            <a:pPr lvl="2"/>
            <a:r>
              <a:rPr lang="en-US" altLang="en-US" dirty="0" err="1"/>
              <a:t>Đặc</a:t>
            </a:r>
            <a:r>
              <a:rPr lang="en-US" altLang="en-US" dirty="0"/>
              <a:t> </a:t>
            </a:r>
            <a:r>
              <a:rPr lang="en-US" altLang="en-US" dirty="0" err="1"/>
              <a:t>trưng</a:t>
            </a:r>
            <a:r>
              <a:rPr lang="en-US" altLang="en-US" dirty="0"/>
              <a:t> </a:t>
            </a:r>
            <a:r>
              <a:rPr lang="en-US" altLang="en-US" dirty="0" err="1"/>
              <a:t>địa</a:t>
            </a:r>
            <a:r>
              <a:rPr lang="en-US" altLang="en-US" dirty="0"/>
              <a:t> </a:t>
            </a:r>
            <a:r>
              <a:rPr lang="en-US" altLang="en-US" dirty="0" err="1"/>
              <a:t>hình</a:t>
            </a:r>
            <a:r>
              <a:rPr lang="en-US" altLang="en-US" dirty="0"/>
              <a:t> </a:t>
            </a:r>
            <a:r>
              <a:rPr lang="en-US" altLang="en-US" dirty="0" err="1"/>
              <a:t>và</a:t>
            </a:r>
            <a:r>
              <a:rPr lang="en-US" altLang="en-US" dirty="0"/>
              <a:t> </a:t>
            </a:r>
            <a:r>
              <a:rPr lang="en-US" altLang="en-US" dirty="0" err="1"/>
              <a:t>thủy</a:t>
            </a:r>
            <a:r>
              <a:rPr lang="en-US" altLang="en-US" dirty="0"/>
              <a:t> </a:t>
            </a:r>
            <a:r>
              <a:rPr lang="en-US" altLang="en-US" dirty="0" err="1"/>
              <a:t>văn</a:t>
            </a:r>
            <a:r>
              <a:rPr lang="en-US" altLang="en-US" dirty="0"/>
              <a:t> </a:t>
            </a:r>
            <a:r>
              <a:rPr lang="en-US" altLang="en-US" dirty="0" err="1"/>
              <a:t>mang</a:t>
            </a:r>
            <a:r>
              <a:rPr lang="en-US" altLang="en-US" dirty="0"/>
              <a:t> </a:t>
            </a:r>
            <a:r>
              <a:rPr lang="en-US" altLang="en-US" dirty="0" err="1"/>
              <a:t>đến</a:t>
            </a:r>
            <a:r>
              <a:rPr lang="en-US" altLang="en-US" dirty="0"/>
              <a:t> </a:t>
            </a:r>
            <a:r>
              <a:rPr lang="en-US" altLang="en-US" dirty="0" err="1"/>
              <a:t>khí</a:t>
            </a:r>
            <a:r>
              <a:rPr lang="en-US" altLang="en-US" dirty="0"/>
              <a:t> </a:t>
            </a:r>
            <a:r>
              <a:rPr lang="en-US" altLang="en-US" dirty="0" err="1"/>
              <a:t>hậu</a:t>
            </a:r>
            <a:r>
              <a:rPr lang="en-US" altLang="en-US" dirty="0"/>
              <a:t> </a:t>
            </a:r>
            <a:r>
              <a:rPr lang="en-US" altLang="en-US" dirty="0" err="1"/>
              <a:t>mát</a:t>
            </a:r>
            <a:r>
              <a:rPr lang="en-US" altLang="en-US" dirty="0"/>
              <a:t> </a:t>
            </a:r>
            <a:r>
              <a:rPr lang="en-US" altLang="en-US" dirty="0" err="1"/>
              <a:t>mẻ</a:t>
            </a:r>
            <a:r>
              <a:rPr lang="en-US" altLang="en-US" dirty="0"/>
              <a:t>; </a:t>
            </a:r>
            <a:r>
              <a:rPr lang="en-US" altLang="en-US" dirty="0" err="1"/>
              <a:t>là</a:t>
            </a:r>
            <a:r>
              <a:rPr lang="en-US" altLang="en-US" dirty="0"/>
              <a:t> </a:t>
            </a:r>
            <a:r>
              <a:rPr lang="en-US" altLang="en-US" dirty="0" err="1"/>
              <a:t>điều</a:t>
            </a:r>
            <a:r>
              <a:rPr lang="en-US" altLang="en-US" dirty="0"/>
              <a:t> </a:t>
            </a:r>
            <a:r>
              <a:rPr lang="en-US" altLang="en-US" dirty="0" err="1"/>
              <a:t>kiện</a:t>
            </a:r>
            <a:r>
              <a:rPr lang="en-US" altLang="en-US" dirty="0"/>
              <a:t> </a:t>
            </a:r>
            <a:r>
              <a:rPr lang="en-US" altLang="en-US" dirty="0" err="1"/>
              <a:t>thuận</a:t>
            </a:r>
            <a:r>
              <a:rPr lang="en-US" altLang="en-US" dirty="0"/>
              <a:t> </a:t>
            </a:r>
            <a:r>
              <a:rPr lang="en-US" altLang="en-US" dirty="0" err="1"/>
              <a:t>lợi</a:t>
            </a:r>
            <a:r>
              <a:rPr lang="en-US" altLang="en-US" dirty="0"/>
              <a:t> </a:t>
            </a:r>
            <a:r>
              <a:rPr lang="en-US" altLang="en-US" dirty="0" err="1"/>
              <a:t>khai</a:t>
            </a:r>
            <a:r>
              <a:rPr lang="en-US" altLang="en-US" dirty="0"/>
              <a:t> </a:t>
            </a:r>
            <a:r>
              <a:rPr lang="en-US" altLang="en-US" dirty="0" err="1"/>
              <a:t>thác</a:t>
            </a:r>
            <a:r>
              <a:rPr lang="en-US" altLang="en-US" dirty="0"/>
              <a:t> du </a:t>
            </a:r>
            <a:r>
              <a:rPr lang="en-US" altLang="en-US" dirty="0" err="1"/>
              <a:t>lịch</a:t>
            </a:r>
            <a:r>
              <a:rPr lang="en-US" altLang="en-US" dirty="0"/>
              <a:t> </a:t>
            </a:r>
            <a:r>
              <a:rPr lang="en-US" altLang="en-US" dirty="0" err="1"/>
              <a:t>nghỉ</a:t>
            </a:r>
            <a:r>
              <a:rPr lang="en-US" altLang="en-US" dirty="0"/>
              <a:t> </a:t>
            </a:r>
            <a:r>
              <a:rPr lang="en-US" altLang="en-US" dirty="0" err="1"/>
              <a:t>dưỡng</a:t>
            </a:r>
            <a:r>
              <a:rPr lang="en-US" altLang="en-US" dirty="0"/>
              <a:t>.</a:t>
            </a:r>
            <a:endParaRPr lang="vi-VN" altLang="en-US" dirty="0"/>
          </a:p>
          <a:p>
            <a:pPr lvl="2"/>
            <a:r>
              <a:rPr lang="vi-VN" altLang="en-US" dirty="0"/>
              <a:t>Quần thể Hương Sơn chiếm phần lớn diện tích rừng đặc dụng Hương Sơn, với </a:t>
            </a:r>
            <a:r>
              <a:rPr lang="en-US" altLang="en-US" dirty="0" err="1"/>
              <a:t>hệ</a:t>
            </a:r>
            <a:r>
              <a:rPr lang="en-US" altLang="en-US" dirty="0"/>
              <a:t> </a:t>
            </a:r>
            <a:r>
              <a:rPr lang="en-US" altLang="en-US" dirty="0" err="1"/>
              <a:t>sinh</a:t>
            </a:r>
            <a:r>
              <a:rPr lang="en-US" altLang="en-US" dirty="0"/>
              <a:t> </a:t>
            </a:r>
            <a:r>
              <a:rPr lang="en-US" altLang="en-US" dirty="0" err="1"/>
              <a:t>thái</a:t>
            </a:r>
            <a:r>
              <a:rPr lang="en-US" altLang="en-US" dirty="0"/>
              <a:t> </a:t>
            </a:r>
            <a:r>
              <a:rPr lang="en-US" altLang="en-US" err="1"/>
              <a:t>đa</a:t>
            </a:r>
            <a:r>
              <a:rPr lang="en-US" altLang="en-US"/>
              <a:t> dạng. </a:t>
            </a:r>
            <a:r>
              <a:rPr lang="en-US" altLang="en-US" dirty="0" err="1"/>
              <a:t>Sản</a:t>
            </a:r>
            <a:r>
              <a:rPr lang="en-US" altLang="en-US" dirty="0"/>
              <a:t> </a:t>
            </a:r>
            <a:r>
              <a:rPr lang="en-US" altLang="en-US" dirty="0" err="1"/>
              <a:t>vật</a:t>
            </a:r>
            <a:r>
              <a:rPr lang="en-US" altLang="en-US" dirty="0"/>
              <a:t> </a:t>
            </a:r>
            <a:r>
              <a:rPr lang="en-US" altLang="en-US" dirty="0" err="1"/>
              <a:t>đặc</a:t>
            </a:r>
            <a:r>
              <a:rPr lang="en-US" altLang="en-US" dirty="0"/>
              <a:t> </a:t>
            </a:r>
            <a:r>
              <a:rPr lang="vi-VN" altLang="en-US" dirty="0"/>
              <a:t>trưng nhất là mơ và rau sắng, rau sắng chùa Hương đã được trao tặng thương hiệu tập thể, là sản vật chất lượng cao của Hà Nội</a:t>
            </a:r>
            <a:r>
              <a:rPr lang="en-US" altLang="en-US" dirty="0"/>
              <a:t> </a:t>
            </a:r>
            <a:r>
              <a:rPr lang="en-US" altLang="en-US" dirty="0" err="1"/>
              <a:t>được</a:t>
            </a:r>
            <a:r>
              <a:rPr lang="en-US" altLang="en-US" dirty="0"/>
              <a:t> </a:t>
            </a:r>
            <a:r>
              <a:rPr lang="en-US" altLang="en-US" dirty="0" err="1"/>
              <a:t>khách</a:t>
            </a:r>
            <a:r>
              <a:rPr lang="en-US" altLang="en-US" dirty="0"/>
              <a:t> du </a:t>
            </a:r>
            <a:r>
              <a:rPr lang="en-US" altLang="en-US" dirty="0" err="1"/>
              <a:t>lịch</a:t>
            </a:r>
            <a:r>
              <a:rPr lang="en-US" altLang="en-US" dirty="0"/>
              <a:t> </a:t>
            </a:r>
            <a:r>
              <a:rPr lang="en-US" altLang="en-US" dirty="0" err="1"/>
              <a:t>ưa</a:t>
            </a:r>
            <a:r>
              <a:rPr lang="en-US" altLang="en-US" dirty="0"/>
              <a:t> </a:t>
            </a:r>
            <a:r>
              <a:rPr lang="en-US" altLang="en-US" err="1"/>
              <a:t>thích</a:t>
            </a:r>
            <a:r>
              <a:rPr lang="en-US" altLang="en-US"/>
              <a:t>.</a:t>
            </a:r>
          </a:p>
          <a:p>
            <a:pPr lvl="2">
              <a:spcBef>
                <a:spcPts val="813"/>
              </a:spcBef>
              <a:buFont typeface="Wingdings" panose="05000000000000000000" pitchFamily="2" charset="2"/>
              <a:buChar char="v"/>
            </a:pPr>
            <a:r>
              <a:rPr lang="en-US" altLang="en-US" b="1">
                <a:solidFill>
                  <a:schemeClr val="accent6">
                    <a:lumMod val="75000"/>
                  </a:schemeClr>
                </a:solidFill>
              </a:rPr>
              <a:t>Kinh tế, xã hội</a:t>
            </a:r>
          </a:p>
          <a:p>
            <a:pPr lvl="2"/>
            <a:r>
              <a:rPr lang="en-US" altLang="en-US"/>
              <a:t>Khu vực có kinh tế, xã hội ổn định. </a:t>
            </a:r>
          </a:p>
          <a:p>
            <a:pPr lvl="2"/>
            <a:r>
              <a:rPr lang="vi-VN" altLang="en-US"/>
              <a:t>Nền kinh tế phụ thuộc rất lớn vào quần thể di tích Hương Sơn. Ước tính giá trị thương mại, dịch vụ của quần thể chiếm </a:t>
            </a:r>
            <a:r>
              <a:rPr lang="en-US" altLang="en-US"/>
              <a:t>25% </a:t>
            </a:r>
            <a:r>
              <a:rPr lang="vi-VN" altLang="en-US"/>
              <a:t>giá trị sản xuất</a:t>
            </a:r>
            <a:r>
              <a:rPr lang="en-US" altLang="en-US"/>
              <a:t> của xã Hương Sơn</a:t>
            </a:r>
            <a:endParaRPr lang="en-US" altLang="en-US" dirty="0"/>
          </a:p>
          <a:p>
            <a:pPr lvl="2"/>
            <a:endParaRPr lang="vi-VN" altLang="en-US" dirty="0"/>
          </a:p>
        </p:txBody>
      </p:sp>
      <p:sp>
        <p:nvSpPr>
          <p:cNvPr id="4" name="Slide Number Placeholder 3">
            <a:extLst>
              <a:ext uri="{FF2B5EF4-FFF2-40B4-BE49-F238E27FC236}">
                <a16:creationId xmlns:a16="http://schemas.microsoft.com/office/drawing/2014/main" id="{DC2A4EAE-9EFB-9FBD-68AB-F2D2B7B93611}"/>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14</a:t>
            </a:fld>
            <a:endParaRPr lang="en-US"/>
          </a:p>
        </p:txBody>
      </p:sp>
      <p:grpSp>
        <p:nvGrpSpPr>
          <p:cNvPr id="15" name="Group 14">
            <a:extLst>
              <a:ext uri="{FF2B5EF4-FFF2-40B4-BE49-F238E27FC236}">
                <a16:creationId xmlns:a16="http://schemas.microsoft.com/office/drawing/2014/main" id="{52B3505B-6213-0932-2622-887BC6186802}"/>
              </a:ext>
            </a:extLst>
          </p:cNvPr>
          <p:cNvGrpSpPr/>
          <p:nvPr/>
        </p:nvGrpSpPr>
        <p:grpSpPr>
          <a:xfrm>
            <a:off x="4292922" y="523148"/>
            <a:ext cx="5559289" cy="6285996"/>
            <a:chOff x="4292922" y="207460"/>
            <a:chExt cx="5559289" cy="6285996"/>
          </a:xfrm>
        </p:grpSpPr>
        <p:pic>
          <p:nvPicPr>
            <p:cNvPr id="5" name="Picture 4">
              <a:extLst>
                <a:ext uri="{FF2B5EF4-FFF2-40B4-BE49-F238E27FC236}">
                  <a16:creationId xmlns:a16="http://schemas.microsoft.com/office/drawing/2014/main" id="{2F9FB25F-8F2A-ECB2-DDC5-451E250471A2}"/>
                </a:ext>
              </a:extLst>
            </p:cNvPr>
            <p:cNvPicPr>
              <a:picLocks noChangeAspect="1"/>
            </p:cNvPicPr>
            <p:nvPr/>
          </p:nvPicPr>
          <p:blipFill>
            <a:blip r:embed="rId2"/>
            <a:stretch>
              <a:fillRect/>
            </a:stretch>
          </p:blipFill>
          <p:spPr>
            <a:xfrm>
              <a:off x="7040365" y="207460"/>
              <a:ext cx="2811846" cy="1992819"/>
            </a:xfrm>
            <a:prstGeom prst="rect">
              <a:avLst/>
            </a:prstGeom>
          </p:spPr>
        </p:pic>
        <p:pic>
          <p:nvPicPr>
            <p:cNvPr id="8" name="Picture 7">
              <a:extLst>
                <a:ext uri="{FF2B5EF4-FFF2-40B4-BE49-F238E27FC236}">
                  <a16:creationId xmlns:a16="http://schemas.microsoft.com/office/drawing/2014/main" id="{85EC23A6-D7B7-6B71-A72A-ABEC1A042537}"/>
                </a:ext>
              </a:extLst>
            </p:cNvPr>
            <p:cNvPicPr>
              <a:picLocks noChangeAspect="1"/>
            </p:cNvPicPr>
            <p:nvPr/>
          </p:nvPicPr>
          <p:blipFill>
            <a:blip r:embed="rId3"/>
            <a:stretch>
              <a:fillRect/>
            </a:stretch>
          </p:blipFill>
          <p:spPr>
            <a:xfrm>
              <a:off x="4294094" y="2141911"/>
              <a:ext cx="5558117" cy="3939163"/>
            </a:xfrm>
            <a:prstGeom prst="rect">
              <a:avLst/>
            </a:prstGeom>
          </p:spPr>
        </p:pic>
        <p:cxnSp>
          <p:nvCxnSpPr>
            <p:cNvPr id="9" name="Straight Arrow Connector 8">
              <a:extLst>
                <a:ext uri="{FF2B5EF4-FFF2-40B4-BE49-F238E27FC236}">
                  <a16:creationId xmlns:a16="http://schemas.microsoft.com/office/drawing/2014/main" id="{BA90451D-8DE3-F3CE-18F2-CA0D9628832B}"/>
                </a:ext>
              </a:extLst>
            </p:cNvPr>
            <p:cNvCxnSpPr>
              <a:cxnSpLocks/>
              <a:stCxn id="12" idx="0"/>
            </p:cNvCxnSpPr>
            <p:nvPr/>
          </p:nvCxnSpPr>
          <p:spPr>
            <a:xfrm flipH="1" flipV="1">
              <a:off x="5501818" y="3225180"/>
              <a:ext cx="974787" cy="299127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C20071-7FC4-8F38-89BF-B12629F151B0}"/>
                </a:ext>
              </a:extLst>
            </p:cNvPr>
            <p:cNvCxnSpPr>
              <a:cxnSpLocks/>
              <a:stCxn id="12" idx="0"/>
            </p:cNvCxnSpPr>
            <p:nvPr/>
          </p:nvCxnSpPr>
          <p:spPr>
            <a:xfrm flipV="1">
              <a:off x="6476605" y="5462542"/>
              <a:ext cx="1422255" cy="7539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D05025-6AC2-CEBC-5210-4EE9AAB1C559}"/>
                </a:ext>
              </a:extLst>
            </p:cNvPr>
            <p:cNvCxnSpPr>
              <a:cxnSpLocks/>
              <a:stCxn id="12" idx="0"/>
            </p:cNvCxnSpPr>
            <p:nvPr/>
          </p:nvCxnSpPr>
          <p:spPr>
            <a:xfrm flipV="1">
              <a:off x="6476605" y="4026346"/>
              <a:ext cx="731591" cy="21901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701BD3D-7C6C-1786-8305-F0578EF1C241}"/>
                </a:ext>
              </a:extLst>
            </p:cNvPr>
            <p:cNvSpPr txBox="1"/>
            <p:nvPr/>
          </p:nvSpPr>
          <p:spPr>
            <a:xfrm>
              <a:off x="5501818" y="6216457"/>
              <a:ext cx="1949573" cy="276999"/>
            </a:xfrm>
            <a:prstGeom prst="rect">
              <a:avLst/>
            </a:prstGeom>
            <a:noFill/>
          </p:spPr>
          <p:txBody>
            <a:bodyPr wrap="none" rtlCol="0">
              <a:spAutoFit/>
            </a:bodyPr>
            <a:lstStyle/>
            <a:p>
              <a:pPr algn="l"/>
              <a:r>
                <a:rPr lang="en-US" sz="1200" b="1" i="1">
                  <a:latin typeface="Arial" panose="020B0604020202020204" pitchFamily="34" charset="0"/>
                  <a:cs typeface="Arial" panose="020B0604020202020204" pitchFamily="34" charset="0"/>
                </a:rPr>
                <a:t>Khu vực ngập/bán ngập</a:t>
              </a:r>
            </a:p>
          </p:txBody>
        </p:sp>
        <p:pic>
          <p:nvPicPr>
            <p:cNvPr id="13" name="Picture 12">
              <a:extLst>
                <a:ext uri="{FF2B5EF4-FFF2-40B4-BE49-F238E27FC236}">
                  <a16:creationId xmlns:a16="http://schemas.microsoft.com/office/drawing/2014/main" id="{9BFEDFFF-4370-4FA1-80F1-910C665E14D3}"/>
                </a:ext>
              </a:extLst>
            </p:cNvPr>
            <p:cNvPicPr>
              <a:picLocks noChangeAspect="1"/>
            </p:cNvPicPr>
            <p:nvPr/>
          </p:nvPicPr>
          <p:blipFill>
            <a:blip r:embed="rId4"/>
            <a:stretch>
              <a:fillRect/>
            </a:stretch>
          </p:blipFill>
          <p:spPr>
            <a:xfrm>
              <a:off x="4292922" y="219854"/>
              <a:ext cx="2811846" cy="1992819"/>
            </a:xfrm>
            <a:prstGeom prst="rect">
              <a:avLst/>
            </a:prstGeom>
          </p:spPr>
        </p:pic>
      </p:grpSp>
      <p:sp>
        <p:nvSpPr>
          <p:cNvPr id="7" name="TextBox 6">
            <a:extLst>
              <a:ext uri="{FF2B5EF4-FFF2-40B4-BE49-F238E27FC236}">
                <a16:creationId xmlns:a16="http://schemas.microsoft.com/office/drawing/2014/main" id="{2C1C6F09-D019-9E44-8FD3-2466C7BFA08B}"/>
              </a:ext>
            </a:extLst>
          </p:cNvPr>
          <p:cNvSpPr txBox="1"/>
          <p:nvPr/>
        </p:nvSpPr>
        <p:spPr>
          <a:xfrm>
            <a:off x="432786" y="5056528"/>
            <a:ext cx="3860135" cy="1685077"/>
          </a:xfrm>
          <a:prstGeom prst="rect">
            <a:avLst/>
          </a:prstGeom>
          <a:noFill/>
        </p:spPr>
        <p:txBody>
          <a:bodyPr wrap="square">
            <a:spAutoFit/>
          </a:bodyPr>
          <a:lstStyle/>
          <a:p>
            <a:pPr indent="180340" algn="just"/>
            <a:r>
              <a:rPr lang="en-US" sz="1150" i="1" dirty="0" err="1">
                <a:solidFill>
                  <a:srgbClr val="FF0000"/>
                </a:solidFill>
                <a:effectLst/>
                <a:latin typeface="+mj-lt"/>
                <a:ea typeface="Calibri" panose="020F0502020204030204" pitchFamily="34" charset="0"/>
              </a:rPr>
              <a:t>Điều</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kiện</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tự</a:t>
            </a:r>
            <a:r>
              <a:rPr lang="en-US" sz="1150" i="1" dirty="0">
                <a:solidFill>
                  <a:srgbClr val="FF0000"/>
                </a:solidFill>
                <a:effectLst/>
                <a:latin typeface="+mj-lt"/>
                <a:ea typeface="Calibri" panose="020F0502020204030204" pitchFamily="34" charset="0"/>
              </a:rPr>
              <a:t> </a:t>
            </a:r>
            <a:r>
              <a:rPr lang="en-US" sz="1150" i="1" err="1">
                <a:solidFill>
                  <a:srgbClr val="FF0000"/>
                </a:solidFill>
                <a:effectLst/>
                <a:latin typeface="+mj-lt"/>
                <a:ea typeface="Calibri" panose="020F0502020204030204" pitchFamily="34" charset="0"/>
              </a:rPr>
              <a:t>nhiên</a:t>
            </a:r>
            <a:r>
              <a:rPr lang="en-US" sz="1150" i="1">
                <a:solidFill>
                  <a:srgbClr val="FF0000"/>
                </a:solidFill>
                <a:effectLst/>
                <a:latin typeface="+mj-lt"/>
                <a:ea typeface="Calibri" panose="020F0502020204030204" pitchFamily="34" charset="0"/>
              </a:rPr>
              <a:t> tạo </a:t>
            </a:r>
            <a:r>
              <a:rPr lang="en-US" sz="1150" i="1" dirty="0" err="1">
                <a:solidFill>
                  <a:srgbClr val="FF0000"/>
                </a:solidFill>
                <a:effectLst/>
                <a:latin typeface="+mj-lt"/>
                <a:ea typeface="Calibri" panose="020F0502020204030204" pitchFamily="34" charset="0"/>
              </a:rPr>
              <a:t>điều</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kiện</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phát</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triển</a:t>
            </a:r>
            <a:r>
              <a:rPr lang="en-US" sz="1150" i="1" dirty="0">
                <a:solidFill>
                  <a:srgbClr val="FF0000"/>
                </a:solidFill>
                <a:effectLst/>
                <a:latin typeface="+mj-lt"/>
                <a:ea typeface="Calibri" panose="020F0502020204030204" pitchFamily="34" charset="0"/>
              </a:rPr>
              <a:t> du </a:t>
            </a:r>
            <a:r>
              <a:rPr lang="en-US" sz="1150" i="1" dirty="0" err="1">
                <a:solidFill>
                  <a:srgbClr val="FF0000"/>
                </a:solidFill>
                <a:effectLst/>
                <a:latin typeface="+mj-lt"/>
                <a:ea typeface="Calibri" panose="020F0502020204030204" pitchFamily="34" charset="0"/>
              </a:rPr>
              <a:t>lịch</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nghỉ</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dưỡng</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trải</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nghiệm</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sinh</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thái</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tuy</a:t>
            </a:r>
            <a:r>
              <a:rPr lang="en-US" sz="1150" i="1" dirty="0">
                <a:solidFill>
                  <a:srgbClr val="FF0000"/>
                </a:solidFill>
                <a:effectLst/>
                <a:latin typeface="+mj-lt"/>
                <a:ea typeface="Calibri" panose="020F0502020204030204" pitchFamily="34" charset="0"/>
              </a:rPr>
              <a:t> </a:t>
            </a:r>
            <a:r>
              <a:rPr lang="en-US" sz="1150" i="1" err="1">
                <a:solidFill>
                  <a:srgbClr val="FF0000"/>
                </a:solidFill>
                <a:effectLst/>
                <a:latin typeface="+mj-lt"/>
                <a:ea typeface="Calibri" panose="020F0502020204030204" pitchFamily="34" charset="0"/>
              </a:rPr>
              <a:t>nhiên</a:t>
            </a:r>
            <a:r>
              <a:rPr lang="en-US" sz="1150" i="1">
                <a:solidFill>
                  <a:srgbClr val="FF0000"/>
                </a:solidFill>
                <a:effectLst/>
                <a:latin typeface="+mj-lt"/>
                <a:ea typeface="Calibri" panose="020F0502020204030204" pitchFamily="34" charset="0"/>
              </a:rPr>
              <a:t> các </a:t>
            </a:r>
            <a:r>
              <a:rPr lang="en-US" sz="1150" i="1" dirty="0" err="1">
                <a:solidFill>
                  <a:srgbClr val="FF0000"/>
                </a:solidFill>
                <a:effectLst/>
                <a:latin typeface="+mj-lt"/>
                <a:ea typeface="Calibri" panose="020F0502020204030204" pitchFamily="34" charset="0"/>
              </a:rPr>
              <a:t>công</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trình</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có</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nguy</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cơ</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xuống</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cấp</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nhanh</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chóng</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và</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khó</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khăn</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cho</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việc</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tu</a:t>
            </a:r>
            <a:r>
              <a:rPr lang="en-US" sz="1150" i="1" dirty="0">
                <a:solidFill>
                  <a:srgbClr val="FF0000"/>
                </a:solidFill>
                <a:effectLst/>
                <a:latin typeface="+mj-lt"/>
                <a:ea typeface="Calibri" panose="020F0502020204030204" pitchFamily="34" charset="0"/>
              </a:rPr>
              <a:t> </a:t>
            </a:r>
            <a:r>
              <a:rPr lang="en-US" sz="1150" i="1" dirty="0" err="1">
                <a:solidFill>
                  <a:srgbClr val="FF0000"/>
                </a:solidFill>
                <a:effectLst/>
                <a:latin typeface="+mj-lt"/>
                <a:ea typeface="Calibri" panose="020F0502020204030204" pitchFamily="34" charset="0"/>
              </a:rPr>
              <a:t>bổ</a:t>
            </a:r>
            <a:r>
              <a:rPr lang="en-US" sz="1150" i="1" dirty="0">
                <a:solidFill>
                  <a:srgbClr val="FF0000"/>
                </a:solidFill>
                <a:effectLst/>
                <a:latin typeface="+mj-lt"/>
                <a:ea typeface="Calibri" panose="020F0502020204030204" pitchFamily="34" charset="0"/>
              </a:rPr>
              <a:t>, </a:t>
            </a:r>
            <a:r>
              <a:rPr lang="en-US" sz="1150" i="1" err="1">
                <a:solidFill>
                  <a:srgbClr val="FF0000"/>
                </a:solidFill>
                <a:effectLst/>
                <a:latin typeface="+mj-lt"/>
                <a:ea typeface="Calibri" panose="020F0502020204030204" pitchFamily="34" charset="0"/>
              </a:rPr>
              <a:t>phục</a:t>
            </a:r>
            <a:r>
              <a:rPr lang="en-US" sz="1150" i="1">
                <a:solidFill>
                  <a:srgbClr val="FF0000"/>
                </a:solidFill>
                <a:effectLst/>
                <a:latin typeface="+mj-lt"/>
                <a:ea typeface="Calibri" panose="020F0502020204030204" pitchFamily="34" charset="0"/>
              </a:rPr>
              <a:t> hồi.</a:t>
            </a:r>
            <a:endParaRPr lang="en-US" sz="1150" i="1">
              <a:solidFill>
                <a:srgbClr val="FF0000"/>
              </a:solidFill>
              <a:latin typeface="+mj-lt"/>
              <a:ea typeface="Calibri" panose="020F0502020204030204" pitchFamily="34" charset="0"/>
            </a:endParaRPr>
          </a:p>
          <a:p>
            <a:pPr indent="180340" algn="just"/>
            <a:r>
              <a:rPr lang="en-US" sz="1150" i="1">
                <a:solidFill>
                  <a:srgbClr val="FF0000"/>
                </a:solidFill>
                <a:effectLst/>
                <a:latin typeface="+mj-lt"/>
                <a:ea typeface="Calibri" panose="020F0502020204030204" pitchFamily="34" charset="0"/>
              </a:rPr>
              <a:t>Kinh tế, xã hội ổn định và dân cư đồng nhất tạo nguồn lực cho tu bổ, bảo quản di tích</a:t>
            </a:r>
            <a:r>
              <a:rPr lang="en-US" sz="1150" i="1">
                <a:solidFill>
                  <a:srgbClr val="FF0000"/>
                </a:solidFill>
                <a:latin typeface="+mj-lt"/>
                <a:ea typeface="Calibri" panose="020F0502020204030204" pitchFamily="34" charset="0"/>
              </a:rPr>
              <a:t>. T</a:t>
            </a:r>
            <a:r>
              <a:rPr lang="en-US" sz="1150" i="1">
                <a:solidFill>
                  <a:srgbClr val="FF0000"/>
                </a:solidFill>
                <a:effectLst/>
                <a:latin typeface="+mj-lt"/>
                <a:ea typeface="Calibri" panose="020F0502020204030204" pitchFamily="34" charset="0"/>
              </a:rPr>
              <a:t>uy nhiên, sự phụ thuộc của cộng đồng dân cư vào di tích mang đến thách thức khi di dời, hoạch định lại các điểm thương mại dịch vụ.</a:t>
            </a:r>
            <a:endParaRPr lang="en-US" sz="1150" i="1" dirty="0">
              <a:solidFill>
                <a:srgbClr val="FF0000"/>
              </a:solidFill>
              <a:effectLst/>
              <a:latin typeface="+mj-lt"/>
              <a:ea typeface="Calibri" panose="020F0502020204030204" pitchFamily="34" charset="0"/>
            </a:endParaRPr>
          </a:p>
        </p:txBody>
      </p:sp>
      <p:sp>
        <p:nvSpPr>
          <p:cNvPr id="17" name="Arrow: Right 16">
            <a:extLst>
              <a:ext uri="{FF2B5EF4-FFF2-40B4-BE49-F238E27FC236}">
                <a16:creationId xmlns:a16="http://schemas.microsoft.com/office/drawing/2014/main" id="{41555F1B-76A9-9BBE-5FAC-813DA5799211}"/>
              </a:ext>
            </a:extLst>
          </p:cNvPr>
          <p:cNvSpPr/>
          <p:nvPr/>
        </p:nvSpPr>
        <p:spPr>
          <a:xfrm>
            <a:off x="57852" y="5601776"/>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4128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CDB79-4D0D-3BB3-4F58-3024121CAC3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916F706E-F1DD-2090-49DD-26D4F8BB78B9}"/>
              </a:ext>
            </a:extLst>
          </p:cNvPr>
          <p:cNvSpPr>
            <a:spLocks noGrp="1"/>
          </p:cNvSpPr>
          <p:nvPr>
            <p:ph type="title"/>
          </p:nvPr>
        </p:nvSpPr>
        <p:spPr>
          <a:xfrm>
            <a:off x="233082" y="177627"/>
            <a:ext cx="8991881" cy="355250"/>
          </a:xfrm>
        </p:spPr>
        <p:txBody>
          <a:bodyPr>
            <a:normAutofit fontScale="90000"/>
          </a:bodyPr>
          <a:lstStyle/>
          <a:p>
            <a:r>
              <a:rPr lang="en-US"/>
              <a:t>Điều kiện tự nhiên và kinh tế - xã hội tác động đến di tích</a:t>
            </a:r>
          </a:p>
        </p:txBody>
      </p:sp>
      <p:sp>
        <p:nvSpPr>
          <p:cNvPr id="3" name="Content Placeholder 2">
            <a:extLst>
              <a:ext uri="{FF2B5EF4-FFF2-40B4-BE49-F238E27FC236}">
                <a16:creationId xmlns:a16="http://schemas.microsoft.com/office/drawing/2014/main" id="{D12375D1-662A-980D-0A5F-6C5687C2951E}"/>
              </a:ext>
            </a:extLst>
          </p:cNvPr>
          <p:cNvSpPr>
            <a:spLocks noGrp="1"/>
          </p:cNvSpPr>
          <p:nvPr>
            <p:ph idx="1"/>
          </p:nvPr>
        </p:nvSpPr>
        <p:spPr>
          <a:xfrm>
            <a:off x="233082" y="616449"/>
            <a:ext cx="2387600" cy="5891443"/>
          </a:xfrm>
        </p:spPr>
        <p:txBody>
          <a:bodyPr>
            <a:normAutofit fontScale="92500" lnSpcReduction="10000"/>
          </a:bodyPr>
          <a:lstStyle/>
          <a:p>
            <a:r>
              <a:rPr lang="en-US" altLang="en-US"/>
              <a:t>Hiện trạng Sử dụng đất và dân cư: </a:t>
            </a:r>
          </a:p>
          <a:p>
            <a:pPr lvl="2"/>
            <a:r>
              <a:rPr lang="vi-VN" altLang="en-US"/>
              <a:t>Tất cả các di tích trong hồ sơ di tích được khoanh vùng đất </a:t>
            </a:r>
            <a:r>
              <a:rPr lang="en-US" altLang="en-US"/>
              <a:t>có di tích lịch sử, văn hóa, danh lam thắng cảnh, di sản thiên nhiên. Các công trình tôn giáo, tín ngưỡng ngoài hồ sơ di tích (05 điểm) là đất tôn giáo, tín ngưỡng</a:t>
            </a:r>
            <a:r>
              <a:rPr lang="vi-VN" altLang="en-US"/>
              <a:t>. </a:t>
            </a:r>
            <a:endParaRPr lang="en-US" altLang="en-US"/>
          </a:p>
          <a:p>
            <a:pPr lvl="2"/>
            <a:r>
              <a:rPr lang="vi-VN" altLang="en-US"/>
              <a:t>Phần lớn diện tích đất trong khu vực lập quy hoạch là rừng </a:t>
            </a:r>
            <a:r>
              <a:rPr lang="en-US" altLang="en-US"/>
              <a:t>đặc dụng </a:t>
            </a:r>
            <a:r>
              <a:rPr lang="vi-VN" altLang="en-US"/>
              <a:t>(61,41%) và đất sản xuất nông nghiệp (18,57%).</a:t>
            </a:r>
            <a:r>
              <a:rPr lang="en-US" altLang="en-US"/>
              <a:t> </a:t>
            </a:r>
            <a:r>
              <a:rPr lang="vi-VN" altLang="en-US"/>
              <a:t>Loại đất đáng kể tiếp theo là đất sông ngòi, kênh rạch chiếm 16,40%.</a:t>
            </a:r>
            <a:endParaRPr lang="en-US" altLang="en-US"/>
          </a:p>
          <a:p>
            <a:pPr lvl="2"/>
            <a:r>
              <a:rPr lang="en-US" altLang="en-US" sz="1200"/>
              <a:t>Dân cư sinh sống rải rác trong di tích là tồn tại trong thời gian dài ảnh hưởng đến quản lý và khai thác phát huy giá trị; gia tăng nguy cơ cháy rừng, các công trình xây dựng ảnh hưởng tới cảnh quan chung… Cần di dời dân cư ra khỏi khu vực di tích</a:t>
            </a:r>
            <a:r>
              <a:rPr lang="en-US" altLang="en-US" sz="1200" i="1">
                <a:solidFill>
                  <a:srgbClr val="FF0000"/>
                </a:solidFill>
              </a:rPr>
              <a:t>.</a:t>
            </a:r>
            <a:endParaRPr lang="en-US" altLang="en-US"/>
          </a:p>
          <a:p>
            <a:pPr lvl="2"/>
            <a:r>
              <a:rPr lang="en-US" altLang="en-US">
                <a:solidFill>
                  <a:srgbClr val="FF0000"/>
                </a:solidFill>
              </a:rPr>
              <a:t>Quỹ đất phù hợp cho khai thác phát huy giá trị, xây dựng công trình mới tập trung chủ yếu ở phía Tây Bắc và phía Đông, phía Nam. Đây là khu vực đất nông nghiệp,đất ngập nước và bán ngập không nằm trong rừng đặc dụng Hương Sơn; đặc biệt đất bán ngập, ngập nước có nhiều giá trị khai thác cảnh quan, hệ sinh thái; là điều kiện thuận lợi phát triển du lịch sinh thái, nghỉ dưỡng, trải nghiệm mới lạ cho Hương Sơn.</a:t>
            </a:r>
            <a:endParaRPr lang="en-US"/>
          </a:p>
        </p:txBody>
      </p:sp>
      <p:sp>
        <p:nvSpPr>
          <p:cNvPr id="4" name="Slide Number Placeholder 3">
            <a:extLst>
              <a:ext uri="{FF2B5EF4-FFF2-40B4-BE49-F238E27FC236}">
                <a16:creationId xmlns:a16="http://schemas.microsoft.com/office/drawing/2014/main" id="{502DD394-4EED-36DD-02A1-89ADA17AB963}"/>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15</a:t>
            </a:fld>
            <a:endParaRPr lang="en-US"/>
          </a:p>
        </p:txBody>
      </p:sp>
      <p:pic>
        <p:nvPicPr>
          <p:cNvPr id="2" name="Picture 2">
            <a:extLst>
              <a:ext uri="{FF2B5EF4-FFF2-40B4-BE49-F238E27FC236}">
                <a16:creationId xmlns:a16="http://schemas.microsoft.com/office/drawing/2014/main" id="{F839394B-A413-660C-7D85-8DCE80FFF0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03"/>
          <a:stretch/>
        </p:blipFill>
        <p:spPr bwMode="auto">
          <a:xfrm>
            <a:off x="2638206" y="616450"/>
            <a:ext cx="7031751" cy="4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5FA8AE26-EC3F-09D5-441A-C5A9872180B9}"/>
              </a:ext>
            </a:extLst>
          </p:cNvPr>
          <p:cNvSpPr/>
          <p:nvPr/>
        </p:nvSpPr>
        <p:spPr>
          <a:xfrm rot="18636249">
            <a:off x="4076560" y="1114424"/>
            <a:ext cx="1304925" cy="913130"/>
          </a:xfrm>
          <a:prstGeom prst="ellipse">
            <a:avLst/>
          </a:prstGeom>
          <a:noFill/>
          <a:ln w="19050">
            <a:solidFill>
              <a:schemeClr val="tx1">
                <a:lumMod val="95000"/>
                <a:lumOff val="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D89D88A-F5AF-21C9-0413-2BCD227E1DE4}"/>
              </a:ext>
            </a:extLst>
          </p:cNvPr>
          <p:cNvSpPr/>
          <p:nvPr/>
        </p:nvSpPr>
        <p:spPr>
          <a:xfrm rot="18636249">
            <a:off x="6951716" y="2390775"/>
            <a:ext cx="1304925" cy="913130"/>
          </a:xfrm>
          <a:prstGeom prst="ellipse">
            <a:avLst/>
          </a:prstGeom>
          <a:noFill/>
          <a:ln w="19050">
            <a:solidFill>
              <a:schemeClr val="tx1">
                <a:lumMod val="95000"/>
                <a:lumOff val="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FC2383-3D26-C6EC-2989-6DF811844849}"/>
              </a:ext>
            </a:extLst>
          </p:cNvPr>
          <p:cNvSpPr/>
          <p:nvPr/>
        </p:nvSpPr>
        <p:spPr>
          <a:xfrm rot="18636249">
            <a:off x="7043732" y="3227788"/>
            <a:ext cx="2170928" cy="1333497"/>
          </a:xfrm>
          <a:prstGeom prst="ellipse">
            <a:avLst/>
          </a:prstGeom>
          <a:noFill/>
          <a:ln w="19050">
            <a:solidFill>
              <a:schemeClr val="tx1">
                <a:lumMod val="95000"/>
                <a:lumOff val="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B2F3E66-A6EA-C10D-1FC6-F043B778544E}"/>
              </a:ext>
            </a:extLst>
          </p:cNvPr>
          <p:cNvCxnSpPr>
            <a:cxnSpLocks/>
            <a:endCxn id="6" idx="6"/>
          </p:cNvCxnSpPr>
          <p:nvPr/>
        </p:nvCxnSpPr>
        <p:spPr>
          <a:xfrm>
            <a:off x="7791450" y="1104900"/>
            <a:ext cx="237370" cy="1247075"/>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3DE8CE1-7450-A7C8-4523-244658D15B18}"/>
              </a:ext>
            </a:extLst>
          </p:cNvPr>
          <p:cNvCxnSpPr>
            <a:cxnSpLocks/>
            <a:endCxn id="8" idx="6"/>
          </p:cNvCxnSpPr>
          <p:nvPr/>
        </p:nvCxnSpPr>
        <p:spPr>
          <a:xfrm>
            <a:off x="7791450" y="1104900"/>
            <a:ext cx="1044198" cy="1965526"/>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CA7763-A281-0CCD-78C3-55D11D473F0B}"/>
              </a:ext>
            </a:extLst>
          </p:cNvPr>
          <p:cNvCxnSpPr>
            <a:cxnSpLocks/>
          </p:cNvCxnSpPr>
          <p:nvPr/>
        </p:nvCxnSpPr>
        <p:spPr>
          <a:xfrm flipH="1">
            <a:off x="5143500" y="1123950"/>
            <a:ext cx="2647950"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503A545-B620-324A-9AD9-5A5AC16AD5EF}"/>
              </a:ext>
            </a:extLst>
          </p:cNvPr>
          <p:cNvSpPr txBox="1"/>
          <p:nvPr/>
        </p:nvSpPr>
        <p:spPr>
          <a:xfrm>
            <a:off x="3111507" y="5466304"/>
            <a:ext cx="6381411" cy="938719"/>
          </a:xfrm>
          <a:prstGeom prst="rect">
            <a:avLst/>
          </a:prstGeom>
          <a:noFill/>
        </p:spPr>
        <p:txBody>
          <a:bodyPr wrap="square">
            <a:spAutoFit/>
          </a:bodyPr>
          <a:lstStyle/>
          <a:p>
            <a:pPr marL="0" lvl="3"/>
            <a:r>
              <a:rPr lang="en-US" altLang="en-US" sz="1100" i="1"/>
              <a:t>Theo khảo sát sơ bộ và tài liệu được cung cấp, có khoảng 543 hộ dân sinh sống rải rác trong khu vực bảo vệ I của di tích - cũng là khu vực bảo tồn nghiêm ngặt và phục hồi sinh thái của rừng đặc dụng Hương Sơn, trong đó chủ yếu là các hộ làm vườn rừng. Khu vực Bảo vệ II: Khoảng 90 hộ sinh sống. Khu vực mở rộng khoảng 577 hộ, bao gồm các hộ dân sinh sống và sản xuất nông lâm nghiệp, dịch vụ.</a:t>
            </a:r>
            <a:endParaRPr lang="en-US" sz="1100" i="1"/>
          </a:p>
        </p:txBody>
      </p:sp>
      <p:sp>
        <p:nvSpPr>
          <p:cNvPr id="16" name="Oval 15">
            <a:extLst>
              <a:ext uri="{FF2B5EF4-FFF2-40B4-BE49-F238E27FC236}">
                <a16:creationId xmlns:a16="http://schemas.microsoft.com/office/drawing/2014/main" id="{D0C6F9A1-B1E8-49C3-081A-8B03FECEFA76}"/>
              </a:ext>
            </a:extLst>
          </p:cNvPr>
          <p:cNvSpPr/>
          <p:nvPr/>
        </p:nvSpPr>
        <p:spPr>
          <a:xfrm rot="20132114">
            <a:off x="5578160" y="2619881"/>
            <a:ext cx="1304925" cy="348033"/>
          </a:xfrm>
          <a:prstGeom prst="ellipse">
            <a:avLst/>
          </a:prstGeom>
          <a:noFill/>
          <a:ln w="190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BFEA49A-13E7-0DF5-D9AC-7102EA09EE3C}"/>
              </a:ext>
            </a:extLst>
          </p:cNvPr>
          <p:cNvCxnSpPr/>
          <p:nvPr/>
        </p:nvCxnSpPr>
        <p:spPr>
          <a:xfrm flipH="1">
            <a:off x="4400550" y="3070426"/>
            <a:ext cx="1257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B2FA2F9-6C7E-95D1-ECD1-AAAAFFD10F5C}"/>
              </a:ext>
            </a:extLst>
          </p:cNvPr>
          <p:cNvSpPr txBox="1"/>
          <p:nvPr/>
        </p:nvSpPr>
        <p:spPr>
          <a:xfrm>
            <a:off x="2954283" y="2816510"/>
            <a:ext cx="1542555" cy="507831"/>
          </a:xfrm>
          <a:prstGeom prst="rect">
            <a:avLst/>
          </a:prstGeom>
          <a:noFill/>
        </p:spPr>
        <p:txBody>
          <a:bodyPr wrap="square" rtlCol="0">
            <a:spAutoFit/>
          </a:bodyPr>
          <a:lstStyle/>
          <a:p>
            <a:pPr marL="0" indent="87313" algn="l"/>
            <a:r>
              <a:rPr lang="en-US" sz="900" i="1">
                <a:latin typeface="+mj-lt"/>
              </a:rPr>
              <a:t>Khu vực dịch vụ tập trung khai thác theo mùa vụ, dỡ bỏ khi hết lễ hội</a:t>
            </a:r>
          </a:p>
        </p:txBody>
      </p:sp>
    </p:spTree>
    <p:extLst>
      <p:ext uri="{BB962C8B-B14F-4D97-AF65-F5344CB8AC3E}">
        <p14:creationId xmlns:p14="http://schemas.microsoft.com/office/powerpoint/2010/main" val="2682285680"/>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F1755-F859-D426-E60F-B44D3DF192E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91FF372-0255-3C14-3C42-195A6ADF8211}"/>
              </a:ext>
            </a:extLst>
          </p:cNvPr>
          <p:cNvSpPr>
            <a:spLocks noGrp="1"/>
          </p:cNvSpPr>
          <p:nvPr>
            <p:ph type="title"/>
          </p:nvPr>
        </p:nvSpPr>
        <p:spPr/>
        <p:txBody>
          <a:bodyPr>
            <a:normAutofit fontScale="90000"/>
          </a:bodyPr>
          <a:lstStyle/>
          <a:p>
            <a:r>
              <a:rPr lang="en-US"/>
              <a:t>Điều kiện tự nhiên và kinh tế - xã hội tác động đến di tích</a:t>
            </a:r>
          </a:p>
        </p:txBody>
      </p:sp>
      <p:sp>
        <p:nvSpPr>
          <p:cNvPr id="3" name="Content Placeholder 2">
            <a:extLst>
              <a:ext uri="{FF2B5EF4-FFF2-40B4-BE49-F238E27FC236}">
                <a16:creationId xmlns:a16="http://schemas.microsoft.com/office/drawing/2014/main" id="{221FC779-6138-3713-C4A4-E085381B6C42}"/>
              </a:ext>
            </a:extLst>
          </p:cNvPr>
          <p:cNvSpPr>
            <a:spLocks noGrp="1"/>
          </p:cNvSpPr>
          <p:nvPr>
            <p:ph idx="1"/>
          </p:nvPr>
        </p:nvSpPr>
        <p:spPr>
          <a:xfrm>
            <a:off x="233080" y="616450"/>
            <a:ext cx="9259837" cy="5117267"/>
          </a:xfrm>
        </p:spPr>
        <p:txBody>
          <a:bodyPr>
            <a:noAutofit/>
          </a:bodyPr>
          <a:lstStyle/>
          <a:p>
            <a:r>
              <a:rPr lang="en-US" altLang="en-US"/>
              <a:t>Hiện trạng Rừng đặc dụng Hương Sơn và tác động đến di tích</a:t>
            </a:r>
          </a:p>
          <a:p>
            <a:endParaRPr lang="en-US" altLang="en-US"/>
          </a:p>
          <a:p>
            <a:pPr lvl="1"/>
            <a:r>
              <a:rPr lang="en-US" altLang="en-US"/>
              <a:t>L</a:t>
            </a:r>
            <a:r>
              <a:rPr lang="vi-VN" altLang="en-US"/>
              <a:t>à khu rừng bảo tồn và phát triển bền vững hệ sinh thái tự nhiên; nghiên cứu, thực nghiệm khoa học; phát triển dịch vụ, du lịch sinh thái</a:t>
            </a:r>
            <a:r>
              <a:rPr lang="en-US" altLang="en-US"/>
              <a:t>; tổng diện tích khoảng 3.640ha; </a:t>
            </a:r>
            <a:r>
              <a:rPr lang="en-US" altLang="en-US" b="1"/>
              <a:t>62% nằm trong quần thể Hương Sơn</a:t>
            </a:r>
            <a:r>
              <a:rPr lang="en-US" altLang="en-US"/>
              <a:t>. </a:t>
            </a:r>
          </a:p>
          <a:p>
            <a:pPr lvl="2"/>
            <a:r>
              <a:rPr lang="vi-VN" altLang="en-US"/>
              <a:t>Quy hoạch bảo tồn và phát triển bền vững</a:t>
            </a:r>
            <a:r>
              <a:rPr lang="en-US" altLang="en-US"/>
              <a:t> rừng đặc dụng Hương Sơn được lập năm 2014</a:t>
            </a:r>
            <a:r>
              <a:rPr lang="vi-VN" altLang="en-US"/>
              <a:t>; với tổng diện tích </a:t>
            </a:r>
            <a:r>
              <a:rPr lang="en-US" altLang="en-US"/>
              <a:t>quy hoạch </a:t>
            </a:r>
            <a:r>
              <a:rPr lang="vi-VN" altLang="en-US"/>
              <a:t>3.760ha</a:t>
            </a:r>
            <a:r>
              <a:rPr lang="en-US" altLang="en-US"/>
              <a:t> đang được triển khai thực hiện. </a:t>
            </a:r>
          </a:p>
          <a:p>
            <a:pPr lvl="2"/>
            <a:r>
              <a:rPr lang="en-US" altLang="en-US"/>
              <a:t>Rừng đặc dụng Hương Sơn là địa điểm quan trọng triển khai </a:t>
            </a:r>
            <a:r>
              <a:rPr lang="vi-VN" altLang="en-US"/>
              <a:t>Đề án Tăng cường liên kết vùng trong bảo tồn, khai thác, sử dụng tài nguyên đa dạng sinh học tại các khu bảo tồn thiên nhiên, di sản thiên nhiên vùng Đồng bằng Sông Hồng</a:t>
            </a:r>
            <a:r>
              <a:rPr lang="en-US" altLang="en-US"/>
              <a:t> của Hà Nội, gắn với bảo tồn loài Voọc mông trắng nguy cấp, quý, hiếm.</a:t>
            </a:r>
          </a:p>
          <a:p>
            <a:pPr lvl="2"/>
            <a:r>
              <a:rPr lang="en-US" b="1"/>
              <a:t>Trong Khu vực bảo vệ I của quần thể có cả 3 phân khu BTNN, PHST và HCDV của rừng đặc dụng Hương Sơn</a:t>
            </a:r>
            <a:r>
              <a:rPr lang="en-US"/>
              <a:t>. </a:t>
            </a:r>
            <a:r>
              <a:rPr lang="en-US" altLang="en-US"/>
              <a:t>Có 12 di tích nằm trong phân khu PHST; 4 di tích nằm trong phân khu BTNN; 1 di tích trong phân khu HCDV của rừng đặc dụng Hương Sơn.</a:t>
            </a:r>
          </a:p>
          <a:p>
            <a:pPr lvl="2"/>
            <a:r>
              <a:rPr lang="en-US" altLang="en-US"/>
              <a:t>Đặc biệt, </a:t>
            </a:r>
            <a:r>
              <a:rPr lang="en-US" altLang="en-US" b="1"/>
              <a:t>chưa có sự rõ ràng trong phân định ranh giới các di tích với rừng đặc dụng</a:t>
            </a:r>
            <a:r>
              <a:rPr lang="en-US" altLang="en-US"/>
              <a:t>. Theo thông tin do BQL rừng đặc dụng – phòng hộ Hà Nội cung cấp; việc đo đạc khoanh vùng 18/20 di tích được thực hiện năm 2002 với vai trò là các di tích quốc gia, một số di tích được chôn mốc, ranh giới được coi là khu vực bảo vệ các di tích tuy nhiên được thực hiện trên mốc giả định, không có tọa độ VN2000. Vì vậy, </a:t>
            </a:r>
            <a:r>
              <a:rPr lang="en-US" altLang="en-US" b="1"/>
              <a:t>bản đo đạc này không chính xác, không thể sử dụng để quản lý, phân định đất rừng và di tích</a:t>
            </a:r>
            <a:r>
              <a:rPr lang="en-US" altLang="en-US"/>
              <a:t>, sai lệch giữa các tài liệu quản lý rừng và quy hoạch của địa phương.</a:t>
            </a:r>
          </a:p>
          <a:p>
            <a:pPr lvl="2"/>
            <a:endParaRPr lang="en-US" altLang="en-US"/>
          </a:p>
          <a:p>
            <a:pPr lvl="1"/>
            <a:r>
              <a:rPr lang="en-US" altLang="en-US"/>
              <a:t>Tác động của rừng đặc dụng Hương Sơn tới di tích:</a:t>
            </a:r>
          </a:p>
          <a:p>
            <a:pPr lvl="2"/>
            <a:r>
              <a:rPr lang="en-US" altLang="en-US" b="1"/>
              <a:t>Là đặc trưng sinh thái, cảnh quan</a:t>
            </a:r>
            <a:r>
              <a:rPr lang="en-US" altLang="en-US"/>
              <a:t> của quần thể. </a:t>
            </a:r>
          </a:p>
          <a:p>
            <a:pPr lvl="2"/>
            <a:r>
              <a:rPr lang="en-US" altLang="en-US"/>
              <a:t>Quần thể </a:t>
            </a:r>
            <a:r>
              <a:rPr lang="en-US" altLang="en-US" b="1"/>
              <a:t>phải tuân thủ nhiều Luật liên quan</a:t>
            </a:r>
            <a:r>
              <a:rPr lang="en-US" altLang="en-US"/>
              <a:t>, tiêu biểu là Luật di sản và Luật lâm nghiệp trong 62% diện tích chồng lấn giữa rừng và quần thể. Bên cạnh đó, </a:t>
            </a:r>
            <a:r>
              <a:rPr lang="en-US" altLang="en-US" b="1"/>
              <a:t>hai luật này có những quy định khác nhau </a:t>
            </a:r>
            <a:r>
              <a:rPr lang="en-US" altLang="en-US"/>
              <a:t>về xây dựng, phát triển du lịch (có Phụ biểu đính kèm).</a:t>
            </a:r>
          </a:p>
          <a:p>
            <a:pPr lvl="2"/>
            <a:r>
              <a:rPr lang="en-US" altLang="en-US" b="1"/>
              <a:t>Chồng chéo trong quản lý</a:t>
            </a:r>
            <a:r>
              <a:rPr lang="en-US" altLang="en-US"/>
              <a:t>: Rừng đặc dụng Hương Sơn có bộ phận quản lý riêng, gồm Hạt Kiểm lâm số 9 – BQL rừng đặc dụng – phòng hộ Hà Nội; trong khi BQL di tích quản lý chung toàn bộ quần thể. </a:t>
            </a:r>
          </a:p>
          <a:p>
            <a:pPr lvl="2"/>
            <a:r>
              <a:rPr lang="en-US" altLang="en-US" b="1"/>
              <a:t>Quy hoạch </a:t>
            </a:r>
            <a:r>
              <a:rPr lang="vi-VN" altLang="en-US" b="1"/>
              <a:t>bảo tồn và phát triển bền vững</a:t>
            </a:r>
            <a:r>
              <a:rPr lang="en-US" altLang="en-US" b="1"/>
              <a:t> rừng đặc dụng Hương Sơn không quy định rõ ràng về hoạt động xây dựng và khai thác du lịch </a:t>
            </a:r>
            <a:r>
              <a:rPr lang="en-US" altLang="en-US"/>
              <a:t>trong quần thể Hương Sơn, đồng thời </a:t>
            </a:r>
            <a:r>
              <a:rPr lang="en-US" altLang="en-US" b="1"/>
              <a:t>chưa xây dựng Đề án </a:t>
            </a:r>
            <a:r>
              <a:rPr lang="vi-VN" altLang="en-US" b="1"/>
              <a:t>du lịch sinh thái, nghỉ dưỡng, giải trí</a:t>
            </a:r>
            <a:r>
              <a:rPr lang="en-US" altLang="en-US" b="1"/>
              <a:t> </a:t>
            </a:r>
            <a:r>
              <a:rPr lang="en-US" altLang="en-US"/>
              <a:t>phù hợp với Quy hoạch; do đó không thực hiện được các dự án du lịch trong rừng đặc dụng. Đồng thời, chưa đảm bảo các quy định của Khoản 2, điều 5 – Nghị định 166/2018/NĐ-CP, quy định </a:t>
            </a:r>
            <a:r>
              <a:rPr lang="en-US" altLang="en-US" b="1"/>
              <a:t>tại đây chỉ lập 01 quy hoạch di tích</a:t>
            </a:r>
            <a:r>
              <a:rPr lang="en-US" altLang="en-US"/>
              <a:t>, trong đó lồng ghép nội dung giữa bảo vệ di tích với bảo vệ tài nguyên rừng, đa dạng sinh học, nguồn lợi thủy sản, tài nguyên địa chất, địa mạo, quyền và nghĩa vụ của cộng đồng.</a:t>
            </a:r>
            <a:endParaRPr lang="en-US"/>
          </a:p>
        </p:txBody>
      </p:sp>
      <p:sp>
        <p:nvSpPr>
          <p:cNvPr id="4" name="Slide Number Placeholder 3">
            <a:extLst>
              <a:ext uri="{FF2B5EF4-FFF2-40B4-BE49-F238E27FC236}">
                <a16:creationId xmlns:a16="http://schemas.microsoft.com/office/drawing/2014/main" id="{6EC4C0D0-CD44-6B13-D755-58C6E7B52CFA}"/>
              </a:ext>
            </a:extLst>
          </p:cNvPr>
          <p:cNvSpPr>
            <a:spLocks noGrp="1"/>
          </p:cNvSpPr>
          <p:nvPr>
            <p:ph type="sldNum" sz="quarter" idx="12"/>
          </p:nvPr>
        </p:nvSpPr>
        <p:spPr/>
        <p:txBody>
          <a:bodyPr/>
          <a:lstStyle/>
          <a:p>
            <a:fld id="{F44AB3EA-1908-4001-84F3-B79CAC7B64E5}" type="slidenum">
              <a:rPr lang="en-US" smtClean="0"/>
              <a:pPr/>
              <a:t>16</a:t>
            </a:fld>
            <a:endParaRPr lang="en-US"/>
          </a:p>
        </p:txBody>
      </p:sp>
    </p:spTree>
    <p:extLst>
      <p:ext uri="{BB962C8B-B14F-4D97-AF65-F5344CB8AC3E}">
        <p14:creationId xmlns:p14="http://schemas.microsoft.com/office/powerpoint/2010/main" val="620405763"/>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BEDA-5845-BFC6-D817-D2D045CA531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75CFBA1-E57A-0E19-F3CD-10E039263D94}"/>
              </a:ext>
            </a:extLst>
          </p:cNvPr>
          <p:cNvSpPr>
            <a:spLocks noGrp="1"/>
          </p:cNvSpPr>
          <p:nvPr>
            <p:ph type="title"/>
          </p:nvPr>
        </p:nvSpPr>
        <p:spPr/>
        <p:txBody>
          <a:bodyPr>
            <a:normAutofit fontScale="90000"/>
          </a:bodyPr>
          <a:lstStyle/>
          <a:p>
            <a:r>
              <a:rPr lang="en-US"/>
              <a:t>Điều kiện tự nhiên và kinh tế - xã hội tác động đến di tích</a:t>
            </a:r>
          </a:p>
        </p:txBody>
      </p:sp>
      <p:sp>
        <p:nvSpPr>
          <p:cNvPr id="4" name="Slide Number Placeholder 3">
            <a:extLst>
              <a:ext uri="{FF2B5EF4-FFF2-40B4-BE49-F238E27FC236}">
                <a16:creationId xmlns:a16="http://schemas.microsoft.com/office/drawing/2014/main" id="{CBA7C4D7-134F-84B8-03C7-42C3B564545C}"/>
              </a:ext>
            </a:extLst>
          </p:cNvPr>
          <p:cNvSpPr>
            <a:spLocks noGrp="1"/>
          </p:cNvSpPr>
          <p:nvPr>
            <p:ph type="sldNum" sz="quarter" idx="12"/>
          </p:nvPr>
        </p:nvSpPr>
        <p:spPr/>
        <p:txBody>
          <a:bodyPr/>
          <a:lstStyle/>
          <a:p>
            <a:fld id="{F44AB3EA-1908-4001-84F3-B79CAC7B64E5}" type="slidenum">
              <a:rPr lang="en-US" smtClean="0"/>
              <a:pPr/>
              <a:t>17</a:t>
            </a:fld>
            <a:endParaRPr lang="en-US"/>
          </a:p>
        </p:txBody>
      </p:sp>
      <p:sp>
        <p:nvSpPr>
          <p:cNvPr id="7" name="TextBox 6">
            <a:extLst>
              <a:ext uri="{FF2B5EF4-FFF2-40B4-BE49-F238E27FC236}">
                <a16:creationId xmlns:a16="http://schemas.microsoft.com/office/drawing/2014/main" id="{BE11E1BA-462A-FF51-C589-DCB42D30A8A5}"/>
              </a:ext>
            </a:extLst>
          </p:cNvPr>
          <p:cNvSpPr txBox="1"/>
          <p:nvPr/>
        </p:nvSpPr>
        <p:spPr>
          <a:xfrm>
            <a:off x="278081" y="717176"/>
            <a:ext cx="2562851" cy="5601533"/>
          </a:xfrm>
          <a:prstGeom prst="rect">
            <a:avLst/>
          </a:prstGeom>
          <a:noFill/>
        </p:spPr>
        <p:txBody>
          <a:bodyPr wrap="square">
            <a:spAutoFit/>
          </a:bodyPr>
          <a:lstStyle/>
          <a:p>
            <a:pPr marL="285750" indent="-285750" algn="just">
              <a:spcBef>
                <a:spcPts val="600"/>
              </a:spcBef>
              <a:buFont typeface="Arial" panose="020B0604020202020204" pitchFamily="34" charset="0"/>
              <a:buChar char="•"/>
            </a:pPr>
            <a:r>
              <a:rPr lang="en-US" sz="1200" b="1" i="1">
                <a:effectLst/>
                <a:latin typeface="+mj-lt"/>
                <a:ea typeface="Calibri" panose="020F0502020204030204" pitchFamily="34" charset="0"/>
              </a:rPr>
              <a:t>Quần thể di tích đã tồn tại từ lâu</a:t>
            </a:r>
            <a:r>
              <a:rPr lang="en-US" sz="1200" i="1">
                <a:effectLst/>
                <a:latin typeface="+mj-lt"/>
                <a:ea typeface="Calibri" panose="020F0502020204030204" pitchFamily="34" charset="0"/>
              </a:rPr>
              <a:t>; các di tích trong quần thể đã được ghi nhận là đất di tích từ hàng trăm năm, tuy nhiên đang </a:t>
            </a:r>
            <a:r>
              <a:rPr lang="en-US" sz="1200" b="1" i="1">
                <a:effectLst/>
                <a:latin typeface="+mj-lt"/>
                <a:ea typeface="Calibri" panose="020F0502020204030204" pitchFamily="34" charset="0"/>
              </a:rPr>
              <a:t>xuất hiện các mâu thuẫn với rừng đặc dụng</a:t>
            </a:r>
            <a:r>
              <a:rPr lang="en-US" sz="1200" i="1">
                <a:effectLst/>
                <a:latin typeface="+mj-lt"/>
                <a:ea typeface="Calibri" panose="020F0502020204030204" pitchFamily="34" charset="0"/>
              </a:rPr>
              <a:t> Hương Sơn về khai thác và quản lý. </a:t>
            </a:r>
          </a:p>
          <a:p>
            <a:pPr marL="285750" indent="-285750" algn="just">
              <a:spcBef>
                <a:spcPts val="600"/>
              </a:spcBef>
              <a:buFont typeface="Arial" panose="020B0604020202020204" pitchFamily="34" charset="0"/>
              <a:buChar char="•"/>
            </a:pPr>
            <a:r>
              <a:rPr lang="en-US" sz="1200" b="1" i="1">
                <a:latin typeface="+mj-lt"/>
                <a:ea typeface="Calibri" panose="020F0502020204030204" pitchFamily="34" charset="0"/>
              </a:rPr>
              <a:t>Rừng bao phủ phần lớn di tích; đồng thời là yếu tố đặc trưng</a:t>
            </a:r>
            <a:r>
              <a:rPr lang="en-US" sz="1200" i="1">
                <a:latin typeface="+mj-lt"/>
                <a:ea typeface="Calibri" panose="020F0502020204030204" pitchFamily="34" charset="0"/>
              </a:rPr>
              <a:t> của di tích; do đó cần </a:t>
            </a:r>
            <a:r>
              <a:rPr lang="en-US" sz="1200" b="1" i="1">
                <a:latin typeface="+mj-lt"/>
                <a:ea typeface="Calibri" panose="020F0502020204030204" pitchFamily="34" charset="0"/>
              </a:rPr>
              <a:t>đồng nhất về quản lý và khai thác</a:t>
            </a:r>
            <a:r>
              <a:rPr lang="en-US" sz="1200" i="1">
                <a:latin typeface="+mj-lt"/>
                <a:ea typeface="Calibri" panose="020F0502020204030204" pitchFamily="34" charset="0"/>
              </a:rPr>
              <a:t> giá trị. </a:t>
            </a:r>
          </a:p>
          <a:p>
            <a:pPr marL="285750" indent="-285750" algn="just">
              <a:spcBef>
                <a:spcPts val="600"/>
              </a:spcBef>
              <a:buFont typeface="Arial" panose="020B0604020202020204" pitchFamily="34" charset="0"/>
              <a:buChar char="•"/>
            </a:pPr>
            <a:r>
              <a:rPr lang="en-US" sz="1200" i="1">
                <a:latin typeface="+mj-lt"/>
                <a:ea typeface="Calibri" panose="020F0502020204030204" pitchFamily="34" charset="0"/>
              </a:rPr>
              <a:t>Quy hoạch di tích cần </a:t>
            </a:r>
            <a:r>
              <a:rPr lang="en-US" sz="1200" b="1" i="1">
                <a:latin typeface="+mj-lt"/>
                <a:ea typeface="Calibri" panose="020F0502020204030204" pitchFamily="34" charset="0"/>
              </a:rPr>
              <a:t>cụ thể hóa hoặc điều chỉnh các định hướng của </a:t>
            </a:r>
            <a:r>
              <a:rPr lang="vi-VN" sz="1200" b="1" i="1">
                <a:latin typeface="+mj-lt"/>
                <a:ea typeface="Calibri" panose="020F0502020204030204" pitchFamily="34" charset="0"/>
              </a:rPr>
              <a:t>Quy hoạch bảo tồn và phát triển bền vững rừng đặc dụng Hương Sơ</a:t>
            </a:r>
            <a:r>
              <a:rPr lang="vi-VN" sz="1200" i="1">
                <a:latin typeface="+mj-lt"/>
                <a:ea typeface="Calibri" panose="020F0502020204030204" pitchFamily="34" charset="0"/>
              </a:rPr>
              <a:t>n</a:t>
            </a:r>
            <a:r>
              <a:rPr lang="en-US" sz="1200" i="1">
                <a:latin typeface="+mj-lt"/>
                <a:ea typeface="Calibri" panose="020F0502020204030204" pitchFamily="34" charset="0"/>
              </a:rPr>
              <a:t>; là cơ sở pháp lý để triển khai bảo vệ rừng, khai thác du lịch sinh thái kết hợp với bảo vệ di tích trong thời gian tới. Đồng thời </a:t>
            </a:r>
            <a:r>
              <a:rPr lang="en-US" sz="1200" b="1" i="1">
                <a:latin typeface="+mj-lt"/>
                <a:ea typeface="Calibri" panose="020F0502020204030204" pitchFamily="34" charset="0"/>
              </a:rPr>
              <a:t>khoanh vùng phạm vi bảo vệ từng di tích, phân định với đất rừng </a:t>
            </a:r>
            <a:r>
              <a:rPr lang="en-US" sz="1200" i="1">
                <a:latin typeface="+mj-lt"/>
                <a:ea typeface="Calibri" panose="020F0502020204030204" pitchFamily="34" charset="0"/>
              </a:rPr>
              <a:t>làm cơ sở thống nhất quản lý hệ thống giữa các quy hoạch liên quan và rừng đặc dụng Hương Sơn.</a:t>
            </a:r>
          </a:p>
        </p:txBody>
      </p:sp>
      <p:sp>
        <p:nvSpPr>
          <p:cNvPr id="8" name="Arrow: Right 7">
            <a:extLst>
              <a:ext uri="{FF2B5EF4-FFF2-40B4-BE49-F238E27FC236}">
                <a16:creationId xmlns:a16="http://schemas.microsoft.com/office/drawing/2014/main" id="{3416C32B-23A2-F2F6-F890-B1C9528079E9}"/>
              </a:ext>
            </a:extLst>
          </p:cNvPr>
          <p:cNvSpPr/>
          <p:nvPr/>
        </p:nvSpPr>
        <p:spPr>
          <a:xfrm>
            <a:off x="90614" y="2576654"/>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67FC94-7AC6-69F1-8C09-903A61913C05}"/>
              </a:ext>
            </a:extLst>
          </p:cNvPr>
          <p:cNvPicPr>
            <a:picLocks noChangeAspect="1"/>
          </p:cNvPicPr>
          <p:nvPr/>
        </p:nvPicPr>
        <p:blipFill>
          <a:blip r:embed="rId3" cstate="print">
            <a:extLst>
              <a:ext uri="{28A0092B-C50C-407E-A947-70E740481C1C}">
                <a14:useLocalDpi xmlns:a14="http://schemas.microsoft.com/office/drawing/2010/main" val="0"/>
              </a:ext>
            </a:extLst>
          </a:blip>
          <a:srcRect l="8965" r="8809"/>
          <a:stretch/>
        </p:blipFill>
        <p:spPr>
          <a:xfrm>
            <a:off x="2840932" y="656391"/>
            <a:ext cx="7011986" cy="6023982"/>
          </a:xfrm>
          <a:prstGeom prst="rect">
            <a:avLst/>
          </a:prstGeom>
        </p:spPr>
      </p:pic>
    </p:spTree>
    <p:extLst>
      <p:ext uri="{BB962C8B-B14F-4D97-AF65-F5344CB8AC3E}">
        <p14:creationId xmlns:p14="http://schemas.microsoft.com/office/powerpoint/2010/main" val="2823776825"/>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C6725-DD6C-5BF5-92C3-3DA2F259693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0BE2FBC-5A6A-0A31-FD19-33D5A2C47893}"/>
              </a:ext>
            </a:extLst>
          </p:cNvPr>
          <p:cNvSpPr>
            <a:spLocks noGrp="1"/>
          </p:cNvSpPr>
          <p:nvPr>
            <p:ph type="title"/>
          </p:nvPr>
        </p:nvSpPr>
        <p:spPr>
          <a:xfrm>
            <a:off x="233082" y="177627"/>
            <a:ext cx="8991881" cy="355250"/>
          </a:xfrm>
        </p:spPr>
        <p:txBody>
          <a:bodyPr>
            <a:normAutofit fontScale="90000"/>
          </a:bodyPr>
          <a:lstStyle/>
          <a:p>
            <a:r>
              <a:rPr lang="en-US"/>
              <a:t>Điều kiện tự nhiên và kinh tế - xã hội tác động đến di tích</a:t>
            </a:r>
          </a:p>
        </p:txBody>
      </p:sp>
      <p:sp>
        <p:nvSpPr>
          <p:cNvPr id="3" name="Content Placeholder 2">
            <a:extLst>
              <a:ext uri="{FF2B5EF4-FFF2-40B4-BE49-F238E27FC236}">
                <a16:creationId xmlns:a16="http://schemas.microsoft.com/office/drawing/2014/main" id="{FF98D657-E456-26C7-B2F5-8A7276790CDE}"/>
              </a:ext>
            </a:extLst>
          </p:cNvPr>
          <p:cNvSpPr>
            <a:spLocks noGrp="1"/>
          </p:cNvSpPr>
          <p:nvPr>
            <p:ph idx="1"/>
          </p:nvPr>
        </p:nvSpPr>
        <p:spPr>
          <a:xfrm>
            <a:off x="233082" y="616450"/>
            <a:ext cx="4557995" cy="5560514"/>
          </a:xfrm>
        </p:spPr>
        <p:txBody>
          <a:bodyPr>
            <a:normAutofit/>
          </a:bodyPr>
          <a:lstStyle/>
          <a:p>
            <a:r>
              <a:rPr lang="en-US" altLang="en-US"/>
              <a:t>Các quy hoạch, dự án liên quan</a:t>
            </a:r>
          </a:p>
          <a:p>
            <a:pPr lvl="2"/>
            <a:r>
              <a:rPr lang="en-US" altLang="en-US"/>
              <a:t>Điều chỉnh Quy hoạch chung thành phố Hà Nội: </a:t>
            </a:r>
            <a:r>
              <a:rPr lang="vi-VN" altLang="en-US"/>
              <a:t>Hương Sơn nằm trong Trục Nam Hà Nội: Phát triển mới trục không gian phía Nam gắn với trục văn hóa Mỹ Đình - Ba Sao - Bái Đính; kết nối di sản Thăng Long - Hoa Lư, gắn với vùng di tích Hương Sơn - Tam Chúc, Cảng hàng không thứ 2 vùng Thủ đô và đô thị Phú Xuyên, đồng bộ với trục quốc lộ 1A, 1B, đường Hồ Chí Minh, kết nối cao tốc Tây Bắc và các tỉnh phía Nam, tạo không gian và động lực phát triển mới</a:t>
            </a:r>
            <a:r>
              <a:rPr lang="en-US" altLang="en-US"/>
              <a:t>.</a:t>
            </a:r>
          </a:p>
          <a:p>
            <a:pPr lvl="2"/>
            <a:r>
              <a:rPr lang="en-US" altLang="en-US"/>
              <a:t>Quy hoạch thành phố Hà Nội đến năm 2030, tầm nhìn đến năm 2050; Quy hoạch hệ thống du lịch:</a:t>
            </a:r>
          </a:p>
          <a:p>
            <a:pPr lvl="3"/>
            <a:r>
              <a:rPr lang="en-US" altLang="en-US"/>
              <a:t>Quần thể Hương Sơn thuộc cụm du lịch phía Nam của Hà Nội; hành lang du lịch ven bờ sông Đáy - </a:t>
            </a:r>
            <a:r>
              <a:rPr lang="vi-VN" altLang="en-US"/>
              <a:t>vành đai du lịch xanh, nghỉ dưỡng, sinh thái phía hữu ngạn sông Đáy</a:t>
            </a:r>
            <a:r>
              <a:rPr lang="en-US" altLang="en-US"/>
              <a:t>; phát triển du lịch văn hóa lễ hội tâm linh</a:t>
            </a:r>
            <a:endParaRPr lang="vi-VN" altLang="en-US"/>
          </a:p>
          <a:p>
            <a:pPr lvl="3"/>
            <a:r>
              <a:rPr lang="en-US" altLang="en-US"/>
              <a:t>Hương Sơn đ</a:t>
            </a:r>
            <a:r>
              <a:rPr lang="vi-VN" altLang="en-US"/>
              <a:t>ược định hướng trở thành Khu DLQG</a:t>
            </a:r>
            <a:r>
              <a:rPr lang="en-US" altLang="en-US"/>
              <a:t> với sản phẩm nổi trội về văn hóa, nghỉ dưỡng và trở thành di sản thế giới. Ngoài ra còn có Khu du lịch sinh thái và festival hoa sen An Phú là khu du lịch hấp dẫn của thành phố.</a:t>
            </a:r>
          </a:p>
          <a:p>
            <a:pPr lvl="2"/>
            <a:r>
              <a:rPr lang="en-US" altLang="en-US"/>
              <a:t>Quy hoạch vùng huyện Mỹ Đức:</a:t>
            </a:r>
          </a:p>
          <a:p>
            <a:pPr lvl="3"/>
            <a:r>
              <a:rPr lang="vi-VN" altLang="en-US"/>
              <a:t>Quần thể Hương Sơn nằm trong tiểu vùng phía Nam của huyện</a:t>
            </a:r>
            <a:r>
              <a:rPr lang="en-US" altLang="en-US"/>
              <a:t>.</a:t>
            </a:r>
            <a:endParaRPr lang="vi-VN" altLang="en-US"/>
          </a:p>
          <a:p>
            <a:pPr lvl="3"/>
            <a:r>
              <a:rPr lang="vi-VN" altLang="en-US"/>
              <a:t>Là Trung tâm du lịch - dịch vụ lớn với các loại hình: Du lịch tâm linh; Du lịch nghỉ dưỡng; Du lịch MICE (tầm quốc gia và quốc tế); Du lịch trải nghiệm.</a:t>
            </a:r>
          </a:p>
          <a:p>
            <a:pPr lvl="3"/>
            <a:r>
              <a:rPr lang="vi-VN" altLang="en-US"/>
              <a:t>Là vùng sản xuất nông nghiệp sạch, an toàn phía Tây Nam Thủ đô.</a:t>
            </a:r>
          </a:p>
          <a:p>
            <a:endParaRPr lang="vi-VN" altLang="en-US"/>
          </a:p>
          <a:p>
            <a:endParaRPr lang="vi-VN" altLang="en-US"/>
          </a:p>
          <a:p>
            <a:endParaRPr lang="vi-VN"/>
          </a:p>
          <a:p>
            <a:endParaRPr lang="en-US"/>
          </a:p>
        </p:txBody>
      </p:sp>
      <p:sp>
        <p:nvSpPr>
          <p:cNvPr id="4" name="Slide Number Placeholder 3">
            <a:extLst>
              <a:ext uri="{FF2B5EF4-FFF2-40B4-BE49-F238E27FC236}">
                <a16:creationId xmlns:a16="http://schemas.microsoft.com/office/drawing/2014/main" id="{A1E11D21-89E3-6873-526E-9C1D51349CCD}"/>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18</a:t>
            </a:fld>
            <a:endParaRPr lang="en-US"/>
          </a:p>
        </p:txBody>
      </p:sp>
      <p:grpSp>
        <p:nvGrpSpPr>
          <p:cNvPr id="10" name="Group 9">
            <a:extLst>
              <a:ext uri="{FF2B5EF4-FFF2-40B4-BE49-F238E27FC236}">
                <a16:creationId xmlns:a16="http://schemas.microsoft.com/office/drawing/2014/main" id="{DD3069C3-CE75-0AF4-E953-5436AF5863FB}"/>
              </a:ext>
            </a:extLst>
          </p:cNvPr>
          <p:cNvGrpSpPr/>
          <p:nvPr/>
        </p:nvGrpSpPr>
        <p:grpSpPr>
          <a:xfrm>
            <a:off x="5114924" y="496009"/>
            <a:ext cx="4562475" cy="5381839"/>
            <a:chOff x="4504525" y="371475"/>
            <a:chExt cx="5348393" cy="6308898"/>
          </a:xfrm>
        </p:grpSpPr>
        <p:pic>
          <p:nvPicPr>
            <p:cNvPr id="6" name="Picture 5">
              <a:extLst>
                <a:ext uri="{FF2B5EF4-FFF2-40B4-BE49-F238E27FC236}">
                  <a16:creationId xmlns:a16="http://schemas.microsoft.com/office/drawing/2014/main" id="{601D9B93-0D98-C9F8-7D79-BEBC6EF27DD3}"/>
                </a:ext>
              </a:extLst>
            </p:cNvPr>
            <p:cNvPicPr/>
            <p:nvPr/>
          </p:nvPicPr>
          <p:blipFill>
            <a:blip r:embed="rId2">
              <a:extLst>
                <a:ext uri="{28A0092B-C50C-407E-A947-70E740481C1C}">
                  <a14:useLocalDpi xmlns:a14="http://schemas.microsoft.com/office/drawing/2010/main" val="0"/>
                </a:ext>
              </a:extLst>
            </a:blip>
            <a:srcRect t="3065"/>
            <a:stretch/>
          </p:blipFill>
          <p:spPr>
            <a:xfrm>
              <a:off x="4504525" y="371475"/>
              <a:ext cx="5348393" cy="6308898"/>
            </a:xfrm>
            <a:prstGeom prst="rect">
              <a:avLst/>
            </a:prstGeom>
          </p:spPr>
        </p:pic>
        <p:sp>
          <p:nvSpPr>
            <p:cNvPr id="5" name="TextBox 4">
              <a:extLst>
                <a:ext uri="{FF2B5EF4-FFF2-40B4-BE49-F238E27FC236}">
                  <a16:creationId xmlns:a16="http://schemas.microsoft.com/office/drawing/2014/main" id="{030BA590-C7EA-7701-F51A-93CFF1A6907A}"/>
                </a:ext>
              </a:extLst>
            </p:cNvPr>
            <p:cNvSpPr txBox="1"/>
            <p:nvPr/>
          </p:nvSpPr>
          <p:spPr>
            <a:xfrm>
              <a:off x="4504525" y="371475"/>
              <a:ext cx="2584682" cy="276999"/>
            </a:xfrm>
            <a:prstGeom prst="rect">
              <a:avLst/>
            </a:prstGeom>
            <a:noFill/>
          </p:spPr>
          <p:txBody>
            <a:bodyPr wrap="none" rtlCol="0">
              <a:spAutoFit/>
            </a:bodyPr>
            <a:lstStyle/>
            <a:p>
              <a:pPr marL="0" indent="87313" algn="l"/>
              <a:r>
                <a:rPr lang="en-US" sz="1200" b="1" i="1">
                  <a:latin typeface="+mj-lt"/>
                </a:rPr>
                <a:t>Quy hoạch vùng huyện Mỹ Đức</a:t>
              </a:r>
            </a:p>
          </p:txBody>
        </p:sp>
      </p:grpSp>
      <p:sp>
        <p:nvSpPr>
          <p:cNvPr id="7" name="TextBox 6">
            <a:extLst>
              <a:ext uri="{FF2B5EF4-FFF2-40B4-BE49-F238E27FC236}">
                <a16:creationId xmlns:a16="http://schemas.microsoft.com/office/drawing/2014/main" id="{EB8FA8F6-77EE-504B-A94A-2650A491D641}"/>
              </a:ext>
            </a:extLst>
          </p:cNvPr>
          <p:cNvSpPr txBox="1"/>
          <p:nvPr/>
        </p:nvSpPr>
        <p:spPr>
          <a:xfrm>
            <a:off x="109346" y="5868323"/>
            <a:ext cx="9687308" cy="907941"/>
          </a:xfrm>
          <a:prstGeom prst="rect">
            <a:avLst/>
          </a:prstGeom>
          <a:noFill/>
        </p:spPr>
        <p:txBody>
          <a:bodyPr wrap="square">
            <a:spAutoFit/>
          </a:bodyPr>
          <a:lstStyle/>
          <a:p>
            <a:pPr indent="180340">
              <a:spcAft>
                <a:spcPts val="600"/>
              </a:spcAft>
            </a:pPr>
            <a:r>
              <a:rPr lang="en-US" sz="1200" i="1">
                <a:solidFill>
                  <a:srgbClr val="FF0000"/>
                </a:solidFill>
                <a:effectLst/>
                <a:latin typeface="+mj-lt"/>
                <a:ea typeface="Calibri" panose="020F0502020204030204" pitchFamily="34" charset="0"/>
              </a:rPr>
              <a:t>Quần thể Hương Sơn có ý nghĩa đặc biệt về văn hóa, tín ngưỡng, kinh tế, xã hội; do đó luôn được quan tâm chú trọng trong các định hướng của huyện và thành phố. </a:t>
            </a:r>
          </a:p>
          <a:p>
            <a:pPr indent="180340">
              <a:spcAft>
                <a:spcPts val="600"/>
              </a:spcAft>
            </a:pPr>
            <a:r>
              <a:rPr lang="en-US" sz="1200" i="1">
                <a:solidFill>
                  <a:srgbClr val="FF0000"/>
                </a:solidFill>
                <a:latin typeface="+mj-lt"/>
                <a:ea typeface="Calibri" panose="020F0502020204030204" pitchFamily="34" charset="0"/>
              </a:rPr>
              <a:t>Đây </a:t>
            </a:r>
            <a:r>
              <a:rPr lang="en-US" sz="1200" i="1">
                <a:solidFill>
                  <a:srgbClr val="FF0000"/>
                </a:solidFill>
                <a:effectLst/>
                <a:latin typeface="+mj-lt"/>
                <a:ea typeface="Calibri" panose="020F0502020204030204" pitchFamily="34" charset="0"/>
              </a:rPr>
              <a:t>là các chiến lược quan trọng, nền tảng cho bảo quản, tu bổ, phục hồi và phát huy giá trị di tích. Quy hoạch cần phải khớp nối, kế thừa các chiến lược này. </a:t>
            </a:r>
            <a:r>
              <a:rPr lang="en-US" sz="1200" i="1">
                <a:solidFill>
                  <a:srgbClr val="FF0000"/>
                </a:solidFill>
                <a:latin typeface="+mj-lt"/>
                <a:ea typeface="Calibri" panose="020F0502020204030204" pitchFamily="34" charset="0"/>
              </a:rPr>
              <a:t>Đồng thời phát huy được các kết nối với cụm du lịch phía Nam, sông Đáy… phát huy tối đa tiềm năng của di tích.</a:t>
            </a:r>
            <a:endParaRPr lang="en-US" sz="1200" i="1">
              <a:effectLst/>
              <a:latin typeface="+mj-lt"/>
              <a:ea typeface="Calibri" panose="020F0502020204030204" pitchFamily="34" charset="0"/>
            </a:endParaRPr>
          </a:p>
        </p:txBody>
      </p:sp>
    </p:spTree>
    <p:extLst>
      <p:ext uri="{BB962C8B-B14F-4D97-AF65-F5344CB8AC3E}">
        <p14:creationId xmlns:p14="http://schemas.microsoft.com/office/powerpoint/2010/main" val="3363375726"/>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E62DB6-85A8-F427-E3E0-3F780A062BC0}"/>
              </a:ext>
            </a:extLst>
          </p:cNvPr>
          <p:cNvSpPr>
            <a:spLocks noGrp="1"/>
          </p:cNvSpPr>
          <p:nvPr>
            <p:ph type="title"/>
          </p:nvPr>
        </p:nvSpPr>
        <p:spPr>
          <a:xfrm>
            <a:off x="233082" y="177627"/>
            <a:ext cx="8991881" cy="355250"/>
          </a:xfrm>
        </p:spPr>
        <p:txBody>
          <a:bodyPr>
            <a:normAutofit fontScale="90000"/>
          </a:bodyPr>
          <a:lstStyle/>
          <a:p>
            <a:r>
              <a:rPr lang="en-US"/>
              <a:t>Bài học kinh nghiệm – Khai thác du lịch gắn với tín ngưỡng Phật giáo</a:t>
            </a:r>
          </a:p>
        </p:txBody>
      </p:sp>
      <p:sp>
        <p:nvSpPr>
          <p:cNvPr id="9" name="Content Placeholder 8">
            <a:extLst>
              <a:ext uri="{FF2B5EF4-FFF2-40B4-BE49-F238E27FC236}">
                <a16:creationId xmlns:a16="http://schemas.microsoft.com/office/drawing/2014/main" id="{50DDB30F-50C4-7749-281C-1CDE296FE347}"/>
              </a:ext>
            </a:extLst>
          </p:cNvPr>
          <p:cNvSpPr>
            <a:spLocks noGrp="1"/>
          </p:cNvSpPr>
          <p:nvPr>
            <p:ph idx="1"/>
          </p:nvPr>
        </p:nvSpPr>
        <p:spPr>
          <a:xfrm>
            <a:off x="233082" y="616450"/>
            <a:ext cx="2387600" cy="5764030"/>
          </a:xfrm>
        </p:spPr>
        <p:txBody>
          <a:bodyPr>
            <a:normAutofit/>
          </a:bodyPr>
          <a:lstStyle/>
          <a:p>
            <a:pPr lvl="4"/>
            <a:r>
              <a:rPr lang="en-US"/>
              <a:t>Đối với Phật giáo, hiện nay, có 08 địa điểm hành hương chính, trong đó 04 địa điểm quan trọng nhất, gắn liền với các sự kiện trong cuộc đời Đức Phật</a:t>
            </a:r>
          </a:p>
          <a:p>
            <a:pPr lvl="2"/>
            <a:r>
              <a:rPr lang="en-US"/>
              <a:t>Lumbini (Nepal) - nơi đức Phật sinh ra, được UNESCO công nhận là DSTG;</a:t>
            </a:r>
          </a:p>
          <a:p>
            <a:pPr lvl="2"/>
            <a:r>
              <a:rPr lang="en-US"/>
              <a:t>Bodh Gaya (Ấn Độ) - nơi đức Phật ngộ đạo, hiện có quần thể đền Mahabodhi được UNESCO công nhận là DSTG;</a:t>
            </a:r>
          </a:p>
          <a:p>
            <a:pPr lvl="2"/>
            <a:r>
              <a:rPr lang="en-US"/>
              <a:t>Sarnath (Ấn Độ) - nơi đức Phật giảng đạo lần đầu tiên sau khi giác ngộ;</a:t>
            </a:r>
          </a:p>
          <a:p>
            <a:pPr lvl="2"/>
            <a:r>
              <a:rPr lang="en-US"/>
              <a:t>Kushinagar (Ấn Độ) - nơi đức Phật nhập niết bàn.</a:t>
            </a:r>
          </a:p>
        </p:txBody>
      </p:sp>
      <p:sp>
        <p:nvSpPr>
          <p:cNvPr id="3" name="Slide Number Placeholder 2">
            <a:extLst>
              <a:ext uri="{FF2B5EF4-FFF2-40B4-BE49-F238E27FC236}">
                <a16:creationId xmlns:a16="http://schemas.microsoft.com/office/drawing/2014/main" id="{ADD4EF33-F9E4-3799-FFB5-D0A50851C420}"/>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19</a:t>
            </a:fld>
            <a:endParaRPr lang="en-US"/>
          </a:p>
        </p:txBody>
      </p:sp>
      <p:pic>
        <p:nvPicPr>
          <p:cNvPr id="12" name="Picture 11">
            <a:extLst>
              <a:ext uri="{FF2B5EF4-FFF2-40B4-BE49-F238E27FC236}">
                <a16:creationId xmlns:a16="http://schemas.microsoft.com/office/drawing/2014/main" id="{8EAF9C4F-9B85-9809-E6BE-FCC4F73686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541" y="642086"/>
            <a:ext cx="6508096" cy="4602789"/>
          </a:xfrm>
          <a:prstGeom prst="rect">
            <a:avLst/>
          </a:prstGeom>
        </p:spPr>
      </p:pic>
      <p:sp>
        <p:nvSpPr>
          <p:cNvPr id="15" name="TextBox 14">
            <a:extLst>
              <a:ext uri="{FF2B5EF4-FFF2-40B4-BE49-F238E27FC236}">
                <a16:creationId xmlns:a16="http://schemas.microsoft.com/office/drawing/2014/main" id="{E8F71986-9ACC-58F2-3CFB-4D2A706E0B30}"/>
              </a:ext>
            </a:extLst>
          </p:cNvPr>
          <p:cNvSpPr txBox="1"/>
          <p:nvPr/>
        </p:nvSpPr>
        <p:spPr>
          <a:xfrm>
            <a:off x="519954" y="5410553"/>
            <a:ext cx="9152683" cy="830997"/>
          </a:xfrm>
          <a:prstGeom prst="rect">
            <a:avLst/>
          </a:prstGeom>
          <a:noFill/>
        </p:spPr>
        <p:txBody>
          <a:bodyPr wrap="square">
            <a:spAutoFit/>
          </a:bodyPr>
          <a:lstStyle/>
          <a:p>
            <a:pPr marL="0" lvl="4" indent="87313" algn="just"/>
            <a:r>
              <a:rPr lang="en-US" sz="1200" i="1">
                <a:latin typeface="+mj-lt"/>
              </a:rPr>
              <a:t>Hiện nay, sản phẩm du lịch (T</a:t>
            </a:r>
            <a:r>
              <a:rPr lang="vi-VN" sz="1200" i="1">
                <a:latin typeface="+mj-lt"/>
              </a:rPr>
              <a:t>our</a:t>
            </a:r>
            <a:r>
              <a:rPr lang="en-US" sz="1200" i="1">
                <a:latin typeface="+mj-lt"/>
              </a:rPr>
              <a:t>)</a:t>
            </a:r>
            <a:r>
              <a:rPr lang="vi-VN" sz="1200" i="1">
                <a:latin typeface="+mj-lt"/>
              </a:rPr>
              <a:t> hành hương đến 4 thánh địa Phật giáo ở Ấn Độ và Nepal là một hành trình tâm linh đặc biệt dành cho Phật tử và những người quan tâm đến lịch sử, triết học, và văn hóa Phật giáo</a:t>
            </a:r>
            <a:r>
              <a:rPr lang="en-US" sz="1200" i="1">
                <a:latin typeface="+mj-lt"/>
              </a:rPr>
              <a:t>, không chỉ là hành trình du lịch mà còn là cơ hội chiêm nghiệm về cuộc đời, giáo pháp, và sự giác ngộ của Đức Phật. Đây là dịp để tịnh tâm, rèn luyện tinh thần, và tìm lại sự bình an trong cuộc sống.</a:t>
            </a:r>
          </a:p>
        </p:txBody>
      </p:sp>
    </p:spTree>
    <p:extLst>
      <p:ext uri="{BB962C8B-B14F-4D97-AF65-F5344CB8AC3E}">
        <p14:creationId xmlns:p14="http://schemas.microsoft.com/office/powerpoint/2010/main" val="30074149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FC11AA-62C5-3D7B-0F78-76C9F125EEC9}"/>
              </a:ext>
            </a:extLst>
          </p:cNvPr>
          <p:cNvSpPr>
            <a:spLocks noGrp="1"/>
          </p:cNvSpPr>
          <p:nvPr>
            <p:ph type="title"/>
          </p:nvPr>
        </p:nvSpPr>
        <p:spPr>
          <a:xfrm>
            <a:off x="233082" y="177627"/>
            <a:ext cx="8991881" cy="355250"/>
          </a:xfrm>
        </p:spPr>
        <p:txBody>
          <a:bodyPr>
            <a:normAutofit fontScale="90000"/>
          </a:bodyPr>
          <a:lstStyle/>
          <a:p>
            <a:r>
              <a:rPr lang="en-US"/>
              <a:t>Kết cấu báo cáo</a:t>
            </a:r>
          </a:p>
        </p:txBody>
      </p:sp>
      <p:sp>
        <p:nvSpPr>
          <p:cNvPr id="5" name="Content Placeholder 4">
            <a:extLst>
              <a:ext uri="{FF2B5EF4-FFF2-40B4-BE49-F238E27FC236}">
                <a16:creationId xmlns:a16="http://schemas.microsoft.com/office/drawing/2014/main" id="{B7A3E998-CD65-FD0E-4EFA-0C9586C56983}"/>
              </a:ext>
            </a:extLst>
          </p:cNvPr>
          <p:cNvSpPr>
            <a:spLocks noGrp="1"/>
          </p:cNvSpPr>
          <p:nvPr>
            <p:ph idx="1"/>
          </p:nvPr>
        </p:nvSpPr>
        <p:spPr>
          <a:xfrm>
            <a:off x="233082" y="616450"/>
            <a:ext cx="4719918" cy="5560514"/>
          </a:xfrm>
        </p:spPr>
        <p:txBody>
          <a:bodyPr>
            <a:normAutofit/>
          </a:bodyPr>
          <a:lstStyle/>
          <a:p>
            <a:r>
              <a:rPr lang="en-US"/>
              <a:t>MỞ ĐẦU</a:t>
            </a:r>
          </a:p>
          <a:p>
            <a:pPr lvl="4"/>
            <a:r>
              <a:rPr lang="en-US"/>
              <a:t>Lý do và sự cần thiết lập quy hoạch</a:t>
            </a:r>
          </a:p>
          <a:p>
            <a:pPr lvl="4"/>
            <a:r>
              <a:rPr lang="vi-VN"/>
              <a:t>Phạm vi, quy mô, ranh giới và đối tượng lập quy hoạch</a:t>
            </a:r>
            <a:endParaRPr lang="en-US"/>
          </a:p>
          <a:p>
            <a:r>
              <a:rPr lang="en-US"/>
              <a:t>PHÂN TÍCH, ĐÁNH GIÁ HIỆN TRẠNG</a:t>
            </a:r>
          </a:p>
          <a:p>
            <a:pPr lvl="4"/>
            <a:r>
              <a:rPr lang="en-US"/>
              <a:t>Vị trí, mối liên hệ vùng</a:t>
            </a:r>
          </a:p>
          <a:p>
            <a:pPr lvl="4"/>
            <a:r>
              <a:rPr lang="en-US"/>
              <a:t>Hiện trạng di tích</a:t>
            </a:r>
          </a:p>
          <a:p>
            <a:pPr lvl="4"/>
            <a:r>
              <a:rPr lang="en-US"/>
              <a:t>Điều kiện tự nhiên và kinh tế - xã hội tác động đến di tích</a:t>
            </a:r>
          </a:p>
          <a:p>
            <a:pPr lvl="4"/>
            <a:r>
              <a:rPr lang="en-US"/>
              <a:t>Bài học kinh nghiệm</a:t>
            </a:r>
          </a:p>
          <a:p>
            <a:pPr lvl="4"/>
            <a:r>
              <a:rPr lang="en-US"/>
              <a:t>Phân tích, đánh giá tổng hợp.</a:t>
            </a:r>
          </a:p>
          <a:p>
            <a:r>
              <a:rPr lang="en-US"/>
              <a:t>ĐỊNH HƯỚNG QUY HOẠCH</a:t>
            </a:r>
          </a:p>
          <a:p>
            <a:pPr lvl="4"/>
            <a:r>
              <a:rPr lang="en-US"/>
              <a:t>Quan điểm và mục tiêu, dự báo phát triển</a:t>
            </a:r>
          </a:p>
          <a:p>
            <a:pPr lvl="4"/>
            <a:r>
              <a:rPr lang="en-US"/>
              <a:t>Định hướng bảo quản, tu bổ, phục hồi di tích</a:t>
            </a:r>
          </a:p>
          <a:p>
            <a:pPr lvl="4"/>
            <a:r>
              <a:rPr lang="en-US"/>
              <a:t>Định hướng phát huy giá trị di tích gắn với phát triển du lịch bền vững</a:t>
            </a:r>
          </a:p>
          <a:p>
            <a:pPr lvl="4"/>
            <a:r>
              <a:rPr lang="en-US"/>
              <a:t>Định hướng tổ chức không gian</a:t>
            </a:r>
          </a:p>
          <a:p>
            <a:pPr lvl="4"/>
            <a:r>
              <a:rPr lang="en-US"/>
              <a:t>Chương trình, kế  hoạch di dời và tái kinh doanh cho cộng đồng dân cư</a:t>
            </a:r>
            <a:br>
              <a:rPr lang="en-US"/>
            </a:br>
            <a:r>
              <a:rPr lang="en-US"/>
              <a:t>Định hướng bảo vệ tài nguyên, đa dạng sinh học và địa chất, địa mạo</a:t>
            </a:r>
          </a:p>
          <a:p>
            <a:pPr lvl="4"/>
            <a:r>
              <a:rPr lang="en-US"/>
              <a:t>Định hướng hạ tầng kỹ thuật</a:t>
            </a:r>
          </a:p>
          <a:p>
            <a:pPr lvl="4"/>
            <a:r>
              <a:rPr lang="en-US"/>
              <a:t>Tác động và giải pháp bảo vệ môi trường</a:t>
            </a:r>
          </a:p>
          <a:p>
            <a:pPr lvl="4"/>
            <a:r>
              <a:rPr lang="en-US"/>
              <a:t>Các dự án ưu tiên đầu tư</a:t>
            </a:r>
          </a:p>
          <a:p>
            <a:pPr lvl="4"/>
            <a:r>
              <a:rPr lang="en-US"/>
              <a:t>Các giải pháp phát triển</a:t>
            </a:r>
          </a:p>
          <a:p>
            <a:pPr lvl="4"/>
            <a:r>
              <a:rPr lang="en-US"/>
              <a:t>Tổ chức thực hiện</a:t>
            </a:r>
          </a:p>
        </p:txBody>
      </p:sp>
      <p:sp>
        <p:nvSpPr>
          <p:cNvPr id="3" name="Slide Number Placeholder 2">
            <a:extLst>
              <a:ext uri="{FF2B5EF4-FFF2-40B4-BE49-F238E27FC236}">
                <a16:creationId xmlns:a16="http://schemas.microsoft.com/office/drawing/2014/main" id="{23C894F2-81CB-D340-0B99-9FEF26F13459}"/>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a:t>
            </a:fld>
            <a:endParaRPr lang="en-US"/>
          </a:p>
        </p:txBody>
      </p:sp>
    </p:spTree>
    <p:extLst>
      <p:ext uri="{BB962C8B-B14F-4D97-AF65-F5344CB8AC3E}">
        <p14:creationId xmlns:p14="http://schemas.microsoft.com/office/powerpoint/2010/main" val="20173955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89B41F-6EF4-A048-6E37-28B9CD5A93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918" y="616450"/>
            <a:ext cx="5760000" cy="4072644"/>
          </a:xfrm>
          <a:prstGeom prst="rect">
            <a:avLst/>
          </a:prstGeom>
        </p:spPr>
      </p:pic>
      <p:sp>
        <p:nvSpPr>
          <p:cNvPr id="7" name="Title 6">
            <a:extLst>
              <a:ext uri="{FF2B5EF4-FFF2-40B4-BE49-F238E27FC236}">
                <a16:creationId xmlns:a16="http://schemas.microsoft.com/office/drawing/2014/main" id="{1BECFDF0-5673-6FD9-9DFE-CA90867E4D57}"/>
              </a:ext>
            </a:extLst>
          </p:cNvPr>
          <p:cNvSpPr>
            <a:spLocks noGrp="1"/>
          </p:cNvSpPr>
          <p:nvPr>
            <p:ph type="title"/>
          </p:nvPr>
        </p:nvSpPr>
        <p:spPr>
          <a:xfrm>
            <a:off x="233082" y="177627"/>
            <a:ext cx="8991881" cy="355250"/>
          </a:xfrm>
        </p:spPr>
        <p:txBody>
          <a:bodyPr>
            <a:normAutofit fontScale="90000"/>
          </a:bodyPr>
          <a:lstStyle/>
          <a:p>
            <a:r>
              <a:rPr lang="en-US"/>
              <a:t>Bài học kinh nghiệm – Lumbini</a:t>
            </a:r>
          </a:p>
        </p:txBody>
      </p:sp>
      <p:sp>
        <p:nvSpPr>
          <p:cNvPr id="37" name="Content Placeholder 36">
            <a:extLst>
              <a:ext uri="{FF2B5EF4-FFF2-40B4-BE49-F238E27FC236}">
                <a16:creationId xmlns:a16="http://schemas.microsoft.com/office/drawing/2014/main" id="{1CDD65E9-01C4-A296-7EFB-C9F3C12DD0E0}"/>
              </a:ext>
            </a:extLst>
          </p:cNvPr>
          <p:cNvSpPr>
            <a:spLocks noGrp="1"/>
          </p:cNvSpPr>
          <p:nvPr>
            <p:ph idx="1"/>
          </p:nvPr>
        </p:nvSpPr>
        <p:spPr>
          <a:xfrm>
            <a:off x="233082" y="616450"/>
            <a:ext cx="3539928" cy="5560514"/>
          </a:xfrm>
        </p:spPr>
        <p:txBody>
          <a:bodyPr>
            <a:normAutofit/>
          </a:bodyPr>
          <a:lstStyle/>
          <a:p>
            <a:pPr lvl="4"/>
            <a:r>
              <a:rPr lang="en-US"/>
              <a:t>Lumbini (Nepal): nơi Đức Phật sinh ra, được UNESCO công nhận là di sản thế giới. Là một trong những địa điểm quan trọng nhất về tâm linh và tôn giáo trên thế giới, điểm đến hành hương nổi tiếng. Mô hình khai thác du lịch tại Lumbini tập trung vào các yếu tố tâm linh, tín ngưỡng và tôn giáo, đồng thời cân bằng với phát triển bền vững:</a:t>
            </a:r>
          </a:p>
          <a:p>
            <a:pPr lvl="2"/>
            <a:r>
              <a:rPr lang="en-US"/>
              <a:t>Bảo tồn di sản văn hóa: các giá trị về tôn giáo (Đền Maya Devi) và bao gồm cả các giá trị về khảo cổ học (cột Ashoka) được bảo tồn, khoanh vùng để thuận lợi cho bảo vệ, tạo thành một không gian độc lập.</a:t>
            </a:r>
          </a:p>
          <a:p>
            <a:pPr lvl="2"/>
            <a:r>
              <a:rPr lang="en-US"/>
              <a:t>Phát huy giá trị Phật giáo: Hình thành hệ thống các cơ sở tôn giáo quốc tế(đền thờ/chùa và tu viện) tạo thành một không gian văn hóa, tín ngưỡng đa dạng…</a:t>
            </a:r>
          </a:p>
          <a:p>
            <a:pPr lvl="2"/>
            <a:r>
              <a:rPr lang="en-US"/>
              <a:t>Phát triển du lịch: các hoạt động tham quan; hành hương, tín ngưỡng; lễ hội phật giáo… kết hợp với khai thác du lịch sinh thái (hệ sinh thái tự nhiên) và các dịch vụ từ cộng đồng địa phương.</a:t>
            </a:r>
          </a:p>
          <a:p>
            <a:pPr lvl="2"/>
            <a:r>
              <a:rPr lang="en-US"/>
              <a:t>Kết cấu hạ tầng: phát triển đa dạng kết nối giao thông: xe bus, trực thăng, đường cao tốc kết nối với sân bay quốc tế Gautam Buddha; dịch vụ hỗ trợ: bảo tàng, trung tâm thiền, trung tâm thông tin…; lưu trú (KS quốc tế, khu nghỉ dưỡng…); các dịch vụ của cộng đồng;…</a:t>
            </a:r>
          </a:p>
        </p:txBody>
      </p:sp>
      <p:sp>
        <p:nvSpPr>
          <p:cNvPr id="2" name="Slide Number Placeholder 1">
            <a:extLst>
              <a:ext uri="{FF2B5EF4-FFF2-40B4-BE49-F238E27FC236}">
                <a16:creationId xmlns:a16="http://schemas.microsoft.com/office/drawing/2014/main" id="{710CA966-A327-7290-BD88-A43FC9A56004}"/>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20</a:t>
            </a:fld>
            <a:endParaRPr lang="en-US"/>
          </a:p>
        </p:txBody>
      </p:sp>
      <p:sp>
        <p:nvSpPr>
          <p:cNvPr id="23" name="TextBox 22">
            <a:extLst>
              <a:ext uri="{FF2B5EF4-FFF2-40B4-BE49-F238E27FC236}">
                <a16:creationId xmlns:a16="http://schemas.microsoft.com/office/drawing/2014/main" id="{440FA36F-67EA-AC36-D3A8-42490A532F48}"/>
              </a:ext>
            </a:extLst>
          </p:cNvPr>
          <p:cNvSpPr txBox="1"/>
          <p:nvPr/>
        </p:nvSpPr>
        <p:spPr>
          <a:xfrm>
            <a:off x="3912918" y="4772667"/>
            <a:ext cx="5760000" cy="1384995"/>
          </a:xfrm>
          <a:prstGeom prst="rect">
            <a:avLst/>
          </a:prstGeom>
          <a:noFill/>
        </p:spPr>
        <p:txBody>
          <a:bodyPr wrap="square" rtlCol="0">
            <a:spAutoFit/>
          </a:bodyPr>
          <a:lstStyle/>
          <a:p>
            <a:pPr marL="0" indent="87313" algn="just"/>
            <a:r>
              <a:rPr lang="en-US" sz="1200" i="1">
                <a:latin typeface="+mj-lt"/>
              </a:rPr>
              <a:t>Bài học kinh nghiệm: quy hoạch tách biệt với các khu vực dân cư xung quanh là một lợi thế không nhỏ. Không gian được cấu trúc thành 03 khu vực rõ nét: Di sản, Tôn giáo, Dịch vụ và được kết nối bằng 1 trục giao thông thủy, bộ kết hợp. Việc hình thành các ngôi chùa quốc tế tạo ra sức hấp dẫn từ sự đa dạng về văn hóa, tín ngưỡng, đa dạng hóa sản phẩm du lịch, góp phần xây dựng thương hiệu điểm đến quốc tế. Hệ thống giao thông bao quanh giúp việc quản lý, khai thác thuận lợi hơn và có thể vận hành như một khu du lịch độc lập.</a:t>
            </a:r>
          </a:p>
        </p:txBody>
      </p:sp>
    </p:spTree>
    <p:extLst>
      <p:ext uri="{BB962C8B-B14F-4D97-AF65-F5344CB8AC3E}">
        <p14:creationId xmlns:p14="http://schemas.microsoft.com/office/powerpoint/2010/main" val="3390295817"/>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DB79F-2FFA-562D-409C-C5BC56984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637" y="668977"/>
            <a:ext cx="5760000" cy="4072644"/>
          </a:xfrm>
          <a:prstGeom prst="rect">
            <a:avLst/>
          </a:prstGeom>
        </p:spPr>
      </p:pic>
      <p:sp>
        <p:nvSpPr>
          <p:cNvPr id="5" name="Title 4">
            <a:extLst>
              <a:ext uri="{FF2B5EF4-FFF2-40B4-BE49-F238E27FC236}">
                <a16:creationId xmlns:a16="http://schemas.microsoft.com/office/drawing/2014/main" id="{C126D583-6877-E6A3-A355-EAEC2B7A8E6A}"/>
              </a:ext>
            </a:extLst>
          </p:cNvPr>
          <p:cNvSpPr>
            <a:spLocks noGrp="1"/>
          </p:cNvSpPr>
          <p:nvPr>
            <p:ph type="title"/>
          </p:nvPr>
        </p:nvSpPr>
        <p:spPr>
          <a:xfrm>
            <a:off x="233082" y="177627"/>
            <a:ext cx="8991881" cy="355250"/>
          </a:xfrm>
        </p:spPr>
        <p:txBody>
          <a:bodyPr>
            <a:normAutofit fontScale="90000"/>
          </a:bodyPr>
          <a:lstStyle/>
          <a:p>
            <a:r>
              <a:rPr lang="en-US"/>
              <a:t>Bài học kinh nghiệm – Bodh Gaya</a:t>
            </a:r>
          </a:p>
        </p:txBody>
      </p:sp>
      <p:sp>
        <p:nvSpPr>
          <p:cNvPr id="6" name="Content Placeholder 5">
            <a:extLst>
              <a:ext uri="{FF2B5EF4-FFF2-40B4-BE49-F238E27FC236}">
                <a16:creationId xmlns:a16="http://schemas.microsoft.com/office/drawing/2014/main" id="{BC7874CF-E4A0-19AD-C236-A01228F0ED94}"/>
              </a:ext>
            </a:extLst>
          </p:cNvPr>
          <p:cNvSpPr>
            <a:spLocks noGrp="1"/>
          </p:cNvSpPr>
          <p:nvPr>
            <p:ph idx="1"/>
          </p:nvPr>
        </p:nvSpPr>
        <p:spPr>
          <a:xfrm>
            <a:off x="233082" y="616450"/>
            <a:ext cx="3539928" cy="5560514"/>
          </a:xfrm>
        </p:spPr>
        <p:txBody>
          <a:bodyPr>
            <a:normAutofit/>
          </a:bodyPr>
          <a:lstStyle/>
          <a:p>
            <a:pPr lvl="4"/>
            <a:r>
              <a:rPr lang="en-US"/>
              <a:t>Bodh Gaya (Ấn Độ)</a:t>
            </a:r>
            <a:r>
              <a:rPr lang="vi-VN"/>
              <a:t>, nơi Đức Phật đạt giác ngộ dưới cội Bồ Đề, là một trong những địa điểm thiêng liêng nhất của Phật giáo và là Di sản Thế giới được UNESCO công nhận. Tương tự Lumbini, Bodh Gaya đã phát triển mô hình khai thác du lịch tâm linh, tín ngưỡng và tôn giáo dựa trên các giá trị lịch sử, văn hóa và tôn giáo, kết hợp với các yếu tố phát triển bền vững</a:t>
            </a:r>
            <a:r>
              <a:rPr lang="en-US"/>
              <a:t>.</a:t>
            </a:r>
          </a:p>
          <a:p>
            <a:pPr lvl="2"/>
            <a:r>
              <a:rPr lang="en-US"/>
              <a:t>Bảo tồn di sản văn hóa: các giá trị tôn giáo (Đền Mahabodhi, Gốc bồ đề) được khoanh vùng bảo vệ.  </a:t>
            </a:r>
          </a:p>
          <a:p>
            <a:pPr lvl="2"/>
            <a:r>
              <a:rPr lang="en-US"/>
              <a:t>Phát triển tâm linh - tín ngưỡng: Hình thành hệ thống các cơ sở tôn giáo quốc tế(đền thờ/chùa và tu viện) tạo thành một không gian văn hóa, tín ngưỡng đa dạng…</a:t>
            </a:r>
          </a:p>
          <a:p>
            <a:pPr lvl="2"/>
            <a:r>
              <a:rPr lang="en-US"/>
              <a:t>Phát triển du lịch: sản phẩm du lịch gắn với tín ngưỡng (hành hương, thiền định, thực hành tu tập); lễ hội tôn giáo (Lễ hội ánh sáng - Budha Jayanti); sự kiện văn hóa, du lịch, nghệ thuật…; thu hút cộng đồng tham gia các dịch vụ phục vụ khách du lịch, sản phẩm lưu niệm;</a:t>
            </a:r>
          </a:p>
          <a:p>
            <a:pPr lvl="2"/>
            <a:r>
              <a:rPr lang="en-US"/>
              <a:t>Phát triển kết cấu hạ tầng: kết nối đa dạng bằng đường sắt (ga đường sắt (Memu Shed Gaya, cách ~20km), đường không (sân bay quốc tế (Gaya Airport, cách ~10km), đường bộ thông qua đường cao tốc; dịch vụ hỗ trợ: bảo tàng, trung tâm thiền, trung tâm thông tin…; lưu trú (KS quốc tế, khu nghỉ dưỡng…); các dịch vụ của cộng đồng;…</a:t>
            </a:r>
          </a:p>
        </p:txBody>
      </p:sp>
      <p:sp>
        <p:nvSpPr>
          <p:cNvPr id="2" name="Slide Number Placeholder 1">
            <a:extLst>
              <a:ext uri="{FF2B5EF4-FFF2-40B4-BE49-F238E27FC236}">
                <a16:creationId xmlns:a16="http://schemas.microsoft.com/office/drawing/2014/main" id="{01CC7AF5-07F7-A6FE-165D-559394FCCC9A}"/>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21</a:t>
            </a:fld>
            <a:endParaRPr lang="en-US"/>
          </a:p>
        </p:txBody>
      </p:sp>
      <p:sp>
        <p:nvSpPr>
          <p:cNvPr id="3" name="TextBox 2">
            <a:extLst>
              <a:ext uri="{FF2B5EF4-FFF2-40B4-BE49-F238E27FC236}">
                <a16:creationId xmlns:a16="http://schemas.microsoft.com/office/drawing/2014/main" id="{CF081959-E878-A58A-7363-86654B3B625F}"/>
              </a:ext>
            </a:extLst>
          </p:cNvPr>
          <p:cNvSpPr txBox="1"/>
          <p:nvPr/>
        </p:nvSpPr>
        <p:spPr>
          <a:xfrm>
            <a:off x="3912637" y="4877198"/>
            <a:ext cx="5760000" cy="1200329"/>
          </a:xfrm>
          <a:prstGeom prst="rect">
            <a:avLst/>
          </a:prstGeom>
          <a:noFill/>
        </p:spPr>
        <p:txBody>
          <a:bodyPr wrap="square" rtlCol="0">
            <a:spAutoFit/>
          </a:bodyPr>
          <a:lstStyle/>
          <a:p>
            <a:pPr marL="0" indent="87313" algn="just"/>
            <a:r>
              <a:rPr lang="en-US" sz="1200" i="1">
                <a:latin typeface="+mj-lt"/>
              </a:rPr>
              <a:t>Bài học kinh nghiệm: khác với Lumbini, Bodh Gaya nằm trong khu vực dân cư đông đúc. Ngoài khu vực di sản được khoanh vùng, tách biệt, các công trình phát huy giá trị di sản, dịch vụ, hạ tầng đầu mối nằm xen kẽ trong các khu dân cư. Thiếu khu vực đón tiếp đầu mối khách du lịch, hành hương. Bodh Gaya sẽ gặp phải các vấn đề như tắc nghẽn giao thông, tác động từ dân cư, đô thị hóa… đến di sản. Các sản phẩm du lịch sinh thái không có tiềm năng và điều kiện để khai thác.</a:t>
            </a:r>
          </a:p>
        </p:txBody>
      </p:sp>
    </p:spTree>
    <p:extLst>
      <p:ext uri="{BB962C8B-B14F-4D97-AF65-F5344CB8AC3E}">
        <p14:creationId xmlns:p14="http://schemas.microsoft.com/office/powerpoint/2010/main" val="1045352259"/>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8275A-F945-14BF-DB29-FC939A792D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2918" y="616450"/>
            <a:ext cx="5760000" cy="4072644"/>
          </a:xfrm>
          <a:prstGeom prst="rect">
            <a:avLst/>
          </a:prstGeom>
        </p:spPr>
      </p:pic>
      <p:sp>
        <p:nvSpPr>
          <p:cNvPr id="5" name="Title 4">
            <a:extLst>
              <a:ext uri="{FF2B5EF4-FFF2-40B4-BE49-F238E27FC236}">
                <a16:creationId xmlns:a16="http://schemas.microsoft.com/office/drawing/2014/main" id="{AE2EB54D-475E-EA7A-C30B-31F9840377A5}"/>
              </a:ext>
            </a:extLst>
          </p:cNvPr>
          <p:cNvSpPr>
            <a:spLocks noGrp="1"/>
          </p:cNvSpPr>
          <p:nvPr>
            <p:ph type="title"/>
          </p:nvPr>
        </p:nvSpPr>
        <p:spPr>
          <a:xfrm>
            <a:off x="233082" y="177627"/>
            <a:ext cx="8991881" cy="355250"/>
          </a:xfrm>
        </p:spPr>
        <p:txBody>
          <a:bodyPr>
            <a:normAutofit fontScale="90000"/>
          </a:bodyPr>
          <a:lstStyle/>
          <a:p>
            <a:r>
              <a:rPr lang="en-US"/>
              <a:t>Bài học kinh nghiệm – Sarnath</a:t>
            </a:r>
          </a:p>
        </p:txBody>
      </p:sp>
      <p:sp>
        <p:nvSpPr>
          <p:cNvPr id="3" name="Content Placeholder 2">
            <a:extLst>
              <a:ext uri="{FF2B5EF4-FFF2-40B4-BE49-F238E27FC236}">
                <a16:creationId xmlns:a16="http://schemas.microsoft.com/office/drawing/2014/main" id="{51236940-8401-57EC-51F6-53BC45A17A45}"/>
              </a:ext>
            </a:extLst>
          </p:cNvPr>
          <p:cNvSpPr>
            <a:spLocks noGrp="1"/>
          </p:cNvSpPr>
          <p:nvPr>
            <p:ph idx="1"/>
          </p:nvPr>
        </p:nvSpPr>
        <p:spPr>
          <a:xfrm>
            <a:off x="233082" y="616450"/>
            <a:ext cx="3539928" cy="5560514"/>
          </a:xfrm>
        </p:spPr>
        <p:txBody>
          <a:bodyPr>
            <a:normAutofit/>
          </a:bodyPr>
          <a:lstStyle/>
          <a:p>
            <a:pPr lvl="4"/>
            <a:r>
              <a:rPr lang="vi-VN"/>
              <a:t>Sarnath</a:t>
            </a:r>
            <a:r>
              <a:rPr lang="en-US"/>
              <a:t> (Ấn Độ) - </a:t>
            </a:r>
            <a:r>
              <a:rPr lang="vi-VN"/>
              <a:t>một trong bốn thánh tích quan trọng nhất của Phật giáo, là nơi Đức Phật giảng bài pháp đầu tiên sau khi giác ngộ</a:t>
            </a:r>
            <a:r>
              <a:rPr lang="en-US"/>
              <a:t>, hiện là điểm đến </a:t>
            </a:r>
            <a:r>
              <a:rPr lang="vi-VN"/>
              <a:t>thu hút hàng triệu tín đồ Phật giáo và khách du lịch quốc tế mỗi năm.</a:t>
            </a:r>
            <a:endParaRPr lang="en-US"/>
          </a:p>
          <a:p>
            <a:pPr lvl="2"/>
            <a:r>
              <a:rPr lang="en-US"/>
              <a:t>Bảo tồn di sản văn hóa: khoanh vùng, bảo vê các giá trị về tôn giáo (Dhamek Stupa, Mulagandhakuti Vihara) và các giá trị về khảo cổ học (cột Ashoka). Bảo tàng khảo cổ được xây dựng trong khu di sản kết hợp với những di chỉ khảo cổ trở thành công viên (khu vực bảo tàng ngoài trời).</a:t>
            </a:r>
          </a:p>
          <a:p>
            <a:pPr lvl="2"/>
            <a:r>
              <a:rPr lang="en-US"/>
              <a:t>Phát triển tâm linh - tín ngưỡng: Hình thành hệ thống các cơ sở tôn giáo quốc tế(đền thờ/chùa và tu viện) tạo thành một không gian văn hóa, tín ngưỡng đa dạng…</a:t>
            </a:r>
          </a:p>
          <a:p>
            <a:pPr lvl="2"/>
            <a:r>
              <a:rPr lang="en-US"/>
              <a:t>Phát triển du lịch: </a:t>
            </a:r>
            <a:r>
              <a:rPr lang="vi-VN"/>
              <a:t>sản phẩm du lịch gắn với tín ngưỡng (hành hương, thiền định, thực hành tu tập); lễ hội tôn giáo (</a:t>
            </a:r>
            <a:r>
              <a:rPr lang="en-US"/>
              <a:t>Lễ phật đản Vesak</a:t>
            </a:r>
            <a:r>
              <a:rPr lang="vi-VN"/>
              <a:t>); sự kiện văn hóa, du lịch, nghệ thuật…; </a:t>
            </a:r>
            <a:r>
              <a:rPr lang="en-US"/>
              <a:t>kết hợp với khai thác du lịch sinh thái (hệ sinh thái tự nhiên); </a:t>
            </a:r>
            <a:r>
              <a:rPr lang="vi-VN"/>
              <a:t>thu hút cộng đồng tham gia các dịch vụ phục vụ khách du lịch, sản phẩm lưu niệm;</a:t>
            </a:r>
          </a:p>
          <a:p>
            <a:pPr lvl="2"/>
            <a:r>
              <a:rPr lang="en-US"/>
              <a:t>Phát triển kết cấu hạ tầng: kết nối đa dạng bằng đường sắt (ga đường sắt (Varanasi Junction, cách ~10km), đường không (sân bay quốc tế (Lal Bahadur Shastri, cách ~25km), đường bộ thông qua đường cao tốc; dịch vụ hỗ trợ: bảo tàng, trung tâm thiền, trung tâm thông tin…; lưu trú (KS quốc tế, khu nghỉ dưỡng…); các dịch vụ của cộng đồng;…</a:t>
            </a:r>
          </a:p>
        </p:txBody>
      </p:sp>
      <p:sp>
        <p:nvSpPr>
          <p:cNvPr id="2" name="Slide Number Placeholder 1">
            <a:extLst>
              <a:ext uri="{FF2B5EF4-FFF2-40B4-BE49-F238E27FC236}">
                <a16:creationId xmlns:a16="http://schemas.microsoft.com/office/drawing/2014/main" id="{085AECD0-2149-0B55-346C-4A2C3461BC66}"/>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22</a:t>
            </a:fld>
            <a:endParaRPr lang="en-US"/>
          </a:p>
        </p:txBody>
      </p:sp>
      <p:sp>
        <p:nvSpPr>
          <p:cNvPr id="9" name="TextBox 8">
            <a:extLst>
              <a:ext uri="{FF2B5EF4-FFF2-40B4-BE49-F238E27FC236}">
                <a16:creationId xmlns:a16="http://schemas.microsoft.com/office/drawing/2014/main" id="{79710450-316A-03D2-AC96-FEC82B2C0200}"/>
              </a:ext>
            </a:extLst>
          </p:cNvPr>
          <p:cNvSpPr txBox="1"/>
          <p:nvPr/>
        </p:nvSpPr>
        <p:spPr>
          <a:xfrm>
            <a:off x="3912918" y="4772667"/>
            <a:ext cx="5760000" cy="1015663"/>
          </a:xfrm>
          <a:prstGeom prst="rect">
            <a:avLst/>
          </a:prstGeom>
          <a:noFill/>
        </p:spPr>
        <p:txBody>
          <a:bodyPr wrap="square" rtlCol="0">
            <a:spAutoFit/>
          </a:bodyPr>
          <a:lstStyle/>
          <a:p>
            <a:pPr marL="0" indent="87313" algn="just"/>
            <a:r>
              <a:rPr lang="en-US" sz="1200" i="1">
                <a:latin typeface="+mj-lt"/>
              </a:rPr>
              <a:t>Bài học kinh nghiệm: tương tự Bodh Gaya, Sarnath nằm trong khu vực dân cư đông đúc. Ngoài khu vực di sản được khoanh vùng, tách biệt, các công trình phát huy giá trị di sản, dịch vụ, hạ tầng đầu mối nằm xen kẽ trong các khu dân cư. Thiếu khu vực đón tiếp đầu mối khách du lịch, hành hương. Sarnath cũng gặp phải các vấn đề như tắc nghẽn giao thông, tác động từ dân cư, đô thị hóa… đến di sản.</a:t>
            </a:r>
          </a:p>
        </p:txBody>
      </p:sp>
    </p:spTree>
    <p:extLst>
      <p:ext uri="{BB962C8B-B14F-4D97-AF65-F5344CB8AC3E}">
        <p14:creationId xmlns:p14="http://schemas.microsoft.com/office/powerpoint/2010/main" val="357627779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F0EE9C-5A2C-1D4E-58CB-20C1E19A00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675" y="616450"/>
            <a:ext cx="5760000" cy="4072646"/>
          </a:xfrm>
          <a:prstGeom prst="rect">
            <a:avLst/>
          </a:prstGeom>
        </p:spPr>
      </p:pic>
      <p:sp>
        <p:nvSpPr>
          <p:cNvPr id="5" name="Title 4">
            <a:extLst>
              <a:ext uri="{FF2B5EF4-FFF2-40B4-BE49-F238E27FC236}">
                <a16:creationId xmlns:a16="http://schemas.microsoft.com/office/drawing/2014/main" id="{AE7F56D3-A81D-9991-5C4B-4831843971BA}"/>
              </a:ext>
            </a:extLst>
          </p:cNvPr>
          <p:cNvSpPr>
            <a:spLocks noGrp="1"/>
          </p:cNvSpPr>
          <p:nvPr>
            <p:ph type="title"/>
          </p:nvPr>
        </p:nvSpPr>
        <p:spPr>
          <a:xfrm>
            <a:off x="233082" y="177627"/>
            <a:ext cx="8991881" cy="355250"/>
          </a:xfrm>
        </p:spPr>
        <p:txBody>
          <a:bodyPr>
            <a:normAutofit fontScale="90000"/>
          </a:bodyPr>
          <a:lstStyle/>
          <a:p>
            <a:r>
              <a:rPr lang="en-US"/>
              <a:t>Bài học kinh nghiệm – Kushinagar</a:t>
            </a:r>
          </a:p>
        </p:txBody>
      </p:sp>
      <p:sp>
        <p:nvSpPr>
          <p:cNvPr id="3" name="Content Placeholder 2">
            <a:extLst>
              <a:ext uri="{FF2B5EF4-FFF2-40B4-BE49-F238E27FC236}">
                <a16:creationId xmlns:a16="http://schemas.microsoft.com/office/drawing/2014/main" id="{6E5AA49E-858F-AE53-D55A-3344233136EC}"/>
              </a:ext>
            </a:extLst>
          </p:cNvPr>
          <p:cNvSpPr>
            <a:spLocks noGrp="1"/>
          </p:cNvSpPr>
          <p:nvPr>
            <p:ph idx="1"/>
          </p:nvPr>
        </p:nvSpPr>
        <p:spPr>
          <a:xfrm>
            <a:off x="233082" y="616450"/>
            <a:ext cx="3539928" cy="5560514"/>
          </a:xfrm>
        </p:spPr>
        <p:txBody>
          <a:bodyPr>
            <a:normAutofit/>
          </a:bodyPr>
          <a:lstStyle/>
          <a:p>
            <a:pPr lvl="4"/>
            <a:r>
              <a:rPr lang="en-US"/>
              <a:t>Kushinagar (Ấn Độ) </a:t>
            </a:r>
            <a:r>
              <a:rPr lang="vi-VN"/>
              <a:t>nơi Đức Phật nhập Niết Bàn, là một trong bốn thánh địa quan trọng của Phật giáo</a:t>
            </a:r>
            <a:r>
              <a:rPr lang="en-US"/>
              <a:t> </a:t>
            </a:r>
            <a:r>
              <a:rPr lang="vi-VN"/>
              <a:t>và là điểm đến hành hương thiêng liêng của tín đồ Phật giáo từ khắp nơi trên thế giới. Mô hình khai thác du lịch, tâm linh, tín ngưỡng và tôn giáo tại Kushinagar tập trung vào việc phát triển di sản văn hóa, bảo tồn giá trị tâm linh và hỗ trợ cộng đồng địa phương</a:t>
            </a:r>
            <a:r>
              <a:rPr lang="en-US"/>
              <a:t>.</a:t>
            </a:r>
          </a:p>
          <a:p>
            <a:pPr lvl="2"/>
            <a:r>
              <a:rPr lang="en-US"/>
              <a:t>Bảo tồn di sản văn hóa: khoanh vùng bảo vệ các giá trị tôn giáo (đền Mahaparinirvana, tháp Ramabhar Stupa) và các giá trị về khảo cổ học (di chỉ khảo cổ học).</a:t>
            </a:r>
          </a:p>
          <a:p>
            <a:pPr lvl="2"/>
            <a:r>
              <a:rPr lang="en-US"/>
              <a:t>Phát triển tâm linh - tín ngưỡng: Hình thành hệ thống các cơ sở tôn giáo quốc tế(đền thờ/chùa và tu viện) tạo thành một không gian văn hóa, tín ngưỡng đa dạng…</a:t>
            </a:r>
          </a:p>
          <a:p>
            <a:pPr lvl="2"/>
            <a:r>
              <a:rPr lang="en-US"/>
              <a:t>Phát triển du lịch: </a:t>
            </a:r>
            <a:r>
              <a:rPr lang="vi-VN"/>
              <a:t>sản phẩm du lịch gắn với tín ngưỡng (hành hương, thiền định, thực hành tu tập); lễ hội tôn giáo (Lễ phật đản Vesak); sự kiện văn hóa, du lịch, nghệ thuật…; kết hợp với khai thác du lịch sinh thái (hệ sinh thái tự nhiên); thu hút cộng đồng tham gia các dịch vụ phục vụ khách du lịch, sản phẩm lưu niệm;</a:t>
            </a:r>
          </a:p>
          <a:p>
            <a:pPr lvl="2"/>
            <a:r>
              <a:rPr lang="en-US"/>
              <a:t>Phát triển kết cấu hạ tầng: kết nối đa dạng thông qua đường không (Sân bay quốc tế Kushinagar, cách ~10km), đường cao tốc.</a:t>
            </a:r>
          </a:p>
        </p:txBody>
      </p:sp>
      <p:sp>
        <p:nvSpPr>
          <p:cNvPr id="2" name="Slide Number Placeholder 1">
            <a:extLst>
              <a:ext uri="{FF2B5EF4-FFF2-40B4-BE49-F238E27FC236}">
                <a16:creationId xmlns:a16="http://schemas.microsoft.com/office/drawing/2014/main" id="{6DD15E65-0153-FCF2-58CB-B625F3101F2B}"/>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23</a:t>
            </a:fld>
            <a:endParaRPr lang="en-US"/>
          </a:p>
        </p:txBody>
      </p:sp>
      <p:sp>
        <p:nvSpPr>
          <p:cNvPr id="6" name="TextBox 5">
            <a:extLst>
              <a:ext uri="{FF2B5EF4-FFF2-40B4-BE49-F238E27FC236}">
                <a16:creationId xmlns:a16="http://schemas.microsoft.com/office/drawing/2014/main" id="{82B8FABD-AF8C-2B4B-9D0D-88AB92F957E6}"/>
              </a:ext>
            </a:extLst>
          </p:cNvPr>
          <p:cNvSpPr txBox="1"/>
          <p:nvPr/>
        </p:nvSpPr>
        <p:spPr>
          <a:xfrm>
            <a:off x="3975675" y="4772669"/>
            <a:ext cx="5760000" cy="1200329"/>
          </a:xfrm>
          <a:prstGeom prst="rect">
            <a:avLst/>
          </a:prstGeom>
          <a:noFill/>
        </p:spPr>
        <p:txBody>
          <a:bodyPr wrap="square" rtlCol="0">
            <a:spAutoFit/>
          </a:bodyPr>
          <a:lstStyle/>
          <a:p>
            <a:pPr marL="0" indent="87313" algn="just"/>
            <a:r>
              <a:rPr lang="en-US" sz="1200" i="1">
                <a:latin typeface="+mj-lt"/>
              </a:rPr>
              <a:t>Bài học kinh nghiệm: tương tự Bodh Gaya và Sarnath, Kushinagar nằm trong khu vực dân cư, mặc dù không đông đúc như 2 khu vực trên. Ngoài khu vực di sản được khoanh vùng, tách biệt, các công trình phát huy giá trị di sản, dịch vụ, hạ tầng đầu mối nằm xen kẽ trong các khu dân cư. Thiếu khu vực đón tiếp đầu mối khách du lịch, hành hương. Kushinagar cũng gặp phải các vấn đề như tắc nghẽn giao thông, tác động từ dân cư, đô thị hóa… đến di sản.</a:t>
            </a:r>
          </a:p>
        </p:txBody>
      </p:sp>
    </p:spTree>
    <p:extLst>
      <p:ext uri="{BB962C8B-B14F-4D97-AF65-F5344CB8AC3E}">
        <p14:creationId xmlns:p14="http://schemas.microsoft.com/office/powerpoint/2010/main" val="349887479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C2AF38F-521D-C3BC-DB8B-E889CF32CC98}"/>
              </a:ext>
            </a:extLst>
          </p:cNvPr>
          <p:cNvSpPr>
            <a:spLocks noGrp="1"/>
          </p:cNvSpPr>
          <p:nvPr>
            <p:ph type="title"/>
          </p:nvPr>
        </p:nvSpPr>
        <p:spPr>
          <a:xfrm>
            <a:off x="233082" y="177627"/>
            <a:ext cx="8991881" cy="355250"/>
          </a:xfrm>
        </p:spPr>
        <p:txBody>
          <a:bodyPr>
            <a:normAutofit fontScale="90000"/>
          </a:bodyPr>
          <a:lstStyle/>
          <a:p>
            <a:r>
              <a:rPr lang="en-US"/>
              <a:t>Chùa Hương và quá trình bản địa hóa tín ngưỡng thờ cúng Quán thế âm</a:t>
            </a:r>
          </a:p>
        </p:txBody>
      </p:sp>
      <p:sp>
        <p:nvSpPr>
          <p:cNvPr id="6" name="Content Placeholder 5">
            <a:extLst>
              <a:ext uri="{FF2B5EF4-FFF2-40B4-BE49-F238E27FC236}">
                <a16:creationId xmlns:a16="http://schemas.microsoft.com/office/drawing/2014/main" id="{A62CC987-D46D-D680-17CC-FAA7C4E4EEFF}"/>
              </a:ext>
            </a:extLst>
          </p:cNvPr>
          <p:cNvSpPr>
            <a:spLocks noGrp="1"/>
          </p:cNvSpPr>
          <p:nvPr>
            <p:ph idx="1"/>
          </p:nvPr>
        </p:nvSpPr>
        <p:spPr>
          <a:xfrm>
            <a:off x="233082" y="616450"/>
            <a:ext cx="2226033" cy="5560514"/>
          </a:xfrm>
        </p:spPr>
        <p:txBody>
          <a:bodyPr>
            <a:normAutofit/>
          </a:bodyPr>
          <a:lstStyle/>
          <a:p>
            <a:pPr lvl="4"/>
            <a:r>
              <a:rPr lang="vi-VN"/>
              <a:t>Tín ngưỡng thờ Quan Âm Nam Hải bắt nguồn từ sự kết hợp giữa Phật giáo Đại Thừa và văn hóa dân gian vùng </a:t>
            </a:r>
            <a:r>
              <a:rPr lang="en-US"/>
              <a:t>ven </a:t>
            </a:r>
            <a:r>
              <a:rPr lang="vi-VN"/>
              <a:t>biển</a:t>
            </a:r>
            <a:r>
              <a:rPr lang="en-US"/>
              <a:t> Đông Á (Hàn Quốc, Nhật Bản, Trung Quốc, Việt Nam, Malaysia, Thái Lan…).</a:t>
            </a:r>
          </a:p>
          <a:p>
            <a:pPr lvl="4"/>
            <a:r>
              <a:rPr lang="en-US"/>
              <a:t>Ở Việt Nam, tín ngưỡng thờ Quan Âm Nam Hải du nhập vào từ TK 10-15 (thời Lý - Trần) và nhanh chóng được tiếp nhận, kết hợp với tín ngưỡng thờ mẫu bản địa và trở thành một trong những biểu tượng văn hóa Việt Nam.</a:t>
            </a:r>
          </a:p>
          <a:p>
            <a:pPr lvl="4"/>
            <a:r>
              <a:rPr lang="vi-VN"/>
              <a:t>Chùa Hương</a:t>
            </a:r>
            <a:r>
              <a:rPr lang="en-US"/>
              <a:t> là</a:t>
            </a:r>
            <a:r>
              <a:rPr lang="vi-VN"/>
              <a:t> một trong những trung tâm Phật giáo được hình thành từ thế kỷ XV và được coi là đạo tràng Quan âm Nam Hải (dưới cái tên Việt hóa là Bà chúa Ba)</a:t>
            </a:r>
            <a:r>
              <a:rPr lang="en-US"/>
              <a:t>; </a:t>
            </a:r>
            <a:r>
              <a:rPr lang="vi-VN"/>
              <a:t>là minh chứng rõ nét cho quá trình bản địa hóa tín ngưỡng thờ Quan âm Nam Hải tại Việt Nam. Sự lưu truyền trong dân gian của “Truyện Phật bà chùa Hương” là một trong những minh chứng điển hình.</a:t>
            </a:r>
            <a:endParaRPr lang="en-US"/>
          </a:p>
        </p:txBody>
      </p:sp>
      <p:sp>
        <p:nvSpPr>
          <p:cNvPr id="3" name="Slide Number Placeholder 2">
            <a:extLst>
              <a:ext uri="{FF2B5EF4-FFF2-40B4-BE49-F238E27FC236}">
                <a16:creationId xmlns:a16="http://schemas.microsoft.com/office/drawing/2014/main" id="{B5836590-0D50-ACAB-6E08-5528C0B81EE3}"/>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24</a:t>
            </a:fld>
            <a:endParaRPr lang="en-US"/>
          </a:p>
        </p:txBody>
      </p:sp>
      <p:pic>
        <p:nvPicPr>
          <p:cNvPr id="18" name="Picture 17">
            <a:extLst>
              <a:ext uri="{FF2B5EF4-FFF2-40B4-BE49-F238E27FC236}">
                <a16:creationId xmlns:a16="http://schemas.microsoft.com/office/drawing/2014/main" id="{05885177-B8CF-B55A-A137-FAAF77D56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2918" y="815788"/>
            <a:ext cx="7200000" cy="5094185"/>
          </a:xfrm>
          <a:prstGeom prst="rect">
            <a:avLst/>
          </a:prstGeom>
        </p:spPr>
      </p:pic>
    </p:spTree>
    <p:extLst>
      <p:ext uri="{BB962C8B-B14F-4D97-AF65-F5344CB8AC3E}">
        <p14:creationId xmlns:p14="http://schemas.microsoft.com/office/powerpoint/2010/main" val="2070186036"/>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794525-52B5-A11E-3DE3-016ADF229431}"/>
              </a:ext>
            </a:extLst>
          </p:cNvPr>
          <p:cNvSpPr>
            <a:spLocks noGrp="1"/>
          </p:cNvSpPr>
          <p:nvPr>
            <p:ph type="title"/>
          </p:nvPr>
        </p:nvSpPr>
        <p:spPr>
          <a:xfrm>
            <a:off x="233082" y="177627"/>
            <a:ext cx="8991881" cy="355250"/>
          </a:xfrm>
        </p:spPr>
        <p:txBody>
          <a:bodyPr>
            <a:normAutofit fontScale="90000"/>
          </a:bodyPr>
          <a:lstStyle/>
          <a:p>
            <a:r>
              <a:rPr lang="en-US"/>
              <a:t>Bài học kinh nghiệm – Tổng kết kinh nghiệm</a:t>
            </a:r>
          </a:p>
        </p:txBody>
      </p:sp>
      <p:sp>
        <p:nvSpPr>
          <p:cNvPr id="6" name="Content Placeholder 5">
            <a:extLst>
              <a:ext uri="{FF2B5EF4-FFF2-40B4-BE49-F238E27FC236}">
                <a16:creationId xmlns:a16="http://schemas.microsoft.com/office/drawing/2014/main" id="{8EEE2957-848C-8BBB-B4D0-B64316988196}"/>
              </a:ext>
            </a:extLst>
          </p:cNvPr>
          <p:cNvSpPr>
            <a:spLocks noGrp="1"/>
          </p:cNvSpPr>
          <p:nvPr>
            <p:ph idx="1"/>
          </p:nvPr>
        </p:nvSpPr>
        <p:spPr>
          <a:xfrm>
            <a:off x="233082" y="616450"/>
            <a:ext cx="4719918" cy="5560514"/>
          </a:xfrm>
        </p:spPr>
        <p:txBody>
          <a:bodyPr>
            <a:normAutofit lnSpcReduction="10000"/>
          </a:bodyPr>
          <a:lstStyle/>
          <a:p>
            <a:r>
              <a:rPr lang="en-US"/>
              <a:t>Những điểm chung</a:t>
            </a:r>
          </a:p>
          <a:p>
            <a:pPr lvl="2"/>
            <a:r>
              <a:rPr lang="en-US"/>
              <a:t>Đều trở thành những điểm đến hấp dẫn khách du lịch hành hương nổi tiếng trên thế giới nhờ gắn liền với cuộc đời của Đức Phật Thích Ca, cả 4 địa điểm này gắn kết thành 1 chuỗi, từ Sinh ra - Ngộ đạo - Truyền bá đạo - Nhập niết bàn. </a:t>
            </a:r>
          </a:p>
          <a:p>
            <a:pPr lvl="2"/>
            <a:r>
              <a:rPr lang="en-US"/>
              <a:t>Đều lựa chọn mô hình phát triển kết hợp giữa bảo tồn giá trị tâm linh, tôn giáo, lịch sử, phát triển du lịch và thu hút cộng đồng tham gia thông qua các dịch vụ phục vụ khách du lịch, hành hương. </a:t>
            </a:r>
          </a:p>
          <a:p>
            <a:pPr lvl="2"/>
            <a:r>
              <a:rPr lang="en-US"/>
              <a:t>Đều xây dựng và thực hiện khá thành công chiến lược thu hút các cơ sở tôn giáo (đền thờ, chùa, tu viện) từ các nước có sự phổ biến của Phật giáo (Trung Quốc, Thái Lan, Việt Nam, Nhật Bản…) vừa mang ý nghĩa quốc tế hóa điểm đến vừa tạo thành </a:t>
            </a:r>
            <a:r>
              <a:rPr lang="vi-VN"/>
              <a:t>tạo thành một không gian văn hóa, tín ngưỡng đa dạng…</a:t>
            </a:r>
            <a:r>
              <a:rPr lang="en-US"/>
              <a:t> cũng là điểm nhấn thu hút khách tham quan.</a:t>
            </a:r>
          </a:p>
          <a:p>
            <a:pPr lvl="2"/>
            <a:r>
              <a:rPr lang="en-US"/>
              <a:t>Đều phát triển đa dạng các kết nối giao thông với các đầu mối giao thông và trung tâm đô thị trong khu vực. Đặc biệt là đường hàng không, các di sản đều không cách xa quá các sân bay quốc tế. </a:t>
            </a:r>
          </a:p>
          <a:p>
            <a:r>
              <a:rPr lang="en-US"/>
              <a:t>Những điểm khác biệt</a:t>
            </a:r>
          </a:p>
          <a:p>
            <a:pPr lvl="2"/>
            <a:r>
              <a:rPr lang="en-US"/>
              <a:t>Lumbini có thể coi là điển hình của việc quy hoạch mới, phát triển độc lập, tách biệt khỏi dân cư hiện hữu do đó không gian, các khu chức năng, hệ thống hạ tầng được quy hoạch khoa học, rành mạch, đầy đủ. Hạn chế được những tác động không mong muốn từ dân cư, đồng thời khả năng thu hút đầu tư cũng như tạo thành những trải nghiệm du lịch, hành hương tốt nhất cho du khách.</a:t>
            </a:r>
          </a:p>
          <a:p>
            <a:pPr lvl="2"/>
            <a:r>
              <a:rPr lang="en-US"/>
              <a:t>03 địa điểm còn lại (Bodh Gaya, Sarnat và Kushinagar) là những địa điểm nằm trong các khu vực dân cư đông đúc, do đó việc quy hoạch không gian chủ yếu tập trung vào việc khoanh vùng bảo vệ di sản; các dịch vụ chủ yếu do dân cư cung cấp, phân tán, quy mô không lớn. Tương ứng, những vấn đề tiêu cực do tác động từ dân cư đến di tích là không tránh khỏi.</a:t>
            </a:r>
          </a:p>
          <a:p>
            <a:endParaRPr lang="en-US"/>
          </a:p>
        </p:txBody>
      </p:sp>
      <p:sp>
        <p:nvSpPr>
          <p:cNvPr id="4" name="Slide Number Placeholder 3">
            <a:extLst>
              <a:ext uri="{FF2B5EF4-FFF2-40B4-BE49-F238E27FC236}">
                <a16:creationId xmlns:a16="http://schemas.microsoft.com/office/drawing/2014/main" id="{7F40C2B5-B0F0-F2FF-154B-026A8536B258}"/>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25</a:t>
            </a:fld>
            <a:endParaRPr lang="en-US"/>
          </a:p>
        </p:txBody>
      </p:sp>
      <p:sp>
        <p:nvSpPr>
          <p:cNvPr id="7" name="Content Placeholder 6">
            <a:extLst>
              <a:ext uri="{FF2B5EF4-FFF2-40B4-BE49-F238E27FC236}">
                <a16:creationId xmlns:a16="http://schemas.microsoft.com/office/drawing/2014/main" id="{CED08049-2CC8-558D-2702-CD1CC0ED561E}"/>
              </a:ext>
            </a:extLst>
          </p:cNvPr>
          <p:cNvSpPr>
            <a:spLocks noGrp="1"/>
          </p:cNvSpPr>
          <p:nvPr>
            <p:ph idx="13"/>
          </p:nvPr>
        </p:nvSpPr>
        <p:spPr>
          <a:xfrm>
            <a:off x="5133000" y="616450"/>
            <a:ext cx="4719918" cy="5560514"/>
          </a:xfrm>
        </p:spPr>
        <p:txBody>
          <a:bodyPr/>
          <a:lstStyle/>
          <a:p>
            <a:r>
              <a:rPr lang="en-US"/>
              <a:t>Bài học cho quần thể Hương Sơn</a:t>
            </a:r>
          </a:p>
          <a:p>
            <a:pPr lvl="2"/>
            <a:r>
              <a:rPr lang="en-US"/>
              <a:t>Với danh hiệu "Đạo tràng của Quán thế âm bồ tát/Quan âm Nam Hải", </a:t>
            </a:r>
            <a:r>
              <a:rPr lang="en-US" b="1"/>
              <a:t>Chùa Hương có đủ tiềm năng và điều kiện để trở thành một trong những địa điểm hành hương nổi bật và có khả năng kết nối với các thị trường khách quốc tế</a:t>
            </a:r>
            <a:r>
              <a:rPr lang="en-US"/>
              <a:t>, đặc biệt khi Việt Nam nằm trong vùng ảnh hưởng sâu sắc và bản địa hóa tín ngưỡng thời Quan âm Nam Hải (Vùng biển Đông Á chịu ảnh hưởng của văn hóa Trung Hoa cổ: Nhật Bản, Triều Tiên, Việt Nam, Singapore, Malaysia…);</a:t>
            </a:r>
          </a:p>
          <a:p>
            <a:pPr lvl="2"/>
            <a:r>
              <a:rPr lang="en-US"/>
              <a:t>Chiến lược </a:t>
            </a:r>
            <a:r>
              <a:rPr lang="en-US" b="1"/>
              <a:t>quốc tế hóa điểm đến thông qua việc thu hút các cơ sở tôn giáo </a:t>
            </a:r>
            <a:r>
              <a:rPr lang="en-US"/>
              <a:t>(đền thờ, chùa, tu viện) từ các nước có sự phổ biến của Phật giáo là một ý tưởng có tính khả thi và có thể tạo ra bước đột phá, đưa Chùa Hương trở thành điểm đến tầm cỡ quốc tế.</a:t>
            </a:r>
          </a:p>
          <a:p>
            <a:pPr lvl="2"/>
            <a:r>
              <a:rPr lang="en-US"/>
              <a:t>Các </a:t>
            </a:r>
            <a:r>
              <a:rPr lang="en-US" b="1"/>
              <a:t>kết nối thuận lợi về giao thông là một yếu tố cực kỳ quan trọng</a:t>
            </a:r>
            <a:r>
              <a:rPr lang="en-US"/>
              <a:t>, đặc biệt là kết nối với những đầu mối giao thông quốc tế. Đối với Chùa Hương, điều này cũng phù hợp với các định hướng của thành phố Hà Nội và quốc gia trong tương lai: đường vành đai 5, đường Miếu Môn - Hương Sơn, sân bay thứ hai…</a:t>
            </a:r>
          </a:p>
          <a:p>
            <a:pPr lvl="2"/>
            <a:r>
              <a:rPr lang="en-US"/>
              <a:t>Việc </a:t>
            </a:r>
            <a:r>
              <a:rPr lang="en-US" b="1"/>
              <a:t>tách biệt về không gian với dân cư hiện trạng là một lợi thế </a:t>
            </a:r>
            <a:r>
              <a:rPr lang="en-US"/>
              <a:t>không nhỏ để có thể xây dựng các định hướng quy hoạch bền vững như trường hợp của Lumbini. Trong điều kiện của Hương Sơn cũng khá phù hợp khi trong vùng di tích hầu như không có dân (chủ yếu là khai hoang, kinh doanh dịch vụ… không phải làng xóm định cư).</a:t>
            </a:r>
          </a:p>
          <a:p>
            <a:pPr lvl="2"/>
            <a:r>
              <a:rPr lang="en-US"/>
              <a:t>Phải đảm bảo được </a:t>
            </a:r>
            <a:r>
              <a:rPr lang="en-US" b="1"/>
              <a:t>sự hài hòa, bổ trợ lẫn nhau giữa di sản với tôn giáo và dịch vụ</a:t>
            </a:r>
            <a:r>
              <a:rPr lang="en-US"/>
              <a:t>: Di sản là nền tảng phát huy tín ngưỡng tôn giáo; tôn giáo lan tỏa giá trị của di sản; dịch vụ thúc đẩy bảo tồn di sản và phát triển tôn giáo…</a:t>
            </a:r>
          </a:p>
        </p:txBody>
      </p:sp>
    </p:spTree>
    <p:extLst>
      <p:ext uri="{BB962C8B-B14F-4D97-AF65-F5344CB8AC3E}">
        <p14:creationId xmlns:p14="http://schemas.microsoft.com/office/powerpoint/2010/main" val="318681558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0F1BB-3D96-0040-F96D-18F4672BD39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DFDD5FC-9C27-96B5-4E2E-EDE485B51353}"/>
              </a:ext>
            </a:extLst>
          </p:cNvPr>
          <p:cNvSpPr>
            <a:spLocks noGrp="1"/>
          </p:cNvSpPr>
          <p:nvPr>
            <p:ph type="title"/>
          </p:nvPr>
        </p:nvSpPr>
        <p:spPr>
          <a:xfrm>
            <a:off x="233082" y="177627"/>
            <a:ext cx="8991881" cy="355250"/>
          </a:xfrm>
        </p:spPr>
        <p:txBody>
          <a:bodyPr>
            <a:normAutofit fontScale="90000"/>
          </a:bodyPr>
          <a:lstStyle/>
          <a:p>
            <a:r>
              <a:rPr lang="en-US"/>
              <a:t>Phân tích, đánh giá tổng hợp</a:t>
            </a:r>
          </a:p>
        </p:txBody>
      </p:sp>
      <p:sp>
        <p:nvSpPr>
          <p:cNvPr id="3" name="Content Placeholder 2">
            <a:extLst>
              <a:ext uri="{FF2B5EF4-FFF2-40B4-BE49-F238E27FC236}">
                <a16:creationId xmlns:a16="http://schemas.microsoft.com/office/drawing/2014/main" id="{B4338FEE-AEB6-837C-403E-0D86011ABDC1}"/>
              </a:ext>
            </a:extLst>
          </p:cNvPr>
          <p:cNvSpPr>
            <a:spLocks noGrp="1"/>
          </p:cNvSpPr>
          <p:nvPr>
            <p:ph idx="1"/>
          </p:nvPr>
        </p:nvSpPr>
        <p:spPr>
          <a:xfrm>
            <a:off x="233082" y="616450"/>
            <a:ext cx="6015318" cy="5560514"/>
          </a:xfrm>
        </p:spPr>
        <p:txBody>
          <a:bodyPr>
            <a:normAutofit/>
          </a:bodyPr>
          <a:lstStyle/>
          <a:p>
            <a:r>
              <a:rPr lang="en-US"/>
              <a:t>Khái quát thực trạng </a:t>
            </a:r>
          </a:p>
          <a:p>
            <a:pPr lvl="1"/>
            <a:r>
              <a:rPr lang="en-US" b="1"/>
              <a:t>Quần thể Hương Sơn có nhiều giá trị đặc sắc, quy mô lớn</a:t>
            </a:r>
            <a:r>
              <a:rPr lang="en-US"/>
              <a:t>; còn nhiều tiềm năng phát triển du lịch và </a:t>
            </a:r>
            <a:r>
              <a:rPr lang="en-US" b="1"/>
              <a:t>vươn tầm trở thành trung tâm tín ngưỡng gắn với Quan Thế Âm của khu vực Đông Nam Á, châu Á</a:t>
            </a:r>
            <a:r>
              <a:rPr lang="en-US"/>
              <a:t>.</a:t>
            </a:r>
          </a:p>
          <a:p>
            <a:pPr lvl="1"/>
            <a:r>
              <a:rPr lang="en-US" b="1"/>
              <a:t>Các di tích trong quần thể đang xuống cấp, n</a:t>
            </a:r>
            <a:r>
              <a:rPr lang="vi-VN" b="1"/>
              <a:t>hiều di tích xuống cấp nghiêm trọng </a:t>
            </a:r>
            <a:r>
              <a:rPr lang="vi-VN"/>
              <a:t> không đảm bảo an toàn cho khách du lịch</a:t>
            </a:r>
            <a:r>
              <a:rPr lang="en-US"/>
              <a:t>. </a:t>
            </a:r>
            <a:r>
              <a:rPr lang="en-US" b="1"/>
              <a:t>Ranh giới khu vực bảo vệ I quá lớn</a:t>
            </a:r>
            <a:r>
              <a:rPr lang="en-US"/>
              <a:t> chủ yếu là rừng đặc dụng Hương Sơn là thách thức lớn trong quản lý.</a:t>
            </a:r>
          </a:p>
          <a:p>
            <a:pPr lvl="1"/>
            <a:r>
              <a:rPr lang="en-US" b="1"/>
              <a:t>Phát huy giá trị di tích chưa hiệu quả: </a:t>
            </a:r>
            <a:r>
              <a:rPr lang="en-US"/>
              <a:t>Tính mùa vụ du lịch cao, hạn chế hiệu quả đầu tư. Thiếu không gian phát huy giá trị di tích; còn nhiều tiềm năng lớn chưa được khai thác. Chưa xây dựng được những đặc sắc mang dấu ấn riêng của vùng đất Phật có vị thế vươn tầm khu vực và thế giới. Di tích đang suy giảm sức hấp dẫn với khách du lịch; sức cạnh tranh hạn chế so với các khu vực tương đồng tiêu biểu như Tràng An.</a:t>
            </a:r>
          </a:p>
          <a:p>
            <a:pPr lvl="1"/>
            <a:r>
              <a:rPr lang="en-US" b="1"/>
              <a:t>Hạ tầng kỹ thuật, CSVC ngành dịch vụ yếu kém. </a:t>
            </a:r>
            <a:r>
              <a:rPr lang="en-US"/>
              <a:t>Hệ thống thương mại dịch vụ tự phát, lộn xộn. </a:t>
            </a:r>
          </a:p>
          <a:p>
            <a:pPr lvl="1"/>
            <a:r>
              <a:rPr lang="en-US" b="1"/>
              <a:t>Dân cư sinh sống trong di tích </a:t>
            </a:r>
            <a:r>
              <a:rPr lang="en-US"/>
              <a:t>ảnh hưởng xấu đến bảo vệ rừng đặc dụng Hương Sơn.</a:t>
            </a:r>
          </a:p>
          <a:p>
            <a:pPr lvl="1"/>
            <a:r>
              <a:rPr lang="en-US" b="1"/>
              <a:t>Tác động của rừng đặc dụng Hương Sơn </a:t>
            </a:r>
            <a:r>
              <a:rPr lang="en-US"/>
              <a:t>tới di tích rất lớn; đặc biệt nhiều khó khăn trong đảm bảo tuân thủ nhiều luật liên quan.</a:t>
            </a:r>
          </a:p>
        </p:txBody>
      </p:sp>
      <p:sp>
        <p:nvSpPr>
          <p:cNvPr id="4" name="Slide Number Placeholder 3">
            <a:extLst>
              <a:ext uri="{FF2B5EF4-FFF2-40B4-BE49-F238E27FC236}">
                <a16:creationId xmlns:a16="http://schemas.microsoft.com/office/drawing/2014/main" id="{BD4AD75F-3961-BF89-B7FA-71B6310BF06D}"/>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26</a:t>
            </a:fld>
            <a:endParaRPr lang="en-US"/>
          </a:p>
        </p:txBody>
      </p:sp>
      <p:pic>
        <p:nvPicPr>
          <p:cNvPr id="5" name="Picture 9" descr="Đò chở quá tải, “giật” khách ở chùa Hương">
            <a:extLst>
              <a:ext uri="{FF2B5EF4-FFF2-40B4-BE49-F238E27FC236}">
                <a16:creationId xmlns:a16="http://schemas.microsoft.com/office/drawing/2014/main" id="{D0DE38C4-0C84-7B1C-4660-B764C937D9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2918" y="3580689"/>
            <a:ext cx="2880000" cy="1997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5EE6E57-96B6-AFA4-2217-205870A30A2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6612918" y="854075"/>
            <a:ext cx="2880000" cy="1900800"/>
          </a:xfrm>
          <a:prstGeom prst="rect">
            <a:avLst/>
          </a:prstGeom>
        </p:spPr>
      </p:pic>
      <p:sp>
        <p:nvSpPr>
          <p:cNvPr id="2" name="TextBox 1">
            <a:extLst>
              <a:ext uri="{FF2B5EF4-FFF2-40B4-BE49-F238E27FC236}">
                <a16:creationId xmlns:a16="http://schemas.microsoft.com/office/drawing/2014/main" id="{66BB2629-1AAE-8311-3087-9AFABA8ECE82}"/>
              </a:ext>
            </a:extLst>
          </p:cNvPr>
          <p:cNvSpPr txBox="1"/>
          <p:nvPr/>
        </p:nvSpPr>
        <p:spPr>
          <a:xfrm>
            <a:off x="707332" y="6241550"/>
            <a:ext cx="5905586" cy="461665"/>
          </a:xfrm>
          <a:prstGeom prst="rect">
            <a:avLst/>
          </a:prstGeom>
          <a:noFill/>
        </p:spPr>
        <p:txBody>
          <a:bodyPr wrap="square">
            <a:spAutoFit/>
          </a:bodyPr>
          <a:lstStyle/>
          <a:p>
            <a:pPr marL="285750" indent="-285750" algn="just">
              <a:buFont typeface="Arial" panose="020B0604020202020204" pitchFamily="34" charset="0"/>
              <a:buChar char="•"/>
            </a:pPr>
            <a:r>
              <a:rPr lang="en-US" sz="1200" i="1">
                <a:solidFill>
                  <a:srgbClr val="FF0000"/>
                </a:solidFill>
                <a:latin typeface="+mj-lt"/>
                <a:ea typeface="Calibri" panose="020F0502020204030204" pitchFamily="34" charset="0"/>
              </a:rPr>
              <a:t>Bảo tồn và phát huy giá trị quần thể Hương Sơn chưa hiệu quả, chưa bền vững; di tích đang có tình trạng xuống cấp; suy giảm sức hấp dẫn với khách du lịch.</a:t>
            </a:r>
          </a:p>
        </p:txBody>
      </p:sp>
      <p:sp>
        <p:nvSpPr>
          <p:cNvPr id="6" name="Arrow: Right 5">
            <a:extLst>
              <a:ext uri="{FF2B5EF4-FFF2-40B4-BE49-F238E27FC236}">
                <a16:creationId xmlns:a16="http://schemas.microsoft.com/office/drawing/2014/main" id="{BD4C4301-B4CE-7F47-3ADD-9517EE8C5DAF}"/>
              </a:ext>
            </a:extLst>
          </p:cNvPr>
          <p:cNvSpPr/>
          <p:nvPr/>
        </p:nvSpPr>
        <p:spPr>
          <a:xfrm>
            <a:off x="332397" y="6278791"/>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62369"/>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F8FFE-3A1E-3228-A37D-55292953880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A9CD672-0538-AFD2-D056-361A98E3CA45}"/>
              </a:ext>
            </a:extLst>
          </p:cNvPr>
          <p:cNvSpPr>
            <a:spLocks noGrp="1"/>
          </p:cNvSpPr>
          <p:nvPr>
            <p:ph type="title"/>
          </p:nvPr>
        </p:nvSpPr>
        <p:spPr/>
        <p:txBody>
          <a:bodyPr>
            <a:normAutofit fontScale="90000"/>
          </a:bodyPr>
          <a:lstStyle/>
          <a:p>
            <a:r>
              <a:rPr lang="en-US"/>
              <a:t>Phân tích, đánh giá tổng hợp</a:t>
            </a:r>
          </a:p>
        </p:txBody>
      </p:sp>
      <p:sp>
        <p:nvSpPr>
          <p:cNvPr id="3" name="Content Placeholder 2">
            <a:extLst>
              <a:ext uri="{FF2B5EF4-FFF2-40B4-BE49-F238E27FC236}">
                <a16:creationId xmlns:a16="http://schemas.microsoft.com/office/drawing/2014/main" id="{13B280B1-BA4C-974C-47F6-A8F0DBC16A69}"/>
              </a:ext>
            </a:extLst>
          </p:cNvPr>
          <p:cNvSpPr>
            <a:spLocks noGrp="1"/>
          </p:cNvSpPr>
          <p:nvPr>
            <p:ph idx="1"/>
          </p:nvPr>
        </p:nvSpPr>
        <p:spPr/>
        <p:txBody>
          <a:bodyPr>
            <a:normAutofit lnSpcReduction="10000"/>
          </a:bodyPr>
          <a:lstStyle/>
          <a:p>
            <a:r>
              <a:rPr lang="en-US"/>
              <a:t>Các vấn đề cần tập trung giải quyết</a:t>
            </a:r>
          </a:p>
          <a:p>
            <a:pPr marL="0" lvl="1" indent="0" algn="just">
              <a:spcBef>
                <a:spcPts val="600"/>
              </a:spcBef>
              <a:buNone/>
            </a:pPr>
            <a:r>
              <a:rPr lang="en-US" b="1">
                <a:solidFill>
                  <a:srgbClr val="FF0000"/>
                </a:solidFill>
              </a:rPr>
              <a:t>I. Vấn đề về : Bảo tồn các giá trị Di tích</a:t>
            </a:r>
          </a:p>
          <a:p>
            <a:pPr marL="228600" lvl="1" indent="-228600" algn="just">
              <a:spcBef>
                <a:spcPts val="600"/>
              </a:spcBef>
              <a:buAutoNum type="arabicPeriod"/>
            </a:pPr>
            <a:r>
              <a:rPr lang="vi-VN"/>
              <a:t>Hệ thống di tích xuống cấp với nhiều mức độ, cần có phương án bảo quản, tu bổ riêng cho từng di tích.</a:t>
            </a:r>
          </a:p>
          <a:p>
            <a:pPr marL="228600" lvl="1" indent="-228600" algn="just">
              <a:spcBef>
                <a:spcPts val="600"/>
              </a:spcBef>
              <a:buAutoNum type="arabicPeriod"/>
            </a:pPr>
            <a:r>
              <a:rPr lang="vi-VN"/>
              <a:t>Cần đổi mới mô hình và phương thức quản lý di tích</a:t>
            </a:r>
            <a:r>
              <a:rPr lang="en-US"/>
              <a:t>.</a:t>
            </a:r>
          </a:p>
          <a:p>
            <a:pPr marL="228600" lvl="1" indent="-228600" algn="just">
              <a:spcBef>
                <a:spcPts val="600"/>
              </a:spcBef>
              <a:buAutoNum type="arabicPeriod"/>
            </a:pPr>
            <a:endParaRPr lang="en-US"/>
          </a:p>
          <a:p>
            <a:pPr marL="0" lvl="1" indent="0" algn="just">
              <a:spcBef>
                <a:spcPts val="600"/>
              </a:spcBef>
              <a:buNone/>
            </a:pPr>
            <a:r>
              <a:rPr lang="en-US" b="1">
                <a:solidFill>
                  <a:srgbClr val="FF0000"/>
                </a:solidFill>
              </a:rPr>
              <a:t>II. Vấn đề: Phát huy giá trị Di tích</a:t>
            </a:r>
          </a:p>
          <a:p>
            <a:pPr marL="0" lvl="1" indent="0" algn="just">
              <a:spcBef>
                <a:spcPts val="600"/>
              </a:spcBef>
              <a:buNone/>
            </a:pPr>
            <a:r>
              <a:rPr lang="en-US" b="1"/>
              <a:t>Phát triển chưa tương xứng với Tiềm năng và vị thế khu vực:</a:t>
            </a:r>
            <a:r>
              <a:rPr lang="en-US"/>
              <a:t> nhiều vị trí tiềm năng chưa được khai thác. Chưa xây dựng được </a:t>
            </a:r>
            <a:r>
              <a:rPr lang="en-US" b="1"/>
              <a:t>dấu ấn riêng của vùng đất Phật </a:t>
            </a:r>
            <a:r>
              <a:rPr lang="en-US"/>
              <a:t>có vị thế vươn tầm khu vực và thế giới. </a:t>
            </a:r>
          </a:p>
          <a:p>
            <a:pPr marL="228600" lvl="1" indent="-228600" algn="just">
              <a:spcBef>
                <a:spcPts val="600"/>
              </a:spcBef>
              <a:buFont typeface="Wingdings" panose="05000000000000000000" pitchFamily="2" charset="2"/>
              <a:buAutoNum type="arabicPeriod"/>
            </a:pPr>
            <a:r>
              <a:rPr lang="en-US" b="1"/>
              <a:t>Khai thác chưa hiệu quả: </a:t>
            </a:r>
          </a:p>
          <a:p>
            <a:pPr marL="0" lvl="1" indent="0" algn="just">
              <a:spcBef>
                <a:spcPts val="600"/>
              </a:spcBef>
              <a:buNone/>
            </a:pPr>
            <a:r>
              <a:rPr lang="en-US" b="1"/>
              <a:t>     Tập trung chủ yếu mùa Lễ hội, </a:t>
            </a:r>
            <a:r>
              <a:rPr lang="en-US"/>
              <a:t>tính mùa vụ du lịch cao. </a:t>
            </a:r>
          </a:p>
          <a:p>
            <a:pPr marL="0" lvl="1" indent="0" algn="just">
              <a:spcBef>
                <a:spcPts val="600"/>
              </a:spcBef>
              <a:buNone/>
            </a:pPr>
            <a:r>
              <a:rPr lang="en-US"/>
              <a:t>     </a:t>
            </a:r>
            <a:r>
              <a:rPr lang="en-US" b="1"/>
              <a:t>Chưa chú trọng khai thác các giá trị danh thắng </a:t>
            </a:r>
            <a:r>
              <a:rPr lang="en-US"/>
              <a:t>của khu vực</a:t>
            </a:r>
          </a:p>
          <a:p>
            <a:pPr marL="0" lvl="1" indent="0" algn="just">
              <a:spcBef>
                <a:spcPts val="600"/>
              </a:spcBef>
              <a:buNone/>
            </a:pPr>
            <a:r>
              <a:rPr lang="en-US" b="1"/>
              <a:t>2. Hướng tiếp cận: </a:t>
            </a:r>
            <a:r>
              <a:rPr lang="en-US"/>
              <a:t>Tắt nghẽn các khu vực cửa ngõ, tiếp cận; đặc biệt vào mùa lễ hội.</a:t>
            </a:r>
          </a:p>
          <a:p>
            <a:pPr marL="0" lvl="1" indent="0" algn="just">
              <a:spcBef>
                <a:spcPts val="600"/>
              </a:spcBef>
              <a:buNone/>
            </a:pPr>
            <a:r>
              <a:rPr lang="en-US" b="1"/>
              <a:t>3. Các tuyến Thủy</a:t>
            </a:r>
            <a:r>
              <a:rPr lang="en-US"/>
              <a:t>: Tuyến Yến Vĩ – Hương Tích được vận hành chính, hai tuyến còn lại chưa được chú trọng khai thác.</a:t>
            </a:r>
          </a:p>
          <a:p>
            <a:pPr marL="0" lvl="1" indent="0" algn="just">
              <a:spcBef>
                <a:spcPts val="600"/>
              </a:spcBef>
              <a:buNone/>
            </a:pPr>
            <a:r>
              <a:rPr lang="en-US" b="1"/>
              <a:t>4. Vận hành Cáp treo: </a:t>
            </a:r>
            <a:r>
              <a:rPr lang="en-US"/>
              <a:t>Các điểm DT bỏ quên trong hành trình tham quan; đe dọa môi trường sống, hệ sinh thái của các loài vật quý hiếm</a:t>
            </a:r>
          </a:p>
          <a:p>
            <a:pPr marL="0" lvl="1" indent="0" algn="just">
              <a:spcBef>
                <a:spcPts val="600"/>
              </a:spcBef>
              <a:buNone/>
            </a:pPr>
            <a:r>
              <a:rPr lang="en-US" b="1"/>
              <a:t>5. CSVC ngành dịch vụ yếu kém. </a:t>
            </a:r>
            <a:r>
              <a:rPr lang="en-US"/>
              <a:t>Hệ thống thương mại dịch vụ tự phát, lộn xộn. </a:t>
            </a:r>
          </a:p>
          <a:p>
            <a:pPr marL="0" lvl="1" indent="0" algn="just">
              <a:spcBef>
                <a:spcPts val="600"/>
              </a:spcBef>
              <a:buNone/>
            </a:pPr>
            <a:r>
              <a:rPr lang="en-US" b="1"/>
              <a:t>6. Sức cạnh tranh: </a:t>
            </a:r>
            <a:r>
              <a:rPr lang="en-US"/>
              <a:t>Di tích đang suy giảm số lượng khách du lịch; sức cạnh tranh hạn chế so với các khu vực tương đồng tiêu biểu như Tràng An.</a:t>
            </a:r>
          </a:p>
          <a:p>
            <a:pPr marL="0" lvl="1" indent="0" algn="just">
              <a:spcBef>
                <a:spcPts val="600"/>
              </a:spcBef>
              <a:buNone/>
            </a:pPr>
            <a:r>
              <a:rPr lang="en-US" b="1"/>
              <a:t>7. </a:t>
            </a:r>
            <a:r>
              <a:rPr lang="vi-VN" b="1"/>
              <a:t>Dân cư sinh sống, sản xuất, kinh doanh trong di tích </a:t>
            </a:r>
            <a:r>
              <a:rPr lang="vi-VN"/>
              <a:t>ảnh hưởng xấu tới phát huy giá trị di tích (cảnh quan, môi trường…)</a:t>
            </a:r>
            <a:endParaRPr lang="en-US"/>
          </a:p>
        </p:txBody>
      </p:sp>
      <p:sp>
        <p:nvSpPr>
          <p:cNvPr id="4" name="Slide Number Placeholder 3">
            <a:extLst>
              <a:ext uri="{FF2B5EF4-FFF2-40B4-BE49-F238E27FC236}">
                <a16:creationId xmlns:a16="http://schemas.microsoft.com/office/drawing/2014/main" id="{B9B17A85-5ACA-D991-554A-75CE3992840E}"/>
              </a:ext>
            </a:extLst>
          </p:cNvPr>
          <p:cNvSpPr>
            <a:spLocks noGrp="1"/>
          </p:cNvSpPr>
          <p:nvPr>
            <p:ph type="sldNum" sz="quarter" idx="12"/>
          </p:nvPr>
        </p:nvSpPr>
        <p:spPr/>
        <p:txBody>
          <a:bodyPr/>
          <a:lstStyle/>
          <a:p>
            <a:fld id="{F44AB3EA-1908-4001-84F3-B79CAC7B64E5}" type="slidenum">
              <a:rPr lang="en-US" smtClean="0"/>
              <a:pPr/>
              <a:t>27</a:t>
            </a:fld>
            <a:endParaRPr lang="en-US"/>
          </a:p>
        </p:txBody>
      </p:sp>
      <p:sp>
        <p:nvSpPr>
          <p:cNvPr id="7" name="Content Placeholder 6">
            <a:extLst>
              <a:ext uri="{FF2B5EF4-FFF2-40B4-BE49-F238E27FC236}">
                <a16:creationId xmlns:a16="http://schemas.microsoft.com/office/drawing/2014/main" id="{437AF4BD-F93A-AFCA-D18D-CA657C2784F7}"/>
              </a:ext>
            </a:extLst>
          </p:cNvPr>
          <p:cNvSpPr>
            <a:spLocks noGrp="1"/>
          </p:cNvSpPr>
          <p:nvPr>
            <p:ph idx="13"/>
          </p:nvPr>
        </p:nvSpPr>
        <p:spPr/>
        <p:txBody>
          <a:bodyPr>
            <a:normAutofit lnSpcReduction="10000"/>
          </a:bodyPr>
          <a:lstStyle/>
          <a:p>
            <a:pPr marL="0" lvl="1" indent="0" algn="just">
              <a:spcBef>
                <a:spcPts val="600"/>
              </a:spcBef>
              <a:buNone/>
            </a:pPr>
            <a:r>
              <a:rPr lang="en-US" sz="1400" b="1">
                <a:solidFill>
                  <a:srgbClr val="FF0000"/>
                </a:solidFill>
              </a:rPr>
              <a:t>III. Triển khai các chức năng được xác định trong QH cấp trên</a:t>
            </a:r>
          </a:p>
          <a:p>
            <a:pPr marL="0" lvl="1" indent="0" algn="just">
              <a:spcBef>
                <a:spcPts val="600"/>
              </a:spcBef>
              <a:buNone/>
            </a:pPr>
            <a:r>
              <a:rPr lang="en-US" altLang="en-US" sz="1400"/>
              <a:t>1</a:t>
            </a:r>
            <a:r>
              <a:rPr lang="en-US" altLang="en-US"/>
              <a:t>. </a:t>
            </a:r>
            <a:r>
              <a:rPr lang="en-US" altLang="en-US" b="1"/>
              <a:t>Quy hoạch vùng huyện Mỹ Đức </a:t>
            </a:r>
            <a:r>
              <a:rPr lang="en-US"/>
              <a:t>(trước đây): Thuộc vùng kinh tế phía Nam.</a:t>
            </a:r>
          </a:p>
          <a:p>
            <a:pPr marL="171450" lvl="1" indent="-171450" algn="just">
              <a:spcBef>
                <a:spcPts val="600"/>
              </a:spcBef>
              <a:buFontTx/>
              <a:buChar char="-"/>
            </a:pPr>
            <a:r>
              <a:rPr lang="en-US"/>
              <a:t>Tính chất: Là vùng kinh tế thương mại, dịch vụ, du lịch nghỉ dưỡng sinh thái, trải nghiệm nông nghiệp ứng dụng công nghệ.</a:t>
            </a:r>
          </a:p>
          <a:p>
            <a:pPr marL="171450" lvl="1" indent="-171450" algn="just">
              <a:spcBef>
                <a:spcPts val="600"/>
              </a:spcBef>
              <a:buFontTx/>
              <a:buChar char="-"/>
            </a:pPr>
            <a:r>
              <a:rPr lang="en-US"/>
              <a:t>Định hướng: Phát triển trung tâm lễ hội, thương mại, dịch vụ, outlet, vui chơi giải trí, các trung tâm lễ hội, Fastival Hoa sen; Trung tâm dịch vụ các khu du lịch sinh thái, nghỉ dưỡng, tâm linh, khu bảo tồn di tích Quốc gia đặc biệt Hương Sơn.</a:t>
            </a:r>
          </a:p>
          <a:p>
            <a:pPr marL="0" lvl="1" algn="just">
              <a:spcBef>
                <a:spcPts val="600"/>
              </a:spcBef>
            </a:pPr>
            <a:r>
              <a:rPr lang="en-US" b="1"/>
              <a:t>2. QH Thủ đô:</a:t>
            </a:r>
          </a:p>
          <a:p>
            <a:pPr marL="171450" lvl="1" indent="-171450" algn="just">
              <a:spcBef>
                <a:spcPts val="600"/>
              </a:spcBef>
              <a:buFontTx/>
              <a:buChar char="-"/>
            </a:pPr>
            <a:r>
              <a:rPr lang="vi-VN" i="1">
                <a:solidFill>
                  <a:srgbClr val="FF0000"/>
                </a:solidFill>
              </a:rPr>
              <a:t>Phát triển du lịch văn hóa tâm linh</a:t>
            </a:r>
            <a:r>
              <a:rPr lang="en-US" i="1">
                <a:solidFill>
                  <a:srgbClr val="FF0000"/>
                </a:solidFill>
              </a:rPr>
              <a:t>:</a:t>
            </a:r>
            <a:r>
              <a:rPr lang="en-US"/>
              <a:t> </a:t>
            </a:r>
            <a:r>
              <a:rPr lang="vi-VN"/>
              <a:t>Kết nối Ba Vì – Hương </a:t>
            </a:r>
            <a:r>
              <a:rPr lang="en-US"/>
              <a:t>T</a:t>
            </a:r>
            <a:r>
              <a:rPr lang="vi-VN"/>
              <a:t>ích với tuyến du lịch văn hóa tâm linh Bái Đính – Ba Sao</a:t>
            </a:r>
            <a:r>
              <a:rPr lang="en-US"/>
              <a:t>. Với các chức năng chính:</a:t>
            </a:r>
          </a:p>
          <a:p>
            <a:pPr marL="171450" lvl="1" indent="-171450" algn="just">
              <a:spcBef>
                <a:spcPts val="600"/>
              </a:spcBef>
              <a:buFont typeface="Arial" panose="020B0604020202020204" pitchFamily="34" charset="0"/>
              <a:buChar char="+"/>
            </a:pPr>
            <a:r>
              <a:rPr lang="en-US" b="1"/>
              <a:t>Vùng bảo tồn - Hương Sơn </a:t>
            </a:r>
            <a:r>
              <a:rPr lang="en-US"/>
              <a:t>khoảng 2.719,8ha.</a:t>
            </a:r>
          </a:p>
          <a:p>
            <a:pPr marL="171450" lvl="1" indent="-171450" algn="just">
              <a:spcBef>
                <a:spcPts val="600"/>
              </a:spcBef>
              <a:buFont typeface="Arial" panose="020B0604020202020204" pitchFamily="34" charset="0"/>
              <a:buChar char="+"/>
            </a:pPr>
            <a:r>
              <a:rPr lang="en-US" b="1"/>
              <a:t>KDL danh thắng Hương Sơn - Lễ hội chùa Hương </a:t>
            </a:r>
            <a:r>
              <a:rPr lang="en-US"/>
              <a:t>khoảng 4.900-5.000ha. </a:t>
            </a:r>
          </a:p>
          <a:p>
            <a:pPr marL="169863" lvl="2" indent="0" algn="just">
              <a:lnSpc>
                <a:spcPct val="100000"/>
              </a:lnSpc>
              <a:spcBef>
                <a:spcPts val="0"/>
              </a:spcBef>
              <a:buNone/>
              <a:tabLst>
                <a:tab pos="685800" algn="l"/>
              </a:tabLst>
            </a:pPr>
            <a:r>
              <a:rPr lang="en-US"/>
              <a:t>Định hướng phát triển </a:t>
            </a:r>
            <a:r>
              <a:rPr lang="en-US">
                <a:solidFill>
                  <a:srgbClr val="FF0000"/>
                </a:solidFill>
              </a:rPr>
              <a:t>du lịch văn hóa, tín ngưỡng và khám phá tự nhiên; </a:t>
            </a:r>
          </a:p>
          <a:p>
            <a:pPr marL="169863" lvl="2" indent="0" algn="just">
              <a:lnSpc>
                <a:spcPct val="100000"/>
              </a:lnSpc>
              <a:spcBef>
                <a:spcPts val="0"/>
              </a:spcBef>
              <a:buNone/>
              <a:tabLst>
                <a:tab pos="685800" algn="l"/>
              </a:tabLst>
            </a:pPr>
            <a:r>
              <a:rPr lang="en-US"/>
              <a:t>Phát triển </a:t>
            </a:r>
            <a:r>
              <a:rPr lang="en-US">
                <a:solidFill>
                  <a:srgbClr val="FF0000"/>
                </a:solidFill>
              </a:rPr>
              <a:t>du lịch mạo hiểm, khám núi rừng Hương Sơn</a:t>
            </a:r>
            <a:r>
              <a:rPr lang="en-US"/>
              <a:t>; Phát triển du lịch văn hoá lịch sử, tâm linh kết hợp với du lịch sinh thái, nghỉ dưỡng; </a:t>
            </a:r>
          </a:p>
          <a:p>
            <a:pPr marL="169863" lvl="2" indent="0" algn="just">
              <a:lnSpc>
                <a:spcPct val="100000"/>
              </a:lnSpc>
              <a:spcBef>
                <a:spcPts val="0"/>
              </a:spcBef>
              <a:buNone/>
              <a:tabLst>
                <a:tab pos="685800" algn="l"/>
              </a:tabLst>
            </a:pPr>
            <a:r>
              <a:rPr lang="en-US"/>
              <a:t>Bảo vệ cảnh quan sinh thái, bảo vệ khu bảo tồn, đa dạng sinh học. </a:t>
            </a:r>
          </a:p>
          <a:p>
            <a:pPr marL="171450" lvl="0" indent="-171450" algn="just">
              <a:lnSpc>
                <a:spcPct val="107000"/>
              </a:lnSpc>
              <a:spcBef>
                <a:spcPts val="0"/>
              </a:spcBef>
              <a:buFont typeface="Arial" panose="020B0604020202020204" pitchFamily="34" charset="0"/>
              <a:buChar char="+"/>
            </a:pPr>
            <a:r>
              <a:rPr lang="en-US">
                <a:solidFill>
                  <a:schemeClr val="tx1"/>
                </a:solidFill>
              </a:rPr>
              <a:t>Khu du lịch nghỉ dưỡng An Phú </a:t>
            </a:r>
            <a:r>
              <a:rPr lang="en-US" b="0">
                <a:solidFill>
                  <a:schemeClr val="tx1"/>
                </a:solidFill>
              </a:rPr>
              <a:t>khoảng 1.000ha: phát triển du lịch nghỉ dưỡng, nghỉ cuối tuần và sinh thái. Khai thác tiềm năng du lịch sinh thái nổi bật ở khu vực hồ Quan Sơn – hồ Tuy Lai, xã An Phú...</a:t>
            </a:r>
          </a:p>
          <a:p>
            <a:pPr marL="171450" lvl="0" indent="-171450" algn="just">
              <a:lnSpc>
                <a:spcPct val="107000"/>
              </a:lnSpc>
              <a:spcBef>
                <a:spcPts val="0"/>
              </a:spcBef>
              <a:buFont typeface="Arial" panose="020B0604020202020204" pitchFamily="34" charset="0"/>
              <a:buChar char="+"/>
            </a:pPr>
            <a:r>
              <a:rPr lang="en-US">
                <a:solidFill>
                  <a:schemeClr val="tx1"/>
                </a:solidFill>
              </a:rPr>
              <a:t>Khung giao thông kết nối</a:t>
            </a:r>
            <a:r>
              <a:rPr lang="en-US" b="0">
                <a:solidFill>
                  <a:schemeClr val="tx1"/>
                </a:solidFill>
              </a:rPr>
              <a:t>: Tuyến VD5, tuyến HCM, tuyến Cienco 5. </a:t>
            </a:r>
          </a:p>
        </p:txBody>
      </p:sp>
    </p:spTree>
    <p:extLst>
      <p:ext uri="{BB962C8B-B14F-4D97-AF65-F5344CB8AC3E}">
        <p14:creationId xmlns:p14="http://schemas.microsoft.com/office/powerpoint/2010/main" val="3721801635"/>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809C-1C5F-D23A-38CB-BFD32EB535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F23481-9B5D-D89F-3D05-D9DDB12B8354}"/>
              </a:ext>
            </a:extLst>
          </p:cNvPr>
          <p:cNvPicPr>
            <a:picLocks noChangeAspect="1"/>
          </p:cNvPicPr>
          <p:nvPr/>
        </p:nvPicPr>
        <p:blipFill>
          <a:blip r:embed="rId2" cstate="print">
            <a:extLst>
              <a:ext uri="{28A0092B-C50C-407E-A947-70E740481C1C}">
                <a14:useLocalDpi xmlns:a14="http://schemas.microsoft.com/office/drawing/2010/main" val="0"/>
              </a:ext>
            </a:extLst>
          </a:blip>
          <a:srcRect l="9162" t="46118" r="-14" b="23280"/>
          <a:stretch/>
        </p:blipFill>
        <p:spPr>
          <a:xfrm>
            <a:off x="495300" y="353219"/>
            <a:ext cx="8422373" cy="4012593"/>
          </a:xfrm>
          <a:prstGeom prst="rect">
            <a:avLst/>
          </a:prstGeom>
        </p:spPr>
      </p:pic>
      <p:sp>
        <p:nvSpPr>
          <p:cNvPr id="2" name="Title 1">
            <a:extLst>
              <a:ext uri="{FF2B5EF4-FFF2-40B4-BE49-F238E27FC236}">
                <a16:creationId xmlns:a16="http://schemas.microsoft.com/office/drawing/2014/main" id="{2D1CC1B0-02BB-3814-BF8D-9D5BD90827FB}"/>
              </a:ext>
            </a:extLst>
          </p:cNvPr>
          <p:cNvSpPr>
            <a:spLocks noGrp="1"/>
          </p:cNvSpPr>
          <p:nvPr>
            <p:ph type="ctrTitle"/>
          </p:nvPr>
        </p:nvSpPr>
        <p:spPr>
          <a:xfrm>
            <a:off x="495301" y="4578318"/>
            <a:ext cx="8921805" cy="916053"/>
          </a:xfrm>
        </p:spPr>
        <p:txBody>
          <a:bodyPr/>
          <a:lstStyle/>
          <a:p>
            <a:r>
              <a:rPr lang="en-US"/>
              <a:t>ĐỊNH HƯỚNG QUY HOẠCH</a:t>
            </a:r>
          </a:p>
        </p:txBody>
      </p:sp>
      <p:sp>
        <p:nvSpPr>
          <p:cNvPr id="3" name="Slide Number Placeholder 2">
            <a:extLst>
              <a:ext uri="{FF2B5EF4-FFF2-40B4-BE49-F238E27FC236}">
                <a16:creationId xmlns:a16="http://schemas.microsoft.com/office/drawing/2014/main" id="{4DF95295-9C5E-33D4-9F54-CD4A2B2D5151}"/>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28</a:t>
            </a:fld>
            <a:endParaRPr lang="en-US"/>
          </a:p>
        </p:txBody>
      </p:sp>
      <p:sp>
        <p:nvSpPr>
          <p:cNvPr id="4" name="TextBox 3">
            <a:extLst>
              <a:ext uri="{FF2B5EF4-FFF2-40B4-BE49-F238E27FC236}">
                <a16:creationId xmlns:a16="http://schemas.microsoft.com/office/drawing/2014/main" id="{98B0FBF9-0BA6-BB30-F313-9D26546965BE}"/>
              </a:ext>
            </a:extLst>
          </p:cNvPr>
          <p:cNvSpPr txBox="1"/>
          <p:nvPr/>
        </p:nvSpPr>
        <p:spPr>
          <a:xfrm>
            <a:off x="495299" y="5568377"/>
            <a:ext cx="8422373" cy="461665"/>
          </a:xfrm>
          <a:prstGeom prst="rect">
            <a:avLst/>
          </a:prstGeom>
          <a:noFill/>
        </p:spPr>
        <p:txBody>
          <a:bodyPr wrap="square" rtlCol="0">
            <a:spAutoFit/>
          </a:bodyPr>
          <a:lstStyle/>
          <a:p>
            <a:pPr algn="l"/>
            <a:r>
              <a:rPr lang="vi-VN" sz="1200" b="1" i="1">
                <a:latin typeface="Arial" panose="020B0604020202020204" pitchFamily="34" charset="0"/>
                <a:cs typeface="Arial" panose="020B0604020202020204" pitchFamily="34" charset="0"/>
              </a:rPr>
              <a:t>Quy hoạch Bảo quản, tu bổ, phục hồi di tích lịch sử và danh lam thắng cảnh quốc gia đặc biệt quần thể Hương Sơn (Chùa Hương), thành phố Hà Nội</a:t>
            </a:r>
            <a:endParaRPr lang="en-US" sz="12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7598576"/>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DBAA3-2763-6681-2871-C111969B872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5496718-FFF8-B4F8-428B-633F55A295C8}"/>
              </a:ext>
            </a:extLst>
          </p:cNvPr>
          <p:cNvSpPr>
            <a:spLocks noGrp="1"/>
          </p:cNvSpPr>
          <p:nvPr>
            <p:ph type="title"/>
          </p:nvPr>
        </p:nvSpPr>
        <p:spPr>
          <a:xfrm>
            <a:off x="233082" y="177627"/>
            <a:ext cx="8991881" cy="355250"/>
          </a:xfrm>
        </p:spPr>
        <p:txBody>
          <a:bodyPr>
            <a:normAutofit fontScale="90000"/>
          </a:bodyPr>
          <a:lstStyle/>
          <a:p>
            <a:r>
              <a:rPr lang="en-US"/>
              <a:t>Quan điểm và mục tiêu quy hoạch</a:t>
            </a:r>
          </a:p>
        </p:txBody>
      </p:sp>
      <p:sp>
        <p:nvSpPr>
          <p:cNvPr id="4" name="Content Placeholder 3">
            <a:extLst>
              <a:ext uri="{FF2B5EF4-FFF2-40B4-BE49-F238E27FC236}">
                <a16:creationId xmlns:a16="http://schemas.microsoft.com/office/drawing/2014/main" id="{CE5E459A-DA9A-692C-277A-41BD496D33A0}"/>
              </a:ext>
            </a:extLst>
          </p:cNvPr>
          <p:cNvSpPr>
            <a:spLocks noGrp="1"/>
          </p:cNvSpPr>
          <p:nvPr>
            <p:ph idx="1"/>
          </p:nvPr>
        </p:nvSpPr>
        <p:spPr>
          <a:xfrm>
            <a:off x="233082" y="616450"/>
            <a:ext cx="9619836" cy="5560514"/>
          </a:xfrm>
        </p:spPr>
        <p:txBody>
          <a:bodyPr>
            <a:normAutofit/>
          </a:bodyPr>
          <a:lstStyle/>
          <a:p>
            <a:r>
              <a:rPr lang="en-US"/>
              <a:t>Quan điểm lập quy hoạch</a:t>
            </a:r>
          </a:p>
          <a:p>
            <a:pPr lvl="2"/>
            <a:r>
              <a:rPr lang="en-US" altLang="en-US" b="1"/>
              <a:t>Bảo tồn các giá trị cốt lõi </a:t>
            </a:r>
            <a:r>
              <a:rPr lang="en-US" altLang="en-US"/>
              <a:t>của danh thắng Hương Sơn và các di tích thành phần.</a:t>
            </a:r>
          </a:p>
          <a:p>
            <a:pPr lvl="2"/>
            <a:r>
              <a:rPr lang="en-US" altLang="en-US" b="1"/>
              <a:t>Tu bổ, phục hồi hiệu quả </a:t>
            </a:r>
            <a:r>
              <a:rPr lang="en-US" altLang="en-US"/>
              <a:t>các di tích; phù hợp với kiến trúc truyền thống và đảm bảo công năng sử dụng, an toàn.</a:t>
            </a:r>
          </a:p>
          <a:p>
            <a:pPr lvl="2"/>
            <a:r>
              <a:rPr lang="en-US" altLang="en-US" b="1"/>
              <a:t>Phát huy giá trị di tích gắn với du lịch bền vững</a:t>
            </a:r>
            <a:r>
              <a:rPr lang="en-US" altLang="en-US"/>
              <a:t>, bao trùm, gắn với chuyển đổi xanh, hội nhập quốc tế, đưa di sản ra thế giới; </a:t>
            </a:r>
            <a:r>
              <a:rPr lang="en-US"/>
              <a:t> </a:t>
            </a:r>
            <a:r>
              <a:rPr lang="vi-VN"/>
              <a:t>hài hòa giữa bảo tồn với phát huy giá trị di tích, đặc biệt là du lịch, đảm bảo lợi ích</a:t>
            </a:r>
            <a:r>
              <a:rPr lang="en-US"/>
              <a:t> của cộng đồng dân cư và khách du lịch. Thu hút đầu tư gia tăng hiệu quả phát triển kinh tế, xã hội cho khu vực, đảm bảo an ninh, quốc phòng. Văn hóa và con người vừa là mục tiêu, vừa là động lực phát huy giá trị di tích. </a:t>
            </a:r>
          </a:p>
          <a:p>
            <a:pPr lvl="2"/>
            <a:r>
              <a:rPr lang="en-US" b="1"/>
              <a:t>Kết nối và lan tỏa giá trị của Hương Sơn </a:t>
            </a:r>
            <a:r>
              <a:rPr lang="en-US"/>
              <a:t>thúc đẩy phát triển du lịch Hà Nội; Hà Nội – Ninh Bình; Hà Nội – Hòa Bình và toàn miền Bắc.</a:t>
            </a:r>
          </a:p>
          <a:p>
            <a:pPr lvl="2"/>
            <a:r>
              <a:rPr lang="en-US" b="1"/>
              <a:t>Kết hợp hài hòa giữa các yếu tố tôn giáo, di sản và dịch vụ</a:t>
            </a:r>
            <a:r>
              <a:rPr lang="en-US"/>
              <a:t>; trong đó giá trị di sản là cốt lõi để phát huy tín ngưỡng và khai thác dịch vụ du lịch.</a:t>
            </a:r>
          </a:p>
          <a:p>
            <a:pPr lvl="2">
              <a:spcBef>
                <a:spcPts val="813"/>
              </a:spcBef>
              <a:buFont typeface="Wingdings" panose="05000000000000000000" pitchFamily="2" charset="2"/>
              <a:buChar char="v"/>
            </a:pPr>
            <a:r>
              <a:rPr lang="en-US" b="1">
                <a:solidFill>
                  <a:schemeClr val="accent6">
                    <a:lumMod val="75000"/>
                  </a:schemeClr>
                </a:solidFill>
              </a:rPr>
              <a:t>Mục tiêu:</a:t>
            </a:r>
          </a:p>
        </p:txBody>
      </p:sp>
      <p:sp>
        <p:nvSpPr>
          <p:cNvPr id="7" name="Slide Number Placeholder 6">
            <a:extLst>
              <a:ext uri="{FF2B5EF4-FFF2-40B4-BE49-F238E27FC236}">
                <a16:creationId xmlns:a16="http://schemas.microsoft.com/office/drawing/2014/main" id="{658F6B19-2DC3-0C6D-2B28-F15DD3EF76BA}"/>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29</a:t>
            </a:fld>
            <a:endParaRPr lang="en-US"/>
          </a:p>
        </p:txBody>
      </p:sp>
      <p:graphicFrame>
        <p:nvGraphicFramePr>
          <p:cNvPr id="9" name="Diagram 8">
            <a:extLst>
              <a:ext uri="{FF2B5EF4-FFF2-40B4-BE49-F238E27FC236}">
                <a16:creationId xmlns:a16="http://schemas.microsoft.com/office/drawing/2014/main" id="{3FD0A03A-5BB4-A301-CF02-47ACA665D059}"/>
              </a:ext>
            </a:extLst>
          </p:cNvPr>
          <p:cNvGraphicFramePr/>
          <p:nvPr>
            <p:extLst>
              <p:ext uri="{D42A27DB-BD31-4B8C-83A1-F6EECF244321}">
                <p14:modId xmlns:p14="http://schemas.microsoft.com/office/powerpoint/2010/main" val="2252607197"/>
              </p:ext>
            </p:extLst>
          </p:nvPr>
        </p:nvGraphicFramePr>
        <p:xfrm>
          <a:off x="385337" y="2717973"/>
          <a:ext cx="9520663"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417121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818B-6198-F5B5-8F7F-1E1928AAE6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EF7D53-C500-D75A-2478-5B201E59CD03}"/>
              </a:ext>
            </a:extLst>
          </p:cNvPr>
          <p:cNvPicPr>
            <a:picLocks noChangeAspect="1"/>
          </p:cNvPicPr>
          <p:nvPr/>
        </p:nvPicPr>
        <p:blipFill>
          <a:blip r:embed="rId2" cstate="print">
            <a:extLst>
              <a:ext uri="{28A0092B-C50C-407E-A947-70E740481C1C}">
                <a14:useLocalDpi xmlns:a14="http://schemas.microsoft.com/office/drawing/2010/main" val="0"/>
              </a:ext>
            </a:extLst>
          </a:blip>
          <a:srcRect l="9162" t="46118" r="-14" b="23280"/>
          <a:stretch/>
        </p:blipFill>
        <p:spPr>
          <a:xfrm>
            <a:off x="495300" y="353219"/>
            <a:ext cx="8422373" cy="4012593"/>
          </a:xfrm>
          <a:prstGeom prst="rect">
            <a:avLst/>
          </a:prstGeom>
        </p:spPr>
      </p:pic>
      <p:sp>
        <p:nvSpPr>
          <p:cNvPr id="2" name="Title 1">
            <a:extLst>
              <a:ext uri="{FF2B5EF4-FFF2-40B4-BE49-F238E27FC236}">
                <a16:creationId xmlns:a16="http://schemas.microsoft.com/office/drawing/2014/main" id="{05E2D2BD-95B8-892A-B885-D017075C72FA}"/>
              </a:ext>
            </a:extLst>
          </p:cNvPr>
          <p:cNvSpPr>
            <a:spLocks noGrp="1"/>
          </p:cNvSpPr>
          <p:nvPr>
            <p:ph type="ctrTitle"/>
          </p:nvPr>
        </p:nvSpPr>
        <p:spPr>
          <a:xfrm>
            <a:off x="495301" y="4578318"/>
            <a:ext cx="8921805" cy="916053"/>
          </a:xfrm>
        </p:spPr>
        <p:txBody>
          <a:bodyPr/>
          <a:lstStyle/>
          <a:p>
            <a:r>
              <a:rPr lang="en-US"/>
              <a:t>MỞ ĐẦU</a:t>
            </a:r>
          </a:p>
        </p:txBody>
      </p:sp>
      <p:sp>
        <p:nvSpPr>
          <p:cNvPr id="3" name="Slide Number Placeholder 2">
            <a:extLst>
              <a:ext uri="{FF2B5EF4-FFF2-40B4-BE49-F238E27FC236}">
                <a16:creationId xmlns:a16="http://schemas.microsoft.com/office/drawing/2014/main" id="{037E4919-8D03-A754-AC65-B5A335E90FD0}"/>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a:t>
            </a:fld>
            <a:endParaRPr lang="en-US"/>
          </a:p>
        </p:txBody>
      </p:sp>
      <p:sp>
        <p:nvSpPr>
          <p:cNvPr id="4" name="TextBox 3">
            <a:extLst>
              <a:ext uri="{FF2B5EF4-FFF2-40B4-BE49-F238E27FC236}">
                <a16:creationId xmlns:a16="http://schemas.microsoft.com/office/drawing/2014/main" id="{8F7B4406-B9F8-8C9B-9942-53FBD062F473}"/>
              </a:ext>
            </a:extLst>
          </p:cNvPr>
          <p:cNvSpPr txBox="1"/>
          <p:nvPr/>
        </p:nvSpPr>
        <p:spPr>
          <a:xfrm>
            <a:off x="495299" y="5568377"/>
            <a:ext cx="8422373" cy="461665"/>
          </a:xfrm>
          <a:prstGeom prst="rect">
            <a:avLst/>
          </a:prstGeom>
          <a:noFill/>
        </p:spPr>
        <p:txBody>
          <a:bodyPr wrap="square" rtlCol="0">
            <a:spAutoFit/>
          </a:bodyPr>
          <a:lstStyle/>
          <a:p>
            <a:pPr algn="l"/>
            <a:r>
              <a:rPr lang="vi-VN" sz="1200" b="1" i="1">
                <a:latin typeface="Arial" panose="020B0604020202020204" pitchFamily="34" charset="0"/>
                <a:cs typeface="Arial" panose="020B0604020202020204" pitchFamily="34" charset="0"/>
              </a:rPr>
              <a:t>Quy hoạch Bảo quản, tu bổ, phục hồi di tích lịch sử và danh lam thắng cảnh quốc gia đặc biệt quần thể Hương Sơn (Chùa Hương), thành phố Hà Nội</a:t>
            </a:r>
            <a:endParaRPr lang="en-US" sz="12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985598"/>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4B27-5A27-5864-FE83-F5C6D784F47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6DE4D8E-6E2C-E6F6-1F25-35DAA59F22BA}"/>
              </a:ext>
            </a:extLst>
          </p:cNvPr>
          <p:cNvSpPr>
            <a:spLocks noGrp="1"/>
          </p:cNvSpPr>
          <p:nvPr>
            <p:ph type="title"/>
          </p:nvPr>
        </p:nvSpPr>
        <p:spPr/>
        <p:txBody>
          <a:bodyPr>
            <a:normAutofit fontScale="90000"/>
          </a:bodyPr>
          <a:lstStyle/>
          <a:p>
            <a:r>
              <a:rPr lang="en-US"/>
              <a:t>QUAN ĐIỂM VÀ MỤC TIÊU QUY HOẠCH</a:t>
            </a:r>
          </a:p>
        </p:txBody>
      </p:sp>
      <p:sp>
        <p:nvSpPr>
          <p:cNvPr id="4" name="Content Placeholder 3">
            <a:extLst>
              <a:ext uri="{FF2B5EF4-FFF2-40B4-BE49-F238E27FC236}">
                <a16:creationId xmlns:a16="http://schemas.microsoft.com/office/drawing/2014/main" id="{43A43B6D-1F4B-AC40-D3E5-2D00F4A8DD84}"/>
              </a:ext>
            </a:extLst>
          </p:cNvPr>
          <p:cNvSpPr>
            <a:spLocks noGrp="1"/>
          </p:cNvSpPr>
          <p:nvPr>
            <p:ph idx="1"/>
          </p:nvPr>
        </p:nvSpPr>
        <p:spPr>
          <a:xfrm>
            <a:off x="681038" y="655990"/>
            <a:ext cx="8543925" cy="4939052"/>
          </a:xfrm>
        </p:spPr>
        <p:txBody>
          <a:bodyPr>
            <a:normAutofit/>
          </a:bodyPr>
          <a:lstStyle/>
          <a:p>
            <a:r>
              <a:rPr lang="en-US"/>
              <a:t>Dự báo phát triển</a:t>
            </a:r>
          </a:p>
          <a:p>
            <a:pPr lvl="1"/>
            <a:r>
              <a:rPr lang="en-US"/>
              <a:t>Căn cứ dự báo</a:t>
            </a:r>
          </a:p>
          <a:p>
            <a:pPr lvl="2"/>
            <a:r>
              <a:rPr lang="en-US"/>
              <a:t>Tham chiếu điều chỉnh quy hoạch chung Hà Nội và quy hoạch thủ đô Hà Nội;</a:t>
            </a:r>
          </a:p>
          <a:p>
            <a:pPr lvl="2"/>
            <a:r>
              <a:rPr lang="vi-VN" b="1"/>
              <a:t>Động lực </a:t>
            </a:r>
            <a:r>
              <a:rPr lang="vi-VN"/>
              <a:t>phát triển của quần thể:</a:t>
            </a:r>
          </a:p>
          <a:p>
            <a:pPr lvl="3"/>
            <a:r>
              <a:rPr lang="vi-VN"/>
              <a:t>Tài nguyên du lịch đa dạng với đặc sắc giá trị tín ngưỡng nổi bật của cả nước và khu vực.</a:t>
            </a:r>
          </a:p>
          <a:p>
            <a:pPr lvl="3"/>
            <a:r>
              <a:rPr lang="vi-VN"/>
              <a:t>Du lịch trở thành nhu cầu thiết yếu trong đời sống: Từ nhu cầu thực tế của khách du lịch ngày càng tăng cao; xu hướng đa dạng hóa các hình thức du lịch cuối tuần, ngắn ngày, du lịch trải nghiệm ngoài lễ hội.</a:t>
            </a:r>
          </a:p>
          <a:p>
            <a:pPr lvl="3"/>
            <a:r>
              <a:rPr lang="vi-VN"/>
              <a:t>Thuận lợi từ hạ tầng khung với sự kết nối trực tiếp với Tam Chúc và Bái Đính – các khu vực du lịch có quy mô 4 -5 triệu khách và ngày càng tăng cao; kết nối cáp treo Hương Sơn – chùa Tiên Phú Thọ. Đây là động lực kết nối mở rộng thị trường và phát triển sản phẩm du lịch chiến lược của Hương Sơn.</a:t>
            </a:r>
            <a:endParaRPr lang="en-US"/>
          </a:p>
          <a:p>
            <a:pPr lvl="2"/>
            <a:r>
              <a:rPr lang="en-US"/>
              <a:t>Các </a:t>
            </a:r>
            <a:r>
              <a:rPr lang="vi-VN" b="1"/>
              <a:t>yếu tố góp phần thúc đẩy hoặc hạn chế </a:t>
            </a:r>
            <a:r>
              <a:rPr lang="vi-VN"/>
              <a:t>sự phát triển của quần thể Hương Sơn</a:t>
            </a:r>
            <a:r>
              <a:rPr lang="en-US"/>
              <a:t>:</a:t>
            </a:r>
          </a:p>
          <a:p>
            <a:pPr lvl="3"/>
            <a:r>
              <a:rPr lang="vi-VN"/>
              <a:t>Thể chế, chính sách phát triển. Hiện nay, chưa có chính sách riêng cho các nhà đầu tư du lịch, tuy nhiên các cấp Trung ương đã triển khai nhiều chương trình mới - Nghị quyết 68-NQ/TW của Bộ Chính trị về phát triển kinh tế tư nhân</a:t>
            </a:r>
            <a:r>
              <a:rPr lang="en-US"/>
              <a:t>. </a:t>
            </a:r>
            <a:r>
              <a:rPr lang="vi-VN"/>
              <a:t>Hà Nội - một trong những địa phương đi đầu về cải cách, năm 2024 là năm thứ 3 liên tiếp duy trì vị trí thứ 3 trong bảng xếp hạng Chỉ số Cải cách hành chính (PAR Index) là địa phương được các nhà đầu tư kỳ vọng</a:t>
            </a:r>
            <a:r>
              <a:rPr lang="en-US"/>
              <a:t>.</a:t>
            </a:r>
          </a:p>
          <a:p>
            <a:pPr lvl="3"/>
            <a:r>
              <a:rPr lang="vi-VN"/>
              <a:t>Các nhà đầu tư với những chiến lược và tệp khách riêng, tạo nguồn lực mới thu hút hàng triệu lượt khách cho Hương Sơn, tiêu biểu với những đề xuất đến từ Công ty Cổ phần Tập đoàn Thái Bình Dương; doanh nghiệp Xuân Trường</a:t>
            </a:r>
            <a:r>
              <a:rPr lang="en-US"/>
              <a:t>.</a:t>
            </a:r>
          </a:p>
          <a:p>
            <a:pPr lvl="3"/>
            <a:r>
              <a:rPr lang="en-US"/>
              <a:t>Khả năng giải quyết n</a:t>
            </a:r>
            <a:r>
              <a:rPr lang="vi-VN"/>
              <a:t>hững hạn chế của Hương Sơn trong phát triển dịch vụ du lịch</a:t>
            </a:r>
            <a:r>
              <a:rPr lang="en-US"/>
              <a:t>.</a:t>
            </a:r>
            <a:endParaRPr lang="vi-VN"/>
          </a:p>
          <a:p>
            <a:pPr lvl="3"/>
            <a:r>
              <a:rPr lang="vi-VN"/>
              <a:t>Cạnh tranh du lịch</a:t>
            </a:r>
            <a:r>
              <a:rPr lang="en-US"/>
              <a:t>.</a:t>
            </a:r>
            <a:endParaRPr lang="vi-VN"/>
          </a:p>
          <a:p>
            <a:pPr lvl="3"/>
            <a:r>
              <a:rPr lang="vi-VN"/>
              <a:t>Những biến cố khác về kinh tế, xã hội,… trong nước và quốc tế</a:t>
            </a:r>
            <a:r>
              <a:rPr lang="en-US"/>
              <a:t>.</a:t>
            </a:r>
            <a:endParaRPr lang="vi-VN"/>
          </a:p>
          <a:p>
            <a:pPr lvl="2"/>
            <a:r>
              <a:rPr lang="en-US" b="1"/>
              <a:t>Sức chứa du lịch của di tích</a:t>
            </a:r>
            <a:r>
              <a:rPr lang="vi-VN"/>
              <a:t>: Hiện trạng sức chứa tối đa</a:t>
            </a:r>
            <a:r>
              <a:rPr lang="en-US"/>
              <a:t> trong ngày</a:t>
            </a:r>
            <a:r>
              <a:rPr lang="vi-VN"/>
              <a:t> đạt 3,4 vạn khách; đến 2030 đạt 4,2 vạn và 2050 đạt 9 vạn. Tình trạng quá tải xuất hiện khi khách du lịch vượt quá sức chứa tối đa ngày, gây ách tắc, chen lấn; dự báo có thể xuất hiện khoảng 10 ngày/năm gắn với mùa lễ hội; khi đó khách du lịch có thể gấp đôi sức chứa tối đa trong ngày.</a:t>
            </a:r>
          </a:p>
        </p:txBody>
      </p:sp>
      <p:sp>
        <p:nvSpPr>
          <p:cNvPr id="7" name="Slide Number Placeholder 6">
            <a:extLst>
              <a:ext uri="{FF2B5EF4-FFF2-40B4-BE49-F238E27FC236}">
                <a16:creationId xmlns:a16="http://schemas.microsoft.com/office/drawing/2014/main" id="{D20DDBE9-A52D-035C-2E71-DAB68179D4CC}"/>
              </a:ext>
            </a:extLst>
          </p:cNvPr>
          <p:cNvSpPr>
            <a:spLocks noGrp="1"/>
          </p:cNvSpPr>
          <p:nvPr>
            <p:ph type="sldNum" sz="quarter" idx="12"/>
          </p:nvPr>
        </p:nvSpPr>
        <p:spPr/>
        <p:txBody>
          <a:bodyPr/>
          <a:lstStyle/>
          <a:p>
            <a:fld id="{F44AB3EA-1908-4001-84F3-B79CAC7B64E5}" type="slidenum">
              <a:rPr lang="en-US" smtClean="0"/>
              <a:pPr/>
              <a:t>30</a:t>
            </a:fld>
            <a:endParaRPr lang="en-US"/>
          </a:p>
        </p:txBody>
      </p:sp>
      <p:sp>
        <p:nvSpPr>
          <p:cNvPr id="6" name="TextBox 5">
            <a:extLst>
              <a:ext uri="{FF2B5EF4-FFF2-40B4-BE49-F238E27FC236}">
                <a16:creationId xmlns:a16="http://schemas.microsoft.com/office/drawing/2014/main" id="{F1D07545-9504-3DA6-63B1-F0D0D3FA89F6}"/>
              </a:ext>
            </a:extLst>
          </p:cNvPr>
          <p:cNvSpPr txBox="1"/>
          <p:nvPr/>
        </p:nvSpPr>
        <p:spPr>
          <a:xfrm>
            <a:off x="963425" y="5929169"/>
            <a:ext cx="8491768" cy="800219"/>
          </a:xfrm>
          <a:prstGeom prst="rect">
            <a:avLst/>
          </a:prstGeom>
          <a:noFill/>
        </p:spPr>
        <p:txBody>
          <a:bodyPr wrap="square">
            <a:spAutoFit/>
          </a:bodyPr>
          <a:lstStyle/>
          <a:p>
            <a:pPr algn="just">
              <a:spcBef>
                <a:spcPts val="600"/>
              </a:spcBef>
              <a:spcAft>
                <a:spcPts val="600"/>
              </a:spcAft>
            </a:pPr>
            <a:r>
              <a:rPr lang="vi-VN" sz="1200" i="1">
                <a:solidFill>
                  <a:srgbClr val="FF0000"/>
                </a:solidFill>
                <a:latin typeface="+mj-lt"/>
                <a:ea typeface="Calibri" panose="020F0502020204030204" pitchFamily="34" charset="0"/>
              </a:rPr>
              <a:t>- Quần thể Hương Sơn có rất nhiều tiềm năng khai thác phát huy giá trị di tích.</a:t>
            </a:r>
          </a:p>
          <a:p>
            <a:pPr algn="just">
              <a:spcBef>
                <a:spcPts val="600"/>
              </a:spcBef>
              <a:spcAft>
                <a:spcPts val="600"/>
              </a:spcAft>
            </a:pPr>
            <a:r>
              <a:rPr lang="vi-VN" sz="1200" i="1">
                <a:solidFill>
                  <a:srgbClr val="FF0000"/>
                </a:solidFill>
                <a:latin typeface="+mj-lt"/>
                <a:ea typeface="Calibri" panose="020F0502020204030204" pitchFamily="34" charset="0"/>
              </a:rPr>
              <a:t>- Bối cảnh đổi mới của đất nước thúc đẩy sự phát triển của các địa phương, đặc biệt là các cấp quản lý. Vì vậy, thời gian tới sẽ ghi nhận những thay đổi lớn, tạo tiền đề thúc đẩy hiệu quả quản lý, phát huy giá trị quần thể Hương Sơn</a:t>
            </a:r>
            <a:r>
              <a:rPr lang="en-US" sz="1200" i="1">
                <a:solidFill>
                  <a:srgbClr val="FF0000"/>
                </a:solidFill>
                <a:latin typeface="+mj-lt"/>
                <a:ea typeface="Calibri" panose="020F0502020204030204" pitchFamily="34" charset="0"/>
              </a:rPr>
              <a:t>.  </a:t>
            </a:r>
          </a:p>
        </p:txBody>
      </p:sp>
      <p:sp>
        <p:nvSpPr>
          <p:cNvPr id="9" name="Arrow: Right 8">
            <a:extLst>
              <a:ext uri="{FF2B5EF4-FFF2-40B4-BE49-F238E27FC236}">
                <a16:creationId xmlns:a16="http://schemas.microsoft.com/office/drawing/2014/main" id="{059BA19D-884B-2072-83A5-31E4263D5B87}"/>
              </a:ext>
            </a:extLst>
          </p:cNvPr>
          <p:cNvSpPr/>
          <p:nvPr/>
        </p:nvSpPr>
        <p:spPr>
          <a:xfrm>
            <a:off x="306102" y="6115397"/>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594345"/>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32F3-B680-3583-8FA2-AB1C12C0F9F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60C5083-3263-C18E-8A7C-8792573724D4}"/>
              </a:ext>
            </a:extLst>
          </p:cNvPr>
          <p:cNvSpPr>
            <a:spLocks noGrp="1"/>
          </p:cNvSpPr>
          <p:nvPr>
            <p:ph type="title"/>
          </p:nvPr>
        </p:nvSpPr>
        <p:spPr>
          <a:xfrm>
            <a:off x="233082" y="177627"/>
            <a:ext cx="8991881" cy="355250"/>
          </a:xfrm>
        </p:spPr>
        <p:txBody>
          <a:bodyPr>
            <a:normAutofit fontScale="90000"/>
          </a:bodyPr>
          <a:lstStyle/>
          <a:p>
            <a:r>
              <a:rPr lang="en-US"/>
              <a:t>QUAN ĐIỂM VÀ MỤC TIÊU QUY HOẠCH</a:t>
            </a:r>
          </a:p>
        </p:txBody>
      </p:sp>
      <p:sp>
        <p:nvSpPr>
          <p:cNvPr id="4" name="Content Placeholder 3">
            <a:extLst>
              <a:ext uri="{FF2B5EF4-FFF2-40B4-BE49-F238E27FC236}">
                <a16:creationId xmlns:a16="http://schemas.microsoft.com/office/drawing/2014/main" id="{E1C87B6A-B9AC-F6A1-ECB7-08C3D3B5C48F}"/>
              </a:ext>
            </a:extLst>
          </p:cNvPr>
          <p:cNvSpPr>
            <a:spLocks noGrp="1"/>
          </p:cNvSpPr>
          <p:nvPr>
            <p:ph idx="1"/>
          </p:nvPr>
        </p:nvSpPr>
        <p:spPr>
          <a:xfrm>
            <a:off x="233082" y="616450"/>
            <a:ext cx="3539928" cy="5560514"/>
          </a:xfrm>
        </p:spPr>
        <p:txBody>
          <a:bodyPr>
            <a:normAutofit/>
          </a:bodyPr>
          <a:lstStyle/>
          <a:p>
            <a:r>
              <a:rPr lang="en-US"/>
              <a:t>Dự báo phát triển</a:t>
            </a:r>
          </a:p>
          <a:p>
            <a:pPr lvl="1"/>
            <a:r>
              <a:rPr lang="en-US"/>
              <a:t>Các chỉ tiêu phát triển</a:t>
            </a:r>
          </a:p>
        </p:txBody>
      </p:sp>
      <p:sp>
        <p:nvSpPr>
          <p:cNvPr id="7" name="Slide Number Placeholder 6">
            <a:extLst>
              <a:ext uri="{FF2B5EF4-FFF2-40B4-BE49-F238E27FC236}">
                <a16:creationId xmlns:a16="http://schemas.microsoft.com/office/drawing/2014/main" id="{6916A9E2-9850-D8DB-99D2-D1217934E844}"/>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31</a:t>
            </a:fld>
            <a:endParaRPr lang="en-US"/>
          </a:p>
        </p:txBody>
      </p:sp>
      <p:sp>
        <p:nvSpPr>
          <p:cNvPr id="2" name="TextBox 1">
            <a:extLst>
              <a:ext uri="{FF2B5EF4-FFF2-40B4-BE49-F238E27FC236}">
                <a16:creationId xmlns:a16="http://schemas.microsoft.com/office/drawing/2014/main" id="{3E1ACFCC-2E10-E3EC-3623-F3EA9E778257}"/>
              </a:ext>
            </a:extLst>
          </p:cNvPr>
          <p:cNvSpPr txBox="1"/>
          <p:nvPr/>
        </p:nvSpPr>
        <p:spPr>
          <a:xfrm>
            <a:off x="944463" y="5471239"/>
            <a:ext cx="8009219" cy="1015663"/>
          </a:xfrm>
          <a:prstGeom prst="rect">
            <a:avLst/>
          </a:prstGeom>
          <a:noFill/>
        </p:spPr>
        <p:txBody>
          <a:bodyPr wrap="square" rtlCol="0">
            <a:spAutoFit/>
          </a:bodyPr>
          <a:lstStyle/>
          <a:p>
            <a:pPr marL="0" indent="87313" algn="l"/>
            <a:r>
              <a:rPr lang="en-US" sz="1200" i="1">
                <a:latin typeface="+mj-lt"/>
              </a:rPr>
              <a:t>Quần thể Hương Sơn cần bổ sung thêm các thiết chế văn hóa phục vụ du lịch, tín ngưỡng:</a:t>
            </a:r>
          </a:p>
          <a:p>
            <a:pPr marL="171450" indent="-171450" algn="l">
              <a:buFontTx/>
              <a:buChar char="-"/>
            </a:pPr>
            <a:r>
              <a:rPr lang="en-US" sz="1200" i="1">
                <a:latin typeface="+mj-lt"/>
              </a:rPr>
              <a:t>Hệ thống công viên cảnh quan và công viên giải trí chủ đề tín ngưỡng Quan Thế âm và lịch sử của vùng đất.</a:t>
            </a:r>
          </a:p>
          <a:p>
            <a:pPr marL="171450" indent="-171450" algn="l">
              <a:buFontTx/>
              <a:buChar char="-"/>
            </a:pPr>
            <a:r>
              <a:rPr lang="en-US" sz="1200" i="1">
                <a:latin typeface="+mj-lt"/>
              </a:rPr>
              <a:t>Các công trình phục vụ tín ngưỡng, tôn giáo quy mô cả nước và khu vực: Học viện tôn giáo, trung tâm hội nghị, bảo tàng; trung tâm nghiên cứu…</a:t>
            </a:r>
          </a:p>
          <a:p>
            <a:pPr marL="171450" indent="-171450" algn="l">
              <a:buFontTx/>
              <a:buChar char="-"/>
            </a:pPr>
            <a:r>
              <a:rPr lang="en-US" sz="1200" i="1">
                <a:latin typeface="+mj-lt"/>
              </a:rPr>
              <a:t>Các công trình biểu tượng tạo điểm nhấn gắn với Quan Thế Âm: Tượng đài…</a:t>
            </a:r>
          </a:p>
        </p:txBody>
      </p:sp>
      <p:graphicFrame>
        <p:nvGraphicFramePr>
          <p:cNvPr id="5" name="Table 4">
            <a:extLst>
              <a:ext uri="{FF2B5EF4-FFF2-40B4-BE49-F238E27FC236}">
                <a16:creationId xmlns:a16="http://schemas.microsoft.com/office/drawing/2014/main" id="{048A9645-BA4B-78AB-BD17-D2DF4D799C3B}"/>
              </a:ext>
            </a:extLst>
          </p:cNvPr>
          <p:cNvGraphicFramePr>
            <a:graphicFrameLocks noGrp="1"/>
          </p:cNvGraphicFramePr>
          <p:nvPr>
            <p:extLst>
              <p:ext uri="{D42A27DB-BD31-4B8C-83A1-F6EECF244321}">
                <p14:modId xmlns:p14="http://schemas.microsoft.com/office/powerpoint/2010/main" val="3514701950"/>
              </p:ext>
            </p:extLst>
          </p:nvPr>
        </p:nvGraphicFramePr>
        <p:xfrm>
          <a:off x="424658" y="1432575"/>
          <a:ext cx="8608728" cy="3566571"/>
        </p:xfrm>
        <a:graphic>
          <a:graphicData uri="http://schemas.openxmlformats.org/drawingml/2006/table">
            <a:tbl>
              <a:tblPr>
                <a:tableStyleId>{5DA37D80-6434-44D0-A028-1B22A696006F}</a:tableStyleId>
              </a:tblPr>
              <a:tblGrid>
                <a:gridCol w="862670">
                  <a:extLst>
                    <a:ext uri="{9D8B030D-6E8A-4147-A177-3AD203B41FA5}">
                      <a16:colId xmlns:a16="http://schemas.microsoft.com/office/drawing/2014/main" val="3996515344"/>
                    </a:ext>
                  </a:extLst>
                </a:gridCol>
                <a:gridCol w="3468652">
                  <a:extLst>
                    <a:ext uri="{9D8B030D-6E8A-4147-A177-3AD203B41FA5}">
                      <a16:colId xmlns:a16="http://schemas.microsoft.com/office/drawing/2014/main" val="738845345"/>
                    </a:ext>
                  </a:extLst>
                </a:gridCol>
                <a:gridCol w="1545617">
                  <a:extLst>
                    <a:ext uri="{9D8B030D-6E8A-4147-A177-3AD203B41FA5}">
                      <a16:colId xmlns:a16="http://schemas.microsoft.com/office/drawing/2014/main" val="1022719136"/>
                    </a:ext>
                  </a:extLst>
                </a:gridCol>
                <a:gridCol w="1006449">
                  <a:extLst>
                    <a:ext uri="{9D8B030D-6E8A-4147-A177-3AD203B41FA5}">
                      <a16:colId xmlns:a16="http://schemas.microsoft.com/office/drawing/2014/main" val="1472794545"/>
                    </a:ext>
                  </a:extLst>
                </a:gridCol>
                <a:gridCol w="862670">
                  <a:extLst>
                    <a:ext uri="{9D8B030D-6E8A-4147-A177-3AD203B41FA5}">
                      <a16:colId xmlns:a16="http://schemas.microsoft.com/office/drawing/2014/main" val="1202214418"/>
                    </a:ext>
                  </a:extLst>
                </a:gridCol>
                <a:gridCol w="862670">
                  <a:extLst>
                    <a:ext uri="{9D8B030D-6E8A-4147-A177-3AD203B41FA5}">
                      <a16:colId xmlns:a16="http://schemas.microsoft.com/office/drawing/2014/main" val="772976710"/>
                    </a:ext>
                  </a:extLst>
                </a:gridCol>
              </a:tblGrid>
              <a:tr h="260843">
                <a:tc>
                  <a:txBody>
                    <a:bodyPr/>
                    <a:lstStyle/>
                    <a:p>
                      <a:pPr algn="ctr" fontAlgn="ctr">
                        <a:buNone/>
                      </a:pPr>
                      <a:r>
                        <a:rPr lang="en-US" sz="1200" b="1" u="none" strike="noStrike">
                          <a:effectLst/>
                        </a:rPr>
                        <a:t>STT</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b="1" u="none" strike="noStrike">
                          <a:effectLst/>
                        </a:rPr>
                        <a:t>Hạng mục</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vi-VN" sz="1200" b="1" u="none" strike="noStrike">
                          <a:effectLst/>
                        </a:rPr>
                        <a:t>Đơn vị</a:t>
                      </a:r>
                      <a:endParaRPr lang="vi-VN"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b="1" u="none" strike="noStrike">
                          <a:effectLst/>
                        </a:rPr>
                        <a:t>2024</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b="1" u="none" strike="noStrike">
                          <a:effectLst/>
                        </a:rPr>
                        <a:t>2030</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b="1" u="none" strike="noStrike">
                          <a:effectLst/>
                        </a:rPr>
                        <a:t>2050</a:t>
                      </a:r>
                      <a:endParaRPr lang="en-US" sz="1200" b="1" i="0" u="none" strike="noStrike">
                        <a:solidFill>
                          <a:srgbClr val="000000"/>
                        </a:solidFill>
                        <a:effectLst/>
                        <a:latin typeface="Times New Roman" panose="02020603050405020304" pitchFamily="18" charset="0"/>
                      </a:endParaRPr>
                    </a:p>
                  </a:txBody>
                  <a:tcPr marR="9525" marT="9525" marB="0" anchor="ctr"/>
                </a:tc>
                <a:extLst>
                  <a:ext uri="{0D108BD9-81ED-4DB2-BD59-A6C34878D82A}">
                    <a16:rowId xmlns:a16="http://schemas.microsoft.com/office/drawing/2014/main" val="3545424096"/>
                  </a:ext>
                </a:extLst>
              </a:tr>
              <a:tr h="322825">
                <a:tc>
                  <a:txBody>
                    <a:bodyPr/>
                    <a:lstStyle/>
                    <a:p>
                      <a:pPr algn="ctr" fontAlgn="ctr">
                        <a:buNone/>
                      </a:pPr>
                      <a:r>
                        <a:rPr lang="en-US" sz="1200" u="none" strike="noStrike">
                          <a:effectLst/>
                        </a:rPr>
                        <a:t>A</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l" fontAlgn="ctr">
                        <a:buNone/>
                      </a:pPr>
                      <a:r>
                        <a:rPr lang="en-US" sz="1200" u="none" strike="noStrike">
                          <a:effectLst/>
                        </a:rPr>
                        <a:t>Kinh tế, xã hội</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u="none" strike="noStrike">
                          <a:effectLst/>
                        </a:rPr>
                        <a:t> </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u="none" strike="noStrike">
                          <a:effectLst/>
                        </a:rPr>
                        <a:t> </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u="none" strike="noStrike">
                          <a:effectLst/>
                        </a:rPr>
                        <a:t> </a:t>
                      </a:r>
                      <a:endParaRPr lang="en-US" sz="1200" b="1" i="0" u="none" strike="noStrike">
                        <a:solidFill>
                          <a:srgbClr val="000000"/>
                        </a:solidFill>
                        <a:effectLst/>
                        <a:latin typeface="Times New Roman" panose="02020603050405020304" pitchFamily="18" charset="0"/>
                      </a:endParaRPr>
                    </a:p>
                  </a:txBody>
                  <a:tcPr marR="9525" marT="9525" marB="0" anchor="ctr"/>
                </a:tc>
                <a:tc>
                  <a:txBody>
                    <a:bodyPr/>
                    <a:lstStyle/>
                    <a:p>
                      <a:pPr algn="ctr" fontAlgn="ctr">
                        <a:buNone/>
                      </a:pPr>
                      <a:r>
                        <a:rPr lang="en-US" sz="1200" u="none" strike="noStrike">
                          <a:effectLst/>
                        </a:rPr>
                        <a:t> </a:t>
                      </a:r>
                      <a:endParaRPr lang="en-US" sz="1200" b="1" i="0" u="none" strike="noStrike">
                        <a:solidFill>
                          <a:srgbClr val="000000"/>
                        </a:solidFill>
                        <a:effectLst/>
                        <a:latin typeface="Times New Roman" panose="02020603050405020304" pitchFamily="18" charset="0"/>
                      </a:endParaRPr>
                    </a:p>
                  </a:txBody>
                  <a:tcPr marR="9525" marT="9525" marB="0" anchor="ctr"/>
                </a:tc>
                <a:extLst>
                  <a:ext uri="{0D108BD9-81ED-4DB2-BD59-A6C34878D82A}">
                    <a16:rowId xmlns:a16="http://schemas.microsoft.com/office/drawing/2014/main" val="2712824641"/>
                  </a:ext>
                </a:extLst>
              </a:tr>
              <a:tr h="271173">
                <a:tc>
                  <a:txBody>
                    <a:bodyPr/>
                    <a:lstStyle/>
                    <a:p>
                      <a:pPr algn="ctr" fontAlgn="b">
                        <a:buNone/>
                      </a:pPr>
                      <a:r>
                        <a:rPr lang="en-US" sz="1200" u="none" strike="noStrike">
                          <a:effectLst/>
                        </a:rPr>
                        <a:t>I</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Dân số</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vi-VN" sz="1200" u="none" strike="noStrike">
                          <a:effectLst/>
                        </a:rPr>
                        <a:t>Nghìn người</a:t>
                      </a:r>
                      <a:endParaRPr lang="vi-VN" sz="1200" b="0" i="0" u="none" strike="noStrike">
                        <a:solidFill>
                          <a:srgbClr val="000000"/>
                        </a:solidFill>
                        <a:effectLst/>
                        <a:latin typeface="Calibri" panose="020F0502020204030204" pitchFamily="34" charset="0"/>
                      </a:endParaRPr>
                    </a:p>
                  </a:txBody>
                  <a:tcPr marR="9525" marT="9525" marB="0" anchor="b"/>
                </a:tc>
                <a:tc>
                  <a:txBody>
                    <a:bodyPr/>
                    <a:lstStyle/>
                    <a:p>
                      <a:pPr algn="r" fontAlgn="b">
                        <a:buNone/>
                      </a:pPr>
                      <a:r>
                        <a:rPr lang="en-US" sz="1100" u="none" strike="noStrike">
                          <a:effectLst/>
                        </a:rPr>
                        <a:t>23,6</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100" u="none" strike="noStrike">
                          <a:effectLst/>
                        </a:rPr>
                        <a:t>25,0</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100" u="none" strike="noStrike">
                          <a:effectLst/>
                        </a:rPr>
                        <a:t>33,0</a:t>
                      </a:r>
                      <a:endParaRPr lang="en-US" sz="11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2586865019"/>
                  </a:ext>
                </a:extLst>
              </a:tr>
              <a:tr h="271173">
                <a:tc>
                  <a:txBody>
                    <a:bodyPr/>
                    <a:lstStyle/>
                    <a:p>
                      <a:pPr algn="ctr" fontAlgn="b">
                        <a:buNone/>
                      </a:pPr>
                      <a:r>
                        <a:rPr lang="en-US" sz="1200" u="none" strike="noStrike">
                          <a:effectLst/>
                        </a:rPr>
                        <a:t>B</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Du lịch</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3425998310"/>
                  </a:ext>
                </a:extLst>
              </a:tr>
              <a:tr h="271173">
                <a:tc>
                  <a:txBody>
                    <a:bodyPr/>
                    <a:lstStyle/>
                    <a:p>
                      <a:pPr algn="ctr" fontAlgn="b">
                        <a:buNone/>
                      </a:pPr>
                      <a:r>
                        <a:rPr lang="en-US" sz="1200" u="none" strike="noStrike">
                          <a:effectLst/>
                        </a:rPr>
                        <a:t>II</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Khách du lịch</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vi-VN" sz="1100" u="none" strike="noStrike">
                          <a:effectLst/>
                        </a:rPr>
                        <a:t>Nghìn lượt</a:t>
                      </a:r>
                      <a:endParaRPr lang="vi-VN" sz="1100" b="0" i="0" u="none" strike="noStrike">
                        <a:solidFill>
                          <a:srgbClr val="000000"/>
                        </a:solidFill>
                        <a:effectLst/>
                        <a:latin typeface="Calibri" panose="020F0502020204030204" pitchFamily="34" charset="0"/>
                      </a:endParaRPr>
                    </a:p>
                  </a:txBody>
                  <a:tcPr marR="9525" marT="9525" marB="0" anchor="b"/>
                </a:tc>
                <a:tc>
                  <a:txBody>
                    <a:bodyPr/>
                    <a:lstStyle/>
                    <a:p>
                      <a:pPr algn="r" fontAlgn="b">
                        <a:buNone/>
                      </a:pPr>
                      <a:r>
                        <a:rPr lang="en-US" sz="1200" u="none" strike="noStrike">
                          <a:effectLst/>
                        </a:rPr>
                        <a:t>1.000,0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1.600,0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6.500,0</a:t>
                      </a:r>
                      <a:endParaRPr lang="en-US" sz="12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3854554357"/>
                  </a:ext>
                </a:extLst>
              </a:tr>
              <a:tr h="271173">
                <a:tc>
                  <a:txBody>
                    <a:bodyPr/>
                    <a:lstStyle/>
                    <a:p>
                      <a:pPr algn="ctr"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Khách quốc tế</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200,0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600,0</a:t>
                      </a:r>
                      <a:endParaRPr lang="en-US" sz="12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877511243"/>
                  </a:ext>
                </a:extLst>
              </a:tr>
              <a:tr h="271173">
                <a:tc>
                  <a:txBody>
                    <a:bodyPr/>
                    <a:lstStyle/>
                    <a:p>
                      <a:pPr algn="ctr"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Khách nội địa</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1.400,0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5.900,0</a:t>
                      </a:r>
                      <a:endParaRPr lang="en-US" sz="12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3956675676"/>
                  </a:ext>
                </a:extLst>
              </a:tr>
              <a:tr h="271173">
                <a:tc>
                  <a:txBody>
                    <a:bodyPr/>
                    <a:lstStyle/>
                    <a:p>
                      <a:pPr algn="ctr"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vi-VN" sz="1200" u="none" strike="noStrike">
                          <a:effectLst/>
                        </a:rPr>
                        <a:t>Khách lưu trú</a:t>
                      </a:r>
                      <a:endParaRPr lang="vi-VN"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320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3.900</a:t>
                      </a:r>
                      <a:endParaRPr lang="en-US" sz="12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548337877"/>
                  </a:ext>
                </a:extLst>
              </a:tr>
              <a:tr h="271173">
                <a:tc>
                  <a:txBody>
                    <a:bodyPr/>
                    <a:lstStyle/>
                    <a:p>
                      <a:pPr algn="ctr" fontAlgn="b">
                        <a:buNone/>
                      </a:pPr>
                      <a:r>
                        <a:rPr lang="en-US" sz="1200" u="none" strike="noStrike">
                          <a:effectLst/>
                        </a:rPr>
                        <a:t>II</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Tổng thu từ du lịch</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Tỷ đồng</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r" fontAlgn="b">
                        <a:buNone/>
                      </a:pPr>
                      <a:r>
                        <a:rPr lang="en-US" sz="1200" u="none" strike="noStrike">
                          <a:effectLst/>
                        </a:rPr>
                        <a:t>1.200</a:t>
                      </a:r>
                      <a:endParaRPr lang="en-US" sz="1200" b="1"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1.700</a:t>
                      </a:r>
                      <a:endParaRPr lang="en-US" sz="1200" b="1"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8.000</a:t>
                      </a:r>
                      <a:endParaRPr lang="en-US" sz="1200" b="1"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1527991361"/>
                  </a:ext>
                </a:extLst>
              </a:tr>
              <a:tr h="271173">
                <a:tc>
                  <a:txBody>
                    <a:bodyPr/>
                    <a:lstStyle/>
                    <a:p>
                      <a:pPr algn="ctr" fontAlgn="b">
                        <a:buNone/>
                      </a:pPr>
                      <a:r>
                        <a:rPr lang="en-US" sz="1200" u="none" strike="noStrike">
                          <a:effectLst/>
                        </a:rPr>
                        <a:t>III</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vi-VN" sz="1200" u="none" strike="noStrike">
                          <a:effectLst/>
                        </a:rPr>
                        <a:t>Nhu cầu buồng lưu trú</a:t>
                      </a:r>
                      <a:endParaRPr lang="vi-VN"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Buồng</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660</a:t>
                      </a:r>
                      <a:endParaRPr lang="en-US" sz="1200" b="1"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21.370</a:t>
                      </a:r>
                      <a:endParaRPr lang="en-US" sz="1200" b="1"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2376232529"/>
                  </a:ext>
                </a:extLst>
              </a:tr>
              <a:tr h="271173">
                <a:tc>
                  <a:txBody>
                    <a:bodyPr/>
                    <a:lstStyle/>
                    <a:p>
                      <a:pPr algn="ctr" fontAlgn="b">
                        <a:buNone/>
                      </a:pPr>
                      <a:r>
                        <a:rPr lang="en-US" sz="1200" u="none" strike="noStrike">
                          <a:effectLst/>
                        </a:rPr>
                        <a:t>IV</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Nhu cầu lao động</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vi-VN" sz="1100" u="none" strike="noStrike">
                          <a:effectLst/>
                        </a:rPr>
                        <a:t>Người</a:t>
                      </a:r>
                      <a:endParaRPr lang="vi-VN"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4.000</a:t>
                      </a:r>
                      <a:endParaRPr lang="en-US" sz="1200" b="1"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27.000</a:t>
                      </a:r>
                      <a:endParaRPr lang="en-US" sz="1200" b="1"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3794982668"/>
                  </a:ext>
                </a:extLst>
              </a:tr>
              <a:tr h="271173">
                <a:tc>
                  <a:txBody>
                    <a:bodyPr/>
                    <a:lstStyle/>
                    <a:p>
                      <a:pPr algn="ctr" fontAlgn="b">
                        <a:buNone/>
                      </a:pPr>
                      <a:r>
                        <a:rPr lang="en-US" sz="1200" u="none" strike="noStrike">
                          <a:effectLst/>
                        </a:rPr>
                        <a:t> </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Lao động trực tiếp (buồng phòng)</a:t>
                      </a:r>
                      <a:endParaRPr lang="en-US" sz="1200" b="1"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1.000</a:t>
                      </a:r>
                      <a:endParaRPr lang="en-US" sz="1200" b="1"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9.000</a:t>
                      </a:r>
                      <a:endParaRPr lang="en-US" sz="1200" b="1"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4101770784"/>
                  </a:ext>
                </a:extLst>
              </a:tr>
              <a:tr h="271173">
                <a:tc>
                  <a:txBody>
                    <a:bodyPr/>
                    <a:lstStyle/>
                    <a:p>
                      <a:pPr algn="ctr" fontAlgn="b">
                        <a:buNone/>
                      </a:pPr>
                      <a:r>
                        <a:rPr lang="en-US" sz="1200" u="none" strike="noStrike">
                          <a:effectLst/>
                        </a:rPr>
                        <a:t> </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200" u="none" strike="noStrike">
                          <a:effectLst/>
                        </a:rPr>
                        <a:t>Lao động khác</a:t>
                      </a:r>
                      <a:endParaRPr lang="en-US" sz="12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R="9525" marT="9525" marB="0" anchor="b"/>
                </a:tc>
                <a:tc>
                  <a:txBody>
                    <a:bodyPr/>
                    <a:lstStyle/>
                    <a:p>
                      <a:pPr algn="l" fontAlgn="b">
                        <a:buNone/>
                      </a:pPr>
                      <a:r>
                        <a:rPr lang="en-US" sz="1100" u="none" strike="noStrike">
                          <a:effectLst/>
                        </a:rPr>
                        <a:t> </a:t>
                      </a:r>
                      <a:endParaRPr lang="en-US" sz="11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3.000</a:t>
                      </a:r>
                      <a:endParaRPr lang="en-US" sz="1200" b="0" i="0" u="none" strike="noStrike">
                        <a:solidFill>
                          <a:srgbClr val="000000"/>
                        </a:solidFill>
                        <a:effectLst/>
                        <a:latin typeface="Times New Roman" panose="02020603050405020304" pitchFamily="18" charset="0"/>
                      </a:endParaRPr>
                    </a:p>
                  </a:txBody>
                  <a:tcPr marR="9525" marT="9525" marB="0" anchor="b"/>
                </a:tc>
                <a:tc>
                  <a:txBody>
                    <a:bodyPr/>
                    <a:lstStyle/>
                    <a:p>
                      <a:pPr algn="r" fontAlgn="b">
                        <a:buNone/>
                      </a:pPr>
                      <a:r>
                        <a:rPr lang="en-US" sz="1200" u="none" strike="noStrike">
                          <a:effectLst/>
                        </a:rPr>
                        <a:t>18.000</a:t>
                      </a:r>
                      <a:endParaRPr lang="en-US" sz="1200" b="0" i="0" u="none" strike="noStrike">
                        <a:solidFill>
                          <a:srgbClr val="000000"/>
                        </a:solidFill>
                        <a:effectLst/>
                        <a:latin typeface="Times New Roman" panose="02020603050405020304" pitchFamily="18" charset="0"/>
                      </a:endParaRPr>
                    </a:p>
                  </a:txBody>
                  <a:tcPr marR="9525" marT="9525" marB="0" anchor="b"/>
                </a:tc>
                <a:extLst>
                  <a:ext uri="{0D108BD9-81ED-4DB2-BD59-A6C34878D82A}">
                    <a16:rowId xmlns:a16="http://schemas.microsoft.com/office/drawing/2014/main" val="3347118560"/>
                  </a:ext>
                </a:extLst>
              </a:tr>
            </a:tbl>
          </a:graphicData>
        </a:graphic>
      </p:graphicFrame>
    </p:spTree>
    <p:extLst>
      <p:ext uri="{BB962C8B-B14F-4D97-AF65-F5344CB8AC3E}">
        <p14:creationId xmlns:p14="http://schemas.microsoft.com/office/powerpoint/2010/main" val="196367136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515AE83-D41F-F90C-D26F-B664DCC50B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82" y="532876"/>
            <a:ext cx="8941135" cy="6325124"/>
          </a:xfrm>
          <a:prstGeom prst="rect">
            <a:avLst/>
          </a:prstGeom>
        </p:spPr>
      </p:pic>
      <p:sp>
        <p:nvSpPr>
          <p:cNvPr id="8" name="Title 7">
            <a:extLst>
              <a:ext uri="{FF2B5EF4-FFF2-40B4-BE49-F238E27FC236}">
                <a16:creationId xmlns:a16="http://schemas.microsoft.com/office/drawing/2014/main" id="{1FEA788A-F39C-3F84-FE00-EF6C608FDAC8}"/>
              </a:ext>
            </a:extLst>
          </p:cNvPr>
          <p:cNvSpPr>
            <a:spLocks noGrp="1"/>
          </p:cNvSpPr>
          <p:nvPr>
            <p:ph type="title"/>
          </p:nvPr>
        </p:nvSpPr>
        <p:spPr>
          <a:xfrm>
            <a:off x="233082" y="177627"/>
            <a:ext cx="8991881" cy="355250"/>
          </a:xfrm>
        </p:spPr>
        <p:txBody>
          <a:bodyPr>
            <a:noAutofit/>
          </a:bodyPr>
          <a:lstStyle/>
          <a:p>
            <a:r>
              <a:rPr lang="en-US" sz="1600"/>
              <a:t>ĐỊNH HƯỚNG BẢO QUẢN, TU BỔ, PHỤC HỒI DI TÍCH</a:t>
            </a:r>
            <a:br>
              <a:rPr lang="en-US" sz="1600"/>
            </a:br>
            <a:r>
              <a:rPr lang="en-US" sz="1400"/>
              <a:t>Phạm vi, r</a:t>
            </a:r>
            <a:r>
              <a:rPr lang="vi-VN" sz="1400"/>
              <a:t>anh giới khu vực bảo vệ di tích </a:t>
            </a:r>
            <a:endParaRPr lang="en-US" sz="1600"/>
          </a:p>
        </p:txBody>
      </p:sp>
      <p:sp>
        <p:nvSpPr>
          <p:cNvPr id="2" name="Slide Number Placeholder 1">
            <a:extLst>
              <a:ext uri="{FF2B5EF4-FFF2-40B4-BE49-F238E27FC236}">
                <a16:creationId xmlns:a16="http://schemas.microsoft.com/office/drawing/2014/main" id="{04B6EAE3-A4A2-934D-EE2C-D1EEBE05E142}"/>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32</a:t>
            </a:fld>
            <a:endParaRPr lang="en-US"/>
          </a:p>
        </p:txBody>
      </p:sp>
      <p:sp>
        <p:nvSpPr>
          <p:cNvPr id="5" name="TextBox 4">
            <a:extLst>
              <a:ext uri="{FF2B5EF4-FFF2-40B4-BE49-F238E27FC236}">
                <a16:creationId xmlns:a16="http://schemas.microsoft.com/office/drawing/2014/main" id="{1A499243-48E9-1278-80FE-10EE6FB8C554}"/>
              </a:ext>
            </a:extLst>
          </p:cNvPr>
          <p:cNvSpPr txBox="1"/>
          <p:nvPr/>
        </p:nvSpPr>
        <p:spPr>
          <a:xfrm>
            <a:off x="5656083" y="1040762"/>
            <a:ext cx="3412501" cy="1446550"/>
          </a:xfrm>
          <a:prstGeom prst="rect">
            <a:avLst/>
          </a:prstGeom>
          <a:solidFill>
            <a:schemeClr val="accent6">
              <a:lumMod val="20000"/>
              <a:lumOff val="80000"/>
              <a:alpha val="21000"/>
            </a:schemeClr>
          </a:solidFill>
        </p:spPr>
        <p:txBody>
          <a:bodyPr wrap="square" rtlCol="0">
            <a:spAutoFit/>
          </a:bodyPr>
          <a:lstStyle>
            <a:defPPr>
              <a:defRPr lang="en-US"/>
            </a:defPPr>
            <a:lvl1pPr indent="87313">
              <a:defRPr sz="1200" i="1">
                <a:latin typeface="+mj-lt"/>
              </a:defRPr>
            </a:lvl1pPr>
          </a:lstStyle>
          <a:p>
            <a:pPr marL="0" lvl="2" indent="85725"/>
            <a:r>
              <a:rPr lang="en-US" sz="1100" i="1">
                <a:latin typeface="Arial" panose="020B0604020202020204" pitchFamily="34" charset="0"/>
                <a:cs typeface="Arial" panose="020B0604020202020204" pitchFamily="34" charset="0"/>
              </a:rPr>
              <a:t>- Giữ nguyên ranh giới các KVBV theo hồ sơ di tích với 20 điểm di tích. Khu vực bảo vệ I: 2.759,32ha. Khu vực bảo vệ II: 1.198,81ha gắn với hoàn thiện Ban quản lý di tích để đảm bảo quản lý hiệu quả, toàn diện. </a:t>
            </a:r>
          </a:p>
          <a:p>
            <a:pPr marL="0" lvl="2" indent="85725"/>
            <a:r>
              <a:rPr lang="en-US" sz="1100" i="1">
                <a:latin typeface="Arial" panose="020B0604020202020204" pitchFamily="34" charset="0"/>
                <a:cs typeface="Arial" panose="020B0604020202020204" pitchFamily="34" charset="0"/>
              </a:rPr>
              <a:t>- </a:t>
            </a:r>
            <a:r>
              <a:rPr lang="vi-VN" sz="1100" i="1">
                <a:latin typeface="Arial" panose="020B0604020202020204" pitchFamily="34" charset="0"/>
                <a:cs typeface="Arial" panose="020B0604020202020204" pitchFamily="34" charset="0"/>
              </a:rPr>
              <a:t>Phân định ranh giới giữa di tích và các chức năng đất khác để đảm bảo việc bảo tồn và phát huy giá trị di tích được hiệu quả</a:t>
            </a:r>
            <a:endParaRPr lang="en-US" sz="11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63404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29E35-2627-6849-CC3A-3500F39E950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5D04E3BE-8D62-7DD3-39FA-5513F2C2F4AF}"/>
              </a:ext>
            </a:extLst>
          </p:cNvPr>
          <p:cNvSpPr>
            <a:spLocks noGrp="1"/>
          </p:cNvSpPr>
          <p:nvPr>
            <p:ph type="title"/>
          </p:nvPr>
        </p:nvSpPr>
        <p:spPr/>
        <p:txBody>
          <a:bodyPr>
            <a:normAutofit fontScale="90000"/>
          </a:bodyPr>
          <a:lstStyle/>
          <a:p>
            <a:r>
              <a:rPr lang="en-US"/>
              <a:t>Phương án bảo quản, tu bổ, phục hồi di tích</a:t>
            </a:r>
            <a:r>
              <a:rPr lang="vi-VN"/>
              <a:t> </a:t>
            </a:r>
            <a:endParaRPr lang="en-US"/>
          </a:p>
        </p:txBody>
      </p:sp>
      <p:sp>
        <p:nvSpPr>
          <p:cNvPr id="2" name="Content Placeholder 1">
            <a:extLst>
              <a:ext uri="{FF2B5EF4-FFF2-40B4-BE49-F238E27FC236}">
                <a16:creationId xmlns:a16="http://schemas.microsoft.com/office/drawing/2014/main" id="{64232C03-E5EB-5988-875D-230850D2C0EF}"/>
              </a:ext>
            </a:extLst>
          </p:cNvPr>
          <p:cNvSpPr>
            <a:spLocks noGrp="1"/>
          </p:cNvSpPr>
          <p:nvPr>
            <p:ph idx="1"/>
          </p:nvPr>
        </p:nvSpPr>
        <p:spPr/>
        <p:txBody>
          <a:bodyPr>
            <a:normAutofit/>
          </a:bodyPr>
          <a:lstStyle/>
          <a:p>
            <a:r>
              <a:rPr lang="en-US"/>
              <a:t>P</a:t>
            </a:r>
            <a:r>
              <a:rPr lang="vi-VN"/>
              <a:t>hương hướng chung cho di tích và cho các nhóm di tích </a:t>
            </a:r>
            <a:r>
              <a:rPr lang="en-US" altLang="en-US"/>
              <a:t>:</a:t>
            </a:r>
          </a:p>
          <a:p>
            <a:pPr lvl="2"/>
            <a:r>
              <a:rPr lang="vi-VN" altLang="en-US"/>
              <a:t>Đối với </a:t>
            </a:r>
            <a:r>
              <a:rPr lang="vi-VN" altLang="en-US" b="1"/>
              <a:t>danh lam thắng cảnh Hương Sơn</a:t>
            </a:r>
            <a:r>
              <a:rPr lang="vi-VN" altLang="en-US"/>
              <a:t>:</a:t>
            </a:r>
            <a:endParaRPr lang="en-US" altLang="en-US"/>
          </a:p>
          <a:p>
            <a:pPr marL="0" lvl="3" indent="0">
              <a:buNone/>
            </a:pPr>
            <a:r>
              <a:rPr lang="en-US" altLang="en-US" i="1"/>
              <a:t>(Là không gian cảnh quan thiên nhiên và môi trường sinh thái cho quần thể các di tích)</a:t>
            </a:r>
            <a:endParaRPr lang="vi-VN" altLang="en-US" i="1"/>
          </a:p>
          <a:p>
            <a:pPr lvl="3"/>
            <a:r>
              <a:rPr lang="en-US" altLang="en-US"/>
              <a:t>Tuân thủ các định hướng của </a:t>
            </a:r>
            <a:r>
              <a:rPr lang="vi-VN" altLang="en-US"/>
              <a:t>Quy hoạch bảo tồn và phát triển bền vững khu rừng đặc dụng Hương Sơn</a:t>
            </a:r>
            <a:r>
              <a:rPr lang="en-US" altLang="en-US"/>
              <a:t>.</a:t>
            </a:r>
          </a:p>
          <a:p>
            <a:pPr lvl="3"/>
            <a:r>
              <a:rPr lang="vi-VN" altLang="en-US"/>
              <a:t>Bảo tồn các giá trị gốc gắn với bảo vệ môi trường, </a:t>
            </a:r>
            <a:r>
              <a:rPr lang="en-US" altLang="en-US"/>
              <a:t>giữ gìn những đặc trưng riêng.</a:t>
            </a:r>
          </a:p>
          <a:p>
            <a:pPr lvl="3"/>
            <a:r>
              <a:rPr lang="en-US" altLang="en-US"/>
              <a:t>Chú trọng các diễn biến của tự nhiên để có giải pháp xử lý kịp thời, hợp lý.</a:t>
            </a:r>
          </a:p>
          <a:p>
            <a:pPr lvl="3"/>
            <a:r>
              <a:rPr lang="en-US" altLang="en-US"/>
              <a:t>Đảm bảo phòng cháy chữa cháy theo quy định của pháp luật</a:t>
            </a:r>
            <a:r>
              <a:rPr lang="vi-VN" altLang="en-US"/>
              <a:t>.</a:t>
            </a:r>
            <a:endParaRPr lang="en-US" altLang="en-US"/>
          </a:p>
          <a:p>
            <a:pPr lvl="2"/>
            <a:r>
              <a:rPr lang="en-US" altLang="en-US"/>
              <a:t>Đối với </a:t>
            </a:r>
            <a:r>
              <a:rPr lang="en-US" altLang="en-US" b="1"/>
              <a:t>các di tích</a:t>
            </a:r>
            <a:r>
              <a:rPr lang="en-US" altLang="en-US"/>
              <a:t>:</a:t>
            </a:r>
          </a:p>
          <a:p>
            <a:pPr lvl="3"/>
            <a:r>
              <a:rPr lang="en-US" altLang="en-US"/>
              <a:t>Nhóm chùa, đền: Tu bổ các hạng mục công trình, cấu kiện quan trọng của công trình, loại bỏ các yếu tố không phù hợp; chỉnh trang các hạng mục phụ trợ đảm bảo công năng và hài hòa với công trình chính; nâng cấp hạ tầng kỹ thuật. Chú trọng giữ gìn các yếu tố gốc của từng di tích.</a:t>
            </a:r>
          </a:p>
          <a:p>
            <a:pPr lvl="3"/>
            <a:r>
              <a:rPr lang="en-US" altLang="en-US"/>
              <a:t>Nhóm hang động: Sắp xếp các hạng mục phối thờ đảm bảo phù hợp và thẩm mỹ; gia cố các khu vực có nguy cơ sập đổ; lắp đặt hệ thống chiếu sáng.</a:t>
            </a:r>
          </a:p>
          <a:p>
            <a:pPr lvl="3"/>
            <a:r>
              <a:rPr lang="en-US" altLang="en-US"/>
              <a:t>Nhóm công trình tín ngưỡng cộng đồng: Chỉnh trang, xây dựng các hạng mục chính đảm bảo an toàn và phù hợp với kiến trúc truyền thống; hướng tới lưu giữ các giá trị về lâu dài. Bổ sung các hạng mục phụ trợ.</a:t>
            </a:r>
          </a:p>
          <a:p>
            <a:pPr lvl="2"/>
            <a:r>
              <a:rPr lang="en-US"/>
              <a:t>Đối với </a:t>
            </a:r>
            <a:r>
              <a:rPr lang="en-US" b="1"/>
              <a:t>các giá trị văn hóa</a:t>
            </a:r>
            <a:r>
              <a:rPr lang="en-US"/>
              <a:t>: Bảo tồn các giá trị văn hóa truyền thống đặc sắc và các di sản phi vật thể, đặc biệt là lễ hội chùa Hương. Thu thập các thông tin về những giá trị mới để khôi phục và khai thác phục vụ du lịch.</a:t>
            </a:r>
          </a:p>
          <a:p>
            <a:endParaRPr lang="en-US"/>
          </a:p>
        </p:txBody>
      </p:sp>
      <p:sp>
        <p:nvSpPr>
          <p:cNvPr id="7" name="Slide Number Placeholder 6">
            <a:extLst>
              <a:ext uri="{FF2B5EF4-FFF2-40B4-BE49-F238E27FC236}">
                <a16:creationId xmlns:a16="http://schemas.microsoft.com/office/drawing/2014/main" id="{317F718D-DBB6-4A8B-3955-6F538023AB02}"/>
              </a:ext>
            </a:extLst>
          </p:cNvPr>
          <p:cNvSpPr>
            <a:spLocks noGrp="1"/>
          </p:cNvSpPr>
          <p:nvPr>
            <p:ph type="sldNum" sz="quarter" idx="12"/>
          </p:nvPr>
        </p:nvSpPr>
        <p:spPr/>
        <p:txBody>
          <a:bodyPr/>
          <a:lstStyle/>
          <a:p>
            <a:fld id="{F44AB3EA-1908-4001-84F3-B79CAC7B64E5}" type="slidenum">
              <a:rPr lang="en-US" smtClean="0"/>
              <a:pPr/>
              <a:t>33</a:t>
            </a:fld>
            <a:endParaRPr lang="en-US"/>
          </a:p>
        </p:txBody>
      </p:sp>
      <p:sp>
        <p:nvSpPr>
          <p:cNvPr id="6" name="Content Placeholder 5">
            <a:extLst>
              <a:ext uri="{FF2B5EF4-FFF2-40B4-BE49-F238E27FC236}">
                <a16:creationId xmlns:a16="http://schemas.microsoft.com/office/drawing/2014/main" id="{32C159DE-243E-11D0-C5EF-48B72EF8407D}"/>
              </a:ext>
            </a:extLst>
          </p:cNvPr>
          <p:cNvSpPr>
            <a:spLocks noGrp="1"/>
          </p:cNvSpPr>
          <p:nvPr>
            <p:ph idx="13"/>
          </p:nvPr>
        </p:nvSpPr>
        <p:spPr>
          <a:xfrm>
            <a:off x="5133000" y="616450"/>
            <a:ext cx="4539918" cy="5560514"/>
          </a:xfrm>
        </p:spPr>
        <p:txBody>
          <a:bodyPr/>
          <a:lstStyle/>
          <a:p>
            <a:r>
              <a:rPr lang="vi-VN"/>
              <a:t>Nguyên tắc bảo quản, tu bổ, phục hồi di tích</a:t>
            </a:r>
            <a:r>
              <a:rPr lang="en-US" altLang="en-US"/>
              <a:t>:</a:t>
            </a:r>
          </a:p>
          <a:p>
            <a:pPr lvl="2"/>
            <a:r>
              <a:rPr lang="vi-VN" altLang="en-US"/>
              <a:t>Bảo tồn các giá trị cốt lõi (cảnh quan tự nhiên, các giá trị về địa chất cảnh quan, hệ sinh thái rừng, đa dạng sinh học của danh thắng Hương Sơn và hệ thống các di tích hiện hữu) gắn với bảo vệ môi trường</a:t>
            </a:r>
            <a:r>
              <a:rPr lang="en-US" altLang="en-US"/>
              <a:t> </a:t>
            </a:r>
            <a:r>
              <a:rPr lang="vi-VN" altLang="en-US"/>
              <a:t>(thoát nước, xử lý nước thải, vệ sinh môi trường).</a:t>
            </a:r>
          </a:p>
          <a:p>
            <a:pPr lvl="2"/>
            <a:r>
              <a:rPr lang="vi-VN" altLang="en-US"/>
              <a:t>Bảo tồn giá trị văn hóa, tín ngưỡng gắn liền với cộng đồng dân cư; nâng tầm giá trị các hoạt động văn hóa, tín ngưỡng. </a:t>
            </a:r>
          </a:p>
          <a:p>
            <a:pPr lvl="2"/>
            <a:r>
              <a:rPr lang="vi-VN" altLang="en-US"/>
              <a:t>Chú trọng bảo vệ và gìn giữ lễ hội chùa Hương; khôi phục các lễ hội</a:t>
            </a:r>
            <a:r>
              <a:rPr lang="en-US" altLang="en-US"/>
              <a:t>, giá trị truyền thống</a:t>
            </a:r>
            <a:r>
              <a:rPr lang="vi-VN" altLang="en-US"/>
              <a:t> đặc sắc khác</a:t>
            </a:r>
            <a:r>
              <a:rPr lang="en-US" altLang="en-US"/>
              <a:t> hướng tới làm sâu sắc thêm hình ảnh của vùng đất, con người tại Hương Sơn</a:t>
            </a:r>
            <a:r>
              <a:rPr lang="vi-VN" altLang="en-US"/>
              <a:t>.</a:t>
            </a:r>
          </a:p>
          <a:p>
            <a:pPr lvl="2"/>
            <a:r>
              <a:rPr lang="vi-VN" altLang="en-US"/>
              <a:t>Tu bổ, tôn tạo các công trình di tích phù hợp với thực trạng; đặc biệt ưu tiên các di tích có giá trị kiến trúc đang xuất hiện các dấu hiệu xuống cấp và các hạng mục phụ trợ có nguy cơ gây nguy hiểm cho khách du lịch.</a:t>
            </a:r>
          </a:p>
          <a:p>
            <a:pPr lvl="2"/>
            <a:r>
              <a:rPr lang="vi-VN" altLang="en-US"/>
              <a:t>Đảm bảo an toàn phòng cháy chữa cháy trong toàn bộ quần thể</a:t>
            </a:r>
            <a:r>
              <a:rPr lang="en-US" altLang="en-US"/>
              <a:t>.</a:t>
            </a:r>
          </a:p>
          <a:p>
            <a:endParaRPr lang="en-US"/>
          </a:p>
        </p:txBody>
      </p:sp>
      <p:sp>
        <p:nvSpPr>
          <p:cNvPr id="3" name="Content Placeholder 1">
            <a:extLst>
              <a:ext uri="{FF2B5EF4-FFF2-40B4-BE49-F238E27FC236}">
                <a16:creationId xmlns:a16="http://schemas.microsoft.com/office/drawing/2014/main" id="{7E375A45-7A03-F495-46A9-43B656B9F6EE}"/>
              </a:ext>
            </a:extLst>
          </p:cNvPr>
          <p:cNvSpPr txBox="1">
            <a:spLocks/>
          </p:cNvSpPr>
          <p:nvPr/>
        </p:nvSpPr>
        <p:spPr>
          <a:xfrm>
            <a:off x="5757582" y="616449"/>
            <a:ext cx="3539928" cy="5560514"/>
          </a:xfrm>
          <a:prstGeom prst="rect">
            <a:avLst/>
          </a:prstGeom>
        </p:spPr>
        <p:txBody>
          <a:bodyPr vert="horz" lIns="91440" tIns="45720" rIns="91440" bIns="45720" rtlCol="0">
            <a:normAutofit/>
          </a:bodyPr>
          <a:lstStyle>
            <a:lvl1pPr marL="174625" indent="-174625" algn="l" defTabSz="742950" rtl="0" eaLnBrk="1" latinLnBrk="0" hangingPunct="1">
              <a:lnSpc>
                <a:spcPct val="90000"/>
              </a:lnSpc>
              <a:spcBef>
                <a:spcPts val="813"/>
              </a:spcBef>
              <a:buFont typeface="Wingdings" panose="05000000000000000000" pitchFamily="2" charset="2"/>
              <a:buChar char="v"/>
              <a:defRPr sz="1200" b="1" kern="1200">
                <a:solidFill>
                  <a:schemeClr val="accent6">
                    <a:lumMod val="75000"/>
                  </a:schemeClr>
                </a:solidFill>
                <a:latin typeface="Arial" panose="020B0604020202020204" pitchFamily="34" charset="0"/>
                <a:ea typeface="+mn-ea"/>
                <a:cs typeface="Arial" panose="020B0604020202020204" pitchFamily="34" charset="0"/>
              </a:defRPr>
            </a:lvl1pPr>
            <a:lvl2pPr marL="174625" indent="-174625" algn="l" defTabSz="742950" rtl="0" eaLnBrk="1" latinLnBrk="0" hangingPunct="1">
              <a:lnSpc>
                <a:spcPct val="90000"/>
              </a:lnSpc>
              <a:spcBef>
                <a:spcPts val="406"/>
              </a:spcBef>
              <a:buFont typeface="Wingdings" panose="05000000000000000000" pitchFamily="2" charset="2"/>
              <a:buChar char="Ø"/>
              <a:defRPr sz="1200" b="0" kern="1200">
                <a:solidFill>
                  <a:schemeClr val="tx1"/>
                </a:solidFill>
                <a:latin typeface="Arial" panose="020B0604020202020204" pitchFamily="34" charset="0"/>
                <a:ea typeface="+mn-ea"/>
                <a:cs typeface="Arial" panose="020B0604020202020204" pitchFamily="34" charset="0"/>
              </a:defRPr>
            </a:lvl2pPr>
            <a:lvl3pPr marL="174625" indent="-174625" algn="l" defTabSz="742950" rtl="0" eaLnBrk="1" latinLnBrk="0" hangingPunct="1">
              <a:lnSpc>
                <a:spcPct val="90000"/>
              </a:lnSpc>
              <a:spcBef>
                <a:spcPts val="406"/>
              </a:spcBef>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3pPr>
            <a:lvl4pPr marL="174625" indent="-174625" algn="l" defTabSz="742950" rtl="0" eaLnBrk="1" latinLnBrk="0" hangingPunct="1">
              <a:lnSpc>
                <a:spcPct val="90000"/>
              </a:lnSpc>
              <a:spcBef>
                <a:spcPts val="406"/>
              </a:spcBef>
              <a:buFont typeface="Arial" panose="020B0604020202020204" pitchFamily="34" charset="0"/>
              <a:buChar char="+"/>
              <a:defRPr sz="1200" b="0" kern="1200">
                <a:solidFill>
                  <a:schemeClr val="tx1"/>
                </a:solidFill>
                <a:latin typeface="Arial" panose="020B0604020202020204" pitchFamily="34" charset="0"/>
                <a:ea typeface="+mn-ea"/>
                <a:cs typeface="Arial" panose="020B0604020202020204" pitchFamily="34" charset="0"/>
              </a:defRPr>
            </a:lvl4pPr>
            <a:lvl5pPr marL="0" indent="0" algn="l" defTabSz="742950" rtl="0" eaLnBrk="1" latinLnBrk="0" hangingPunct="1">
              <a:lnSpc>
                <a:spcPct val="90000"/>
              </a:lnSpc>
              <a:spcBef>
                <a:spcPts val="406"/>
              </a:spcBef>
              <a:buFont typeface="Wingdings" panose="05000000000000000000" pitchFamily="2" charset="2"/>
              <a:buNone/>
              <a:defRPr sz="1200" b="0" i="1" kern="1200">
                <a:solidFill>
                  <a:schemeClr val="tx1"/>
                </a:solidFill>
                <a:latin typeface="Arial" panose="020B0604020202020204" pitchFamily="34" charset="0"/>
                <a:ea typeface="+mn-ea"/>
                <a:cs typeface="Arial" panose="020B0604020202020204" pitchFamily="34" charset="0"/>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52476183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B07D4-11C2-F35E-8278-AAD9C82E989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292DD64-332C-FFB4-76AF-60AFED446782}"/>
              </a:ext>
            </a:extLst>
          </p:cNvPr>
          <p:cNvSpPr>
            <a:spLocks noGrp="1"/>
          </p:cNvSpPr>
          <p:nvPr>
            <p:ph type="title"/>
          </p:nvPr>
        </p:nvSpPr>
        <p:spPr>
          <a:xfrm>
            <a:off x="233082" y="177627"/>
            <a:ext cx="8991881" cy="355250"/>
          </a:xfrm>
        </p:spPr>
        <p:txBody>
          <a:bodyPr>
            <a:normAutofit fontScale="90000"/>
          </a:bodyPr>
          <a:lstStyle/>
          <a:p>
            <a:r>
              <a:rPr lang="en-US"/>
              <a:t>Phương án bảo quản, tu bổ, phục hồi di tích</a:t>
            </a:r>
            <a:r>
              <a:rPr lang="vi-VN"/>
              <a:t> </a:t>
            </a:r>
            <a:endParaRPr lang="en-US"/>
          </a:p>
        </p:txBody>
      </p:sp>
      <p:sp>
        <p:nvSpPr>
          <p:cNvPr id="2" name="Content Placeholder 1">
            <a:extLst>
              <a:ext uri="{FF2B5EF4-FFF2-40B4-BE49-F238E27FC236}">
                <a16:creationId xmlns:a16="http://schemas.microsoft.com/office/drawing/2014/main" id="{0B516154-C392-C404-BF64-4E141503AFDD}"/>
              </a:ext>
            </a:extLst>
          </p:cNvPr>
          <p:cNvSpPr>
            <a:spLocks noGrp="1"/>
          </p:cNvSpPr>
          <p:nvPr>
            <p:ph idx="1"/>
          </p:nvPr>
        </p:nvSpPr>
        <p:spPr>
          <a:xfrm>
            <a:off x="681038" y="655990"/>
            <a:ext cx="8543925" cy="1766699"/>
          </a:xfrm>
        </p:spPr>
        <p:txBody>
          <a:bodyPr/>
          <a:lstStyle/>
          <a:p>
            <a:r>
              <a:rPr lang="en-US"/>
              <a:t>Danh mục các đối tượng cần bảo quản, phục hồi </a:t>
            </a:r>
            <a:r>
              <a:rPr lang="en-US" altLang="en-US"/>
              <a:t>:</a:t>
            </a:r>
          </a:p>
          <a:p>
            <a:pPr lvl="2"/>
            <a:r>
              <a:rPr lang="vi-VN" altLang="en-US"/>
              <a:t>Các đối tượng cần bảo tồn: </a:t>
            </a:r>
            <a:endParaRPr lang="en-US" altLang="en-US"/>
          </a:p>
          <a:p>
            <a:pPr lvl="3"/>
            <a:r>
              <a:rPr lang="vi-VN" altLang="en-US"/>
              <a:t>Hệ thống di tích; trong đó tập trung đặc biệt vào các di tích đang có dấu hiệu xuống cấp nghiêm trọng.</a:t>
            </a:r>
          </a:p>
          <a:p>
            <a:pPr lvl="3"/>
            <a:r>
              <a:rPr lang="en-US" altLang="en-US"/>
              <a:t>Các giá trị phi vật thể: </a:t>
            </a:r>
          </a:p>
          <a:p>
            <a:pPr lvl="4"/>
            <a:r>
              <a:rPr lang="en-US" altLang="en-US"/>
              <a:t>C</a:t>
            </a:r>
            <a:r>
              <a:rPr lang="vi-VN" altLang="en-US"/>
              <a:t>ác lễ hội trong lễ hội chùa Hương từ tháng 1 đến tháng 3 âm lịch và các lễ hội Phật giáo.</a:t>
            </a:r>
            <a:endParaRPr lang="en-US" altLang="en-US"/>
          </a:p>
          <a:p>
            <a:pPr lvl="4"/>
            <a:r>
              <a:rPr lang="en-US" altLang="en-US"/>
              <a:t>Các giá trị phi vật thể khác như </a:t>
            </a:r>
            <a:r>
              <a:rPr lang="vi-VN" altLang="en-US"/>
              <a:t>lễ hội ném đá và lễ hội đua thuyền rồng</a:t>
            </a:r>
            <a:r>
              <a:rPr lang="en-US" altLang="en-US"/>
              <a:t>.</a:t>
            </a:r>
          </a:p>
          <a:p>
            <a:pPr marL="0" lvl="4">
              <a:spcBef>
                <a:spcPts val="813"/>
              </a:spcBef>
              <a:buFont typeface="Wingdings" panose="05000000000000000000" pitchFamily="2" charset="2"/>
              <a:buChar char="v"/>
            </a:pPr>
            <a:r>
              <a:rPr lang="en-US" b="1">
                <a:solidFill>
                  <a:schemeClr val="accent6">
                    <a:lumMod val="75000"/>
                  </a:schemeClr>
                </a:solidFill>
              </a:rPr>
              <a:t>Mức độ bảo quản, phục hồi đối với từng di tích</a:t>
            </a:r>
            <a:endParaRPr lang="en-US" altLang="en-US" b="1">
              <a:solidFill>
                <a:schemeClr val="accent6">
                  <a:lumMod val="75000"/>
                </a:schemeClr>
              </a:solidFill>
            </a:endParaRPr>
          </a:p>
        </p:txBody>
      </p:sp>
      <p:sp>
        <p:nvSpPr>
          <p:cNvPr id="7" name="Slide Number Placeholder 6">
            <a:extLst>
              <a:ext uri="{FF2B5EF4-FFF2-40B4-BE49-F238E27FC236}">
                <a16:creationId xmlns:a16="http://schemas.microsoft.com/office/drawing/2014/main" id="{93D90DE6-B410-3516-7893-AE3D45F2A35D}"/>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34</a:t>
            </a:fld>
            <a:endParaRPr lang="en-US"/>
          </a:p>
        </p:txBody>
      </p:sp>
      <p:graphicFrame>
        <p:nvGraphicFramePr>
          <p:cNvPr id="3" name="Table 2">
            <a:extLst>
              <a:ext uri="{FF2B5EF4-FFF2-40B4-BE49-F238E27FC236}">
                <a16:creationId xmlns:a16="http://schemas.microsoft.com/office/drawing/2014/main" id="{874BF514-53A5-908A-E120-20C4D42B0221}"/>
              </a:ext>
            </a:extLst>
          </p:cNvPr>
          <p:cNvGraphicFramePr>
            <a:graphicFrameLocks noGrp="1"/>
          </p:cNvGraphicFramePr>
          <p:nvPr>
            <p:extLst>
              <p:ext uri="{D42A27DB-BD31-4B8C-83A1-F6EECF244321}">
                <p14:modId xmlns:p14="http://schemas.microsoft.com/office/powerpoint/2010/main" val="752377593"/>
              </p:ext>
            </p:extLst>
          </p:nvPr>
        </p:nvGraphicFramePr>
        <p:xfrm>
          <a:off x="515682" y="2545802"/>
          <a:ext cx="8874635" cy="3490750"/>
        </p:xfrm>
        <a:graphic>
          <a:graphicData uri="http://schemas.openxmlformats.org/drawingml/2006/table">
            <a:tbl>
              <a:tblPr firstRow="1" firstCol="1" bandRow="1">
                <a:tableStyleId>{5DA37D80-6434-44D0-A028-1B22A696006F}</a:tableStyleId>
              </a:tblPr>
              <a:tblGrid>
                <a:gridCol w="465878">
                  <a:extLst>
                    <a:ext uri="{9D8B030D-6E8A-4147-A177-3AD203B41FA5}">
                      <a16:colId xmlns:a16="http://schemas.microsoft.com/office/drawing/2014/main" val="427483119"/>
                    </a:ext>
                  </a:extLst>
                </a:gridCol>
                <a:gridCol w="1620238">
                  <a:extLst>
                    <a:ext uri="{9D8B030D-6E8A-4147-A177-3AD203B41FA5}">
                      <a16:colId xmlns:a16="http://schemas.microsoft.com/office/drawing/2014/main" val="3131427925"/>
                    </a:ext>
                  </a:extLst>
                </a:gridCol>
                <a:gridCol w="4069212">
                  <a:extLst>
                    <a:ext uri="{9D8B030D-6E8A-4147-A177-3AD203B41FA5}">
                      <a16:colId xmlns:a16="http://schemas.microsoft.com/office/drawing/2014/main" val="732636459"/>
                    </a:ext>
                  </a:extLst>
                </a:gridCol>
                <a:gridCol w="2719307">
                  <a:extLst>
                    <a:ext uri="{9D8B030D-6E8A-4147-A177-3AD203B41FA5}">
                      <a16:colId xmlns:a16="http://schemas.microsoft.com/office/drawing/2014/main" val="3958929273"/>
                    </a:ext>
                  </a:extLst>
                </a:gridCol>
              </a:tblGrid>
              <a:tr h="199589">
                <a:tc>
                  <a:txBody>
                    <a:bodyPr/>
                    <a:lstStyle/>
                    <a:p>
                      <a:pPr algn="ctr">
                        <a:spcBef>
                          <a:spcPts val="1200"/>
                        </a:spcBef>
                        <a:spcAft>
                          <a:spcPts val="1200"/>
                        </a:spcAft>
                      </a:pPr>
                      <a:r>
                        <a:rPr lang="en-US" sz="1100">
                          <a:effectLst/>
                          <a:latin typeface="+mj-lt"/>
                        </a:rPr>
                        <a:t>STT</a:t>
                      </a:r>
                      <a:endParaRPr lang="en-US" sz="1100">
                        <a:effectLst/>
                        <a:latin typeface="+mj-lt"/>
                        <a:ea typeface="Calibri" panose="020F0502020204030204" pitchFamily="34" charset="0"/>
                      </a:endParaRPr>
                    </a:p>
                  </a:txBody>
                  <a:tcPr marL="68580" marR="68580" marT="0" marB="0" anchor="ctr"/>
                </a:tc>
                <a:tc>
                  <a:txBody>
                    <a:bodyPr/>
                    <a:lstStyle/>
                    <a:p>
                      <a:pPr algn="ctr">
                        <a:spcBef>
                          <a:spcPts val="1200"/>
                        </a:spcBef>
                        <a:spcAft>
                          <a:spcPts val="1200"/>
                        </a:spcAft>
                      </a:pPr>
                      <a:r>
                        <a:rPr lang="en-US" sz="1100">
                          <a:effectLst/>
                          <a:latin typeface="+mj-lt"/>
                        </a:rPr>
                        <a:t>Nhóm di tích</a:t>
                      </a:r>
                      <a:endParaRPr lang="en-US" sz="1100">
                        <a:effectLst/>
                        <a:latin typeface="+mj-lt"/>
                        <a:ea typeface="Calibri" panose="020F0502020204030204" pitchFamily="34" charset="0"/>
                      </a:endParaRPr>
                    </a:p>
                  </a:txBody>
                  <a:tcPr marL="68580" marR="68580" marT="0" marB="0" anchor="ctr"/>
                </a:tc>
                <a:tc>
                  <a:txBody>
                    <a:bodyPr/>
                    <a:lstStyle/>
                    <a:p>
                      <a:pPr algn="ctr">
                        <a:spcBef>
                          <a:spcPts val="1200"/>
                        </a:spcBef>
                        <a:spcAft>
                          <a:spcPts val="1200"/>
                        </a:spcAft>
                      </a:pPr>
                      <a:r>
                        <a:rPr lang="en-US" sz="1100">
                          <a:effectLst/>
                          <a:latin typeface="+mj-lt"/>
                        </a:rPr>
                        <a:t>Tên di tích</a:t>
                      </a:r>
                      <a:endParaRPr lang="en-US" sz="1100">
                        <a:effectLst/>
                        <a:latin typeface="+mj-lt"/>
                        <a:ea typeface="Calibri" panose="020F0502020204030204" pitchFamily="34" charset="0"/>
                      </a:endParaRPr>
                    </a:p>
                  </a:txBody>
                  <a:tcPr marL="68580" marR="68580" marT="0" marB="0" anchor="ctr"/>
                </a:tc>
                <a:tc>
                  <a:txBody>
                    <a:bodyPr/>
                    <a:lstStyle/>
                    <a:p>
                      <a:pPr algn="ctr">
                        <a:spcBef>
                          <a:spcPts val="1200"/>
                        </a:spcBef>
                        <a:spcAft>
                          <a:spcPts val="1200"/>
                        </a:spcAft>
                      </a:pPr>
                      <a:r>
                        <a:rPr lang="en-US" sz="1100">
                          <a:effectLst/>
                          <a:latin typeface="+mj-lt"/>
                          <a:ea typeface="Calibri" panose="020F0502020204030204" pitchFamily="34" charset="0"/>
                        </a:rPr>
                        <a:t>Yêu cầu bảo quản, tu bổ, phục hồi</a:t>
                      </a:r>
                    </a:p>
                  </a:txBody>
                  <a:tcPr marL="68580" marR="68580" marT="0" marB="0" anchor="ctr"/>
                </a:tc>
                <a:extLst>
                  <a:ext uri="{0D108BD9-81ED-4DB2-BD59-A6C34878D82A}">
                    <a16:rowId xmlns:a16="http://schemas.microsoft.com/office/drawing/2014/main" val="1291708733"/>
                  </a:ext>
                </a:extLst>
              </a:tr>
              <a:tr h="817580">
                <a:tc>
                  <a:txBody>
                    <a:bodyPr/>
                    <a:lstStyle/>
                    <a:p>
                      <a:pPr algn="ctr">
                        <a:buNone/>
                      </a:pPr>
                      <a:r>
                        <a:rPr lang="en-US" sz="1100">
                          <a:effectLst/>
                          <a:latin typeface="+mj-lt"/>
                          <a:ea typeface="Calibri" panose="020F0502020204030204" pitchFamily="34" charset="0"/>
                          <a:cs typeface="Times New Roman" panose="02020603050405020304" pitchFamily="18" charset="0"/>
                        </a:rPr>
                        <a:t>I</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Nhóm 1: Xuống cấp trầm trọng</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Chùa động Hinh Bồng, đền trình Đục Khê, chùa – hang Thanh Sơn, chùa Giải Oan – động Tuyết Kình – am Từ Vân, hang Sơn Thủy Hữu Tình.</a:t>
                      </a:r>
                    </a:p>
                  </a:txBody>
                  <a:tcPr marL="68580" marR="68580" marT="0" marB="0" anchor="ctr"/>
                </a:tc>
                <a:tc>
                  <a:txBody>
                    <a:bodyPr/>
                    <a:lstStyle/>
                    <a:p>
                      <a:pPr marL="0" algn="l" defTabSz="742950" rtl="0" eaLnBrk="1" latinLnBrk="0" hangingPunct="1">
                        <a:buNone/>
                      </a:pPr>
                      <a:r>
                        <a:rPr lang="en-US" sz="1100" kern="1200">
                          <a:solidFill>
                            <a:schemeClr val="tx1"/>
                          </a:solidFill>
                          <a:effectLst/>
                          <a:latin typeface="+mj-lt"/>
                          <a:ea typeface="Calibri" panose="020F0502020204030204" pitchFamily="34" charset="0"/>
                          <a:cs typeface="Times New Roman" panose="02020603050405020304" pitchFamily="18" charset="0"/>
                        </a:rPr>
                        <a:t>Ưu tiên tu bổ, tôn tạo ở thời kỳ đầu quy hoạch. Khôi phục tối đa các hạng mục xuống cấp. </a:t>
                      </a:r>
                    </a:p>
                  </a:txBody>
                  <a:tcPr marL="68580" marR="68580" marT="0" marB="0" anchor="ctr"/>
                </a:tc>
                <a:extLst>
                  <a:ext uri="{0D108BD9-81ED-4DB2-BD59-A6C34878D82A}">
                    <a16:rowId xmlns:a16="http://schemas.microsoft.com/office/drawing/2014/main" val="2359974930"/>
                  </a:ext>
                </a:extLst>
              </a:tr>
              <a:tr h="1076459">
                <a:tc>
                  <a:txBody>
                    <a:bodyPr/>
                    <a:lstStyle/>
                    <a:p>
                      <a:pPr algn="ctr">
                        <a:buNone/>
                      </a:pPr>
                      <a:r>
                        <a:rPr lang="en-US" sz="1100">
                          <a:effectLst/>
                          <a:latin typeface="+mj-lt"/>
                          <a:ea typeface="Calibri" panose="020F0502020204030204" pitchFamily="34" charset="0"/>
                          <a:cs typeface="Times New Roman" panose="02020603050405020304" pitchFamily="18" charset="0"/>
                        </a:rPr>
                        <a:t>II</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Nhóm 2: Xuống cấp </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Đình Yến Vỹ, chùa động Long Vân, chùa Tuyết Sơn và am Phật Tích, động Hương Đài, đền trình Phú Yên, chùa Ngư Trì, động Hương Tích, chùa Hinh Hương (bổ sung), chùa động Cây Khế (bổ sung), động Tiên Sơn (bổ sung).</a:t>
                      </a:r>
                    </a:p>
                  </a:txBody>
                  <a:tcPr marL="68580" marR="68580" marT="0" marB="0" anchor="ctr"/>
                </a:tc>
                <a:tc>
                  <a:txBody>
                    <a:bodyPr/>
                    <a:lstStyle/>
                    <a:p>
                      <a:pPr marL="0" algn="l" defTabSz="742950" rtl="0" eaLnBrk="1" latinLnBrk="0" hangingPunct="1">
                        <a:buNone/>
                      </a:pPr>
                      <a:r>
                        <a:rPr lang="en-US" sz="1100" kern="1200">
                          <a:solidFill>
                            <a:schemeClr val="tx1"/>
                          </a:solidFill>
                          <a:effectLst/>
                          <a:latin typeface="+mj-lt"/>
                          <a:ea typeface="Calibri" panose="020F0502020204030204" pitchFamily="34" charset="0"/>
                          <a:cs typeface="Times New Roman" panose="02020603050405020304" pitchFamily="18" charset="0"/>
                        </a:rPr>
                        <a:t>Tập trung tu bổ, tôn tạo gắn với bảo quản tối đa hiện trạng.</a:t>
                      </a:r>
                    </a:p>
                  </a:txBody>
                  <a:tcPr marL="68580" marR="68580" marT="0" marB="0" anchor="ctr"/>
                </a:tc>
                <a:extLst>
                  <a:ext uri="{0D108BD9-81ED-4DB2-BD59-A6C34878D82A}">
                    <a16:rowId xmlns:a16="http://schemas.microsoft.com/office/drawing/2014/main" val="1640476870"/>
                  </a:ext>
                </a:extLst>
              </a:tr>
              <a:tr h="798356">
                <a:tc>
                  <a:txBody>
                    <a:bodyPr/>
                    <a:lstStyle/>
                    <a:p>
                      <a:pPr algn="ctr">
                        <a:buNone/>
                      </a:pPr>
                      <a:r>
                        <a:rPr lang="en-US" sz="1100">
                          <a:effectLst/>
                          <a:latin typeface="+mj-lt"/>
                          <a:ea typeface="Calibri" panose="020F0502020204030204" pitchFamily="34" charset="0"/>
                          <a:cs typeface="Times New Roman" panose="02020603050405020304" pitchFamily="18" charset="0"/>
                        </a:rPr>
                        <a:t>III</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Nhóm 3: Có dấu hiệu xuống cấp</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Chùa Thiên Trù, đền Ngũ Nhạc, chùa Bảo Đài, động chùa Tiên Sơn, động Đại Binh, động Hồng Sơn (bổ sung), đền Mẫu Thượng (bổ sung).</a:t>
                      </a:r>
                    </a:p>
                  </a:txBody>
                  <a:tcPr marL="68580" marR="68580" marT="0" marB="0" anchor="ctr"/>
                </a:tc>
                <a:tc>
                  <a:txBody>
                    <a:bodyPr/>
                    <a:lstStyle/>
                    <a:p>
                      <a:pPr marL="0" algn="l" defTabSz="742950" rtl="0" eaLnBrk="1" latinLnBrk="0" hangingPunct="1">
                        <a:buNone/>
                      </a:pPr>
                      <a:r>
                        <a:rPr lang="en-US" sz="1100" kern="1200">
                          <a:solidFill>
                            <a:schemeClr val="tx1"/>
                          </a:solidFill>
                          <a:effectLst/>
                          <a:latin typeface="+mj-lt"/>
                          <a:ea typeface="Calibri" panose="020F0502020204030204" pitchFamily="34" charset="0"/>
                          <a:cs typeface="Times New Roman" panose="02020603050405020304" pitchFamily="18" charset="0"/>
                        </a:rPr>
                        <a:t>Bảo quản, tu bổ công trình chính gắn với tu sửa nâng cấp công trình phụ </a:t>
                      </a:r>
                    </a:p>
                  </a:txBody>
                  <a:tcPr marL="68580" marR="68580" marT="0" marB="0" anchor="ctr"/>
                </a:tc>
                <a:extLst>
                  <a:ext uri="{0D108BD9-81ED-4DB2-BD59-A6C34878D82A}">
                    <a16:rowId xmlns:a16="http://schemas.microsoft.com/office/drawing/2014/main" val="3330232778"/>
                  </a:ext>
                </a:extLst>
              </a:tr>
              <a:tr h="598766">
                <a:tc>
                  <a:txBody>
                    <a:bodyPr/>
                    <a:lstStyle/>
                    <a:p>
                      <a:pPr algn="ctr">
                        <a:buNone/>
                      </a:pPr>
                      <a:r>
                        <a:rPr lang="en-US" sz="1100">
                          <a:effectLst/>
                          <a:latin typeface="+mj-lt"/>
                          <a:ea typeface="Calibri" panose="020F0502020204030204" pitchFamily="34" charset="0"/>
                          <a:cs typeface="Times New Roman" panose="02020603050405020304" pitchFamily="18" charset="0"/>
                        </a:rPr>
                        <a:t>IV</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Nhóm 4: Chưa có dấu hiệu xuống cấp</a:t>
                      </a:r>
                    </a:p>
                  </a:txBody>
                  <a:tcPr marL="68580" marR="68580" marT="0" marB="0" anchor="ctr"/>
                </a:tc>
                <a:tc>
                  <a:txBody>
                    <a:bodyPr/>
                    <a:lstStyle/>
                    <a:p>
                      <a:pPr>
                        <a:buNone/>
                      </a:pPr>
                      <a:r>
                        <a:rPr lang="en-US" sz="1100">
                          <a:effectLst/>
                          <a:latin typeface="+mj-lt"/>
                          <a:ea typeface="Calibri" panose="020F0502020204030204" pitchFamily="34" charset="0"/>
                          <a:cs typeface="Times New Roman" panose="02020603050405020304" pitchFamily="18" charset="0"/>
                        </a:rPr>
                        <a:t>Hang Sũng Sàm, đền Trấn Song.</a:t>
                      </a:r>
                    </a:p>
                  </a:txBody>
                  <a:tcPr marL="68580" marR="68580" marT="0" marB="0" anchor="ctr"/>
                </a:tc>
                <a:tc>
                  <a:txBody>
                    <a:bodyPr/>
                    <a:lstStyle/>
                    <a:p>
                      <a:pPr marL="0" algn="l" defTabSz="742950" rtl="0" eaLnBrk="1" latinLnBrk="0" hangingPunct="1">
                        <a:buNone/>
                      </a:pPr>
                      <a:r>
                        <a:rPr lang="en-US" sz="1100" kern="1200">
                          <a:solidFill>
                            <a:schemeClr val="tx1"/>
                          </a:solidFill>
                          <a:effectLst/>
                          <a:latin typeface="+mj-lt"/>
                          <a:ea typeface="Calibri" panose="020F0502020204030204" pitchFamily="34" charset="0"/>
                          <a:cs typeface="Times New Roman" panose="02020603050405020304" pitchFamily="18" charset="0"/>
                        </a:rPr>
                        <a:t>Tiếp tục khai thác và theo dõi tình trạng của di tích</a:t>
                      </a:r>
                    </a:p>
                  </a:txBody>
                  <a:tcPr marL="68580" marR="68580" marT="0" marB="0" anchor="ctr"/>
                </a:tc>
                <a:extLst>
                  <a:ext uri="{0D108BD9-81ED-4DB2-BD59-A6C34878D82A}">
                    <a16:rowId xmlns:a16="http://schemas.microsoft.com/office/drawing/2014/main" val="4035484076"/>
                  </a:ext>
                </a:extLst>
              </a:tr>
            </a:tbl>
          </a:graphicData>
        </a:graphic>
      </p:graphicFrame>
      <p:sp>
        <p:nvSpPr>
          <p:cNvPr id="5" name="TextBox 4">
            <a:extLst>
              <a:ext uri="{FF2B5EF4-FFF2-40B4-BE49-F238E27FC236}">
                <a16:creationId xmlns:a16="http://schemas.microsoft.com/office/drawing/2014/main" id="{E1B38571-C2FB-3EC0-4333-5F52917D3FC7}"/>
              </a:ext>
            </a:extLst>
          </p:cNvPr>
          <p:cNvSpPr txBox="1"/>
          <p:nvPr/>
        </p:nvSpPr>
        <p:spPr>
          <a:xfrm>
            <a:off x="1043140" y="6202010"/>
            <a:ext cx="8009219" cy="276999"/>
          </a:xfrm>
          <a:prstGeom prst="rect">
            <a:avLst/>
          </a:prstGeom>
          <a:noFill/>
        </p:spPr>
        <p:txBody>
          <a:bodyPr wrap="square" rtlCol="0">
            <a:spAutoFit/>
          </a:bodyPr>
          <a:lstStyle/>
          <a:p>
            <a:pPr marL="0" indent="87313" algn="ctr"/>
            <a:r>
              <a:rPr lang="en-US" sz="1200" i="1">
                <a:latin typeface="+mj-lt"/>
              </a:rPr>
              <a:t>Có phụ lục phương án đối với từng di tích </a:t>
            </a:r>
          </a:p>
        </p:txBody>
      </p:sp>
    </p:spTree>
    <p:extLst>
      <p:ext uri="{BB962C8B-B14F-4D97-AF65-F5344CB8AC3E}">
        <p14:creationId xmlns:p14="http://schemas.microsoft.com/office/powerpoint/2010/main" val="892585974"/>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F66C5-E8C1-9760-0173-BA7D4DE5FD3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028DDE9-FAB8-3E88-B20F-3B5309EFA9CA}"/>
              </a:ext>
            </a:extLst>
          </p:cNvPr>
          <p:cNvSpPr>
            <a:spLocks noGrp="1"/>
          </p:cNvSpPr>
          <p:nvPr>
            <p:ph type="title"/>
          </p:nvPr>
        </p:nvSpPr>
        <p:spPr>
          <a:xfrm>
            <a:off x="233082" y="177627"/>
            <a:ext cx="8991881" cy="355250"/>
          </a:xfrm>
        </p:spPr>
        <p:txBody>
          <a:bodyPr>
            <a:normAutofit fontScale="90000"/>
          </a:bodyPr>
          <a:lstStyle/>
          <a:p>
            <a:r>
              <a:rPr lang="vi-VN"/>
              <a:t>Phương án bảo quản, tu bổ, phục hồi di tích </a:t>
            </a:r>
          </a:p>
        </p:txBody>
      </p:sp>
      <p:sp>
        <p:nvSpPr>
          <p:cNvPr id="2" name="Content Placeholder 1">
            <a:extLst>
              <a:ext uri="{FF2B5EF4-FFF2-40B4-BE49-F238E27FC236}">
                <a16:creationId xmlns:a16="http://schemas.microsoft.com/office/drawing/2014/main" id="{EE490FBA-7DDF-586C-F8FC-E58CE5E0DCFE}"/>
              </a:ext>
            </a:extLst>
          </p:cNvPr>
          <p:cNvSpPr>
            <a:spLocks noGrp="1"/>
          </p:cNvSpPr>
          <p:nvPr>
            <p:ph idx="1"/>
          </p:nvPr>
        </p:nvSpPr>
        <p:spPr>
          <a:xfrm>
            <a:off x="233082" y="616450"/>
            <a:ext cx="4719918" cy="5560514"/>
          </a:xfrm>
        </p:spPr>
        <p:txBody>
          <a:bodyPr>
            <a:normAutofit lnSpcReduction="10000"/>
          </a:bodyPr>
          <a:lstStyle/>
          <a:p>
            <a:r>
              <a:rPr lang="en-US"/>
              <a:t>Nguyên tắc và g</a:t>
            </a:r>
            <a:r>
              <a:rPr lang="vi-VN"/>
              <a:t>iải pháp cơ bản bảo quản, tu bổ, phục hồi di tích</a:t>
            </a:r>
            <a:r>
              <a:rPr lang="en-US" altLang="en-US"/>
              <a:t>:</a:t>
            </a:r>
          </a:p>
          <a:p>
            <a:pPr lvl="2"/>
            <a:r>
              <a:rPr lang="en-US" altLang="en-US"/>
              <a:t>Đối với </a:t>
            </a:r>
            <a:r>
              <a:rPr lang="en-US" altLang="en-US" b="1"/>
              <a:t>các di tích</a:t>
            </a:r>
            <a:r>
              <a:rPr lang="en-US" altLang="en-US"/>
              <a:t>: </a:t>
            </a:r>
          </a:p>
          <a:p>
            <a:pPr lvl="3"/>
            <a:r>
              <a:rPr lang="en-US" altLang="en-US"/>
              <a:t>Bảo tồn tối đa các thành phần gốc; tuân thủ các quy định pháp luật về bảo quản, tu bổ, phục hồi di tích.</a:t>
            </a:r>
          </a:p>
          <a:p>
            <a:pPr lvl="3"/>
            <a:r>
              <a:rPr lang="en-US" altLang="en-US"/>
              <a:t>Phân định cụ thể ranh giới di tích với các chức năng đất khác làm cơ sở quản lý và bảo vệ di tích hiệu quả.</a:t>
            </a:r>
          </a:p>
          <a:p>
            <a:pPr lvl="2"/>
            <a:r>
              <a:rPr lang="en-US" altLang="en-US"/>
              <a:t>Đối với các </a:t>
            </a:r>
            <a:r>
              <a:rPr lang="en-US" altLang="en-US" b="1"/>
              <a:t>giá trị phi vật thể</a:t>
            </a:r>
            <a:r>
              <a:rPr lang="en-US" altLang="en-US"/>
              <a:t>:</a:t>
            </a:r>
          </a:p>
          <a:p>
            <a:pPr lvl="3"/>
            <a:r>
              <a:rPr lang="en-US"/>
              <a:t>Tiếp tục duy trì các lễ hội trong lễ hội chùa Hương từ tháng 1 đến tháng 3 âm lịch và các lễ hội Phật giáo. </a:t>
            </a:r>
          </a:p>
          <a:p>
            <a:pPr lvl="4"/>
            <a:r>
              <a:rPr lang="en-US"/>
              <a:t>Tăng cường quản lý, kiểm tra ngăn chặn các hành vi làm ảnh hưởng đến các giá trị truyền thống của lễ hội, đặc biệt là trong các đền, chùa.</a:t>
            </a:r>
          </a:p>
          <a:p>
            <a:pPr lvl="4"/>
            <a:r>
              <a:rPr lang="en-US"/>
              <a:t>Bảo tồn các sinh hoạt tín ngưỡng truyền thống; chú trọng khôi phục các nghi lễ đặc biệt về trang phục, nhạc cụ truyền thống và vận động cộng đồng tham gia thực hành.</a:t>
            </a:r>
          </a:p>
          <a:p>
            <a:pPr lvl="4"/>
            <a:r>
              <a:rPr lang="vi-VN"/>
              <a:t>Hệ thống, tư liệu hóa các thông tin về quy trình tổ chức lễ hội</a:t>
            </a:r>
            <a:r>
              <a:rPr lang="en-US"/>
              <a:t> Hương Sơn, các lễ hội thành phần để lưu giữ các giá trị được lâu dài cho thế hệ sau.</a:t>
            </a:r>
          </a:p>
          <a:p>
            <a:pPr lvl="4"/>
            <a:r>
              <a:rPr lang="en-US"/>
              <a:t>Tăng cường các sinh hoạt văn nghệ truyền thống tại các di tích có quy mô lớn, thuận lợi cho tổ chức sự kiện như chùa Thiên Trù; góp phần bảo tồn văn hóa văn nghệ dân gian (hát chèo, quan họ, cải lương,…).</a:t>
            </a:r>
          </a:p>
          <a:p>
            <a:pPr lvl="3"/>
            <a:r>
              <a:rPr lang="en-US"/>
              <a:t>Khôi phục lễ hội ném đá và lễ hội đua thuyền rồng</a:t>
            </a:r>
          </a:p>
          <a:p>
            <a:pPr lvl="4"/>
            <a:r>
              <a:rPr lang="en-US"/>
              <a:t>Lễ hội ném đá: Phát triển có sự điều chỉnh trở thành lễ hội cầu may, trao tặng lời chúc lành… cho nhân dân và khách du lịch; ném tín vật (túi bí mật chứa đựng lời chúc, quà lưu niệm).</a:t>
            </a:r>
          </a:p>
          <a:p>
            <a:pPr lvl="4"/>
            <a:r>
              <a:rPr lang="en-US" altLang="en-US"/>
              <a:t>Lễ hội đua thuyền rồng: Khuyến nghị tổ chức trên sông Mỹ Hà; với sự tham gia của 04 xã trong quần thể Hương Sơn và tổ chức vào thời điểm tháng 6- tháng 7 để thu hút phát triển du lịch sau mùa lễ hội; giảm tải cho mùa lễ hội.</a:t>
            </a:r>
          </a:p>
        </p:txBody>
      </p:sp>
      <p:sp>
        <p:nvSpPr>
          <p:cNvPr id="7" name="Slide Number Placeholder 6">
            <a:extLst>
              <a:ext uri="{FF2B5EF4-FFF2-40B4-BE49-F238E27FC236}">
                <a16:creationId xmlns:a16="http://schemas.microsoft.com/office/drawing/2014/main" id="{8927A47B-543F-B709-DA87-25CED965CB44}"/>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35</a:t>
            </a:fld>
            <a:endParaRPr lang="en-US"/>
          </a:p>
        </p:txBody>
      </p:sp>
      <p:pic>
        <p:nvPicPr>
          <p:cNvPr id="5" name="Picture 4">
            <a:extLst>
              <a:ext uri="{FF2B5EF4-FFF2-40B4-BE49-F238E27FC236}">
                <a16:creationId xmlns:a16="http://schemas.microsoft.com/office/drawing/2014/main" id="{61BBC905-77C6-B5AA-69F2-B3399A4EF24B}"/>
              </a:ext>
            </a:extLst>
          </p:cNvPr>
          <p:cNvPicPr>
            <a:picLocks noChangeAspect="1"/>
          </p:cNvPicPr>
          <p:nvPr/>
        </p:nvPicPr>
        <p:blipFill>
          <a:blip r:embed="rId2"/>
          <a:stretch>
            <a:fillRect/>
          </a:stretch>
        </p:blipFill>
        <p:spPr>
          <a:xfrm>
            <a:off x="5624303" y="930775"/>
            <a:ext cx="3240001" cy="2160000"/>
          </a:xfrm>
          <a:prstGeom prst="rect">
            <a:avLst/>
          </a:prstGeom>
        </p:spPr>
      </p:pic>
      <p:pic>
        <p:nvPicPr>
          <p:cNvPr id="3" name="Picture 2">
            <a:extLst>
              <a:ext uri="{FF2B5EF4-FFF2-40B4-BE49-F238E27FC236}">
                <a16:creationId xmlns:a16="http://schemas.microsoft.com/office/drawing/2014/main" id="{408AF0CA-7B57-2132-C416-4C141A90FBB1}"/>
              </a:ext>
            </a:extLst>
          </p:cNvPr>
          <p:cNvPicPr>
            <a:picLocks noChangeAspect="1"/>
          </p:cNvPicPr>
          <p:nvPr/>
        </p:nvPicPr>
        <p:blipFill>
          <a:blip r:embed="rId3"/>
          <a:stretch>
            <a:fillRect/>
          </a:stretch>
        </p:blipFill>
        <p:spPr>
          <a:xfrm>
            <a:off x="5639131" y="3488673"/>
            <a:ext cx="3240000" cy="2462400"/>
          </a:xfrm>
          <a:prstGeom prst="rect">
            <a:avLst/>
          </a:prstGeom>
        </p:spPr>
      </p:pic>
    </p:spTree>
    <p:extLst>
      <p:ext uri="{BB962C8B-B14F-4D97-AF65-F5344CB8AC3E}">
        <p14:creationId xmlns:p14="http://schemas.microsoft.com/office/powerpoint/2010/main" val="3912377469"/>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2A48-6DCB-BCA7-09E9-99B94AABA1B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B1B99AC-63D0-15B6-0CB1-DC9B49B6A243}"/>
              </a:ext>
            </a:extLst>
          </p:cNvPr>
          <p:cNvSpPr>
            <a:spLocks noGrp="1"/>
          </p:cNvSpPr>
          <p:nvPr>
            <p:ph type="title"/>
          </p:nvPr>
        </p:nvSpPr>
        <p:spPr/>
        <p:txBody>
          <a:bodyPr>
            <a:normAutofit fontScale="90000"/>
          </a:bodyPr>
          <a:lstStyle/>
          <a:p>
            <a:r>
              <a:rPr lang="vi-VN"/>
              <a:t>Phương án bảo quản, tu bổ, phục hồi di tích </a:t>
            </a:r>
            <a:endParaRPr lang="en-US"/>
          </a:p>
        </p:txBody>
      </p:sp>
      <p:sp>
        <p:nvSpPr>
          <p:cNvPr id="2" name="Content Placeholder 1">
            <a:extLst>
              <a:ext uri="{FF2B5EF4-FFF2-40B4-BE49-F238E27FC236}">
                <a16:creationId xmlns:a16="http://schemas.microsoft.com/office/drawing/2014/main" id="{921D7B56-129D-7188-A0ED-678964A44BF7}"/>
              </a:ext>
            </a:extLst>
          </p:cNvPr>
          <p:cNvSpPr>
            <a:spLocks noGrp="1"/>
          </p:cNvSpPr>
          <p:nvPr>
            <p:ph idx="1"/>
          </p:nvPr>
        </p:nvSpPr>
        <p:spPr/>
        <p:txBody>
          <a:bodyPr>
            <a:normAutofit/>
          </a:bodyPr>
          <a:lstStyle/>
          <a:p>
            <a:pPr lvl="2">
              <a:spcBef>
                <a:spcPts val="813"/>
              </a:spcBef>
              <a:buFont typeface="Wingdings" panose="05000000000000000000" pitchFamily="2" charset="2"/>
              <a:buChar char="v"/>
            </a:pPr>
            <a:r>
              <a:rPr lang="en-US" b="1">
                <a:solidFill>
                  <a:schemeClr val="accent6">
                    <a:lumMod val="75000"/>
                  </a:schemeClr>
                </a:solidFill>
              </a:rPr>
              <a:t>Biện pháp bảo quản, quản lý, bảo vệ và phát huy giá trị di vật, cổ vật </a:t>
            </a:r>
          </a:p>
          <a:p>
            <a:pPr lvl="2"/>
            <a:r>
              <a:rPr lang="en-US" altLang="en-US" b="1"/>
              <a:t>Danh mục các cổ vật, di vật </a:t>
            </a:r>
            <a:r>
              <a:rPr lang="en-US" altLang="en-US"/>
              <a:t>cần bảo quản đặc biệt: </a:t>
            </a:r>
          </a:p>
          <a:p>
            <a:pPr lvl="3"/>
            <a:r>
              <a:rPr lang="en-US" altLang="en-US"/>
              <a:t>Tượng Phật bà Hương Sơn bằng đá xanh được tạo tác từ thời Tây Sơn.</a:t>
            </a:r>
          </a:p>
          <a:p>
            <a:pPr lvl="3"/>
            <a:r>
              <a:rPr lang="en-US" altLang="en-US"/>
              <a:t>Hệ thống hiện vật hiện hữu và tiềm năng (khai quật) trong hang khảo cổ Sũng Sàm.</a:t>
            </a:r>
          </a:p>
          <a:p>
            <a:pPr lvl="3"/>
            <a:r>
              <a:rPr lang="en-US" altLang="en-US"/>
              <a:t>Các hiện vật có tiềm năng phát hiện trong tương lai gắn với các di chỉ khảo cổ học và quần thể di tích.</a:t>
            </a:r>
          </a:p>
          <a:p>
            <a:pPr lvl="2"/>
            <a:r>
              <a:rPr lang="en-US" b="1"/>
              <a:t>Biện pháp bảo quản, quản lý, bảo vệ</a:t>
            </a:r>
            <a:r>
              <a:rPr lang="en-US"/>
              <a:t>:</a:t>
            </a:r>
          </a:p>
          <a:p>
            <a:pPr lvl="3"/>
            <a:r>
              <a:rPr lang="en-US"/>
              <a:t>Áp dụng biện pháp bảo vệ đặc biệt với hệ thống an ninh chống trộm: </a:t>
            </a:r>
          </a:p>
          <a:p>
            <a:pPr lvl="4"/>
            <a:r>
              <a:rPr lang="en-US"/>
              <a:t>Lắp đặt camera theo dõi trong gian thờ, định vị trên cổ vật, cảm biến thông minh phát hiện chuyển động tượng Phật và cảnh báo.</a:t>
            </a:r>
          </a:p>
          <a:p>
            <a:pPr lvl="4"/>
            <a:r>
              <a:rPr lang="en-US"/>
              <a:t>Kiểm soát nghiêm ngặt các hoạt động vận chuyển hàng hóa, vật liệu trong khu vực di tích</a:t>
            </a:r>
          </a:p>
          <a:p>
            <a:pPr lvl="3"/>
            <a:r>
              <a:rPr lang="en-US"/>
              <a:t>Lập danh mục hiện vật, cổ vật đề xuất công nhận bảo vật quốc gia.</a:t>
            </a:r>
          </a:p>
          <a:p>
            <a:pPr lvl="3"/>
            <a:endParaRPr lang="en-US"/>
          </a:p>
          <a:p>
            <a:endParaRPr lang="en-US"/>
          </a:p>
        </p:txBody>
      </p:sp>
      <p:sp>
        <p:nvSpPr>
          <p:cNvPr id="7" name="Slide Number Placeholder 6">
            <a:extLst>
              <a:ext uri="{FF2B5EF4-FFF2-40B4-BE49-F238E27FC236}">
                <a16:creationId xmlns:a16="http://schemas.microsoft.com/office/drawing/2014/main" id="{6BB89014-02E3-4610-6F97-5A870053A972}"/>
              </a:ext>
            </a:extLst>
          </p:cNvPr>
          <p:cNvSpPr>
            <a:spLocks noGrp="1"/>
          </p:cNvSpPr>
          <p:nvPr>
            <p:ph type="sldNum" sz="quarter" idx="12"/>
          </p:nvPr>
        </p:nvSpPr>
        <p:spPr/>
        <p:txBody>
          <a:bodyPr/>
          <a:lstStyle/>
          <a:p>
            <a:fld id="{F44AB3EA-1908-4001-84F3-B79CAC7B64E5}" type="slidenum">
              <a:rPr lang="en-US" smtClean="0"/>
              <a:pPr/>
              <a:t>36</a:t>
            </a:fld>
            <a:endParaRPr lang="en-US"/>
          </a:p>
        </p:txBody>
      </p:sp>
      <p:sp>
        <p:nvSpPr>
          <p:cNvPr id="3" name="Content Placeholder 2">
            <a:extLst>
              <a:ext uri="{FF2B5EF4-FFF2-40B4-BE49-F238E27FC236}">
                <a16:creationId xmlns:a16="http://schemas.microsoft.com/office/drawing/2014/main" id="{4C389417-BC15-A655-FC1A-F975EDB099D6}"/>
              </a:ext>
            </a:extLst>
          </p:cNvPr>
          <p:cNvSpPr>
            <a:spLocks noGrp="1"/>
          </p:cNvSpPr>
          <p:nvPr>
            <p:ph idx="13"/>
          </p:nvPr>
        </p:nvSpPr>
        <p:spPr/>
        <p:txBody>
          <a:bodyPr/>
          <a:lstStyle/>
          <a:p>
            <a:r>
              <a:rPr lang="en-US"/>
              <a:t>Định hướng nghiên cứu và giải pháp bảo quản các di chỉ khảo cổ</a:t>
            </a:r>
          </a:p>
          <a:p>
            <a:pPr lvl="2"/>
            <a:r>
              <a:rPr lang="en-US"/>
              <a:t>Tìm kiếm, nghiên cứu các di chỉ khảo cổ, đánh giá tiềm năng khảo cổ học trong quần thể Hương Sơn; đặc biệt tập trung vào chùa Giải Oan; khả năng tiếp tục khai quật hang Sũng Sàm. Nghiên cứu xây dựng Quy hoạch khảo cổ sau khi đánh giá tiềm năng</a:t>
            </a:r>
          </a:p>
          <a:p>
            <a:pPr lvl="2"/>
            <a:r>
              <a:rPr lang="en-US"/>
              <a:t>Khai quật và bảo vệ các di chỉ khảo cổ theo chuyên ngành khảo cổ học. Tổ chức trưng bày và bảo quản hiện vật tại chỗ hoặc tại Bảo tàng đề xuất mới tại quần thể.</a:t>
            </a:r>
          </a:p>
          <a:p>
            <a:pPr lvl="2"/>
            <a:r>
              <a:rPr lang="en-US"/>
              <a:t>Triển khai các giải pháp </a:t>
            </a:r>
            <a:r>
              <a:rPr lang="vi-VN"/>
              <a:t>hạn chế tiếp xúc trực tiếp với hiện vật (trưng bày trong tủ khóa, dải phân cách cứng hạn chế tiếp xúc, hệ thống phòng chống trộm…)</a:t>
            </a:r>
          </a:p>
          <a:p>
            <a:pPr lvl="2"/>
            <a:r>
              <a:rPr lang="en-US"/>
              <a:t>Bảo vệ, quản lý chặt chẽ; không để phát sinh các ban thờ, hòm công đức tự phát</a:t>
            </a:r>
          </a:p>
        </p:txBody>
      </p:sp>
    </p:spTree>
    <p:extLst>
      <p:ext uri="{BB962C8B-B14F-4D97-AF65-F5344CB8AC3E}">
        <p14:creationId xmlns:p14="http://schemas.microsoft.com/office/powerpoint/2010/main" val="1762746330"/>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0BE7B-22A7-9807-0C50-7CF6896CE3E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5233EA7-F981-90C2-E77C-CFB13BEF327D}"/>
              </a:ext>
            </a:extLst>
          </p:cNvPr>
          <p:cNvSpPr>
            <a:spLocks noGrp="1"/>
          </p:cNvSpPr>
          <p:nvPr>
            <p:ph type="title"/>
          </p:nvPr>
        </p:nvSpPr>
        <p:spPr/>
        <p:txBody>
          <a:bodyPr>
            <a:normAutofit fontScale="90000"/>
          </a:bodyPr>
          <a:lstStyle/>
          <a:p>
            <a:r>
              <a:rPr lang="en-US"/>
              <a:t>Định hướng bảo vệ không gian cảnh quan thiên nhiên và môi trường sinh thái</a:t>
            </a:r>
          </a:p>
        </p:txBody>
      </p:sp>
      <p:sp>
        <p:nvSpPr>
          <p:cNvPr id="2" name="Content Placeholder 1">
            <a:extLst>
              <a:ext uri="{FF2B5EF4-FFF2-40B4-BE49-F238E27FC236}">
                <a16:creationId xmlns:a16="http://schemas.microsoft.com/office/drawing/2014/main" id="{7A475BA0-BCF9-9B0D-80DA-6F21F34F1B45}"/>
              </a:ext>
            </a:extLst>
          </p:cNvPr>
          <p:cNvSpPr>
            <a:spLocks noGrp="1"/>
          </p:cNvSpPr>
          <p:nvPr>
            <p:ph idx="1"/>
          </p:nvPr>
        </p:nvSpPr>
        <p:spPr/>
        <p:txBody>
          <a:bodyPr>
            <a:normAutofit lnSpcReduction="10000"/>
          </a:bodyPr>
          <a:lstStyle/>
          <a:p>
            <a:pPr lvl="3">
              <a:buFont typeface="Wingdings" panose="05000000000000000000" pitchFamily="2" charset="2"/>
              <a:buChar char="v"/>
            </a:pPr>
            <a:r>
              <a:rPr lang="en-US" altLang="en-US"/>
              <a:t>Bảo vệ</a:t>
            </a:r>
            <a:r>
              <a:rPr lang="vi-VN" altLang="en-US"/>
              <a:t> </a:t>
            </a:r>
            <a:r>
              <a:rPr lang="vi-VN" altLang="en-US" b="1"/>
              <a:t>hệ thống núi non, cảnh quan rừng và mặt nước </a:t>
            </a:r>
            <a:r>
              <a:rPr lang="vi-VN" altLang="en-US"/>
              <a:t>theo quy định của Luật Lâm nghiệp đối với</a:t>
            </a:r>
            <a:r>
              <a:rPr lang="en-US" altLang="en-US"/>
              <a:t> từng</a:t>
            </a:r>
            <a:r>
              <a:rPr lang="vi-VN" altLang="en-US"/>
              <a:t> </a:t>
            </a:r>
            <a:r>
              <a:rPr lang="en-US" altLang="en-US"/>
              <a:t>phần diện tích thuộc các phân khu bảo tồn nghiêm ngặt, phục hồi sinh thái, hành chính dịch vụ của rừng đặc dụng Hương Sơn.</a:t>
            </a:r>
          </a:p>
          <a:p>
            <a:pPr lvl="3">
              <a:buFont typeface="Wingdings" panose="05000000000000000000" pitchFamily="2" charset="2"/>
              <a:buChar char="v"/>
            </a:pPr>
            <a:r>
              <a:rPr lang="en-US" altLang="en-US"/>
              <a:t>Bảo vệ </a:t>
            </a:r>
            <a:r>
              <a:rPr lang="en-US" altLang="en-US" b="1"/>
              <a:t>các giá trị địa chất karst, núi đá</a:t>
            </a:r>
            <a:r>
              <a:rPr lang="en-US" altLang="en-US"/>
              <a:t>:</a:t>
            </a:r>
            <a:endParaRPr lang="vi-VN" altLang="en-US"/>
          </a:p>
          <a:p>
            <a:pPr marL="260350" lvl="4" indent="-171450">
              <a:buFont typeface="Wingdings" panose="05000000000000000000" pitchFamily="2" charset="2"/>
              <a:buChar char="Ø"/>
            </a:pPr>
            <a:r>
              <a:rPr lang="en-US" altLang="en-US"/>
              <a:t>Rà soát, tập trung vào</a:t>
            </a:r>
            <a:r>
              <a:rPr lang="vi-VN" altLang="en-US"/>
              <a:t> các khu vực có nguy cơ sụp đổ, sạt lở… do quá trình </a:t>
            </a:r>
            <a:r>
              <a:rPr lang="en-US" altLang="en-US"/>
              <a:t>karst</a:t>
            </a:r>
            <a:r>
              <a:rPr lang="vi-VN" altLang="en-US"/>
              <a:t>. Những </a:t>
            </a:r>
            <a:r>
              <a:rPr lang="en-US" altLang="en-US"/>
              <a:t>khối núi </a:t>
            </a:r>
            <a:r>
              <a:rPr lang="vi-VN" altLang="en-US"/>
              <a:t>có quy mô lớn đang </a:t>
            </a:r>
            <a:r>
              <a:rPr lang="en-US" altLang="en-US"/>
              <a:t>có dấu hiệu đổ, lở có nguy cơ đe dọa đến hệ sinh thái, mặt nước… </a:t>
            </a:r>
            <a:r>
              <a:rPr lang="vi-VN" altLang="en-US"/>
              <a:t>cần phải có giải pháp gia cố hoặc loại bỏ đảm bảo an toàn.</a:t>
            </a:r>
            <a:endParaRPr lang="en-US" altLang="en-US"/>
          </a:p>
          <a:p>
            <a:pPr marL="260350" lvl="4" indent="-171450">
              <a:buFont typeface="Wingdings" panose="05000000000000000000" pitchFamily="2" charset="2"/>
              <a:buChar char="Ø"/>
            </a:pPr>
            <a:r>
              <a:rPr lang="en-US" altLang="en-US"/>
              <a:t>Tiếp tục triển khai thăm dò, khám phá tìm kiếm các hang động, cảnh quan mới để tiến hành bảo vệ, khai thác. Chú trọng các cảnh quan mang tính biểu tượng (các khối núi hình thù đặc sắc, kỳ lạ…).</a:t>
            </a:r>
          </a:p>
          <a:p>
            <a:pPr lvl="3">
              <a:buFont typeface="Wingdings" panose="05000000000000000000" pitchFamily="2" charset="2"/>
              <a:buChar char="v"/>
            </a:pPr>
            <a:r>
              <a:rPr lang="en-US" altLang="en-US"/>
              <a:t>Bảo vệ </a:t>
            </a:r>
            <a:r>
              <a:rPr lang="en-US" altLang="en-US" b="1"/>
              <a:t>hệ sinh thái và đa dạng sinh học</a:t>
            </a:r>
            <a:r>
              <a:rPr lang="en-US" altLang="en-US"/>
              <a:t>:</a:t>
            </a:r>
          </a:p>
          <a:p>
            <a:pPr marL="260350" lvl="4" indent="-171450">
              <a:buFont typeface="Wingdings" panose="05000000000000000000" pitchFamily="2" charset="2"/>
              <a:buChar char="Ø"/>
            </a:pPr>
            <a:r>
              <a:rPr lang="vi-VN" altLang="en-US"/>
              <a:t>Khoanh nuôi, phát triển rừng theo định hướng của Quy hoạch bảo tồn và phát triển bền vững khu rừng đặc dụng Hương Sơn, thành phố Hà Nội.</a:t>
            </a:r>
          </a:p>
          <a:p>
            <a:pPr marL="260350" lvl="4" indent="-171450">
              <a:buFont typeface="Wingdings" panose="05000000000000000000" pitchFamily="2" charset="2"/>
              <a:buChar char="Ø"/>
            </a:pPr>
            <a:r>
              <a:rPr lang="vi-VN" altLang="en-US"/>
              <a:t>Bảo tồn hệ sinh thái, đặc biệt tập trung vào các loài đặc hữu, quý hiếm; khôi phục mơ Hương Sơn, tiếp tục phát triển rau sắng đặc sản…</a:t>
            </a:r>
            <a:endParaRPr lang="en-US" altLang="en-US"/>
          </a:p>
          <a:p>
            <a:pPr marL="260350" lvl="4" indent="-171450">
              <a:buFont typeface="Wingdings" panose="05000000000000000000" pitchFamily="2" charset="2"/>
              <a:buChar char="Ø"/>
            </a:pPr>
            <a:r>
              <a:rPr lang="en-US" altLang="en-US"/>
              <a:t>Rà soát thay thế các cây chết khô, trồng bổ sung thực vật các khu vực xói lở, sạt lở,…</a:t>
            </a:r>
          </a:p>
          <a:p>
            <a:pPr marL="260350" lvl="4" indent="-171450">
              <a:buFont typeface="Wingdings" panose="05000000000000000000" pitchFamily="2" charset="2"/>
              <a:buChar char="Ø"/>
            </a:pPr>
            <a:r>
              <a:rPr lang="en-US" altLang="en-US"/>
              <a:t>Bảo vệ thảm thực vật hai bên suối Yến, Long Vân, Tuyết Sơn; trồng hoa súng tạo cảnh quan.</a:t>
            </a:r>
          </a:p>
          <a:p>
            <a:pPr marL="260350" lvl="4" indent="-171450">
              <a:buFont typeface="Wingdings" panose="05000000000000000000" pitchFamily="2" charset="2"/>
              <a:buChar char="Ø"/>
            </a:pPr>
            <a:r>
              <a:rPr lang="en-US" altLang="en-US"/>
              <a:t>Cấm các hoạt động khai thác thủy sản bằng kích điện, lưới bát quái; tất cả các hoạt động giải trí liên quan đến khai thác thủy sản (câu cá, trải nghiệm khác…) đều phải xin phép Ban quản lý di tích.</a:t>
            </a:r>
          </a:p>
          <a:p>
            <a:pPr marL="260350" lvl="4" indent="-171450">
              <a:buFont typeface="Wingdings" panose="05000000000000000000" pitchFamily="2" charset="2"/>
              <a:buChar char="Ø"/>
            </a:pPr>
            <a:r>
              <a:rPr lang="vi-VN" altLang="en-US"/>
              <a:t>Rà soát, xử lý các nguy cơ cháy rừng đặc biệt vào cuối mùa khô.</a:t>
            </a:r>
          </a:p>
          <a:p>
            <a:pPr lvl="3">
              <a:buFont typeface="Wingdings" panose="05000000000000000000" pitchFamily="2" charset="2"/>
              <a:buChar char="v"/>
            </a:pPr>
            <a:r>
              <a:rPr lang="en-US" altLang="en-US"/>
              <a:t>B</a:t>
            </a:r>
            <a:r>
              <a:rPr lang="vi-VN" altLang="en-US"/>
              <a:t>ảo vệ </a:t>
            </a:r>
            <a:r>
              <a:rPr lang="vi-VN" altLang="en-US" b="1"/>
              <a:t>nguồn nước</a:t>
            </a:r>
            <a:r>
              <a:rPr lang="en-US" altLang="en-US" b="1"/>
              <a:t> và hệ thống thủy văn</a:t>
            </a:r>
            <a:r>
              <a:rPr lang="en-US" altLang="en-US"/>
              <a:t>: </a:t>
            </a:r>
          </a:p>
          <a:p>
            <a:pPr lvl="4"/>
            <a:r>
              <a:rPr lang="en-US" altLang="en-US"/>
              <a:t>C</a:t>
            </a:r>
            <a:r>
              <a:rPr lang="vi-VN" altLang="en-US"/>
              <a:t>hú trọng nạo vét và đầu tư công trình bảo vệ môi trường (thoát nước, xử lý nước thải, vệ sinh môi trường). </a:t>
            </a:r>
            <a:endParaRPr lang="en-US" altLang="en-US"/>
          </a:p>
          <a:p>
            <a:pPr lvl="4"/>
            <a:r>
              <a:rPr lang="en-US" altLang="en-US"/>
              <a:t>Thiết lập hành lang bảo vệ các khu vực hồ Hương Tích (suối Yến và khu vực lân cận), hồ Thung Cấm, suối Yến, suối Long Vân, Tuyết Sơn, sông Thanh Hà theo Quyết định 372/QĐ-UBND ngày 19/01/2024 của UBND thành phố Hà Nội.</a:t>
            </a:r>
          </a:p>
          <a:p>
            <a:pPr lvl="3">
              <a:buFont typeface="Wingdings" panose="05000000000000000000" pitchFamily="2" charset="2"/>
              <a:buChar char="v"/>
            </a:pPr>
            <a:r>
              <a:rPr lang="en-US"/>
              <a:t>Hoàn thiện các quy định về bảo vệ môi trường theo Luật Bảo vệ môi trường và triển khai thực hiện trong quần thể; đặc biệt chú trọng tuyến Thiên Trù – Hương Tích và suối Yến.</a:t>
            </a:r>
          </a:p>
          <a:p>
            <a:pPr lvl="3">
              <a:buFont typeface="Wingdings" panose="05000000000000000000" pitchFamily="2" charset="2"/>
              <a:buChar char="v"/>
            </a:pPr>
            <a:r>
              <a:rPr lang="en-US"/>
              <a:t>Lồng ghép các nhiệm vụ bảo vệ tài nguyên, môi trường trong tất cả các hoạt động bảo quản, tu bổ di tích. </a:t>
            </a:r>
          </a:p>
          <a:p>
            <a:pPr lvl="3">
              <a:buFont typeface="Wingdings" panose="05000000000000000000" pitchFamily="2" charset="2"/>
              <a:buChar char="v"/>
            </a:pPr>
            <a:r>
              <a:rPr lang="en-US"/>
              <a:t>Nhiệm vụ kiểm tra thực hiện các quy định về bảo vệ môi trường cần được ưu tiên hàng đầu đặc biệt trong thời điểm lễ hội, thời điểm khách du lịch tập trung đông.</a:t>
            </a:r>
          </a:p>
          <a:p>
            <a:pPr lvl="3">
              <a:buFont typeface="Wingdings" panose="05000000000000000000" pitchFamily="2" charset="2"/>
              <a:buChar char="v"/>
            </a:pPr>
            <a:r>
              <a:rPr lang="en-US"/>
              <a:t>Ưu tiên triển khai các dự án về bảo vệ môi trường: Hoàn thiện mạng lưới thu gom rác thải; xử lý nước thải…</a:t>
            </a:r>
          </a:p>
          <a:p>
            <a:pPr lvl="3">
              <a:buFont typeface="Wingdings" panose="05000000000000000000" pitchFamily="2" charset="2"/>
              <a:buChar char="v"/>
            </a:pPr>
            <a:r>
              <a:rPr lang="en-US"/>
              <a:t>Quản lý chặt chẽ các hoạt động có nguy cơ tác động đến hệ sinh thái tự nhiên và đa dạng sinh học, môi trường: Phóng sinh, nuôi trồng thủy sản, nuôi trồng cây nông nghiệp mới và việc sử dụng chế phẩm bảo vệ thực vật</a:t>
            </a:r>
          </a:p>
        </p:txBody>
      </p:sp>
      <p:sp>
        <p:nvSpPr>
          <p:cNvPr id="7" name="Slide Number Placeholder 6">
            <a:extLst>
              <a:ext uri="{FF2B5EF4-FFF2-40B4-BE49-F238E27FC236}">
                <a16:creationId xmlns:a16="http://schemas.microsoft.com/office/drawing/2014/main" id="{0FAA4F20-2F12-AC9B-5333-90F9E4A82C0D}"/>
              </a:ext>
            </a:extLst>
          </p:cNvPr>
          <p:cNvSpPr>
            <a:spLocks noGrp="1"/>
          </p:cNvSpPr>
          <p:nvPr>
            <p:ph type="sldNum" sz="quarter" idx="12"/>
          </p:nvPr>
        </p:nvSpPr>
        <p:spPr/>
        <p:txBody>
          <a:bodyPr/>
          <a:lstStyle/>
          <a:p>
            <a:fld id="{F44AB3EA-1908-4001-84F3-B79CAC7B64E5}" type="slidenum">
              <a:rPr lang="en-US" smtClean="0"/>
              <a:pPr/>
              <a:t>37</a:t>
            </a:fld>
            <a:endParaRPr lang="en-US"/>
          </a:p>
        </p:txBody>
      </p:sp>
    </p:spTree>
    <p:extLst>
      <p:ext uri="{BB962C8B-B14F-4D97-AF65-F5344CB8AC3E}">
        <p14:creationId xmlns:p14="http://schemas.microsoft.com/office/powerpoint/2010/main" val="3401237828"/>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06DC4-B011-2D79-F9C0-CB720E1BE5B7}"/>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C12AD89-1DBF-E2DD-B191-F180E9F2A99C}"/>
              </a:ext>
            </a:extLst>
          </p:cNvPr>
          <p:cNvSpPr>
            <a:spLocks noGrp="1"/>
          </p:cNvSpPr>
          <p:nvPr>
            <p:ph type="title"/>
          </p:nvPr>
        </p:nvSpPr>
        <p:spPr/>
        <p:txBody>
          <a:bodyPr>
            <a:normAutofit fontScale="90000"/>
          </a:bodyPr>
          <a:lstStyle/>
          <a:p>
            <a:r>
              <a:rPr lang="en-US"/>
              <a:t>Định hướng nghiên cứu bảo tồn và phát huy giá trị thiên nhiên</a:t>
            </a:r>
          </a:p>
        </p:txBody>
      </p:sp>
      <p:sp>
        <p:nvSpPr>
          <p:cNvPr id="2" name="Content Placeholder 1">
            <a:extLst>
              <a:ext uri="{FF2B5EF4-FFF2-40B4-BE49-F238E27FC236}">
                <a16:creationId xmlns:a16="http://schemas.microsoft.com/office/drawing/2014/main" id="{2D06ACB6-0CD0-44C9-2397-AC07FFA1597F}"/>
              </a:ext>
            </a:extLst>
          </p:cNvPr>
          <p:cNvSpPr>
            <a:spLocks noGrp="1"/>
          </p:cNvSpPr>
          <p:nvPr>
            <p:ph idx="1"/>
          </p:nvPr>
        </p:nvSpPr>
        <p:spPr/>
        <p:txBody>
          <a:bodyPr>
            <a:normAutofit/>
          </a:bodyPr>
          <a:lstStyle/>
          <a:p>
            <a:pPr marL="88900" lvl="3" indent="0">
              <a:buNone/>
            </a:pPr>
            <a:r>
              <a:rPr lang="en-US" altLang="en-US"/>
              <a:t>Bao gồm các giá trị về thắng cảnh, địa chất, địa mạo, đa dạng sinh học của quần thể Hương Sơn.</a:t>
            </a:r>
          </a:p>
          <a:p>
            <a:pPr lvl="3">
              <a:spcBef>
                <a:spcPts val="813"/>
              </a:spcBef>
              <a:buFont typeface="Wingdings" panose="05000000000000000000" pitchFamily="2" charset="2"/>
              <a:buChar char="v"/>
            </a:pPr>
            <a:r>
              <a:rPr lang="en-US" b="1">
                <a:solidFill>
                  <a:schemeClr val="accent6">
                    <a:lumMod val="75000"/>
                  </a:schemeClr>
                </a:solidFill>
              </a:rPr>
              <a:t>Bảo tồn theo đ</a:t>
            </a:r>
            <a:r>
              <a:rPr lang="vi-VN" b="1">
                <a:solidFill>
                  <a:schemeClr val="accent6">
                    <a:lumMod val="75000"/>
                  </a:schemeClr>
                </a:solidFill>
              </a:rPr>
              <a:t>ịnh hướng bảo vệ không gian cảnh quan thiên nhiên và môi trường sinh thái</a:t>
            </a:r>
            <a:r>
              <a:rPr lang="en-US" b="1">
                <a:solidFill>
                  <a:schemeClr val="accent6">
                    <a:lumMod val="75000"/>
                  </a:schemeClr>
                </a:solidFill>
              </a:rPr>
              <a:t>, đồng thời chú trọng bảo vệ môi trường.</a:t>
            </a:r>
          </a:p>
          <a:p>
            <a:pPr lvl="1"/>
            <a:r>
              <a:rPr lang="en-US"/>
              <a:t>Giảm dần và dừng sử dụng túi nhựa và bao bì nhựa dùng một lần trong quần thể.</a:t>
            </a:r>
          </a:p>
          <a:p>
            <a:pPr lvl="1"/>
            <a:r>
              <a:rPr lang="en-US"/>
              <a:t>Tuyên truyền tới du khách không để lại rác thải trong quần thể.</a:t>
            </a:r>
          </a:p>
          <a:p>
            <a:pPr lvl="1"/>
            <a:r>
              <a:rPr lang="en-US"/>
              <a:t>Chú trọng bảo tồn loài Voọc mông trắng nguy cấp, quý, hiếm.</a:t>
            </a:r>
          </a:p>
          <a:p>
            <a:pPr lvl="1"/>
            <a:r>
              <a:rPr lang="en-US"/>
              <a:t>Ngừng toàn bộ các hoạt động mua bán và ẩm thực từ động vật hoang dã trong quần thể. Các dịch vụ ẩm thực từ động vật khuyến nghị phát triển ở khu vực bến Yến và dịch vụ mới, không phát triển trong ranh giới bảo vệ I.</a:t>
            </a:r>
          </a:p>
          <a:p>
            <a:pPr lvl="3">
              <a:spcBef>
                <a:spcPts val="813"/>
              </a:spcBef>
              <a:buFont typeface="Wingdings" panose="05000000000000000000" pitchFamily="2" charset="2"/>
              <a:buChar char="v"/>
            </a:pPr>
            <a:r>
              <a:rPr lang="en-US" b="1">
                <a:solidFill>
                  <a:schemeClr val="accent6">
                    <a:lumMod val="75000"/>
                  </a:schemeClr>
                </a:solidFill>
              </a:rPr>
              <a:t>Phát huy giá trị:</a:t>
            </a:r>
          </a:p>
          <a:p>
            <a:pPr lvl="1"/>
            <a:r>
              <a:rPr lang="en-US"/>
              <a:t>Phát triển đa dạng các sản phẩm du lịch sinh thái, tăng cường khai thác các tuyến cảnh quan mới như tuyến sông Mỹ Hà, các tuyến bộ hành gắn với các địa điểm mới như thung Hinh Hương, thung Lim…</a:t>
            </a:r>
          </a:p>
          <a:p>
            <a:pPr lvl="1"/>
            <a:r>
              <a:rPr lang="en-US"/>
              <a:t>Phát triển một số điểm quan sát từ xa loài Voọc mông trắng.</a:t>
            </a:r>
          </a:p>
          <a:p>
            <a:pPr lvl="1"/>
            <a:r>
              <a:rPr lang="en-US"/>
              <a:t>Số hóa các giá trị địa chất, địa mạo, đa dạng sinh học và bổ sung các thông tin thuyết minh trên các tuyến tham quan. Tổng hợp thông tin và xây dựng nội dung thuyết minh về thắng cảnh, địa chất, địa mạo, đa dạng sinh học và lịch sử, văn hóa cho từng tuyến, từng điểm dừng chân trên các tuyến tham quan, trải nghiệm của quần thể.  Đặc biệt, cần sử dụng sáng tạo các hình thức giới thiệu, điển hình là người chèo đò đóng vai trò là thuyết minh viên mô tả thông tin, cảnh sắc đến cho khách du lịch.</a:t>
            </a:r>
          </a:p>
          <a:p>
            <a:pPr lvl="1"/>
            <a:r>
              <a:rPr lang="en-US"/>
              <a:t>Phát triển các hoạt động vì môi trường đối với khách du lịch trải nghiệm; cộng đồng và chính quyền như: Các chiến dịch thu gom rác thải trước và sau lễ hội; hoạt động trồng sen, súng trên các suối; …</a:t>
            </a:r>
          </a:p>
          <a:p>
            <a:pPr marL="88900" lvl="1" indent="0">
              <a:buNone/>
            </a:pPr>
            <a:endParaRPr lang="en-US"/>
          </a:p>
        </p:txBody>
      </p:sp>
      <p:sp>
        <p:nvSpPr>
          <p:cNvPr id="7" name="Slide Number Placeholder 6">
            <a:extLst>
              <a:ext uri="{FF2B5EF4-FFF2-40B4-BE49-F238E27FC236}">
                <a16:creationId xmlns:a16="http://schemas.microsoft.com/office/drawing/2014/main" id="{98EEFCB5-BD79-6E12-6512-50BB1A69B375}"/>
              </a:ext>
            </a:extLst>
          </p:cNvPr>
          <p:cNvSpPr>
            <a:spLocks noGrp="1"/>
          </p:cNvSpPr>
          <p:nvPr>
            <p:ph type="sldNum" sz="quarter" idx="12"/>
          </p:nvPr>
        </p:nvSpPr>
        <p:spPr/>
        <p:txBody>
          <a:bodyPr/>
          <a:lstStyle/>
          <a:p>
            <a:fld id="{F44AB3EA-1908-4001-84F3-B79CAC7B64E5}" type="slidenum">
              <a:rPr lang="en-US" smtClean="0"/>
              <a:pPr/>
              <a:t>38</a:t>
            </a:fld>
            <a:endParaRPr lang="en-US"/>
          </a:p>
        </p:txBody>
      </p:sp>
    </p:spTree>
    <p:extLst>
      <p:ext uri="{BB962C8B-B14F-4D97-AF65-F5344CB8AC3E}">
        <p14:creationId xmlns:p14="http://schemas.microsoft.com/office/powerpoint/2010/main" val="4149707728"/>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3D6A-F3E8-0998-565B-4E6751948CB1}"/>
              </a:ext>
            </a:extLst>
          </p:cNvPr>
          <p:cNvSpPr>
            <a:spLocks noGrp="1"/>
          </p:cNvSpPr>
          <p:nvPr>
            <p:ph type="title"/>
          </p:nvPr>
        </p:nvSpPr>
        <p:spPr>
          <a:xfrm>
            <a:off x="233082" y="177627"/>
            <a:ext cx="8991881" cy="355250"/>
          </a:xfrm>
        </p:spPr>
        <p:txBody>
          <a:bodyPr>
            <a:normAutofit fontScale="90000"/>
          </a:bodyPr>
          <a:lstStyle/>
          <a:p>
            <a:r>
              <a:rPr lang="vi-VN"/>
              <a:t>Định hướng phát huy giá gắn với phát triển du lịch bền vững</a:t>
            </a:r>
          </a:p>
        </p:txBody>
      </p:sp>
      <p:sp>
        <p:nvSpPr>
          <p:cNvPr id="3" name="Content Placeholder 2">
            <a:extLst>
              <a:ext uri="{FF2B5EF4-FFF2-40B4-BE49-F238E27FC236}">
                <a16:creationId xmlns:a16="http://schemas.microsoft.com/office/drawing/2014/main" id="{8B52E233-08B2-C424-1A80-F8576FDC5209}"/>
              </a:ext>
            </a:extLst>
          </p:cNvPr>
          <p:cNvSpPr>
            <a:spLocks noGrp="1"/>
          </p:cNvSpPr>
          <p:nvPr>
            <p:ph idx="1"/>
          </p:nvPr>
        </p:nvSpPr>
        <p:spPr>
          <a:xfrm>
            <a:off x="681038" y="655989"/>
            <a:ext cx="8543925" cy="5887685"/>
          </a:xfrm>
        </p:spPr>
        <p:txBody>
          <a:bodyPr>
            <a:normAutofit/>
          </a:bodyPr>
          <a:lstStyle/>
          <a:p>
            <a:r>
              <a:rPr lang="en-US"/>
              <a:t>Phát triển các sản phẩm du lịch mới: </a:t>
            </a:r>
          </a:p>
          <a:p>
            <a:pPr lvl="2"/>
            <a:r>
              <a:rPr lang="en-US"/>
              <a:t>Khai thác các </a:t>
            </a:r>
            <a:r>
              <a:rPr lang="vi-VN"/>
              <a:t>công viên văn hóa/khảo cổ, trải</a:t>
            </a:r>
            <a:r>
              <a:rPr lang="en-US"/>
              <a:t> </a:t>
            </a:r>
            <a:r>
              <a:rPr lang="vi-VN"/>
              <a:t>nghiệm, giáo dục lịch sử </a:t>
            </a:r>
            <a:r>
              <a:rPr lang="en-US"/>
              <a:t>gắn với m</a:t>
            </a:r>
            <a:r>
              <a:rPr lang="vi-VN"/>
              <a:t>ô hình khu du lịch, dã ngoại, trải nghiệm</a:t>
            </a:r>
            <a:r>
              <a:rPr lang="en-US"/>
              <a:t>; du lịch nghỉ dưỡng; du lịch trải nghiệm, du lịch cộng đồng nông, lâm nghiệp, nông thôn; du lịch sinh thái.</a:t>
            </a:r>
          </a:p>
          <a:p>
            <a:pPr lvl="2"/>
            <a:r>
              <a:rPr lang="en-US"/>
              <a:t>Đa dạng hóa sản phẩm du lịch, tập trung xây dựng sự kiện vào mùa hè, mùa thu và mùa đông để giảm tính mùa vụ.</a:t>
            </a:r>
          </a:p>
          <a:p>
            <a:pPr lvl="2"/>
            <a:r>
              <a:rPr lang="en-US"/>
              <a:t>Nâng tầm giá trị đất Phật Hương Sơn trở thành trung tâm sự kiện văn hóa, tín ngưỡng đại diện cho miền Bắc và vươn tầm quốc gia, quốc tế.</a:t>
            </a:r>
          </a:p>
          <a:p>
            <a:pPr lvl="2"/>
            <a:r>
              <a:rPr lang="en-US"/>
              <a:t>Phát triển văn hóa nghệ thuật: Các show diễn thực cảnh Hương Sơn đất Phật linh thiêng; các chương trình nghệ thuật truyền thống (chèo, tuồng, dân ca…) mang màu sắc văn hóa địa phương…</a:t>
            </a:r>
          </a:p>
          <a:p>
            <a:r>
              <a:rPr lang="en-US"/>
              <a:t>Mở rộng thị trường khách du lịch:</a:t>
            </a:r>
          </a:p>
          <a:p>
            <a:pPr lvl="2"/>
            <a:r>
              <a:rPr lang="en-US"/>
              <a:t>Khách nội địa: Tiếp tục duy trì thị trường hiện tại; khai thác mới thị trường chi tiêu cao, dài ngày với khách nghỉ dưỡng tại Hà Nội và các thành phố lớn trên cả nước; đặc biệt là nhóm khách trung niên. Tăng cường thu hút khách du lịch trẻ trải nghiệm và khám phá.</a:t>
            </a:r>
          </a:p>
          <a:p>
            <a:pPr lvl="2"/>
            <a:r>
              <a:rPr lang="en-US"/>
              <a:t>Khách quốc tế: Thu hút khách quốc tế đến thủ đô Hà Nội với vai trò là điểm du lịch sinh thái, trải nghiệm thiên nhiên. Chú trọng nhóm khách trẻ tự do và khách lữ hành.</a:t>
            </a:r>
          </a:p>
          <a:p>
            <a:r>
              <a:rPr lang="en-US"/>
              <a:t>Liên kết phát triển du lịch, gia tăng trải nghiệm và sức hấp dẫn đối với du khách:</a:t>
            </a:r>
          </a:p>
          <a:p>
            <a:pPr lvl="2"/>
            <a:r>
              <a:rPr lang="en-US"/>
              <a:t>Liên kết phát triển du lịch Hương Sơn – Tam Chúc – Bái Đính gắn với hành lang sông Đáy, tạo tuyến du lịch tín ngưỡng – sinh thái đặc sắc xuôi dòng Bồ Tát quan âm của miền Bắc.</a:t>
            </a:r>
          </a:p>
          <a:p>
            <a:pPr lvl="2"/>
            <a:r>
              <a:rPr lang="en-US"/>
              <a:t>Liên kết phát triển du lịch chùa Hương – chùa Tiên gắn với cáp treo chùa Hương – chùa Tiên: Du lịch tín ngưỡng, du lịch sinh thái.</a:t>
            </a:r>
          </a:p>
          <a:p>
            <a:pPr lvl="2"/>
            <a:r>
              <a:rPr lang="en-US"/>
              <a:t>Liên kết phát triển du lịch sinh thái – tín ngưỡng Hương Sơn – Quan Sơn.</a:t>
            </a:r>
          </a:p>
          <a:p>
            <a:pPr marL="0" lvl="2" indent="0">
              <a:spcBef>
                <a:spcPts val="813"/>
              </a:spcBef>
              <a:buFont typeface="Wingdings" panose="05000000000000000000" pitchFamily="2" charset="2"/>
              <a:buChar char="v"/>
            </a:pPr>
            <a:r>
              <a:rPr lang="en-US" altLang="en-US" b="1">
                <a:solidFill>
                  <a:schemeClr val="accent6">
                    <a:lumMod val="75000"/>
                  </a:schemeClr>
                </a:solidFill>
              </a:rPr>
              <a:t>Đa dạng hóa các loại hình kinh doanh mới phục vụ trải nghiệm, giáo dục, nghỉ dưỡng gắn với phát triển việc làm cho cộng đồng:</a:t>
            </a:r>
          </a:p>
          <a:p>
            <a:pPr lvl="2"/>
            <a:r>
              <a:rPr lang="en-US" altLang="en-US"/>
              <a:t>Tăng cường khai thác du lịch trải nghiệm gắn với hoạt động sản xuất nông nghiệp, lâm nghiệp: Khu vực trồng rau sắng, củ mài, mơ Hương Sơn.</a:t>
            </a:r>
          </a:p>
          <a:p>
            <a:pPr lvl="2"/>
            <a:r>
              <a:rPr lang="en-US" altLang="en-US"/>
              <a:t>Phát triển các chương trình trải nghiệm riêng cho khách nghỉ dưỡng, khách lưu trú bằng đò thuyền trong quần thể.</a:t>
            </a:r>
          </a:p>
          <a:p>
            <a:pPr lvl="2"/>
            <a:r>
              <a:rPr lang="en-US" altLang="en-US"/>
              <a:t>Xây dựng các tuyến du lịch sinh thái, trekking trong rừng đặc dụng, khám phá các di chỉ khảo cổ, các thung lũng… với hướng dẫn viên là cộng đồng dân cư; các dịch vụ homestay gắn với cộng đồng.</a:t>
            </a:r>
          </a:p>
          <a:p>
            <a:pPr lvl="2"/>
            <a:r>
              <a:rPr lang="en-US"/>
              <a:t>Phát triển các sự kiện, show diễn mới với các diễn viên đến từ cộng đồng dân cư; liên kết với các hội Phụ nữ, Đoàn viên thanh niên, Hội người cao tuổi và các trường học…</a:t>
            </a:r>
          </a:p>
        </p:txBody>
      </p:sp>
      <p:sp>
        <p:nvSpPr>
          <p:cNvPr id="4" name="Slide Number Placeholder 3">
            <a:extLst>
              <a:ext uri="{FF2B5EF4-FFF2-40B4-BE49-F238E27FC236}">
                <a16:creationId xmlns:a16="http://schemas.microsoft.com/office/drawing/2014/main" id="{89346944-4AAF-FC3A-09BB-5933A384C40C}"/>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39</a:t>
            </a:fld>
            <a:endParaRPr lang="en-US"/>
          </a:p>
        </p:txBody>
      </p:sp>
    </p:spTree>
    <p:extLst>
      <p:ext uri="{BB962C8B-B14F-4D97-AF65-F5344CB8AC3E}">
        <p14:creationId xmlns:p14="http://schemas.microsoft.com/office/powerpoint/2010/main" val="1656198998"/>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D2B4F-A5F0-5711-C1FD-A51A6BF27959}"/>
              </a:ext>
            </a:extLst>
          </p:cNvPr>
          <p:cNvSpPr>
            <a:spLocks noGrp="1"/>
          </p:cNvSpPr>
          <p:nvPr>
            <p:ph type="title"/>
          </p:nvPr>
        </p:nvSpPr>
        <p:spPr/>
        <p:txBody>
          <a:bodyPr>
            <a:normAutofit fontScale="90000"/>
          </a:bodyPr>
          <a:lstStyle/>
          <a:p>
            <a:r>
              <a:rPr lang="en-US"/>
              <a:t>Lý do và sự cần thiết lập quy hoạch</a:t>
            </a:r>
          </a:p>
        </p:txBody>
      </p:sp>
      <p:sp>
        <p:nvSpPr>
          <p:cNvPr id="3" name="Content Placeholder 2">
            <a:extLst>
              <a:ext uri="{FF2B5EF4-FFF2-40B4-BE49-F238E27FC236}">
                <a16:creationId xmlns:a16="http://schemas.microsoft.com/office/drawing/2014/main" id="{8EFD4672-9D29-E2D8-48C5-E69896CF126F}"/>
              </a:ext>
            </a:extLst>
          </p:cNvPr>
          <p:cNvSpPr>
            <a:spLocks noGrp="1"/>
          </p:cNvSpPr>
          <p:nvPr>
            <p:ph idx="1"/>
          </p:nvPr>
        </p:nvSpPr>
        <p:spPr>
          <a:xfrm>
            <a:off x="681038" y="655990"/>
            <a:ext cx="8543925" cy="6202010"/>
          </a:xfrm>
        </p:spPr>
        <p:txBody>
          <a:bodyPr>
            <a:normAutofit/>
          </a:bodyPr>
          <a:lstStyle/>
          <a:p>
            <a:pPr algn="just"/>
            <a:r>
              <a:rPr lang="en-US"/>
              <a:t>Lý do, sự cần thiết và mục tiêu của quy hoạch</a:t>
            </a:r>
          </a:p>
          <a:p>
            <a:pPr lvl="4" algn="just"/>
            <a:r>
              <a:rPr lang="vi-VN" altLang="en-US"/>
              <a:t>Chùa Hương </a:t>
            </a:r>
            <a:r>
              <a:rPr lang="en-US" altLang="en-US"/>
              <a:t>là một trong những địa điểm hành hương quan trọng nhất của Việt Nam, được xếp hạng di tích QGĐB (Quyết định số 2082/QĐ-TTg ngày 25/12/2017 của Thủ tướng Chính phủ), thu hút hàng triệu lượt khách du lịch, trở thành động lực kinh tế và điểm du lịch nổi bật của Hà Nội. Chùa Hương được kỳ vọng </a:t>
            </a:r>
            <a:r>
              <a:rPr lang="en-US" altLang="en-US" b="1"/>
              <a:t>phát triển thành Khu DLQG </a:t>
            </a:r>
            <a:r>
              <a:rPr lang="en-US" altLang="en-US"/>
              <a:t>(theo QH hệ thống du lịch) và hướng đến mục tiêu </a:t>
            </a:r>
            <a:r>
              <a:rPr lang="en-US" altLang="en-US" b="1"/>
              <a:t>trở thành di sản thế giới </a:t>
            </a:r>
            <a:r>
              <a:rPr lang="en-US" altLang="en-US"/>
              <a:t>(Quy hoạch Thủ đô Hà Nội)</a:t>
            </a:r>
          </a:p>
          <a:p>
            <a:pPr lvl="4" algn="just"/>
            <a:r>
              <a:rPr lang="en-US" altLang="en-US"/>
              <a:t>Tuy nhiên, Chùa Hương </a:t>
            </a:r>
            <a:r>
              <a:rPr lang="en-US" altLang="en-US" b="1"/>
              <a:t>còn tồn tại nhiều bất cập</a:t>
            </a:r>
            <a:r>
              <a:rPr lang="en-US" altLang="en-US"/>
              <a:t>: </a:t>
            </a:r>
            <a:r>
              <a:rPr lang="en-US" altLang="en-US" b="1"/>
              <a:t>1) Chưa tương xứng với tiềm năng</a:t>
            </a:r>
            <a:r>
              <a:rPr lang="en-US" altLang="en-US"/>
              <a:t>, mới khai thác giá trị tín ngưỡng với lễ hội truyền thống; Những giá trị nổi bật về văn hóa, lịch sử, cảnh quan, sinh thái… chưa được phát huy. </a:t>
            </a:r>
            <a:r>
              <a:rPr lang="en-US" altLang="en-US" b="1"/>
              <a:t>2) C</a:t>
            </a:r>
            <a:r>
              <a:rPr lang="en-US" b="1"/>
              <a:t>ông tác quản lý di tích và hoạt động du lịch </a:t>
            </a:r>
            <a:r>
              <a:rPr lang="en-US"/>
              <a:t>tại khu di tích trong mùa lễ hội </a:t>
            </a:r>
            <a:r>
              <a:rPr lang="en-US" b="1"/>
              <a:t>nhiều hạn chế</a:t>
            </a:r>
            <a:r>
              <a:rPr lang="en-US"/>
              <a:t>: </a:t>
            </a:r>
            <a:r>
              <a:rPr lang="en-US" altLang="en-US"/>
              <a:t>các dịch vụ kinh doanh tự phát, thiếu kiểm soát; ý thức văn minh thương mại… đã làm mất đi phần nào hình ảnh của Hương Sơn. </a:t>
            </a:r>
            <a:r>
              <a:rPr lang="en-US" altLang="en-US" b="1"/>
              <a:t>3) Hệ thống di tích nằm phân tán, thiếu đầu tư, tu bổ, tôn tạo đồng bộ; </a:t>
            </a:r>
            <a:r>
              <a:rPr lang="vi-VN" altLang="en-US" b="1"/>
              <a:t>hệ thống hạ tầng và cơ sở vật chất quá tải trong mùa hội, xuống cấp và chất lượng thấp</a:t>
            </a:r>
            <a:r>
              <a:rPr lang="en-US" altLang="en-US" b="1"/>
              <a:t>, </a:t>
            </a:r>
            <a:r>
              <a:rPr lang="en-US" altLang="en-US"/>
              <a:t>chưa</a:t>
            </a:r>
            <a:r>
              <a:rPr lang="en-US" altLang="en-US" b="1"/>
              <a:t> </a:t>
            </a:r>
            <a:r>
              <a:rPr lang="en-US" altLang="en-US"/>
              <a:t>đáp ứng yêu cầu và phù hợp với đặc thù của di tích… </a:t>
            </a:r>
          </a:p>
          <a:p>
            <a:pPr lvl="4" algn="just"/>
            <a:r>
              <a:rPr lang="en-US" altLang="en-US" b="1"/>
              <a:t>Vì vậy, các giá trị của quần thể bị ảnh hưởng nghiêm trọng; </a:t>
            </a:r>
            <a:r>
              <a:rPr lang="en-US" altLang="en-US"/>
              <a:t>lượng khách đến di tích đang suy giảm; đồng thời các kỳ vọng </a:t>
            </a:r>
            <a:r>
              <a:rPr lang="en-US" altLang="en-US" b="1"/>
              <a:t>phát triển vươn tầm quốc gia, quốc tế khó có thể đạt được</a:t>
            </a:r>
            <a:r>
              <a:rPr lang="en-US" altLang="en-US"/>
              <a:t>. Do đó, </a:t>
            </a:r>
            <a:r>
              <a:rPr lang="vi-VN" altLang="en-US" b="1"/>
              <a:t>Quy hoạch bảo quản, tu bổ phục hồi di tích lịch sử và danh lam thắng cảnh quốc gia đặc biệt quần thể Hương Sơn </a:t>
            </a:r>
            <a:r>
              <a:rPr lang="vi-VN" altLang="en-US"/>
              <a:t>(chùa Hương), thành phố Hà Nội</a:t>
            </a:r>
            <a:r>
              <a:rPr lang="en-US" altLang="en-US"/>
              <a:t> được lập </a:t>
            </a:r>
            <a:r>
              <a:rPr lang="en-US" altLang="en-US" b="1"/>
              <a:t>để đưa ra các định hướng bảo quản, tu bổ và phát huy giá trị di tích </a:t>
            </a:r>
            <a:r>
              <a:rPr lang="en-US" altLang="en-US"/>
              <a:t>hệ thống, khoa học; đảm bảo </a:t>
            </a:r>
            <a:r>
              <a:rPr lang="en-US" altLang="en-US" b="1"/>
              <a:t>giải quyết được những bất cập đang diễn ra, đưa di tích trở thành điểm đến tín ngưỡng, du lịch hấp dẫn, di sản thế giới </a:t>
            </a:r>
            <a:r>
              <a:rPr lang="en-US" altLang="en-US"/>
              <a:t>trong tương lai, hướng đến các mục tiêu chính:</a:t>
            </a:r>
          </a:p>
          <a:p>
            <a:pPr lvl="2" algn="just"/>
            <a:r>
              <a:rPr lang="vi-VN" altLang="en-US"/>
              <a:t>Bảo tồn và phát huy giá trị di tích</a:t>
            </a:r>
            <a:r>
              <a:rPr lang="en-US" altLang="en-US"/>
              <a:t> cả vật thể và phi vật thể;</a:t>
            </a:r>
            <a:endParaRPr lang="vi-VN" altLang="en-US"/>
          </a:p>
          <a:p>
            <a:pPr lvl="2" algn="just"/>
            <a:r>
              <a:rPr lang="en-US" altLang="en-US"/>
              <a:t>Tạo lập cơ sở khoa học và pháp lý cho hoạt động quản lý, bảo tồn, phát huy giá trị di tích; và triển khai các </a:t>
            </a:r>
            <a:r>
              <a:rPr lang="vi-VN" altLang="en-US"/>
              <a:t>dự án</a:t>
            </a:r>
            <a:r>
              <a:rPr lang="en-US" altLang="en-US"/>
              <a:t> đầu tư trong các giai đoạn tiếp theo;</a:t>
            </a:r>
            <a:endParaRPr lang="vi-VN" altLang="en-US"/>
          </a:p>
          <a:p>
            <a:pPr lvl="2" algn="just"/>
            <a:r>
              <a:rPr lang="en-US" altLang="en-US"/>
              <a:t>Xây dựng những định hướng, giải pháp phát triển du lịch bền vững, gắn kết Chùa Hương với các </a:t>
            </a:r>
            <a:r>
              <a:rPr lang="vi-VN" altLang="en-US"/>
              <a:t>địa điểm du lịch và di sản văn hóa trong khu vực để kết nối, phát triển du lịch.</a:t>
            </a:r>
          </a:p>
          <a:p>
            <a:pPr marL="0" lvl="2" indent="0" algn="just">
              <a:spcBef>
                <a:spcPts val="813"/>
              </a:spcBef>
              <a:buFont typeface="Wingdings" panose="05000000000000000000" pitchFamily="2" charset="2"/>
              <a:buChar char="v"/>
            </a:pPr>
            <a:r>
              <a:rPr lang="en-US" b="1">
                <a:solidFill>
                  <a:schemeClr val="accent6">
                    <a:lumMod val="75000"/>
                  </a:schemeClr>
                </a:solidFill>
              </a:rPr>
              <a:t>Căn cứ lập quy hoạch</a:t>
            </a:r>
          </a:p>
          <a:p>
            <a:pPr lvl="2" algn="just"/>
            <a:r>
              <a:rPr lang="en-US"/>
              <a:t>Hệ thống văn bản pháp luật về Di sản văn hóa, Xây dựng, Tài nguyên Môi trường và các lĩnh vực khác liên quan;</a:t>
            </a:r>
          </a:p>
          <a:p>
            <a:pPr lvl="2" algn="just"/>
            <a:r>
              <a:rPr lang="en-US"/>
              <a:t>Quyết định số 380/QĐ-TTg ngày 13/4/2023 của Thủ tướng Chính phủ phê duyệt </a:t>
            </a:r>
            <a:r>
              <a:rPr lang="vi-VN"/>
              <a:t>Nhiệm vụ lập Quy hoạch bảo quản, tu bổ, phục hồi di tích</a:t>
            </a:r>
            <a:r>
              <a:rPr lang="en-US"/>
              <a:t> </a:t>
            </a:r>
            <a:r>
              <a:rPr lang="vi-VN"/>
              <a:t>lịch sử và danh lam thắng cảnh quốc gia đặc biệt Quần thể Hương Sơn</a:t>
            </a:r>
            <a:r>
              <a:rPr lang="en-US"/>
              <a:t> </a:t>
            </a:r>
            <a:r>
              <a:rPr lang="vi-VN"/>
              <a:t>(Chùa Hương), huyện Mỹ Đức, thành phố Hà Nội</a:t>
            </a:r>
            <a:r>
              <a:rPr lang="en-US"/>
              <a:t>;</a:t>
            </a:r>
          </a:p>
          <a:p>
            <a:pPr lvl="2" algn="just"/>
            <a:r>
              <a:rPr lang="en-US"/>
              <a:t>Quyết định số 1569/QĐ-TTg ngày 12/12/2024 phê duyệt Quy hoạch Thủ đô Hà Nội thời kỳ 2021 - 2030, tầm nhìn đến năm 2050;</a:t>
            </a:r>
          </a:p>
          <a:p>
            <a:pPr lvl="2" algn="just"/>
            <a:r>
              <a:rPr lang="en-US"/>
              <a:t>Quyết định số 1668/QĐ-TTg ngày 13/12/2024 của Thủ tướng Chính phủ phê duyệt điều chỉnh Quy hoạch chung Thủ đô Hà Nội đến năm 2045, tầm nhìn đến năm 2065.</a:t>
            </a:r>
          </a:p>
        </p:txBody>
      </p:sp>
      <p:sp>
        <p:nvSpPr>
          <p:cNvPr id="4" name="Slide Number Placeholder 3">
            <a:extLst>
              <a:ext uri="{FF2B5EF4-FFF2-40B4-BE49-F238E27FC236}">
                <a16:creationId xmlns:a16="http://schemas.microsoft.com/office/drawing/2014/main" id="{3887BD0B-9612-8CD8-B56B-F520A3B0D5D6}"/>
              </a:ext>
            </a:extLst>
          </p:cNvPr>
          <p:cNvSpPr>
            <a:spLocks noGrp="1"/>
          </p:cNvSpPr>
          <p:nvPr>
            <p:ph type="sldNum" sz="quarter" idx="12"/>
          </p:nvPr>
        </p:nvSpPr>
        <p:spPr/>
        <p:txBody>
          <a:bodyPr/>
          <a:lstStyle/>
          <a:p>
            <a:fld id="{F44AB3EA-1908-4001-84F3-B79CAC7B64E5}" type="slidenum">
              <a:rPr lang="en-US" smtClean="0"/>
              <a:pPr/>
              <a:t>4</a:t>
            </a:fld>
            <a:endParaRPr lang="en-US"/>
          </a:p>
        </p:txBody>
      </p:sp>
    </p:spTree>
    <p:extLst>
      <p:ext uri="{BB962C8B-B14F-4D97-AF65-F5344CB8AC3E}">
        <p14:creationId xmlns:p14="http://schemas.microsoft.com/office/powerpoint/2010/main" val="3748674540"/>
      </p:ext>
    </p:extLst>
  </p:cSld>
  <p:clrMapOvr>
    <a:masterClrMapping/>
  </p:clrMapOvr>
  <p:transition spd="slow">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C93A-A98D-717E-5AC4-A7D40E5F1EEC}"/>
              </a:ext>
            </a:extLst>
          </p:cNvPr>
          <p:cNvSpPr>
            <a:spLocks noGrp="1"/>
          </p:cNvSpPr>
          <p:nvPr>
            <p:ph type="title"/>
          </p:nvPr>
        </p:nvSpPr>
        <p:spPr/>
        <p:txBody>
          <a:bodyPr>
            <a:normAutofit fontScale="90000"/>
          </a:bodyPr>
          <a:lstStyle/>
          <a:p>
            <a:r>
              <a:rPr lang="vi-VN"/>
              <a:t>Định hướng phát huy giá gắn với phát triển du lịch bền vững</a:t>
            </a:r>
            <a:endParaRPr lang="en-US"/>
          </a:p>
        </p:txBody>
      </p:sp>
      <p:sp>
        <p:nvSpPr>
          <p:cNvPr id="3" name="Content Placeholder 2">
            <a:extLst>
              <a:ext uri="{FF2B5EF4-FFF2-40B4-BE49-F238E27FC236}">
                <a16:creationId xmlns:a16="http://schemas.microsoft.com/office/drawing/2014/main" id="{34BA905B-F6AB-81A7-4E03-481E2043E97D}"/>
              </a:ext>
            </a:extLst>
          </p:cNvPr>
          <p:cNvSpPr>
            <a:spLocks noGrp="1"/>
          </p:cNvSpPr>
          <p:nvPr>
            <p:ph idx="1"/>
          </p:nvPr>
        </p:nvSpPr>
        <p:spPr/>
        <p:txBody>
          <a:bodyPr>
            <a:normAutofit/>
          </a:bodyPr>
          <a:lstStyle/>
          <a:p>
            <a:pPr>
              <a:lnSpc>
                <a:spcPct val="100000"/>
              </a:lnSpc>
              <a:spcAft>
                <a:spcPts val="600"/>
              </a:spcAft>
            </a:pPr>
            <a:r>
              <a:rPr lang="en-US" sz="1300"/>
              <a:t>Hoạch định lại hệ thống thương mại dịch vụ tự phát trong quần thể di tích; đặc biệt là khu vực Thiên Trù – Hương Tích:</a:t>
            </a:r>
          </a:p>
          <a:p>
            <a:pPr marL="0" indent="0">
              <a:buNone/>
            </a:pPr>
            <a:r>
              <a:rPr lang="en-US" b="0">
                <a:solidFill>
                  <a:schemeClr val="tx1"/>
                </a:solidFill>
              </a:rPr>
              <a:t>Giải phóng và tháo dỡ toàn bộ các ki ốt thương mại dịch vụ; dọn dẹp vệ sinh, trả lại cảnh quan cho di tích. Hoạch định hệ thống kinh doanh dịch vụ; di dời toàn bộ các kiot bán hàng nhỏ lẻ, tạm bợ đặc biệt tại tuyến Thiên Trù – Hương Tích; xây dựng văn hóa</a:t>
            </a:r>
            <a:r>
              <a:rPr lang="vi-VN" b="0">
                <a:solidFill>
                  <a:schemeClr val="tx1"/>
                </a:solidFill>
              </a:rPr>
              <a:t> </a:t>
            </a:r>
            <a:r>
              <a:rPr lang="en-US" b="0">
                <a:solidFill>
                  <a:schemeClr val="tx1"/>
                </a:solidFill>
              </a:rPr>
              <a:t>thương mại văn minh, lịch sự, bản sắc.</a:t>
            </a:r>
          </a:p>
          <a:p>
            <a:pPr lvl="2"/>
            <a:r>
              <a:rPr lang="en-US" b="1"/>
              <a:t>Giải quyết tình trạng kinh doanh lộn xộn, lấn chiếm</a:t>
            </a:r>
            <a:r>
              <a:rPr lang="en-US"/>
              <a:t>, thiếu quy hoạch, đặc biệt trong khu vực tuyến giao thông từ Thiên Trù lên động Hương Tích để khắc phục hạn chế hiện tại, trả lại cảnh quan vốn có cho khu di tích;</a:t>
            </a:r>
          </a:p>
          <a:p>
            <a:pPr lvl="2"/>
            <a:r>
              <a:rPr lang="en-US" b="1"/>
              <a:t>Quy hoạch các khu, điểm dịch vụ tập trung </a:t>
            </a:r>
            <a:r>
              <a:rPr lang="en-US"/>
              <a:t>của khu di tích đảm bảo các nguyên tắc: tiết kiệm đất; đa chức năng (dừng chân, WC công cộng, hạ tầng (bến thuyền, bến xe, trạm xử lý hạ tầng…, diễn giải, ngắm cảnh, checkin); bảo đảm bán kính phục vụ và không ảnh hưởng đến đất rừng;…</a:t>
            </a:r>
          </a:p>
          <a:p>
            <a:pPr lvl="2"/>
            <a:r>
              <a:rPr lang="en-US" b="1"/>
              <a:t>Khai thác hiệu quả hơn tiềm năng </a:t>
            </a:r>
            <a:r>
              <a:rPr lang="en-US"/>
              <a:t>thương mại dịch vụ, tạo thêm việc làm cho cộng đồng dân cư địa phương.</a:t>
            </a:r>
          </a:p>
          <a:p>
            <a:pPr lvl="2"/>
            <a:r>
              <a:rPr lang="en-US" b="1"/>
              <a:t>Kết hợp điều phối khách du lịch </a:t>
            </a:r>
            <a:r>
              <a:rPr lang="en-US"/>
              <a:t>gắn với các đầu mối giao thông, giảm áp lực cho các đầu mối giao thông chính.</a:t>
            </a:r>
          </a:p>
          <a:p>
            <a:pPr lvl="2"/>
            <a:r>
              <a:rPr lang="en-US"/>
              <a:t>Phát triển hệ thống ki ốt thương mại dịch vụ hài hòa với cảnh quan thiên nhiên, có kiến trúc tương đồng với các di tích.</a:t>
            </a:r>
          </a:p>
        </p:txBody>
      </p:sp>
      <p:sp>
        <p:nvSpPr>
          <p:cNvPr id="4" name="Slide Number Placeholder 3">
            <a:extLst>
              <a:ext uri="{FF2B5EF4-FFF2-40B4-BE49-F238E27FC236}">
                <a16:creationId xmlns:a16="http://schemas.microsoft.com/office/drawing/2014/main" id="{48D8FB6E-65F6-A475-E592-C08724E775AD}"/>
              </a:ext>
            </a:extLst>
          </p:cNvPr>
          <p:cNvSpPr>
            <a:spLocks noGrp="1"/>
          </p:cNvSpPr>
          <p:nvPr>
            <p:ph type="sldNum" sz="quarter" idx="12"/>
          </p:nvPr>
        </p:nvSpPr>
        <p:spPr/>
        <p:txBody>
          <a:bodyPr/>
          <a:lstStyle/>
          <a:p>
            <a:fld id="{F44AB3EA-1908-4001-84F3-B79CAC7B64E5}" type="slidenum">
              <a:rPr lang="en-US" smtClean="0"/>
              <a:t>40</a:t>
            </a:fld>
            <a:endParaRPr lang="en-US"/>
          </a:p>
        </p:txBody>
      </p:sp>
      <p:sp>
        <p:nvSpPr>
          <p:cNvPr id="5" name="Content Placeholder 4">
            <a:extLst>
              <a:ext uri="{FF2B5EF4-FFF2-40B4-BE49-F238E27FC236}">
                <a16:creationId xmlns:a16="http://schemas.microsoft.com/office/drawing/2014/main" id="{95C02022-5C3F-C218-5633-5D895E3C31A8}"/>
              </a:ext>
            </a:extLst>
          </p:cNvPr>
          <p:cNvSpPr>
            <a:spLocks noGrp="1"/>
          </p:cNvSpPr>
          <p:nvPr>
            <p:ph idx="14"/>
          </p:nvPr>
        </p:nvSpPr>
        <p:spPr/>
        <p:txBody>
          <a:bodyPr>
            <a:normAutofit/>
          </a:bodyPr>
          <a:lstStyle/>
          <a:p>
            <a:pPr>
              <a:lnSpc>
                <a:spcPct val="100000"/>
              </a:lnSpc>
              <a:spcAft>
                <a:spcPts val="600"/>
              </a:spcAft>
            </a:pPr>
            <a:r>
              <a:rPr lang="en-US"/>
              <a:t>Giải tỏa dân cư trong rừng đặc dụng Hương Sơn, đặc biệt là khu vực bảo vệ I:</a:t>
            </a:r>
          </a:p>
          <a:p>
            <a:pPr lvl="1">
              <a:lnSpc>
                <a:spcPct val="110000"/>
              </a:lnSpc>
              <a:spcAft>
                <a:spcPts val="600"/>
              </a:spcAft>
            </a:pPr>
            <a:r>
              <a:rPr lang="en-US"/>
              <a:t>Bố trí tái định cư cho các hộ sinh sống và hỗ trợ giải tỏa công trình cho các hộ làm vườn rừng.</a:t>
            </a:r>
          </a:p>
          <a:p>
            <a:pPr lvl="1">
              <a:lnSpc>
                <a:spcPct val="110000"/>
              </a:lnSpc>
              <a:spcAft>
                <a:spcPts val="600"/>
              </a:spcAft>
            </a:pPr>
            <a:r>
              <a:rPr lang="en-US"/>
              <a:t>Ưu tiên bố trí các hộ trong diện giải tỏa phát triển sinh kế mới như:</a:t>
            </a:r>
          </a:p>
          <a:p>
            <a:pPr lvl="2">
              <a:lnSpc>
                <a:spcPct val="110000"/>
              </a:lnSpc>
              <a:spcAft>
                <a:spcPts val="600"/>
              </a:spcAft>
            </a:pPr>
            <a:r>
              <a:rPr lang="en-US"/>
              <a:t>Tham gia hợp tác xã chèo đò, thuyền (hỗ trợ về phương tiện).</a:t>
            </a:r>
          </a:p>
          <a:p>
            <a:pPr lvl="2">
              <a:lnSpc>
                <a:spcPct val="110000"/>
              </a:lnSpc>
              <a:spcAft>
                <a:spcPts val="600"/>
              </a:spcAft>
            </a:pPr>
            <a:r>
              <a:rPr lang="en-US"/>
              <a:t>Đấu giá phát triển thương mại dịch vụ tại các khu vực mới.</a:t>
            </a:r>
          </a:p>
          <a:p>
            <a:pPr lvl="2">
              <a:lnSpc>
                <a:spcPct val="110000"/>
              </a:lnSpc>
              <a:spcAft>
                <a:spcPts val="600"/>
              </a:spcAft>
            </a:pPr>
            <a:r>
              <a:rPr lang="en-US"/>
              <a:t>Tham gia vào các nhiệm vụ bảo vệ, điều tiết giao thông tại các bến thuyền, bãi đỗ xe…</a:t>
            </a:r>
          </a:p>
          <a:p>
            <a:pPr lvl="2">
              <a:lnSpc>
                <a:spcPct val="110000"/>
              </a:lnSpc>
              <a:spcAft>
                <a:spcPts val="600"/>
              </a:spcAft>
            </a:pPr>
            <a:r>
              <a:rPr lang="en-US"/>
              <a:t>Giới thiệu dân cư vào các dự án du lịch, dịch vụ của các nhà đầu tư.</a:t>
            </a:r>
          </a:p>
          <a:p>
            <a:endParaRPr lang="en-US" sz="1100"/>
          </a:p>
        </p:txBody>
      </p:sp>
      <p:graphicFrame>
        <p:nvGraphicFramePr>
          <p:cNvPr id="7" name="Table 6">
            <a:extLst>
              <a:ext uri="{FF2B5EF4-FFF2-40B4-BE49-F238E27FC236}">
                <a16:creationId xmlns:a16="http://schemas.microsoft.com/office/drawing/2014/main" id="{DE80F819-5600-B17B-B1F7-5B713D375EC6}"/>
              </a:ext>
            </a:extLst>
          </p:cNvPr>
          <p:cNvGraphicFramePr>
            <a:graphicFrameLocks noGrp="1"/>
          </p:cNvGraphicFramePr>
          <p:nvPr/>
        </p:nvGraphicFramePr>
        <p:xfrm>
          <a:off x="779838" y="4543021"/>
          <a:ext cx="4951785" cy="1837459"/>
        </p:xfrm>
        <a:graphic>
          <a:graphicData uri="http://schemas.openxmlformats.org/drawingml/2006/table">
            <a:tbl>
              <a:tblPr>
                <a:tableStyleId>{E8B1032C-EA38-4F05-BA0D-38AFFFC7BED3}</a:tableStyleId>
              </a:tblPr>
              <a:tblGrid>
                <a:gridCol w="306913">
                  <a:extLst>
                    <a:ext uri="{9D8B030D-6E8A-4147-A177-3AD203B41FA5}">
                      <a16:colId xmlns:a16="http://schemas.microsoft.com/office/drawing/2014/main" val="4234525005"/>
                    </a:ext>
                  </a:extLst>
                </a:gridCol>
                <a:gridCol w="1279377">
                  <a:extLst>
                    <a:ext uri="{9D8B030D-6E8A-4147-A177-3AD203B41FA5}">
                      <a16:colId xmlns:a16="http://schemas.microsoft.com/office/drawing/2014/main" val="523411373"/>
                    </a:ext>
                  </a:extLst>
                </a:gridCol>
                <a:gridCol w="3365495">
                  <a:extLst>
                    <a:ext uri="{9D8B030D-6E8A-4147-A177-3AD203B41FA5}">
                      <a16:colId xmlns:a16="http://schemas.microsoft.com/office/drawing/2014/main" val="2204096652"/>
                    </a:ext>
                  </a:extLst>
                </a:gridCol>
              </a:tblGrid>
              <a:tr h="200347">
                <a:tc>
                  <a:txBody>
                    <a:bodyPr/>
                    <a:lstStyle/>
                    <a:p>
                      <a:pPr algn="ctr" fontAlgn="ctr"/>
                      <a:r>
                        <a:rPr lang="en-US" sz="1000" b="1" u="none" strike="noStrike">
                          <a:effectLst/>
                        </a:rPr>
                        <a:t>STT </a:t>
                      </a:r>
                      <a:endParaRPr lang="en-US" sz="1000" b="1"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US" sz="1000" b="1" u="none" strike="noStrike">
                          <a:effectLst/>
                        </a:rPr>
                        <a:t>CÁC ĐIỂM DỊCH VỤ</a:t>
                      </a:r>
                      <a:endParaRPr lang="en-US" sz="1000" b="1" i="0" u="none" strike="noStrike">
                        <a:solidFill>
                          <a:srgbClr val="000000"/>
                        </a:solidFill>
                        <a:effectLst/>
                        <a:latin typeface="Calibri Light" panose="020F0302020204030204" pitchFamily="34" charset="0"/>
                      </a:endParaRPr>
                    </a:p>
                  </a:txBody>
                  <a:tcPr marL="9525" marR="9525" marT="9525" marB="0" anchor="ctr"/>
                </a:tc>
                <a:tc>
                  <a:txBody>
                    <a:bodyPr/>
                    <a:lstStyle/>
                    <a:p>
                      <a:pPr algn="ctr" fontAlgn="ctr"/>
                      <a:r>
                        <a:rPr lang="en-US" sz="1000" b="1" u="none" strike="noStrike">
                          <a:effectLst/>
                        </a:rPr>
                        <a:t>CHỨC NĂNG</a:t>
                      </a:r>
                      <a:endParaRPr lang="en-US" sz="1000" b="1" i="0" u="none" strike="noStrike">
                        <a:solidFill>
                          <a:srgbClr val="000000"/>
                        </a:solidFill>
                        <a:effectLst/>
                        <a:latin typeface="Calibri Light" panose="020F0302020204030204" pitchFamily="34" charset="0"/>
                      </a:endParaRPr>
                    </a:p>
                  </a:txBody>
                  <a:tcPr marL="9525" marR="9525" marT="9525" marB="0" anchor="ctr"/>
                </a:tc>
                <a:extLst>
                  <a:ext uri="{0D108BD9-81ED-4DB2-BD59-A6C34878D82A}">
                    <a16:rowId xmlns:a16="http://schemas.microsoft.com/office/drawing/2014/main" val="4182301876"/>
                  </a:ext>
                </a:extLst>
              </a:tr>
              <a:tr h="247487">
                <a:tc>
                  <a:txBody>
                    <a:bodyPr/>
                    <a:lstStyle/>
                    <a:p>
                      <a:pPr algn="ctr" fontAlgn="b"/>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000" u="none" strike="noStrike">
                          <a:effectLst/>
                        </a:rPr>
                        <a:t>Khu Trống Trò </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vi-VN" sz="1000" u="none" strike="noStrike">
                          <a:effectLst/>
                        </a:rPr>
                        <a:t>Khu Dịch vụ và </a:t>
                      </a:r>
                      <a:r>
                        <a:rPr lang="en-US" sz="1000" u="none" strike="noStrike">
                          <a:effectLst/>
                        </a:rPr>
                        <a:t>công viên thiền</a:t>
                      </a:r>
                      <a:endParaRPr lang="vi-VN"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63950341"/>
                  </a:ext>
                </a:extLst>
              </a:tr>
              <a:tr h="230128">
                <a:tc>
                  <a:txBody>
                    <a:bodyPr/>
                    <a:lstStyle/>
                    <a:p>
                      <a:pPr algn="ctr" fontAlgn="ctr"/>
                      <a:r>
                        <a:rPr lang="en-US" sz="1000" u="none" strike="noStrike">
                          <a:effectLst/>
                        </a:rPr>
                        <a:t>2</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000" u="none" strike="noStrike">
                          <a:effectLst/>
                        </a:rPr>
                        <a:t>Thung Phủ Mã</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000" u="none" strike="noStrike">
                          <a:effectLst/>
                        </a:rPr>
                        <a:t>Công viên Văn hóa Lễ hội kết hợp dịch vụ</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15250829"/>
                  </a:ext>
                </a:extLst>
              </a:tr>
              <a:tr h="377072">
                <a:tc>
                  <a:txBody>
                    <a:bodyPr/>
                    <a:lstStyle/>
                    <a:p>
                      <a:pPr algn="ctr" fontAlgn="ctr"/>
                      <a:r>
                        <a:rPr lang="en-US" sz="1000" u="none" strike="noStrike">
                          <a:effectLst/>
                        </a:rPr>
                        <a:t>3</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000" u="none" strike="noStrike">
                          <a:effectLst/>
                        </a:rPr>
                        <a:t>Thung Nham </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vi-VN" sz="1000" u="none" strike="noStrike">
                          <a:effectLst/>
                        </a:rPr>
                        <a:t>Điểm dừng chân + dịch vụ, giải tỏa quá tải đường Hương Tích</a:t>
                      </a:r>
                      <a:r>
                        <a:rPr lang="en-US" sz="1000" u="none" strike="noStrike">
                          <a:effectLst/>
                        </a:rPr>
                        <a:t>; quản lý và hỗ trợ (bảo vệ, y tế, kiểm lâm)</a:t>
                      </a:r>
                      <a:endParaRPr lang="vi-VN"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95853009"/>
                  </a:ext>
                </a:extLst>
              </a:tr>
              <a:tr h="388909">
                <a:tc>
                  <a:txBody>
                    <a:bodyPr/>
                    <a:lstStyle/>
                    <a:p>
                      <a:pPr algn="ctr" fontAlgn="b"/>
                      <a:r>
                        <a:rPr lang="en-US" sz="1000" u="none" strike="noStrike">
                          <a:effectLst/>
                        </a:rPr>
                        <a:t>4</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000" u="none" strike="noStrike">
                          <a:effectLst/>
                        </a:rPr>
                        <a:t>Các điểm dừng chân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vi-VN" sz="1000" u="none" strike="noStrike">
                          <a:effectLst/>
                        </a:rPr>
                        <a:t>Giải </a:t>
                      </a:r>
                      <a:r>
                        <a:rPr lang="en-US" sz="1000" u="none" strike="noStrike">
                          <a:effectLst/>
                        </a:rPr>
                        <a:t>O</a:t>
                      </a:r>
                      <a:r>
                        <a:rPr lang="vi-VN" sz="1000" u="none" strike="noStrike">
                          <a:effectLst/>
                        </a:rPr>
                        <a:t>an, Thung Tràm, Thung Hinh Hương</a:t>
                      </a:r>
                      <a:endParaRPr lang="vi-VN"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3619792"/>
                  </a:ext>
                </a:extLst>
              </a:tr>
              <a:tr h="393516">
                <a:tc>
                  <a:txBody>
                    <a:bodyPr/>
                    <a:lstStyle/>
                    <a:p>
                      <a:pPr algn="ctr" fontAlgn="ctr"/>
                      <a:r>
                        <a:rPr lang="en-US" sz="1000" u="none" strike="noStrike">
                          <a:effectLst/>
                        </a:rPr>
                        <a:t>5</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000" u="none" strike="noStrike">
                          <a:effectLst/>
                        </a:rPr>
                        <a:t>Bến thuyền ( Bến Trò, Thung Mang)</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000" u="none" strike="noStrike">
                          <a:effectLst/>
                        </a:rPr>
                        <a:t>Bến thuyền bên trong kết hợp dịch vụ</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0745550"/>
                  </a:ext>
                </a:extLst>
              </a:tr>
            </a:tbl>
          </a:graphicData>
        </a:graphic>
      </p:graphicFrame>
    </p:spTree>
    <p:extLst>
      <p:ext uri="{BB962C8B-B14F-4D97-AF65-F5344CB8AC3E}">
        <p14:creationId xmlns:p14="http://schemas.microsoft.com/office/powerpoint/2010/main" val="3929673023"/>
      </p:ext>
    </p:extLst>
  </p:cSld>
  <p:clrMapOvr>
    <a:masterClrMapping/>
  </p:clrMapOvr>
  <p:transition spd="slow">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0B76-3BA6-66D5-531E-950DC4D9B84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1F07E2-D5FC-4C16-F46B-94439E8F089E}"/>
              </a:ext>
            </a:extLst>
          </p:cNvPr>
          <p:cNvSpPr>
            <a:spLocks noGrp="1"/>
          </p:cNvSpPr>
          <p:nvPr>
            <p:ph type="title"/>
          </p:nvPr>
        </p:nvSpPr>
        <p:spPr>
          <a:xfrm>
            <a:off x="233082" y="177627"/>
            <a:ext cx="8991881" cy="355250"/>
          </a:xfrm>
        </p:spPr>
        <p:txBody>
          <a:bodyPr>
            <a:normAutofit fontScale="90000"/>
          </a:bodyPr>
          <a:lstStyle/>
          <a:p>
            <a:r>
              <a:rPr lang="en-US"/>
              <a:t>Định hướng tổ chức không gian - </a:t>
            </a:r>
            <a:r>
              <a:rPr lang="vi-VN"/>
              <a:t>Cơ sở lý luận: </a:t>
            </a:r>
          </a:p>
        </p:txBody>
      </p:sp>
      <p:sp>
        <p:nvSpPr>
          <p:cNvPr id="3" name="Content Placeholder 2">
            <a:extLst>
              <a:ext uri="{FF2B5EF4-FFF2-40B4-BE49-F238E27FC236}">
                <a16:creationId xmlns:a16="http://schemas.microsoft.com/office/drawing/2014/main" id="{4E8E165A-9AE1-A5E0-651F-B7CC9A100E5F}"/>
              </a:ext>
            </a:extLst>
          </p:cNvPr>
          <p:cNvSpPr>
            <a:spLocks noGrp="1"/>
          </p:cNvSpPr>
          <p:nvPr>
            <p:ph idx="1"/>
          </p:nvPr>
        </p:nvSpPr>
        <p:spPr>
          <a:xfrm>
            <a:off x="233081" y="616449"/>
            <a:ext cx="5662411" cy="5965325"/>
          </a:xfrm>
        </p:spPr>
        <p:txBody>
          <a:bodyPr>
            <a:normAutofit fontScale="92500"/>
          </a:bodyPr>
          <a:lstStyle/>
          <a:p>
            <a:pPr lvl="4" algn="just"/>
            <a:r>
              <a:rPr lang="vi-VN"/>
              <a:t>Trên thực tế có 3 mô hình ứng xử/bảo tồn và phát huy giá trị di sản tại Việt Nam và trên thế giới gồm: </a:t>
            </a:r>
          </a:p>
          <a:p>
            <a:pPr algn="just"/>
            <a:r>
              <a:rPr lang="vi-VN"/>
              <a:t>Mô hình thôn tính di sản: </a:t>
            </a:r>
          </a:p>
          <a:p>
            <a:pPr lvl="2" algn="just"/>
            <a:r>
              <a:rPr lang="vi-VN" b="1"/>
              <a:t>Xây dựng các dự án cùng vị trí hoặc tranh đoạt không gian với di sản</a:t>
            </a:r>
            <a:r>
              <a:rPr lang="vi-VN"/>
              <a:t>. Tình huống này xuất hiện khi địa điểm đó quá đắc địa, hoặc là </a:t>
            </a:r>
            <a:r>
              <a:rPr lang="vi-VN" i="1"/>
              <a:t>nhu cầu phát triển bành trướng đến mức không thỏa hiệp được với bảo tồn</a:t>
            </a:r>
            <a:r>
              <a:rPr lang="vi-VN"/>
              <a:t>, hoặc là ý thức và luật về bảo tồn còn kém. Kết quả là </a:t>
            </a:r>
            <a:r>
              <a:rPr lang="vi-VN" i="1">
                <a:solidFill>
                  <a:srgbClr val="FF0000"/>
                </a:solidFill>
              </a:rPr>
              <a:t>di sản bị phá hủy hoàn toàn hoặc mất đi yếu tố nguyên gốc</a:t>
            </a:r>
            <a:r>
              <a:rPr lang="vi-VN"/>
              <a:t>. </a:t>
            </a:r>
            <a:endParaRPr lang="en-US"/>
          </a:p>
          <a:p>
            <a:pPr lvl="2" algn="just"/>
            <a:r>
              <a:rPr lang="en-US"/>
              <a:t>Ưu điểm: Đ</a:t>
            </a:r>
            <a:r>
              <a:rPr lang="vi-VN"/>
              <a:t>em lại lợi ích trước mắt cho sự phát triển kinh tế và hạ tầng</a:t>
            </a:r>
            <a:r>
              <a:rPr lang="en-US"/>
              <a:t>. </a:t>
            </a:r>
          </a:p>
          <a:p>
            <a:pPr lvl="2" algn="just"/>
            <a:r>
              <a:rPr lang="en-US"/>
              <a:t>Nhược điểm: G</a:t>
            </a:r>
            <a:r>
              <a:rPr lang="vi-VN"/>
              <a:t>ây tổn hại nghiêm trọng đến di sản và mất mát những yếu tố vô cùng quý giá về lịch sử và văn hóa.</a:t>
            </a:r>
          </a:p>
          <a:p>
            <a:pPr algn="just"/>
            <a:r>
              <a:rPr lang="vi-VN"/>
              <a:t>Mô hình cạnh tranh di sản: </a:t>
            </a:r>
          </a:p>
          <a:p>
            <a:pPr lvl="2" algn="just"/>
            <a:r>
              <a:rPr lang="vi-VN" b="1"/>
              <a:t>Di sản và các khu vực phát triển cùng “chen chúc” trong một không gian hữu hạn</a:t>
            </a:r>
            <a:r>
              <a:rPr lang="vi-VN"/>
              <a:t>, di sản phải cạnh tranh với sự phát triển kinh tế - đô thị, dẫn đến tình trạng bất an và bất ổn. </a:t>
            </a:r>
            <a:r>
              <a:rPr lang="vi-VN" i="1">
                <a:solidFill>
                  <a:srgbClr val="FF0000"/>
                </a:solidFill>
              </a:rPr>
              <a:t>Các dự án phát triển thường xuyên chiếm dụng không gian của di sản</a:t>
            </a:r>
            <a:r>
              <a:rPr lang="vi-VN">
                <a:solidFill>
                  <a:srgbClr val="FF0000"/>
                </a:solidFill>
              </a:rPr>
              <a:t>, khiến cho di sản phải chịu ảnh hưởng tiêu cực</a:t>
            </a:r>
            <a:r>
              <a:rPr lang="vi-VN"/>
              <a:t>. Tương tự, nhiều khi di sản chiếm hữu các không gian vốn phù hợp để phát triển gây cản trở cho đầu tư. Đây là mô hình phổ biến nhất tại các nước trên thế giới. Mô hình này có thể dẫn đến sự xâm phạm không gian và va chạm giữa các nhóm lợi ích.</a:t>
            </a:r>
          </a:p>
          <a:p>
            <a:pPr lvl="2" algn="just"/>
            <a:r>
              <a:rPr lang="en-US"/>
              <a:t>Ưu điểm: Quyền quyết định ưu tiên nghiêng về bên có lợi thế về kinh tế, đặc biệt phù hợp với các di sản quy mô lớn, giá trị cao.</a:t>
            </a:r>
          </a:p>
          <a:p>
            <a:pPr lvl="2" algn="just"/>
            <a:r>
              <a:rPr lang="en-US"/>
              <a:t>Nhược điểm: </a:t>
            </a:r>
            <a:r>
              <a:rPr lang="vi-VN"/>
              <a:t>Mô hình này thể hiện khó khăn trong việc bảo tồn và phát triển cùng lúc, và đặt ra vấn đề nan giải về va chạm lợi ích của các phía. </a:t>
            </a:r>
            <a:endParaRPr lang="en-US"/>
          </a:p>
          <a:p>
            <a:pPr lvl="2" algn="just">
              <a:lnSpc>
                <a:spcPct val="100000"/>
              </a:lnSpc>
              <a:spcBef>
                <a:spcPts val="813"/>
              </a:spcBef>
              <a:buFont typeface="Wingdings" panose="05000000000000000000" pitchFamily="2" charset="2"/>
              <a:buChar char="v"/>
            </a:pPr>
            <a:r>
              <a:rPr lang="vi-VN" b="1">
                <a:solidFill>
                  <a:schemeClr val="accent6">
                    <a:lumMod val="75000"/>
                  </a:schemeClr>
                </a:solidFill>
              </a:rPr>
              <a:t>Mô hình cộng sinh di sản:</a:t>
            </a:r>
          </a:p>
          <a:p>
            <a:pPr lvl="2" algn="just"/>
            <a:r>
              <a:rPr lang="vi-VN"/>
              <a:t>Mô hình này tập trung vào việc </a:t>
            </a:r>
            <a:r>
              <a:rPr lang="vi-VN" b="1"/>
              <a:t>xây dựng quan hệ cộng sinh giữa di sản và phát triển đô thị</a:t>
            </a:r>
            <a:r>
              <a:rPr lang="vi-VN"/>
              <a:t>; </a:t>
            </a:r>
            <a:r>
              <a:rPr lang="vi-VN" i="1"/>
              <a:t>Phát triển ba khu vực chính: </a:t>
            </a:r>
            <a:r>
              <a:rPr lang="vi-VN" b="1" i="1"/>
              <a:t>Khu thương mại trung tâm (CBD), Khu du lịch trung tâm (CTD) và Khu lịch sử trung tâm (CHD). </a:t>
            </a:r>
            <a:r>
              <a:rPr lang="vi-VN"/>
              <a:t>Việc thiết lập các không gian riêng biệt này nhằm đảm bảo cả ba yếu tố này có thể tồn tại và phát triển một cách hài hòa và bền vững. Mô hình đề cao việc đồng hành giữa xây dựng đô thị hiện đại và bảo tồn di sản, từ đó tạo ra sự cân bằng. Đây là một hình mẫu tiêu chuẩn của dung hợp bảo tồn và phát triển trên thế giới.</a:t>
            </a:r>
            <a:endParaRPr lang="en-US"/>
          </a:p>
          <a:p>
            <a:pPr lvl="2" algn="just"/>
            <a:r>
              <a:rPr lang="en-US" b="1"/>
              <a:t>Ưu điểm</a:t>
            </a:r>
            <a:r>
              <a:rPr lang="en-US"/>
              <a:t>: Di sản và kinh tế - xã hội cùng cộng sinh, hỗ trợ nhau phát triển.</a:t>
            </a:r>
          </a:p>
          <a:p>
            <a:pPr lvl="2" algn="just"/>
            <a:r>
              <a:rPr lang="en-US" b="1"/>
              <a:t>Nhược điểm</a:t>
            </a:r>
            <a:r>
              <a:rPr lang="en-US"/>
              <a:t>: Các giá trị truyền thống có thể bị suy giảm một cách từ từ, khó nhận biết.</a:t>
            </a:r>
          </a:p>
          <a:p>
            <a:endParaRPr lang="en-US"/>
          </a:p>
        </p:txBody>
      </p:sp>
      <p:sp>
        <p:nvSpPr>
          <p:cNvPr id="4" name="Slide Number Placeholder 3">
            <a:extLst>
              <a:ext uri="{FF2B5EF4-FFF2-40B4-BE49-F238E27FC236}">
                <a16:creationId xmlns:a16="http://schemas.microsoft.com/office/drawing/2014/main" id="{3FD83EB3-4E0D-892C-C58F-E644A34E7778}"/>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41</a:t>
            </a:fld>
            <a:endParaRPr lang="en-US"/>
          </a:p>
        </p:txBody>
      </p:sp>
      <p:grpSp>
        <p:nvGrpSpPr>
          <p:cNvPr id="51" name="Group 50">
            <a:extLst>
              <a:ext uri="{FF2B5EF4-FFF2-40B4-BE49-F238E27FC236}">
                <a16:creationId xmlns:a16="http://schemas.microsoft.com/office/drawing/2014/main" id="{C8153609-73F1-1C2B-CD7E-7157F7D31224}"/>
              </a:ext>
            </a:extLst>
          </p:cNvPr>
          <p:cNvGrpSpPr/>
          <p:nvPr/>
        </p:nvGrpSpPr>
        <p:grpSpPr>
          <a:xfrm>
            <a:off x="5990333" y="937455"/>
            <a:ext cx="3772792" cy="4983090"/>
            <a:chOff x="6133208" y="621080"/>
            <a:chExt cx="3772792" cy="4983090"/>
          </a:xfrm>
        </p:grpSpPr>
        <p:pic>
          <p:nvPicPr>
            <p:cNvPr id="5" name="Picture 2" descr="https://hn.ss.bfcplatform.vn/tckt/2024/04/24A04022-7.jpeg">
              <a:extLst>
                <a:ext uri="{FF2B5EF4-FFF2-40B4-BE49-F238E27FC236}">
                  <a16:creationId xmlns:a16="http://schemas.microsoft.com/office/drawing/2014/main" id="{F5C7A97A-DD2D-2556-6DBC-E96CCD19AF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46" t="10580" b="33928"/>
            <a:stretch/>
          </p:blipFill>
          <p:spPr bwMode="auto">
            <a:xfrm>
              <a:off x="7839133" y="2436400"/>
              <a:ext cx="2066867" cy="10995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hn.ss.bfcplatform.vn/tckt/2024/04/24A04022-1.jpeg">
              <a:extLst>
                <a:ext uri="{FF2B5EF4-FFF2-40B4-BE49-F238E27FC236}">
                  <a16:creationId xmlns:a16="http://schemas.microsoft.com/office/drawing/2014/main" id="{C8DB5CE1-F7A8-C12E-697D-896D3C11D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435" t="35564" b="16333"/>
            <a:stretch/>
          </p:blipFill>
          <p:spPr bwMode="auto">
            <a:xfrm>
              <a:off x="7945760" y="621080"/>
              <a:ext cx="1358632" cy="1185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hn.ss.bfcplatform.vn/tckt/2024/04/24A04022-10.jpeg">
              <a:extLst>
                <a:ext uri="{FF2B5EF4-FFF2-40B4-BE49-F238E27FC236}">
                  <a16:creationId xmlns:a16="http://schemas.microsoft.com/office/drawing/2014/main" id="{5692F067-9669-3429-F1A0-E6CC212B77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833" t="28079" b="22379"/>
            <a:stretch/>
          </p:blipFill>
          <p:spPr bwMode="auto">
            <a:xfrm>
              <a:off x="7964065" y="4215819"/>
              <a:ext cx="1563643" cy="10687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A7665203-34CB-7C90-86DF-59B89A585DFB}"/>
                </a:ext>
              </a:extLst>
            </p:cNvPr>
            <p:cNvSpPr/>
            <p:nvPr/>
          </p:nvSpPr>
          <p:spPr>
            <a:xfrm>
              <a:off x="6177641" y="972244"/>
              <a:ext cx="1145381" cy="742950"/>
            </a:xfrm>
            <a:prstGeom prst="ellipse">
              <a:avLst/>
            </a:prstGeom>
            <a:solidFill>
              <a:srgbClr val="FFC000">
                <a:alpha val="5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0" name="Oval 9">
              <a:extLst>
                <a:ext uri="{FF2B5EF4-FFF2-40B4-BE49-F238E27FC236}">
                  <a16:creationId xmlns:a16="http://schemas.microsoft.com/office/drawing/2014/main" id="{71C8416F-D1D4-EC07-ABDE-290E9498414B}"/>
                </a:ext>
              </a:extLst>
            </p:cNvPr>
            <p:cNvSpPr/>
            <p:nvPr/>
          </p:nvSpPr>
          <p:spPr>
            <a:xfrm rot="1543139">
              <a:off x="6490844" y="1122911"/>
              <a:ext cx="1145381" cy="742950"/>
            </a:xfrm>
            <a:prstGeom prst="ellipse">
              <a:avLst/>
            </a:prstGeom>
            <a:solidFill>
              <a:srgbClr val="853F3F">
                <a:alpha val="50000"/>
              </a:srgbClr>
            </a:solidFill>
            <a:ln w="25400">
              <a:solidFill>
                <a:srgbClr val="853F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1" name="Oval 10">
              <a:extLst>
                <a:ext uri="{FF2B5EF4-FFF2-40B4-BE49-F238E27FC236}">
                  <a16:creationId xmlns:a16="http://schemas.microsoft.com/office/drawing/2014/main" id="{22C485FE-BF2B-D0AC-92ED-F8CED5979600}"/>
                </a:ext>
              </a:extLst>
            </p:cNvPr>
            <p:cNvSpPr/>
            <p:nvPr/>
          </p:nvSpPr>
          <p:spPr>
            <a:xfrm rot="19038438">
              <a:off x="6409813" y="893053"/>
              <a:ext cx="1145381" cy="742950"/>
            </a:xfrm>
            <a:prstGeom prst="ellipse">
              <a:avLst/>
            </a:prstGeom>
            <a:solidFill>
              <a:srgbClr val="EE5112">
                <a:alpha val="50000"/>
              </a:srgbClr>
            </a:solidFill>
            <a:ln w="254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2" name="Oval 11">
              <a:extLst>
                <a:ext uri="{FF2B5EF4-FFF2-40B4-BE49-F238E27FC236}">
                  <a16:creationId xmlns:a16="http://schemas.microsoft.com/office/drawing/2014/main" id="{92199BFF-0D71-2C8D-625E-503498AFC5F4}"/>
                </a:ext>
              </a:extLst>
            </p:cNvPr>
            <p:cNvSpPr/>
            <p:nvPr/>
          </p:nvSpPr>
          <p:spPr>
            <a:xfrm>
              <a:off x="6237684" y="1264528"/>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a:t>H</a:t>
              </a:r>
            </a:p>
          </p:txBody>
        </p:sp>
        <p:sp>
          <p:nvSpPr>
            <p:cNvPr id="13" name="Oval 12">
              <a:extLst>
                <a:ext uri="{FF2B5EF4-FFF2-40B4-BE49-F238E27FC236}">
                  <a16:creationId xmlns:a16="http://schemas.microsoft.com/office/drawing/2014/main" id="{9C27DC4D-76F2-F9F2-9AF8-7F367E2C78F2}"/>
                </a:ext>
              </a:extLst>
            </p:cNvPr>
            <p:cNvSpPr/>
            <p:nvPr/>
          </p:nvSpPr>
          <p:spPr>
            <a:xfrm>
              <a:off x="7143265" y="855509"/>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a:t>B</a:t>
              </a:r>
            </a:p>
          </p:txBody>
        </p:sp>
        <p:sp>
          <p:nvSpPr>
            <p:cNvPr id="14" name="Oval 13">
              <a:extLst>
                <a:ext uri="{FF2B5EF4-FFF2-40B4-BE49-F238E27FC236}">
                  <a16:creationId xmlns:a16="http://schemas.microsoft.com/office/drawing/2014/main" id="{208F2B71-3064-27DB-7174-C45DFBE4504B}"/>
                </a:ext>
              </a:extLst>
            </p:cNvPr>
            <p:cNvSpPr/>
            <p:nvPr/>
          </p:nvSpPr>
          <p:spPr>
            <a:xfrm>
              <a:off x="7165209" y="1577176"/>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3"/>
                <a:t>T</a:t>
              </a:r>
            </a:p>
          </p:txBody>
        </p:sp>
        <p:grpSp>
          <p:nvGrpSpPr>
            <p:cNvPr id="15" name="Group 14">
              <a:extLst>
                <a:ext uri="{FF2B5EF4-FFF2-40B4-BE49-F238E27FC236}">
                  <a16:creationId xmlns:a16="http://schemas.microsoft.com/office/drawing/2014/main" id="{305BAFDB-1A27-3BF2-5F26-F59CB53AB928}"/>
                </a:ext>
              </a:extLst>
            </p:cNvPr>
            <p:cNvGrpSpPr/>
            <p:nvPr/>
          </p:nvGrpSpPr>
          <p:grpSpPr>
            <a:xfrm>
              <a:off x="6133208" y="2467415"/>
              <a:ext cx="1569823" cy="1325608"/>
              <a:chOff x="7548563" y="2921697"/>
              <a:chExt cx="1932090" cy="1631518"/>
            </a:xfrm>
          </p:grpSpPr>
          <p:sp>
            <p:nvSpPr>
              <p:cNvPr id="16" name="Oval 15">
                <a:extLst>
                  <a:ext uri="{FF2B5EF4-FFF2-40B4-BE49-F238E27FC236}">
                    <a16:creationId xmlns:a16="http://schemas.microsoft.com/office/drawing/2014/main" id="{2C1F91A5-5F41-FFAF-BD68-33CFE61ECF4A}"/>
                  </a:ext>
                </a:extLst>
              </p:cNvPr>
              <p:cNvSpPr/>
              <p:nvPr/>
            </p:nvSpPr>
            <p:spPr>
              <a:xfrm>
                <a:off x="7548563" y="3043500"/>
                <a:ext cx="1114007" cy="842700"/>
              </a:xfrm>
              <a:prstGeom prst="ellipse">
                <a:avLst/>
              </a:prstGeom>
              <a:solidFill>
                <a:srgbClr val="FFC000">
                  <a:alpha val="5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7" name="Oval 16">
                <a:extLst>
                  <a:ext uri="{FF2B5EF4-FFF2-40B4-BE49-F238E27FC236}">
                    <a16:creationId xmlns:a16="http://schemas.microsoft.com/office/drawing/2014/main" id="{79563348-A07F-11EE-052E-EEEF56D4959D}"/>
                  </a:ext>
                </a:extLst>
              </p:cNvPr>
              <p:cNvSpPr/>
              <p:nvPr/>
            </p:nvSpPr>
            <p:spPr>
              <a:xfrm rot="1543139">
                <a:off x="8170140" y="3638815"/>
                <a:ext cx="1140818" cy="914400"/>
              </a:xfrm>
              <a:prstGeom prst="ellipse">
                <a:avLst/>
              </a:prstGeom>
              <a:solidFill>
                <a:srgbClr val="853F3F">
                  <a:alpha val="50000"/>
                </a:srgbClr>
              </a:solidFill>
              <a:ln w="25400">
                <a:solidFill>
                  <a:srgbClr val="853F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8" name="Oval 17">
                <a:extLst>
                  <a:ext uri="{FF2B5EF4-FFF2-40B4-BE49-F238E27FC236}">
                    <a16:creationId xmlns:a16="http://schemas.microsoft.com/office/drawing/2014/main" id="{5F3FF73A-7299-B53C-B469-0ABEE3A52E57}"/>
                  </a:ext>
                </a:extLst>
              </p:cNvPr>
              <p:cNvSpPr/>
              <p:nvPr/>
            </p:nvSpPr>
            <p:spPr>
              <a:xfrm rot="19038438">
                <a:off x="8479538" y="2921697"/>
                <a:ext cx="1001115" cy="805055"/>
              </a:xfrm>
              <a:prstGeom prst="ellipse">
                <a:avLst/>
              </a:prstGeom>
              <a:solidFill>
                <a:srgbClr val="EE5112">
                  <a:alpha val="50000"/>
                </a:srgbClr>
              </a:solidFill>
              <a:ln w="254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19" name="Oval 18">
                <a:extLst>
                  <a:ext uri="{FF2B5EF4-FFF2-40B4-BE49-F238E27FC236}">
                    <a16:creationId xmlns:a16="http://schemas.microsoft.com/office/drawing/2014/main" id="{FB36870B-3A18-8F24-CCDF-0C73213CBF00}"/>
                  </a:ext>
                </a:extLst>
              </p:cNvPr>
              <p:cNvSpPr/>
              <p:nvPr/>
            </p:nvSpPr>
            <p:spPr>
              <a:xfrm>
                <a:off x="8866495" y="3113760"/>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0" name="Oval 19">
                <a:extLst>
                  <a:ext uri="{FF2B5EF4-FFF2-40B4-BE49-F238E27FC236}">
                    <a16:creationId xmlns:a16="http://schemas.microsoft.com/office/drawing/2014/main" id="{DA27598D-E787-3DE9-9DF5-FE3ACEC9D0D5}"/>
                  </a:ext>
                </a:extLst>
              </p:cNvPr>
              <p:cNvSpPr/>
              <p:nvPr/>
            </p:nvSpPr>
            <p:spPr>
              <a:xfrm>
                <a:off x="8606635" y="4045862"/>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1" name="Oval 20">
                <a:extLst>
                  <a:ext uri="{FF2B5EF4-FFF2-40B4-BE49-F238E27FC236}">
                    <a16:creationId xmlns:a16="http://schemas.microsoft.com/office/drawing/2014/main" id="{154CD32B-1CE1-E570-026D-CCEEC8DD452E}"/>
                  </a:ext>
                </a:extLst>
              </p:cNvPr>
              <p:cNvSpPr/>
              <p:nvPr/>
            </p:nvSpPr>
            <p:spPr>
              <a:xfrm>
                <a:off x="7835825" y="3318508"/>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2" name="Rectangle 21">
                <a:extLst>
                  <a:ext uri="{FF2B5EF4-FFF2-40B4-BE49-F238E27FC236}">
                    <a16:creationId xmlns:a16="http://schemas.microsoft.com/office/drawing/2014/main" id="{9EE5D00C-53E2-6CE9-923C-004635491755}"/>
                  </a:ext>
                </a:extLst>
              </p:cNvPr>
              <p:cNvSpPr/>
              <p:nvPr/>
            </p:nvSpPr>
            <p:spPr>
              <a:xfrm>
                <a:off x="7777993" y="3300084"/>
                <a:ext cx="487707" cy="329164"/>
              </a:xfrm>
              <a:prstGeom prst="rect">
                <a:avLst/>
              </a:prstGeom>
            </p:spPr>
            <p:txBody>
              <a:bodyPr wrap="none">
                <a:spAutoFit/>
              </a:bodyPr>
              <a:lstStyle/>
              <a:p>
                <a:r>
                  <a:rPr lang="en-US" sz="1138" b="1">
                    <a:solidFill>
                      <a:schemeClr val="bg1"/>
                    </a:solidFill>
                    <a:sym typeface="Wingdings" panose="05000000000000000000" pitchFamily="2" charset="2"/>
                  </a:rPr>
                  <a:t>CH</a:t>
                </a:r>
                <a:endParaRPr lang="en-US" sz="1138" b="1">
                  <a:solidFill>
                    <a:schemeClr val="bg1"/>
                  </a:solidFill>
                </a:endParaRPr>
              </a:p>
            </p:txBody>
          </p:sp>
          <p:sp>
            <p:nvSpPr>
              <p:cNvPr id="23" name="Rectangle 22">
                <a:extLst>
                  <a:ext uri="{FF2B5EF4-FFF2-40B4-BE49-F238E27FC236}">
                    <a16:creationId xmlns:a16="http://schemas.microsoft.com/office/drawing/2014/main" id="{C1A096B9-A617-3A79-24A6-BC0BEBD7162E}"/>
                  </a:ext>
                </a:extLst>
              </p:cNvPr>
              <p:cNvSpPr/>
              <p:nvPr/>
            </p:nvSpPr>
            <p:spPr>
              <a:xfrm>
                <a:off x="8803318" y="3090664"/>
                <a:ext cx="487707" cy="329164"/>
              </a:xfrm>
              <a:prstGeom prst="rect">
                <a:avLst/>
              </a:prstGeom>
            </p:spPr>
            <p:txBody>
              <a:bodyPr wrap="none">
                <a:spAutoFit/>
              </a:bodyPr>
              <a:lstStyle/>
              <a:p>
                <a:r>
                  <a:rPr lang="en-US" sz="1138" b="1">
                    <a:solidFill>
                      <a:schemeClr val="bg1"/>
                    </a:solidFill>
                    <a:sym typeface="Wingdings" panose="05000000000000000000" pitchFamily="2" charset="2"/>
                  </a:rPr>
                  <a:t>CB</a:t>
                </a:r>
                <a:endParaRPr lang="en-US" sz="1138" b="1">
                  <a:solidFill>
                    <a:schemeClr val="bg1"/>
                  </a:solidFill>
                </a:endParaRPr>
              </a:p>
            </p:txBody>
          </p:sp>
          <p:sp>
            <p:nvSpPr>
              <p:cNvPr id="24" name="Rectangle 23">
                <a:extLst>
                  <a:ext uri="{FF2B5EF4-FFF2-40B4-BE49-F238E27FC236}">
                    <a16:creationId xmlns:a16="http://schemas.microsoft.com/office/drawing/2014/main" id="{BADE9CC0-8910-D10E-F416-BE5933FAFC54}"/>
                  </a:ext>
                </a:extLst>
              </p:cNvPr>
              <p:cNvSpPr/>
              <p:nvPr/>
            </p:nvSpPr>
            <p:spPr>
              <a:xfrm>
                <a:off x="8551146" y="4014190"/>
                <a:ext cx="467978" cy="329164"/>
              </a:xfrm>
              <a:prstGeom prst="rect">
                <a:avLst/>
              </a:prstGeom>
            </p:spPr>
            <p:txBody>
              <a:bodyPr wrap="none">
                <a:spAutoFit/>
              </a:bodyPr>
              <a:lstStyle/>
              <a:p>
                <a:r>
                  <a:rPr lang="en-US" sz="1138" b="1">
                    <a:solidFill>
                      <a:schemeClr val="bg1"/>
                    </a:solidFill>
                    <a:sym typeface="Wingdings" panose="05000000000000000000" pitchFamily="2" charset="2"/>
                  </a:rPr>
                  <a:t>CT</a:t>
                </a:r>
                <a:endParaRPr lang="en-US" sz="1138" b="1">
                  <a:solidFill>
                    <a:schemeClr val="bg1"/>
                  </a:solidFill>
                </a:endParaRPr>
              </a:p>
            </p:txBody>
          </p:sp>
          <p:sp>
            <p:nvSpPr>
              <p:cNvPr id="25" name="Up-Down Arrow 40">
                <a:extLst>
                  <a:ext uri="{FF2B5EF4-FFF2-40B4-BE49-F238E27FC236}">
                    <a16:creationId xmlns:a16="http://schemas.microsoft.com/office/drawing/2014/main" id="{AE0E9B3B-0E8C-4F4A-69F3-4BB7E21E9A47}"/>
                  </a:ext>
                </a:extLst>
              </p:cNvPr>
              <p:cNvSpPr/>
              <p:nvPr/>
            </p:nvSpPr>
            <p:spPr>
              <a:xfrm rot="17554178">
                <a:off x="8285008" y="3372431"/>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6" name="Up-Down Arrow 57">
                <a:extLst>
                  <a:ext uri="{FF2B5EF4-FFF2-40B4-BE49-F238E27FC236}">
                    <a16:creationId xmlns:a16="http://schemas.microsoft.com/office/drawing/2014/main" id="{F8E10881-2F59-4890-6533-CA82D72473D9}"/>
                  </a:ext>
                </a:extLst>
              </p:cNvPr>
              <p:cNvSpPr/>
              <p:nvPr/>
            </p:nvSpPr>
            <p:spPr>
              <a:xfrm rot="2121921">
                <a:off x="8753229" y="3335121"/>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7" name="Up-Down Arrow 58">
                <a:extLst>
                  <a:ext uri="{FF2B5EF4-FFF2-40B4-BE49-F238E27FC236}">
                    <a16:creationId xmlns:a16="http://schemas.microsoft.com/office/drawing/2014/main" id="{AF8B8A60-8C65-1FDD-C9F6-8DB2630261DD}"/>
                  </a:ext>
                </a:extLst>
              </p:cNvPr>
              <p:cNvSpPr/>
              <p:nvPr/>
            </p:nvSpPr>
            <p:spPr>
              <a:xfrm rot="21005848">
                <a:off x="8593012" y="3737416"/>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grpSp>
        <p:grpSp>
          <p:nvGrpSpPr>
            <p:cNvPr id="28" name="Group 27">
              <a:extLst>
                <a:ext uri="{FF2B5EF4-FFF2-40B4-BE49-F238E27FC236}">
                  <a16:creationId xmlns:a16="http://schemas.microsoft.com/office/drawing/2014/main" id="{592AF073-0CF1-9E9D-5BCB-1F163A2E950B}"/>
                </a:ext>
              </a:extLst>
            </p:cNvPr>
            <p:cNvGrpSpPr/>
            <p:nvPr/>
          </p:nvGrpSpPr>
          <p:grpSpPr>
            <a:xfrm>
              <a:off x="6149266" y="4053298"/>
              <a:ext cx="1628673" cy="1550872"/>
              <a:chOff x="7568327" y="4702636"/>
              <a:chExt cx="2004521" cy="1908766"/>
            </a:xfrm>
          </p:grpSpPr>
          <p:sp>
            <p:nvSpPr>
              <p:cNvPr id="29" name="Oval 28">
                <a:extLst>
                  <a:ext uri="{FF2B5EF4-FFF2-40B4-BE49-F238E27FC236}">
                    <a16:creationId xmlns:a16="http://schemas.microsoft.com/office/drawing/2014/main" id="{8BC1E980-175F-7C51-B929-922ED3AD345D}"/>
                  </a:ext>
                </a:extLst>
              </p:cNvPr>
              <p:cNvSpPr/>
              <p:nvPr/>
            </p:nvSpPr>
            <p:spPr>
              <a:xfrm>
                <a:off x="7568327" y="5096441"/>
                <a:ext cx="873767" cy="836166"/>
              </a:xfrm>
              <a:prstGeom prst="ellipse">
                <a:avLst/>
              </a:prstGeom>
              <a:solidFill>
                <a:srgbClr val="FFC000">
                  <a:alpha val="5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0" name="Oval 29">
                <a:extLst>
                  <a:ext uri="{FF2B5EF4-FFF2-40B4-BE49-F238E27FC236}">
                    <a16:creationId xmlns:a16="http://schemas.microsoft.com/office/drawing/2014/main" id="{E075D6EF-1BA3-20FD-A3B5-662EED84FD54}"/>
                  </a:ext>
                </a:extLst>
              </p:cNvPr>
              <p:cNvSpPr/>
              <p:nvPr/>
            </p:nvSpPr>
            <p:spPr>
              <a:xfrm rot="1543139">
                <a:off x="8551146" y="5819642"/>
                <a:ext cx="831804" cy="791760"/>
              </a:xfrm>
              <a:prstGeom prst="ellipse">
                <a:avLst/>
              </a:prstGeom>
              <a:solidFill>
                <a:srgbClr val="853F3F">
                  <a:alpha val="50000"/>
                </a:srgbClr>
              </a:solidFill>
              <a:ln w="25400">
                <a:solidFill>
                  <a:srgbClr val="853F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1" name="Oval 30">
                <a:extLst>
                  <a:ext uri="{FF2B5EF4-FFF2-40B4-BE49-F238E27FC236}">
                    <a16:creationId xmlns:a16="http://schemas.microsoft.com/office/drawing/2014/main" id="{E9D6AC72-CB00-03F0-A270-DF7652267CEF}"/>
                  </a:ext>
                </a:extLst>
              </p:cNvPr>
              <p:cNvSpPr/>
              <p:nvPr/>
            </p:nvSpPr>
            <p:spPr>
              <a:xfrm rot="19038438">
                <a:off x="8777516" y="4702636"/>
                <a:ext cx="795332" cy="803924"/>
              </a:xfrm>
              <a:prstGeom prst="ellipse">
                <a:avLst/>
              </a:prstGeom>
              <a:solidFill>
                <a:srgbClr val="EE5112">
                  <a:alpha val="50000"/>
                </a:srgbClr>
              </a:solidFill>
              <a:ln w="254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2" name="Oval 31">
                <a:extLst>
                  <a:ext uri="{FF2B5EF4-FFF2-40B4-BE49-F238E27FC236}">
                    <a16:creationId xmlns:a16="http://schemas.microsoft.com/office/drawing/2014/main" id="{D8C75930-241F-7F61-38A5-DABFDB200E04}"/>
                  </a:ext>
                </a:extLst>
              </p:cNvPr>
              <p:cNvSpPr/>
              <p:nvPr/>
            </p:nvSpPr>
            <p:spPr>
              <a:xfrm>
                <a:off x="9006257" y="5017106"/>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3" name="Oval 32">
                <a:extLst>
                  <a:ext uri="{FF2B5EF4-FFF2-40B4-BE49-F238E27FC236}">
                    <a16:creationId xmlns:a16="http://schemas.microsoft.com/office/drawing/2014/main" id="{DB1BEB5A-C0CE-9E8C-5F03-2CC5B2708405}"/>
                  </a:ext>
                </a:extLst>
              </p:cNvPr>
              <p:cNvSpPr/>
              <p:nvPr/>
            </p:nvSpPr>
            <p:spPr>
              <a:xfrm>
                <a:off x="8840529" y="6014198"/>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4" name="Oval 33">
                <a:extLst>
                  <a:ext uri="{FF2B5EF4-FFF2-40B4-BE49-F238E27FC236}">
                    <a16:creationId xmlns:a16="http://schemas.microsoft.com/office/drawing/2014/main" id="{66189B35-D53E-0785-E1FA-502196747057}"/>
                  </a:ext>
                </a:extLst>
              </p:cNvPr>
              <p:cNvSpPr/>
              <p:nvPr/>
            </p:nvSpPr>
            <p:spPr>
              <a:xfrm>
                <a:off x="7872936" y="5380002"/>
                <a:ext cx="266700" cy="263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5" name="Rectangle 34">
                <a:extLst>
                  <a:ext uri="{FF2B5EF4-FFF2-40B4-BE49-F238E27FC236}">
                    <a16:creationId xmlns:a16="http://schemas.microsoft.com/office/drawing/2014/main" id="{B617C6EE-E4FF-8761-7734-AFAE19A03FF7}"/>
                  </a:ext>
                </a:extLst>
              </p:cNvPr>
              <p:cNvSpPr/>
              <p:nvPr/>
            </p:nvSpPr>
            <p:spPr>
              <a:xfrm>
                <a:off x="7746736" y="5361576"/>
                <a:ext cx="617921" cy="329164"/>
              </a:xfrm>
              <a:prstGeom prst="rect">
                <a:avLst/>
              </a:prstGeom>
            </p:spPr>
            <p:txBody>
              <a:bodyPr wrap="none">
                <a:spAutoFit/>
              </a:bodyPr>
              <a:lstStyle/>
              <a:p>
                <a:r>
                  <a:rPr lang="en-US" sz="1138" b="1">
                    <a:solidFill>
                      <a:schemeClr val="bg1"/>
                    </a:solidFill>
                    <a:sym typeface="Wingdings" panose="05000000000000000000" pitchFamily="2" charset="2"/>
                  </a:rPr>
                  <a:t>CHD</a:t>
                </a:r>
                <a:endParaRPr lang="en-US" sz="1138" b="1">
                  <a:solidFill>
                    <a:schemeClr val="bg1"/>
                  </a:solidFill>
                </a:endParaRPr>
              </a:p>
            </p:txBody>
          </p:sp>
          <p:sp>
            <p:nvSpPr>
              <p:cNvPr id="36" name="Rectangle 35">
                <a:extLst>
                  <a:ext uri="{FF2B5EF4-FFF2-40B4-BE49-F238E27FC236}">
                    <a16:creationId xmlns:a16="http://schemas.microsoft.com/office/drawing/2014/main" id="{ED40631C-4C8B-1338-9872-61A12CCEDDD3}"/>
                  </a:ext>
                </a:extLst>
              </p:cNvPr>
              <p:cNvSpPr/>
              <p:nvPr/>
            </p:nvSpPr>
            <p:spPr>
              <a:xfrm>
                <a:off x="8900349" y="4994011"/>
                <a:ext cx="617921" cy="329164"/>
              </a:xfrm>
              <a:prstGeom prst="rect">
                <a:avLst/>
              </a:prstGeom>
            </p:spPr>
            <p:txBody>
              <a:bodyPr wrap="none">
                <a:spAutoFit/>
              </a:bodyPr>
              <a:lstStyle/>
              <a:p>
                <a:r>
                  <a:rPr lang="en-US" sz="1138" b="1">
                    <a:solidFill>
                      <a:schemeClr val="bg1"/>
                    </a:solidFill>
                    <a:sym typeface="Wingdings" panose="05000000000000000000" pitchFamily="2" charset="2"/>
                  </a:rPr>
                  <a:t>CBD</a:t>
                </a:r>
                <a:endParaRPr lang="en-US" sz="1138" b="1">
                  <a:solidFill>
                    <a:schemeClr val="bg1"/>
                  </a:solidFill>
                </a:endParaRPr>
              </a:p>
            </p:txBody>
          </p:sp>
          <p:sp>
            <p:nvSpPr>
              <p:cNvPr id="37" name="Rectangle 36">
                <a:extLst>
                  <a:ext uri="{FF2B5EF4-FFF2-40B4-BE49-F238E27FC236}">
                    <a16:creationId xmlns:a16="http://schemas.microsoft.com/office/drawing/2014/main" id="{6172CEF5-544C-172D-7D96-213917C25742}"/>
                  </a:ext>
                </a:extLst>
              </p:cNvPr>
              <p:cNvSpPr/>
              <p:nvPr/>
            </p:nvSpPr>
            <p:spPr>
              <a:xfrm>
                <a:off x="8742310" y="5999618"/>
                <a:ext cx="598191" cy="329164"/>
              </a:xfrm>
              <a:prstGeom prst="rect">
                <a:avLst/>
              </a:prstGeom>
            </p:spPr>
            <p:txBody>
              <a:bodyPr wrap="none">
                <a:spAutoFit/>
              </a:bodyPr>
              <a:lstStyle/>
              <a:p>
                <a:r>
                  <a:rPr lang="en-US" sz="1138" b="1">
                    <a:solidFill>
                      <a:schemeClr val="bg1"/>
                    </a:solidFill>
                    <a:sym typeface="Wingdings" panose="05000000000000000000" pitchFamily="2" charset="2"/>
                  </a:rPr>
                  <a:t>CTD</a:t>
                </a:r>
                <a:endParaRPr lang="en-US" sz="1138" b="1">
                  <a:solidFill>
                    <a:schemeClr val="bg1"/>
                  </a:solidFill>
                </a:endParaRPr>
              </a:p>
            </p:txBody>
          </p:sp>
          <p:sp>
            <p:nvSpPr>
              <p:cNvPr id="38" name="Up-Down Arrow 68">
                <a:extLst>
                  <a:ext uri="{FF2B5EF4-FFF2-40B4-BE49-F238E27FC236}">
                    <a16:creationId xmlns:a16="http://schemas.microsoft.com/office/drawing/2014/main" id="{FFD6B75C-724F-F98D-D233-9631CC050C58}"/>
                  </a:ext>
                </a:extLst>
              </p:cNvPr>
              <p:cNvSpPr/>
              <p:nvPr/>
            </p:nvSpPr>
            <p:spPr>
              <a:xfrm rot="15333004">
                <a:off x="8566213" y="5131693"/>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39" name="Up-Down Arrow 69">
                <a:extLst>
                  <a:ext uri="{FF2B5EF4-FFF2-40B4-BE49-F238E27FC236}">
                    <a16:creationId xmlns:a16="http://schemas.microsoft.com/office/drawing/2014/main" id="{33DD51A2-E1C6-42E8-887D-61A19F39A0A3}"/>
                  </a:ext>
                </a:extLst>
              </p:cNvPr>
              <p:cNvSpPr/>
              <p:nvPr/>
            </p:nvSpPr>
            <p:spPr>
              <a:xfrm rot="705181">
                <a:off x="9110706" y="5540594"/>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40" name="Up-Down Arrow 70">
                <a:extLst>
                  <a:ext uri="{FF2B5EF4-FFF2-40B4-BE49-F238E27FC236}">
                    <a16:creationId xmlns:a16="http://schemas.microsoft.com/office/drawing/2014/main" id="{777FB694-8321-3D39-94DB-76BAC8D4A789}"/>
                  </a:ext>
                </a:extLst>
              </p:cNvPr>
              <p:cNvSpPr/>
              <p:nvPr/>
            </p:nvSpPr>
            <p:spPr>
              <a:xfrm rot="18038278">
                <a:off x="8440525" y="5724286"/>
                <a:ext cx="108473" cy="2594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41" name="Oval 40">
                <a:extLst>
                  <a:ext uri="{FF2B5EF4-FFF2-40B4-BE49-F238E27FC236}">
                    <a16:creationId xmlns:a16="http://schemas.microsoft.com/office/drawing/2014/main" id="{4795512A-79E6-8FE5-E0FE-857D4D6CEB4A}"/>
                  </a:ext>
                </a:extLst>
              </p:cNvPr>
              <p:cNvSpPr/>
              <p:nvPr/>
            </p:nvSpPr>
            <p:spPr>
              <a:xfrm>
                <a:off x="8559206" y="5486430"/>
                <a:ext cx="381536" cy="288616"/>
              </a:xfrm>
              <a:prstGeom prst="ellipse">
                <a:avLst/>
              </a:prstGeom>
              <a:solidFill>
                <a:srgbClr val="92D050">
                  <a:alpha val="50000"/>
                </a:srgbClr>
              </a:solid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42" name="Rectangle 41">
                <a:extLst>
                  <a:ext uri="{FF2B5EF4-FFF2-40B4-BE49-F238E27FC236}">
                    <a16:creationId xmlns:a16="http://schemas.microsoft.com/office/drawing/2014/main" id="{65DCA4B3-99EC-7F49-C6EC-2386AEC1C712}"/>
                  </a:ext>
                </a:extLst>
              </p:cNvPr>
              <p:cNvSpPr/>
              <p:nvPr/>
            </p:nvSpPr>
            <p:spPr>
              <a:xfrm>
                <a:off x="8502951" y="5467820"/>
                <a:ext cx="617921" cy="329164"/>
              </a:xfrm>
              <a:prstGeom prst="rect">
                <a:avLst/>
              </a:prstGeom>
            </p:spPr>
            <p:txBody>
              <a:bodyPr wrap="none">
                <a:spAutoFit/>
              </a:bodyPr>
              <a:lstStyle/>
              <a:p>
                <a:r>
                  <a:rPr lang="en-US" sz="1138" b="1">
                    <a:solidFill>
                      <a:schemeClr val="bg1"/>
                    </a:solidFill>
                    <a:sym typeface="Wingdings" panose="05000000000000000000" pitchFamily="2" charset="2"/>
                  </a:rPr>
                  <a:t>CHB</a:t>
                </a:r>
                <a:endParaRPr lang="en-US" sz="1138" b="1">
                  <a:solidFill>
                    <a:schemeClr val="bg1"/>
                  </a:solidFill>
                </a:endParaRPr>
              </a:p>
            </p:txBody>
          </p:sp>
        </p:grpSp>
      </p:grpSp>
    </p:spTree>
    <p:extLst>
      <p:ext uri="{BB962C8B-B14F-4D97-AF65-F5344CB8AC3E}">
        <p14:creationId xmlns:p14="http://schemas.microsoft.com/office/powerpoint/2010/main" val="3292444309"/>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DD0F-4887-6E97-9FEC-3A67CCF1A77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5BE53A3-B340-C597-53F9-0303018724DA}"/>
              </a:ext>
            </a:extLst>
          </p:cNvPr>
          <p:cNvSpPr>
            <a:spLocks noGrp="1"/>
          </p:cNvSpPr>
          <p:nvPr>
            <p:ph type="title"/>
          </p:nvPr>
        </p:nvSpPr>
        <p:spPr>
          <a:xfrm>
            <a:off x="233082" y="177627"/>
            <a:ext cx="8991881" cy="355250"/>
          </a:xfrm>
        </p:spPr>
        <p:txBody>
          <a:bodyPr>
            <a:normAutofit fontScale="90000"/>
          </a:bodyPr>
          <a:lstStyle/>
          <a:p>
            <a:r>
              <a:rPr lang="en-US"/>
              <a:t>Định hướng tổ chức không gian - Đề xuất mô hình phát triển</a:t>
            </a:r>
            <a:r>
              <a:rPr lang="vi-VN"/>
              <a:t>: </a:t>
            </a:r>
            <a:endParaRPr lang="en-US"/>
          </a:p>
        </p:txBody>
      </p:sp>
      <p:sp>
        <p:nvSpPr>
          <p:cNvPr id="3" name="Content Placeholder 2">
            <a:extLst>
              <a:ext uri="{FF2B5EF4-FFF2-40B4-BE49-F238E27FC236}">
                <a16:creationId xmlns:a16="http://schemas.microsoft.com/office/drawing/2014/main" id="{4778E7AA-8BDE-696A-21BD-93052391E1EA}"/>
              </a:ext>
            </a:extLst>
          </p:cNvPr>
          <p:cNvSpPr>
            <a:spLocks noGrp="1"/>
          </p:cNvSpPr>
          <p:nvPr>
            <p:ph idx="1"/>
          </p:nvPr>
        </p:nvSpPr>
        <p:spPr>
          <a:xfrm>
            <a:off x="233082" y="616450"/>
            <a:ext cx="4719918" cy="5560514"/>
          </a:xfrm>
        </p:spPr>
        <p:txBody>
          <a:bodyPr>
            <a:normAutofit/>
          </a:bodyPr>
          <a:lstStyle/>
          <a:p>
            <a:pPr lvl="2" algn="just"/>
            <a:r>
              <a:rPr lang="en-US"/>
              <a:t>Phát triển theo mô hình </a:t>
            </a:r>
            <a:r>
              <a:rPr lang="en-US" b="1"/>
              <a:t>CỘNG SINH DI SẢN: </a:t>
            </a:r>
            <a:r>
              <a:rPr lang="en-US"/>
              <a:t>là một hình mẫu tiêu chuẩn của dung hợp bảo tồn và phát triển trên thế giới. Tạo ra các trung tâm mới, </a:t>
            </a:r>
            <a:r>
              <a:rPr lang="en-US" b="1" i="1"/>
              <a:t>giảm áp lực lên Di sản </a:t>
            </a:r>
            <a:r>
              <a:rPr lang="en-US"/>
              <a:t>(khu vực bảo tồn quần thể di tích)</a:t>
            </a:r>
          </a:p>
          <a:p>
            <a:pPr lvl="2" algn="just"/>
            <a:r>
              <a:rPr lang="en-US"/>
              <a:t>Tập trung vào việc xây dựng mối quan hệ cộng sinh giữa Bảo vệ Di tích và Phát triển kinh tế du lịch: Hình thành và phát triển 3 khu vực trung tâm có mối quan hệ tương hỗ lẫn nhau:</a:t>
            </a:r>
          </a:p>
          <a:p>
            <a:pPr marL="461963" lvl="3" algn="just"/>
            <a:r>
              <a:rPr lang="en-US" b="1">
                <a:sym typeface="Wingdings" panose="05000000000000000000" pitchFamily="2" charset="2"/>
              </a:rPr>
              <a:t>Khu vực lịch sử trung tâm (CHD): </a:t>
            </a:r>
            <a:r>
              <a:rPr lang="en-US">
                <a:sym typeface="Wingdings" panose="05000000000000000000" pitchFamily="2" charset="2"/>
              </a:rPr>
              <a:t>Là không gian lưu giữ các Di tích, </a:t>
            </a:r>
            <a:r>
              <a:rPr lang="en-US" i="1">
                <a:solidFill>
                  <a:srgbClr val="FF0000"/>
                </a:solidFill>
                <a:sym typeface="Wingdings" panose="05000000000000000000" pitchFamily="2" charset="2"/>
              </a:rPr>
              <a:t>tập trung công tác tu bổ, bảo quản</a:t>
            </a:r>
            <a:r>
              <a:rPr lang="en-US">
                <a:sym typeface="Wingdings" panose="05000000000000000000" pitchFamily="2" charset="2"/>
              </a:rPr>
              <a:t> và không gian bảo tồn. Tôn vinh giá trị LỊCH SỬ VĂN HÓA. Sinh kế THỤ ĐỘNG.</a:t>
            </a:r>
          </a:p>
          <a:p>
            <a:pPr marL="461963" lvl="3" algn="just"/>
            <a:r>
              <a:rPr lang="en-US" b="1">
                <a:sym typeface="Wingdings" panose="05000000000000000000" pitchFamily="2" charset="2"/>
              </a:rPr>
              <a:t>Khu dịch vụ du lịch trung tâm (CTD): </a:t>
            </a:r>
            <a:r>
              <a:rPr lang="en-US">
                <a:sym typeface="Wingdings" panose="05000000000000000000" pitchFamily="2" charset="2"/>
              </a:rPr>
              <a:t>Là Vùng đệm – </a:t>
            </a:r>
            <a:r>
              <a:rPr lang="en-US" b="1">
                <a:solidFill>
                  <a:srgbClr val="FF0000"/>
                </a:solidFill>
                <a:sym typeface="Wingdings" panose="05000000000000000000" pitchFamily="2" charset="2"/>
              </a:rPr>
              <a:t>Không gian tiếp biến Văn Hóa </a:t>
            </a:r>
            <a:r>
              <a:rPr lang="en-US">
                <a:sym typeface="Wingdings" panose="05000000000000000000" pitchFamily="2" charset="2"/>
              </a:rPr>
              <a:t>– </a:t>
            </a:r>
            <a:r>
              <a:rPr lang="en-US" i="1">
                <a:solidFill>
                  <a:srgbClr val="FF0000"/>
                </a:solidFill>
                <a:sym typeface="Wingdings" panose="05000000000000000000" pitchFamily="2" charset="2"/>
              </a:rPr>
              <a:t>khai thác và phát huy giá trị Di sản (Không gian đón tiếp, lễ hội,…). </a:t>
            </a:r>
            <a:r>
              <a:rPr lang="en-US">
                <a:sym typeface="Wingdings" panose="05000000000000000000" pitchFamily="2" charset="2"/>
              </a:rPr>
              <a:t>Tạo việc làm, tạo thu nhập. Sinh kế CHỦ ĐỘNG, có sức tải và làm việc thích ứng. Tập trung thu hút khách du lịch và phát triển dịch vụ.</a:t>
            </a:r>
          </a:p>
          <a:p>
            <a:pPr marL="461963" lvl="3" algn="just"/>
            <a:r>
              <a:rPr lang="en-US" b="1">
                <a:sym typeface="Wingdings" panose="05000000000000000000" pitchFamily="2" charset="2"/>
              </a:rPr>
              <a:t>Khu vực thương mại trung tâm (CBD): </a:t>
            </a:r>
            <a:r>
              <a:rPr lang="en-US">
                <a:sym typeface="Wingdings" panose="05000000000000000000" pitchFamily="2" charset="2"/>
              </a:rPr>
              <a:t>Tập trung phát triển kinh tế thương mại (các không gian lễ hội, tâm linh, dịch vụ đa chức năng). Đây là khu vực sinh kế CHỦ ĐỘNG, tăng năng lực cạnh tranh và khả năng cung ứng dịch vụ. </a:t>
            </a:r>
            <a:r>
              <a:rPr lang="en-US" i="1">
                <a:solidFill>
                  <a:srgbClr val="FF0000"/>
                </a:solidFill>
                <a:sym typeface="Wingdings" panose="05000000000000000000" pitchFamily="2" charset="2"/>
              </a:rPr>
              <a:t>Tăng giá trị Di sản.</a:t>
            </a:r>
          </a:p>
          <a:p>
            <a:pPr lvl="2" algn="just"/>
            <a:r>
              <a:rPr lang="en-US">
                <a:sym typeface="Wingdings" panose="05000000000000000000" pitchFamily="2" charset="2"/>
              </a:rPr>
              <a:t>Việc thiết lập các không gian riêng biệt này nhằm đảm bảo cả ba yếu tố này có thể tồn tại và phát triển một cách hài hòa, bền vững.</a:t>
            </a:r>
          </a:p>
          <a:p>
            <a:pPr lvl="2" algn="just"/>
            <a:r>
              <a:rPr lang="en-US">
                <a:sym typeface="Wingdings" panose="05000000000000000000" pitchFamily="2" charset="2"/>
              </a:rPr>
              <a:t>Từ đó tạo ra sự CÂN BẰNG giữa nhu cầu PHÁT TRIỂN VÀ BẢO VỆ giá trị lịch sử văn hóa.</a:t>
            </a:r>
          </a:p>
          <a:p>
            <a:pPr lvl="2" algn="just"/>
            <a:r>
              <a:rPr lang="en-US">
                <a:sym typeface="Wingdings" panose="05000000000000000000" pitchFamily="2" charset="2"/>
              </a:rPr>
              <a:t>Hình thành tuyến công viên trung tâm (CHP): Bảo tồn không gian mở, </a:t>
            </a:r>
            <a:r>
              <a:rPr lang="en-US" i="1">
                <a:sym typeface="Wingdings" panose="05000000000000000000" pitchFamily="2" charset="2"/>
              </a:rPr>
              <a:t>phát huy mặt tiền di sản và tăng cường kết nối xanh liên kết các khu vực trung tâm</a:t>
            </a:r>
          </a:p>
          <a:p>
            <a:pPr lvl="3"/>
            <a:endParaRPr lang="vi-VN"/>
          </a:p>
          <a:p>
            <a:pPr lvl="2"/>
            <a:endParaRPr lang="en-US"/>
          </a:p>
          <a:p>
            <a:endParaRPr lang="en-US"/>
          </a:p>
        </p:txBody>
      </p:sp>
      <p:sp>
        <p:nvSpPr>
          <p:cNvPr id="4" name="Slide Number Placeholder 3">
            <a:extLst>
              <a:ext uri="{FF2B5EF4-FFF2-40B4-BE49-F238E27FC236}">
                <a16:creationId xmlns:a16="http://schemas.microsoft.com/office/drawing/2014/main" id="{40F5FC64-9995-2187-9450-8E2828CA520E}"/>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42</a:t>
            </a:fld>
            <a:endParaRPr lang="en-US"/>
          </a:p>
        </p:txBody>
      </p:sp>
      <p:pic>
        <p:nvPicPr>
          <p:cNvPr id="57" name="Picture 56">
            <a:extLst>
              <a:ext uri="{FF2B5EF4-FFF2-40B4-BE49-F238E27FC236}">
                <a16:creationId xmlns:a16="http://schemas.microsoft.com/office/drawing/2014/main" id="{430E1EB4-D1E2-3370-C9AE-77A24BD6D7EB}"/>
              </a:ext>
            </a:extLst>
          </p:cNvPr>
          <p:cNvPicPr>
            <a:picLocks noChangeAspect="1"/>
          </p:cNvPicPr>
          <p:nvPr/>
        </p:nvPicPr>
        <p:blipFill rotWithShape="1">
          <a:blip r:embed="rId2"/>
          <a:srcRect l="62895" t="37267" b="26660"/>
          <a:stretch/>
        </p:blipFill>
        <p:spPr>
          <a:xfrm>
            <a:off x="7891564" y="763199"/>
            <a:ext cx="1626746" cy="1025503"/>
          </a:xfrm>
          <a:prstGeom prst="rect">
            <a:avLst/>
          </a:prstGeom>
        </p:spPr>
      </p:pic>
      <p:sp>
        <p:nvSpPr>
          <p:cNvPr id="63" name="Oval 62">
            <a:extLst>
              <a:ext uri="{FF2B5EF4-FFF2-40B4-BE49-F238E27FC236}">
                <a16:creationId xmlns:a16="http://schemas.microsoft.com/office/drawing/2014/main" id="{44497354-E7F4-3373-82EF-D1F52936DF47}"/>
              </a:ext>
            </a:extLst>
          </p:cNvPr>
          <p:cNvSpPr/>
          <p:nvPr/>
        </p:nvSpPr>
        <p:spPr>
          <a:xfrm>
            <a:off x="6079201" y="954209"/>
            <a:ext cx="709936" cy="444201"/>
          </a:xfrm>
          <a:prstGeom prst="ellipse">
            <a:avLst/>
          </a:prstGeom>
          <a:solidFill>
            <a:srgbClr val="FFC000">
              <a:alpha val="50000"/>
            </a:srgbClr>
          </a:solid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4" name="Oval 63">
            <a:extLst>
              <a:ext uri="{FF2B5EF4-FFF2-40B4-BE49-F238E27FC236}">
                <a16:creationId xmlns:a16="http://schemas.microsoft.com/office/drawing/2014/main" id="{34EB7F3F-5898-2F25-AB77-A150071589CE}"/>
              </a:ext>
            </a:extLst>
          </p:cNvPr>
          <p:cNvSpPr/>
          <p:nvPr/>
        </p:nvSpPr>
        <p:spPr>
          <a:xfrm rot="20829646">
            <a:off x="6913041" y="1443181"/>
            <a:ext cx="629376" cy="444841"/>
          </a:xfrm>
          <a:prstGeom prst="ellipse">
            <a:avLst/>
          </a:prstGeom>
          <a:solidFill>
            <a:srgbClr val="853F3F">
              <a:alpha val="50000"/>
            </a:srgbClr>
          </a:solidFill>
          <a:ln w="25400">
            <a:solidFill>
              <a:srgbClr val="853F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5" name="Oval 64">
            <a:extLst>
              <a:ext uri="{FF2B5EF4-FFF2-40B4-BE49-F238E27FC236}">
                <a16:creationId xmlns:a16="http://schemas.microsoft.com/office/drawing/2014/main" id="{62841A32-A0DE-B88E-5A97-5E8D77D028C7}"/>
              </a:ext>
            </a:extLst>
          </p:cNvPr>
          <p:cNvSpPr/>
          <p:nvPr/>
        </p:nvSpPr>
        <p:spPr>
          <a:xfrm rot="19038438">
            <a:off x="7127035" y="546482"/>
            <a:ext cx="464375" cy="653188"/>
          </a:xfrm>
          <a:prstGeom prst="ellipse">
            <a:avLst/>
          </a:prstGeom>
          <a:solidFill>
            <a:srgbClr val="EE5112">
              <a:alpha val="50000"/>
            </a:srgbClr>
          </a:solidFill>
          <a:ln w="254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6" name="Oval 65">
            <a:extLst>
              <a:ext uri="{FF2B5EF4-FFF2-40B4-BE49-F238E27FC236}">
                <a16:creationId xmlns:a16="http://schemas.microsoft.com/office/drawing/2014/main" id="{F7415EE2-E48E-D942-C972-7B2D04E83129}"/>
              </a:ext>
            </a:extLst>
          </p:cNvPr>
          <p:cNvSpPr/>
          <p:nvPr/>
        </p:nvSpPr>
        <p:spPr>
          <a:xfrm>
            <a:off x="7247519" y="740342"/>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7" name="Oval 66">
            <a:extLst>
              <a:ext uri="{FF2B5EF4-FFF2-40B4-BE49-F238E27FC236}">
                <a16:creationId xmlns:a16="http://schemas.microsoft.com/office/drawing/2014/main" id="{4EDFF4E5-1A0A-E404-A948-8406DCA45FFF}"/>
              </a:ext>
            </a:extLst>
          </p:cNvPr>
          <p:cNvSpPr/>
          <p:nvPr/>
        </p:nvSpPr>
        <p:spPr>
          <a:xfrm>
            <a:off x="7112865" y="1550479"/>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8" name="Oval 67">
            <a:extLst>
              <a:ext uri="{FF2B5EF4-FFF2-40B4-BE49-F238E27FC236}">
                <a16:creationId xmlns:a16="http://schemas.microsoft.com/office/drawing/2014/main" id="{81BAC2A2-9BFB-A088-E666-6736F803D627}"/>
              </a:ext>
            </a:extLst>
          </p:cNvPr>
          <p:cNvSpPr/>
          <p:nvPr/>
        </p:nvSpPr>
        <p:spPr>
          <a:xfrm>
            <a:off x="6326695" y="1035195"/>
            <a:ext cx="216694" cy="2138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9" name="Rectangle 68">
            <a:extLst>
              <a:ext uri="{FF2B5EF4-FFF2-40B4-BE49-F238E27FC236}">
                <a16:creationId xmlns:a16="http://schemas.microsoft.com/office/drawing/2014/main" id="{B81F070D-FDBA-EFB4-DAA4-F938C534F66F}"/>
              </a:ext>
            </a:extLst>
          </p:cNvPr>
          <p:cNvSpPr/>
          <p:nvPr/>
        </p:nvSpPr>
        <p:spPr>
          <a:xfrm>
            <a:off x="6224158" y="1020225"/>
            <a:ext cx="502061" cy="267446"/>
          </a:xfrm>
          <a:prstGeom prst="rect">
            <a:avLst/>
          </a:prstGeom>
        </p:spPr>
        <p:txBody>
          <a:bodyPr wrap="none">
            <a:spAutoFit/>
          </a:bodyPr>
          <a:lstStyle/>
          <a:p>
            <a:r>
              <a:rPr lang="en-US" sz="1138" b="1">
                <a:solidFill>
                  <a:schemeClr val="bg1"/>
                </a:solidFill>
                <a:sym typeface="Wingdings" panose="05000000000000000000" pitchFamily="2" charset="2"/>
              </a:rPr>
              <a:t>CHD</a:t>
            </a:r>
            <a:endParaRPr lang="en-US" sz="1138" b="1">
              <a:solidFill>
                <a:schemeClr val="bg1"/>
              </a:solidFill>
            </a:endParaRPr>
          </a:p>
        </p:txBody>
      </p:sp>
      <p:sp>
        <p:nvSpPr>
          <p:cNvPr id="70" name="Rectangle 69">
            <a:extLst>
              <a:ext uri="{FF2B5EF4-FFF2-40B4-BE49-F238E27FC236}">
                <a16:creationId xmlns:a16="http://schemas.microsoft.com/office/drawing/2014/main" id="{7114ACEE-9E24-5912-9ED0-2042BF90565F}"/>
              </a:ext>
            </a:extLst>
          </p:cNvPr>
          <p:cNvSpPr/>
          <p:nvPr/>
        </p:nvSpPr>
        <p:spPr>
          <a:xfrm>
            <a:off x="7161469" y="721577"/>
            <a:ext cx="502061" cy="267446"/>
          </a:xfrm>
          <a:prstGeom prst="rect">
            <a:avLst/>
          </a:prstGeom>
        </p:spPr>
        <p:txBody>
          <a:bodyPr wrap="none">
            <a:spAutoFit/>
          </a:bodyPr>
          <a:lstStyle/>
          <a:p>
            <a:r>
              <a:rPr lang="en-US" sz="1138" b="1">
                <a:solidFill>
                  <a:schemeClr val="bg1"/>
                </a:solidFill>
                <a:sym typeface="Wingdings" panose="05000000000000000000" pitchFamily="2" charset="2"/>
              </a:rPr>
              <a:t>CBD</a:t>
            </a:r>
            <a:endParaRPr lang="en-US" sz="1138" b="1">
              <a:solidFill>
                <a:schemeClr val="bg1"/>
              </a:solidFill>
            </a:endParaRPr>
          </a:p>
        </p:txBody>
      </p:sp>
      <p:sp>
        <p:nvSpPr>
          <p:cNvPr id="71" name="Rectangle 70">
            <a:extLst>
              <a:ext uri="{FF2B5EF4-FFF2-40B4-BE49-F238E27FC236}">
                <a16:creationId xmlns:a16="http://schemas.microsoft.com/office/drawing/2014/main" id="{C80F1E01-B89F-DD29-0801-7B7B31883317}"/>
              </a:ext>
            </a:extLst>
          </p:cNvPr>
          <p:cNvSpPr/>
          <p:nvPr/>
        </p:nvSpPr>
        <p:spPr>
          <a:xfrm>
            <a:off x="7033062" y="1538633"/>
            <a:ext cx="486030" cy="267446"/>
          </a:xfrm>
          <a:prstGeom prst="rect">
            <a:avLst/>
          </a:prstGeom>
        </p:spPr>
        <p:txBody>
          <a:bodyPr wrap="none">
            <a:spAutoFit/>
          </a:bodyPr>
          <a:lstStyle/>
          <a:p>
            <a:r>
              <a:rPr lang="en-US" sz="1138" b="1">
                <a:solidFill>
                  <a:schemeClr val="bg1"/>
                </a:solidFill>
                <a:sym typeface="Wingdings" panose="05000000000000000000" pitchFamily="2" charset="2"/>
              </a:rPr>
              <a:t>CTD</a:t>
            </a:r>
            <a:endParaRPr lang="en-US" sz="1138" b="1">
              <a:solidFill>
                <a:schemeClr val="bg1"/>
              </a:solidFill>
            </a:endParaRPr>
          </a:p>
        </p:txBody>
      </p:sp>
      <p:sp>
        <p:nvSpPr>
          <p:cNvPr id="72" name="Up-Down Arrow 45">
            <a:extLst>
              <a:ext uri="{FF2B5EF4-FFF2-40B4-BE49-F238E27FC236}">
                <a16:creationId xmlns:a16="http://schemas.microsoft.com/office/drawing/2014/main" id="{469B479F-C0F8-3C30-A0C6-ADC78FFF70F7}"/>
              </a:ext>
            </a:extLst>
          </p:cNvPr>
          <p:cNvSpPr/>
          <p:nvPr/>
        </p:nvSpPr>
        <p:spPr>
          <a:xfrm rot="15333004">
            <a:off x="6889984" y="833444"/>
            <a:ext cx="88134" cy="21080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73" name="Up-Down Arrow 46">
            <a:extLst>
              <a:ext uri="{FF2B5EF4-FFF2-40B4-BE49-F238E27FC236}">
                <a16:creationId xmlns:a16="http://schemas.microsoft.com/office/drawing/2014/main" id="{8A7F58A4-4ADE-F4B5-9CD0-F5ACC318A864}"/>
              </a:ext>
            </a:extLst>
          </p:cNvPr>
          <p:cNvSpPr/>
          <p:nvPr/>
        </p:nvSpPr>
        <p:spPr>
          <a:xfrm rot="705181">
            <a:off x="7332384" y="1165676"/>
            <a:ext cx="88134" cy="21080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74" name="Up-Down Arrow 47">
            <a:extLst>
              <a:ext uri="{FF2B5EF4-FFF2-40B4-BE49-F238E27FC236}">
                <a16:creationId xmlns:a16="http://schemas.microsoft.com/office/drawing/2014/main" id="{5EC69178-A416-E062-79DF-EEE9DC2439AA}"/>
              </a:ext>
            </a:extLst>
          </p:cNvPr>
          <p:cNvSpPr/>
          <p:nvPr/>
        </p:nvSpPr>
        <p:spPr>
          <a:xfrm rot="18038278">
            <a:off x="6787862" y="1314926"/>
            <a:ext cx="88134" cy="21080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75" name="Oval 74">
            <a:extLst>
              <a:ext uri="{FF2B5EF4-FFF2-40B4-BE49-F238E27FC236}">
                <a16:creationId xmlns:a16="http://schemas.microsoft.com/office/drawing/2014/main" id="{EBB31360-8111-810E-B9DB-4D4E8317FEEA}"/>
              </a:ext>
            </a:extLst>
          </p:cNvPr>
          <p:cNvSpPr/>
          <p:nvPr/>
        </p:nvSpPr>
        <p:spPr>
          <a:xfrm>
            <a:off x="6884290" y="1121667"/>
            <a:ext cx="309998" cy="234501"/>
          </a:xfrm>
          <a:prstGeom prst="ellipse">
            <a:avLst/>
          </a:prstGeom>
          <a:solidFill>
            <a:srgbClr val="92D050">
              <a:alpha val="50000"/>
            </a:srgbClr>
          </a:solidFill>
          <a:ln w="254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76" name="Rectangle 75">
            <a:extLst>
              <a:ext uri="{FF2B5EF4-FFF2-40B4-BE49-F238E27FC236}">
                <a16:creationId xmlns:a16="http://schemas.microsoft.com/office/drawing/2014/main" id="{BA62FBB8-30AD-06DB-751D-EFEFD3E939E1}"/>
              </a:ext>
            </a:extLst>
          </p:cNvPr>
          <p:cNvSpPr/>
          <p:nvPr/>
        </p:nvSpPr>
        <p:spPr>
          <a:xfrm>
            <a:off x="6838583" y="1106547"/>
            <a:ext cx="502061" cy="267446"/>
          </a:xfrm>
          <a:prstGeom prst="rect">
            <a:avLst/>
          </a:prstGeom>
        </p:spPr>
        <p:txBody>
          <a:bodyPr wrap="none">
            <a:spAutoFit/>
          </a:bodyPr>
          <a:lstStyle/>
          <a:p>
            <a:r>
              <a:rPr lang="en-US" sz="1138" b="1">
                <a:solidFill>
                  <a:schemeClr val="bg1"/>
                </a:solidFill>
                <a:sym typeface="Wingdings" panose="05000000000000000000" pitchFamily="2" charset="2"/>
              </a:rPr>
              <a:t>CHB</a:t>
            </a:r>
            <a:endParaRPr lang="en-US" sz="1138" b="1">
              <a:solidFill>
                <a:schemeClr val="bg1"/>
              </a:solidFill>
            </a:endParaRPr>
          </a:p>
        </p:txBody>
      </p:sp>
      <p:grpSp>
        <p:nvGrpSpPr>
          <p:cNvPr id="5" name="Group 4">
            <a:extLst>
              <a:ext uri="{FF2B5EF4-FFF2-40B4-BE49-F238E27FC236}">
                <a16:creationId xmlns:a16="http://schemas.microsoft.com/office/drawing/2014/main" id="{E952425D-24EF-F7EA-3E22-B30488B5FD33}"/>
              </a:ext>
            </a:extLst>
          </p:cNvPr>
          <p:cNvGrpSpPr/>
          <p:nvPr/>
        </p:nvGrpSpPr>
        <p:grpSpPr>
          <a:xfrm>
            <a:off x="5131033" y="2130696"/>
            <a:ext cx="4541885" cy="3990964"/>
            <a:chOff x="6012539" y="3271101"/>
            <a:chExt cx="3701960" cy="3497141"/>
          </a:xfrm>
        </p:grpSpPr>
        <p:grpSp>
          <p:nvGrpSpPr>
            <p:cNvPr id="6" name="Group 5">
              <a:extLst>
                <a:ext uri="{FF2B5EF4-FFF2-40B4-BE49-F238E27FC236}">
                  <a16:creationId xmlns:a16="http://schemas.microsoft.com/office/drawing/2014/main" id="{BCCD5642-5104-9FE3-3AC8-60CE9042A959}"/>
                </a:ext>
              </a:extLst>
            </p:cNvPr>
            <p:cNvGrpSpPr/>
            <p:nvPr/>
          </p:nvGrpSpPr>
          <p:grpSpPr>
            <a:xfrm>
              <a:off x="6012539" y="3271101"/>
              <a:ext cx="3701960" cy="3497141"/>
              <a:chOff x="6474504" y="1067932"/>
              <a:chExt cx="5574621" cy="5266193"/>
            </a:xfrm>
          </p:grpSpPr>
          <p:pic>
            <p:nvPicPr>
              <p:cNvPr id="12" name="Picture 11">
                <a:extLst>
                  <a:ext uri="{FF2B5EF4-FFF2-40B4-BE49-F238E27FC236}">
                    <a16:creationId xmlns:a16="http://schemas.microsoft.com/office/drawing/2014/main" id="{506A2F42-BCB4-B1B5-CFA3-4EDD44127C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61" t="7918" r="11973" b="1804"/>
              <a:stretch/>
            </p:blipFill>
            <p:spPr>
              <a:xfrm>
                <a:off x="6474504" y="1067932"/>
                <a:ext cx="5574621" cy="5266193"/>
              </a:xfrm>
              <a:prstGeom prst="rect">
                <a:avLst/>
              </a:prstGeom>
            </p:spPr>
          </p:pic>
          <p:sp>
            <p:nvSpPr>
              <p:cNvPr id="13" name="Oval 12">
                <a:extLst>
                  <a:ext uri="{FF2B5EF4-FFF2-40B4-BE49-F238E27FC236}">
                    <a16:creationId xmlns:a16="http://schemas.microsoft.com/office/drawing/2014/main" id="{11CA15AA-29C6-FAB7-4A34-1838B1FFEFCE}"/>
                  </a:ext>
                </a:extLst>
              </p:cNvPr>
              <p:cNvSpPr/>
              <p:nvPr/>
            </p:nvSpPr>
            <p:spPr>
              <a:xfrm rot="19090908">
                <a:off x="8615002" y="2922004"/>
                <a:ext cx="1222900" cy="3371626"/>
              </a:xfrm>
              <a:prstGeom prst="ellipse">
                <a:avLst/>
              </a:prstGeom>
              <a:solidFill>
                <a:srgbClr val="FFC000">
                  <a:alpha val="30000"/>
                </a:srgbClr>
              </a:solidFill>
              <a:ln w="476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4" name="Oval 13">
                <a:extLst>
                  <a:ext uri="{FF2B5EF4-FFF2-40B4-BE49-F238E27FC236}">
                    <a16:creationId xmlns:a16="http://schemas.microsoft.com/office/drawing/2014/main" id="{C494B50A-5F60-B952-9528-639DAF1356B0}"/>
                  </a:ext>
                </a:extLst>
              </p:cNvPr>
              <p:cNvSpPr/>
              <p:nvPr/>
            </p:nvSpPr>
            <p:spPr>
              <a:xfrm>
                <a:off x="9370167" y="4591711"/>
                <a:ext cx="350390" cy="360040"/>
              </a:xfrm>
              <a:prstGeom prst="ellipse">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200">
                  <a:solidFill>
                    <a:schemeClr val="tx1"/>
                  </a:solidFill>
                </a:endParaRPr>
              </a:p>
            </p:txBody>
          </p:sp>
          <p:sp>
            <p:nvSpPr>
              <p:cNvPr id="15" name="Rectangle 14">
                <a:extLst>
                  <a:ext uri="{FF2B5EF4-FFF2-40B4-BE49-F238E27FC236}">
                    <a16:creationId xmlns:a16="http://schemas.microsoft.com/office/drawing/2014/main" id="{5E7EE3FF-C4E0-917F-990E-96684BAA57E1}"/>
                  </a:ext>
                </a:extLst>
              </p:cNvPr>
              <p:cNvSpPr/>
              <p:nvPr/>
            </p:nvSpPr>
            <p:spPr>
              <a:xfrm>
                <a:off x="9372899" y="4585073"/>
                <a:ext cx="451581" cy="384448"/>
              </a:xfrm>
              <a:prstGeom prst="rect">
                <a:avLst/>
              </a:prstGeom>
              <a:noFill/>
            </p:spPr>
            <p:txBody>
              <a:bodyPr wrap="square">
                <a:spAutoFit/>
              </a:bodyPr>
              <a:lstStyle/>
              <a:p>
                <a:pPr algn="just"/>
                <a:r>
                  <a:rPr lang="en-US" sz="1200" b="1"/>
                  <a:t> I</a:t>
                </a:r>
              </a:p>
            </p:txBody>
          </p:sp>
          <p:sp>
            <p:nvSpPr>
              <p:cNvPr id="16" name="Oval 15">
                <a:extLst>
                  <a:ext uri="{FF2B5EF4-FFF2-40B4-BE49-F238E27FC236}">
                    <a16:creationId xmlns:a16="http://schemas.microsoft.com/office/drawing/2014/main" id="{9D670A92-EB4E-FB0A-A054-9E3F5A5C87CD}"/>
                  </a:ext>
                </a:extLst>
              </p:cNvPr>
              <p:cNvSpPr/>
              <p:nvPr/>
            </p:nvSpPr>
            <p:spPr>
              <a:xfrm rot="20144072">
                <a:off x="10090598" y="3919896"/>
                <a:ext cx="867582" cy="1369903"/>
              </a:xfrm>
              <a:prstGeom prst="ellipse">
                <a:avLst/>
              </a:prstGeom>
              <a:solidFill>
                <a:srgbClr val="853F3F">
                  <a:alpha val="50000"/>
                </a:srgbClr>
              </a:solidFill>
              <a:ln w="38100">
                <a:solidFill>
                  <a:srgbClr val="853F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Oval 16">
                <a:extLst>
                  <a:ext uri="{FF2B5EF4-FFF2-40B4-BE49-F238E27FC236}">
                    <a16:creationId xmlns:a16="http://schemas.microsoft.com/office/drawing/2014/main" id="{242104CA-4EC5-A204-DB33-95CCEFDFD267}"/>
                  </a:ext>
                </a:extLst>
              </p:cNvPr>
              <p:cNvSpPr/>
              <p:nvPr/>
            </p:nvSpPr>
            <p:spPr>
              <a:xfrm rot="1699820">
                <a:off x="7617502" y="2490975"/>
                <a:ext cx="1074442" cy="1405915"/>
              </a:xfrm>
              <a:prstGeom prst="ellipse">
                <a:avLst/>
              </a:prstGeom>
              <a:solidFill>
                <a:srgbClr val="FF3300">
                  <a:alpha val="30000"/>
                </a:srgbClr>
              </a:solidFill>
              <a:ln w="38100">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8" name="Oval 17">
                <a:extLst>
                  <a:ext uri="{FF2B5EF4-FFF2-40B4-BE49-F238E27FC236}">
                    <a16:creationId xmlns:a16="http://schemas.microsoft.com/office/drawing/2014/main" id="{A028BDFF-5AA7-10FA-8A92-617523B4A6C8}"/>
                  </a:ext>
                </a:extLst>
              </p:cNvPr>
              <p:cNvSpPr/>
              <p:nvPr/>
            </p:nvSpPr>
            <p:spPr>
              <a:xfrm>
                <a:off x="7923154" y="2937280"/>
                <a:ext cx="350390" cy="360040"/>
              </a:xfrm>
              <a:prstGeom prst="ellipse">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200">
                  <a:solidFill>
                    <a:schemeClr val="tx1"/>
                  </a:solidFill>
                </a:endParaRPr>
              </a:p>
            </p:txBody>
          </p:sp>
          <p:sp>
            <p:nvSpPr>
              <p:cNvPr id="19" name="Rectangle 18">
                <a:extLst>
                  <a:ext uri="{FF2B5EF4-FFF2-40B4-BE49-F238E27FC236}">
                    <a16:creationId xmlns:a16="http://schemas.microsoft.com/office/drawing/2014/main" id="{F8CCF16E-B416-09B1-5B08-FAAF6FB604A5}"/>
                  </a:ext>
                </a:extLst>
              </p:cNvPr>
              <p:cNvSpPr/>
              <p:nvPr/>
            </p:nvSpPr>
            <p:spPr>
              <a:xfrm>
                <a:off x="7925886" y="2930641"/>
                <a:ext cx="451582" cy="365508"/>
              </a:xfrm>
              <a:prstGeom prst="rect">
                <a:avLst/>
              </a:prstGeom>
              <a:noFill/>
            </p:spPr>
            <p:txBody>
              <a:bodyPr wrap="square">
                <a:spAutoFit/>
              </a:bodyPr>
              <a:lstStyle/>
              <a:p>
                <a:pPr algn="just"/>
                <a:r>
                  <a:rPr lang="en-US" sz="1200" b="1"/>
                  <a:t>II</a:t>
                </a:r>
              </a:p>
            </p:txBody>
          </p:sp>
          <p:sp>
            <p:nvSpPr>
              <p:cNvPr id="20" name="Rectangle 19">
                <a:extLst>
                  <a:ext uri="{FF2B5EF4-FFF2-40B4-BE49-F238E27FC236}">
                    <a16:creationId xmlns:a16="http://schemas.microsoft.com/office/drawing/2014/main" id="{01D99DD1-2EF5-0188-7A6D-A6358AD3363E}"/>
                  </a:ext>
                </a:extLst>
              </p:cNvPr>
              <p:cNvSpPr/>
              <p:nvPr/>
            </p:nvSpPr>
            <p:spPr>
              <a:xfrm>
                <a:off x="7989644" y="2672655"/>
                <a:ext cx="663441" cy="352411"/>
              </a:xfrm>
              <a:prstGeom prst="rect">
                <a:avLst/>
              </a:prstGeom>
            </p:spPr>
            <p:txBody>
              <a:bodyPr wrap="none">
                <a:spAutoFit/>
              </a:bodyPr>
              <a:lstStyle/>
              <a:p>
                <a:r>
                  <a:rPr lang="en-US" sz="1050" b="1">
                    <a:solidFill>
                      <a:schemeClr val="bg1"/>
                    </a:solidFill>
                    <a:sym typeface="Wingdings" panose="05000000000000000000" pitchFamily="2" charset="2"/>
                  </a:rPr>
                  <a:t>CBD</a:t>
                </a:r>
                <a:endParaRPr lang="en-US" sz="1050" b="1">
                  <a:solidFill>
                    <a:schemeClr val="bg1"/>
                  </a:solidFill>
                </a:endParaRPr>
              </a:p>
            </p:txBody>
          </p:sp>
          <p:sp>
            <p:nvSpPr>
              <p:cNvPr id="21" name="Rectangle 20">
                <a:extLst>
                  <a:ext uri="{FF2B5EF4-FFF2-40B4-BE49-F238E27FC236}">
                    <a16:creationId xmlns:a16="http://schemas.microsoft.com/office/drawing/2014/main" id="{FD866C4A-6794-3EAB-8761-0325480C6B2E}"/>
                  </a:ext>
                </a:extLst>
              </p:cNvPr>
              <p:cNvSpPr/>
              <p:nvPr/>
            </p:nvSpPr>
            <p:spPr>
              <a:xfrm>
                <a:off x="9029059" y="4309671"/>
                <a:ext cx="663441" cy="352411"/>
              </a:xfrm>
              <a:prstGeom prst="rect">
                <a:avLst/>
              </a:prstGeom>
            </p:spPr>
            <p:txBody>
              <a:bodyPr wrap="none">
                <a:spAutoFit/>
              </a:bodyPr>
              <a:lstStyle/>
              <a:p>
                <a:r>
                  <a:rPr lang="en-US" sz="1050" b="1">
                    <a:solidFill>
                      <a:schemeClr val="bg1"/>
                    </a:solidFill>
                    <a:sym typeface="Wingdings" panose="05000000000000000000" pitchFamily="2" charset="2"/>
                  </a:rPr>
                  <a:t>CHD</a:t>
                </a:r>
                <a:endParaRPr lang="en-US" sz="1050" b="1">
                  <a:solidFill>
                    <a:schemeClr val="bg1"/>
                  </a:solidFill>
                </a:endParaRPr>
              </a:p>
            </p:txBody>
          </p:sp>
        </p:grpSp>
        <p:sp>
          <p:nvSpPr>
            <p:cNvPr id="8" name="Freeform 20">
              <a:extLst>
                <a:ext uri="{FF2B5EF4-FFF2-40B4-BE49-F238E27FC236}">
                  <a16:creationId xmlns:a16="http://schemas.microsoft.com/office/drawing/2014/main" id="{8EBFBB0C-6931-85D9-C06D-A4426108D200}"/>
                </a:ext>
              </a:extLst>
            </p:cNvPr>
            <p:cNvSpPr/>
            <p:nvPr/>
          </p:nvSpPr>
          <p:spPr>
            <a:xfrm>
              <a:off x="7348861" y="4581879"/>
              <a:ext cx="1356883" cy="1537271"/>
            </a:xfrm>
            <a:custGeom>
              <a:avLst/>
              <a:gdLst>
                <a:gd name="connsiteX0" fmla="*/ 0 w 1905918"/>
                <a:gd name="connsiteY0" fmla="*/ 0 h 1916935"/>
                <a:gd name="connsiteX1" fmla="*/ 1123721 w 1905918"/>
                <a:gd name="connsiteY1" fmla="*/ 705079 h 1916935"/>
                <a:gd name="connsiteX2" fmla="*/ 1905918 w 1905918"/>
                <a:gd name="connsiteY2" fmla="*/ 1916935 h 1916935"/>
              </a:gdLst>
              <a:ahLst/>
              <a:cxnLst>
                <a:cxn ang="0">
                  <a:pos x="connsiteX0" y="connsiteY0"/>
                </a:cxn>
                <a:cxn ang="0">
                  <a:pos x="connsiteX1" y="connsiteY1"/>
                </a:cxn>
                <a:cxn ang="0">
                  <a:pos x="connsiteX2" y="connsiteY2"/>
                </a:cxn>
              </a:cxnLst>
              <a:rect l="l" t="t" r="r" b="b"/>
              <a:pathLst>
                <a:path w="1905918" h="1916935">
                  <a:moveTo>
                    <a:pt x="0" y="0"/>
                  </a:moveTo>
                  <a:cubicBezTo>
                    <a:pt x="403034" y="192795"/>
                    <a:pt x="806068" y="385590"/>
                    <a:pt x="1123721" y="705079"/>
                  </a:cubicBezTo>
                  <a:cubicBezTo>
                    <a:pt x="1441374" y="1024568"/>
                    <a:pt x="1673646" y="1470751"/>
                    <a:pt x="1905918" y="1916935"/>
                  </a:cubicBezTo>
                </a:path>
              </a:pathLst>
            </a:custGeom>
            <a:noFill/>
            <a:ln w="66675">
              <a:solidFill>
                <a:srgbClr val="92D050"/>
              </a:solidFill>
              <a:prstDash val="sysDash"/>
              <a:headEnd type="triangle"/>
              <a:tailEnd type="triangle"/>
            </a:ln>
            <a:effectLst>
              <a:outerShdw blurRad="50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9" name="Oval 8">
              <a:extLst>
                <a:ext uri="{FF2B5EF4-FFF2-40B4-BE49-F238E27FC236}">
                  <a16:creationId xmlns:a16="http://schemas.microsoft.com/office/drawing/2014/main" id="{5C88DD58-E3D9-6976-5EA2-C70534A4A67E}"/>
                </a:ext>
              </a:extLst>
            </p:cNvPr>
            <p:cNvSpPr/>
            <p:nvPr/>
          </p:nvSpPr>
          <p:spPr>
            <a:xfrm>
              <a:off x="8772072" y="5724685"/>
              <a:ext cx="252460" cy="259413"/>
            </a:xfrm>
            <a:prstGeom prst="ellipse">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solidFill>
                  <a:prstClr val="white"/>
                </a:solidFill>
              </a:endParaRPr>
            </a:p>
          </p:txBody>
        </p:sp>
        <p:sp>
          <p:nvSpPr>
            <p:cNvPr id="10" name="Rectangle 9">
              <a:extLst>
                <a:ext uri="{FF2B5EF4-FFF2-40B4-BE49-F238E27FC236}">
                  <a16:creationId xmlns:a16="http://schemas.microsoft.com/office/drawing/2014/main" id="{76EE9896-F71D-E7AD-EADE-414BEEA39C06}"/>
                </a:ext>
              </a:extLst>
            </p:cNvPr>
            <p:cNvSpPr/>
            <p:nvPr/>
          </p:nvSpPr>
          <p:spPr>
            <a:xfrm>
              <a:off x="8772072" y="5711744"/>
              <a:ext cx="325369" cy="276999"/>
            </a:xfrm>
            <a:prstGeom prst="rect">
              <a:avLst/>
            </a:prstGeom>
            <a:noFill/>
          </p:spPr>
          <p:txBody>
            <a:bodyPr wrap="square">
              <a:spAutoFit/>
            </a:bodyPr>
            <a:lstStyle/>
            <a:p>
              <a:pPr algn="just"/>
              <a:r>
                <a:rPr lang="en-US" sz="1200" b="1"/>
                <a:t>III</a:t>
              </a:r>
            </a:p>
          </p:txBody>
        </p:sp>
        <p:sp>
          <p:nvSpPr>
            <p:cNvPr id="11" name="Rectangle 10">
              <a:extLst>
                <a:ext uri="{FF2B5EF4-FFF2-40B4-BE49-F238E27FC236}">
                  <a16:creationId xmlns:a16="http://schemas.microsoft.com/office/drawing/2014/main" id="{A62DCDED-AFB7-99CA-2C86-B668646062D2}"/>
                </a:ext>
              </a:extLst>
            </p:cNvPr>
            <p:cNvSpPr/>
            <p:nvPr/>
          </p:nvSpPr>
          <p:spPr>
            <a:xfrm>
              <a:off x="8387659" y="5319352"/>
              <a:ext cx="486030" cy="267446"/>
            </a:xfrm>
            <a:prstGeom prst="rect">
              <a:avLst/>
            </a:prstGeom>
          </p:spPr>
          <p:txBody>
            <a:bodyPr wrap="none">
              <a:spAutoFit/>
            </a:bodyPr>
            <a:lstStyle/>
            <a:p>
              <a:r>
                <a:rPr lang="en-US" sz="1138" b="1">
                  <a:solidFill>
                    <a:schemeClr val="bg1"/>
                  </a:solidFill>
                  <a:sym typeface="Wingdings" panose="05000000000000000000" pitchFamily="2" charset="2"/>
                </a:rPr>
                <a:t>CTD</a:t>
              </a:r>
              <a:endParaRPr lang="en-US" sz="1138" b="1">
                <a:solidFill>
                  <a:schemeClr val="bg1"/>
                </a:solidFill>
              </a:endParaRPr>
            </a:p>
          </p:txBody>
        </p:sp>
      </p:grpSp>
      <p:sp>
        <p:nvSpPr>
          <p:cNvPr id="22" name="Arrow: Right 21">
            <a:extLst>
              <a:ext uri="{FF2B5EF4-FFF2-40B4-BE49-F238E27FC236}">
                <a16:creationId xmlns:a16="http://schemas.microsoft.com/office/drawing/2014/main" id="{493D95FC-755B-6786-51AB-7B383E57A031}"/>
              </a:ext>
            </a:extLst>
          </p:cNvPr>
          <p:cNvSpPr/>
          <p:nvPr/>
        </p:nvSpPr>
        <p:spPr>
          <a:xfrm rot="8233754">
            <a:off x="8408731" y="4398757"/>
            <a:ext cx="472190" cy="2628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DA9C2E8-ABB0-24C9-6AC0-B3943BE7F468}"/>
              </a:ext>
            </a:extLst>
          </p:cNvPr>
          <p:cNvSpPr/>
          <p:nvPr/>
        </p:nvSpPr>
        <p:spPr>
          <a:xfrm>
            <a:off x="8103518" y="4786613"/>
            <a:ext cx="285478" cy="3034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186172"/>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FA71E-36AE-C2D5-09AC-CFDC5E819AE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A6AB67C-A736-F3CF-EF2B-044451F784BC}"/>
              </a:ext>
            </a:extLst>
          </p:cNvPr>
          <p:cNvSpPr>
            <a:spLocks noGrp="1"/>
          </p:cNvSpPr>
          <p:nvPr>
            <p:ph type="title"/>
          </p:nvPr>
        </p:nvSpPr>
        <p:spPr>
          <a:xfrm>
            <a:off x="233082" y="177627"/>
            <a:ext cx="8991881" cy="355250"/>
          </a:xfrm>
        </p:spPr>
        <p:txBody>
          <a:bodyPr>
            <a:normAutofit fontScale="90000"/>
          </a:bodyPr>
          <a:lstStyle/>
          <a:p>
            <a:r>
              <a:rPr lang="en-US"/>
              <a:t>Định hướng tổ chức không gian: </a:t>
            </a:r>
          </a:p>
        </p:txBody>
      </p:sp>
      <p:sp>
        <p:nvSpPr>
          <p:cNvPr id="3" name="Content Placeholder 2">
            <a:extLst>
              <a:ext uri="{FF2B5EF4-FFF2-40B4-BE49-F238E27FC236}">
                <a16:creationId xmlns:a16="http://schemas.microsoft.com/office/drawing/2014/main" id="{B72863C3-DC6E-0F61-8F11-D7D855CB2932}"/>
              </a:ext>
            </a:extLst>
          </p:cNvPr>
          <p:cNvSpPr>
            <a:spLocks noGrp="1"/>
          </p:cNvSpPr>
          <p:nvPr>
            <p:ph idx="1"/>
          </p:nvPr>
        </p:nvSpPr>
        <p:spPr>
          <a:xfrm>
            <a:off x="233082" y="616450"/>
            <a:ext cx="3539928" cy="5560514"/>
          </a:xfrm>
        </p:spPr>
        <p:txBody>
          <a:bodyPr>
            <a:normAutofit fontScale="92500" lnSpcReduction="10000"/>
          </a:bodyPr>
          <a:lstStyle/>
          <a:p>
            <a:pPr algn="just"/>
            <a:r>
              <a:rPr lang="en-US"/>
              <a:t>Quan điểm quy hoạch</a:t>
            </a:r>
          </a:p>
          <a:p>
            <a:pPr lvl="2" algn="just"/>
            <a:r>
              <a:rPr lang="en-US"/>
              <a:t>P</a:t>
            </a:r>
            <a:r>
              <a:rPr lang="vi-VN"/>
              <a:t>hát triển không gian theo hướng bảo tồn và phát huy các giá trị di tích gắn với phát triển du lịch, khai thác bản sắc cảnh quan mặt nước và văn hóa khu vực, tạo điểm nhấn và đặc trưng riêng.</a:t>
            </a:r>
          </a:p>
          <a:p>
            <a:pPr lvl="2" algn="just"/>
            <a:r>
              <a:rPr lang="vi-VN"/>
              <a:t>Giải quyết triệt để các vấn đề tồn tại về khai thác không gian của di tích, đặc biệt là thương mại dịch vụ; xây dựng lại hình ảnh vùng đất linh thiêng, thiện lành cho quần thể Hương Sơn.</a:t>
            </a:r>
            <a:endParaRPr lang="en-US"/>
          </a:p>
          <a:p>
            <a:pPr lvl="2" algn="just"/>
            <a:endParaRPr lang="en-US"/>
          </a:p>
          <a:p>
            <a:pPr algn="just"/>
            <a:r>
              <a:rPr lang="en-US"/>
              <a:t>Mục tiêu đồ án</a:t>
            </a:r>
          </a:p>
          <a:p>
            <a:pPr marL="169863" indent="0" algn="just">
              <a:buNone/>
            </a:pPr>
            <a:r>
              <a:rPr lang="en-US" b="0">
                <a:solidFill>
                  <a:schemeClr val="tx1"/>
                </a:solidFill>
              </a:rPr>
              <a:t>Nâng tầm Quần thể Hương Sơn trở thành điểm đến quốc gia, quốc tế với nhiệm vụ nâng cấp chất lượng hệ thống dịch vụ, thu hút đầu tư, tạo nguồn lực cho việc bảo tồn được hiệu quả.</a:t>
            </a:r>
          </a:p>
          <a:p>
            <a:pPr lvl="3" algn="just">
              <a:lnSpc>
                <a:spcPct val="100000"/>
              </a:lnSpc>
              <a:spcBef>
                <a:spcPts val="813"/>
              </a:spcBef>
              <a:buFont typeface="Wingdings" panose="05000000000000000000" pitchFamily="2" charset="2"/>
              <a:buChar char="v"/>
            </a:pPr>
            <a:r>
              <a:rPr lang="en-US" b="1">
                <a:solidFill>
                  <a:schemeClr val="accent6">
                    <a:lumMod val="75000"/>
                  </a:schemeClr>
                </a:solidFill>
              </a:rPr>
              <a:t>Các ý tưởng chính</a:t>
            </a:r>
          </a:p>
          <a:p>
            <a:pPr lvl="3" algn="just"/>
            <a:r>
              <a:rPr lang="en-US">
                <a:solidFill>
                  <a:schemeClr val="tx1">
                    <a:lumMod val="75000"/>
                    <a:lumOff val="25000"/>
                  </a:schemeClr>
                </a:solidFill>
              </a:rPr>
              <a:t>Lấy không gian lễ hội Chùa Hương làm </a:t>
            </a:r>
            <a:r>
              <a:rPr lang="en-US" b="1">
                <a:solidFill>
                  <a:schemeClr val="tx1">
                    <a:lumMod val="75000"/>
                    <a:lumOff val="25000"/>
                  </a:schemeClr>
                </a:solidFill>
              </a:rPr>
              <a:t>TRUNG TÂM </a:t>
            </a:r>
            <a:r>
              <a:rPr lang="en-US">
                <a:solidFill>
                  <a:schemeClr val="tx1">
                    <a:lumMod val="75000"/>
                    <a:lumOff val="25000"/>
                  </a:schemeClr>
                </a:solidFill>
                <a:sym typeface="Wingdings" panose="05000000000000000000" pitchFamily="2" charset="2"/>
              </a:rPr>
              <a:t> Thu hút, lan tỏa và liên kết các điểm du lịch trên TRỤC KẾT NỐI TÂM LINH: Hồ Tây – Mỹ Đình – Tuy Lai - Quan Sơn - Chùa Hương – Tam Chúc - Bái Đính.</a:t>
            </a:r>
            <a:endParaRPr lang="en-US"/>
          </a:p>
          <a:p>
            <a:pPr lvl="3" algn="just"/>
            <a:endParaRPr lang="en-US"/>
          </a:p>
          <a:p>
            <a:pPr lvl="3" algn="just"/>
            <a:r>
              <a:rPr lang="en-US"/>
              <a:t>Tăng cường khả năng tiếp cận khu vực, liên kết vùng, tạo thuận lợi cho việc phát triển các đầu mối giao thông liên kết trực tiếp Hương Sơn với Tam Chúc, Bái Đính; mở rộng nguồn khách cho Hương Sơn.</a:t>
            </a:r>
          </a:p>
          <a:p>
            <a:pPr lvl="3" algn="just"/>
            <a:r>
              <a:rPr lang="en-US"/>
              <a:t>Khai thác hiệu quả cảnh quan sinh thái khu vực giáp bến Yến; tạo điểm nhấn mới, động lực mới phát triển du lịch nghỉ dưỡng, sinh thái; hướng tới khách lưu trú, khách nghỉ dưỡng dài ngày; cải thiện tính mùa vụ sâu sắc của Hương Sơn.</a:t>
            </a:r>
          </a:p>
          <a:p>
            <a:pPr lvl="2"/>
            <a:endParaRPr lang="en-US"/>
          </a:p>
          <a:p>
            <a:endParaRPr lang="en-US"/>
          </a:p>
        </p:txBody>
      </p:sp>
      <p:sp>
        <p:nvSpPr>
          <p:cNvPr id="4" name="Slide Number Placeholder 3">
            <a:extLst>
              <a:ext uri="{FF2B5EF4-FFF2-40B4-BE49-F238E27FC236}">
                <a16:creationId xmlns:a16="http://schemas.microsoft.com/office/drawing/2014/main" id="{5DE5052F-2DE7-048A-2859-B5BBE6CF783E}"/>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43</a:t>
            </a:fld>
            <a:endParaRPr lang="en-US"/>
          </a:p>
        </p:txBody>
      </p:sp>
      <p:grpSp>
        <p:nvGrpSpPr>
          <p:cNvPr id="2" name="Group 1">
            <a:extLst>
              <a:ext uri="{FF2B5EF4-FFF2-40B4-BE49-F238E27FC236}">
                <a16:creationId xmlns:a16="http://schemas.microsoft.com/office/drawing/2014/main" id="{5D36CC43-046C-9F6C-37C2-0327CD8FB1C3}"/>
              </a:ext>
            </a:extLst>
          </p:cNvPr>
          <p:cNvGrpSpPr/>
          <p:nvPr/>
        </p:nvGrpSpPr>
        <p:grpSpPr>
          <a:xfrm>
            <a:off x="4095345" y="532876"/>
            <a:ext cx="5757573" cy="5898887"/>
            <a:chOff x="4509247" y="486512"/>
            <a:chExt cx="5343671" cy="5474826"/>
          </a:xfrm>
        </p:grpSpPr>
        <p:pic>
          <p:nvPicPr>
            <p:cNvPr id="5" name="Picture 4">
              <a:extLst>
                <a:ext uri="{FF2B5EF4-FFF2-40B4-BE49-F238E27FC236}">
                  <a16:creationId xmlns:a16="http://schemas.microsoft.com/office/drawing/2014/main" id="{DAE18E4B-D4B7-2DAD-3194-0653AD8A2368}"/>
                </a:ext>
              </a:extLst>
            </p:cNvPr>
            <p:cNvPicPr>
              <a:picLocks noChangeAspect="1"/>
            </p:cNvPicPr>
            <p:nvPr/>
          </p:nvPicPr>
          <p:blipFill>
            <a:blip r:embed="rId2" cstate="print">
              <a:extLst>
                <a:ext uri="{28A0092B-C50C-407E-A947-70E740481C1C}">
                  <a14:useLocalDpi xmlns:a14="http://schemas.microsoft.com/office/drawing/2010/main" val="0"/>
                </a:ext>
              </a:extLst>
            </a:blip>
            <a:srcRect l="13600" t="6481" r="21826"/>
            <a:stretch/>
          </p:blipFill>
          <p:spPr>
            <a:xfrm>
              <a:off x="4509247" y="486512"/>
              <a:ext cx="5343671" cy="5474826"/>
            </a:xfrm>
            <a:prstGeom prst="rect">
              <a:avLst/>
            </a:prstGeom>
          </p:spPr>
        </p:pic>
        <p:sp>
          <p:nvSpPr>
            <p:cNvPr id="6" name="Freeform: Shape 5">
              <a:extLst>
                <a:ext uri="{FF2B5EF4-FFF2-40B4-BE49-F238E27FC236}">
                  <a16:creationId xmlns:a16="http://schemas.microsoft.com/office/drawing/2014/main" id="{0883B581-51F2-DCF2-C583-95D768570CAE}"/>
                </a:ext>
              </a:extLst>
            </p:cNvPr>
            <p:cNvSpPr/>
            <p:nvPr/>
          </p:nvSpPr>
          <p:spPr>
            <a:xfrm>
              <a:off x="6817342" y="2239089"/>
              <a:ext cx="293910" cy="1176232"/>
            </a:xfrm>
            <a:custGeom>
              <a:avLst/>
              <a:gdLst>
                <a:gd name="connsiteX0" fmla="*/ 138113 w 224915"/>
                <a:gd name="connsiteY0" fmla="*/ 0 h 900113"/>
                <a:gd name="connsiteX1" fmla="*/ 100013 w 224915"/>
                <a:gd name="connsiteY1" fmla="*/ 104775 h 900113"/>
                <a:gd name="connsiteX2" fmla="*/ 104775 w 224915"/>
                <a:gd name="connsiteY2" fmla="*/ 247650 h 900113"/>
                <a:gd name="connsiteX3" fmla="*/ 142875 w 224915"/>
                <a:gd name="connsiteY3" fmla="*/ 385763 h 900113"/>
                <a:gd name="connsiteX4" fmla="*/ 180975 w 224915"/>
                <a:gd name="connsiteY4" fmla="*/ 500063 h 900113"/>
                <a:gd name="connsiteX5" fmla="*/ 223838 w 224915"/>
                <a:gd name="connsiteY5" fmla="*/ 614363 h 900113"/>
                <a:gd name="connsiteX6" fmla="*/ 204788 w 224915"/>
                <a:gd name="connsiteY6" fmla="*/ 728663 h 900113"/>
                <a:gd name="connsiteX7" fmla="*/ 128588 w 224915"/>
                <a:gd name="connsiteY7" fmla="*/ 819150 h 900113"/>
                <a:gd name="connsiteX8" fmla="*/ 42863 w 224915"/>
                <a:gd name="connsiteY8" fmla="*/ 871538 h 900113"/>
                <a:gd name="connsiteX9" fmla="*/ 0 w 224915"/>
                <a:gd name="connsiteY9" fmla="*/ 900113 h 90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915" h="900113">
                  <a:moveTo>
                    <a:pt x="138113" y="0"/>
                  </a:moveTo>
                  <a:cubicBezTo>
                    <a:pt x="121841" y="31750"/>
                    <a:pt x="105569" y="63500"/>
                    <a:pt x="100013" y="104775"/>
                  </a:cubicBezTo>
                  <a:cubicBezTo>
                    <a:pt x="94457" y="146050"/>
                    <a:pt x="97631" y="200819"/>
                    <a:pt x="104775" y="247650"/>
                  </a:cubicBezTo>
                  <a:cubicBezTo>
                    <a:pt x="111919" y="294481"/>
                    <a:pt x="130175" y="343694"/>
                    <a:pt x="142875" y="385763"/>
                  </a:cubicBezTo>
                  <a:cubicBezTo>
                    <a:pt x="155575" y="427832"/>
                    <a:pt x="167481" y="461963"/>
                    <a:pt x="180975" y="500063"/>
                  </a:cubicBezTo>
                  <a:cubicBezTo>
                    <a:pt x="194469" y="538163"/>
                    <a:pt x="219869" y="576263"/>
                    <a:pt x="223838" y="614363"/>
                  </a:cubicBezTo>
                  <a:cubicBezTo>
                    <a:pt x="227807" y="652463"/>
                    <a:pt x="220663" y="694532"/>
                    <a:pt x="204788" y="728663"/>
                  </a:cubicBezTo>
                  <a:cubicBezTo>
                    <a:pt x="188913" y="762794"/>
                    <a:pt x="155575" y="795338"/>
                    <a:pt x="128588" y="819150"/>
                  </a:cubicBezTo>
                  <a:cubicBezTo>
                    <a:pt x="101601" y="842962"/>
                    <a:pt x="64294" y="858044"/>
                    <a:pt x="42863" y="871538"/>
                  </a:cubicBezTo>
                  <a:cubicBezTo>
                    <a:pt x="21432" y="885032"/>
                    <a:pt x="10716" y="892572"/>
                    <a:pt x="0" y="900113"/>
                  </a:cubicBezTo>
                </a:path>
              </a:pathLst>
            </a:custGeom>
            <a:noFill/>
            <a:ln w="15875">
              <a:solidFill>
                <a:srgbClr val="D1962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6AC6D7B-156E-90D8-C7DA-951C997E0B2F}"/>
                </a:ext>
              </a:extLst>
            </p:cNvPr>
            <p:cNvPicPr>
              <a:picLocks noChangeAspect="1"/>
            </p:cNvPicPr>
            <p:nvPr/>
          </p:nvPicPr>
          <p:blipFill>
            <a:blip r:embed="rId2" cstate="print">
              <a:extLst>
                <a:ext uri="{28A0092B-C50C-407E-A947-70E740481C1C}">
                  <a14:useLocalDpi xmlns:a14="http://schemas.microsoft.com/office/drawing/2010/main" val="0"/>
                </a:ext>
              </a:extLst>
            </a:blip>
            <a:srcRect l="80296" t="75080" r="1289"/>
            <a:stretch/>
          </p:blipFill>
          <p:spPr>
            <a:xfrm>
              <a:off x="8373525" y="4545106"/>
              <a:ext cx="1479393" cy="1416232"/>
            </a:xfrm>
            <a:prstGeom prst="rect">
              <a:avLst/>
            </a:prstGeom>
          </p:spPr>
        </p:pic>
      </p:grpSp>
    </p:spTree>
    <p:extLst>
      <p:ext uri="{BB962C8B-B14F-4D97-AF65-F5344CB8AC3E}">
        <p14:creationId xmlns:p14="http://schemas.microsoft.com/office/powerpoint/2010/main" val="2622956691"/>
      </p:ext>
    </p:extLst>
  </p:cSld>
  <p:clrMapOvr>
    <a:masterClrMapping/>
  </p:clrMapOvr>
  <p:transition spd="slow">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FACDF-4990-11AA-3B2F-EDF19A3E8B3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55B462C-5144-28CF-AD8E-BCCE010DEF3E}"/>
              </a:ext>
            </a:extLst>
          </p:cNvPr>
          <p:cNvSpPr>
            <a:spLocks noGrp="1"/>
          </p:cNvSpPr>
          <p:nvPr>
            <p:ph type="title"/>
          </p:nvPr>
        </p:nvSpPr>
        <p:spPr>
          <a:xfrm>
            <a:off x="233082" y="177627"/>
            <a:ext cx="8991881" cy="355250"/>
          </a:xfrm>
        </p:spPr>
        <p:txBody>
          <a:bodyPr>
            <a:normAutofit fontScale="90000"/>
          </a:bodyPr>
          <a:lstStyle/>
          <a:p>
            <a:r>
              <a:rPr lang="en-US"/>
              <a:t>Định hướng tổ chức không gian: </a:t>
            </a:r>
          </a:p>
        </p:txBody>
      </p:sp>
      <p:sp>
        <p:nvSpPr>
          <p:cNvPr id="3" name="Content Placeholder 2">
            <a:extLst>
              <a:ext uri="{FF2B5EF4-FFF2-40B4-BE49-F238E27FC236}">
                <a16:creationId xmlns:a16="http://schemas.microsoft.com/office/drawing/2014/main" id="{ED149623-69BE-76DC-8F1E-0082DF08A2E9}"/>
              </a:ext>
            </a:extLst>
          </p:cNvPr>
          <p:cNvSpPr>
            <a:spLocks noGrp="1"/>
          </p:cNvSpPr>
          <p:nvPr>
            <p:ph idx="1"/>
          </p:nvPr>
        </p:nvSpPr>
        <p:spPr>
          <a:xfrm>
            <a:off x="233082" y="616450"/>
            <a:ext cx="3539928" cy="5560514"/>
          </a:xfrm>
        </p:spPr>
        <p:txBody>
          <a:bodyPr>
            <a:normAutofit/>
          </a:bodyPr>
          <a:lstStyle/>
          <a:p>
            <a:pPr lvl="2" algn="just">
              <a:lnSpc>
                <a:spcPct val="100000"/>
              </a:lnSpc>
              <a:spcBef>
                <a:spcPts val="813"/>
              </a:spcBef>
              <a:buFont typeface="Wingdings" panose="05000000000000000000" pitchFamily="2" charset="2"/>
              <a:buChar char="v"/>
            </a:pPr>
            <a:r>
              <a:rPr lang="en-US" b="1">
                <a:solidFill>
                  <a:schemeClr val="accent6">
                    <a:lumMod val="75000"/>
                  </a:schemeClr>
                </a:solidFill>
              </a:rPr>
              <a:t>Các hướng tiếp cận chính từ:</a:t>
            </a:r>
          </a:p>
          <a:p>
            <a:pPr marL="228600" lvl="4" indent="-228600" algn="just">
              <a:buAutoNum type="arabicParenBoth"/>
            </a:pPr>
            <a:r>
              <a:rPr lang="en-US"/>
              <a:t>Đường vành đai 5 –DT425</a:t>
            </a:r>
          </a:p>
          <a:p>
            <a:pPr lvl="4" algn="just"/>
            <a:endParaRPr lang="en-US"/>
          </a:p>
          <a:p>
            <a:pPr lvl="4" algn="just"/>
            <a:r>
              <a:rPr lang="en-US"/>
              <a:t>(2) Đường Cienco 5</a:t>
            </a:r>
          </a:p>
          <a:p>
            <a:pPr lvl="4" algn="just"/>
            <a:endParaRPr lang="en-US"/>
          </a:p>
          <a:p>
            <a:pPr lvl="4" algn="just"/>
            <a:r>
              <a:rPr lang="en-US"/>
              <a:t>(3) Đường Miếu Môn - Hương Sơn</a:t>
            </a:r>
          </a:p>
          <a:p>
            <a:pPr lvl="4" algn="just"/>
            <a:endParaRPr lang="en-US"/>
          </a:p>
          <a:p>
            <a:pPr lvl="4" algn="just"/>
            <a:r>
              <a:rPr lang="en-US"/>
              <a:t>(4) Đường Hồ Chí Minh phía Tây</a:t>
            </a:r>
          </a:p>
          <a:p>
            <a:pPr lvl="2"/>
            <a:endParaRPr lang="en-US" b="1"/>
          </a:p>
          <a:p>
            <a:endParaRPr lang="en-US"/>
          </a:p>
        </p:txBody>
      </p:sp>
      <p:sp>
        <p:nvSpPr>
          <p:cNvPr id="4" name="Slide Number Placeholder 3">
            <a:extLst>
              <a:ext uri="{FF2B5EF4-FFF2-40B4-BE49-F238E27FC236}">
                <a16:creationId xmlns:a16="http://schemas.microsoft.com/office/drawing/2014/main" id="{78B07D2F-D752-B173-20F7-1C03CB642530}"/>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44</a:t>
            </a:fld>
            <a:endParaRPr lang="en-US"/>
          </a:p>
        </p:txBody>
      </p:sp>
      <p:pic>
        <p:nvPicPr>
          <p:cNvPr id="9" name="Picture 8">
            <a:extLst>
              <a:ext uri="{FF2B5EF4-FFF2-40B4-BE49-F238E27FC236}">
                <a16:creationId xmlns:a16="http://schemas.microsoft.com/office/drawing/2014/main" id="{C58C1280-D49E-40F5-E4DC-DA27515DC6E1}"/>
              </a:ext>
            </a:extLst>
          </p:cNvPr>
          <p:cNvPicPr>
            <a:picLocks noChangeAspect="1"/>
          </p:cNvPicPr>
          <p:nvPr/>
        </p:nvPicPr>
        <p:blipFill>
          <a:blip r:embed="rId2" cstate="print">
            <a:extLst>
              <a:ext uri="{28A0092B-C50C-407E-A947-70E740481C1C}">
                <a14:useLocalDpi xmlns:a14="http://schemas.microsoft.com/office/drawing/2010/main" val="0"/>
              </a:ext>
            </a:extLst>
          </a:blip>
          <a:srcRect l="9611"/>
          <a:stretch>
            <a:fillRect/>
          </a:stretch>
        </p:blipFill>
        <p:spPr>
          <a:xfrm>
            <a:off x="3826864" y="423184"/>
            <a:ext cx="6054335" cy="5232608"/>
          </a:xfrm>
          <a:prstGeom prst="rect">
            <a:avLst/>
          </a:prstGeom>
        </p:spPr>
      </p:pic>
      <p:grpSp>
        <p:nvGrpSpPr>
          <p:cNvPr id="10" name="Group 9">
            <a:extLst>
              <a:ext uri="{FF2B5EF4-FFF2-40B4-BE49-F238E27FC236}">
                <a16:creationId xmlns:a16="http://schemas.microsoft.com/office/drawing/2014/main" id="{C1EC0466-23EF-4D26-7776-726B5C3768C6}"/>
              </a:ext>
            </a:extLst>
          </p:cNvPr>
          <p:cNvGrpSpPr/>
          <p:nvPr/>
        </p:nvGrpSpPr>
        <p:grpSpPr>
          <a:xfrm>
            <a:off x="0" y="3238770"/>
            <a:ext cx="5116768" cy="3619230"/>
            <a:chOff x="2377441" y="495952"/>
            <a:chExt cx="7521197" cy="5319949"/>
          </a:xfrm>
        </p:grpSpPr>
        <p:pic>
          <p:nvPicPr>
            <p:cNvPr id="11" name="Picture 10">
              <a:extLst>
                <a:ext uri="{FF2B5EF4-FFF2-40B4-BE49-F238E27FC236}">
                  <a16:creationId xmlns:a16="http://schemas.microsoft.com/office/drawing/2014/main" id="{E2253CA7-B29E-BAF4-04A6-961DA9CBC3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77441" y="495952"/>
              <a:ext cx="7521197" cy="5319949"/>
            </a:xfrm>
            <a:prstGeom prst="rect">
              <a:avLst/>
            </a:prstGeom>
          </p:spPr>
        </p:pic>
        <p:sp>
          <p:nvSpPr>
            <p:cNvPr id="12" name="Arrow: Down 11">
              <a:extLst>
                <a:ext uri="{FF2B5EF4-FFF2-40B4-BE49-F238E27FC236}">
                  <a16:creationId xmlns:a16="http://schemas.microsoft.com/office/drawing/2014/main" id="{0DC7DB27-AF8F-9CB2-D5A2-B8217C0B11DF}"/>
                </a:ext>
              </a:extLst>
            </p:cNvPr>
            <p:cNvSpPr/>
            <p:nvPr/>
          </p:nvSpPr>
          <p:spPr>
            <a:xfrm rot="6599354">
              <a:off x="7318396" y="4311038"/>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69BC54A6-D12D-2D48-565E-064DC822A200}"/>
                </a:ext>
              </a:extLst>
            </p:cNvPr>
            <p:cNvSpPr/>
            <p:nvPr/>
          </p:nvSpPr>
          <p:spPr>
            <a:xfrm rot="2818990">
              <a:off x="7463276" y="3554633"/>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A9F206E-7A0B-F16C-DB59-37063F621737}"/>
                </a:ext>
              </a:extLst>
            </p:cNvPr>
            <p:cNvSpPr/>
            <p:nvPr/>
          </p:nvSpPr>
          <p:spPr>
            <a:xfrm rot="9713930">
              <a:off x="7097778" y="4426373"/>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7CC1B868-E739-A76D-C7C7-A206B97CD045}"/>
                </a:ext>
              </a:extLst>
            </p:cNvPr>
            <p:cNvSpPr/>
            <p:nvPr/>
          </p:nvSpPr>
          <p:spPr>
            <a:xfrm rot="20217581">
              <a:off x="5147967" y="1440826"/>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F1D3EF06-FBFC-8D87-48BB-D000514760F8}"/>
                </a:ext>
              </a:extLst>
            </p:cNvPr>
            <p:cNvSpPr/>
            <p:nvPr/>
          </p:nvSpPr>
          <p:spPr>
            <a:xfrm rot="20710361">
              <a:off x="7336937" y="3404503"/>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0F2FCBB3-53A0-EB2E-01B4-69A23B617306}"/>
                </a:ext>
              </a:extLst>
            </p:cNvPr>
            <p:cNvSpPr/>
            <p:nvPr/>
          </p:nvSpPr>
          <p:spPr>
            <a:xfrm rot="15322136">
              <a:off x="4947690" y="1685890"/>
              <a:ext cx="130564" cy="16123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BF94940-C3DB-3DDE-F0B0-8C61680B35D0}"/>
                </a:ext>
              </a:extLst>
            </p:cNvPr>
            <p:cNvSpPr/>
            <p:nvPr/>
          </p:nvSpPr>
          <p:spPr>
            <a:xfrm>
              <a:off x="7078364" y="4157295"/>
              <a:ext cx="200859" cy="193818"/>
            </a:xfrm>
            <a:prstGeom prst="ellipse">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E9FE26C-F664-1E8A-7A09-4DE9E7FFA018}"/>
                </a:ext>
              </a:extLst>
            </p:cNvPr>
            <p:cNvSpPr/>
            <p:nvPr/>
          </p:nvSpPr>
          <p:spPr>
            <a:xfrm>
              <a:off x="7271350" y="3670550"/>
              <a:ext cx="200859" cy="193818"/>
            </a:xfrm>
            <a:prstGeom prst="ellipse">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A71132-61BA-EB5D-CAF9-A47EC6E3FE70}"/>
                </a:ext>
              </a:extLst>
            </p:cNvPr>
            <p:cNvSpPr/>
            <p:nvPr/>
          </p:nvSpPr>
          <p:spPr>
            <a:xfrm>
              <a:off x="5153183" y="1682977"/>
              <a:ext cx="200859" cy="193818"/>
            </a:xfrm>
            <a:prstGeom prst="ellipse">
              <a:avLst/>
            </a:prstGeom>
            <a:solidFill>
              <a:srgbClr val="FFFF0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0249285"/>
      </p:ext>
    </p:extLst>
  </p:cSld>
  <p:clrMapOvr>
    <a:masterClrMapping/>
  </p:clrMapOvr>
  <p:transition spd="slow">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ACE6-2CDF-A3AA-8DFC-ECCBE8544D38}"/>
              </a:ext>
            </a:extLst>
          </p:cNvPr>
          <p:cNvSpPr>
            <a:spLocks noGrp="1"/>
          </p:cNvSpPr>
          <p:nvPr>
            <p:ph type="title"/>
          </p:nvPr>
        </p:nvSpPr>
        <p:spPr/>
        <p:txBody>
          <a:bodyPr>
            <a:normAutofit fontScale="90000"/>
          </a:bodyPr>
          <a:lstStyle/>
          <a:p>
            <a:r>
              <a:rPr lang="en-US"/>
              <a:t>Định hướng tổ chức không gian: </a:t>
            </a:r>
          </a:p>
        </p:txBody>
      </p:sp>
      <p:sp>
        <p:nvSpPr>
          <p:cNvPr id="3" name="Content Placeholder 2">
            <a:extLst>
              <a:ext uri="{FF2B5EF4-FFF2-40B4-BE49-F238E27FC236}">
                <a16:creationId xmlns:a16="http://schemas.microsoft.com/office/drawing/2014/main" id="{E647888D-07D0-B1F6-36B1-161FAF72E58E}"/>
              </a:ext>
            </a:extLst>
          </p:cNvPr>
          <p:cNvSpPr>
            <a:spLocks noGrp="1"/>
          </p:cNvSpPr>
          <p:nvPr>
            <p:ph idx="1"/>
          </p:nvPr>
        </p:nvSpPr>
        <p:spPr/>
        <p:txBody>
          <a:bodyPr>
            <a:normAutofit lnSpcReduction="10000"/>
          </a:bodyPr>
          <a:lstStyle/>
          <a:p>
            <a:r>
              <a:rPr lang="en-US"/>
              <a:t>Phân vùng các khu vực bảo vệ, phát huy giá trị di tích</a:t>
            </a:r>
          </a:p>
          <a:p>
            <a:pPr lvl="1"/>
            <a:r>
              <a:rPr lang="vi-VN"/>
              <a:t>Khu vực bảo vệ I: </a:t>
            </a:r>
          </a:p>
          <a:p>
            <a:pPr lvl="2"/>
            <a:r>
              <a:rPr lang="vi-VN"/>
              <a:t>Bảo tồn cảnh quan thiên nhiên, địa chất, hệ sinh thái và đa dạng sinh học, môi trường rừng và hệ thống thủy văn, các giá trị lịch sử, văn hóa.... gắn với tu bổ, tôn tạo, phục hồi các di tích trên nguyên tắc giữ gìn tối đa các yếu tố gốc cấu thành di tích, chú trọng chỉnh trang không gian thờ tự, bổ sung và nâng cấp các hạng mục phụ trợ. </a:t>
            </a:r>
          </a:p>
          <a:p>
            <a:pPr lvl="2"/>
            <a:r>
              <a:rPr lang="vi-VN"/>
              <a:t>Di dời, giải tỏa dân cư sinh sống và quy tập các cơ sở thương mại dịch vụ vào các khu vực tập trung. Tổ chức các không gian cảnh quan hài hòa với thiên nhiên phục vụ lễ hội, sự kiện và nhu cầu dừng chân, trải nghiệm của du khách.</a:t>
            </a:r>
          </a:p>
          <a:p>
            <a:pPr lvl="2"/>
            <a:r>
              <a:rPr lang="vi-VN"/>
              <a:t>Nâng cấp hệ thống bến thuyền; nạo vét gắn với khôi phục, bảo vệ cảnh quan mặt nước suối Yến. </a:t>
            </a:r>
          </a:p>
          <a:p>
            <a:pPr lvl="1"/>
            <a:r>
              <a:rPr lang="vi-VN"/>
              <a:t>Khu vực bảo vệ II:</a:t>
            </a:r>
          </a:p>
          <a:p>
            <a:pPr lvl="2"/>
            <a:r>
              <a:rPr lang="vi-VN"/>
              <a:t>Bảo vệ và phát triển rừng đặc dụng Hương Sơn.</a:t>
            </a:r>
          </a:p>
          <a:p>
            <a:pPr lvl="2"/>
            <a:r>
              <a:rPr lang="vi-VN"/>
              <a:t>Cải tạo, chỉnh trang khu dân cư và bố trí tái định cư cho các hộ dân sinh sống trong rừng đặc dụng.</a:t>
            </a:r>
          </a:p>
          <a:p>
            <a:pPr lvl="2"/>
            <a:r>
              <a:rPr lang="vi-VN"/>
              <a:t>Thu hút đầu tư phát triển du lịch gắn với bảo tồn và giữ gìn hệ sinh thái ngập nước (khu vực Tuyết Sơn).</a:t>
            </a:r>
          </a:p>
          <a:p>
            <a:pPr lvl="1"/>
            <a:r>
              <a:rPr lang="vi-VN"/>
              <a:t>Khu vực phát huy giá trị di tích: Xây dựng các công trình phục vụ phát huy và nâng tầm giá trị di tích. Phát triển du lịch nghỉ dưỡng, trải nghiệm, VCGT và văn hóa, lễ hội khai thác du lịch quanh năm.</a:t>
            </a:r>
          </a:p>
          <a:p>
            <a:endParaRPr lang="en-US"/>
          </a:p>
        </p:txBody>
      </p:sp>
      <p:sp>
        <p:nvSpPr>
          <p:cNvPr id="4" name="Slide Number Placeholder 3">
            <a:extLst>
              <a:ext uri="{FF2B5EF4-FFF2-40B4-BE49-F238E27FC236}">
                <a16:creationId xmlns:a16="http://schemas.microsoft.com/office/drawing/2014/main" id="{44C04783-A691-783D-4BD6-1F5992559EA3}"/>
              </a:ext>
            </a:extLst>
          </p:cNvPr>
          <p:cNvSpPr>
            <a:spLocks noGrp="1"/>
          </p:cNvSpPr>
          <p:nvPr>
            <p:ph type="sldNum" sz="quarter" idx="12"/>
          </p:nvPr>
        </p:nvSpPr>
        <p:spPr/>
        <p:txBody>
          <a:bodyPr/>
          <a:lstStyle/>
          <a:p>
            <a:fld id="{F44AB3EA-1908-4001-84F3-B79CAC7B64E5}" type="slidenum">
              <a:rPr lang="en-US" smtClean="0"/>
              <a:t>45</a:t>
            </a:fld>
            <a:endParaRPr lang="en-US"/>
          </a:p>
        </p:txBody>
      </p:sp>
      <p:pic>
        <p:nvPicPr>
          <p:cNvPr id="6" name="Picture 5">
            <a:extLst>
              <a:ext uri="{FF2B5EF4-FFF2-40B4-BE49-F238E27FC236}">
                <a16:creationId xmlns:a16="http://schemas.microsoft.com/office/drawing/2014/main" id="{13B81E83-5FB0-AE10-A9C0-88DAFBAE7B03}"/>
              </a:ext>
            </a:extLst>
          </p:cNvPr>
          <p:cNvPicPr>
            <a:picLocks noChangeAspect="1"/>
          </p:cNvPicPr>
          <p:nvPr/>
        </p:nvPicPr>
        <p:blipFill>
          <a:blip r:embed="rId2"/>
          <a:stretch>
            <a:fillRect/>
          </a:stretch>
        </p:blipFill>
        <p:spPr>
          <a:xfrm>
            <a:off x="4122147" y="888566"/>
            <a:ext cx="5550771" cy="3900718"/>
          </a:xfrm>
          <a:prstGeom prst="rect">
            <a:avLst/>
          </a:prstGeom>
        </p:spPr>
      </p:pic>
      <p:sp>
        <p:nvSpPr>
          <p:cNvPr id="7" name="TextBox 6">
            <a:extLst>
              <a:ext uri="{FF2B5EF4-FFF2-40B4-BE49-F238E27FC236}">
                <a16:creationId xmlns:a16="http://schemas.microsoft.com/office/drawing/2014/main" id="{01AA82AB-CF73-F5FD-01AF-B9FEE5F86DFF}"/>
              </a:ext>
            </a:extLst>
          </p:cNvPr>
          <p:cNvSpPr txBox="1"/>
          <p:nvPr/>
        </p:nvSpPr>
        <p:spPr>
          <a:xfrm>
            <a:off x="8641082" y="959366"/>
            <a:ext cx="851836" cy="600164"/>
          </a:xfrm>
          <a:prstGeom prst="rect">
            <a:avLst/>
          </a:prstGeom>
          <a:noFill/>
        </p:spPr>
        <p:txBody>
          <a:bodyPr wrap="none" rtlCol="0">
            <a:spAutoFit/>
          </a:bodyPr>
          <a:lstStyle/>
          <a:p>
            <a:pPr marL="0" indent="87313" algn="l"/>
            <a:r>
              <a:rPr lang="en-US" sz="1100" i="1">
                <a:latin typeface="+mj-lt"/>
              </a:rPr>
              <a:t>Khu vực </a:t>
            </a:r>
          </a:p>
          <a:p>
            <a:pPr marL="0" indent="87313" algn="l"/>
            <a:r>
              <a:rPr lang="en-US" sz="1100" i="1">
                <a:latin typeface="+mj-lt"/>
              </a:rPr>
              <a:t>phát huy </a:t>
            </a:r>
          </a:p>
          <a:p>
            <a:pPr marL="0" indent="87313" algn="l"/>
            <a:r>
              <a:rPr lang="en-US" sz="1100" i="1">
                <a:latin typeface="+mj-lt"/>
              </a:rPr>
              <a:t>giá trị</a:t>
            </a:r>
          </a:p>
        </p:txBody>
      </p:sp>
      <p:sp>
        <p:nvSpPr>
          <p:cNvPr id="16" name="TextBox 15">
            <a:extLst>
              <a:ext uri="{FF2B5EF4-FFF2-40B4-BE49-F238E27FC236}">
                <a16:creationId xmlns:a16="http://schemas.microsoft.com/office/drawing/2014/main" id="{0FDBD8BB-85C6-0B66-3291-E0E6DA87F96F}"/>
              </a:ext>
            </a:extLst>
          </p:cNvPr>
          <p:cNvSpPr txBox="1"/>
          <p:nvPr/>
        </p:nvSpPr>
        <p:spPr>
          <a:xfrm>
            <a:off x="5924272" y="1559530"/>
            <a:ext cx="832600" cy="430887"/>
          </a:xfrm>
          <a:prstGeom prst="rect">
            <a:avLst/>
          </a:prstGeom>
          <a:noFill/>
        </p:spPr>
        <p:txBody>
          <a:bodyPr wrap="none" rtlCol="0">
            <a:spAutoFit/>
          </a:bodyPr>
          <a:lstStyle/>
          <a:p>
            <a:pPr marL="0" indent="87313" algn="l"/>
            <a:r>
              <a:rPr lang="en-US" sz="1100" i="1">
                <a:solidFill>
                  <a:schemeClr val="bg1"/>
                </a:solidFill>
                <a:latin typeface="+mj-lt"/>
              </a:rPr>
              <a:t>Khu vực </a:t>
            </a:r>
          </a:p>
          <a:p>
            <a:pPr marL="0" indent="87313" algn="l"/>
            <a:r>
              <a:rPr lang="en-US" sz="1100" i="1">
                <a:solidFill>
                  <a:schemeClr val="bg1"/>
                </a:solidFill>
                <a:latin typeface="+mj-lt"/>
              </a:rPr>
              <a:t>bảo vệ II</a:t>
            </a:r>
          </a:p>
        </p:txBody>
      </p:sp>
      <p:sp>
        <p:nvSpPr>
          <p:cNvPr id="26" name="TextBox 25">
            <a:extLst>
              <a:ext uri="{FF2B5EF4-FFF2-40B4-BE49-F238E27FC236}">
                <a16:creationId xmlns:a16="http://schemas.microsoft.com/office/drawing/2014/main" id="{7C20006F-D2E1-AE22-D0C4-A4F0707EB31A}"/>
              </a:ext>
            </a:extLst>
          </p:cNvPr>
          <p:cNvSpPr txBox="1"/>
          <p:nvPr/>
        </p:nvSpPr>
        <p:spPr>
          <a:xfrm>
            <a:off x="7789803" y="3195062"/>
            <a:ext cx="563296" cy="938719"/>
          </a:xfrm>
          <a:prstGeom prst="rect">
            <a:avLst/>
          </a:prstGeom>
          <a:noFill/>
        </p:spPr>
        <p:txBody>
          <a:bodyPr wrap="none" rtlCol="0">
            <a:spAutoFit/>
          </a:bodyPr>
          <a:lstStyle/>
          <a:p>
            <a:pPr marL="0" indent="87313" algn="l"/>
            <a:r>
              <a:rPr lang="en-US" sz="1100" i="1">
                <a:solidFill>
                  <a:schemeClr val="bg1"/>
                </a:solidFill>
                <a:latin typeface="+mj-lt"/>
              </a:rPr>
              <a:t>Khu </a:t>
            </a:r>
          </a:p>
          <a:p>
            <a:pPr marL="0" indent="87313" algn="l"/>
            <a:r>
              <a:rPr lang="en-US" sz="1100" i="1">
                <a:solidFill>
                  <a:schemeClr val="bg1"/>
                </a:solidFill>
                <a:latin typeface="+mj-lt"/>
              </a:rPr>
              <a:t>vực </a:t>
            </a:r>
          </a:p>
          <a:p>
            <a:pPr marL="0" indent="87313" algn="l"/>
            <a:r>
              <a:rPr lang="en-US" sz="1100" i="1">
                <a:solidFill>
                  <a:schemeClr val="bg1"/>
                </a:solidFill>
                <a:latin typeface="+mj-lt"/>
              </a:rPr>
              <a:t>bảo </a:t>
            </a:r>
          </a:p>
          <a:p>
            <a:pPr marL="0" indent="87313" algn="l"/>
            <a:r>
              <a:rPr lang="en-US" sz="1100" i="1">
                <a:solidFill>
                  <a:schemeClr val="bg1"/>
                </a:solidFill>
                <a:latin typeface="+mj-lt"/>
              </a:rPr>
              <a:t>vệ </a:t>
            </a:r>
          </a:p>
          <a:p>
            <a:pPr marL="0" indent="87313" algn="l"/>
            <a:r>
              <a:rPr lang="en-US" sz="1100" i="1">
                <a:solidFill>
                  <a:schemeClr val="bg1"/>
                </a:solidFill>
                <a:latin typeface="+mj-lt"/>
              </a:rPr>
              <a:t>II</a:t>
            </a:r>
          </a:p>
        </p:txBody>
      </p:sp>
      <p:cxnSp>
        <p:nvCxnSpPr>
          <p:cNvPr id="28" name="Straight Arrow Connector 27">
            <a:extLst>
              <a:ext uri="{FF2B5EF4-FFF2-40B4-BE49-F238E27FC236}">
                <a16:creationId xmlns:a16="http://schemas.microsoft.com/office/drawing/2014/main" id="{7639647F-FEBF-BFCD-80C5-29AEAC1A1F43}"/>
              </a:ext>
            </a:extLst>
          </p:cNvPr>
          <p:cNvCxnSpPr>
            <a:cxnSpLocks/>
          </p:cNvCxnSpPr>
          <p:nvPr/>
        </p:nvCxnSpPr>
        <p:spPr>
          <a:xfrm flipH="1">
            <a:off x="6192570" y="1231271"/>
            <a:ext cx="235390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DB7EEB7-09B8-2D85-AF32-A52695891CF0}"/>
              </a:ext>
            </a:extLst>
          </p:cNvPr>
          <p:cNvCxnSpPr/>
          <p:nvPr/>
        </p:nvCxnSpPr>
        <p:spPr>
          <a:xfrm>
            <a:off x="8641082" y="1259448"/>
            <a:ext cx="0" cy="206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61DAE96-98D3-D799-6BD9-BDFFA6F3E406}"/>
              </a:ext>
            </a:extLst>
          </p:cNvPr>
          <p:cNvSpPr txBox="1"/>
          <p:nvPr/>
        </p:nvSpPr>
        <p:spPr>
          <a:xfrm>
            <a:off x="6521668" y="2794834"/>
            <a:ext cx="832600" cy="430887"/>
          </a:xfrm>
          <a:prstGeom prst="rect">
            <a:avLst/>
          </a:prstGeom>
          <a:noFill/>
        </p:spPr>
        <p:txBody>
          <a:bodyPr wrap="none" rtlCol="0">
            <a:spAutoFit/>
          </a:bodyPr>
          <a:lstStyle/>
          <a:p>
            <a:pPr marL="0" indent="87313" algn="l"/>
            <a:r>
              <a:rPr lang="en-US" sz="1100" i="1">
                <a:latin typeface="+mj-lt"/>
              </a:rPr>
              <a:t>Khu vực </a:t>
            </a:r>
          </a:p>
          <a:p>
            <a:pPr marL="0" indent="87313" algn="l"/>
            <a:r>
              <a:rPr lang="en-US" sz="1100" i="1">
                <a:latin typeface="+mj-lt"/>
              </a:rPr>
              <a:t>bảo vệ I</a:t>
            </a:r>
          </a:p>
        </p:txBody>
      </p:sp>
    </p:spTree>
    <p:extLst>
      <p:ext uri="{BB962C8B-B14F-4D97-AF65-F5344CB8AC3E}">
        <p14:creationId xmlns:p14="http://schemas.microsoft.com/office/powerpoint/2010/main" val="2838505578"/>
      </p:ext>
    </p:extLst>
  </p:cSld>
  <p:clrMapOvr>
    <a:masterClrMapping/>
  </p:clrMapOvr>
  <p:transition spd="slow">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8AF2-8729-3686-3A64-A51C472168B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AB49345-E57A-9AE9-BC11-479D26EC660F}"/>
              </a:ext>
            </a:extLst>
          </p:cNvPr>
          <p:cNvSpPr>
            <a:spLocks noGrp="1"/>
          </p:cNvSpPr>
          <p:nvPr>
            <p:ph type="title"/>
          </p:nvPr>
        </p:nvSpPr>
        <p:spPr/>
        <p:txBody>
          <a:bodyPr>
            <a:normAutofit fontScale="90000"/>
          </a:bodyPr>
          <a:lstStyle/>
          <a:p>
            <a:r>
              <a:rPr lang="en-US"/>
              <a:t>Định hướng tổ chức không gian: </a:t>
            </a:r>
          </a:p>
        </p:txBody>
      </p:sp>
      <p:sp>
        <p:nvSpPr>
          <p:cNvPr id="3" name="Content Placeholder 2">
            <a:extLst>
              <a:ext uri="{FF2B5EF4-FFF2-40B4-BE49-F238E27FC236}">
                <a16:creationId xmlns:a16="http://schemas.microsoft.com/office/drawing/2014/main" id="{9925E578-07FF-3FC4-1734-13E2BE9ED40E}"/>
              </a:ext>
            </a:extLst>
          </p:cNvPr>
          <p:cNvSpPr>
            <a:spLocks noGrp="1"/>
          </p:cNvSpPr>
          <p:nvPr>
            <p:ph idx="1"/>
          </p:nvPr>
        </p:nvSpPr>
        <p:spPr/>
        <p:txBody>
          <a:bodyPr>
            <a:normAutofit/>
          </a:bodyPr>
          <a:lstStyle/>
          <a:p>
            <a:pPr algn="just"/>
            <a:r>
              <a:rPr lang="en-US"/>
              <a:t>Phân vùng chức năng</a:t>
            </a:r>
          </a:p>
          <a:p>
            <a:pPr lvl="3" algn="just">
              <a:buFont typeface="Arial" panose="020B0604020202020204" pitchFamily="34" charset="0"/>
              <a:buChar char="-"/>
            </a:pPr>
            <a:r>
              <a:rPr lang="en-US"/>
              <a:t>Bao gồm 08 phân vùng chức năng: </a:t>
            </a:r>
          </a:p>
          <a:p>
            <a:pPr lvl="3" algn="just"/>
            <a:r>
              <a:rPr lang="en-US"/>
              <a:t>(A) Trung tâm lễ hội An Phú </a:t>
            </a:r>
          </a:p>
          <a:p>
            <a:pPr lvl="3" algn="just"/>
            <a:r>
              <a:rPr lang="en-US"/>
              <a:t>(B) Trung tâm nghỉ dưỡng sông Mỹ Hà </a:t>
            </a:r>
          </a:p>
          <a:p>
            <a:pPr lvl="3" algn="just"/>
            <a:r>
              <a:rPr lang="en-US"/>
              <a:t>(C) Trung tâm văn hóa Phật giáo Hương Sơn; </a:t>
            </a:r>
          </a:p>
          <a:p>
            <a:pPr lvl="3" algn="just"/>
            <a:r>
              <a:rPr lang="en-US"/>
              <a:t>(D) Trung tâm văn hóa, lễ hội Hương Sơn; </a:t>
            </a:r>
          </a:p>
          <a:p>
            <a:pPr lvl="3" algn="just"/>
            <a:r>
              <a:rPr lang="en-US"/>
              <a:t>(E) Khu hỗn hợp và trung tâm cụm đổi mới; </a:t>
            </a:r>
          </a:p>
          <a:p>
            <a:pPr lvl="3" algn="just"/>
            <a:r>
              <a:rPr lang="en-US"/>
              <a:t>(F) Khu du lịch sinh thái Hương Sơn; </a:t>
            </a:r>
          </a:p>
          <a:p>
            <a:pPr lvl="3" algn="just"/>
            <a:r>
              <a:rPr lang="en-US"/>
              <a:t>(G) Khu vực bảo tồn cảnh quan đặc thù; </a:t>
            </a:r>
          </a:p>
          <a:p>
            <a:pPr lvl="3" algn="just"/>
            <a:r>
              <a:rPr lang="en-US"/>
              <a:t>Bảo tồn cảnh quan Rừng đặc dụng.</a:t>
            </a:r>
          </a:p>
          <a:p>
            <a:pPr marL="400050" lvl="3" algn="just"/>
            <a:r>
              <a:rPr lang="en-US"/>
              <a:t>KV Bảo tồn các điểm di tích </a:t>
            </a:r>
          </a:p>
          <a:p>
            <a:pPr marL="400050" lvl="3" algn="just"/>
            <a:r>
              <a:rPr lang="en-US"/>
              <a:t>KV Bảo tồn các điểm tín ngưỡng</a:t>
            </a:r>
          </a:p>
          <a:p>
            <a:pPr marL="400050" lvl="3" algn="just"/>
            <a:r>
              <a:rPr lang="en-US"/>
              <a:t>Các điểm dịch vụ - dừng chân</a:t>
            </a:r>
          </a:p>
          <a:p>
            <a:endParaRPr lang="en-US"/>
          </a:p>
        </p:txBody>
      </p:sp>
      <p:sp>
        <p:nvSpPr>
          <p:cNvPr id="4" name="Slide Number Placeholder 3">
            <a:extLst>
              <a:ext uri="{FF2B5EF4-FFF2-40B4-BE49-F238E27FC236}">
                <a16:creationId xmlns:a16="http://schemas.microsoft.com/office/drawing/2014/main" id="{ABE9254A-937C-0CB5-C8BC-ACCA1FA988B9}"/>
              </a:ext>
            </a:extLst>
          </p:cNvPr>
          <p:cNvSpPr>
            <a:spLocks noGrp="1"/>
          </p:cNvSpPr>
          <p:nvPr>
            <p:ph type="sldNum" sz="quarter" idx="12"/>
          </p:nvPr>
        </p:nvSpPr>
        <p:spPr/>
        <p:txBody>
          <a:bodyPr/>
          <a:lstStyle/>
          <a:p>
            <a:fld id="{F44AB3EA-1908-4001-84F3-B79CAC7B64E5}" type="slidenum">
              <a:rPr lang="en-US" smtClean="0"/>
              <a:pPr/>
              <a:t>46</a:t>
            </a:fld>
            <a:endParaRPr lang="en-US"/>
          </a:p>
        </p:txBody>
      </p:sp>
      <p:pic>
        <p:nvPicPr>
          <p:cNvPr id="9" name="Picture 8">
            <a:extLst>
              <a:ext uri="{FF2B5EF4-FFF2-40B4-BE49-F238E27FC236}">
                <a16:creationId xmlns:a16="http://schemas.microsoft.com/office/drawing/2014/main" id="{E26FD0F0-A612-488E-6C12-C0ED61E2B2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1352" y="616450"/>
            <a:ext cx="7111566" cy="5030206"/>
          </a:xfrm>
          <a:prstGeom prst="rect">
            <a:avLst/>
          </a:prstGeom>
        </p:spPr>
      </p:pic>
    </p:spTree>
    <p:extLst>
      <p:ext uri="{BB962C8B-B14F-4D97-AF65-F5344CB8AC3E}">
        <p14:creationId xmlns:p14="http://schemas.microsoft.com/office/powerpoint/2010/main" val="975207988"/>
      </p:ext>
    </p:extLst>
  </p:cSld>
  <p:clrMapOvr>
    <a:masterClrMapping/>
  </p:clrMapOvr>
  <p:transition spd="slow">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6EDA5-C66D-D209-8221-A27F648F4A9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045F23D-D007-1C37-0A37-0C16C7B84A31}"/>
              </a:ext>
            </a:extLst>
          </p:cNvPr>
          <p:cNvSpPr>
            <a:spLocks noGrp="1"/>
          </p:cNvSpPr>
          <p:nvPr>
            <p:ph type="title"/>
          </p:nvPr>
        </p:nvSpPr>
        <p:spPr/>
        <p:txBody>
          <a:bodyPr>
            <a:normAutofit fontScale="90000"/>
          </a:bodyPr>
          <a:lstStyle/>
          <a:p>
            <a:r>
              <a:rPr lang="en-US"/>
              <a:t>Định hướng tổ chức không gian: </a:t>
            </a:r>
          </a:p>
        </p:txBody>
      </p:sp>
      <p:sp>
        <p:nvSpPr>
          <p:cNvPr id="3" name="Content Placeholder 2">
            <a:extLst>
              <a:ext uri="{FF2B5EF4-FFF2-40B4-BE49-F238E27FC236}">
                <a16:creationId xmlns:a16="http://schemas.microsoft.com/office/drawing/2014/main" id="{D1944089-3D09-A22B-4E2D-E1023963EDE6}"/>
              </a:ext>
            </a:extLst>
          </p:cNvPr>
          <p:cNvSpPr>
            <a:spLocks noGrp="1"/>
          </p:cNvSpPr>
          <p:nvPr>
            <p:ph idx="1"/>
          </p:nvPr>
        </p:nvSpPr>
        <p:spPr/>
        <p:txBody>
          <a:bodyPr>
            <a:normAutofit/>
          </a:bodyPr>
          <a:lstStyle/>
          <a:p>
            <a:pPr algn="just"/>
            <a:r>
              <a:rPr lang="en-US"/>
              <a:t>Các nhóm chức năng chính</a:t>
            </a:r>
          </a:p>
          <a:p>
            <a:pPr lvl="1" algn="just"/>
            <a:r>
              <a:rPr lang="en-US" sz="1300"/>
              <a:t>Chức năng bảo tồn di sản: Khu vực di tích, di sản, cảnh quan sinh thái núi rừng, cảnh quan sinh thái đặc thù.</a:t>
            </a:r>
          </a:p>
          <a:p>
            <a:pPr lvl="1" algn="just"/>
            <a:r>
              <a:rPr lang="en-US" sz="1300"/>
              <a:t>Các chức năng phát huy giá trị:</a:t>
            </a:r>
          </a:p>
          <a:p>
            <a:pPr lvl="2" algn="just"/>
            <a:r>
              <a:rPr lang="vi-VN"/>
              <a:t>Khu đón tiếp, đầu mối hạ tầng DL; TT Văn hóa, triển lãm, truyền thông; không gian lễ hội, trình diễn; </a:t>
            </a:r>
          </a:p>
          <a:p>
            <a:pPr lvl="2" algn="just"/>
            <a:r>
              <a:rPr lang="vi-VN"/>
              <a:t>Khu dịch vụ, sắm lễ, quà lưu niệm; Điểm dừng chân, vọng cảnh.</a:t>
            </a:r>
          </a:p>
          <a:p>
            <a:pPr lvl="1" algn="just"/>
            <a:r>
              <a:rPr lang="vi-VN"/>
              <a:t>Các chức năng cơ bản: Khu dân cư hiện hữu; Tái định cư, Trung tâm cụm đổi mới; Thương mại dịch vụ.</a:t>
            </a:r>
          </a:p>
          <a:p>
            <a:pPr lvl="1" algn="just"/>
            <a:r>
              <a:rPr lang="vi-VN"/>
              <a:t>Các chức năng hỗ trợ: Khu du lịch sinh thái, nghỉ dưỡng; Tuyến phố dịch vụ, Khu vui chơi giải trí</a:t>
            </a:r>
          </a:p>
          <a:p>
            <a:pPr lvl="1" algn="just"/>
            <a:endParaRPr lang="en-US"/>
          </a:p>
        </p:txBody>
      </p:sp>
      <p:sp>
        <p:nvSpPr>
          <p:cNvPr id="4" name="Slide Number Placeholder 3">
            <a:extLst>
              <a:ext uri="{FF2B5EF4-FFF2-40B4-BE49-F238E27FC236}">
                <a16:creationId xmlns:a16="http://schemas.microsoft.com/office/drawing/2014/main" id="{34BCD1DD-01C6-30C6-1FFF-C451130BEECC}"/>
              </a:ext>
            </a:extLst>
          </p:cNvPr>
          <p:cNvSpPr>
            <a:spLocks noGrp="1"/>
          </p:cNvSpPr>
          <p:nvPr>
            <p:ph type="sldNum" sz="quarter" idx="12"/>
          </p:nvPr>
        </p:nvSpPr>
        <p:spPr/>
        <p:txBody>
          <a:bodyPr/>
          <a:lstStyle/>
          <a:p>
            <a:fld id="{F44AB3EA-1908-4001-84F3-B79CAC7B64E5}" type="slidenum">
              <a:rPr lang="en-US" smtClean="0"/>
              <a:pPr/>
              <a:t>47</a:t>
            </a:fld>
            <a:endParaRPr lang="en-US"/>
          </a:p>
        </p:txBody>
      </p:sp>
      <p:pic>
        <p:nvPicPr>
          <p:cNvPr id="5" name="Picture 4">
            <a:extLst>
              <a:ext uri="{FF2B5EF4-FFF2-40B4-BE49-F238E27FC236}">
                <a16:creationId xmlns:a16="http://schemas.microsoft.com/office/drawing/2014/main" id="{674BC423-FF5F-1DD6-A598-EE751E14B7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0682" y="680081"/>
            <a:ext cx="7181534" cy="5079696"/>
          </a:xfrm>
          <a:prstGeom prst="rect">
            <a:avLst/>
          </a:prstGeom>
        </p:spPr>
      </p:pic>
    </p:spTree>
    <p:extLst>
      <p:ext uri="{BB962C8B-B14F-4D97-AF65-F5344CB8AC3E}">
        <p14:creationId xmlns:p14="http://schemas.microsoft.com/office/powerpoint/2010/main" val="1670800137"/>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CB031-606C-3BC7-63E4-71E8E4E7FF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25AADCA-DECF-5BD6-A51E-8761D7EF563D}"/>
              </a:ext>
            </a:extLst>
          </p:cNvPr>
          <p:cNvSpPr>
            <a:spLocks noGrp="1"/>
          </p:cNvSpPr>
          <p:nvPr>
            <p:ph type="title"/>
          </p:nvPr>
        </p:nvSpPr>
        <p:spPr>
          <a:xfrm>
            <a:off x="53082" y="0"/>
            <a:ext cx="8991881" cy="355250"/>
          </a:xfrm>
        </p:spPr>
        <p:txBody>
          <a:bodyPr>
            <a:normAutofit fontScale="90000"/>
          </a:bodyPr>
          <a:lstStyle/>
          <a:p>
            <a:r>
              <a:rPr lang="en-US">
                <a:solidFill>
                  <a:schemeClr val="tx1"/>
                </a:solidFill>
              </a:rPr>
              <a:t>Quy hoạch sử dụng đất – Tổ chức không gian</a:t>
            </a:r>
          </a:p>
        </p:txBody>
      </p:sp>
      <p:sp>
        <p:nvSpPr>
          <p:cNvPr id="2" name="Slide Number Placeholder 1">
            <a:extLst>
              <a:ext uri="{FF2B5EF4-FFF2-40B4-BE49-F238E27FC236}">
                <a16:creationId xmlns:a16="http://schemas.microsoft.com/office/drawing/2014/main" id="{0D36DB0C-6337-172D-335A-64512665CF79}"/>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48</a:t>
            </a:fld>
            <a:endParaRPr lang="en-US"/>
          </a:p>
        </p:txBody>
      </p:sp>
      <p:pic>
        <p:nvPicPr>
          <p:cNvPr id="6" name="Picture 5">
            <a:extLst>
              <a:ext uri="{FF2B5EF4-FFF2-40B4-BE49-F238E27FC236}">
                <a16:creationId xmlns:a16="http://schemas.microsoft.com/office/drawing/2014/main" id="{3C00F7DE-5285-78CB-9A1F-CF5693F40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511" y="355250"/>
            <a:ext cx="9193407" cy="6502750"/>
          </a:xfrm>
          <a:prstGeom prst="rect">
            <a:avLst/>
          </a:prstGeom>
        </p:spPr>
      </p:pic>
    </p:spTree>
    <p:extLst>
      <p:ext uri="{BB962C8B-B14F-4D97-AF65-F5344CB8AC3E}">
        <p14:creationId xmlns:p14="http://schemas.microsoft.com/office/powerpoint/2010/main" val="3618840846"/>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FFDE-A06C-66FE-F6C2-EE967B1AA0FB}"/>
              </a:ext>
            </a:extLst>
          </p:cNvPr>
          <p:cNvSpPr>
            <a:spLocks noGrp="1"/>
          </p:cNvSpPr>
          <p:nvPr>
            <p:ph type="title"/>
          </p:nvPr>
        </p:nvSpPr>
        <p:spPr/>
        <p:txBody>
          <a:bodyPr>
            <a:normAutofit fontScale="90000"/>
          </a:bodyPr>
          <a:lstStyle/>
          <a:p>
            <a:r>
              <a:rPr lang="en-US"/>
              <a:t>Phân khu chức năng</a:t>
            </a:r>
          </a:p>
        </p:txBody>
      </p:sp>
      <p:sp>
        <p:nvSpPr>
          <p:cNvPr id="7" name="Content Placeholder 6">
            <a:extLst>
              <a:ext uri="{FF2B5EF4-FFF2-40B4-BE49-F238E27FC236}">
                <a16:creationId xmlns:a16="http://schemas.microsoft.com/office/drawing/2014/main" id="{8B30B298-952C-DB8F-E75D-95CBAAD72D1D}"/>
              </a:ext>
            </a:extLst>
          </p:cNvPr>
          <p:cNvSpPr>
            <a:spLocks noGrp="1"/>
          </p:cNvSpPr>
          <p:nvPr>
            <p:ph idx="1"/>
          </p:nvPr>
        </p:nvSpPr>
        <p:spPr/>
        <p:txBody>
          <a:bodyPr>
            <a:normAutofit/>
          </a:bodyPr>
          <a:lstStyle/>
          <a:p>
            <a:r>
              <a:rPr lang="en-US"/>
              <a:t>Trung tâm lễ hội An Phú</a:t>
            </a:r>
          </a:p>
          <a:p>
            <a:pPr lvl="2"/>
            <a:r>
              <a:rPr lang="vi-VN"/>
              <a:t>Khoảng 157,65ha; nằm ở phía Tây Bắc, thuộc xã An Phú trên tuyến đường nối từ đường Hồ Chí Minh đến đường Miếu Môn Hương Sơn.</a:t>
            </a:r>
          </a:p>
          <a:p>
            <a:pPr lvl="2"/>
            <a:r>
              <a:rPr lang="en-US"/>
              <a:t>Tính chất, c</a:t>
            </a:r>
            <a:r>
              <a:rPr lang="vi-VN"/>
              <a:t>hức năng: Trung tâm điều phối và đón tiếp ở phía bắc hướng đến luồng khách theo đường Hồ Chí Minh; trung tâm lễ hội, sự kiện, MICE mới.</a:t>
            </a:r>
            <a:endParaRPr lang="en-US"/>
          </a:p>
          <a:p>
            <a:pPr lvl="2"/>
            <a:r>
              <a:rPr lang="en-US"/>
              <a:t>Các chỉ tiêu phát triển đến 2050:</a:t>
            </a:r>
          </a:p>
          <a:p>
            <a:pPr lvl="3"/>
            <a:r>
              <a:rPr lang="en-US"/>
              <a:t>Quy mô khách du lịch: 1.000.000 lượt khách/năm; trong đó có 80% là khách lưu trú.</a:t>
            </a:r>
          </a:p>
          <a:p>
            <a:pPr lvl="3"/>
            <a:r>
              <a:rPr lang="en-US"/>
              <a:t>Quy mô buồng lưu trú: 3.900 buồng.</a:t>
            </a:r>
          </a:p>
          <a:p>
            <a:pPr lvl="3"/>
            <a:r>
              <a:rPr lang="en-US"/>
              <a:t>Quy mô lao động: 7.700 người.</a:t>
            </a:r>
          </a:p>
          <a:p>
            <a:pPr lvl="2"/>
            <a:r>
              <a:rPr lang="vi-VN"/>
              <a:t>Liên kết phát triển với khu vực hoa sen</a:t>
            </a:r>
            <a:r>
              <a:rPr lang="en-US"/>
              <a:t> Mỹ Đức</a:t>
            </a:r>
            <a:r>
              <a:rPr lang="vi-VN"/>
              <a:t> </a:t>
            </a:r>
            <a:r>
              <a:rPr lang="en-US"/>
              <a:t>(</a:t>
            </a:r>
            <a:r>
              <a:rPr lang="vi-VN"/>
              <a:t>xã An Phú</a:t>
            </a:r>
            <a:r>
              <a:rPr lang="en-US"/>
              <a:t> trước đây)</a:t>
            </a:r>
            <a:r>
              <a:rPr lang="vi-VN"/>
              <a:t>, phát triển du lịch cộng đồng và khai thác cảnh quan núi non phía Tây Bắc của quần thể.</a:t>
            </a:r>
            <a:r>
              <a:rPr lang="en-US"/>
              <a:t> </a:t>
            </a:r>
          </a:p>
          <a:p>
            <a:pPr lvl="2"/>
            <a:r>
              <a:rPr lang="en-US"/>
              <a:t>Các hạng mục chính </a:t>
            </a:r>
          </a:p>
          <a:p>
            <a:pPr lvl="3"/>
            <a:r>
              <a:rPr lang="vi-VN"/>
              <a:t>Trung tâm đón tiếp, dịch vụ gắn với Quảng trường phục vụ văn hóa, lễ hội gắn và các công trình biểu tượng. </a:t>
            </a:r>
          </a:p>
          <a:p>
            <a:pPr lvl="3"/>
            <a:r>
              <a:rPr lang="vi-VN"/>
              <a:t>Các khu nghỉ dưỡng</a:t>
            </a:r>
            <a:r>
              <a:rPr lang="en-US"/>
              <a:t> (thung Cấm)</a:t>
            </a:r>
          </a:p>
        </p:txBody>
      </p:sp>
      <p:sp>
        <p:nvSpPr>
          <p:cNvPr id="4" name="Slide Number Placeholder 3">
            <a:extLst>
              <a:ext uri="{FF2B5EF4-FFF2-40B4-BE49-F238E27FC236}">
                <a16:creationId xmlns:a16="http://schemas.microsoft.com/office/drawing/2014/main" id="{F238A229-8EF1-A661-AD66-706209C9E2BA}"/>
              </a:ext>
            </a:extLst>
          </p:cNvPr>
          <p:cNvSpPr>
            <a:spLocks noGrp="1"/>
          </p:cNvSpPr>
          <p:nvPr>
            <p:ph type="sldNum" sz="quarter" idx="12"/>
          </p:nvPr>
        </p:nvSpPr>
        <p:spPr/>
        <p:txBody>
          <a:bodyPr/>
          <a:lstStyle/>
          <a:p>
            <a:fld id="{F44AB3EA-1908-4001-84F3-B79CAC7B64E5}" type="slidenum">
              <a:rPr lang="en-US" smtClean="0"/>
              <a:pPr/>
              <a:t>49</a:t>
            </a:fld>
            <a:endParaRPr lang="en-US"/>
          </a:p>
        </p:txBody>
      </p:sp>
      <p:pic>
        <p:nvPicPr>
          <p:cNvPr id="3" name="Picture 2">
            <a:extLst>
              <a:ext uri="{FF2B5EF4-FFF2-40B4-BE49-F238E27FC236}">
                <a16:creationId xmlns:a16="http://schemas.microsoft.com/office/drawing/2014/main" id="{85F4D8E1-7062-F188-99CD-8D3AF2E0CE9D}"/>
              </a:ext>
            </a:extLst>
          </p:cNvPr>
          <p:cNvPicPr>
            <a:picLocks noChangeAspect="1"/>
          </p:cNvPicPr>
          <p:nvPr/>
        </p:nvPicPr>
        <p:blipFill>
          <a:blip r:embed="rId2">
            <a:extLst>
              <a:ext uri="{28A0092B-C50C-407E-A947-70E740481C1C}">
                <a14:useLocalDpi xmlns:a14="http://schemas.microsoft.com/office/drawing/2010/main" val="0"/>
              </a:ext>
            </a:extLst>
          </a:blip>
          <a:srcRect l="10805" t="8136" r="8091" b="5595"/>
          <a:stretch>
            <a:fillRect/>
          </a:stretch>
        </p:blipFill>
        <p:spPr>
          <a:xfrm>
            <a:off x="5762475" y="772998"/>
            <a:ext cx="3910443" cy="4810956"/>
          </a:xfrm>
          <a:prstGeom prst="rect">
            <a:avLst/>
          </a:prstGeom>
        </p:spPr>
      </p:pic>
      <p:pic>
        <p:nvPicPr>
          <p:cNvPr id="6" name="Picture 5">
            <a:extLst>
              <a:ext uri="{FF2B5EF4-FFF2-40B4-BE49-F238E27FC236}">
                <a16:creationId xmlns:a16="http://schemas.microsoft.com/office/drawing/2014/main" id="{67B9751A-DCB3-7AB1-E028-72755548D9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36832" y="772999"/>
            <a:ext cx="1733742" cy="1527142"/>
          </a:xfrm>
          <a:prstGeom prst="rect">
            <a:avLst/>
          </a:prstGeom>
        </p:spPr>
      </p:pic>
    </p:spTree>
    <p:extLst>
      <p:ext uri="{BB962C8B-B14F-4D97-AF65-F5344CB8AC3E}">
        <p14:creationId xmlns:p14="http://schemas.microsoft.com/office/powerpoint/2010/main" val="910841559"/>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EDB2-6A1B-A320-530E-54E275F3083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414EF61-0516-5BBA-63AA-D4B0704CC6C5}"/>
              </a:ext>
            </a:extLst>
          </p:cNvPr>
          <p:cNvSpPr>
            <a:spLocks noGrp="1"/>
          </p:cNvSpPr>
          <p:nvPr>
            <p:ph type="title"/>
          </p:nvPr>
        </p:nvSpPr>
        <p:spPr/>
        <p:txBody>
          <a:bodyPr>
            <a:normAutofit fontScale="90000"/>
          </a:bodyPr>
          <a:lstStyle/>
          <a:p>
            <a:r>
              <a:rPr lang="en-US"/>
              <a:t>Phạm vi, quy mô, ranh giới và đối tượng lập quy hoạch</a:t>
            </a:r>
          </a:p>
        </p:txBody>
      </p:sp>
      <p:sp>
        <p:nvSpPr>
          <p:cNvPr id="2" name="Content Placeholder 1">
            <a:extLst>
              <a:ext uri="{FF2B5EF4-FFF2-40B4-BE49-F238E27FC236}">
                <a16:creationId xmlns:a16="http://schemas.microsoft.com/office/drawing/2014/main" id="{1855DD98-F9E0-D402-3DAC-87136910742A}"/>
              </a:ext>
            </a:extLst>
          </p:cNvPr>
          <p:cNvSpPr>
            <a:spLocks noGrp="1"/>
          </p:cNvSpPr>
          <p:nvPr>
            <p:ph idx="1"/>
          </p:nvPr>
        </p:nvSpPr>
        <p:spPr>
          <a:xfrm>
            <a:off x="233082" y="616450"/>
            <a:ext cx="3539928" cy="5625100"/>
          </a:xfrm>
        </p:spPr>
        <p:txBody>
          <a:bodyPr>
            <a:normAutofit/>
          </a:bodyPr>
          <a:lstStyle/>
          <a:p>
            <a:pPr lvl="4" indent="-87312"/>
            <a:r>
              <a:rPr lang="en-US"/>
              <a:t>Khu vực nghiên cứu nằm trên địa bàn xã Hương Sơn và Mỹ Đức với </a:t>
            </a:r>
            <a:r>
              <a:rPr lang="vi-VN"/>
              <a:t>quy mô </a:t>
            </a:r>
            <a:r>
              <a:rPr lang="en-US"/>
              <a:t>~</a:t>
            </a:r>
            <a:r>
              <a:rPr lang="vi-VN"/>
              <a:t>8.200ha.</a:t>
            </a:r>
          </a:p>
          <a:p>
            <a:pPr marL="0" lvl="1" indent="87313"/>
            <a:r>
              <a:rPr lang="en-US"/>
              <a:t> Quy mô </a:t>
            </a:r>
            <a:r>
              <a:rPr lang="vi-VN"/>
              <a:t>lập quy hoạch:</a:t>
            </a:r>
            <a:r>
              <a:rPr lang="en-US"/>
              <a:t> </a:t>
            </a:r>
            <a:r>
              <a:rPr lang="vi-VN"/>
              <a:t>4.9</a:t>
            </a:r>
            <a:r>
              <a:rPr lang="en-US"/>
              <a:t>4</a:t>
            </a:r>
            <a:r>
              <a:rPr lang="vi-VN"/>
              <a:t>0,06 ha, gồm </a:t>
            </a:r>
            <a:r>
              <a:rPr lang="en-US"/>
              <a:t>KVBV </a:t>
            </a:r>
            <a:r>
              <a:rPr lang="vi-VN"/>
              <a:t>I </a:t>
            </a:r>
            <a:r>
              <a:rPr lang="en-US"/>
              <a:t>(</a:t>
            </a:r>
            <a:r>
              <a:rPr lang="vi-VN"/>
              <a:t>2.759,32</a:t>
            </a:r>
            <a:r>
              <a:rPr lang="en-US"/>
              <a:t> </a:t>
            </a:r>
            <a:r>
              <a:rPr lang="vi-VN"/>
              <a:t>ha</a:t>
            </a:r>
            <a:r>
              <a:rPr lang="en-US"/>
              <a:t>)</a:t>
            </a:r>
            <a:r>
              <a:rPr lang="vi-VN"/>
              <a:t>, </a:t>
            </a:r>
            <a:r>
              <a:rPr lang="en-US"/>
              <a:t>KVBV </a:t>
            </a:r>
            <a:r>
              <a:rPr lang="vi-VN"/>
              <a:t>II</a:t>
            </a:r>
            <a:r>
              <a:rPr lang="en-US"/>
              <a:t> (1.198,81 ha)</a:t>
            </a:r>
            <a:r>
              <a:rPr lang="vi-VN"/>
              <a:t> và </a:t>
            </a:r>
            <a:r>
              <a:rPr lang="en-US"/>
              <a:t>KV </a:t>
            </a:r>
            <a:r>
              <a:rPr lang="vi-VN"/>
              <a:t>mở rộng.</a:t>
            </a:r>
          </a:p>
          <a:p>
            <a:pPr marL="0" lvl="1" indent="87313"/>
            <a:r>
              <a:rPr lang="en-US"/>
              <a:t> Ranh giới </a:t>
            </a:r>
            <a:r>
              <a:rPr lang="vi-VN"/>
              <a:t>: </a:t>
            </a:r>
            <a:endParaRPr lang="en-US"/>
          </a:p>
          <a:p>
            <a:pPr marL="0" lvl="2" indent="87313"/>
            <a:r>
              <a:rPr lang="vi-VN"/>
              <a:t>Phía Bắc giáp khu sản xuất lâm nghiệp, nông nghiệp xã </a:t>
            </a:r>
            <a:r>
              <a:rPr lang="en-US"/>
              <a:t>Hương Sơn, Mỹ Đức và sông Mỹ Hà.</a:t>
            </a:r>
          </a:p>
          <a:p>
            <a:pPr marL="0" lvl="2" indent="87313"/>
            <a:r>
              <a:rPr lang="vi-VN"/>
              <a:t>Phía Nam giáp tỉnh </a:t>
            </a:r>
            <a:r>
              <a:rPr lang="en-US"/>
              <a:t>Phú Thọ</a:t>
            </a:r>
            <a:r>
              <a:rPr lang="vi-VN"/>
              <a:t>, </a:t>
            </a:r>
            <a:r>
              <a:rPr lang="en-US"/>
              <a:t>Ninh Bình</a:t>
            </a:r>
            <a:r>
              <a:rPr lang="vi-VN"/>
              <a:t>. </a:t>
            </a:r>
            <a:endParaRPr lang="en-US"/>
          </a:p>
          <a:p>
            <a:pPr marL="0" lvl="2" indent="87313"/>
            <a:r>
              <a:rPr lang="vi-VN"/>
              <a:t>Phía Đông giáp khu dân cư và đất nông nghiệp xã Hương Sơn. </a:t>
            </a:r>
            <a:endParaRPr lang="en-US"/>
          </a:p>
          <a:p>
            <a:pPr marL="0" lvl="2" indent="87313"/>
            <a:r>
              <a:rPr lang="vi-VN"/>
              <a:t>Phía Tây giáp đất nông nghiệp và khu dân cư xã </a:t>
            </a:r>
            <a:r>
              <a:rPr lang="en-US"/>
              <a:t>Mỹ Đức</a:t>
            </a:r>
            <a:r>
              <a:rPr lang="vi-VN"/>
              <a:t>.</a:t>
            </a:r>
            <a:endParaRPr lang="en-US"/>
          </a:p>
          <a:p>
            <a:pPr marL="0" lvl="1" indent="87313"/>
            <a:r>
              <a:rPr lang="en-US"/>
              <a:t> </a:t>
            </a:r>
            <a:r>
              <a:rPr lang="vi-VN"/>
              <a:t>Đối tượng lập quy hoạch</a:t>
            </a:r>
          </a:p>
          <a:p>
            <a:pPr marL="0" lvl="2" indent="87313"/>
            <a:r>
              <a:rPr lang="en-US"/>
              <a:t>Các di tích (20 điểm) và các yếu tố d</a:t>
            </a:r>
            <a:r>
              <a:rPr lang="vi-VN"/>
              <a:t>anh lam thắng cảnh</a:t>
            </a:r>
            <a:r>
              <a:rPr lang="en-US"/>
              <a:t>, </a:t>
            </a:r>
            <a:r>
              <a:rPr lang="vi-VN"/>
              <a:t>gắn với các giá trị về cảnh quan, đa dạng sinh học; hệ thống thủy văn, nước ngầm.</a:t>
            </a:r>
            <a:endParaRPr lang="en-US"/>
          </a:p>
          <a:p>
            <a:pPr marL="0" lvl="2" indent="87313"/>
            <a:r>
              <a:rPr lang="vi-VN"/>
              <a:t>Các giá trị di sản văn hóa vật thể, di sản văn hóa phi vật thể, tiêu biểu là lễ hội Hương Sơn.</a:t>
            </a:r>
            <a:endParaRPr lang="en-US"/>
          </a:p>
          <a:p>
            <a:pPr marL="0" lvl="2" indent="87313"/>
            <a:r>
              <a:rPr lang="en-US"/>
              <a:t>Các hoạt động liên quan đến di tích: quản lý, bảo tồn và phát huy giá trị, thương mại - dịch vụ, dân cư, hạ tầng kỹ thuật; kết nối phát triển </a:t>
            </a:r>
            <a:r>
              <a:rPr lang="vi-VN"/>
              <a:t>du lịch trong và ngoài khu vực.</a:t>
            </a:r>
          </a:p>
          <a:p>
            <a:pPr marL="0" lvl="2" indent="87313"/>
            <a:endParaRPr lang="vi-VN"/>
          </a:p>
          <a:p>
            <a:endParaRPr lang="en-US"/>
          </a:p>
        </p:txBody>
      </p:sp>
      <p:sp>
        <p:nvSpPr>
          <p:cNvPr id="23554" name="Slide Number Placeholder 3">
            <a:extLst>
              <a:ext uri="{FF2B5EF4-FFF2-40B4-BE49-F238E27FC236}">
                <a16:creationId xmlns:a16="http://schemas.microsoft.com/office/drawing/2014/main" id="{0E813B75-91D3-A5D4-B873-C4A6299C0E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cs typeface="Arial" panose="020B0604020202020204" pitchFamily="34" charset="0"/>
              </a:defRPr>
            </a:lvl1pPr>
            <a:lvl2pPr marL="742950" indent="-285750">
              <a:defRPr>
                <a:solidFill>
                  <a:schemeClr val="tx1"/>
                </a:solidFill>
                <a:latin typeface="Century Schoolbook" panose="02040604050505020304" pitchFamily="18" charset="0"/>
                <a:cs typeface="Arial" panose="020B0604020202020204" pitchFamily="34" charset="0"/>
              </a:defRPr>
            </a:lvl2pPr>
            <a:lvl3pPr marL="1143000" indent="-228600">
              <a:defRPr>
                <a:solidFill>
                  <a:schemeClr val="tx1"/>
                </a:solidFill>
                <a:latin typeface="Century Schoolbook" panose="02040604050505020304" pitchFamily="18" charset="0"/>
                <a:cs typeface="Arial" panose="020B0604020202020204" pitchFamily="34" charset="0"/>
              </a:defRPr>
            </a:lvl3pPr>
            <a:lvl4pPr marL="1600200" indent="-228600">
              <a:defRPr>
                <a:solidFill>
                  <a:schemeClr val="tx1"/>
                </a:solidFill>
                <a:latin typeface="Century Schoolbook" panose="02040604050505020304" pitchFamily="18" charset="0"/>
                <a:cs typeface="Arial" panose="020B0604020202020204" pitchFamily="34" charset="0"/>
              </a:defRPr>
            </a:lvl4pPr>
            <a:lvl5pPr marL="2057400" indent="-228600">
              <a:defRPr>
                <a:solidFill>
                  <a:schemeClr val="tx1"/>
                </a:solidFill>
                <a:latin typeface="Century Schoolbook" panose="020406040505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anose="02040604050505020304" pitchFamily="18" charset="0"/>
                <a:cs typeface="Arial" panose="020B0604020202020204" pitchFamily="34" charset="0"/>
              </a:defRPr>
            </a:lvl9pPr>
          </a:lstStyle>
          <a:p>
            <a:fld id="{6DE5F203-30BC-4216-9B4B-5DFDC2589CB4}" type="slidenum">
              <a:rPr lang="en-US" altLang="en-US"/>
              <a:pPr/>
              <a:t>5</a:t>
            </a:fld>
            <a:endParaRPr lang="en-US" altLang="en-US"/>
          </a:p>
        </p:txBody>
      </p:sp>
      <p:sp>
        <p:nvSpPr>
          <p:cNvPr id="6" name="Arrow: Right 5">
            <a:extLst>
              <a:ext uri="{FF2B5EF4-FFF2-40B4-BE49-F238E27FC236}">
                <a16:creationId xmlns:a16="http://schemas.microsoft.com/office/drawing/2014/main" id="{48A1EB03-B80B-23D3-0FD9-705AF63AB904}"/>
              </a:ext>
            </a:extLst>
          </p:cNvPr>
          <p:cNvSpPr/>
          <p:nvPr/>
        </p:nvSpPr>
        <p:spPr>
          <a:xfrm>
            <a:off x="4219715" y="5413975"/>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F5583E-8F1A-4150-BCC1-E538E0512358}"/>
              </a:ext>
            </a:extLst>
          </p:cNvPr>
          <p:cNvSpPr txBox="1"/>
          <p:nvPr/>
        </p:nvSpPr>
        <p:spPr>
          <a:xfrm>
            <a:off x="4692401" y="5350055"/>
            <a:ext cx="5213599" cy="600164"/>
          </a:xfrm>
          <a:prstGeom prst="rect">
            <a:avLst/>
          </a:prstGeom>
          <a:noFill/>
        </p:spPr>
        <p:txBody>
          <a:bodyPr wrap="square">
            <a:spAutoFit/>
          </a:bodyPr>
          <a:lstStyle/>
          <a:p>
            <a:r>
              <a:rPr lang="en-US" sz="1100" i="1">
                <a:solidFill>
                  <a:srgbClr val="FF0000"/>
                </a:solidFill>
              </a:rPr>
              <a:t>Phạm vi lập quy hoạch tiếp giáp Phú Thọ, Ninh Bình với nhiều giá trị tương đồng về tự nhiên (hệ sinh thái núi đá vôi) và văn hóa xã hội (tiêu biểu như chùa Tiên); là điều kiện thuận lợi cho phát triển các mối liên kết bổ trợ phát huy giá trị di tích.</a:t>
            </a:r>
            <a:endParaRPr lang="vi-VN" sz="1100" i="1">
              <a:solidFill>
                <a:srgbClr val="FF0000"/>
              </a:solidFill>
            </a:endParaRPr>
          </a:p>
        </p:txBody>
      </p:sp>
      <p:grpSp>
        <p:nvGrpSpPr>
          <p:cNvPr id="12" name="Group 11">
            <a:extLst>
              <a:ext uri="{FF2B5EF4-FFF2-40B4-BE49-F238E27FC236}">
                <a16:creationId xmlns:a16="http://schemas.microsoft.com/office/drawing/2014/main" id="{14EFB21C-1171-895F-746A-288F591BDCA5}"/>
              </a:ext>
            </a:extLst>
          </p:cNvPr>
          <p:cNvGrpSpPr/>
          <p:nvPr/>
        </p:nvGrpSpPr>
        <p:grpSpPr>
          <a:xfrm>
            <a:off x="3737880" y="616450"/>
            <a:ext cx="6115038" cy="4325201"/>
            <a:chOff x="2989894" y="616450"/>
            <a:chExt cx="6863024" cy="4854256"/>
          </a:xfrm>
        </p:grpSpPr>
        <p:pic>
          <p:nvPicPr>
            <p:cNvPr id="3" name="Picture 2">
              <a:extLst>
                <a:ext uri="{FF2B5EF4-FFF2-40B4-BE49-F238E27FC236}">
                  <a16:creationId xmlns:a16="http://schemas.microsoft.com/office/drawing/2014/main" id="{53C71344-4536-4743-EA8C-7E97F58A3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9894" y="616450"/>
              <a:ext cx="6863024" cy="4854256"/>
            </a:xfrm>
            <a:prstGeom prst="rect">
              <a:avLst/>
            </a:prstGeom>
          </p:spPr>
        </p:pic>
        <p:pic>
          <p:nvPicPr>
            <p:cNvPr id="11" name="Picture 10">
              <a:extLst>
                <a:ext uri="{FF2B5EF4-FFF2-40B4-BE49-F238E27FC236}">
                  <a16:creationId xmlns:a16="http://schemas.microsoft.com/office/drawing/2014/main" id="{BD87FEC2-7C03-1915-995A-90BC9492586F}"/>
                </a:ext>
              </a:extLst>
            </p:cNvPr>
            <p:cNvPicPr>
              <a:picLocks noChangeAspect="1"/>
            </p:cNvPicPr>
            <p:nvPr/>
          </p:nvPicPr>
          <p:blipFill>
            <a:blip r:embed="rId4"/>
            <a:stretch>
              <a:fillRect/>
            </a:stretch>
          </p:blipFill>
          <p:spPr>
            <a:xfrm>
              <a:off x="9376324" y="3891381"/>
              <a:ext cx="210747" cy="75653"/>
            </a:xfrm>
            <a:prstGeom prst="rect">
              <a:avLst/>
            </a:prstGeom>
          </p:spPr>
        </p:pic>
      </p:grpSp>
      <p:pic>
        <p:nvPicPr>
          <p:cNvPr id="5" name="Picture 4">
            <a:extLst>
              <a:ext uri="{FF2B5EF4-FFF2-40B4-BE49-F238E27FC236}">
                <a16:creationId xmlns:a16="http://schemas.microsoft.com/office/drawing/2014/main" id="{239BA7D2-41AE-CC52-124F-390D4F6E1864}"/>
              </a:ext>
            </a:extLst>
          </p:cNvPr>
          <p:cNvPicPr>
            <a:picLocks noChangeAspect="1"/>
          </p:cNvPicPr>
          <p:nvPr/>
        </p:nvPicPr>
        <p:blipFill>
          <a:blip r:embed="rId5"/>
          <a:stretch>
            <a:fillRect/>
          </a:stretch>
        </p:blipFill>
        <p:spPr>
          <a:xfrm>
            <a:off x="6132992" y="5220172"/>
            <a:ext cx="3584384" cy="1098106"/>
          </a:xfrm>
          <a:prstGeom prst="rect">
            <a:avLst/>
          </a:prstGeom>
        </p:spPr>
      </p:pic>
      <p:sp>
        <p:nvSpPr>
          <p:cNvPr id="13" name="Freeform: Shape 12">
            <a:extLst>
              <a:ext uri="{FF2B5EF4-FFF2-40B4-BE49-F238E27FC236}">
                <a16:creationId xmlns:a16="http://schemas.microsoft.com/office/drawing/2014/main" id="{4A3493D3-A9A3-109D-75BC-85BFC26081C3}"/>
              </a:ext>
            </a:extLst>
          </p:cNvPr>
          <p:cNvSpPr/>
          <p:nvPr/>
        </p:nvSpPr>
        <p:spPr>
          <a:xfrm>
            <a:off x="3793253" y="3481754"/>
            <a:ext cx="1743389" cy="1416817"/>
          </a:xfrm>
          <a:custGeom>
            <a:avLst/>
            <a:gdLst>
              <a:gd name="connsiteX0" fmla="*/ 55266 w 1743389"/>
              <a:gd name="connsiteY0" fmla="*/ 0 h 1416817"/>
              <a:gd name="connsiteX1" fmla="*/ 1391696 w 1743389"/>
              <a:gd name="connsiteY1" fmla="*/ 5024 h 1416817"/>
              <a:gd name="connsiteX2" fmla="*/ 1597688 w 1743389"/>
              <a:gd name="connsiteY2" fmla="*/ 386861 h 1416817"/>
              <a:gd name="connsiteX3" fmla="*/ 1743389 w 1743389"/>
              <a:gd name="connsiteY3" fmla="*/ 768699 h 1416817"/>
              <a:gd name="connsiteX4" fmla="*/ 1688123 w 1743389"/>
              <a:gd name="connsiteY4" fmla="*/ 1286189 h 1416817"/>
              <a:gd name="connsiteX5" fmla="*/ 1657978 w 1743389"/>
              <a:gd name="connsiteY5" fmla="*/ 1416817 h 1416817"/>
              <a:gd name="connsiteX6" fmla="*/ 0 w 1743389"/>
              <a:gd name="connsiteY6" fmla="*/ 1416817 h 1416817"/>
              <a:gd name="connsiteX7" fmla="*/ 0 w 1743389"/>
              <a:gd name="connsiteY7" fmla="*/ 547635 h 1416817"/>
              <a:gd name="connsiteX8" fmla="*/ 55266 w 1743389"/>
              <a:gd name="connsiteY8" fmla="*/ 0 h 14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389" h="1416817">
                <a:moveTo>
                  <a:pt x="55266" y="0"/>
                </a:moveTo>
                <a:lnTo>
                  <a:pt x="1391696" y="5024"/>
                </a:lnTo>
                <a:lnTo>
                  <a:pt x="1597688" y="386861"/>
                </a:lnTo>
                <a:lnTo>
                  <a:pt x="1743389" y="768699"/>
                </a:lnTo>
                <a:lnTo>
                  <a:pt x="1688123" y="1286189"/>
                </a:lnTo>
                <a:lnTo>
                  <a:pt x="1657978" y="1416817"/>
                </a:lnTo>
                <a:lnTo>
                  <a:pt x="0" y="1416817"/>
                </a:lnTo>
                <a:lnTo>
                  <a:pt x="0" y="547635"/>
                </a:lnTo>
                <a:lnTo>
                  <a:pt x="55266" y="0"/>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D4A457C9-06A2-D59A-0A16-7725878EBBA4}"/>
              </a:ext>
            </a:extLst>
          </p:cNvPr>
          <p:cNvGraphicFramePr>
            <a:graphicFrameLocks noGrp="1"/>
          </p:cNvGraphicFramePr>
          <p:nvPr>
            <p:extLst>
              <p:ext uri="{D42A27DB-BD31-4B8C-83A1-F6EECF244321}">
                <p14:modId xmlns:p14="http://schemas.microsoft.com/office/powerpoint/2010/main" val="2928881246"/>
              </p:ext>
            </p:extLst>
          </p:nvPr>
        </p:nvGraphicFramePr>
        <p:xfrm>
          <a:off x="212839" y="5136170"/>
          <a:ext cx="3863692" cy="1482454"/>
        </p:xfrm>
        <a:graphic>
          <a:graphicData uri="http://schemas.openxmlformats.org/drawingml/2006/table">
            <a:tbl>
              <a:tblPr>
                <a:tableStyleId>{93296810-A885-4BE3-A3E7-6D5BEEA58F35}</a:tableStyleId>
              </a:tblPr>
              <a:tblGrid>
                <a:gridCol w="347834">
                  <a:extLst>
                    <a:ext uri="{9D8B030D-6E8A-4147-A177-3AD203B41FA5}">
                      <a16:colId xmlns:a16="http://schemas.microsoft.com/office/drawing/2014/main" val="3156412279"/>
                    </a:ext>
                  </a:extLst>
                </a:gridCol>
                <a:gridCol w="1216418">
                  <a:extLst>
                    <a:ext uri="{9D8B030D-6E8A-4147-A177-3AD203B41FA5}">
                      <a16:colId xmlns:a16="http://schemas.microsoft.com/office/drawing/2014/main" val="3609656068"/>
                    </a:ext>
                  </a:extLst>
                </a:gridCol>
                <a:gridCol w="733191">
                  <a:extLst>
                    <a:ext uri="{9D8B030D-6E8A-4147-A177-3AD203B41FA5}">
                      <a16:colId xmlns:a16="http://schemas.microsoft.com/office/drawing/2014/main" val="965509917"/>
                    </a:ext>
                  </a:extLst>
                </a:gridCol>
                <a:gridCol w="832918">
                  <a:extLst>
                    <a:ext uri="{9D8B030D-6E8A-4147-A177-3AD203B41FA5}">
                      <a16:colId xmlns:a16="http://schemas.microsoft.com/office/drawing/2014/main" val="3670262430"/>
                    </a:ext>
                  </a:extLst>
                </a:gridCol>
                <a:gridCol w="733331">
                  <a:extLst>
                    <a:ext uri="{9D8B030D-6E8A-4147-A177-3AD203B41FA5}">
                      <a16:colId xmlns:a16="http://schemas.microsoft.com/office/drawing/2014/main" val="4072078815"/>
                    </a:ext>
                  </a:extLst>
                </a:gridCol>
              </a:tblGrid>
              <a:tr h="117525">
                <a:tc gridSpan="5">
                  <a:txBody>
                    <a:bodyPr/>
                    <a:lstStyle/>
                    <a:p>
                      <a:pPr algn="ctr" fontAlgn="ctr">
                        <a:buNone/>
                      </a:pPr>
                      <a:r>
                        <a:rPr lang="en-US" sz="900" u="none" strike="noStrike">
                          <a:effectLst/>
                        </a:rPr>
                        <a:t>RANH GIỚI PHẠM VI LẬP QUY HOẠCH</a:t>
                      </a:r>
                      <a:endParaRPr lang="en-US" sz="900" b="1" i="0" u="none" strike="noStrike">
                        <a:solidFill>
                          <a:srgbClr val="000000"/>
                        </a:solidFill>
                        <a:effectLst/>
                        <a:latin typeface="Times New Roman" panose="02020603050405020304" pitchFamily="18"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9491319"/>
                  </a:ext>
                </a:extLst>
              </a:tr>
              <a:tr h="228966">
                <a:tc>
                  <a:txBody>
                    <a:bodyPr/>
                    <a:lstStyle/>
                    <a:p>
                      <a:pPr algn="ctr" fontAlgn="ctr">
                        <a:buNone/>
                      </a:pPr>
                      <a:r>
                        <a:rPr lang="en-US" sz="900" b="1" u="none" strike="noStrike">
                          <a:effectLst/>
                        </a:rPr>
                        <a:t>STT</a:t>
                      </a:r>
                      <a:endParaRPr lang="en-US" sz="9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buNone/>
                      </a:pPr>
                      <a:r>
                        <a:rPr lang="en-US" sz="900" b="1" u="none" strike="noStrike">
                          <a:effectLst/>
                        </a:rPr>
                        <a:t>Hạng mục</a:t>
                      </a:r>
                      <a:endParaRPr lang="en-US" sz="9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buNone/>
                      </a:pPr>
                      <a:r>
                        <a:rPr lang="en-US" sz="900" b="1" u="none" strike="noStrike">
                          <a:effectLst/>
                        </a:rPr>
                        <a:t>Cộng</a:t>
                      </a:r>
                      <a:endParaRPr lang="en-US" sz="900" b="1" i="0" u="none" strike="noStrike">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742950" rtl="0" eaLnBrk="1" fontAlgn="ctr" latinLnBrk="0" hangingPunct="1">
                        <a:lnSpc>
                          <a:spcPct val="100000"/>
                        </a:lnSpc>
                        <a:spcBef>
                          <a:spcPts val="0"/>
                        </a:spcBef>
                        <a:spcAft>
                          <a:spcPts val="0"/>
                        </a:spcAft>
                        <a:buClrTx/>
                        <a:buSzTx/>
                        <a:buFontTx/>
                        <a:buNone/>
                        <a:tabLst/>
                        <a:defRPr/>
                      </a:pPr>
                      <a:r>
                        <a:rPr lang="en-US" sz="900" b="1" u="none" strike="noStrike">
                          <a:effectLst/>
                        </a:rPr>
                        <a:t>Thuộc xã Hương Sơn</a:t>
                      </a:r>
                      <a:endParaRPr lang="en-US" sz="900" b="1" i="0" u="none" strike="noStrike">
                        <a:solidFill>
                          <a:srgbClr val="000000"/>
                        </a:solidFill>
                        <a:effectLst/>
                        <a:latin typeface="Times New Roman" panose="02020603050405020304" pitchFamily="18" charset="0"/>
                      </a:endParaRPr>
                    </a:p>
                  </a:txBody>
                  <a:tcPr marL="9525" marR="9525" marT="9525" marB="0" anchor="ctr"/>
                </a:tc>
                <a:tc>
                  <a:txBody>
                    <a:bodyPr/>
                    <a:lstStyle/>
                    <a:p>
                      <a:pPr marL="0" marR="0" lvl="0" indent="0" algn="ctr" defTabSz="742950" rtl="0" eaLnBrk="1" fontAlgn="ctr" latinLnBrk="0" hangingPunct="1">
                        <a:lnSpc>
                          <a:spcPct val="100000"/>
                        </a:lnSpc>
                        <a:spcBef>
                          <a:spcPts val="0"/>
                        </a:spcBef>
                        <a:spcAft>
                          <a:spcPts val="0"/>
                        </a:spcAft>
                        <a:buClrTx/>
                        <a:buSzTx/>
                        <a:buFontTx/>
                        <a:buNone/>
                        <a:tabLst/>
                        <a:defRPr/>
                      </a:pPr>
                      <a:r>
                        <a:rPr lang="en-US" sz="900" b="1" u="none" strike="noStrike">
                          <a:effectLst/>
                        </a:rPr>
                        <a:t>Thuộc xã Mỹ Đức</a:t>
                      </a:r>
                      <a:endParaRPr lang="en-US" sz="900" b="1"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901272087"/>
                  </a:ext>
                </a:extLst>
              </a:tr>
              <a:tr h="228966">
                <a:tc>
                  <a:txBody>
                    <a:bodyPr/>
                    <a:lstStyle/>
                    <a:p>
                      <a:pPr algn="ctr" fontAlgn="ctr">
                        <a:buNone/>
                      </a:pP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buNone/>
                      </a:pPr>
                      <a:r>
                        <a:rPr lang="en-US" sz="900" u="none" strike="noStrike">
                          <a:effectLst/>
                        </a:rPr>
                        <a:t>Tổng diện tích quy hoạch</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4.960,06</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4.268,24</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691,82</a:t>
                      </a:r>
                    </a:p>
                  </a:txBody>
                  <a:tcPr marL="9525" marR="9525" marT="9525" marB="0" anchor="ctr"/>
                </a:tc>
                <a:extLst>
                  <a:ext uri="{0D108BD9-81ED-4DB2-BD59-A6C34878D82A}">
                    <a16:rowId xmlns:a16="http://schemas.microsoft.com/office/drawing/2014/main" val="2941815388"/>
                  </a:ext>
                </a:extLst>
              </a:tr>
              <a:tr h="172368">
                <a:tc>
                  <a:txBody>
                    <a:bodyPr/>
                    <a:lstStyle/>
                    <a:p>
                      <a:pPr algn="ctr" fontAlgn="ctr">
                        <a:buNone/>
                      </a:pP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buNone/>
                      </a:pPr>
                      <a:r>
                        <a:rPr lang="en-US" sz="900" u="none" strike="noStrike">
                          <a:effectLst/>
                        </a:rPr>
                        <a:t>Khu vực bảo vệ I</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2.759,32</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2.759,32</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0,00</a:t>
                      </a:r>
                    </a:p>
                  </a:txBody>
                  <a:tcPr marL="9525" marR="9525" marT="9525" marB="0" anchor="ctr"/>
                </a:tc>
                <a:extLst>
                  <a:ext uri="{0D108BD9-81ED-4DB2-BD59-A6C34878D82A}">
                    <a16:rowId xmlns:a16="http://schemas.microsoft.com/office/drawing/2014/main" val="1111195321"/>
                  </a:ext>
                </a:extLst>
              </a:tr>
              <a:tr h="172368">
                <a:tc>
                  <a:txBody>
                    <a:bodyPr/>
                    <a:lstStyle/>
                    <a:p>
                      <a:pPr algn="ctr" fontAlgn="ctr">
                        <a:buNone/>
                      </a:pPr>
                      <a:r>
                        <a:rPr lang="en-US" sz="900" u="none" strike="noStrike">
                          <a:effectLst/>
                        </a:rPr>
                        <a:t>2</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buNone/>
                      </a:pPr>
                      <a:r>
                        <a:rPr lang="en-US" sz="900" u="none" strike="noStrike">
                          <a:effectLst/>
                        </a:rPr>
                        <a:t>Khu vực bảo vệ II</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1.198,81</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838,53</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360,28</a:t>
                      </a:r>
                    </a:p>
                  </a:txBody>
                  <a:tcPr marL="9525" marR="9525" marT="9525" marB="0" anchor="ctr"/>
                </a:tc>
                <a:extLst>
                  <a:ext uri="{0D108BD9-81ED-4DB2-BD59-A6C34878D82A}">
                    <a16:rowId xmlns:a16="http://schemas.microsoft.com/office/drawing/2014/main" val="1709485773"/>
                  </a:ext>
                </a:extLst>
              </a:tr>
              <a:tr h="413749">
                <a:tc>
                  <a:txBody>
                    <a:bodyPr/>
                    <a:lstStyle/>
                    <a:p>
                      <a:pPr algn="ctr" fontAlgn="ctr">
                        <a:buNone/>
                      </a:pPr>
                      <a:r>
                        <a:rPr lang="en-US" sz="900" u="none" strike="noStrike">
                          <a:effectLst/>
                        </a:rPr>
                        <a:t>3</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l" fontAlgn="ctr">
                        <a:buNone/>
                      </a:pPr>
                      <a:r>
                        <a:rPr lang="en-US" sz="900" u="none" strike="noStrike">
                          <a:effectLst/>
                        </a:rPr>
                        <a:t>Khu vực mở rộng (phát huy giá trị di tích)</a:t>
                      </a:r>
                      <a:endParaRPr lang="en-US" sz="9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1.001,93</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670,39</a:t>
                      </a:r>
                    </a:p>
                  </a:txBody>
                  <a:tcPr marL="9525" marR="9525" marT="9525" marB="0" anchor="ctr"/>
                </a:tc>
                <a:tc>
                  <a:txBody>
                    <a:bodyPr/>
                    <a:lstStyle/>
                    <a:p>
                      <a:pPr algn="just" fontAlgn="ctr">
                        <a:buNone/>
                      </a:pPr>
                      <a:r>
                        <a:rPr lang="en-US" sz="1100" b="0" i="0" u="none" strike="noStrike">
                          <a:solidFill>
                            <a:srgbClr val="000000"/>
                          </a:solidFill>
                          <a:effectLst/>
                          <a:latin typeface="Times New Roman" panose="02020603050405020304" pitchFamily="18" charset="0"/>
                        </a:rPr>
                        <a:t>331,54</a:t>
                      </a:r>
                    </a:p>
                  </a:txBody>
                  <a:tcPr marL="9525" marR="9525" marT="9525" marB="0" anchor="ctr"/>
                </a:tc>
                <a:extLst>
                  <a:ext uri="{0D108BD9-81ED-4DB2-BD59-A6C34878D82A}">
                    <a16:rowId xmlns:a16="http://schemas.microsoft.com/office/drawing/2014/main" val="3767727514"/>
                  </a:ext>
                </a:extLst>
              </a:tr>
            </a:tbl>
          </a:graphicData>
        </a:graphic>
      </p:graphicFrame>
    </p:spTree>
    <p:extLst>
      <p:ext uri="{BB962C8B-B14F-4D97-AF65-F5344CB8AC3E}">
        <p14:creationId xmlns:p14="http://schemas.microsoft.com/office/powerpoint/2010/main" val="2461437717"/>
      </p:ext>
    </p:extLst>
  </p:cSld>
  <p:clrMapOvr>
    <a:masterClrMapping/>
  </p:clrMapOvr>
  <p:transition spd="slow">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80E44-F72B-B24D-DCFC-99A7BCB10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785EC-C44E-09BD-C1A9-65FC839468EB}"/>
              </a:ext>
            </a:extLst>
          </p:cNvPr>
          <p:cNvSpPr>
            <a:spLocks noGrp="1"/>
          </p:cNvSpPr>
          <p:nvPr>
            <p:ph type="title"/>
          </p:nvPr>
        </p:nvSpPr>
        <p:spPr/>
        <p:txBody>
          <a:bodyPr>
            <a:normAutofit fontScale="90000"/>
          </a:bodyPr>
          <a:lstStyle/>
          <a:p>
            <a:r>
              <a:rPr lang="en-US"/>
              <a:t>Phân khu chức năng</a:t>
            </a:r>
          </a:p>
        </p:txBody>
      </p:sp>
      <p:sp>
        <p:nvSpPr>
          <p:cNvPr id="7" name="Content Placeholder 6">
            <a:extLst>
              <a:ext uri="{FF2B5EF4-FFF2-40B4-BE49-F238E27FC236}">
                <a16:creationId xmlns:a16="http://schemas.microsoft.com/office/drawing/2014/main" id="{8B6706A5-9F92-6D81-4A6B-68798DD1DFD7}"/>
              </a:ext>
            </a:extLst>
          </p:cNvPr>
          <p:cNvSpPr>
            <a:spLocks noGrp="1"/>
          </p:cNvSpPr>
          <p:nvPr>
            <p:ph idx="1"/>
          </p:nvPr>
        </p:nvSpPr>
        <p:spPr/>
        <p:txBody>
          <a:bodyPr>
            <a:normAutofit/>
          </a:bodyPr>
          <a:lstStyle/>
          <a:p>
            <a:pPr marL="0" lvl="3" indent="0">
              <a:spcBef>
                <a:spcPts val="813"/>
              </a:spcBef>
              <a:buFont typeface="Wingdings" panose="05000000000000000000" pitchFamily="2" charset="2"/>
              <a:buChar char="v"/>
            </a:pPr>
            <a:r>
              <a:rPr lang="vi-VN" b="1">
                <a:solidFill>
                  <a:schemeClr val="accent6">
                    <a:lumMod val="75000"/>
                  </a:schemeClr>
                </a:solidFill>
              </a:rPr>
              <a:t>Khu du lịch nghỉ dưỡng sông Mỹ Hà</a:t>
            </a:r>
            <a:endParaRPr lang="en-US" b="1">
              <a:solidFill>
                <a:schemeClr val="accent6">
                  <a:lumMod val="75000"/>
                </a:schemeClr>
              </a:solidFill>
            </a:endParaRPr>
          </a:p>
          <a:p>
            <a:pPr lvl="2"/>
            <a:r>
              <a:rPr lang="vi-VN"/>
              <a:t>Khoảng 239ha phía Bắc và Đông Bắc, nằm dọc sông Mỹ Hà.</a:t>
            </a:r>
          </a:p>
          <a:p>
            <a:pPr lvl="2"/>
            <a:r>
              <a:rPr lang="vi-VN"/>
              <a:t>Chức năng: Khai thác phát huy giá trị di tích gắn với tuyến đường thủy và cảnh quan sông Mỹ Hà; kết nối trực tiếp với Hương Sơn.</a:t>
            </a:r>
            <a:endParaRPr lang="en-US"/>
          </a:p>
          <a:p>
            <a:pPr lvl="2"/>
            <a:r>
              <a:rPr lang="en-US"/>
              <a:t>Các chỉ tiêu phát triển đến 2050:</a:t>
            </a:r>
          </a:p>
          <a:p>
            <a:pPr lvl="3"/>
            <a:r>
              <a:rPr lang="en-US"/>
              <a:t>Quy mô khách du lịch: 1.500.000 lượt khách/năm; trong đó có 80% là khách lưu trú.</a:t>
            </a:r>
          </a:p>
          <a:p>
            <a:pPr lvl="3"/>
            <a:r>
              <a:rPr lang="en-US"/>
              <a:t>Quy mô buồng lưu trú: 6.600 buồng.</a:t>
            </a:r>
          </a:p>
          <a:p>
            <a:pPr lvl="3"/>
            <a:r>
              <a:rPr lang="en-US"/>
              <a:t>Quy mô lao động: 13.100 người.</a:t>
            </a:r>
          </a:p>
          <a:p>
            <a:pPr lvl="2"/>
            <a:r>
              <a:rPr lang="vi-VN"/>
              <a:t>Phát triển dịch vụ du lịch; giảm tải cho bến Yến với vai trò là đầu mối giao thông mới; đa dạng hóa sản phẩm du lịch cho Hương Sơn gắn với du lịch sinh thái, du lịch nghỉ dưỡng…</a:t>
            </a:r>
          </a:p>
          <a:p>
            <a:pPr lvl="2"/>
            <a:r>
              <a:rPr lang="en-US"/>
              <a:t>Các hạng mục chính</a:t>
            </a:r>
          </a:p>
          <a:p>
            <a:pPr lvl="3"/>
            <a:r>
              <a:rPr lang="en-US"/>
              <a:t>Khu tiếp đón</a:t>
            </a:r>
          </a:p>
          <a:p>
            <a:pPr lvl="3"/>
            <a:r>
              <a:rPr lang="en-US"/>
              <a:t>Trung tâm dịch vụ</a:t>
            </a:r>
          </a:p>
          <a:p>
            <a:pPr lvl="3"/>
            <a:r>
              <a:rPr lang="en-US"/>
              <a:t>Khu phố cổ, nghỉ dưỡng ven song</a:t>
            </a:r>
          </a:p>
          <a:p>
            <a:pPr lvl="3"/>
            <a:r>
              <a:rPr lang="en-US"/>
              <a:t>Khu tham quan dọc sông Mỹ Hà</a:t>
            </a:r>
            <a:endParaRPr lang="vi-VN"/>
          </a:p>
        </p:txBody>
      </p:sp>
      <p:sp>
        <p:nvSpPr>
          <p:cNvPr id="4" name="Slide Number Placeholder 3">
            <a:extLst>
              <a:ext uri="{FF2B5EF4-FFF2-40B4-BE49-F238E27FC236}">
                <a16:creationId xmlns:a16="http://schemas.microsoft.com/office/drawing/2014/main" id="{11F2032D-7155-2A19-300C-E3DF00FCAEDC}"/>
              </a:ext>
            </a:extLst>
          </p:cNvPr>
          <p:cNvSpPr>
            <a:spLocks noGrp="1"/>
          </p:cNvSpPr>
          <p:nvPr>
            <p:ph type="sldNum" sz="quarter" idx="12"/>
          </p:nvPr>
        </p:nvSpPr>
        <p:spPr/>
        <p:txBody>
          <a:bodyPr/>
          <a:lstStyle/>
          <a:p>
            <a:fld id="{F44AB3EA-1908-4001-84F3-B79CAC7B64E5}" type="slidenum">
              <a:rPr lang="en-US" smtClean="0"/>
              <a:pPr/>
              <a:t>50</a:t>
            </a:fld>
            <a:endParaRPr lang="en-US"/>
          </a:p>
        </p:txBody>
      </p:sp>
      <p:pic>
        <p:nvPicPr>
          <p:cNvPr id="3" name="Picture 2">
            <a:extLst>
              <a:ext uri="{FF2B5EF4-FFF2-40B4-BE49-F238E27FC236}">
                <a16:creationId xmlns:a16="http://schemas.microsoft.com/office/drawing/2014/main" id="{AA763C67-39E3-303D-EA75-4C4247D302DD}"/>
              </a:ext>
            </a:extLst>
          </p:cNvPr>
          <p:cNvPicPr>
            <a:picLocks noChangeAspect="1"/>
          </p:cNvPicPr>
          <p:nvPr/>
        </p:nvPicPr>
        <p:blipFill>
          <a:blip r:embed="rId2" cstate="print">
            <a:extLst>
              <a:ext uri="{28A0092B-C50C-407E-A947-70E740481C1C}">
                <a14:useLocalDpi xmlns:a14="http://schemas.microsoft.com/office/drawing/2010/main" val="0"/>
              </a:ext>
            </a:extLst>
          </a:blip>
          <a:srcRect l="12043" t="8023" r="6280" b="7910"/>
          <a:stretch>
            <a:fillRect/>
          </a:stretch>
        </p:blipFill>
        <p:spPr>
          <a:xfrm>
            <a:off x="4875698" y="2102368"/>
            <a:ext cx="4977220" cy="3704544"/>
          </a:xfrm>
          <a:prstGeom prst="rect">
            <a:avLst/>
          </a:prstGeom>
        </p:spPr>
      </p:pic>
      <p:pic>
        <p:nvPicPr>
          <p:cNvPr id="5" name="Picture 4">
            <a:extLst>
              <a:ext uri="{FF2B5EF4-FFF2-40B4-BE49-F238E27FC236}">
                <a16:creationId xmlns:a16="http://schemas.microsoft.com/office/drawing/2014/main" id="{3396FD5A-7C75-E819-4782-5CC313EA66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170548" y="532876"/>
            <a:ext cx="1682370" cy="1481891"/>
          </a:xfrm>
          <a:prstGeom prst="rect">
            <a:avLst/>
          </a:prstGeom>
        </p:spPr>
      </p:pic>
    </p:spTree>
    <p:extLst>
      <p:ext uri="{BB962C8B-B14F-4D97-AF65-F5344CB8AC3E}">
        <p14:creationId xmlns:p14="http://schemas.microsoft.com/office/powerpoint/2010/main" val="2821025138"/>
      </p:ext>
    </p:extLst>
  </p:cSld>
  <p:clrMapOvr>
    <a:masterClrMapping/>
  </p:clrMapOvr>
  <p:transition spd="slow">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EF4D190-C8A7-BEE0-FA90-A451538F7DF0}"/>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340212D2-DA93-6EB5-8271-8B2D43A00F98}"/>
              </a:ext>
            </a:extLst>
          </p:cNvPr>
          <p:cNvSpPr>
            <a:spLocks noGrp="1"/>
          </p:cNvSpPr>
          <p:nvPr>
            <p:ph idx="1"/>
          </p:nvPr>
        </p:nvSpPr>
        <p:spPr/>
        <p:txBody>
          <a:bodyPr>
            <a:normAutofit lnSpcReduction="10000"/>
          </a:bodyPr>
          <a:lstStyle/>
          <a:p>
            <a:r>
              <a:rPr lang="vi-VN"/>
              <a:t>Trung tâm văn hóa, lễ hội Hương Sơn</a:t>
            </a:r>
            <a:endParaRPr lang="en-US"/>
          </a:p>
          <a:p>
            <a:pPr lvl="2"/>
            <a:r>
              <a:rPr lang="vi-VN"/>
              <a:t>Khoảng </a:t>
            </a:r>
            <a:r>
              <a:rPr lang="en-US"/>
              <a:t>238</a:t>
            </a:r>
            <a:r>
              <a:rPr lang="vi-VN"/>
              <a:t>ha, phía Đông, bên dưới khu du lịch nghỉ dưỡng sông Mỹ Hà.</a:t>
            </a:r>
          </a:p>
          <a:p>
            <a:pPr lvl="2"/>
            <a:r>
              <a:rPr lang="vi-VN"/>
              <a:t>Chức năng: Khu vực phát huy giá trị văn hóa đặc sắc của Hương Sơn gắn với phục vụ các nhu cầu về vui chơi giải trí của khách du lịch</a:t>
            </a:r>
            <a:r>
              <a:rPr lang="en-US"/>
              <a:t>; </a:t>
            </a:r>
            <a:r>
              <a:rPr lang="en-US" b="1"/>
              <a:t>trung tâm đón tiếp, điều hành, phân phối </a:t>
            </a:r>
            <a:r>
              <a:rPr lang="en-US"/>
              <a:t>khách du lịch đặc biệt trong </a:t>
            </a:r>
            <a:r>
              <a:rPr lang="en-US" b="1"/>
              <a:t>thời điểm lễ hội</a:t>
            </a:r>
            <a:r>
              <a:rPr lang="en-US"/>
              <a:t>.</a:t>
            </a:r>
          </a:p>
          <a:p>
            <a:pPr lvl="2"/>
            <a:r>
              <a:rPr lang="en-US"/>
              <a:t>Các chỉ tiêu phát triển đến 2050:</a:t>
            </a:r>
          </a:p>
          <a:p>
            <a:pPr lvl="3"/>
            <a:r>
              <a:rPr lang="en-US"/>
              <a:t>Quy mô khách du lịch: 3.500.000 lượt khách/năm; trong đó có 10% là khách lưu trú.</a:t>
            </a:r>
          </a:p>
          <a:p>
            <a:pPr lvl="3"/>
            <a:r>
              <a:rPr lang="en-US"/>
              <a:t>Quy mô buồng lưu trú: 1.500 buồng.</a:t>
            </a:r>
          </a:p>
          <a:p>
            <a:pPr lvl="3"/>
            <a:r>
              <a:rPr lang="en-US"/>
              <a:t>Quy mô lao động: 7.400 người.</a:t>
            </a:r>
          </a:p>
          <a:p>
            <a:pPr lvl="2"/>
            <a:r>
              <a:rPr lang="vi-VN"/>
              <a:t>Phát triển dịch vụ thương mại, tiếp tục duy trì ý nghĩa bảo đảm sinh kế cho cộng đồng dân cư trong khu vực</a:t>
            </a:r>
            <a:r>
              <a:rPr lang="en-US"/>
              <a:t>.</a:t>
            </a:r>
          </a:p>
          <a:p>
            <a:pPr lvl="2"/>
            <a:r>
              <a:rPr lang="en-US"/>
              <a:t>Các hạng mục chính:</a:t>
            </a:r>
          </a:p>
          <a:p>
            <a:pPr lvl="3"/>
            <a:r>
              <a:rPr lang="vi-VN"/>
              <a:t>Trung tâm văn hóa gắn với khu đón tiếp, dịch vụ; quảng trường lễ hội phục vụ các sự kiện, lễ hội mới của Hương Sơn</a:t>
            </a:r>
            <a:r>
              <a:rPr lang="en-US"/>
              <a:t>; Festival hoa sen Hương Sơn.</a:t>
            </a:r>
            <a:endParaRPr lang="vi-VN"/>
          </a:p>
          <a:p>
            <a:pPr lvl="3"/>
            <a:r>
              <a:rPr lang="vi-VN"/>
              <a:t>Khu vui chơi giải trí.</a:t>
            </a:r>
          </a:p>
          <a:p>
            <a:pPr lvl="3"/>
            <a:r>
              <a:rPr lang="vi-VN"/>
              <a:t>Thương mại dịch vụ: Bán lẻ hàng hóa, ẩm thực,...</a:t>
            </a:r>
          </a:p>
          <a:p>
            <a:pPr lvl="3"/>
            <a:r>
              <a:rPr lang="vi-VN"/>
              <a:t>Khu nghỉ dưỡng: Lưu trú, chăm sóc sức khỏe…</a:t>
            </a:r>
          </a:p>
          <a:p>
            <a:pPr lvl="3"/>
            <a:r>
              <a:rPr lang="vi-VN"/>
              <a:t>Các công viên cây xanh, cảnh quan và mặt nước.</a:t>
            </a:r>
          </a:p>
          <a:p>
            <a:pPr lvl="3"/>
            <a:r>
              <a:rPr lang="vi-VN"/>
              <a:t>Bãi đỗ xe và công trình hạ tầng đầu mối</a:t>
            </a:r>
            <a:r>
              <a:rPr lang="en-US"/>
              <a:t>.</a:t>
            </a:r>
            <a:endParaRPr lang="vi-VN"/>
          </a:p>
        </p:txBody>
      </p:sp>
      <p:sp>
        <p:nvSpPr>
          <p:cNvPr id="4" name="Slide Number Placeholder 3">
            <a:extLst>
              <a:ext uri="{FF2B5EF4-FFF2-40B4-BE49-F238E27FC236}">
                <a16:creationId xmlns:a16="http://schemas.microsoft.com/office/drawing/2014/main" id="{58043045-DF25-14A7-604C-FA438229BBB0}"/>
              </a:ext>
            </a:extLst>
          </p:cNvPr>
          <p:cNvSpPr>
            <a:spLocks noGrp="1"/>
          </p:cNvSpPr>
          <p:nvPr>
            <p:ph type="sldNum" sz="quarter" idx="12"/>
          </p:nvPr>
        </p:nvSpPr>
        <p:spPr/>
        <p:txBody>
          <a:bodyPr/>
          <a:lstStyle/>
          <a:p>
            <a:fld id="{F44AB3EA-1908-4001-84F3-B79CAC7B64E5}" type="slidenum">
              <a:rPr lang="en-US" smtClean="0"/>
              <a:pPr/>
              <a:t>51</a:t>
            </a:fld>
            <a:endParaRPr lang="en-US"/>
          </a:p>
        </p:txBody>
      </p:sp>
      <p:pic>
        <p:nvPicPr>
          <p:cNvPr id="7" name="Picture 6">
            <a:extLst>
              <a:ext uri="{FF2B5EF4-FFF2-40B4-BE49-F238E27FC236}">
                <a16:creationId xmlns:a16="http://schemas.microsoft.com/office/drawing/2014/main" id="{D249E738-63A3-D519-C414-A8930EF1A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901" y="1791248"/>
            <a:ext cx="3767017" cy="4732919"/>
          </a:xfrm>
          <a:prstGeom prst="rect">
            <a:avLst/>
          </a:prstGeom>
        </p:spPr>
      </p:pic>
      <p:pic>
        <p:nvPicPr>
          <p:cNvPr id="9" name="Picture 8">
            <a:extLst>
              <a:ext uri="{FF2B5EF4-FFF2-40B4-BE49-F238E27FC236}">
                <a16:creationId xmlns:a16="http://schemas.microsoft.com/office/drawing/2014/main" id="{F287C54C-3B95-53DF-3601-D9DCBD29A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980" y="174553"/>
            <a:ext cx="1835938" cy="1616695"/>
          </a:xfrm>
          <a:prstGeom prst="rect">
            <a:avLst/>
          </a:prstGeom>
        </p:spPr>
      </p:pic>
    </p:spTree>
    <p:extLst>
      <p:ext uri="{BB962C8B-B14F-4D97-AF65-F5344CB8AC3E}">
        <p14:creationId xmlns:p14="http://schemas.microsoft.com/office/powerpoint/2010/main" val="4166226461"/>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DCFF4-6EFF-8C69-F797-B64F1785F17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DBCC470-550E-6831-F66F-9B630A14229A}"/>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22383914-6EAB-18B1-2BDA-C50ABF04EA30}"/>
              </a:ext>
            </a:extLst>
          </p:cNvPr>
          <p:cNvSpPr>
            <a:spLocks noGrp="1"/>
          </p:cNvSpPr>
          <p:nvPr>
            <p:ph idx="1"/>
          </p:nvPr>
        </p:nvSpPr>
        <p:spPr/>
        <p:txBody>
          <a:bodyPr>
            <a:normAutofit/>
          </a:bodyPr>
          <a:lstStyle/>
          <a:p>
            <a:r>
              <a:rPr lang="vi-VN"/>
              <a:t>Trung tâm văn hóa Phật giáo Hương Sơn</a:t>
            </a:r>
            <a:endParaRPr lang="en-US"/>
          </a:p>
          <a:p>
            <a:pPr lvl="2"/>
            <a:r>
              <a:rPr lang="vi-VN"/>
              <a:t>Khoảng </a:t>
            </a:r>
            <a:r>
              <a:rPr lang="en-US"/>
              <a:t>200</a:t>
            </a:r>
            <a:r>
              <a:rPr lang="vi-VN"/>
              <a:t>ha, phía Đông Nam;</a:t>
            </a:r>
          </a:p>
          <a:p>
            <a:pPr lvl="2"/>
            <a:r>
              <a:rPr lang="vi-VN"/>
              <a:t>Chức năng: Khu vực phát huy và lan tỏa các giá trị tín ngưỡng Quan âm Nam Hải gắn với hình tượng Phật bà Hương Sơn; đưa Hương Sơn trở thành trung tâm du lịch, hành hương vươn tầm quốc gia và quốc tế.</a:t>
            </a:r>
            <a:r>
              <a:rPr lang="en-US"/>
              <a:t> </a:t>
            </a:r>
            <a:r>
              <a:rPr lang="en-US" b="1"/>
              <a:t>Trung tâm đón tiếp, điều phối bổ trợ </a:t>
            </a:r>
            <a:r>
              <a:rPr lang="en-US"/>
              <a:t>cho trung tâm văn hóa – giải trí Hương Sơn.</a:t>
            </a:r>
          </a:p>
          <a:p>
            <a:pPr lvl="2"/>
            <a:r>
              <a:rPr lang="en-US"/>
              <a:t>Các chỉ tiêu phát triển đến 2050:</a:t>
            </a:r>
          </a:p>
          <a:p>
            <a:pPr lvl="3"/>
            <a:r>
              <a:rPr lang="en-US"/>
              <a:t>Quy mô khách du lịch: 3.000.000 lượt khách/năm; trong đó có 30% là khách lưu trú (khách dài ngày với mục đích tu dưỡng, nghiên cứu).</a:t>
            </a:r>
          </a:p>
          <a:p>
            <a:pPr lvl="3"/>
            <a:r>
              <a:rPr lang="en-US"/>
              <a:t>Quy mô buồng lưu trú: 4.000 buồng.</a:t>
            </a:r>
          </a:p>
          <a:p>
            <a:pPr lvl="3"/>
            <a:r>
              <a:rPr lang="en-US"/>
              <a:t>Quy mô lao động: 7.600 người.</a:t>
            </a:r>
          </a:p>
          <a:p>
            <a:pPr lvl="2"/>
            <a:r>
              <a:rPr lang="vi-VN"/>
              <a:t>Liên kết phát triển với các tổ chức Phật giáo trong và ngoài nước, phát triển các hoạt động nghiên cứu, tu tập, các sự kiện, triển lãm về Phật giáo và Quan thế âm quy mô, đặc sắc. </a:t>
            </a:r>
            <a:endParaRPr lang="en-US"/>
          </a:p>
          <a:p>
            <a:pPr lvl="2"/>
            <a:r>
              <a:rPr lang="en-US"/>
              <a:t>Các hạng mục chính:</a:t>
            </a:r>
          </a:p>
          <a:p>
            <a:pPr lvl="3"/>
            <a:r>
              <a:rPr lang="vi-VN"/>
              <a:t>Khu tiếp đón, trung tâm dịch vụ du lịch.</a:t>
            </a:r>
            <a:endParaRPr lang="en-US"/>
          </a:p>
          <a:p>
            <a:pPr lvl="3"/>
            <a:r>
              <a:rPr lang="en-US"/>
              <a:t>Khu văn hóa tâm linh</a:t>
            </a:r>
            <a:endParaRPr lang="vi-VN"/>
          </a:p>
          <a:p>
            <a:pPr lvl="3"/>
            <a:r>
              <a:rPr lang="vi-VN"/>
              <a:t>Khu nghỉ dưỡng</a:t>
            </a:r>
            <a:r>
              <a:rPr lang="en-US"/>
              <a:t> -VCGT</a:t>
            </a:r>
            <a:endParaRPr lang="vi-VN"/>
          </a:p>
          <a:p>
            <a:pPr lvl="3"/>
            <a:r>
              <a:rPr lang="en-US"/>
              <a:t>Tuyến phố đi bộ, quảng trường dịch vụ</a:t>
            </a:r>
          </a:p>
          <a:p>
            <a:pPr lvl="3"/>
            <a:r>
              <a:rPr lang="en-US"/>
              <a:t>Khu tham quan thắng cảnh hồ và đảo sinh thái.</a:t>
            </a:r>
          </a:p>
        </p:txBody>
      </p:sp>
      <p:sp>
        <p:nvSpPr>
          <p:cNvPr id="4" name="Slide Number Placeholder 3">
            <a:extLst>
              <a:ext uri="{FF2B5EF4-FFF2-40B4-BE49-F238E27FC236}">
                <a16:creationId xmlns:a16="http://schemas.microsoft.com/office/drawing/2014/main" id="{FABD1036-4FBD-3D73-A5A9-AB7BBEE3105B}"/>
              </a:ext>
            </a:extLst>
          </p:cNvPr>
          <p:cNvSpPr>
            <a:spLocks noGrp="1"/>
          </p:cNvSpPr>
          <p:nvPr>
            <p:ph type="sldNum" sz="quarter" idx="12"/>
          </p:nvPr>
        </p:nvSpPr>
        <p:spPr/>
        <p:txBody>
          <a:bodyPr/>
          <a:lstStyle/>
          <a:p>
            <a:fld id="{F44AB3EA-1908-4001-84F3-B79CAC7B64E5}" type="slidenum">
              <a:rPr lang="en-US" smtClean="0"/>
              <a:pPr/>
              <a:t>52</a:t>
            </a:fld>
            <a:endParaRPr lang="en-US"/>
          </a:p>
        </p:txBody>
      </p:sp>
      <p:pic>
        <p:nvPicPr>
          <p:cNvPr id="7" name="Picture 6">
            <a:extLst>
              <a:ext uri="{FF2B5EF4-FFF2-40B4-BE49-F238E27FC236}">
                <a16:creationId xmlns:a16="http://schemas.microsoft.com/office/drawing/2014/main" id="{2328F852-5625-4A0D-4905-B19146C39B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0309" y="1660598"/>
            <a:ext cx="2958340" cy="5019775"/>
          </a:xfrm>
          <a:prstGeom prst="rect">
            <a:avLst/>
          </a:prstGeom>
        </p:spPr>
      </p:pic>
      <p:pic>
        <p:nvPicPr>
          <p:cNvPr id="9" name="Picture 8">
            <a:extLst>
              <a:ext uri="{FF2B5EF4-FFF2-40B4-BE49-F238E27FC236}">
                <a16:creationId xmlns:a16="http://schemas.microsoft.com/office/drawing/2014/main" id="{43E6CA39-0027-C7E6-2708-C584E6C11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7626" y="356433"/>
            <a:ext cx="1481024" cy="1304164"/>
          </a:xfrm>
          <a:prstGeom prst="rect">
            <a:avLst/>
          </a:prstGeom>
        </p:spPr>
      </p:pic>
    </p:spTree>
    <p:extLst>
      <p:ext uri="{BB962C8B-B14F-4D97-AF65-F5344CB8AC3E}">
        <p14:creationId xmlns:p14="http://schemas.microsoft.com/office/powerpoint/2010/main" val="4135810958"/>
      </p:ext>
    </p:extLst>
  </p:cSld>
  <p:clrMapOvr>
    <a:masterClrMapping/>
  </p:clrMapOvr>
  <p:transition spd="slow">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C9DC-E99B-C888-52EA-FDFDFF168E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E35977-C57E-F1C7-9E7D-4ED94C575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218" y="3146852"/>
            <a:ext cx="3438144" cy="3227832"/>
          </a:xfrm>
          <a:prstGeom prst="rect">
            <a:avLst/>
          </a:prstGeom>
        </p:spPr>
      </p:pic>
      <p:sp>
        <p:nvSpPr>
          <p:cNvPr id="10" name="Title 9">
            <a:extLst>
              <a:ext uri="{FF2B5EF4-FFF2-40B4-BE49-F238E27FC236}">
                <a16:creationId xmlns:a16="http://schemas.microsoft.com/office/drawing/2014/main" id="{5A473C00-51DE-F8DD-4FD7-4E9AF6961B17}"/>
              </a:ext>
            </a:extLst>
          </p:cNvPr>
          <p:cNvSpPr>
            <a:spLocks noGrp="1"/>
          </p:cNvSpPr>
          <p:nvPr>
            <p:ph type="title"/>
          </p:nvPr>
        </p:nvSpPr>
        <p:spPr/>
        <p:txBody>
          <a:bodyPr>
            <a:normAutofit fontScale="90000"/>
          </a:bodyPr>
          <a:lstStyle/>
          <a:p>
            <a:r>
              <a:rPr lang="en-US"/>
              <a:t>Phân khu chức năng</a:t>
            </a:r>
          </a:p>
        </p:txBody>
      </p:sp>
      <p:sp>
        <p:nvSpPr>
          <p:cNvPr id="5" name="Content Placeholder 4">
            <a:extLst>
              <a:ext uri="{FF2B5EF4-FFF2-40B4-BE49-F238E27FC236}">
                <a16:creationId xmlns:a16="http://schemas.microsoft.com/office/drawing/2014/main" id="{DB6D38A8-D35F-C226-2A2B-CFCD49B194A0}"/>
              </a:ext>
            </a:extLst>
          </p:cNvPr>
          <p:cNvSpPr>
            <a:spLocks noGrp="1"/>
          </p:cNvSpPr>
          <p:nvPr>
            <p:ph idx="1"/>
          </p:nvPr>
        </p:nvSpPr>
        <p:spPr/>
        <p:txBody>
          <a:bodyPr/>
          <a:lstStyle/>
          <a:p>
            <a:r>
              <a:rPr lang="en-US"/>
              <a:t>Khu hỗn hợp và trung tâm cụm đổi mới </a:t>
            </a:r>
          </a:p>
          <a:p>
            <a:pPr lvl="2"/>
            <a:r>
              <a:rPr lang="vi-VN"/>
              <a:t>Khoảng </a:t>
            </a:r>
            <a:r>
              <a:rPr lang="en-US"/>
              <a:t>55</a:t>
            </a:r>
            <a:r>
              <a:rPr lang="vi-VN"/>
              <a:t>ha, phía Đông, nằm giữa Trung tâm Văn hóa – giải trí Hương Sơn và Trung tâm văn hóa, Phật giáo Hương Sơn.</a:t>
            </a:r>
          </a:p>
          <a:p>
            <a:pPr lvl="2"/>
            <a:r>
              <a:rPr lang="vi-VN"/>
              <a:t>Gồm khu dân cư hiện trạng và quy hoạch mới</a:t>
            </a:r>
            <a:r>
              <a:rPr lang="en-US"/>
              <a:t>; trung tâm cụm đổi mới và các chức năng hỗ trợ.</a:t>
            </a:r>
          </a:p>
          <a:p>
            <a:pPr lvl="2"/>
            <a:r>
              <a:rPr lang="en-US"/>
              <a:t>Phục vụ khoảng 500.000 lượt khách lưu trú – nhóm khách hành hương, lễ hội với chi tiêu trung bình; nhu cầu khoảng 1.700 buồng lưu trú và 3.400 lao động.</a:t>
            </a:r>
            <a:endParaRPr lang="vi-VN"/>
          </a:p>
          <a:p>
            <a:pPr lvl="2"/>
            <a:r>
              <a:rPr lang="vi-VN"/>
              <a:t>Kết hợp phát triển thương mại dịch vụ: Lưu trú homestay; bán lẻ hàng hóa; các dịch vụ chăm sóc sức khỏe,…</a:t>
            </a:r>
          </a:p>
          <a:p>
            <a:pPr lvl="2"/>
            <a:r>
              <a:rPr lang="vi-VN"/>
              <a:t>Chú trọng cải tạo mặt tiền khu dân cư tại các tuyến giao thông chính phù hợp với kiến trúc truyền thống mang màu sắc của di tích, di sản</a:t>
            </a:r>
            <a:endParaRPr lang="en-US"/>
          </a:p>
          <a:p>
            <a:pPr lvl="2"/>
            <a:r>
              <a:rPr lang="en-US"/>
              <a:t>Các hạng mục chính: </a:t>
            </a:r>
          </a:p>
          <a:p>
            <a:pPr lvl="3"/>
            <a:r>
              <a:rPr lang="vi-VN"/>
              <a:t>Khu ở hỗn hợp hiện trạng.</a:t>
            </a:r>
          </a:p>
          <a:p>
            <a:pPr lvl="3"/>
            <a:r>
              <a:rPr lang="vi-VN"/>
              <a:t>Khu ở hỗn hợp quy hoạch.</a:t>
            </a:r>
          </a:p>
          <a:p>
            <a:pPr lvl="3"/>
            <a:r>
              <a:rPr lang="vi-VN"/>
              <a:t>Đầu mối giao thông, HTKT</a:t>
            </a:r>
            <a:endParaRPr lang="en-US"/>
          </a:p>
          <a:p>
            <a:pPr lvl="3"/>
            <a:r>
              <a:rPr lang="en-US"/>
              <a:t>Trung tâm cụm đổi mới Hương Sơn.</a:t>
            </a:r>
          </a:p>
          <a:p>
            <a:pPr marL="0" lvl="3" indent="0">
              <a:buNone/>
            </a:pPr>
            <a:endParaRPr lang="en-US"/>
          </a:p>
          <a:p>
            <a:endParaRPr lang="en-US"/>
          </a:p>
        </p:txBody>
      </p:sp>
      <p:sp>
        <p:nvSpPr>
          <p:cNvPr id="4" name="Slide Number Placeholder 3">
            <a:extLst>
              <a:ext uri="{FF2B5EF4-FFF2-40B4-BE49-F238E27FC236}">
                <a16:creationId xmlns:a16="http://schemas.microsoft.com/office/drawing/2014/main" id="{1CB0B056-568F-C534-9145-A3CCEF2F6F94}"/>
              </a:ext>
            </a:extLst>
          </p:cNvPr>
          <p:cNvSpPr>
            <a:spLocks noGrp="1"/>
          </p:cNvSpPr>
          <p:nvPr>
            <p:ph type="sldNum" sz="quarter" idx="12"/>
          </p:nvPr>
        </p:nvSpPr>
        <p:spPr/>
        <p:txBody>
          <a:bodyPr/>
          <a:lstStyle/>
          <a:p>
            <a:fld id="{F44AB3EA-1908-4001-84F3-B79CAC7B64E5}" type="slidenum">
              <a:rPr lang="en-US" smtClean="0"/>
              <a:pPr/>
              <a:t>53</a:t>
            </a:fld>
            <a:endParaRPr lang="en-US"/>
          </a:p>
        </p:txBody>
      </p:sp>
      <p:pic>
        <p:nvPicPr>
          <p:cNvPr id="6" name="Picture 5">
            <a:extLst>
              <a:ext uri="{FF2B5EF4-FFF2-40B4-BE49-F238E27FC236}">
                <a16:creationId xmlns:a16="http://schemas.microsoft.com/office/drawing/2014/main" id="{048C3CCF-7757-3ABB-FBCC-892CAD59851D}"/>
              </a:ext>
            </a:extLst>
          </p:cNvPr>
          <p:cNvPicPr/>
          <p:nvPr/>
        </p:nvPicPr>
        <p:blipFill>
          <a:blip r:embed="rId3" cstate="print">
            <a:extLst>
              <a:ext uri="{28A0092B-C50C-407E-A947-70E740481C1C}">
                <a14:useLocalDpi xmlns:a14="http://schemas.microsoft.com/office/drawing/2010/main" val="0"/>
              </a:ext>
            </a:extLst>
          </a:blip>
          <a:srcRect t="59612" r="17706" b="1"/>
          <a:stretch>
            <a:fillRect/>
          </a:stretch>
        </p:blipFill>
        <p:spPr>
          <a:xfrm>
            <a:off x="6047662" y="895646"/>
            <a:ext cx="3625256" cy="2165053"/>
          </a:xfrm>
          <a:prstGeom prst="rect">
            <a:avLst/>
          </a:prstGeom>
        </p:spPr>
      </p:pic>
      <p:cxnSp>
        <p:nvCxnSpPr>
          <p:cNvPr id="12" name="Straight Arrow Connector 11">
            <a:extLst>
              <a:ext uri="{FF2B5EF4-FFF2-40B4-BE49-F238E27FC236}">
                <a16:creationId xmlns:a16="http://schemas.microsoft.com/office/drawing/2014/main" id="{83BC06F9-4B82-E633-935D-34863109D96F}"/>
              </a:ext>
            </a:extLst>
          </p:cNvPr>
          <p:cNvCxnSpPr/>
          <p:nvPr/>
        </p:nvCxnSpPr>
        <p:spPr>
          <a:xfrm>
            <a:off x="4953000" y="4326902"/>
            <a:ext cx="2720419"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378321-4E82-A9E2-13E8-4143131AB8DF}"/>
              </a:ext>
            </a:extLst>
          </p:cNvPr>
          <p:cNvCxnSpPr/>
          <p:nvPr/>
        </p:nvCxnSpPr>
        <p:spPr>
          <a:xfrm>
            <a:off x="4234900" y="4960069"/>
            <a:ext cx="2720419"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89E0BF-4349-EE3A-8E36-3CBF2F21F18D}"/>
              </a:ext>
            </a:extLst>
          </p:cNvPr>
          <p:cNvSpPr txBox="1"/>
          <p:nvPr/>
        </p:nvSpPr>
        <p:spPr>
          <a:xfrm>
            <a:off x="4619133" y="4483769"/>
            <a:ext cx="1496243" cy="276999"/>
          </a:xfrm>
          <a:prstGeom prst="rect">
            <a:avLst/>
          </a:prstGeom>
          <a:noFill/>
        </p:spPr>
        <p:txBody>
          <a:bodyPr wrap="none" rtlCol="0">
            <a:spAutoFit/>
          </a:bodyPr>
          <a:lstStyle/>
          <a:p>
            <a:pPr marL="0" indent="87313" algn="l"/>
            <a:r>
              <a:rPr lang="en-US" sz="1200" i="1">
                <a:latin typeface="+mj-lt"/>
              </a:rPr>
              <a:t>Dân cư hiện trạng</a:t>
            </a:r>
          </a:p>
        </p:txBody>
      </p:sp>
      <p:cxnSp>
        <p:nvCxnSpPr>
          <p:cNvPr id="17" name="Straight Arrow Connector 16">
            <a:extLst>
              <a:ext uri="{FF2B5EF4-FFF2-40B4-BE49-F238E27FC236}">
                <a16:creationId xmlns:a16="http://schemas.microsoft.com/office/drawing/2014/main" id="{6B49B200-E119-2A9D-BACE-787E0ED274A2}"/>
              </a:ext>
            </a:extLst>
          </p:cNvPr>
          <p:cNvCxnSpPr>
            <a:cxnSpLocks/>
          </p:cNvCxnSpPr>
          <p:nvPr/>
        </p:nvCxnSpPr>
        <p:spPr>
          <a:xfrm flipV="1">
            <a:off x="7673419" y="4700589"/>
            <a:ext cx="0" cy="158708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FB4E26D-7A4D-B093-063F-2625C00D6F97}"/>
              </a:ext>
            </a:extLst>
          </p:cNvPr>
          <p:cNvCxnSpPr>
            <a:cxnSpLocks/>
          </p:cNvCxnSpPr>
          <p:nvPr/>
        </p:nvCxnSpPr>
        <p:spPr>
          <a:xfrm flipV="1">
            <a:off x="7081102" y="5016387"/>
            <a:ext cx="0" cy="127129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3F266F-9DB7-85CC-E1AF-BF3ACA9F2630}"/>
              </a:ext>
            </a:extLst>
          </p:cNvPr>
          <p:cNvSpPr txBox="1"/>
          <p:nvPr/>
        </p:nvSpPr>
        <p:spPr>
          <a:xfrm>
            <a:off x="4729022" y="6340479"/>
            <a:ext cx="5027658" cy="276999"/>
          </a:xfrm>
          <a:prstGeom prst="rect">
            <a:avLst/>
          </a:prstGeom>
          <a:noFill/>
        </p:spPr>
        <p:txBody>
          <a:bodyPr wrap="none" rtlCol="0">
            <a:spAutoFit/>
          </a:bodyPr>
          <a:lstStyle/>
          <a:p>
            <a:pPr marL="0" indent="87313" algn="l"/>
            <a:r>
              <a:rPr lang="en-US" sz="1200" i="1">
                <a:latin typeface="+mj-lt"/>
              </a:rPr>
              <a:t>Khu vực tái định cư, di dời dân cư trong các KVBV I và rừng đặc dụng</a:t>
            </a:r>
          </a:p>
        </p:txBody>
      </p:sp>
      <p:pic>
        <p:nvPicPr>
          <p:cNvPr id="11" name="Picture 10">
            <a:extLst>
              <a:ext uri="{FF2B5EF4-FFF2-40B4-BE49-F238E27FC236}">
                <a16:creationId xmlns:a16="http://schemas.microsoft.com/office/drawing/2014/main" id="{B29BD85E-B73C-6C9C-B1B2-19115D19F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2209" y="898511"/>
            <a:ext cx="1921582" cy="1692111"/>
          </a:xfrm>
          <a:prstGeom prst="rect">
            <a:avLst/>
          </a:prstGeom>
        </p:spPr>
      </p:pic>
    </p:spTree>
    <p:extLst>
      <p:ext uri="{BB962C8B-B14F-4D97-AF65-F5344CB8AC3E}">
        <p14:creationId xmlns:p14="http://schemas.microsoft.com/office/powerpoint/2010/main" val="3029394838"/>
      </p:ext>
    </p:extLst>
  </p:cSld>
  <p:clrMapOvr>
    <a:masterClrMapping/>
  </p:clrMapOvr>
  <p:transition spd="slow">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C300-B7D2-47E0-CBF0-8E098F49EC3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31D4B28-46DD-F48C-58FB-625A42062A04}"/>
              </a:ext>
            </a:extLst>
          </p:cNvPr>
          <p:cNvSpPr>
            <a:spLocks noGrp="1"/>
          </p:cNvSpPr>
          <p:nvPr>
            <p:ph type="title"/>
          </p:nvPr>
        </p:nvSpPr>
        <p:spPr/>
        <p:txBody>
          <a:bodyPr>
            <a:normAutofit fontScale="90000"/>
          </a:bodyPr>
          <a:lstStyle/>
          <a:p>
            <a:r>
              <a:rPr lang="en-US"/>
              <a:t>Phân khu chức năng</a:t>
            </a:r>
          </a:p>
        </p:txBody>
      </p:sp>
      <p:sp>
        <p:nvSpPr>
          <p:cNvPr id="5" name="Content Placeholder 4">
            <a:extLst>
              <a:ext uri="{FF2B5EF4-FFF2-40B4-BE49-F238E27FC236}">
                <a16:creationId xmlns:a16="http://schemas.microsoft.com/office/drawing/2014/main" id="{35B7A402-59E5-A1F9-E84C-CEE2CEABA6B6}"/>
              </a:ext>
            </a:extLst>
          </p:cNvPr>
          <p:cNvSpPr>
            <a:spLocks noGrp="1"/>
          </p:cNvSpPr>
          <p:nvPr>
            <p:ph idx="1"/>
          </p:nvPr>
        </p:nvSpPr>
        <p:spPr/>
        <p:txBody>
          <a:bodyPr/>
          <a:lstStyle/>
          <a:p>
            <a:r>
              <a:rPr lang="vi-VN"/>
              <a:t>Khu du lịch sinh thái Hương Sơn</a:t>
            </a:r>
            <a:r>
              <a:rPr lang="en-US"/>
              <a:t> </a:t>
            </a:r>
          </a:p>
          <a:p>
            <a:pPr lvl="2"/>
            <a:r>
              <a:rPr lang="vi-VN"/>
              <a:t>Khoảng </a:t>
            </a:r>
            <a:r>
              <a:rPr lang="en-US"/>
              <a:t>165</a:t>
            </a:r>
            <a:r>
              <a:rPr lang="vi-VN"/>
              <a:t>ha, phía Đông Nam, bên dưới Trung tâm văn hóa, Phật giáo Hương Sơn.</a:t>
            </a:r>
          </a:p>
          <a:p>
            <a:pPr lvl="2"/>
            <a:r>
              <a:rPr lang="en-US"/>
              <a:t>Chức năng: </a:t>
            </a:r>
            <a:r>
              <a:rPr lang="vi-VN"/>
              <a:t>Là khu vực khai thác các giá trị sinh thái đặc sắc của Hương Sơn phục vụ du lịch sinh thái, du lịch nghỉ dưỡng.</a:t>
            </a:r>
            <a:endParaRPr lang="en-US"/>
          </a:p>
          <a:p>
            <a:pPr lvl="2"/>
            <a:r>
              <a:rPr lang="en-US"/>
              <a:t>Các chỉ tiêu phát triển đến 2050:</a:t>
            </a:r>
          </a:p>
          <a:p>
            <a:pPr lvl="3"/>
            <a:r>
              <a:rPr lang="en-US"/>
              <a:t>Quy mô khách du lịch: 1.000.000 lượt khách/năm; trong đó có 80% là khách lưu trú.</a:t>
            </a:r>
          </a:p>
          <a:p>
            <a:pPr lvl="3"/>
            <a:r>
              <a:rPr lang="en-US"/>
              <a:t>Quy mô buồng lưu trú: 3.100 buồng.</a:t>
            </a:r>
          </a:p>
          <a:p>
            <a:pPr lvl="3"/>
            <a:r>
              <a:rPr lang="en-US"/>
              <a:t>Quy mô lao động: 6.300 người.</a:t>
            </a:r>
          </a:p>
          <a:p>
            <a:pPr lvl="2"/>
            <a:r>
              <a:rPr lang="vi-VN"/>
              <a:t>Cải tạo cảnh quan, hình thành vùng bán ngập với hệ thống đảo sinh thái đặc sắc đặc trưng</a:t>
            </a:r>
          </a:p>
          <a:p>
            <a:pPr lvl="2"/>
            <a:r>
              <a:rPr lang="en-US"/>
              <a:t>Các hạng mục chính </a:t>
            </a:r>
          </a:p>
          <a:p>
            <a:pPr lvl="3"/>
            <a:r>
              <a:rPr lang="vi-VN"/>
              <a:t>Các khu nghỉ dưỡng mật độ thấp hài hòa với cảnh quan.</a:t>
            </a:r>
          </a:p>
          <a:p>
            <a:pPr lvl="3"/>
            <a:r>
              <a:rPr lang="vi-VN"/>
              <a:t>Mặt nước hình thành điều kiện sinh thái bán ngập</a:t>
            </a:r>
          </a:p>
          <a:p>
            <a:endParaRPr lang="en-US"/>
          </a:p>
        </p:txBody>
      </p:sp>
      <p:sp>
        <p:nvSpPr>
          <p:cNvPr id="4" name="Slide Number Placeholder 3">
            <a:extLst>
              <a:ext uri="{FF2B5EF4-FFF2-40B4-BE49-F238E27FC236}">
                <a16:creationId xmlns:a16="http://schemas.microsoft.com/office/drawing/2014/main" id="{6289FE2F-6514-53AD-EFFB-A0ACB41195A0}"/>
              </a:ext>
            </a:extLst>
          </p:cNvPr>
          <p:cNvSpPr>
            <a:spLocks noGrp="1"/>
          </p:cNvSpPr>
          <p:nvPr>
            <p:ph type="sldNum" sz="quarter" idx="12"/>
          </p:nvPr>
        </p:nvSpPr>
        <p:spPr/>
        <p:txBody>
          <a:bodyPr/>
          <a:lstStyle/>
          <a:p>
            <a:fld id="{F44AB3EA-1908-4001-84F3-B79CAC7B64E5}" type="slidenum">
              <a:rPr lang="en-US" smtClean="0"/>
              <a:pPr/>
              <a:t>54</a:t>
            </a:fld>
            <a:endParaRPr lang="en-US"/>
          </a:p>
        </p:txBody>
      </p:sp>
      <p:pic>
        <p:nvPicPr>
          <p:cNvPr id="7" name="Picture 6">
            <a:extLst>
              <a:ext uri="{FF2B5EF4-FFF2-40B4-BE49-F238E27FC236}">
                <a16:creationId xmlns:a16="http://schemas.microsoft.com/office/drawing/2014/main" id="{599CFCDA-4ABB-4A88-5A02-84F167D48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992" y="1828292"/>
            <a:ext cx="3539928" cy="4852081"/>
          </a:xfrm>
          <a:prstGeom prst="rect">
            <a:avLst/>
          </a:prstGeom>
        </p:spPr>
      </p:pic>
      <p:pic>
        <p:nvPicPr>
          <p:cNvPr id="9" name="Picture 8">
            <a:extLst>
              <a:ext uri="{FF2B5EF4-FFF2-40B4-BE49-F238E27FC236}">
                <a16:creationId xmlns:a16="http://schemas.microsoft.com/office/drawing/2014/main" id="{72D5B10F-48DB-DDD8-C754-6429BEE51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6009" y="422082"/>
            <a:ext cx="1596909" cy="1406210"/>
          </a:xfrm>
          <a:prstGeom prst="rect">
            <a:avLst/>
          </a:prstGeom>
        </p:spPr>
      </p:pic>
    </p:spTree>
    <p:extLst>
      <p:ext uri="{BB962C8B-B14F-4D97-AF65-F5344CB8AC3E}">
        <p14:creationId xmlns:p14="http://schemas.microsoft.com/office/powerpoint/2010/main" val="997768074"/>
      </p:ext>
    </p:extLst>
  </p:cSld>
  <p:clrMapOvr>
    <a:masterClrMapping/>
  </p:clrMapOvr>
  <p:transition spd="slow">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CF23B-91A7-AE54-AAA3-A4AF0126792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057C415-5379-C9B7-21CE-58B01E83F0C1}"/>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FF44B9B2-AC8B-6FAF-C25C-9C08207B28E3}"/>
              </a:ext>
            </a:extLst>
          </p:cNvPr>
          <p:cNvSpPr>
            <a:spLocks noGrp="1"/>
          </p:cNvSpPr>
          <p:nvPr>
            <p:ph idx="1"/>
          </p:nvPr>
        </p:nvSpPr>
        <p:spPr/>
        <p:txBody>
          <a:bodyPr>
            <a:normAutofit/>
          </a:bodyPr>
          <a:lstStyle/>
          <a:p>
            <a:r>
              <a:rPr lang="vi-VN"/>
              <a:t>Khu vực bảo tồn cảnh quan đặc thù</a:t>
            </a:r>
            <a:endParaRPr lang="en-US"/>
          </a:p>
          <a:p>
            <a:pPr lvl="2"/>
            <a:r>
              <a:rPr lang="vi-VN"/>
              <a:t>Khoảng 411,99ha; gồm 02 khu ở trung tâm và 01 khu phía Nam, 01 khu phía Đông Nam.</a:t>
            </a:r>
          </a:p>
          <a:p>
            <a:pPr lvl="2"/>
            <a:r>
              <a:rPr lang="vi-VN"/>
              <a:t>Chức năng: Bảo tồn cảnh quan đặc thù của quần thể Hương Sơn gắn với duy trì các giá trị về sinh thái, đa dạng sinh học, đặc trưng của Hương Sơn.</a:t>
            </a:r>
          </a:p>
          <a:p>
            <a:pPr lvl="2"/>
            <a:r>
              <a:rPr lang="vi-VN"/>
              <a:t>Khai thác phát triển du lịch tham quan, môi trường. </a:t>
            </a:r>
            <a:endParaRPr lang="en-US"/>
          </a:p>
          <a:p>
            <a:pPr lvl="2"/>
            <a:r>
              <a:rPr lang="en-US"/>
              <a:t>Các hạng mục chính:</a:t>
            </a:r>
          </a:p>
          <a:p>
            <a:pPr lvl="3"/>
            <a:r>
              <a:rPr lang="vi-VN"/>
              <a:t>Khu cảnh quan ngập nước suối Yến gắn với suối Yến và khu vực bán ngập ven suối Yến. Đây là tuyến giao thông thủy độc đạo kết nối vào trung tâm di tích; cần được bảo tồn, bảo vệ; khai thác các hoạt động tham quan, trải nghiệm…</a:t>
            </a:r>
          </a:p>
          <a:p>
            <a:pPr lvl="3"/>
            <a:r>
              <a:rPr lang="vi-VN"/>
              <a:t>Khu văn hóa lịch sử thung Vương phía Nam; gần tuyến cáp treo Hương Bình. Khu vực cảnh quan hang động và núi đá vôi đặc thù; phát triển công viên văn hóa khảo cổ gắn với người tiền sử (Văn hóa Hòa Bình) phục vụ tham quan, trải nghiệm.</a:t>
            </a:r>
          </a:p>
          <a:p>
            <a:pPr lvl="3"/>
            <a:r>
              <a:rPr lang="vi-VN"/>
              <a:t>Khu cảnh quan sinh thái nông nghiệp thung Chùa (Tuyết Sơn) phía Đông Nam. Khu vực cảnh quan nông nghiệp gắn với sản vật tiêu biểu của Hương Sơn; cần chú trọng khai thác du lịch nông nghiệp, du lịch trải nghiệm kết hợp phát triển bền vững nông lâm nghiệp, góp phần bảo vệ rừng đặc dụng Hương Sơn.</a:t>
            </a:r>
          </a:p>
          <a:p>
            <a:pPr lvl="3"/>
            <a:r>
              <a:rPr lang="vi-VN"/>
              <a:t>Khu dã ngoại, sinh thái rừng đặc dụng Hương Sơn; phía Tây Bắc của khu vực bảo vệ I, gần cụm di tích Thiên Trù – Hương Tích. Khu vực khai thác du lịch sinh thái, cắm trại, trải nghiệm phục vụ khách trẻ, khách hành hương; tuy nhiên cần có sự tham gia quản lý, hướng dẫn từ cơ quan bảo vệ rừng để đảm bảo an toàn.</a:t>
            </a:r>
            <a:endParaRPr lang="en-US"/>
          </a:p>
        </p:txBody>
      </p:sp>
      <p:sp>
        <p:nvSpPr>
          <p:cNvPr id="4" name="Slide Number Placeholder 3">
            <a:extLst>
              <a:ext uri="{FF2B5EF4-FFF2-40B4-BE49-F238E27FC236}">
                <a16:creationId xmlns:a16="http://schemas.microsoft.com/office/drawing/2014/main" id="{F852EFE2-25D0-D8DB-D327-7C3F61E0031C}"/>
              </a:ext>
            </a:extLst>
          </p:cNvPr>
          <p:cNvSpPr>
            <a:spLocks noGrp="1"/>
          </p:cNvSpPr>
          <p:nvPr>
            <p:ph type="sldNum" sz="quarter" idx="12"/>
          </p:nvPr>
        </p:nvSpPr>
        <p:spPr/>
        <p:txBody>
          <a:bodyPr/>
          <a:lstStyle/>
          <a:p>
            <a:fld id="{F44AB3EA-1908-4001-84F3-B79CAC7B64E5}" type="slidenum">
              <a:rPr lang="en-US" smtClean="0"/>
              <a:pPr/>
              <a:t>55</a:t>
            </a:fld>
            <a:endParaRPr lang="en-US"/>
          </a:p>
        </p:txBody>
      </p:sp>
      <p:pic>
        <p:nvPicPr>
          <p:cNvPr id="7" name="Picture 6">
            <a:extLst>
              <a:ext uri="{FF2B5EF4-FFF2-40B4-BE49-F238E27FC236}">
                <a16:creationId xmlns:a16="http://schemas.microsoft.com/office/drawing/2014/main" id="{60830FFE-E6C1-C30C-9DBE-E946A6F76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3606" y="924611"/>
            <a:ext cx="4579615" cy="4033888"/>
          </a:xfrm>
          <a:prstGeom prst="rect">
            <a:avLst/>
          </a:prstGeom>
        </p:spPr>
      </p:pic>
      <p:cxnSp>
        <p:nvCxnSpPr>
          <p:cNvPr id="12" name="Straight Arrow Connector 11">
            <a:extLst>
              <a:ext uri="{FF2B5EF4-FFF2-40B4-BE49-F238E27FC236}">
                <a16:creationId xmlns:a16="http://schemas.microsoft.com/office/drawing/2014/main" id="{D798E3C3-49A2-47D2-BAE9-311024D4CF52}"/>
              </a:ext>
            </a:extLst>
          </p:cNvPr>
          <p:cNvCxnSpPr>
            <a:cxnSpLocks/>
          </p:cNvCxnSpPr>
          <p:nvPr/>
        </p:nvCxnSpPr>
        <p:spPr>
          <a:xfrm flipV="1">
            <a:off x="6853287" y="2928350"/>
            <a:ext cx="0" cy="241664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0AADBF9-0019-6981-7834-4C47E3DBDB6D}"/>
              </a:ext>
            </a:extLst>
          </p:cNvPr>
          <p:cNvCxnSpPr>
            <a:cxnSpLocks/>
          </p:cNvCxnSpPr>
          <p:nvPr/>
        </p:nvCxnSpPr>
        <p:spPr>
          <a:xfrm flipV="1">
            <a:off x="8004928" y="4127248"/>
            <a:ext cx="0" cy="130259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48164C5-ACBF-A20A-883B-A7F85BD6C63D}"/>
              </a:ext>
            </a:extLst>
          </p:cNvPr>
          <p:cNvCxnSpPr>
            <a:cxnSpLocks/>
          </p:cNvCxnSpPr>
          <p:nvPr/>
        </p:nvCxnSpPr>
        <p:spPr>
          <a:xfrm flipV="1">
            <a:off x="9180971" y="4619013"/>
            <a:ext cx="0" cy="810827"/>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A3E30A-E510-5838-E470-AAEB5F606E25}"/>
              </a:ext>
            </a:extLst>
          </p:cNvPr>
          <p:cNvCxnSpPr>
            <a:cxnSpLocks/>
          </p:cNvCxnSpPr>
          <p:nvPr/>
        </p:nvCxnSpPr>
        <p:spPr>
          <a:xfrm flipV="1">
            <a:off x="8673495" y="3618985"/>
            <a:ext cx="0" cy="181085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02442C0-752B-A1C5-533A-471BCE9CF26F}"/>
              </a:ext>
            </a:extLst>
          </p:cNvPr>
          <p:cNvSpPr txBox="1"/>
          <p:nvPr/>
        </p:nvSpPr>
        <p:spPr>
          <a:xfrm>
            <a:off x="6524865" y="5429840"/>
            <a:ext cx="2700098" cy="276999"/>
          </a:xfrm>
          <a:prstGeom prst="rect">
            <a:avLst/>
          </a:prstGeom>
          <a:noFill/>
        </p:spPr>
        <p:txBody>
          <a:bodyPr wrap="none" rtlCol="0">
            <a:spAutoFit/>
          </a:bodyPr>
          <a:lstStyle/>
          <a:p>
            <a:pPr marL="0" indent="87313" algn="l"/>
            <a:r>
              <a:rPr lang="en-US" sz="1200" i="1">
                <a:latin typeface="+mj-lt"/>
              </a:rPr>
              <a:t>Khu vực bảo tồn cảnh quan đặc thù</a:t>
            </a:r>
          </a:p>
        </p:txBody>
      </p:sp>
    </p:spTree>
    <p:extLst>
      <p:ext uri="{BB962C8B-B14F-4D97-AF65-F5344CB8AC3E}">
        <p14:creationId xmlns:p14="http://schemas.microsoft.com/office/powerpoint/2010/main" val="3545702718"/>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36EE3-0642-3928-1A7A-6D3FFEB9F23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ED91B00-1433-25BC-2B2D-8CB89C192B52}"/>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7DBD8418-F0D7-061C-0EE5-273D88353F4D}"/>
              </a:ext>
            </a:extLst>
          </p:cNvPr>
          <p:cNvSpPr>
            <a:spLocks noGrp="1"/>
          </p:cNvSpPr>
          <p:nvPr>
            <p:ph idx="1"/>
          </p:nvPr>
        </p:nvSpPr>
        <p:spPr/>
        <p:txBody>
          <a:bodyPr>
            <a:normAutofit fontScale="92500"/>
          </a:bodyPr>
          <a:lstStyle/>
          <a:p>
            <a:r>
              <a:rPr lang="en-US"/>
              <a:t>Khu vực bảo tồn – các điểm di tích </a:t>
            </a:r>
          </a:p>
          <a:p>
            <a:pPr lvl="2"/>
            <a:r>
              <a:rPr lang="vi-VN"/>
              <a:t>Bao gồm 20 di tích trong hồ sơ Di tích QGĐB; tổng diện tích 18,43ha.</a:t>
            </a:r>
          </a:p>
          <a:p>
            <a:pPr lvl="2"/>
            <a:r>
              <a:rPr lang="vi-VN"/>
              <a:t>Bảo tồn các giá trị cốt lõi gắn với hệ thống di tích: Giá trị lịch sử, nghệ thuật kiến trúc,… và tổ chức vận hành phục vụ khách du lịch, khách hành hương</a:t>
            </a:r>
            <a:r>
              <a:rPr lang="en-US"/>
              <a:t>.</a:t>
            </a:r>
          </a:p>
          <a:p>
            <a:pPr lvl="2"/>
            <a:r>
              <a:rPr lang="vi-VN"/>
              <a:t>Phân định ranh giới giữa di tích và các chức năng đất khác để đảm bảo việc bảo tồn và phát huy giá trị di tích được hiệu quả.</a:t>
            </a:r>
            <a:endParaRPr lang="en-US"/>
          </a:p>
          <a:p>
            <a:pPr lvl="2"/>
            <a:r>
              <a:rPr lang="vi-VN"/>
              <a:t>Tiến hành tu bổ, tôn tạo, phục dựng các yếu tố gốc của từng di tích theo phương án đã đề xuất đồng thời cải tạo, chỉnh trang các hạng mục phụ trợ đảm bảo an toàn, tiện nghi</a:t>
            </a:r>
            <a:r>
              <a:rPr lang="en-US"/>
              <a:t>.</a:t>
            </a:r>
          </a:p>
          <a:p>
            <a:pPr lvl="2"/>
            <a:r>
              <a:rPr lang="vi-VN"/>
              <a:t>Thung Thói Lão Hinh Hương, đang có Tháp viên tịch của Cố hòa thượng, Thượng tọa Thích Minh Hiền đề xuất quy hoạch khoảng 3ha gần chùa Thiên Trù, dự kiến xây dựng khu học hạ, vườn tháp và các hạng mục phụ trợ. </a:t>
            </a:r>
          </a:p>
          <a:p>
            <a:r>
              <a:rPr lang="vi-VN"/>
              <a:t>Khu vực bảo tồn – các điểm tín ngưỡng</a:t>
            </a:r>
            <a:r>
              <a:rPr lang="en-US"/>
              <a:t> </a:t>
            </a:r>
          </a:p>
          <a:p>
            <a:pPr lvl="2"/>
            <a:r>
              <a:rPr lang="vi-VN"/>
              <a:t>Khoảng 4,92ha.</a:t>
            </a:r>
          </a:p>
          <a:p>
            <a:pPr lvl="2"/>
            <a:r>
              <a:rPr lang="vi-VN"/>
              <a:t>Duy trì các hoạt động tín ngưỡng, tôn giáo phục vụ khách du lịch. Bảo tồn các giá trị đặc biệt của các hang động. Tăng cường kết nối với quần thể qua hệ thống biển chỉ dẫn và cải tạo đường tiếp cận</a:t>
            </a:r>
            <a:r>
              <a:rPr lang="en-US"/>
              <a:t>.</a:t>
            </a:r>
          </a:p>
          <a:p>
            <a:pPr lvl="2"/>
            <a:r>
              <a:rPr lang="vi-VN"/>
              <a:t>Tiến hành chỉnh trang không gian thờ tự và cải tạo các hạng mục phụ trợ</a:t>
            </a:r>
            <a:r>
              <a:rPr lang="en-US"/>
              <a:t>.</a:t>
            </a:r>
          </a:p>
          <a:p>
            <a:r>
              <a:rPr lang="vi-VN"/>
              <a:t>Các điểm dịch vụ</a:t>
            </a:r>
            <a:endParaRPr lang="en-US"/>
          </a:p>
          <a:p>
            <a:pPr lvl="2"/>
            <a:r>
              <a:rPr lang="vi-VN"/>
              <a:t>Diện tích khoảng 87ha.</a:t>
            </a:r>
          </a:p>
          <a:p>
            <a:pPr lvl="2"/>
            <a:r>
              <a:rPr lang="vi-VN"/>
              <a:t>Tập trung tại Thung Phủ Mã, Khu Trống Trò, Khu Giải Oan; Thung Lim; Thung Tràm; Thung Hinh Hương.</a:t>
            </a:r>
          </a:p>
          <a:p>
            <a:pPr lvl="2"/>
            <a:r>
              <a:rPr lang="vi-VN"/>
              <a:t>Phát triển các dịch vụ dừng chân, nghỉ ngơi và khai thác du lịch sinh thái gắn với bảo tồn, khôi phục cảnh quan tự nhiên</a:t>
            </a:r>
            <a:r>
              <a:rPr lang="en-US"/>
              <a:t>.</a:t>
            </a:r>
            <a:endParaRPr lang="vi-VN"/>
          </a:p>
          <a:p>
            <a:r>
              <a:rPr lang="vi-VN"/>
              <a:t>Rừng đặc dụng Hương Sơn</a:t>
            </a:r>
            <a:endParaRPr lang="en-US"/>
          </a:p>
          <a:p>
            <a:pPr lvl="2"/>
            <a:r>
              <a:rPr lang="vi-VN"/>
              <a:t>Khoảng 2.741,89ha, bao bọc trung tâm và phía Nam..</a:t>
            </a:r>
          </a:p>
          <a:p>
            <a:pPr lvl="2"/>
            <a:r>
              <a:rPr lang="vi-VN"/>
              <a:t>Chức năng: Là môi trường sinh thái, đặc trưng cảnh quan của quần thể Hương Sơn</a:t>
            </a:r>
            <a:r>
              <a:rPr lang="en-US"/>
              <a:t>.</a:t>
            </a:r>
          </a:p>
          <a:p>
            <a:pPr lvl="2"/>
            <a:r>
              <a:rPr lang="vi-VN"/>
              <a:t>Phân định ranh giới giữa đất rừng và các chức năng đất khác để đảm bảo hiệu quả trong quản lý và phát triển rừng.</a:t>
            </a:r>
          </a:p>
          <a:p>
            <a:pPr lvl="2"/>
            <a:r>
              <a:rPr lang="vi-VN"/>
              <a:t>Phát triển theo định hướng Quy hoạch bảo tồn và phát triển bền vững rừng đặc dụng Hương Sơn và các định hướng của Sở Nông nghiệp và Môi trường thành phố Hà Nội</a:t>
            </a:r>
          </a:p>
          <a:p>
            <a:pPr lvl="2">
              <a:spcBef>
                <a:spcPts val="813"/>
              </a:spcBef>
              <a:buFont typeface="Wingdings" panose="05000000000000000000" pitchFamily="2" charset="2"/>
              <a:buChar char="v"/>
            </a:pPr>
            <a:r>
              <a:rPr lang="vi-VN" b="1">
                <a:solidFill>
                  <a:schemeClr val="accent6">
                    <a:lumMod val="75000"/>
                  </a:schemeClr>
                </a:solidFill>
              </a:rPr>
              <a:t>Không gian mở, công viên, cây xanh cảnh quan, đường dạo</a:t>
            </a:r>
            <a:endParaRPr lang="en-US" b="1">
              <a:solidFill>
                <a:schemeClr val="accent6">
                  <a:lumMod val="75000"/>
                </a:schemeClr>
              </a:solidFill>
            </a:endParaRPr>
          </a:p>
          <a:p>
            <a:pPr lvl="2"/>
            <a:r>
              <a:rPr lang="vi-VN"/>
              <a:t>Khoảng 394,64ha.</a:t>
            </a:r>
          </a:p>
          <a:p>
            <a:pPr lvl="2"/>
            <a:r>
              <a:rPr lang="vi-VN"/>
              <a:t>Chức năng: Phát huy giá trị cảnh quan, sinh thái của di tích; phục vụ nhu cầu tham quan, vãn cảnh của khách du lịch</a:t>
            </a:r>
          </a:p>
          <a:p>
            <a:pPr lvl="2"/>
            <a:r>
              <a:rPr lang="vi-VN"/>
              <a:t>Phát triển gắn với các khu chức năng, đảm bảo sự hài hòa giữa các công trình chức năng với cảnh quan sinh thái</a:t>
            </a:r>
          </a:p>
        </p:txBody>
      </p:sp>
      <p:sp>
        <p:nvSpPr>
          <p:cNvPr id="4" name="Slide Number Placeholder 3">
            <a:extLst>
              <a:ext uri="{FF2B5EF4-FFF2-40B4-BE49-F238E27FC236}">
                <a16:creationId xmlns:a16="http://schemas.microsoft.com/office/drawing/2014/main" id="{D9754743-B269-0937-150D-3F54C4E6B6E7}"/>
              </a:ext>
            </a:extLst>
          </p:cNvPr>
          <p:cNvSpPr>
            <a:spLocks noGrp="1"/>
          </p:cNvSpPr>
          <p:nvPr>
            <p:ph type="sldNum" sz="quarter" idx="12"/>
          </p:nvPr>
        </p:nvSpPr>
        <p:spPr/>
        <p:txBody>
          <a:bodyPr/>
          <a:lstStyle/>
          <a:p>
            <a:fld id="{F44AB3EA-1908-4001-84F3-B79CAC7B64E5}" type="slidenum">
              <a:rPr lang="en-US" smtClean="0"/>
              <a:pPr/>
              <a:t>56</a:t>
            </a:fld>
            <a:endParaRPr lang="en-US"/>
          </a:p>
        </p:txBody>
      </p:sp>
    </p:spTree>
    <p:extLst>
      <p:ext uri="{BB962C8B-B14F-4D97-AF65-F5344CB8AC3E}">
        <p14:creationId xmlns:p14="http://schemas.microsoft.com/office/powerpoint/2010/main" val="3895182852"/>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2F61FA1-6DD1-D47D-4D4E-55EC0D32B592}"/>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4532BBF6-7A1D-655B-1F7A-31D3C61E7486}"/>
              </a:ext>
            </a:extLst>
          </p:cNvPr>
          <p:cNvSpPr>
            <a:spLocks noGrp="1"/>
          </p:cNvSpPr>
          <p:nvPr>
            <p:ph idx="1"/>
          </p:nvPr>
        </p:nvSpPr>
        <p:spPr/>
        <p:txBody>
          <a:bodyPr>
            <a:normAutofit/>
          </a:bodyPr>
          <a:lstStyle/>
          <a:p>
            <a:pPr marL="174625" lvl="4" indent="-174625">
              <a:spcBef>
                <a:spcPts val="813"/>
              </a:spcBef>
              <a:buFont typeface="Wingdings" panose="05000000000000000000" pitchFamily="2" charset="2"/>
              <a:buChar char="v"/>
            </a:pPr>
            <a:r>
              <a:rPr lang="en-US" b="1">
                <a:solidFill>
                  <a:schemeClr val="accent6">
                    <a:lumMod val="75000"/>
                  </a:schemeClr>
                </a:solidFill>
              </a:rPr>
              <a:t>Dịch vụ</a:t>
            </a:r>
          </a:p>
          <a:p>
            <a:pPr lvl="2"/>
            <a:r>
              <a:rPr lang="vi-VN" b="1"/>
              <a:t>Khu thương mại dịch vụ Trung tâm Văn hóa – giải trí Hương Sơn.</a:t>
            </a:r>
          </a:p>
          <a:p>
            <a:pPr lvl="3"/>
            <a:r>
              <a:rPr lang="vi-VN"/>
              <a:t>Vị trí: giáp bến Yến hiện tại.</a:t>
            </a:r>
            <a:endParaRPr lang="en-US"/>
          </a:p>
          <a:p>
            <a:pPr lvl="3"/>
            <a:r>
              <a:rPr lang="vi-VN"/>
              <a:t>Tính chất: Trung tâm đón tiếp chính của Chùa Hương. Được hình thành nhằm mục tiêu khắc phục hạn chế thiếu một trung tâm đón tiếp với quy mô lớn để đáp ứng được nhu cầu của khách du lịch; các đầu mối hạ tầng quy mô nhỏ (Bến Yến), phân tán (hệ thống bãi đỗ xe); các luống giao thông tiếp cận đi qua các khu vực dân cư đông đúc gây ách tắc giao thông và những tác động không mong muốn.</a:t>
            </a:r>
          </a:p>
          <a:p>
            <a:pPr lvl="3"/>
            <a:r>
              <a:rPr lang="vi-VN"/>
              <a:t>Các hạng mục chính:</a:t>
            </a:r>
          </a:p>
          <a:p>
            <a:pPr lvl="4"/>
            <a:r>
              <a:rPr lang="vi-VN"/>
              <a:t>Bãi đỗ xe trung tâm: gồm bãi đỗ xe du lịch, bến xe bus, bến xe điện…</a:t>
            </a:r>
          </a:p>
          <a:p>
            <a:pPr lvl="4"/>
            <a:r>
              <a:rPr lang="vi-VN"/>
              <a:t>Nhà công vụ: phục vụ cho hoạt động điều hành, quản lý</a:t>
            </a:r>
          </a:p>
          <a:p>
            <a:pPr lvl="4"/>
            <a:r>
              <a:rPr lang="vi-VN"/>
              <a:t>WC công cộng</a:t>
            </a:r>
          </a:p>
          <a:p>
            <a:pPr lvl="4"/>
            <a:r>
              <a:rPr lang="vi-VN"/>
              <a:t>Công trình hạ tầng đầu mối</a:t>
            </a:r>
          </a:p>
          <a:p>
            <a:pPr lvl="4"/>
            <a:r>
              <a:rPr lang="vi-VN"/>
              <a:t>Khu dịch vụ phục vụ khách du lịch: ẩm thực, bán hàng lưu niệm… được tổ chức theo mô hình phố đi bộ.</a:t>
            </a:r>
          </a:p>
          <a:p>
            <a:pPr lvl="4"/>
            <a:r>
              <a:rPr lang="vi-VN"/>
              <a:t>Công trình văn hóa điểm nhấn: công viên chủ đề</a:t>
            </a:r>
          </a:p>
          <a:p>
            <a:pPr marL="174625" lvl="4" indent="-174625">
              <a:spcBef>
                <a:spcPts val="813"/>
              </a:spcBef>
              <a:buFont typeface="Wingdings" panose="05000000000000000000" pitchFamily="2" charset="2"/>
              <a:buChar char="v"/>
            </a:pPr>
            <a:endParaRPr lang="en-US" b="1">
              <a:solidFill>
                <a:schemeClr val="accent6">
                  <a:lumMod val="75000"/>
                </a:schemeClr>
              </a:solidFill>
            </a:endParaRPr>
          </a:p>
        </p:txBody>
      </p:sp>
      <p:sp>
        <p:nvSpPr>
          <p:cNvPr id="4" name="Slide Number Placeholder 3">
            <a:extLst>
              <a:ext uri="{FF2B5EF4-FFF2-40B4-BE49-F238E27FC236}">
                <a16:creationId xmlns:a16="http://schemas.microsoft.com/office/drawing/2014/main" id="{9B6DED66-127C-3BE0-7A04-0C93BF62A432}"/>
              </a:ext>
            </a:extLst>
          </p:cNvPr>
          <p:cNvSpPr>
            <a:spLocks noGrp="1"/>
          </p:cNvSpPr>
          <p:nvPr>
            <p:ph type="sldNum" sz="quarter" idx="12"/>
          </p:nvPr>
        </p:nvSpPr>
        <p:spPr/>
        <p:txBody>
          <a:bodyPr/>
          <a:lstStyle/>
          <a:p>
            <a:fld id="{F44AB3EA-1908-4001-84F3-B79CAC7B64E5}" type="slidenum">
              <a:rPr lang="en-US" smtClean="0"/>
              <a:pPr/>
              <a:t>57</a:t>
            </a:fld>
            <a:endParaRPr lang="en-US"/>
          </a:p>
        </p:txBody>
      </p:sp>
      <p:sp>
        <p:nvSpPr>
          <p:cNvPr id="2" name="Content Placeholder 1">
            <a:extLst>
              <a:ext uri="{FF2B5EF4-FFF2-40B4-BE49-F238E27FC236}">
                <a16:creationId xmlns:a16="http://schemas.microsoft.com/office/drawing/2014/main" id="{C71C9B97-6CE6-964D-8D12-CA32F92E70D2}"/>
              </a:ext>
            </a:extLst>
          </p:cNvPr>
          <p:cNvSpPr>
            <a:spLocks noGrp="1"/>
          </p:cNvSpPr>
          <p:nvPr>
            <p:ph idx="13"/>
          </p:nvPr>
        </p:nvSpPr>
        <p:spPr/>
        <p:txBody>
          <a:bodyPr>
            <a:normAutofit/>
          </a:bodyPr>
          <a:lstStyle/>
          <a:p>
            <a:pPr lvl="2">
              <a:lnSpc>
                <a:spcPct val="100000"/>
              </a:lnSpc>
              <a:spcAft>
                <a:spcPts val="600"/>
              </a:spcAft>
            </a:pPr>
            <a:endParaRPr lang="en-US" b="1"/>
          </a:p>
          <a:p>
            <a:pPr lvl="2">
              <a:lnSpc>
                <a:spcPct val="100000"/>
              </a:lnSpc>
              <a:spcAft>
                <a:spcPts val="600"/>
              </a:spcAft>
            </a:pPr>
            <a:r>
              <a:rPr lang="en-US" b="1"/>
              <a:t>Khu thương mại dịch vụ Trung tâm văn hóa Phật giáo Hương Sơn.</a:t>
            </a:r>
          </a:p>
          <a:p>
            <a:pPr lvl="3">
              <a:lnSpc>
                <a:spcPct val="100000"/>
              </a:lnSpc>
              <a:spcAft>
                <a:spcPts val="600"/>
              </a:spcAft>
            </a:pPr>
            <a:r>
              <a:rPr lang="vi-VN"/>
              <a:t>Vị trí: </a:t>
            </a:r>
            <a:r>
              <a:rPr lang="en-US"/>
              <a:t>phía Đông Nam khu chức năng Trung tâm văn hóa Phật giáo Hương Sơn</a:t>
            </a:r>
            <a:r>
              <a:rPr lang="vi-VN"/>
              <a:t>.</a:t>
            </a:r>
            <a:endParaRPr lang="en-US"/>
          </a:p>
          <a:p>
            <a:pPr lvl="3">
              <a:lnSpc>
                <a:spcPct val="100000"/>
              </a:lnSpc>
              <a:spcAft>
                <a:spcPts val="600"/>
              </a:spcAft>
            </a:pPr>
            <a:r>
              <a:rPr lang="vi-VN"/>
              <a:t>Tính chất: Trung tâm đón tiếp </a:t>
            </a:r>
            <a:r>
              <a:rPr lang="en-US"/>
              <a:t>của khu vực phát huy giá trị tín ngưỡng</a:t>
            </a:r>
            <a:r>
              <a:rPr lang="vi-VN"/>
              <a:t>. </a:t>
            </a:r>
            <a:r>
              <a:rPr lang="en-US"/>
              <a:t>Hình thành gắn với mục tiêu phát triển các dịch vụ riêng, chuyên biệt cho tín ngưỡng đạo Phật.…</a:t>
            </a:r>
          </a:p>
          <a:p>
            <a:pPr lvl="3">
              <a:lnSpc>
                <a:spcPct val="100000"/>
              </a:lnSpc>
              <a:spcAft>
                <a:spcPts val="600"/>
              </a:spcAft>
            </a:pPr>
            <a:r>
              <a:rPr lang="vi-VN"/>
              <a:t>Các hạng mục chính:</a:t>
            </a:r>
            <a:endParaRPr lang="en-US"/>
          </a:p>
          <a:p>
            <a:pPr lvl="4">
              <a:lnSpc>
                <a:spcPct val="100000"/>
              </a:lnSpc>
              <a:spcAft>
                <a:spcPts val="600"/>
              </a:spcAft>
            </a:pPr>
            <a:r>
              <a:rPr lang="vi-VN"/>
              <a:t>Bãi đỗ xe</a:t>
            </a:r>
            <a:r>
              <a:rPr lang="en-US"/>
              <a:t>.</a:t>
            </a:r>
          </a:p>
          <a:p>
            <a:pPr lvl="4">
              <a:lnSpc>
                <a:spcPct val="100000"/>
              </a:lnSpc>
              <a:spcAft>
                <a:spcPts val="600"/>
              </a:spcAft>
            </a:pPr>
            <a:r>
              <a:rPr lang="vi-VN"/>
              <a:t>Nhà công vụ: phục vụ cho hoạt động điều hành, quản lý</a:t>
            </a:r>
            <a:endParaRPr lang="en-US"/>
          </a:p>
          <a:p>
            <a:pPr lvl="4">
              <a:lnSpc>
                <a:spcPct val="100000"/>
              </a:lnSpc>
              <a:spcAft>
                <a:spcPts val="600"/>
              </a:spcAft>
            </a:pPr>
            <a:r>
              <a:rPr lang="vi-VN"/>
              <a:t>WC công cộng</a:t>
            </a:r>
            <a:endParaRPr lang="en-US"/>
          </a:p>
          <a:p>
            <a:pPr lvl="4">
              <a:lnSpc>
                <a:spcPct val="100000"/>
              </a:lnSpc>
              <a:spcAft>
                <a:spcPts val="600"/>
              </a:spcAft>
            </a:pPr>
            <a:r>
              <a:rPr lang="vi-VN"/>
              <a:t>Công trình hạ tầng đầu mối</a:t>
            </a:r>
            <a:endParaRPr lang="en-US"/>
          </a:p>
          <a:p>
            <a:pPr lvl="4">
              <a:lnSpc>
                <a:spcPct val="100000"/>
              </a:lnSpc>
              <a:spcAft>
                <a:spcPts val="600"/>
              </a:spcAft>
            </a:pPr>
            <a:r>
              <a:rPr lang="vi-VN"/>
              <a:t>Khu dịch vụ phục vụ khách du lịch</a:t>
            </a:r>
            <a:r>
              <a:rPr lang="en-US"/>
              <a:t> chuyên biệt Phật giáo</a:t>
            </a:r>
            <a:r>
              <a:rPr lang="vi-VN"/>
              <a:t>: ẩm thực</a:t>
            </a:r>
            <a:r>
              <a:rPr lang="en-US"/>
              <a:t> chay</a:t>
            </a:r>
            <a:r>
              <a:rPr lang="vi-VN"/>
              <a:t>, </a:t>
            </a:r>
            <a:r>
              <a:rPr lang="en-US"/>
              <a:t>trang phục tu hành,..</a:t>
            </a:r>
            <a:r>
              <a:rPr lang="vi-VN"/>
              <a:t>.</a:t>
            </a:r>
            <a:endParaRPr lang="en-US"/>
          </a:p>
          <a:p>
            <a:endParaRPr lang="en-US"/>
          </a:p>
        </p:txBody>
      </p:sp>
    </p:spTree>
    <p:extLst>
      <p:ext uri="{BB962C8B-B14F-4D97-AF65-F5344CB8AC3E}">
        <p14:creationId xmlns:p14="http://schemas.microsoft.com/office/powerpoint/2010/main" val="3080027656"/>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30DD-D417-E037-8B6B-BBD8D83A4A62}"/>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D1A9F013-D6FF-4DAA-B56F-4B9B0B6EF9E9}"/>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1C7EABD0-4141-BA28-1791-A96FED41CA1D}"/>
              </a:ext>
            </a:extLst>
          </p:cNvPr>
          <p:cNvSpPr>
            <a:spLocks noGrp="1"/>
          </p:cNvSpPr>
          <p:nvPr>
            <p:ph idx="1"/>
          </p:nvPr>
        </p:nvSpPr>
        <p:spPr/>
        <p:txBody>
          <a:bodyPr>
            <a:normAutofit/>
          </a:bodyPr>
          <a:lstStyle/>
          <a:p>
            <a:pPr marL="174625" lvl="4" indent="-174625">
              <a:spcBef>
                <a:spcPts val="813"/>
              </a:spcBef>
              <a:buFont typeface="Wingdings" panose="05000000000000000000" pitchFamily="2" charset="2"/>
              <a:buChar char="v"/>
            </a:pPr>
            <a:r>
              <a:rPr lang="en-US" b="1">
                <a:solidFill>
                  <a:schemeClr val="accent6">
                    <a:lumMod val="75000"/>
                  </a:schemeClr>
                </a:solidFill>
              </a:rPr>
              <a:t>Dịch vụ</a:t>
            </a:r>
          </a:p>
          <a:p>
            <a:pPr lvl="2"/>
            <a:r>
              <a:rPr lang="vi-VN" b="1"/>
              <a:t>Thung Phủ Mã – Công viên lễ hội </a:t>
            </a:r>
          </a:p>
          <a:p>
            <a:pPr lvl="3"/>
            <a:r>
              <a:rPr lang="vi-VN"/>
              <a:t> Vị trí: khu vực Thung Phủ Mã hiện tại, phía trước Chùa Thiên Trù.</a:t>
            </a:r>
          </a:p>
          <a:p>
            <a:pPr lvl="3"/>
            <a:r>
              <a:rPr lang="vi-VN"/>
              <a:t>Tính chất: quảng trường văn hóa, lễ hội, phục vụ tổ chức các sự kiện, lễ hội, kết hợp dịch vụ phục vụ khách du lịch.</a:t>
            </a:r>
          </a:p>
          <a:p>
            <a:pPr lvl="3"/>
            <a:r>
              <a:rPr lang="vi-VN"/>
              <a:t>Các hạng mục chính</a:t>
            </a:r>
          </a:p>
          <a:p>
            <a:pPr lvl="4"/>
            <a:r>
              <a:rPr lang="vi-VN"/>
              <a:t>Công viên lễ hội: trên cơ sở mở rộng Thung Phủ Mã hiện tại</a:t>
            </a:r>
          </a:p>
          <a:p>
            <a:pPr lvl="4"/>
            <a:r>
              <a:rPr lang="vi-VN"/>
              <a:t>Khu dịch vụ phục vụ khách du lịch: ẩm thực, bán hàng lưu niệm… </a:t>
            </a:r>
          </a:p>
          <a:p>
            <a:pPr lvl="4"/>
            <a:r>
              <a:rPr lang="vi-VN"/>
              <a:t>Nhà quản lý kết hợp Bảo tàng/ Nhà trưng bày Hương Sơn; trưng bày hiện vật của hang Sũng Sàm và các hiện vật về văn hóa, lịch sử Hương Sơn.</a:t>
            </a:r>
          </a:p>
          <a:p>
            <a:pPr lvl="4"/>
            <a:r>
              <a:rPr lang="vi-VN"/>
              <a:t>WC công cộng</a:t>
            </a:r>
          </a:p>
          <a:p>
            <a:pPr lvl="4"/>
            <a:r>
              <a:rPr lang="vi-VN"/>
              <a:t>Điểm diễn giải di tích: bảng giới thiệu thông tin điện tử</a:t>
            </a:r>
            <a:r>
              <a:rPr lang="en-US"/>
              <a:t>.</a:t>
            </a:r>
            <a:endParaRPr lang="vi-VN"/>
          </a:p>
          <a:p>
            <a:pPr marL="174625" lvl="4" indent="-174625">
              <a:spcBef>
                <a:spcPts val="813"/>
              </a:spcBef>
              <a:buFont typeface="Wingdings" panose="05000000000000000000" pitchFamily="2" charset="2"/>
              <a:buChar char="v"/>
            </a:pPr>
            <a:endParaRPr lang="en-US" b="1">
              <a:solidFill>
                <a:schemeClr val="accent6">
                  <a:lumMod val="75000"/>
                </a:schemeClr>
              </a:solidFill>
            </a:endParaRPr>
          </a:p>
        </p:txBody>
      </p:sp>
      <p:sp>
        <p:nvSpPr>
          <p:cNvPr id="4" name="Slide Number Placeholder 3">
            <a:extLst>
              <a:ext uri="{FF2B5EF4-FFF2-40B4-BE49-F238E27FC236}">
                <a16:creationId xmlns:a16="http://schemas.microsoft.com/office/drawing/2014/main" id="{D404C943-2F0A-476C-F48F-33F32C33FE17}"/>
              </a:ext>
            </a:extLst>
          </p:cNvPr>
          <p:cNvSpPr>
            <a:spLocks noGrp="1"/>
          </p:cNvSpPr>
          <p:nvPr>
            <p:ph type="sldNum" sz="quarter" idx="12"/>
          </p:nvPr>
        </p:nvSpPr>
        <p:spPr/>
        <p:txBody>
          <a:bodyPr/>
          <a:lstStyle/>
          <a:p>
            <a:fld id="{F44AB3EA-1908-4001-84F3-B79CAC7B64E5}" type="slidenum">
              <a:rPr lang="en-US" smtClean="0"/>
              <a:pPr/>
              <a:t>58</a:t>
            </a:fld>
            <a:endParaRPr lang="en-US"/>
          </a:p>
        </p:txBody>
      </p:sp>
      <p:sp>
        <p:nvSpPr>
          <p:cNvPr id="2" name="Content Placeholder 1">
            <a:extLst>
              <a:ext uri="{FF2B5EF4-FFF2-40B4-BE49-F238E27FC236}">
                <a16:creationId xmlns:a16="http://schemas.microsoft.com/office/drawing/2014/main" id="{F0C8C9DC-685B-92F2-EA0B-B5D35D01745B}"/>
              </a:ext>
            </a:extLst>
          </p:cNvPr>
          <p:cNvSpPr>
            <a:spLocks noGrp="1"/>
          </p:cNvSpPr>
          <p:nvPr>
            <p:ph idx="13"/>
          </p:nvPr>
        </p:nvSpPr>
        <p:spPr/>
        <p:txBody>
          <a:bodyPr>
            <a:normAutofit/>
          </a:bodyPr>
          <a:lstStyle/>
          <a:p>
            <a:pPr lvl="2">
              <a:lnSpc>
                <a:spcPct val="100000"/>
              </a:lnSpc>
              <a:spcAft>
                <a:spcPts val="600"/>
              </a:spcAft>
            </a:pPr>
            <a:endParaRPr lang="en-US" b="1"/>
          </a:p>
          <a:p>
            <a:pPr lvl="2">
              <a:lnSpc>
                <a:spcPct val="100000"/>
              </a:lnSpc>
              <a:spcAft>
                <a:spcPts val="600"/>
              </a:spcAft>
            </a:pPr>
            <a:r>
              <a:rPr lang="vi-VN" b="1"/>
              <a:t>Khu Trống Trò - Khu trải nghiệm và trung tâm thiền </a:t>
            </a:r>
          </a:p>
          <a:p>
            <a:pPr lvl="3">
              <a:lnSpc>
                <a:spcPct val="100000"/>
              </a:lnSpc>
              <a:spcAft>
                <a:spcPts val="600"/>
              </a:spcAft>
            </a:pPr>
            <a:r>
              <a:rPr lang="vi-VN"/>
              <a:t>Vị trí: đối diện bến Trò hiện tại</a:t>
            </a:r>
          </a:p>
          <a:p>
            <a:pPr lvl="3">
              <a:lnSpc>
                <a:spcPct val="100000"/>
              </a:lnSpc>
              <a:spcAft>
                <a:spcPts val="600"/>
              </a:spcAft>
            </a:pPr>
            <a:r>
              <a:rPr lang="vi-VN"/>
              <a:t>Tính chất: công viên chuyên đề trải nghiệm</a:t>
            </a:r>
          </a:p>
          <a:p>
            <a:pPr lvl="3">
              <a:lnSpc>
                <a:spcPct val="100000"/>
              </a:lnSpc>
              <a:spcAft>
                <a:spcPts val="600"/>
              </a:spcAft>
            </a:pPr>
            <a:r>
              <a:rPr lang="vi-VN"/>
              <a:t>Các hạng mục chính</a:t>
            </a:r>
          </a:p>
          <a:p>
            <a:pPr lvl="4">
              <a:lnSpc>
                <a:spcPct val="100000"/>
              </a:lnSpc>
              <a:spcAft>
                <a:spcPts val="600"/>
              </a:spcAft>
            </a:pPr>
            <a:r>
              <a:rPr lang="vi-VN"/>
              <a:t>Công viên cảnh quan </a:t>
            </a:r>
          </a:p>
          <a:p>
            <a:pPr lvl="4">
              <a:lnSpc>
                <a:spcPct val="100000"/>
              </a:lnSpc>
              <a:spcAft>
                <a:spcPts val="600"/>
              </a:spcAft>
            </a:pPr>
            <a:r>
              <a:rPr lang="vi-VN"/>
              <a:t>Dịch vụ phục vụ khách du lịch: ẩm thực, giải khát, bán hàng lưu niệm</a:t>
            </a:r>
          </a:p>
          <a:p>
            <a:pPr lvl="4">
              <a:lnSpc>
                <a:spcPct val="100000"/>
              </a:lnSpc>
              <a:spcAft>
                <a:spcPts val="600"/>
              </a:spcAft>
            </a:pPr>
            <a:r>
              <a:rPr lang="vi-VN"/>
              <a:t>Vườn thiền</a:t>
            </a:r>
          </a:p>
          <a:p>
            <a:endParaRPr lang="en-US"/>
          </a:p>
        </p:txBody>
      </p:sp>
      <p:pic>
        <p:nvPicPr>
          <p:cNvPr id="8" name="Picture 7">
            <a:extLst>
              <a:ext uri="{FF2B5EF4-FFF2-40B4-BE49-F238E27FC236}">
                <a16:creationId xmlns:a16="http://schemas.microsoft.com/office/drawing/2014/main" id="{1794BBE3-8FBF-C3F7-0DF1-9B97A31B2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081" y="3535053"/>
            <a:ext cx="4553571" cy="3219252"/>
          </a:xfrm>
          <a:prstGeom prst="rect">
            <a:avLst/>
          </a:prstGeom>
        </p:spPr>
      </p:pic>
      <p:pic>
        <p:nvPicPr>
          <p:cNvPr id="7" name="Picture 6">
            <a:extLst>
              <a:ext uri="{FF2B5EF4-FFF2-40B4-BE49-F238E27FC236}">
                <a16:creationId xmlns:a16="http://schemas.microsoft.com/office/drawing/2014/main" id="{70AC70E4-24CB-7216-57A4-5D4B1CCA5A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577" y="3535053"/>
            <a:ext cx="4621341" cy="3219252"/>
          </a:xfrm>
          <a:prstGeom prst="rect">
            <a:avLst/>
          </a:prstGeom>
        </p:spPr>
      </p:pic>
    </p:spTree>
    <p:extLst>
      <p:ext uri="{BB962C8B-B14F-4D97-AF65-F5344CB8AC3E}">
        <p14:creationId xmlns:p14="http://schemas.microsoft.com/office/powerpoint/2010/main" val="1531961212"/>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B99F-8FBB-F604-18C7-4DA0378B9BD3}"/>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B9D6B641-7ECB-FC44-DED0-2877A1ACCBF4}"/>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AA095B38-4F9A-1B72-C486-B343122348F4}"/>
              </a:ext>
            </a:extLst>
          </p:cNvPr>
          <p:cNvSpPr>
            <a:spLocks noGrp="1"/>
          </p:cNvSpPr>
          <p:nvPr>
            <p:ph idx="1"/>
          </p:nvPr>
        </p:nvSpPr>
        <p:spPr/>
        <p:txBody>
          <a:bodyPr>
            <a:normAutofit/>
          </a:bodyPr>
          <a:lstStyle/>
          <a:p>
            <a:pPr marL="174625" lvl="4" indent="-174625">
              <a:spcBef>
                <a:spcPts val="813"/>
              </a:spcBef>
              <a:buFont typeface="Wingdings" panose="05000000000000000000" pitchFamily="2" charset="2"/>
              <a:buChar char="v"/>
            </a:pPr>
            <a:r>
              <a:rPr lang="en-US" b="1">
                <a:solidFill>
                  <a:schemeClr val="accent6">
                    <a:lumMod val="75000"/>
                  </a:schemeClr>
                </a:solidFill>
              </a:rPr>
              <a:t>Dịch vụ</a:t>
            </a:r>
          </a:p>
          <a:p>
            <a:pPr lvl="2"/>
            <a:r>
              <a:rPr lang="vi-VN" b="1"/>
              <a:t>Khu Giải Oan - Điểm dừng chân </a:t>
            </a:r>
          </a:p>
          <a:p>
            <a:pPr lvl="3"/>
            <a:r>
              <a:rPr lang="vi-VN"/>
              <a:t>Vị trí: gần Chùa Giải Oan và ga trung chuyển cáp treo.</a:t>
            </a:r>
          </a:p>
          <a:p>
            <a:pPr lvl="3"/>
            <a:r>
              <a:rPr lang="vi-VN"/>
              <a:t>Tính chất: điểm dừng chân và dịch vụ phục vụ khách du lịch</a:t>
            </a:r>
          </a:p>
          <a:p>
            <a:pPr lvl="3"/>
            <a:r>
              <a:rPr lang="vi-VN"/>
              <a:t>Các hạng mục chính</a:t>
            </a:r>
          </a:p>
          <a:p>
            <a:pPr lvl="4"/>
            <a:r>
              <a:rPr lang="vi-VN"/>
              <a:t>Điểm dừng chân kết hợp dịch vụ giải khát, hàng lưu niệm…</a:t>
            </a:r>
          </a:p>
          <a:p>
            <a:pPr lvl="4"/>
            <a:r>
              <a:rPr lang="vi-VN"/>
              <a:t>Vườn cảnh quan</a:t>
            </a:r>
          </a:p>
          <a:p>
            <a:pPr lvl="4"/>
            <a:r>
              <a:rPr lang="vi-VN"/>
              <a:t>Điểm diễn giải di tích </a:t>
            </a:r>
          </a:p>
          <a:p>
            <a:pPr lvl="4"/>
            <a:r>
              <a:rPr lang="vi-VN"/>
              <a:t>WC công cộng</a:t>
            </a:r>
            <a:endParaRPr lang="en-US"/>
          </a:p>
          <a:p>
            <a:pPr lvl="4"/>
            <a:endParaRPr lang="en-US"/>
          </a:p>
          <a:p>
            <a:pPr lvl="4"/>
            <a:endParaRPr lang="vi-VN"/>
          </a:p>
          <a:p>
            <a:pPr marL="174625" lvl="4" indent="-174625">
              <a:spcBef>
                <a:spcPts val="813"/>
              </a:spcBef>
              <a:buFont typeface="Wingdings" panose="05000000000000000000" pitchFamily="2" charset="2"/>
              <a:buChar char="v"/>
            </a:pPr>
            <a:endParaRPr lang="en-US" b="1">
              <a:solidFill>
                <a:schemeClr val="accent6">
                  <a:lumMod val="75000"/>
                </a:schemeClr>
              </a:solidFill>
            </a:endParaRPr>
          </a:p>
        </p:txBody>
      </p:sp>
      <p:sp>
        <p:nvSpPr>
          <p:cNvPr id="4" name="Slide Number Placeholder 3">
            <a:extLst>
              <a:ext uri="{FF2B5EF4-FFF2-40B4-BE49-F238E27FC236}">
                <a16:creationId xmlns:a16="http://schemas.microsoft.com/office/drawing/2014/main" id="{ED28F326-6D45-4DE2-887F-3080E4725CD0}"/>
              </a:ext>
            </a:extLst>
          </p:cNvPr>
          <p:cNvSpPr>
            <a:spLocks noGrp="1"/>
          </p:cNvSpPr>
          <p:nvPr>
            <p:ph type="sldNum" sz="quarter" idx="12"/>
          </p:nvPr>
        </p:nvSpPr>
        <p:spPr/>
        <p:txBody>
          <a:bodyPr/>
          <a:lstStyle/>
          <a:p>
            <a:fld id="{F44AB3EA-1908-4001-84F3-B79CAC7B64E5}" type="slidenum">
              <a:rPr lang="en-US" smtClean="0"/>
              <a:pPr/>
              <a:t>59</a:t>
            </a:fld>
            <a:endParaRPr lang="en-US"/>
          </a:p>
        </p:txBody>
      </p:sp>
      <p:sp>
        <p:nvSpPr>
          <p:cNvPr id="2" name="Content Placeholder 1">
            <a:extLst>
              <a:ext uri="{FF2B5EF4-FFF2-40B4-BE49-F238E27FC236}">
                <a16:creationId xmlns:a16="http://schemas.microsoft.com/office/drawing/2014/main" id="{A8823956-994F-1806-7987-F2CC3F322D0D}"/>
              </a:ext>
            </a:extLst>
          </p:cNvPr>
          <p:cNvSpPr>
            <a:spLocks noGrp="1"/>
          </p:cNvSpPr>
          <p:nvPr>
            <p:ph idx="13"/>
          </p:nvPr>
        </p:nvSpPr>
        <p:spPr/>
        <p:txBody>
          <a:bodyPr>
            <a:normAutofit/>
          </a:bodyPr>
          <a:lstStyle/>
          <a:p>
            <a:pPr lvl="2">
              <a:lnSpc>
                <a:spcPct val="100000"/>
              </a:lnSpc>
              <a:spcAft>
                <a:spcPts val="600"/>
              </a:spcAft>
            </a:pPr>
            <a:r>
              <a:rPr lang="vi-VN" b="1"/>
              <a:t>Thung Lim - Điểm dừng chân </a:t>
            </a:r>
          </a:p>
          <a:p>
            <a:pPr lvl="3">
              <a:lnSpc>
                <a:spcPct val="100000"/>
              </a:lnSpc>
              <a:spcAft>
                <a:spcPts val="600"/>
              </a:spcAft>
            </a:pPr>
            <a:r>
              <a:rPr lang="vi-VN"/>
              <a:t>Vị trí: gần Động Hương Tích</a:t>
            </a:r>
          </a:p>
          <a:p>
            <a:pPr lvl="3">
              <a:lnSpc>
                <a:spcPct val="100000"/>
              </a:lnSpc>
              <a:spcAft>
                <a:spcPts val="600"/>
              </a:spcAft>
            </a:pPr>
            <a:r>
              <a:rPr lang="vi-VN"/>
              <a:t>Tính chất: điểm dừng chân và dịch vụ phục vụ khách du lịch</a:t>
            </a:r>
          </a:p>
          <a:p>
            <a:pPr lvl="3">
              <a:lnSpc>
                <a:spcPct val="100000"/>
              </a:lnSpc>
              <a:spcAft>
                <a:spcPts val="600"/>
              </a:spcAft>
            </a:pPr>
            <a:r>
              <a:rPr lang="vi-VN"/>
              <a:t>Các hạng mục chính</a:t>
            </a:r>
          </a:p>
          <a:p>
            <a:pPr lvl="4">
              <a:lnSpc>
                <a:spcPct val="100000"/>
              </a:lnSpc>
              <a:spcAft>
                <a:spcPts val="600"/>
              </a:spcAft>
            </a:pPr>
            <a:r>
              <a:rPr lang="vi-VN"/>
              <a:t>Điểm dừng chân kết hợp dịch vụ giải khát, hàng lưu niệm…</a:t>
            </a:r>
          </a:p>
          <a:p>
            <a:pPr lvl="4">
              <a:lnSpc>
                <a:spcPct val="100000"/>
              </a:lnSpc>
              <a:spcAft>
                <a:spcPts val="600"/>
              </a:spcAft>
            </a:pPr>
            <a:r>
              <a:rPr lang="vi-VN"/>
              <a:t>Vườn cảnh quan</a:t>
            </a:r>
          </a:p>
          <a:p>
            <a:pPr lvl="4">
              <a:lnSpc>
                <a:spcPct val="100000"/>
              </a:lnSpc>
              <a:spcAft>
                <a:spcPts val="600"/>
              </a:spcAft>
            </a:pPr>
            <a:r>
              <a:rPr lang="vi-VN"/>
              <a:t>Điểm diễn giải di tích </a:t>
            </a:r>
          </a:p>
          <a:p>
            <a:pPr lvl="4">
              <a:lnSpc>
                <a:spcPct val="100000"/>
              </a:lnSpc>
              <a:spcAft>
                <a:spcPts val="600"/>
              </a:spcAft>
            </a:pPr>
            <a:r>
              <a:rPr lang="vi-VN"/>
              <a:t>WC công cộng</a:t>
            </a:r>
          </a:p>
          <a:p>
            <a:endParaRPr lang="en-US"/>
          </a:p>
          <a:p>
            <a:endParaRPr lang="en-US"/>
          </a:p>
        </p:txBody>
      </p:sp>
      <p:pic>
        <p:nvPicPr>
          <p:cNvPr id="8" name="Picture 7">
            <a:extLst>
              <a:ext uri="{FF2B5EF4-FFF2-40B4-BE49-F238E27FC236}">
                <a16:creationId xmlns:a16="http://schemas.microsoft.com/office/drawing/2014/main" id="{84E95897-7E69-68D7-0DB1-9FDD4AA67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5739" y="3183903"/>
            <a:ext cx="4847179" cy="3429000"/>
          </a:xfrm>
          <a:prstGeom prst="rect">
            <a:avLst/>
          </a:prstGeom>
        </p:spPr>
      </p:pic>
      <p:pic>
        <p:nvPicPr>
          <p:cNvPr id="10" name="Picture 9">
            <a:extLst>
              <a:ext uri="{FF2B5EF4-FFF2-40B4-BE49-F238E27FC236}">
                <a16:creationId xmlns:a16="http://schemas.microsoft.com/office/drawing/2014/main" id="{1D0923F8-6FF5-9D54-584A-32F2CB2C21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21" y="3183903"/>
            <a:ext cx="4847179" cy="3429000"/>
          </a:xfrm>
          <a:prstGeom prst="rect">
            <a:avLst/>
          </a:prstGeom>
        </p:spPr>
      </p:pic>
    </p:spTree>
    <p:extLst>
      <p:ext uri="{BB962C8B-B14F-4D97-AF65-F5344CB8AC3E}">
        <p14:creationId xmlns:p14="http://schemas.microsoft.com/office/powerpoint/2010/main" val="278603110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818B-6198-F5B5-8F7F-1E1928AAE6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EF7D53-C500-D75A-2478-5B201E59CD03}"/>
              </a:ext>
            </a:extLst>
          </p:cNvPr>
          <p:cNvPicPr>
            <a:picLocks noChangeAspect="1"/>
          </p:cNvPicPr>
          <p:nvPr/>
        </p:nvPicPr>
        <p:blipFill>
          <a:blip r:embed="rId2" cstate="print">
            <a:extLst>
              <a:ext uri="{28A0092B-C50C-407E-A947-70E740481C1C}">
                <a14:useLocalDpi xmlns:a14="http://schemas.microsoft.com/office/drawing/2010/main" val="0"/>
              </a:ext>
            </a:extLst>
          </a:blip>
          <a:srcRect l="9162" t="46118" r="-14" b="23280"/>
          <a:stretch/>
        </p:blipFill>
        <p:spPr>
          <a:xfrm>
            <a:off x="495300" y="353219"/>
            <a:ext cx="8422373" cy="4012593"/>
          </a:xfrm>
          <a:prstGeom prst="rect">
            <a:avLst/>
          </a:prstGeom>
        </p:spPr>
      </p:pic>
      <p:sp>
        <p:nvSpPr>
          <p:cNvPr id="2" name="Title 1">
            <a:extLst>
              <a:ext uri="{FF2B5EF4-FFF2-40B4-BE49-F238E27FC236}">
                <a16:creationId xmlns:a16="http://schemas.microsoft.com/office/drawing/2014/main" id="{05E2D2BD-95B8-892A-B885-D017075C72FA}"/>
              </a:ext>
            </a:extLst>
          </p:cNvPr>
          <p:cNvSpPr>
            <a:spLocks noGrp="1"/>
          </p:cNvSpPr>
          <p:nvPr>
            <p:ph type="ctrTitle"/>
          </p:nvPr>
        </p:nvSpPr>
        <p:spPr>
          <a:xfrm>
            <a:off x="495301" y="4578318"/>
            <a:ext cx="8921805" cy="916053"/>
          </a:xfrm>
        </p:spPr>
        <p:txBody>
          <a:bodyPr/>
          <a:lstStyle/>
          <a:p>
            <a:r>
              <a:rPr lang="en-US"/>
              <a:t>PHÂN TÍCH, ĐÁNH GIÁ HIỆN TRẠNG</a:t>
            </a:r>
          </a:p>
        </p:txBody>
      </p:sp>
      <p:sp>
        <p:nvSpPr>
          <p:cNvPr id="3" name="Slide Number Placeholder 2">
            <a:extLst>
              <a:ext uri="{FF2B5EF4-FFF2-40B4-BE49-F238E27FC236}">
                <a16:creationId xmlns:a16="http://schemas.microsoft.com/office/drawing/2014/main" id="{037E4919-8D03-A754-AC65-B5A335E90FD0}"/>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6</a:t>
            </a:fld>
            <a:endParaRPr lang="en-US"/>
          </a:p>
        </p:txBody>
      </p:sp>
      <p:sp>
        <p:nvSpPr>
          <p:cNvPr id="4" name="TextBox 3">
            <a:extLst>
              <a:ext uri="{FF2B5EF4-FFF2-40B4-BE49-F238E27FC236}">
                <a16:creationId xmlns:a16="http://schemas.microsoft.com/office/drawing/2014/main" id="{8F7B4406-B9F8-8C9B-9942-53FBD062F473}"/>
              </a:ext>
            </a:extLst>
          </p:cNvPr>
          <p:cNvSpPr txBox="1"/>
          <p:nvPr/>
        </p:nvSpPr>
        <p:spPr>
          <a:xfrm>
            <a:off x="495299" y="5568377"/>
            <a:ext cx="8422373" cy="461665"/>
          </a:xfrm>
          <a:prstGeom prst="rect">
            <a:avLst/>
          </a:prstGeom>
          <a:noFill/>
        </p:spPr>
        <p:txBody>
          <a:bodyPr wrap="square" rtlCol="0">
            <a:spAutoFit/>
          </a:bodyPr>
          <a:lstStyle/>
          <a:p>
            <a:pPr algn="l"/>
            <a:r>
              <a:rPr lang="vi-VN" sz="1200" b="1" i="1">
                <a:latin typeface="Arial" panose="020B0604020202020204" pitchFamily="34" charset="0"/>
                <a:cs typeface="Arial" panose="020B0604020202020204" pitchFamily="34" charset="0"/>
              </a:rPr>
              <a:t>Quy hoạch Bảo quản, tu bổ, phục hồi di tích lịch sử và danh lam thắng cảnh quốc gia đặc biệt quần thể Hương Sơn (Chùa Hương</a:t>
            </a:r>
            <a:r>
              <a:rPr lang="en-US" sz="1200" b="1" i="1">
                <a:latin typeface="Arial" panose="020B0604020202020204" pitchFamily="34" charset="0"/>
                <a:cs typeface="Arial" panose="020B0604020202020204" pitchFamily="34" charset="0"/>
              </a:rPr>
              <a:t>) </a:t>
            </a:r>
            <a:r>
              <a:rPr lang="vi-VN" sz="1200" b="1" i="1">
                <a:latin typeface="Arial" panose="020B0604020202020204" pitchFamily="34" charset="0"/>
                <a:cs typeface="Arial" panose="020B0604020202020204" pitchFamily="34" charset="0"/>
              </a:rPr>
              <a:t>thành phố Hà Nội</a:t>
            </a:r>
            <a:endParaRPr lang="en-US" sz="1200" b="1"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252619"/>
      </p:ext>
    </p:extLst>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58A70-CE72-9A53-2D95-0112F16A1A49}"/>
            </a:ext>
          </a:extLst>
        </p:cNvPr>
        <p:cNvGrpSpPr/>
        <p:nvPr/>
      </p:nvGrpSpPr>
      <p:grpSpPr>
        <a:xfrm>
          <a:off x="0" y="0"/>
          <a:ext cx="0" cy="0"/>
          <a:chOff x="0" y="0"/>
          <a:chExt cx="0" cy="0"/>
        </a:xfrm>
      </p:grpSpPr>
      <p:sp>
        <p:nvSpPr>
          <p:cNvPr id="25" name="Title 24">
            <a:extLst>
              <a:ext uri="{FF2B5EF4-FFF2-40B4-BE49-F238E27FC236}">
                <a16:creationId xmlns:a16="http://schemas.microsoft.com/office/drawing/2014/main" id="{927B50D6-6CC4-899D-0B03-1020F6083AEE}"/>
              </a:ext>
            </a:extLst>
          </p:cNvPr>
          <p:cNvSpPr>
            <a:spLocks noGrp="1"/>
          </p:cNvSpPr>
          <p:nvPr>
            <p:ph type="title"/>
          </p:nvPr>
        </p:nvSpPr>
        <p:spPr/>
        <p:txBody>
          <a:bodyPr>
            <a:normAutofit fontScale="90000"/>
          </a:bodyPr>
          <a:lstStyle/>
          <a:p>
            <a:r>
              <a:rPr lang="en-US"/>
              <a:t>Phân khu chức năng</a:t>
            </a:r>
          </a:p>
        </p:txBody>
      </p:sp>
      <p:sp>
        <p:nvSpPr>
          <p:cNvPr id="3" name="Content Placeholder 2">
            <a:extLst>
              <a:ext uri="{FF2B5EF4-FFF2-40B4-BE49-F238E27FC236}">
                <a16:creationId xmlns:a16="http://schemas.microsoft.com/office/drawing/2014/main" id="{5A393C8A-FF31-5046-3573-2FCE093FB1A4}"/>
              </a:ext>
            </a:extLst>
          </p:cNvPr>
          <p:cNvSpPr>
            <a:spLocks noGrp="1"/>
          </p:cNvSpPr>
          <p:nvPr>
            <p:ph idx="1"/>
          </p:nvPr>
        </p:nvSpPr>
        <p:spPr/>
        <p:txBody>
          <a:bodyPr>
            <a:normAutofit/>
          </a:bodyPr>
          <a:lstStyle/>
          <a:p>
            <a:pPr marL="174625" lvl="4" indent="-174625">
              <a:spcBef>
                <a:spcPts val="813"/>
              </a:spcBef>
              <a:buFont typeface="Wingdings" panose="05000000000000000000" pitchFamily="2" charset="2"/>
              <a:buChar char="v"/>
            </a:pPr>
            <a:r>
              <a:rPr lang="en-US" b="1">
                <a:solidFill>
                  <a:schemeClr val="accent6">
                    <a:lumMod val="75000"/>
                  </a:schemeClr>
                </a:solidFill>
              </a:rPr>
              <a:t>Dịch vụ</a:t>
            </a:r>
          </a:p>
          <a:p>
            <a:pPr lvl="2"/>
            <a:r>
              <a:rPr lang="vi-VN" b="1"/>
              <a:t>Thung Tràm- Điểm dừng chân </a:t>
            </a:r>
          </a:p>
          <a:p>
            <a:pPr lvl="3"/>
            <a:r>
              <a:rPr lang="vi-VN"/>
              <a:t>Vị trí: gần Đền Trấn Song</a:t>
            </a:r>
          </a:p>
          <a:p>
            <a:pPr lvl="3"/>
            <a:r>
              <a:rPr lang="vi-VN"/>
              <a:t>Tính chất: điểm dừng chân và dịch vụ phục vụ khách du lịch</a:t>
            </a:r>
          </a:p>
          <a:p>
            <a:pPr lvl="3"/>
            <a:r>
              <a:rPr lang="vi-VN"/>
              <a:t>Các hạng mục chính</a:t>
            </a:r>
          </a:p>
          <a:p>
            <a:pPr lvl="4"/>
            <a:r>
              <a:rPr lang="vi-VN"/>
              <a:t>Điểm dừng chân kết hợp dịch vụ giải khát, hàng lưu niệm…</a:t>
            </a:r>
          </a:p>
          <a:p>
            <a:pPr lvl="4"/>
            <a:r>
              <a:rPr lang="vi-VN"/>
              <a:t>Vườn cảnh quan</a:t>
            </a:r>
          </a:p>
          <a:p>
            <a:pPr lvl="4"/>
            <a:r>
              <a:rPr lang="vi-VN"/>
              <a:t>Điểm diễn giải di tích </a:t>
            </a:r>
          </a:p>
          <a:p>
            <a:pPr lvl="4"/>
            <a:r>
              <a:rPr lang="vi-VN"/>
              <a:t>WC công cộng</a:t>
            </a:r>
          </a:p>
          <a:p>
            <a:pPr lvl="4"/>
            <a:endParaRPr lang="vi-VN"/>
          </a:p>
          <a:p>
            <a:pPr marL="174625" lvl="4" indent="-174625">
              <a:spcBef>
                <a:spcPts val="813"/>
              </a:spcBef>
              <a:buFont typeface="Wingdings" panose="05000000000000000000" pitchFamily="2" charset="2"/>
              <a:buChar char="v"/>
            </a:pPr>
            <a:endParaRPr lang="en-US" b="1">
              <a:solidFill>
                <a:schemeClr val="accent6">
                  <a:lumMod val="75000"/>
                </a:schemeClr>
              </a:solidFill>
            </a:endParaRPr>
          </a:p>
        </p:txBody>
      </p:sp>
      <p:sp>
        <p:nvSpPr>
          <p:cNvPr id="4" name="Slide Number Placeholder 3">
            <a:extLst>
              <a:ext uri="{FF2B5EF4-FFF2-40B4-BE49-F238E27FC236}">
                <a16:creationId xmlns:a16="http://schemas.microsoft.com/office/drawing/2014/main" id="{F2BD342A-1CA1-8FAB-D2AE-A4355C9D007F}"/>
              </a:ext>
            </a:extLst>
          </p:cNvPr>
          <p:cNvSpPr>
            <a:spLocks noGrp="1"/>
          </p:cNvSpPr>
          <p:nvPr>
            <p:ph type="sldNum" sz="quarter" idx="12"/>
          </p:nvPr>
        </p:nvSpPr>
        <p:spPr/>
        <p:txBody>
          <a:bodyPr/>
          <a:lstStyle/>
          <a:p>
            <a:fld id="{F44AB3EA-1908-4001-84F3-B79CAC7B64E5}" type="slidenum">
              <a:rPr lang="en-US" smtClean="0"/>
              <a:pPr/>
              <a:t>60</a:t>
            </a:fld>
            <a:endParaRPr lang="en-US"/>
          </a:p>
        </p:txBody>
      </p:sp>
      <p:sp>
        <p:nvSpPr>
          <p:cNvPr id="2" name="Content Placeholder 1">
            <a:extLst>
              <a:ext uri="{FF2B5EF4-FFF2-40B4-BE49-F238E27FC236}">
                <a16:creationId xmlns:a16="http://schemas.microsoft.com/office/drawing/2014/main" id="{24CA3F84-CCD9-8AD6-0833-3440BF79014C}"/>
              </a:ext>
            </a:extLst>
          </p:cNvPr>
          <p:cNvSpPr>
            <a:spLocks noGrp="1"/>
          </p:cNvSpPr>
          <p:nvPr>
            <p:ph idx="13"/>
          </p:nvPr>
        </p:nvSpPr>
        <p:spPr/>
        <p:txBody>
          <a:bodyPr>
            <a:normAutofit/>
          </a:bodyPr>
          <a:lstStyle/>
          <a:p>
            <a:endParaRPr lang="en-US"/>
          </a:p>
          <a:p>
            <a:pPr lvl="2">
              <a:lnSpc>
                <a:spcPct val="100000"/>
              </a:lnSpc>
              <a:spcAft>
                <a:spcPts val="600"/>
              </a:spcAft>
            </a:pPr>
            <a:r>
              <a:rPr lang="vi-VN" b="1"/>
              <a:t>Thung Hinh Hương - Điểm dừng chân </a:t>
            </a:r>
          </a:p>
          <a:p>
            <a:pPr lvl="3">
              <a:lnSpc>
                <a:spcPct val="100000"/>
              </a:lnSpc>
              <a:spcAft>
                <a:spcPts val="600"/>
              </a:spcAft>
            </a:pPr>
            <a:r>
              <a:rPr lang="vi-VN"/>
              <a:t>Vị trí: gần Động Hinh Bồng</a:t>
            </a:r>
          </a:p>
          <a:p>
            <a:pPr lvl="3">
              <a:lnSpc>
                <a:spcPct val="100000"/>
              </a:lnSpc>
              <a:spcAft>
                <a:spcPts val="600"/>
              </a:spcAft>
            </a:pPr>
            <a:r>
              <a:rPr lang="vi-VN"/>
              <a:t>Tính chất: điểm dừng chân và dịch vụ phục vụ khách du lịch</a:t>
            </a:r>
          </a:p>
          <a:p>
            <a:pPr lvl="3">
              <a:lnSpc>
                <a:spcPct val="100000"/>
              </a:lnSpc>
              <a:spcAft>
                <a:spcPts val="600"/>
              </a:spcAft>
            </a:pPr>
            <a:r>
              <a:rPr lang="vi-VN"/>
              <a:t>Các hạng mục chính</a:t>
            </a:r>
          </a:p>
          <a:p>
            <a:pPr lvl="4">
              <a:lnSpc>
                <a:spcPct val="100000"/>
              </a:lnSpc>
              <a:spcAft>
                <a:spcPts val="600"/>
              </a:spcAft>
            </a:pPr>
            <a:r>
              <a:rPr lang="vi-VN"/>
              <a:t>Điểm dừng chân kết hợp dịch vụ giải khát, hàng lưu niệm…</a:t>
            </a:r>
          </a:p>
          <a:p>
            <a:pPr lvl="4">
              <a:lnSpc>
                <a:spcPct val="100000"/>
              </a:lnSpc>
              <a:spcAft>
                <a:spcPts val="600"/>
              </a:spcAft>
            </a:pPr>
            <a:r>
              <a:rPr lang="vi-VN"/>
              <a:t>Vườn cảnh quan</a:t>
            </a:r>
          </a:p>
          <a:p>
            <a:pPr lvl="4">
              <a:lnSpc>
                <a:spcPct val="100000"/>
              </a:lnSpc>
              <a:spcAft>
                <a:spcPts val="600"/>
              </a:spcAft>
            </a:pPr>
            <a:r>
              <a:rPr lang="vi-VN"/>
              <a:t>Điểm diễn giải di tích </a:t>
            </a:r>
          </a:p>
          <a:p>
            <a:pPr lvl="4">
              <a:lnSpc>
                <a:spcPct val="100000"/>
              </a:lnSpc>
              <a:spcAft>
                <a:spcPts val="600"/>
              </a:spcAft>
            </a:pPr>
            <a:r>
              <a:rPr lang="vi-VN"/>
              <a:t>WC công cộng</a:t>
            </a:r>
          </a:p>
          <a:p>
            <a:endParaRPr lang="en-US"/>
          </a:p>
        </p:txBody>
      </p:sp>
      <p:pic>
        <p:nvPicPr>
          <p:cNvPr id="6" name="Picture 5">
            <a:extLst>
              <a:ext uri="{FF2B5EF4-FFF2-40B4-BE49-F238E27FC236}">
                <a16:creationId xmlns:a16="http://schemas.microsoft.com/office/drawing/2014/main" id="{48949E14-FC41-8054-EAAD-4E7C724F55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82" y="3325303"/>
            <a:ext cx="4847177" cy="3428999"/>
          </a:xfrm>
          <a:prstGeom prst="rect">
            <a:avLst/>
          </a:prstGeom>
        </p:spPr>
      </p:pic>
      <p:pic>
        <p:nvPicPr>
          <p:cNvPr id="10" name="Picture 9">
            <a:extLst>
              <a:ext uri="{FF2B5EF4-FFF2-40B4-BE49-F238E27FC236}">
                <a16:creationId xmlns:a16="http://schemas.microsoft.com/office/drawing/2014/main" id="{E3AD9E1E-8404-0DCB-4003-AD30C08EA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9369" y="3325303"/>
            <a:ext cx="4847179" cy="3429000"/>
          </a:xfrm>
          <a:prstGeom prst="rect">
            <a:avLst/>
          </a:prstGeom>
        </p:spPr>
      </p:pic>
    </p:spTree>
    <p:extLst>
      <p:ext uri="{BB962C8B-B14F-4D97-AF65-F5344CB8AC3E}">
        <p14:creationId xmlns:p14="http://schemas.microsoft.com/office/powerpoint/2010/main" val="3844824016"/>
      </p:ext>
    </p:extLst>
  </p:cSld>
  <p:clrMapOvr>
    <a:masterClrMapping/>
  </p:clrMapOvr>
  <p:transition spd="slow">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8D75-81D4-62AE-F4AB-9CCFEB771945}"/>
              </a:ext>
            </a:extLst>
          </p:cNvPr>
          <p:cNvSpPr>
            <a:spLocks noGrp="1"/>
          </p:cNvSpPr>
          <p:nvPr>
            <p:ph type="title"/>
          </p:nvPr>
        </p:nvSpPr>
        <p:spPr/>
        <p:txBody>
          <a:bodyPr>
            <a:normAutofit fontScale="90000"/>
          </a:bodyPr>
          <a:lstStyle/>
          <a:p>
            <a:r>
              <a:rPr lang="en-US"/>
              <a:t>Quy hoạch sử dụng đất</a:t>
            </a:r>
          </a:p>
        </p:txBody>
      </p:sp>
      <p:sp>
        <p:nvSpPr>
          <p:cNvPr id="3" name="Slide Number Placeholder 2">
            <a:extLst>
              <a:ext uri="{FF2B5EF4-FFF2-40B4-BE49-F238E27FC236}">
                <a16:creationId xmlns:a16="http://schemas.microsoft.com/office/drawing/2014/main" id="{DB9BC930-64A9-1FE6-B79B-643B2738ABD6}"/>
              </a:ext>
            </a:extLst>
          </p:cNvPr>
          <p:cNvSpPr>
            <a:spLocks noGrp="1"/>
          </p:cNvSpPr>
          <p:nvPr>
            <p:ph type="sldNum" sz="quarter" idx="12"/>
          </p:nvPr>
        </p:nvSpPr>
        <p:spPr/>
        <p:txBody>
          <a:bodyPr/>
          <a:lstStyle/>
          <a:p>
            <a:fld id="{F44AB3EA-1908-4001-84F3-B79CAC7B64E5}" type="slidenum">
              <a:rPr lang="en-US" smtClean="0"/>
              <a:t>61</a:t>
            </a:fld>
            <a:endParaRPr lang="en-US"/>
          </a:p>
        </p:txBody>
      </p:sp>
      <p:graphicFrame>
        <p:nvGraphicFramePr>
          <p:cNvPr id="4" name="Table 3">
            <a:extLst>
              <a:ext uri="{FF2B5EF4-FFF2-40B4-BE49-F238E27FC236}">
                <a16:creationId xmlns:a16="http://schemas.microsoft.com/office/drawing/2014/main" id="{F1DE7DC8-B177-73E1-A7BB-33257FF0ECEE}"/>
              </a:ext>
            </a:extLst>
          </p:cNvPr>
          <p:cNvGraphicFramePr>
            <a:graphicFrameLocks noGrp="1"/>
          </p:cNvGraphicFramePr>
          <p:nvPr>
            <p:extLst>
              <p:ext uri="{D42A27DB-BD31-4B8C-83A1-F6EECF244321}">
                <p14:modId xmlns:p14="http://schemas.microsoft.com/office/powerpoint/2010/main" val="587876802"/>
              </p:ext>
            </p:extLst>
          </p:nvPr>
        </p:nvGraphicFramePr>
        <p:xfrm>
          <a:off x="233082" y="792843"/>
          <a:ext cx="9108880" cy="5835848"/>
        </p:xfrm>
        <a:graphic>
          <a:graphicData uri="http://schemas.openxmlformats.org/drawingml/2006/table">
            <a:tbl>
              <a:tblPr firstRow="1" firstCol="1" bandRow="1">
                <a:tableStyleId>{68D230F3-CF80-4859-8CE7-A43EE81993B5}</a:tableStyleId>
              </a:tblPr>
              <a:tblGrid>
                <a:gridCol w="398514">
                  <a:extLst>
                    <a:ext uri="{9D8B030D-6E8A-4147-A177-3AD203B41FA5}">
                      <a16:colId xmlns:a16="http://schemas.microsoft.com/office/drawing/2014/main" val="3298950688"/>
                    </a:ext>
                  </a:extLst>
                </a:gridCol>
                <a:gridCol w="5135580">
                  <a:extLst>
                    <a:ext uri="{9D8B030D-6E8A-4147-A177-3AD203B41FA5}">
                      <a16:colId xmlns:a16="http://schemas.microsoft.com/office/drawing/2014/main" val="587016257"/>
                    </a:ext>
                  </a:extLst>
                </a:gridCol>
                <a:gridCol w="586653">
                  <a:extLst>
                    <a:ext uri="{9D8B030D-6E8A-4147-A177-3AD203B41FA5}">
                      <a16:colId xmlns:a16="http://schemas.microsoft.com/office/drawing/2014/main" val="1520635272"/>
                    </a:ext>
                  </a:extLst>
                </a:gridCol>
                <a:gridCol w="634653">
                  <a:extLst>
                    <a:ext uri="{9D8B030D-6E8A-4147-A177-3AD203B41FA5}">
                      <a16:colId xmlns:a16="http://schemas.microsoft.com/office/drawing/2014/main" val="1513981478"/>
                    </a:ext>
                  </a:extLst>
                </a:gridCol>
                <a:gridCol w="527988">
                  <a:extLst>
                    <a:ext uri="{9D8B030D-6E8A-4147-A177-3AD203B41FA5}">
                      <a16:colId xmlns:a16="http://schemas.microsoft.com/office/drawing/2014/main" val="644682394"/>
                    </a:ext>
                  </a:extLst>
                </a:gridCol>
                <a:gridCol w="469324">
                  <a:extLst>
                    <a:ext uri="{9D8B030D-6E8A-4147-A177-3AD203B41FA5}">
                      <a16:colId xmlns:a16="http://schemas.microsoft.com/office/drawing/2014/main" val="488578957"/>
                    </a:ext>
                  </a:extLst>
                </a:gridCol>
                <a:gridCol w="620878">
                  <a:extLst>
                    <a:ext uri="{9D8B030D-6E8A-4147-A177-3AD203B41FA5}">
                      <a16:colId xmlns:a16="http://schemas.microsoft.com/office/drawing/2014/main" val="2239131968"/>
                    </a:ext>
                  </a:extLst>
                </a:gridCol>
                <a:gridCol w="452487">
                  <a:extLst>
                    <a:ext uri="{9D8B030D-6E8A-4147-A177-3AD203B41FA5}">
                      <a16:colId xmlns:a16="http://schemas.microsoft.com/office/drawing/2014/main" val="3180775218"/>
                    </a:ext>
                  </a:extLst>
                </a:gridCol>
                <a:gridCol w="282803">
                  <a:extLst>
                    <a:ext uri="{9D8B030D-6E8A-4147-A177-3AD203B41FA5}">
                      <a16:colId xmlns:a16="http://schemas.microsoft.com/office/drawing/2014/main" val="1168494066"/>
                    </a:ext>
                  </a:extLst>
                </a:gridCol>
              </a:tblGrid>
              <a:tr h="209629">
                <a:tc rowSpan="2">
                  <a:txBody>
                    <a:bodyPr/>
                    <a:lstStyle/>
                    <a:p>
                      <a:pPr algn="ctr">
                        <a:spcBef>
                          <a:spcPts val="600"/>
                        </a:spcBef>
                        <a:spcAft>
                          <a:spcPts val="600"/>
                        </a:spcAft>
                        <a:buNone/>
                        <a:tabLst>
                          <a:tab pos="457200" algn="l"/>
                        </a:tabLst>
                      </a:pPr>
                      <a:r>
                        <a:rPr lang="en-US" sz="800">
                          <a:effectLst/>
                          <a:latin typeface="+mj-lt"/>
                        </a:rPr>
                        <a:t>Stt</a:t>
                      </a:r>
                      <a:endParaRPr lang="en-US" sz="900">
                        <a:effectLst/>
                        <a:latin typeface="+mj-lt"/>
                        <a:ea typeface="Times New Roman" panose="02020603050405020304" pitchFamily="18" charset="0"/>
                      </a:endParaRPr>
                    </a:p>
                  </a:txBody>
                  <a:tcPr marL="24692" marR="24692" marT="0" marB="0" anchor="ctr"/>
                </a:tc>
                <a:tc rowSpan="2">
                  <a:txBody>
                    <a:bodyPr/>
                    <a:lstStyle/>
                    <a:p>
                      <a:pPr algn="ctr">
                        <a:spcBef>
                          <a:spcPts val="600"/>
                        </a:spcBef>
                        <a:spcAft>
                          <a:spcPts val="600"/>
                        </a:spcAft>
                        <a:buNone/>
                        <a:tabLst>
                          <a:tab pos="457200" algn="l"/>
                        </a:tabLst>
                      </a:pPr>
                      <a:r>
                        <a:rPr lang="en-US" sz="800">
                          <a:effectLst/>
                          <a:latin typeface="+mj-lt"/>
                        </a:rPr>
                        <a:t>HẠNG MỤC</a:t>
                      </a:r>
                      <a:endParaRPr lang="en-US" sz="900">
                        <a:effectLst/>
                        <a:latin typeface="+mj-lt"/>
                        <a:ea typeface="Times New Roman" panose="02020603050405020304" pitchFamily="18" charset="0"/>
                      </a:endParaRPr>
                    </a:p>
                  </a:txBody>
                  <a:tcPr marL="24692" marR="24692" marT="0" marB="0" anchor="ctr"/>
                </a:tc>
                <a:tc rowSpan="2">
                  <a:txBody>
                    <a:bodyPr/>
                    <a:lstStyle/>
                    <a:p>
                      <a:pPr algn="ctr">
                        <a:spcBef>
                          <a:spcPts val="600"/>
                        </a:spcBef>
                        <a:spcAft>
                          <a:spcPts val="600"/>
                        </a:spcAft>
                        <a:buNone/>
                        <a:tabLst>
                          <a:tab pos="457200" algn="l"/>
                        </a:tabLst>
                      </a:pPr>
                      <a:r>
                        <a:rPr lang="en-US" sz="800">
                          <a:effectLst/>
                          <a:latin typeface="+mj-lt"/>
                        </a:rPr>
                        <a:t>KÝ HIỆU</a:t>
                      </a:r>
                      <a:endParaRPr lang="en-US" sz="900">
                        <a:effectLst/>
                        <a:latin typeface="+mj-lt"/>
                        <a:ea typeface="Times New Roman" panose="02020603050405020304" pitchFamily="18" charset="0"/>
                      </a:endParaRPr>
                    </a:p>
                  </a:txBody>
                  <a:tcPr marL="24692" marR="24692" marT="0" marB="0" anchor="ctr"/>
                </a:tc>
                <a:tc rowSpan="2">
                  <a:txBody>
                    <a:bodyPr/>
                    <a:lstStyle/>
                    <a:p>
                      <a:pPr algn="ctr">
                        <a:spcBef>
                          <a:spcPts val="600"/>
                        </a:spcBef>
                        <a:spcAft>
                          <a:spcPts val="600"/>
                        </a:spcAft>
                        <a:buNone/>
                        <a:tabLst>
                          <a:tab pos="457200" algn="l"/>
                        </a:tabLst>
                      </a:pPr>
                      <a:r>
                        <a:rPr lang="en-US" sz="800">
                          <a:effectLst/>
                          <a:latin typeface="+mj-lt"/>
                        </a:rPr>
                        <a:t>DIỆN TÍCH (ha)</a:t>
                      </a:r>
                      <a:endParaRPr lang="en-US" sz="900">
                        <a:effectLst/>
                        <a:latin typeface="+mj-lt"/>
                        <a:ea typeface="Times New Roman" panose="02020603050405020304" pitchFamily="18" charset="0"/>
                      </a:endParaRPr>
                    </a:p>
                  </a:txBody>
                  <a:tcPr marL="24692" marR="24692" marT="0" marB="0" anchor="ctr"/>
                </a:tc>
                <a:tc rowSpan="2">
                  <a:txBody>
                    <a:bodyPr/>
                    <a:lstStyle/>
                    <a:p>
                      <a:pPr algn="ctr">
                        <a:spcBef>
                          <a:spcPts val="600"/>
                        </a:spcBef>
                        <a:spcAft>
                          <a:spcPts val="600"/>
                        </a:spcAft>
                        <a:buNone/>
                        <a:tabLst>
                          <a:tab pos="457200" algn="l"/>
                        </a:tabLst>
                      </a:pPr>
                      <a:r>
                        <a:rPr lang="en-US" sz="800">
                          <a:effectLst/>
                          <a:latin typeface="+mj-lt"/>
                        </a:rPr>
                        <a:t>TỈ LỆ  ( %)</a:t>
                      </a:r>
                      <a:endParaRPr lang="en-US" sz="900">
                        <a:effectLst/>
                        <a:latin typeface="+mj-lt"/>
                        <a:ea typeface="Times New Roman" panose="02020603050405020304" pitchFamily="18" charset="0"/>
                      </a:endParaRPr>
                    </a:p>
                  </a:txBody>
                  <a:tcPr marL="24692" marR="24692" marT="0" marB="0" anchor="ctr"/>
                </a:tc>
                <a:tc rowSpan="2">
                  <a:txBody>
                    <a:bodyPr/>
                    <a:lstStyle/>
                    <a:p>
                      <a:pPr algn="ctr">
                        <a:spcBef>
                          <a:spcPts val="600"/>
                        </a:spcBef>
                        <a:spcAft>
                          <a:spcPts val="600"/>
                        </a:spcAft>
                        <a:buNone/>
                        <a:tabLst>
                          <a:tab pos="457200" algn="l"/>
                        </a:tabLst>
                      </a:pPr>
                      <a:r>
                        <a:rPr lang="en-US" sz="800">
                          <a:effectLst/>
                          <a:latin typeface="+mj-lt"/>
                        </a:rPr>
                        <a:t>MẬT ĐỘ XD TỐI ĐA</a:t>
                      </a:r>
                      <a:endParaRPr lang="en-US" sz="900">
                        <a:effectLst/>
                        <a:latin typeface="+mj-lt"/>
                        <a:ea typeface="Times New Roman" panose="02020603050405020304" pitchFamily="18" charset="0"/>
                      </a:endParaRPr>
                    </a:p>
                  </a:txBody>
                  <a:tcPr marL="24692" marR="24692" marT="0" marB="0" anchor="ctr"/>
                </a:tc>
                <a:tc gridSpan="2">
                  <a:txBody>
                    <a:bodyPr/>
                    <a:lstStyle/>
                    <a:p>
                      <a:pPr algn="ctr">
                        <a:spcBef>
                          <a:spcPts val="600"/>
                        </a:spcBef>
                        <a:spcAft>
                          <a:spcPts val="600"/>
                        </a:spcAft>
                        <a:buNone/>
                        <a:tabLst>
                          <a:tab pos="457200" algn="l"/>
                        </a:tabLst>
                      </a:pPr>
                      <a:r>
                        <a:rPr lang="en-US" sz="800">
                          <a:effectLst/>
                          <a:latin typeface="+mj-lt"/>
                        </a:rPr>
                        <a:t>TẦNG CAO</a:t>
                      </a:r>
                      <a:endParaRPr lang="en-US" sz="900">
                        <a:effectLst/>
                        <a:latin typeface="+mj-lt"/>
                        <a:ea typeface="Times New Roman" panose="02020603050405020304" pitchFamily="18" charset="0"/>
                      </a:endParaRPr>
                    </a:p>
                  </a:txBody>
                  <a:tcPr marL="24692" marR="24692" marT="0" marB="0" anchor="ctr"/>
                </a:tc>
                <a:tc hMerge="1">
                  <a:txBody>
                    <a:bodyPr/>
                    <a:lstStyle/>
                    <a:p>
                      <a:endParaRPr lang="en-US"/>
                    </a:p>
                  </a:txBody>
                  <a:tcPr/>
                </a:tc>
                <a:tc rowSpan="2">
                  <a:txBody>
                    <a:bodyPr/>
                    <a:lstStyle/>
                    <a:p>
                      <a:pPr algn="ctr">
                        <a:spcBef>
                          <a:spcPts val="600"/>
                        </a:spcBef>
                        <a:spcAft>
                          <a:spcPts val="600"/>
                        </a:spcAft>
                        <a:buNone/>
                        <a:tabLst>
                          <a:tab pos="457200" algn="l"/>
                        </a:tabLst>
                      </a:pPr>
                      <a:r>
                        <a:rPr lang="en-US" sz="800">
                          <a:effectLst/>
                          <a:latin typeface="+mj-lt"/>
                        </a:rPr>
                        <a:t>HỆ SỐ SDD</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334105236"/>
                  </a:ext>
                </a:extLst>
              </a:tr>
              <a:tr h="17587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spcBef>
                          <a:spcPts val="600"/>
                        </a:spcBef>
                        <a:spcAft>
                          <a:spcPts val="600"/>
                        </a:spcAft>
                        <a:buNone/>
                        <a:tabLst>
                          <a:tab pos="457200" algn="l"/>
                        </a:tabLst>
                      </a:pPr>
                      <a:r>
                        <a:rPr lang="en-US" sz="800">
                          <a:effectLst/>
                          <a:latin typeface="+mj-lt"/>
                        </a:rPr>
                        <a:t>TỐI THIỂU</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TỐI ĐA</a:t>
                      </a:r>
                      <a:endParaRPr lang="en-US" sz="900">
                        <a:effectLst/>
                        <a:latin typeface="+mj-lt"/>
                        <a:ea typeface="Times New Roman" panose="02020603050405020304" pitchFamily="18" charset="0"/>
                      </a:endParaRPr>
                    </a:p>
                  </a:txBody>
                  <a:tcPr marL="24692" marR="24692" marT="0" marB="0" anchor="ctr"/>
                </a:tc>
                <a:tc vMerge="1">
                  <a:txBody>
                    <a:bodyPr/>
                    <a:lstStyle/>
                    <a:p>
                      <a:endParaRPr lang="en-US"/>
                    </a:p>
                  </a:txBody>
                  <a:tcPr/>
                </a:tc>
                <a:extLst>
                  <a:ext uri="{0D108BD9-81ED-4DB2-BD59-A6C34878D82A}">
                    <a16:rowId xmlns:a16="http://schemas.microsoft.com/office/drawing/2014/main" val="3207274497"/>
                  </a:ext>
                </a:extLst>
              </a:tr>
              <a:tr h="120718">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TỔNG DIỆN TÍCH LẬP QUY HOẠCH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4.960,06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100%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105847516"/>
                  </a:ext>
                </a:extLst>
              </a:tr>
              <a:tr h="120718">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Ở KẾT HỢP THƯƠNG MẠI DỊCH VỤ</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HH</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16,76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0,34%</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574779904"/>
                  </a:ext>
                </a:extLst>
              </a:tr>
              <a:tr h="181077">
                <a:tc>
                  <a:txBody>
                    <a:bodyPr/>
                    <a:lstStyle/>
                    <a:p>
                      <a:pPr algn="r">
                        <a:spcBef>
                          <a:spcPts val="600"/>
                        </a:spcBef>
                        <a:spcAft>
                          <a:spcPts val="600"/>
                        </a:spcAft>
                        <a:buNone/>
                        <a:tabLst>
                          <a:tab pos="457200" algn="l"/>
                        </a:tabLst>
                      </a:pPr>
                      <a:r>
                        <a:rPr lang="en-US" sz="800">
                          <a:effectLst/>
                          <a:latin typeface="+mj-lt"/>
                        </a:rPr>
                        <a:t>1,1</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Ở KẾT HỢP THƯƠNG MẠI DỊCH VỤ HIỆN TRẠNG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HH-1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1,26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90%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4,5</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709016466"/>
                  </a:ext>
                </a:extLst>
              </a:tr>
              <a:tr h="181077">
                <a:tc>
                  <a:txBody>
                    <a:bodyPr/>
                    <a:lstStyle/>
                    <a:p>
                      <a:pPr algn="r">
                        <a:spcBef>
                          <a:spcPts val="600"/>
                        </a:spcBef>
                        <a:spcAft>
                          <a:spcPts val="600"/>
                        </a:spcAft>
                        <a:buNone/>
                        <a:tabLst>
                          <a:tab pos="457200" algn="l"/>
                        </a:tabLst>
                      </a:pPr>
                      <a:r>
                        <a:rPr lang="en-US" sz="800">
                          <a:effectLst/>
                          <a:latin typeface="+mj-lt"/>
                        </a:rPr>
                        <a:t>1,2</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Ở KẾT HỢP THƯƠNG MẠI DỊCH VỤ HIỆN TRẠNG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HH-2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5,14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90%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4,5</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873300636"/>
                  </a:ext>
                </a:extLst>
              </a:tr>
              <a:tr h="181077">
                <a:tc>
                  <a:txBody>
                    <a:bodyPr/>
                    <a:lstStyle/>
                    <a:p>
                      <a:pPr algn="r">
                        <a:spcBef>
                          <a:spcPts val="600"/>
                        </a:spcBef>
                        <a:spcAft>
                          <a:spcPts val="600"/>
                        </a:spcAft>
                        <a:buNone/>
                        <a:tabLst>
                          <a:tab pos="457200" algn="l"/>
                        </a:tabLst>
                      </a:pPr>
                      <a:r>
                        <a:rPr lang="en-US" sz="800">
                          <a:effectLst/>
                          <a:latin typeface="+mj-lt"/>
                        </a:rPr>
                        <a:t>1,3</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Ở KẾT HỢP THƯƠNG MẠI DỊCH VỤ QUY HOẠCH</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HHM-1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3,79</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90%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4,5</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758002123"/>
                  </a:ext>
                </a:extLst>
              </a:tr>
              <a:tr h="181077">
                <a:tc>
                  <a:txBody>
                    <a:bodyPr/>
                    <a:lstStyle/>
                    <a:p>
                      <a:pPr algn="r">
                        <a:spcBef>
                          <a:spcPts val="600"/>
                        </a:spcBef>
                        <a:spcAft>
                          <a:spcPts val="600"/>
                        </a:spcAft>
                        <a:buNone/>
                        <a:tabLst>
                          <a:tab pos="457200" algn="l"/>
                        </a:tabLst>
                      </a:pPr>
                      <a:r>
                        <a:rPr lang="en-US" sz="800">
                          <a:effectLst/>
                          <a:latin typeface="+mj-lt"/>
                        </a:rPr>
                        <a:t>1,4</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Ở KẾT HỢP THƯƠNG MẠI DỊCH VỤ QUY HOẠCH</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HHM-2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6,56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90%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4,5</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4063255442"/>
                  </a:ext>
                </a:extLst>
              </a:tr>
              <a:tr h="72019">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TRUNG TÂM (THÔNG TIN, ĐÓN TIẾP, QUẢN LÝ, DVCC,...)</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2,2%</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712594974"/>
                  </a:ext>
                </a:extLst>
              </a:tr>
              <a:tr h="68590">
                <a:tc>
                  <a:txBody>
                    <a:bodyPr/>
                    <a:lstStyle/>
                    <a:p>
                      <a:pPr algn="r">
                        <a:spcBef>
                          <a:spcPts val="600"/>
                        </a:spcBef>
                        <a:spcAft>
                          <a:spcPts val="600"/>
                        </a:spcAft>
                        <a:buNone/>
                        <a:tabLst>
                          <a:tab pos="457200" algn="l"/>
                        </a:tabLst>
                      </a:pPr>
                      <a:r>
                        <a:rPr lang="en-US" sz="800">
                          <a:effectLst/>
                          <a:latin typeface="+mj-lt"/>
                        </a:rPr>
                        <a:t>2,1</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TRUNG TÂM DỊCH VỤ, VUI CHƠI GIẢI TRÍ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buNone/>
                      </a:pPr>
                      <a:endParaRPr lang="en-US" sz="800">
                        <a:effectLst/>
                        <a:latin typeface="+mj-lt"/>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838797435"/>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TRUNG TÂM VĂN HÓA</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VH</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6,75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1,2</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176576255"/>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VUI CHƠI - GIẢI TRÍ 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GT-1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11,82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0,9</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536558463"/>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VUI CHƠI - GIẢI TRÍ 2</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GT-2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17,38</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0,9</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4037573615"/>
                  </a:ext>
                </a:extLst>
              </a:tr>
              <a:tr h="68590">
                <a:tc>
                  <a:txBody>
                    <a:bodyPr/>
                    <a:lstStyle/>
                    <a:p>
                      <a:pPr algn="r">
                        <a:spcBef>
                          <a:spcPts val="600"/>
                        </a:spcBef>
                        <a:spcAft>
                          <a:spcPts val="600"/>
                        </a:spcAft>
                        <a:buNone/>
                        <a:tabLst>
                          <a:tab pos="457200" algn="l"/>
                        </a:tabLst>
                      </a:pPr>
                      <a:r>
                        <a:rPr lang="en-US" sz="800">
                          <a:effectLst/>
                          <a:latin typeface="+mj-lt"/>
                        </a:rPr>
                        <a:t>2,2</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QUẢN LÝ</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buNone/>
                      </a:pPr>
                      <a:endParaRPr lang="en-US" sz="800">
                        <a:effectLst/>
                        <a:latin typeface="+mj-lt"/>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162221008"/>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DỊCH VỤ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6,92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992669371"/>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DỊCH VỤ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3,48</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549382171"/>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DỊCH VỤ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2,95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4055151824"/>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DỊCH VỤ GA CÁP TREO HÒA BÌNH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2,39</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738460157"/>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TRUNG TÂM DỊCH VỤ MỸ HÀ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5,26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668822058"/>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TRUNG TÂM DỊCH VỤ MỸ HÀ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3,76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402326525"/>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ĐÓN TIẾP MỸ HÀ</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TT-7</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1,15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431948698"/>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TRUNG TÂM DỊCH VỤ AN PHÚ</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TT-8</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4,85</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138297129"/>
                  </a:ext>
                </a:extLst>
              </a:tr>
              <a:tr h="181077">
                <a:tc>
                  <a:txBody>
                    <a:bodyPr/>
                    <a:lstStyle/>
                    <a:p>
                      <a:pPr algn="r">
                        <a:spcBef>
                          <a:spcPts val="600"/>
                        </a:spcBef>
                        <a:spcAft>
                          <a:spcPts val="600"/>
                        </a:spcAft>
                        <a:buNone/>
                        <a:tabLst>
                          <a:tab pos="457200" algn="l"/>
                        </a:tabLst>
                      </a:pPr>
                      <a:r>
                        <a:rPr lang="en-US" sz="800">
                          <a:effectLst/>
                          <a:latin typeface="+mj-lt"/>
                        </a:rPr>
                        <a:t>2,2</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 PHÁT HUY GIÁ TRỊ DI TÍCH</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40,53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494468524"/>
                  </a:ext>
                </a:extLst>
              </a:tr>
              <a:tr h="72019">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HỖN HỢP (NHÀ HÀNG, QUẦY LƯU NIỆM,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0,5%</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4250266860"/>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HỖN HỢP (NHÀ HÀNG, QUẦY LƯU NIỆM,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DV-1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10,16</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531956680"/>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HỖN HỢP (NHÀ HÀNG, QUẦY LƯU NIỆM,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DV-2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8,61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0,8</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3852646902"/>
                  </a:ext>
                </a:extLst>
              </a:tr>
              <a:tr h="181077">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HỖN HỢP (NHÀ HÀNG, QUẦY LƯU NIỆM,KHÁCH SẠN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DV-3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14,57</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1,2</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327151808"/>
                  </a:ext>
                </a:extLst>
              </a:tr>
              <a:tr h="120718">
                <a:tc>
                  <a:txBody>
                    <a:bodyPr/>
                    <a:lstStyle/>
                    <a:p>
                      <a:pPr algn="ctr">
                        <a:spcBef>
                          <a:spcPts val="600"/>
                        </a:spcBef>
                        <a:spcAft>
                          <a:spcPts val="600"/>
                        </a:spcAft>
                        <a:buNone/>
                        <a:tabLst>
                          <a:tab pos="457200" algn="l"/>
                        </a:tabLst>
                      </a:pPr>
                      <a:r>
                        <a:rPr lang="en-US" sz="800">
                          <a:effectLst/>
                          <a:latin typeface="+mj-lt"/>
                        </a:rPr>
                        <a:t>4</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BẢO TỒN - CÁC ĐIỂM DI TÍCH, TÍN NGƯỠNG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4,92</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633508338"/>
                  </a:ext>
                </a:extLst>
              </a:tr>
              <a:tr h="181077">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TRUNG TÂM VĂN HÓA PHẬT GIÁO </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79,51</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0,9</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654227266"/>
                  </a:ext>
                </a:extLst>
              </a:tr>
              <a:tr h="72019">
                <a:tc>
                  <a:txBody>
                    <a:bodyPr/>
                    <a:lstStyle/>
                    <a:p>
                      <a:pPr algn="ctr">
                        <a:spcBef>
                          <a:spcPts val="600"/>
                        </a:spcBef>
                        <a:spcAft>
                          <a:spcPts val="600"/>
                        </a:spcAft>
                        <a:buNone/>
                        <a:tabLst>
                          <a:tab pos="457200" algn="l"/>
                        </a:tabLst>
                      </a:pPr>
                      <a:r>
                        <a:rPr lang="en-US" sz="800">
                          <a:effectLst/>
                          <a:latin typeface="+mj-lt"/>
                        </a:rPr>
                        <a:t>6</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DU LỊCH NGHỈ DƯỠNG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330,94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7%</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40%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3</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749832746"/>
                  </a:ext>
                </a:extLst>
              </a:tr>
              <a:tr h="120718">
                <a:tc>
                  <a:txBody>
                    <a:bodyPr/>
                    <a:lstStyle/>
                    <a:p>
                      <a:pPr algn="ctr">
                        <a:spcBef>
                          <a:spcPts val="600"/>
                        </a:spcBef>
                        <a:spcAft>
                          <a:spcPts val="600"/>
                        </a:spcAft>
                        <a:buNone/>
                        <a:tabLst>
                          <a:tab pos="457200" algn="l"/>
                        </a:tabLst>
                      </a:pPr>
                      <a:r>
                        <a:rPr lang="en-US" sz="800">
                          <a:effectLst/>
                          <a:latin typeface="+mj-lt"/>
                        </a:rPr>
                        <a:t>7</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KHÔNG GIAN MỞ, CÔNG VIÊN, CÂY XANH CẢNH QUAN</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398,64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8%</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93574274"/>
                  </a:ext>
                </a:extLst>
              </a:tr>
              <a:tr h="72019">
                <a:tc>
                  <a:txBody>
                    <a:bodyPr/>
                    <a:lstStyle/>
                    <a:p>
                      <a:pPr algn="ctr">
                        <a:spcBef>
                          <a:spcPts val="600"/>
                        </a:spcBef>
                        <a:spcAft>
                          <a:spcPts val="600"/>
                        </a:spcAft>
                        <a:buNone/>
                        <a:tabLst>
                          <a:tab pos="457200" algn="l"/>
                        </a:tabLst>
                      </a:pPr>
                      <a:r>
                        <a:rPr lang="en-US" sz="800">
                          <a:effectLst/>
                          <a:latin typeface="+mj-lt"/>
                        </a:rPr>
                        <a:t>8</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BẢO TỒN CẢNH QUAN ĐẶC THÙ</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411,99</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8%</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115772650"/>
                  </a:ext>
                </a:extLst>
              </a:tr>
              <a:tr h="120718">
                <a:tc>
                  <a:txBody>
                    <a:bodyPr/>
                    <a:lstStyle/>
                    <a:p>
                      <a:pPr algn="ctr">
                        <a:spcBef>
                          <a:spcPts val="600"/>
                        </a:spcBef>
                        <a:spcAft>
                          <a:spcPts val="600"/>
                        </a:spcAft>
                        <a:buNone/>
                        <a:tabLst>
                          <a:tab pos="457200" algn="l"/>
                        </a:tabLst>
                      </a:pPr>
                      <a:r>
                        <a:rPr lang="en-US" sz="800">
                          <a:effectLst/>
                          <a:latin typeface="+mj-lt"/>
                        </a:rPr>
                        <a:t>9</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RỪNG ĐẶC DỤNG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RDD</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2.741,89</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55%</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798432062"/>
                  </a:ext>
                </a:extLst>
              </a:tr>
              <a:tr h="72019">
                <a:tc>
                  <a:txBody>
                    <a:bodyPr/>
                    <a:lstStyle/>
                    <a:p>
                      <a:pPr algn="ctr">
                        <a:spcBef>
                          <a:spcPts val="600"/>
                        </a:spcBef>
                        <a:spcAft>
                          <a:spcPts val="600"/>
                        </a:spcAft>
                        <a:buNone/>
                        <a:tabLst>
                          <a:tab pos="457200" algn="l"/>
                        </a:tabLst>
                      </a:pPr>
                      <a:r>
                        <a:rPr lang="en-US" sz="800">
                          <a:effectLst/>
                          <a:latin typeface="+mj-lt"/>
                        </a:rPr>
                        <a:t>10</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BÃI ĐỖ XE</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30,04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5%</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1063836397"/>
                  </a:ext>
                </a:extLst>
              </a:tr>
              <a:tr h="72019">
                <a:tc>
                  <a:txBody>
                    <a:bodyPr/>
                    <a:lstStyle/>
                    <a:p>
                      <a:pPr algn="ctr">
                        <a:spcBef>
                          <a:spcPts val="600"/>
                        </a:spcBef>
                        <a:spcAft>
                          <a:spcPts val="600"/>
                        </a:spcAft>
                        <a:buNone/>
                        <a:tabLst>
                          <a:tab pos="457200" algn="l"/>
                        </a:tabLst>
                      </a:pPr>
                      <a:r>
                        <a:rPr lang="en-US" sz="800">
                          <a:effectLst/>
                          <a:latin typeface="+mj-lt"/>
                        </a:rPr>
                        <a:t>11</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KHU DỊCH VỤ BẾN THUYỀN</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24,24</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0%</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10%</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738752369"/>
                  </a:ext>
                </a:extLst>
              </a:tr>
              <a:tr h="72019">
                <a:tc>
                  <a:txBody>
                    <a:bodyPr/>
                    <a:lstStyle/>
                    <a:p>
                      <a:pPr algn="ctr">
                        <a:spcBef>
                          <a:spcPts val="600"/>
                        </a:spcBef>
                        <a:spcAft>
                          <a:spcPts val="600"/>
                        </a:spcAft>
                        <a:buNone/>
                        <a:tabLst>
                          <a:tab pos="457200" algn="l"/>
                        </a:tabLst>
                      </a:pPr>
                      <a:r>
                        <a:rPr lang="en-US" sz="800">
                          <a:effectLst/>
                          <a:latin typeface="+mj-lt"/>
                        </a:rPr>
                        <a:t>12</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GIAO THÔNG</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209,59</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4%</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585048056"/>
                  </a:ext>
                </a:extLst>
              </a:tr>
              <a:tr h="72019">
                <a:tc>
                  <a:txBody>
                    <a:bodyPr/>
                    <a:lstStyle/>
                    <a:p>
                      <a:pPr algn="ctr">
                        <a:spcBef>
                          <a:spcPts val="600"/>
                        </a:spcBef>
                        <a:spcAft>
                          <a:spcPts val="600"/>
                        </a:spcAft>
                        <a:buNone/>
                        <a:tabLst>
                          <a:tab pos="457200" algn="l"/>
                        </a:tabLst>
                      </a:pPr>
                      <a:r>
                        <a:rPr lang="en-US" sz="800">
                          <a:effectLst/>
                          <a:latin typeface="+mj-lt"/>
                        </a:rPr>
                        <a:t>13</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MẶT NƯỚC</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MN</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579,58</a:t>
                      </a:r>
                      <a:endParaRPr lang="en-US" sz="900">
                        <a:effectLst/>
                        <a:latin typeface="+mj-lt"/>
                        <a:ea typeface="Times New Roman" panose="02020603050405020304" pitchFamily="18" charset="0"/>
                      </a:endParaRPr>
                    </a:p>
                  </a:txBody>
                  <a:tcPr marL="24692" marR="24692" marT="0" marB="0" anchor="ctr"/>
                </a:tc>
                <a:tc>
                  <a:txBody>
                    <a:bodyPr/>
                    <a:lstStyle/>
                    <a:p>
                      <a:pPr algn="r">
                        <a:spcBef>
                          <a:spcPts val="600"/>
                        </a:spcBef>
                        <a:spcAft>
                          <a:spcPts val="600"/>
                        </a:spcAft>
                        <a:buNone/>
                        <a:tabLst>
                          <a:tab pos="457200" algn="l"/>
                        </a:tabLst>
                      </a:pPr>
                      <a:r>
                        <a:rPr lang="en-US" sz="800">
                          <a:effectLst/>
                          <a:latin typeface="+mj-lt"/>
                        </a:rPr>
                        <a:t>12%</a:t>
                      </a:r>
                      <a:endParaRPr lang="en-US" sz="900">
                        <a:effectLst/>
                        <a:latin typeface="+mj-lt"/>
                        <a:ea typeface="Times New Roman" panose="02020603050405020304" pitchFamily="18" charset="0"/>
                      </a:endParaRPr>
                    </a:p>
                  </a:txBody>
                  <a:tcPr marL="24692" marR="24692" marT="0" marB="0" anchor="ctr"/>
                </a:tc>
                <a:tc>
                  <a:txBody>
                    <a:bodyPr/>
                    <a:lstStyle/>
                    <a:p>
                      <a:pPr algn="ctr">
                        <a:spcBef>
                          <a:spcPts val="600"/>
                        </a:spcBef>
                        <a:spcAft>
                          <a:spcPts val="600"/>
                        </a:spcAft>
                        <a:buNone/>
                        <a:tabLst>
                          <a:tab pos="457200" algn="l"/>
                        </a:tabLst>
                      </a:pPr>
                      <a:r>
                        <a:rPr lang="en-US" sz="800">
                          <a:effectLst/>
                          <a:latin typeface="+mj-lt"/>
                        </a:rPr>
                        <a:t>--</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tc>
                  <a:txBody>
                    <a:bodyPr/>
                    <a:lstStyle/>
                    <a:p>
                      <a:pPr algn="l">
                        <a:spcBef>
                          <a:spcPts val="600"/>
                        </a:spcBef>
                        <a:spcAft>
                          <a:spcPts val="600"/>
                        </a:spcAft>
                        <a:buNone/>
                        <a:tabLst>
                          <a:tab pos="457200" algn="l"/>
                        </a:tabLst>
                      </a:pPr>
                      <a:r>
                        <a:rPr lang="en-US" sz="800">
                          <a:effectLst/>
                          <a:latin typeface="+mj-lt"/>
                        </a:rPr>
                        <a:t> </a:t>
                      </a:r>
                      <a:endParaRPr lang="en-US" sz="900">
                        <a:effectLst/>
                        <a:latin typeface="+mj-lt"/>
                        <a:ea typeface="Times New Roman" panose="02020603050405020304" pitchFamily="18" charset="0"/>
                      </a:endParaRPr>
                    </a:p>
                  </a:txBody>
                  <a:tcPr marL="24692" marR="24692" marT="0" marB="0" anchor="ctr"/>
                </a:tc>
                <a:extLst>
                  <a:ext uri="{0D108BD9-81ED-4DB2-BD59-A6C34878D82A}">
                    <a16:rowId xmlns:a16="http://schemas.microsoft.com/office/drawing/2014/main" val="2093796436"/>
                  </a:ext>
                </a:extLst>
              </a:tr>
            </a:tbl>
          </a:graphicData>
        </a:graphic>
      </p:graphicFrame>
    </p:spTree>
    <p:extLst>
      <p:ext uri="{BB962C8B-B14F-4D97-AF65-F5344CB8AC3E}">
        <p14:creationId xmlns:p14="http://schemas.microsoft.com/office/powerpoint/2010/main" val="4205979759"/>
      </p:ext>
    </p:extLst>
  </p:cSld>
  <p:clrMapOvr>
    <a:masterClrMapping/>
  </p:clrMapOvr>
  <p:transition spd="slow">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763A6-5764-2D22-1277-EE851EAE533D}"/>
              </a:ext>
            </a:extLst>
          </p:cNvPr>
          <p:cNvSpPr>
            <a:spLocks noGrp="1"/>
          </p:cNvSpPr>
          <p:nvPr>
            <p:ph type="title"/>
          </p:nvPr>
        </p:nvSpPr>
        <p:spPr/>
        <p:txBody>
          <a:bodyPr>
            <a:normAutofit fontScale="90000"/>
          </a:bodyPr>
          <a:lstStyle/>
          <a:p>
            <a:r>
              <a:rPr lang="en-US"/>
              <a:t>Định hướng bảo vệ tài nguyên, đa dạng sinh học và địa chất, địa mạo</a:t>
            </a:r>
          </a:p>
        </p:txBody>
      </p:sp>
      <p:sp>
        <p:nvSpPr>
          <p:cNvPr id="3" name="Content Placeholder 2">
            <a:extLst>
              <a:ext uri="{FF2B5EF4-FFF2-40B4-BE49-F238E27FC236}">
                <a16:creationId xmlns:a16="http://schemas.microsoft.com/office/drawing/2014/main" id="{A2CF6673-1CA9-934D-B7EF-0623F6843264}"/>
              </a:ext>
            </a:extLst>
          </p:cNvPr>
          <p:cNvSpPr>
            <a:spLocks noGrp="1"/>
          </p:cNvSpPr>
          <p:nvPr>
            <p:ph idx="1"/>
          </p:nvPr>
        </p:nvSpPr>
        <p:spPr/>
        <p:txBody>
          <a:bodyPr/>
          <a:lstStyle/>
          <a:p>
            <a:r>
              <a:rPr lang="en-US"/>
              <a:t> Mục tiêu: </a:t>
            </a:r>
            <a:r>
              <a:rPr lang="en-US" b="0">
                <a:solidFill>
                  <a:schemeClr val="tx1"/>
                </a:solidFill>
              </a:rPr>
              <a:t>Bảo vệ nguyên vẹn các giá trị tài nguyên, bảo vệ tối đa đa dạng sinh học và địa chất, địa mạo trong bối cảnh biến đổi khí hậu.</a:t>
            </a:r>
          </a:p>
          <a:p>
            <a:pPr marL="0" lvl="1" indent="0">
              <a:spcBef>
                <a:spcPts val="813"/>
              </a:spcBef>
              <a:buFont typeface="Wingdings" panose="05000000000000000000" pitchFamily="2" charset="2"/>
              <a:buChar char="v"/>
            </a:pPr>
            <a:r>
              <a:rPr lang="en-US" b="1">
                <a:solidFill>
                  <a:schemeClr val="accent6">
                    <a:lumMod val="75000"/>
                  </a:schemeClr>
                </a:solidFill>
              </a:rPr>
              <a:t>Định hướng</a:t>
            </a:r>
          </a:p>
          <a:p>
            <a:pPr lvl="1"/>
            <a:r>
              <a:rPr lang="en-US"/>
              <a:t>Về bảo vệ tài nguyên:</a:t>
            </a:r>
          </a:p>
          <a:p>
            <a:pPr lvl="2"/>
            <a:r>
              <a:rPr lang="en-US"/>
              <a:t>Phát triển bền vững là quan điểm, chiến lược xuyên suốt cho tất cả các hoạt động kinh tế, xã hội trong khu vực lập quy hoạch; trong đó du lịch và văn hóa là lĩnh vực tiên phong.</a:t>
            </a:r>
          </a:p>
          <a:p>
            <a:pPr lvl="2"/>
            <a:r>
              <a:rPr lang="en-US"/>
              <a:t>Bảo vệ tài nguyên gắn với phát triển du lịch xanh, xây dựng điểm đến xanh, hạn chế tối đa các tác động xấu tới tài nguyên và môi trường.</a:t>
            </a:r>
          </a:p>
          <a:p>
            <a:pPr lvl="2"/>
            <a:r>
              <a:rPr lang="en-US"/>
              <a:t>Định hướng đến 2030 không sử dụng túi nilon, rác thải nhựa 1 lần trong toàn bộ khu vực; thống kê và quản lý hiệu quả tài nguyên gắn với kiểm tra định kỳ. Đến 2050 hạn chế sử dụng đồ gốm sứ, đồ nhựa trong các cơ sở dịch vụ; thay thế bằng sản phẩm (đồ dùng phục vụ ăn uống,…) thân thiện với môi trường như tre nứa…</a:t>
            </a:r>
          </a:p>
          <a:p>
            <a:pPr lvl="1"/>
            <a:r>
              <a:rPr lang="en-US"/>
              <a:t>Về đa dạng sinh học:</a:t>
            </a:r>
          </a:p>
          <a:p>
            <a:pPr lvl="2"/>
            <a:r>
              <a:rPr lang="en-US"/>
              <a:t>Bảo tồn đa dạng sinh học gắn với giữ gìn những giá trị của rừng đặc dụng Hương Sơn.</a:t>
            </a:r>
          </a:p>
          <a:p>
            <a:pPr lvl="2"/>
            <a:r>
              <a:rPr lang="en-US"/>
              <a:t>Khôi phục từng phần đa dạng sinh học; tập trung vào thực vật đặc trưng như sắng, mơ Hương Sơn.</a:t>
            </a:r>
          </a:p>
          <a:p>
            <a:pPr lvl="1"/>
            <a:r>
              <a:rPr lang="en-US"/>
              <a:t>Về địa chất, địa mạo:</a:t>
            </a:r>
          </a:p>
          <a:p>
            <a:pPr lvl="2"/>
            <a:r>
              <a:rPr lang="en-US"/>
              <a:t>Giữ gìn tối ưu các giá trị địa chất, địa mạo; quản lý và kiểm soát chặt chẽ các khu vực địa chất, địa mạo đặc thù, theo dõi diễn biến các quá trình địa mạo để có giải pháp hợp lý, kịp thời.</a:t>
            </a:r>
          </a:p>
        </p:txBody>
      </p:sp>
      <p:sp>
        <p:nvSpPr>
          <p:cNvPr id="4" name="Slide Number Placeholder 3">
            <a:extLst>
              <a:ext uri="{FF2B5EF4-FFF2-40B4-BE49-F238E27FC236}">
                <a16:creationId xmlns:a16="http://schemas.microsoft.com/office/drawing/2014/main" id="{4305F625-20C5-E17C-5D6F-F22C331BA970}"/>
              </a:ext>
            </a:extLst>
          </p:cNvPr>
          <p:cNvSpPr>
            <a:spLocks noGrp="1"/>
          </p:cNvSpPr>
          <p:nvPr>
            <p:ph type="sldNum" sz="quarter" idx="12"/>
          </p:nvPr>
        </p:nvSpPr>
        <p:spPr/>
        <p:txBody>
          <a:bodyPr/>
          <a:lstStyle/>
          <a:p>
            <a:fld id="{F44AB3EA-1908-4001-84F3-B79CAC7B64E5}" type="slidenum">
              <a:rPr lang="en-US" smtClean="0"/>
              <a:t>62</a:t>
            </a:fld>
            <a:endParaRPr lang="en-US"/>
          </a:p>
        </p:txBody>
      </p:sp>
    </p:spTree>
    <p:extLst>
      <p:ext uri="{BB962C8B-B14F-4D97-AF65-F5344CB8AC3E}">
        <p14:creationId xmlns:p14="http://schemas.microsoft.com/office/powerpoint/2010/main" val="1953018310"/>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FA698-8CE2-DC78-D5CD-E34662D1F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57DBE-E71E-103B-64FA-240828037DB4}"/>
              </a:ext>
            </a:extLst>
          </p:cNvPr>
          <p:cNvSpPr>
            <a:spLocks noGrp="1"/>
          </p:cNvSpPr>
          <p:nvPr>
            <p:ph type="title"/>
          </p:nvPr>
        </p:nvSpPr>
        <p:spPr/>
        <p:txBody>
          <a:bodyPr>
            <a:normAutofit fontScale="90000"/>
          </a:bodyPr>
          <a:lstStyle/>
          <a:p>
            <a:r>
              <a:rPr lang="en-US"/>
              <a:t>Chương trình, kế  hoạch di dời và tái kinh doanh cho cộng đồng dân cư</a:t>
            </a:r>
          </a:p>
        </p:txBody>
      </p:sp>
      <p:sp>
        <p:nvSpPr>
          <p:cNvPr id="4" name="Slide Number Placeholder 3">
            <a:extLst>
              <a:ext uri="{FF2B5EF4-FFF2-40B4-BE49-F238E27FC236}">
                <a16:creationId xmlns:a16="http://schemas.microsoft.com/office/drawing/2014/main" id="{F775C938-041B-F302-0669-B095D09D2AB4}"/>
              </a:ext>
            </a:extLst>
          </p:cNvPr>
          <p:cNvSpPr>
            <a:spLocks noGrp="1"/>
          </p:cNvSpPr>
          <p:nvPr>
            <p:ph type="sldNum" sz="quarter" idx="12"/>
          </p:nvPr>
        </p:nvSpPr>
        <p:spPr/>
        <p:txBody>
          <a:bodyPr/>
          <a:lstStyle/>
          <a:p>
            <a:fld id="{F44AB3EA-1908-4001-84F3-B79CAC7B64E5}" type="slidenum">
              <a:rPr lang="en-US" smtClean="0"/>
              <a:t>63</a:t>
            </a:fld>
            <a:endParaRPr lang="en-US"/>
          </a:p>
        </p:txBody>
      </p:sp>
      <p:graphicFrame>
        <p:nvGraphicFramePr>
          <p:cNvPr id="5" name="Table 4">
            <a:extLst>
              <a:ext uri="{FF2B5EF4-FFF2-40B4-BE49-F238E27FC236}">
                <a16:creationId xmlns:a16="http://schemas.microsoft.com/office/drawing/2014/main" id="{02A63BC6-0ED0-1B44-7100-F355667B0C2C}"/>
              </a:ext>
            </a:extLst>
          </p:cNvPr>
          <p:cNvGraphicFramePr>
            <a:graphicFrameLocks noGrp="1"/>
          </p:cNvGraphicFramePr>
          <p:nvPr>
            <p:extLst>
              <p:ext uri="{D42A27DB-BD31-4B8C-83A1-F6EECF244321}">
                <p14:modId xmlns:p14="http://schemas.microsoft.com/office/powerpoint/2010/main" val="410591812"/>
              </p:ext>
            </p:extLst>
          </p:nvPr>
        </p:nvGraphicFramePr>
        <p:xfrm>
          <a:off x="681037" y="761674"/>
          <a:ext cx="8745767" cy="5356205"/>
        </p:xfrm>
        <a:graphic>
          <a:graphicData uri="http://schemas.openxmlformats.org/drawingml/2006/table">
            <a:tbl>
              <a:tblPr firstRow="1" firstCol="1" bandRow="1">
                <a:tableStyleId>{68D230F3-CF80-4859-8CE7-A43EE81993B5}</a:tableStyleId>
              </a:tblPr>
              <a:tblGrid>
                <a:gridCol w="1402287">
                  <a:extLst>
                    <a:ext uri="{9D8B030D-6E8A-4147-A177-3AD203B41FA5}">
                      <a16:colId xmlns:a16="http://schemas.microsoft.com/office/drawing/2014/main" val="1149938860"/>
                    </a:ext>
                  </a:extLst>
                </a:gridCol>
                <a:gridCol w="2263057">
                  <a:extLst>
                    <a:ext uri="{9D8B030D-6E8A-4147-A177-3AD203B41FA5}">
                      <a16:colId xmlns:a16="http://schemas.microsoft.com/office/drawing/2014/main" val="2952536501"/>
                    </a:ext>
                  </a:extLst>
                </a:gridCol>
                <a:gridCol w="5080423">
                  <a:extLst>
                    <a:ext uri="{9D8B030D-6E8A-4147-A177-3AD203B41FA5}">
                      <a16:colId xmlns:a16="http://schemas.microsoft.com/office/drawing/2014/main" val="2671901038"/>
                    </a:ext>
                  </a:extLst>
                </a:gridCol>
              </a:tblGrid>
              <a:tr h="420702">
                <a:tc>
                  <a:txBody>
                    <a:bodyPr/>
                    <a:lstStyle/>
                    <a:p>
                      <a:pPr algn="just">
                        <a:spcBef>
                          <a:spcPts val="300"/>
                        </a:spcBef>
                        <a:spcAft>
                          <a:spcPts val="300"/>
                        </a:spcAft>
                        <a:buNone/>
                      </a:pPr>
                      <a:r>
                        <a:rPr lang="en-US" sz="1200">
                          <a:effectLst/>
                        </a:rPr>
                        <a:t>Đối tượng di dời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Đặc điểm khu vực sản xuất, định cư cần di dời</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Khu vực định cư, sản xuất mới và sinh kế hỗ trợ</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1623615"/>
                  </a:ext>
                </a:extLst>
              </a:tr>
              <a:tr h="1523117">
                <a:tc>
                  <a:txBody>
                    <a:bodyPr/>
                    <a:lstStyle/>
                    <a:p>
                      <a:pPr algn="just">
                        <a:spcBef>
                          <a:spcPts val="300"/>
                        </a:spcBef>
                        <a:spcAft>
                          <a:spcPts val="300"/>
                        </a:spcAft>
                        <a:buNone/>
                      </a:pPr>
                      <a:r>
                        <a:rPr lang="en-US" sz="1200">
                          <a:effectLst/>
                        </a:rPr>
                        <a:t>Các hộ kinh doanh dịch vụ gắn với lễ hội và di tích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 Tập trung trên tuyến Thiên Trù – Hương Tích; số lượng khoảng 318-330 gian hàng.</a:t>
                      </a:r>
                    </a:p>
                    <a:p>
                      <a:pPr algn="just">
                        <a:spcBef>
                          <a:spcPts val="300"/>
                        </a:spcBef>
                        <a:spcAft>
                          <a:spcPts val="300"/>
                        </a:spcAft>
                        <a:buNone/>
                      </a:pPr>
                      <a:r>
                        <a:rPr lang="en-US" sz="1200">
                          <a:effectLst/>
                        </a:rPr>
                        <a:t>- Kinh doanh dịch vụ theo hình thức giao khoán, bốc thăm theo thời vụ.</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 Bố trí mới các gian hàng kinh doanh theo định hướng tập trung thương mại tại: Khu Trống Trò Thung Phủ Mã Thung Nham Các điểm dừng chân Giải oan, Thung Tràm, Thung Hinh Hương; gắn với các quy định về kiến trúc, bố trí gian hàng… đồng bộ, phù hợp với cảnh quan chung và đảm bảo an toàn về điện, PCCC, đầy đủ về HTKT…</a:t>
                      </a:r>
                    </a:p>
                    <a:p>
                      <a:pPr algn="just">
                        <a:spcBef>
                          <a:spcPts val="300"/>
                        </a:spcBef>
                        <a:spcAft>
                          <a:spcPts val="300"/>
                        </a:spcAft>
                        <a:buNone/>
                      </a:pPr>
                      <a:r>
                        <a:rPr lang="en-US" sz="1200">
                          <a:effectLst/>
                        </a:rPr>
                        <a:t>- Duy trì hình thức giao khoán, bốc thăm gắn với sự ổn định của hệ thống; hạn chế xáo trộn ảnh hưởng tới các hộ kinh doanh.</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9500363"/>
                  </a:ext>
                </a:extLst>
              </a:tr>
              <a:tr h="2328420">
                <a:tc>
                  <a:txBody>
                    <a:bodyPr/>
                    <a:lstStyle/>
                    <a:p>
                      <a:pPr algn="just">
                        <a:spcBef>
                          <a:spcPts val="300"/>
                        </a:spcBef>
                        <a:spcAft>
                          <a:spcPts val="300"/>
                        </a:spcAft>
                        <a:buNone/>
                      </a:pPr>
                      <a:r>
                        <a:rPr lang="en-US" sz="1200">
                          <a:effectLst/>
                        </a:rPr>
                        <a:t>Các hộ sinh sống trong rừng đặc dụng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 Sinh sống rải rác trong rừng đặc dụng; khoảng 500 hộ.</a:t>
                      </a:r>
                    </a:p>
                    <a:p>
                      <a:pPr algn="just">
                        <a:spcBef>
                          <a:spcPts val="300"/>
                        </a:spcBef>
                        <a:spcAft>
                          <a:spcPts val="300"/>
                        </a:spcAft>
                        <a:buNone/>
                      </a:pPr>
                      <a:r>
                        <a:rPr lang="en-US" sz="1200">
                          <a:effectLst/>
                        </a:rPr>
                        <a:t>- Hạn chế về hạ tầng kỹ thuật, thường xuyên xuất hiện tình trạng ngập lụt, giao thông xuống cấp…</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just">
                        <a:spcBef>
                          <a:spcPts val="300"/>
                        </a:spcBef>
                        <a:spcAft>
                          <a:spcPts val="300"/>
                        </a:spcAft>
                        <a:buFontTx/>
                        <a:buChar char="-"/>
                      </a:pPr>
                      <a:r>
                        <a:rPr lang="en-US" sz="1200">
                          <a:effectLst/>
                        </a:rPr>
                        <a:t>Di dời ra khỏi rừng đặc dụng; bố trí tái định cư gắn với khu vực dân cư hiện trạng gần bến Yến (khoảng 100 hộ) và hỗ trợ giải tỏa các công trình xây dựng trái phép đối với các hộ làm vườn rừng. Chú trọng tuyên truyền nâng cao ý thức của dân cư.</a:t>
                      </a:r>
                    </a:p>
                    <a:p>
                      <a:pPr marL="171450" indent="-171450" algn="just">
                        <a:spcBef>
                          <a:spcPts val="300"/>
                        </a:spcBef>
                        <a:spcAft>
                          <a:spcPts val="300"/>
                        </a:spcAft>
                        <a:buFontTx/>
                        <a:buChar char="-"/>
                      </a:pPr>
                      <a:r>
                        <a:rPr lang="en-US" sz="1200">
                          <a:effectLst/>
                        </a:rPr>
                        <a:t>Hỗ trợ về sinh kế:</a:t>
                      </a:r>
                    </a:p>
                    <a:p>
                      <a:pPr algn="just">
                        <a:spcBef>
                          <a:spcPts val="300"/>
                        </a:spcBef>
                        <a:spcAft>
                          <a:spcPts val="300"/>
                        </a:spcAft>
                        <a:buNone/>
                      </a:pPr>
                      <a:r>
                        <a:rPr lang="en-US" sz="1200">
                          <a:effectLst/>
                        </a:rPr>
                        <a:t>+ Ngắn hạn: Ưu tiên bố trí việc làm gắn với các vị trí đang có tại Hương Sơn như: Vệ sinh môi trường, chèo đò (Hợp tác xã dịch vụ du lịch chùa Hương); các vị trí bảo vệ; … Vận động các cơ sở dịch vụ, kinh doanh quy mô lớn, ổn định phối hợp tuyển dụng lao động ưu tiên cho các hộ tái định cư này.</a:t>
                      </a:r>
                    </a:p>
                    <a:p>
                      <a:pPr algn="just">
                        <a:spcBef>
                          <a:spcPts val="300"/>
                        </a:spcBef>
                        <a:spcAft>
                          <a:spcPts val="300"/>
                        </a:spcAft>
                        <a:buNone/>
                      </a:pPr>
                      <a:r>
                        <a:rPr lang="en-US" sz="1200">
                          <a:effectLst/>
                        </a:rPr>
                        <a:t>+ Dài hạn: Triển khai các chương trình giáo dục đào tạo nghề văn hóa, du lịch, biểu diễn gắn với các sản phẩm du lịch mới, khu điểm nghỉ dưỡng…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7232207"/>
                  </a:ext>
                </a:extLst>
              </a:tr>
              <a:tr h="806346">
                <a:tc>
                  <a:txBody>
                    <a:bodyPr/>
                    <a:lstStyle/>
                    <a:p>
                      <a:pPr algn="just">
                        <a:spcBef>
                          <a:spcPts val="300"/>
                        </a:spcBef>
                        <a:spcAft>
                          <a:spcPts val="300"/>
                        </a:spcAft>
                        <a:buNone/>
                      </a:pPr>
                      <a:r>
                        <a:rPr lang="en-US" sz="1200">
                          <a:effectLst/>
                        </a:rPr>
                        <a:t>Các hộ sản xuất nông lâm nghiệp</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 Rải rác trong rừng đặc dụng.</a:t>
                      </a:r>
                    </a:p>
                    <a:p>
                      <a:pPr algn="just">
                        <a:spcBef>
                          <a:spcPts val="300"/>
                        </a:spcBef>
                        <a:spcAft>
                          <a:spcPts val="300"/>
                        </a:spcAft>
                        <a:buNone/>
                      </a:pPr>
                      <a:r>
                        <a:rPr lang="en-US" sz="1200">
                          <a:effectLst/>
                        </a:rPr>
                        <a:t>- Làm vườn rừng.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spcBef>
                          <a:spcPts val="300"/>
                        </a:spcBef>
                        <a:spcAft>
                          <a:spcPts val="300"/>
                        </a:spcAft>
                        <a:buNone/>
                      </a:pPr>
                      <a:r>
                        <a:rPr lang="en-US" sz="1200">
                          <a:effectLst/>
                        </a:rPr>
                        <a:t>- Triển khai các quy định an toàn, an ninh theo đúng quy định của pháp luật.</a:t>
                      </a:r>
                    </a:p>
                    <a:p>
                      <a:pPr algn="just">
                        <a:spcBef>
                          <a:spcPts val="300"/>
                        </a:spcBef>
                        <a:spcAft>
                          <a:spcPts val="300"/>
                        </a:spcAft>
                        <a:buNone/>
                      </a:pPr>
                      <a:r>
                        <a:rPr lang="en-US" sz="1200">
                          <a:effectLst/>
                        </a:rPr>
                        <a:t>- Khuyến khích chuyển đồi nghề nghiệp gắn với các hỗ trợ về sinh kế.</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9871920"/>
                  </a:ext>
                </a:extLst>
              </a:tr>
            </a:tbl>
          </a:graphicData>
        </a:graphic>
      </p:graphicFrame>
    </p:spTree>
    <p:extLst>
      <p:ext uri="{BB962C8B-B14F-4D97-AF65-F5344CB8AC3E}">
        <p14:creationId xmlns:p14="http://schemas.microsoft.com/office/powerpoint/2010/main" val="3659722002"/>
      </p:ext>
    </p:extLst>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22A3E-0FF8-9B57-2241-89A1C84E57A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0CF5E5D-68CE-6DE4-00EB-D4E356C69105}"/>
              </a:ext>
            </a:extLst>
          </p:cNvPr>
          <p:cNvSpPr>
            <a:spLocks noGrp="1"/>
          </p:cNvSpPr>
          <p:nvPr>
            <p:ph type="title"/>
          </p:nvPr>
        </p:nvSpPr>
        <p:spPr/>
        <p:txBody>
          <a:bodyPr>
            <a:normAutofit fontScale="90000"/>
          </a:bodyPr>
          <a:lstStyle/>
          <a:p>
            <a:r>
              <a:rPr lang="en-US"/>
              <a:t>Định hướng hạ tầng kỹ thuật</a:t>
            </a:r>
            <a:endParaRPr lang="en-US" dirty="0"/>
          </a:p>
        </p:txBody>
      </p:sp>
      <p:sp>
        <p:nvSpPr>
          <p:cNvPr id="6" name="Content Placeholder 5">
            <a:extLst>
              <a:ext uri="{FF2B5EF4-FFF2-40B4-BE49-F238E27FC236}">
                <a16:creationId xmlns:a16="http://schemas.microsoft.com/office/drawing/2014/main" id="{2C736AE1-6B15-41CE-55B9-3A5E91D585F0}"/>
              </a:ext>
            </a:extLst>
          </p:cNvPr>
          <p:cNvSpPr>
            <a:spLocks noGrp="1"/>
          </p:cNvSpPr>
          <p:nvPr>
            <p:ph idx="1"/>
          </p:nvPr>
        </p:nvSpPr>
        <p:spPr/>
        <p:txBody>
          <a:bodyPr>
            <a:normAutofit/>
          </a:bodyPr>
          <a:lstStyle/>
          <a:p>
            <a:r>
              <a:rPr lang="en-US" dirty="0"/>
              <a:t>Giao </a:t>
            </a:r>
            <a:r>
              <a:rPr lang="en-US" dirty="0" err="1"/>
              <a:t>thông</a:t>
            </a:r>
            <a:r>
              <a:rPr lang="en-US" dirty="0"/>
              <a:t> </a:t>
            </a:r>
            <a:r>
              <a:rPr lang="en-US" dirty="0" err="1"/>
              <a:t>đối</a:t>
            </a:r>
            <a:r>
              <a:rPr lang="en-US" dirty="0"/>
              <a:t> </a:t>
            </a:r>
            <a:r>
              <a:rPr lang="en-US" dirty="0" err="1"/>
              <a:t>ngoại</a:t>
            </a:r>
            <a:r>
              <a:rPr lang="en-US" dirty="0"/>
              <a:t>: </a:t>
            </a:r>
          </a:p>
          <a:p>
            <a:pPr lvl="1"/>
            <a:r>
              <a:rPr lang="vi-VN"/>
              <a:t>Phát triển 05 tuyến đường bộ đối ngoại chính kết nối với Hương Sơn với các khu vực lân cận theo Quy hoạch thủ đô Hà Nội và Quy hoạch chung huyện Mỹ Đức: </a:t>
            </a:r>
            <a:endParaRPr lang="en-US"/>
          </a:p>
          <a:p>
            <a:pPr lvl="2"/>
            <a:r>
              <a:rPr lang="vi-VN"/>
              <a:t>Đường tỉnh 425 nối quốc lộ 21B - Hương Sơn đi Tam Chúc. Mặt cắt ngang 25m. </a:t>
            </a:r>
            <a:endParaRPr lang="en-US"/>
          </a:p>
          <a:p>
            <a:pPr lvl="2"/>
            <a:r>
              <a:rPr lang="vi-VN"/>
              <a:t>Đường Ba Sao - Bái Đính nối quốc Lộ 1A  - Hương Sơn - đường tỉnh 425. Mặt cắt ngang 21m. </a:t>
            </a:r>
            <a:endParaRPr lang="en-US"/>
          </a:p>
          <a:p>
            <a:pPr lvl="2"/>
            <a:r>
              <a:rPr lang="vi-VN"/>
              <a:t>Đường tỉnh 419 nối từ các huyện phía Bắc của Mỹ Đức đến Hương Sơn. Mặt cắt ngang 25m. </a:t>
            </a:r>
            <a:endParaRPr lang="en-US"/>
          </a:p>
          <a:p>
            <a:pPr lvl="2"/>
            <a:r>
              <a:rPr lang="vi-VN"/>
              <a:t>Đường Miếu Môn - Hương Sơn từ Miếu Môn - Quan Sơn - Hương Sơn (bến xe Hội Xá). Mặt cắt ngang 27m. </a:t>
            </a:r>
            <a:endParaRPr lang="en-US"/>
          </a:p>
          <a:p>
            <a:pPr lvl="2"/>
            <a:r>
              <a:rPr lang="vi-VN"/>
              <a:t>Đường Hồ Chí Minh: phía Tây khu di tích.</a:t>
            </a:r>
          </a:p>
          <a:p>
            <a:pPr lvl="1"/>
            <a:r>
              <a:rPr lang="vi-VN"/>
              <a:t>Khai thác ổn định tuyến cáp treo mới kết nối với chùa Tiên</a:t>
            </a:r>
            <a:r>
              <a:rPr lang="en-US"/>
              <a:t>.</a:t>
            </a:r>
          </a:p>
          <a:p>
            <a:r>
              <a:rPr lang="en-US"/>
              <a:t>Giao thông đối nội</a:t>
            </a:r>
          </a:p>
          <a:p>
            <a:pPr lvl="1"/>
            <a:r>
              <a:rPr lang="vi-VN"/>
              <a:t>Các tuyến đường mặt cắt 3-3: Mặt cắt ngang 18m. Các tuyến đường mặt cắt 4-4 15,5m. Đường đê Mỹ Hà mặt cắt ngang 7,0m.</a:t>
            </a:r>
          </a:p>
          <a:p>
            <a:pPr lvl="1"/>
            <a:r>
              <a:rPr lang="vi-VN"/>
              <a:t>Cáp treo: Tiếp tục khai thác hiệu quả cáp treo Hương Tích, cáp treo Hương Bình.</a:t>
            </a:r>
          </a:p>
          <a:p>
            <a:pPr lvl="1"/>
            <a:r>
              <a:rPr lang="vi-VN"/>
              <a:t>Cải tạo toàn bộ 05 tuyến đường bộ hiện trạng gồm Thiên Trù – Hương Tích; Thiên Trù – Hinh Bồng; Thanh Sơn – Hương Đài; Long Vân – Sũng Sàm; Bảo Đài – Tuyết Sơn. Nâng cấp mặt đường, hoàn thiện lan can đảm bảo an toàn cho khách du lịch.</a:t>
            </a:r>
          </a:p>
          <a:p>
            <a:pPr lvl="1"/>
            <a:r>
              <a:rPr lang="vi-VN"/>
              <a:t>Bến xe: Duy trì các bến xe hiện trạng. Dự kiến mở mới 6 bến, bãi đỗ xe với tổng diện tích 30,4ha.</a:t>
            </a:r>
            <a:endParaRPr lang="en-US"/>
          </a:p>
        </p:txBody>
      </p:sp>
      <p:sp>
        <p:nvSpPr>
          <p:cNvPr id="4" name="Slide Number Placeholder 3">
            <a:extLst>
              <a:ext uri="{FF2B5EF4-FFF2-40B4-BE49-F238E27FC236}">
                <a16:creationId xmlns:a16="http://schemas.microsoft.com/office/drawing/2014/main" id="{CC0B82DA-3E97-5F9E-FC02-16163B111376}"/>
              </a:ext>
            </a:extLst>
          </p:cNvPr>
          <p:cNvSpPr>
            <a:spLocks noGrp="1"/>
          </p:cNvSpPr>
          <p:nvPr>
            <p:ph type="sldNum" sz="quarter" idx="12"/>
          </p:nvPr>
        </p:nvSpPr>
        <p:spPr/>
        <p:txBody>
          <a:bodyPr/>
          <a:lstStyle/>
          <a:p>
            <a:fld id="{F44AB3EA-1908-4001-84F3-B79CAC7B64E5}" type="slidenum">
              <a:rPr lang="en-US" smtClean="0"/>
              <a:pPr/>
              <a:t>64</a:t>
            </a:fld>
            <a:endParaRPr lang="en-US"/>
          </a:p>
        </p:txBody>
      </p:sp>
    </p:spTree>
    <p:extLst>
      <p:ext uri="{BB962C8B-B14F-4D97-AF65-F5344CB8AC3E}">
        <p14:creationId xmlns:p14="http://schemas.microsoft.com/office/powerpoint/2010/main" val="4114297143"/>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99910A-5B14-7E71-6E71-3B798451929C}"/>
              </a:ext>
            </a:extLst>
          </p:cNvPr>
          <p:cNvSpPr>
            <a:spLocks noGrp="1"/>
          </p:cNvSpPr>
          <p:nvPr>
            <p:ph type="sldNum" sz="quarter" idx="12"/>
          </p:nvPr>
        </p:nvSpPr>
        <p:spPr/>
        <p:txBody>
          <a:bodyPr/>
          <a:lstStyle/>
          <a:p>
            <a:fld id="{F44AB3EA-1908-4001-84F3-B79CAC7B64E5}" type="slidenum">
              <a:rPr lang="en-US" smtClean="0"/>
              <a:t>65</a:t>
            </a:fld>
            <a:endParaRPr lang="en-US"/>
          </a:p>
        </p:txBody>
      </p:sp>
      <p:pic>
        <p:nvPicPr>
          <p:cNvPr id="11" name="Picture 10">
            <a:extLst>
              <a:ext uri="{FF2B5EF4-FFF2-40B4-BE49-F238E27FC236}">
                <a16:creationId xmlns:a16="http://schemas.microsoft.com/office/drawing/2014/main" id="{B9071EA6-7B0D-755D-25C5-D9B37F6EB1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75" y="0"/>
            <a:ext cx="9695650" cy="6858000"/>
          </a:xfrm>
          <a:prstGeom prst="rect">
            <a:avLst/>
          </a:prstGeom>
        </p:spPr>
      </p:pic>
    </p:spTree>
    <p:extLst>
      <p:ext uri="{BB962C8B-B14F-4D97-AF65-F5344CB8AC3E}">
        <p14:creationId xmlns:p14="http://schemas.microsoft.com/office/powerpoint/2010/main" val="2654247318"/>
      </p:ext>
    </p:extLst>
  </p:cSld>
  <p:clrMapOvr>
    <a:masterClrMapping/>
  </p:clrMapOvr>
  <p:transition spd="slow">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CB624-6A7F-0A97-E78B-45E6024CCF8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4F3EFAE-6009-C98D-5314-9B405B8406E0}"/>
              </a:ext>
            </a:extLst>
          </p:cNvPr>
          <p:cNvSpPr>
            <a:spLocks noGrp="1"/>
          </p:cNvSpPr>
          <p:nvPr>
            <p:ph type="title"/>
          </p:nvPr>
        </p:nvSpPr>
        <p:spPr/>
        <p:txBody>
          <a:bodyPr>
            <a:normAutofit fontScale="90000"/>
          </a:bodyPr>
          <a:lstStyle/>
          <a:p>
            <a:r>
              <a:rPr lang="en-US"/>
              <a:t>Định hướng hạ tầng kỹ thuật</a:t>
            </a:r>
            <a:endParaRPr lang="en-US" dirty="0"/>
          </a:p>
        </p:txBody>
      </p:sp>
      <p:sp>
        <p:nvSpPr>
          <p:cNvPr id="6" name="Content Placeholder 5">
            <a:extLst>
              <a:ext uri="{FF2B5EF4-FFF2-40B4-BE49-F238E27FC236}">
                <a16:creationId xmlns:a16="http://schemas.microsoft.com/office/drawing/2014/main" id="{11F57D30-E963-1554-8192-9D436FF2C8E4}"/>
              </a:ext>
            </a:extLst>
          </p:cNvPr>
          <p:cNvSpPr>
            <a:spLocks noGrp="1"/>
          </p:cNvSpPr>
          <p:nvPr>
            <p:ph idx="1"/>
          </p:nvPr>
        </p:nvSpPr>
        <p:spPr/>
        <p:txBody>
          <a:bodyPr>
            <a:normAutofit/>
          </a:bodyPr>
          <a:lstStyle/>
          <a:p>
            <a:pPr lvl="1">
              <a:spcBef>
                <a:spcPts val="813"/>
              </a:spcBef>
              <a:buFont typeface="Wingdings" panose="05000000000000000000" pitchFamily="2" charset="2"/>
              <a:buChar char="v"/>
            </a:pPr>
            <a:r>
              <a:rPr lang="en-US" b="1">
                <a:solidFill>
                  <a:schemeClr val="accent6">
                    <a:lumMod val="75000"/>
                  </a:schemeClr>
                </a:solidFill>
              </a:rPr>
              <a:t>Mạng lưới đường thủy</a:t>
            </a:r>
          </a:p>
          <a:p>
            <a:pPr lvl="1"/>
            <a:r>
              <a:rPr lang="vi-VN"/>
              <a:t>Duy trì các tuyến đường thủy hiện trạng gắn với cải tạo, nạo vét. Đề xuất mới tuyến suối nối từ suối Tuyết Sơn sang bến Yến và nối vào sông Mỹ Hà với tổng chiều dài 3,7km.</a:t>
            </a:r>
          </a:p>
          <a:p>
            <a:pPr lvl="1"/>
            <a:r>
              <a:rPr lang="vi-VN"/>
              <a:t>Bến thuyền: Các bến thuyền hiện trạng được nâng cấp cải tạo (Bến Yến, bến Trò, bến Thanh Sơn, bến Long Vân). Đề xuất mở mới 2 bến dọc sông Mỹ Hà, bến suối Tuyết Sơn, và bến tuyến suối kết nối suối Yến và sông Mỹ Hà</a:t>
            </a:r>
          </a:p>
        </p:txBody>
      </p:sp>
      <p:sp>
        <p:nvSpPr>
          <p:cNvPr id="4" name="Slide Number Placeholder 3">
            <a:extLst>
              <a:ext uri="{FF2B5EF4-FFF2-40B4-BE49-F238E27FC236}">
                <a16:creationId xmlns:a16="http://schemas.microsoft.com/office/drawing/2014/main" id="{B0A08264-679C-7988-824C-C8B355744886}"/>
              </a:ext>
            </a:extLst>
          </p:cNvPr>
          <p:cNvSpPr>
            <a:spLocks noGrp="1"/>
          </p:cNvSpPr>
          <p:nvPr>
            <p:ph type="sldNum" sz="quarter" idx="12"/>
          </p:nvPr>
        </p:nvSpPr>
        <p:spPr/>
        <p:txBody>
          <a:bodyPr/>
          <a:lstStyle/>
          <a:p>
            <a:fld id="{F44AB3EA-1908-4001-84F3-B79CAC7B64E5}" type="slidenum">
              <a:rPr lang="en-US" smtClean="0"/>
              <a:pPr/>
              <a:t>66</a:t>
            </a:fld>
            <a:endParaRPr lang="en-US"/>
          </a:p>
        </p:txBody>
      </p:sp>
      <p:sp>
        <p:nvSpPr>
          <p:cNvPr id="2" name="Content Placeholder 1">
            <a:extLst>
              <a:ext uri="{FF2B5EF4-FFF2-40B4-BE49-F238E27FC236}">
                <a16:creationId xmlns:a16="http://schemas.microsoft.com/office/drawing/2014/main" id="{85AA14CA-09EC-6EE5-09B2-45D0022A7E2E}"/>
              </a:ext>
            </a:extLst>
          </p:cNvPr>
          <p:cNvSpPr>
            <a:spLocks noGrp="1"/>
          </p:cNvSpPr>
          <p:nvPr>
            <p:ph idx="4294967295"/>
          </p:nvPr>
        </p:nvSpPr>
        <p:spPr>
          <a:xfrm>
            <a:off x="5184775" y="615950"/>
            <a:ext cx="4721225" cy="6064250"/>
          </a:xfrm>
        </p:spPr>
        <p:txBody>
          <a:bodyPr/>
          <a:lstStyle/>
          <a:p>
            <a:pPr lvl="1"/>
            <a:endParaRPr lang="vi-VN"/>
          </a:p>
          <a:p>
            <a:pPr lvl="1"/>
            <a:endParaRPr lang="en-US"/>
          </a:p>
        </p:txBody>
      </p:sp>
      <p:pic>
        <p:nvPicPr>
          <p:cNvPr id="5" name="Picture 4">
            <a:extLst>
              <a:ext uri="{FF2B5EF4-FFF2-40B4-BE49-F238E27FC236}">
                <a16:creationId xmlns:a16="http://schemas.microsoft.com/office/drawing/2014/main" id="{78FEB805-6023-9576-B7BC-193B76F556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0853" y="1691472"/>
            <a:ext cx="7304293" cy="5166528"/>
          </a:xfrm>
          <a:prstGeom prst="rect">
            <a:avLst/>
          </a:prstGeom>
        </p:spPr>
      </p:pic>
    </p:spTree>
    <p:extLst>
      <p:ext uri="{BB962C8B-B14F-4D97-AF65-F5344CB8AC3E}">
        <p14:creationId xmlns:p14="http://schemas.microsoft.com/office/powerpoint/2010/main" val="3339501742"/>
      </p:ext>
    </p:extLst>
  </p:cSld>
  <p:clrMapOvr>
    <a:masterClrMapping/>
  </p:clrMapOvr>
  <p:transition spd="slow">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07929-EBA7-EF99-105B-9A89C64F1A6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6AC4ED5-FE97-B1AB-82B2-9A9B83EC75B9}"/>
              </a:ext>
            </a:extLst>
          </p:cNvPr>
          <p:cNvSpPr>
            <a:spLocks noGrp="1"/>
          </p:cNvSpPr>
          <p:nvPr>
            <p:ph type="title"/>
          </p:nvPr>
        </p:nvSpPr>
        <p:spPr/>
        <p:txBody>
          <a:bodyPr>
            <a:normAutofit fontScale="90000"/>
          </a:bodyPr>
          <a:lstStyle/>
          <a:p>
            <a:r>
              <a:rPr lang="en-US"/>
              <a:t>Định hướng hạ tầng kỹ thuật</a:t>
            </a:r>
            <a:endParaRPr lang="en-US" dirty="0"/>
          </a:p>
        </p:txBody>
      </p:sp>
      <p:sp>
        <p:nvSpPr>
          <p:cNvPr id="6" name="Content Placeholder 5">
            <a:extLst>
              <a:ext uri="{FF2B5EF4-FFF2-40B4-BE49-F238E27FC236}">
                <a16:creationId xmlns:a16="http://schemas.microsoft.com/office/drawing/2014/main" id="{E8F9775B-310E-C03C-7780-C64600605216}"/>
              </a:ext>
            </a:extLst>
          </p:cNvPr>
          <p:cNvSpPr>
            <a:spLocks noGrp="1"/>
          </p:cNvSpPr>
          <p:nvPr>
            <p:ph idx="1"/>
          </p:nvPr>
        </p:nvSpPr>
        <p:spPr>
          <a:xfrm>
            <a:off x="233082" y="616450"/>
            <a:ext cx="4719918" cy="5842716"/>
          </a:xfrm>
        </p:spPr>
        <p:txBody>
          <a:bodyPr>
            <a:normAutofit/>
          </a:bodyPr>
          <a:lstStyle/>
          <a:p>
            <a:r>
              <a:rPr lang="en-US"/>
              <a:t>San nền và thoát nước mưa: </a:t>
            </a:r>
            <a:endParaRPr lang="en-US" dirty="0"/>
          </a:p>
          <a:p>
            <a:pPr lvl="1"/>
            <a:r>
              <a:rPr lang="vi-VN"/>
              <a:t>Đối với các khu vực di tích và khu vực dân cư hiện hữu hệ thống cao độ nền đã ổn định, không tiến hành san lấp mà chỉ tiến hành cải tạo hệ thống tiêu thoát nước trong khu vực dân cư đảm bảo không xảy ra tình trạng lụt cục bộ trong khu vực dân cư.</a:t>
            </a:r>
          </a:p>
          <a:p>
            <a:pPr lvl="1"/>
            <a:r>
              <a:rPr lang="vi-VN"/>
              <a:t>Đối với các khu vực công trình di tích hiện có tiến hành san nền cục bộ nền xây dựng . Đối với các công trình di tích bị ngập lụt tiến hành cải tạo nền, xây dựng các công trình bảo vệ hoặc di dời các công trình nhằm bảo di tích. </a:t>
            </a:r>
          </a:p>
          <a:p>
            <a:pPr lvl="1"/>
            <a:r>
              <a:rPr lang="vi-VN"/>
              <a:t>Đối với các khu vực xây dựng mới khu vực ngoài đê tiến hành xây dựng nền mới cos tối thiểu 5,50 tương đương với cos mặt đê .Khu vực ngoài đê đối với các khu tiến hành san nền với tần suất lũ 5%.</a:t>
            </a:r>
          </a:p>
          <a:p>
            <a:pPr lvl="1"/>
            <a:r>
              <a:rPr lang="vi-VN"/>
              <a:t>Hệ thống thủy lợi: Giữ nguyên hệ thống các hệ thống kênh tiêu , trạm bơm tưới tiêu theo quy hoạch hệ thống thủy lợi của huyện, Nâng cấp cải tạo hệ thống đê sông Mỹ Hà, đê ngăn lũ từ Hòa Bình cos mặt đê khoảng 5,0m-5.5m.</a:t>
            </a:r>
            <a:endParaRPr lang="en-US"/>
          </a:p>
          <a:p>
            <a:pPr lvl="1">
              <a:spcBef>
                <a:spcPts val="813"/>
              </a:spcBef>
              <a:buFont typeface="Wingdings" panose="05000000000000000000" pitchFamily="2" charset="2"/>
              <a:buChar char="v"/>
            </a:pPr>
            <a:r>
              <a:rPr lang="en-US" b="1">
                <a:solidFill>
                  <a:schemeClr val="accent6">
                    <a:lumMod val="75000"/>
                  </a:schemeClr>
                </a:solidFill>
              </a:rPr>
              <a:t>Cấp điện và thông tin liên lạc</a:t>
            </a:r>
          </a:p>
          <a:p>
            <a:pPr lvl="1">
              <a:spcAft>
                <a:spcPts val="700"/>
              </a:spcAft>
            </a:pPr>
            <a:r>
              <a:rPr lang="en-US"/>
              <a:t>Nguồn điện từ trạm 110KV tại Mỹ Đức. Lưới điện: Giai đoạn đầu, các tuyến đường dây nổi hiện có sẽ vẫn được sử dụng. Các tuyến đường dây xây dựng mới sẽ được đi ngầm. Giai đoạn dài hạn: Thực hiện hạ ngầm đường dây 35KV hiện có, nâng cấp các trạm biến áp hiện trạng. Với các khu vực xây dựng mới, quy hoạch mạng lưới đường dây 22kV ngầm và bố trí các trạm biến áp 22/0,4kV. </a:t>
            </a:r>
          </a:p>
          <a:p>
            <a:pPr lvl="1">
              <a:spcAft>
                <a:spcPts val="700"/>
              </a:spcAft>
            </a:pPr>
            <a:r>
              <a:rPr lang="en-US"/>
              <a:t>Thông tin liên lạc: Khu vực được đấu nối với hệ thống thông tin theo quy hoạch chung của huyện Mỹ Đức.</a:t>
            </a:r>
          </a:p>
          <a:p>
            <a:pPr lvl="1"/>
            <a:endParaRPr lang="vi-VN"/>
          </a:p>
        </p:txBody>
      </p:sp>
      <p:sp>
        <p:nvSpPr>
          <p:cNvPr id="4" name="Slide Number Placeholder 3">
            <a:extLst>
              <a:ext uri="{FF2B5EF4-FFF2-40B4-BE49-F238E27FC236}">
                <a16:creationId xmlns:a16="http://schemas.microsoft.com/office/drawing/2014/main" id="{8DC18F3B-B5F9-DE3A-8CF4-38B34AFC0DA5}"/>
              </a:ext>
            </a:extLst>
          </p:cNvPr>
          <p:cNvSpPr>
            <a:spLocks noGrp="1"/>
          </p:cNvSpPr>
          <p:nvPr>
            <p:ph type="sldNum" sz="quarter" idx="12"/>
          </p:nvPr>
        </p:nvSpPr>
        <p:spPr/>
        <p:txBody>
          <a:bodyPr/>
          <a:lstStyle/>
          <a:p>
            <a:fld id="{F44AB3EA-1908-4001-84F3-B79CAC7B64E5}" type="slidenum">
              <a:rPr lang="en-US" smtClean="0"/>
              <a:pPr/>
              <a:t>67</a:t>
            </a:fld>
            <a:endParaRPr lang="en-US"/>
          </a:p>
        </p:txBody>
      </p:sp>
      <p:sp>
        <p:nvSpPr>
          <p:cNvPr id="2" name="Content Placeholder 1">
            <a:extLst>
              <a:ext uri="{FF2B5EF4-FFF2-40B4-BE49-F238E27FC236}">
                <a16:creationId xmlns:a16="http://schemas.microsoft.com/office/drawing/2014/main" id="{77D0D930-C1BA-4A2B-0481-7D99EEE24C28}"/>
              </a:ext>
            </a:extLst>
          </p:cNvPr>
          <p:cNvSpPr>
            <a:spLocks noGrp="1"/>
          </p:cNvSpPr>
          <p:nvPr>
            <p:ph idx="13"/>
          </p:nvPr>
        </p:nvSpPr>
        <p:spPr>
          <a:xfrm>
            <a:off x="5133000" y="616449"/>
            <a:ext cx="4719918" cy="6063923"/>
          </a:xfrm>
        </p:spPr>
        <p:txBody>
          <a:bodyPr/>
          <a:lstStyle/>
          <a:p>
            <a:r>
              <a:rPr lang="en-US"/>
              <a:t>Cấp nước</a:t>
            </a:r>
          </a:p>
          <a:p>
            <a:pPr lvl="1"/>
            <a:r>
              <a:rPr lang="vi-VN"/>
              <a:t>Nguồn cấp: Trạm cấp nước An Phú cấp nước cho khu nghỉ dưỡng An Phú. Trạm cấp nước An Tiến cấp nước cho khu vực bến thuyền và phố cố, khu dịch vụ, trên địa bàn xã An Tiến. Trạm cấp nước Hùng Tiến cấp nước cho khu vực phố cổ dọc sông Mỹ Hà. Trạm cấp nước Hương Sơn cấp nước cho khu vực trung tâm văn hóa phật giáo, khu văn hóa – giải trí , khu dịch vụ, du lịch sinh thái Hương Sơn.</a:t>
            </a:r>
          </a:p>
          <a:p>
            <a:pPr lvl="1"/>
            <a:r>
              <a:rPr lang="vi-VN"/>
              <a:t>Sử dụng ống HDPE chịu áp lực cho tuyến ống phân phối cấp nước chính. Hệ thống cấp nước đồng thời được thiết kế tích hợp mạng cấp nước chữa cháy ngoài nhà</a:t>
            </a:r>
          </a:p>
          <a:p>
            <a:pPr lvl="1">
              <a:spcBef>
                <a:spcPts val="813"/>
              </a:spcBef>
              <a:buFont typeface="Wingdings" panose="05000000000000000000" pitchFamily="2" charset="2"/>
              <a:buChar char="v"/>
            </a:pPr>
            <a:r>
              <a:rPr lang="en-US" b="1">
                <a:solidFill>
                  <a:schemeClr val="accent6">
                    <a:lumMod val="75000"/>
                  </a:schemeClr>
                </a:solidFill>
              </a:rPr>
              <a:t>Thoát nước thải và vệ sinh môi trường</a:t>
            </a:r>
          </a:p>
          <a:p>
            <a:pPr lvl="1"/>
            <a:r>
              <a:rPr lang="vi-VN"/>
              <a:t>Mạng lưới thoát nước thải riêng, xử lý cục bộ. Gồm 03 trạm xử lý nước thải: </a:t>
            </a:r>
            <a:endParaRPr lang="en-US"/>
          </a:p>
          <a:p>
            <a:pPr lvl="2"/>
            <a:r>
              <a:rPr lang="vi-VN"/>
              <a:t>Trạm xử lý nước thải An Phú 2: Công suất xử lý 1200 m3/ngđ. Xử lý nước cho khu nghỉ dưỡng An Phú. </a:t>
            </a:r>
            <a:endParaRPr lang="en-US"/>
          </a:p>
          <a:p>
            <a:pPr lvl="2"/>
            <a:r>
              <a:rPr lang="vi-VN"/>
              <a:t>Trạm xử lý nước thải Hùng Tiến: Công suất xử lý 1000 m3/ngđ. Xử lý nước cho khu vực phố cổ dọc sông Mỹ Hà. </a:t>
            </a:r>
            <a:endParaRPr lang="en-US"/>
          </a:p>
          <a:p>
            <a:pPr lvl="2"/>
            <a:r>
              <a:rPr lang="vi-VN"/>
              <a:t>Trạm xử lý nước thải Hương Sơn: Công suất xử lý 1500 m3/ngđ. Xử lý nước cho khu vực trung tâm văn hóa phật giáo, khu văn hóa – giải trí , khu dịch vụ, du lịch sinh thái Hương Sơn.</a:t>
            </a:r>
          </a:p>
          <a:p>
            <a:pPr lvl="1"/>
            <a:r>
              <a:rPr lang="vi-VN"/>
              <a:t>Quy hoạch bố trí các điểm tập kết rác thải tạm thời tại các khu dân cư, kết hợp với các điểm trung chuyển chất thải rắn. Chất thải rắn sinh hoạt sau khi được thu gom từ các hộ gia đình, cơ sở dịch vụ, công cộng sẽ được vận chuyển bằng xe chuyên dụng về khu xử lý rác thải Hợp Thanh, xã Hợp Thanh, huyện Mỹ Đức để được phân loại, xử lý</a:t>
            </a:r>
          </a:p>
          <a:p>
            <a:pPr marL="0" lvl="1" indent="0">
              <a:buNone/>
            </a:pPr>
            <a:endParaRPr lang="vi-VN"/>
          </a:p>
          <a:p>
            <a:pPr lvl="1"/>
            <a:endParaRPr lang="en-US"/>
          </a:p>
        </p:txBody>
      </p:sp>
    </p:spTree>
    <p:extLst>
      <p:ext uri="{BB962C8B-B14F-4D97-AF65-F5344CB8AC3E}">
        <p14:creationId xmlns:p14="http://schemas.microsoft.com/office/powerpoint/2010/main" val="3154249981"/>
      </p:ext>
    </p:extLst>
  </p:cSld>
  <p:clrMapOvr>
    <a:masterClrMapping/>
  </p:clrMapOvr>
  <p:transition spd="slow">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09AC-144F-B59F-52B1-C7BBF24ECBCF}"/>
              </a:ext>
            </a:extLst>
          </p:cNvPr>
          <p:cNvSpPr>
            <a:spLocks noGrp="1"/>
          </p:cNvSpPr>
          <p:nvPr>
            <p:ph type="title"/>
          </p:nvPr>
        </p:nvSpPr>
        <p:spPr/>
        <p:txBody>
          <a:bodyPr>
            <a:normAutofit fontScale="90000"/>
          </a:bodyPr>
          <a:lstStyle/>
          <a:p>
            <a:r>
              <a:rPr lang="en-US"/>
              <a:t>Tác động tới môi trường và giải pháp</a:t>
            </a:r>
          </a:p>
        </p:txBody>
      </p:sp>
      <p:sp>
        <p:nvSpPr>
          <p:cNvPr id="3" name="Content Placeholder 2">
            <a:extLst>
              <a:ext uri="{FF2B5EF4-FFF2-40B4-BE49-F238E27FC236}">
                <a16:creationId xmlns:a16="http://schemas.microsoft.com/office/drawing/2014/main" id="{15053BA4-E5ED-E2CF-8244-9579440D1E3A}"/>
              </a:ext>
            </a:extLst>
          </p:cNvPr>
          <p:cNvSpPr>
            <a:spLocks noGrp="1"/>
          </p:cNvSpPr>
          <p:nvPr>
            <p:ph idx="1"/>
          </p:nvPr>
        </p:nvSpPr>
        <p:spPr/>
        <p:txBody>
          <a:bodyPr>
            <a:normAutofit/>
          </a:bodyPr>
          <a:lstStyle/>
          <a:p>
            <a:r>
              <a:rPr lang="en-US"/>
              <a:t>Hiện trạng môi trường:</a:t>
            </a:r>
          </a:p>
          <a:p>
            <a:pPr lvl="1"/>
            <a:r>
              <a:rPr lang="vi-VN"/>
              <a:t>Chất lượng tốt, Hương Sơn là khu vực rừng đặc dụng không có các hoạt động sản xuất gây ô nhiễm. </a:t>
            </a:r>
            <a:endParaRPr lang="en-US"/>
          </a:p>
          <a:p>
            <a:pPr lvl="1"/>
            <a:r>
              <a:rPr lang="vi-VN"/>
              <a:t>Tuy nhiên vào thời điểm lễ hội có xuất hiện hiện tượng không khí xấu tại các khu vực bãi đỗ xe, đường giao thông bên ngoài di tích</a:t>
            </a:r>
            <a:r>
              <a:rPr lang="en-US"/>
              <a:t>; </a:t>
            </a:r>
            <a:r>
              <a:rPr lang="vi-VN"/>
              <a:t>trên các tuyến suối, tuyến đường núi vẫn xuất hiện tình trạng khách du lịch xả rác ảnh hưởng đến cảnh quan.</a:t>
            </a:r>
            <a:endParaRPr lang="en-US"/>
          </a:p>
          <a:p>
            <a:r>
              <a:rPr lang="vi-VN"/>
              <a:t>Dự báo tác động môi trường</a:t>
            </a:r>
            <a:endParaRPr lang="en-US"/>
          </a:p>
          <a:p>
            <a:pPr lvl="1"/>
            <a:r>
              <a:rPr lang="en-US"/>
              <a:t>Tác động tích cực</a:t>
            </a:r>
          </a:p>
          <a:p>
            <a:pPr lvl="2"/>
            <a:r>
              <a:rPr lang="vi-VN"/>
              <a:t>Tổ chức giao thông mở, bổ sung thêm các tiếp cận giảm tải cho khu vực bến Yến; giảm thiểu những vấn đề về môi trường đang tồn tại.</a:t>
            </a:r>
            <a:r>
              <a:rPr lang="en-US"/>
              <a:t> </a:t>
            </a:r>
            <a:r>
              <a:rPr lang="vi-VN"/>
              <a:t>Phát triển cây xanh, công viên góp phần phát huy tốt hơn những giá trị sinh thái, cảnh quan của quần thể Hương Sơn.</a:t>
            </a:r>
          </a:p>
          <a:p>
            <a:pPr lvl="2"/>
            <a:r>
              <a:rPr lang="vi-VN"/>
              <a:t>Tạo thêm nhiều việc làm mới và cơ hội kinh tế cho dân cư địa phương.</a:t>
            </a:r>
          </a:p>
          <a:p>
            <a:pPr lvl="2"/>
            <a:r>
              <a:rPr lang="vi-VN"/>
              <a:t>Thúc đẩy các ngành kinh tế khác phát triển</a:t>
            </a:r>
            <a:r>
              <a:rPr lang="en-US"/>
              <a:t>.</a:t>
            </a:r>
            <a:endParaRPr lang="vi-VN"/>
          </a:p>
          <a:p>
            <a:pPr lvl="2"/>
            <a:r>
              <a:rPr lang="vi-VN"/>
              <a:t>Tạo điều kiện phục dựng những giá trị văn hóa truyền thống; phát huy văn hóa địa phương và tạo thêm cơ hội giao lưu văn hóa</a:t>
            </a:r>
            <a:r>
              <a:rPr lang="en-US"/>
              <a:t>, </a:t>
            </a:r>
            <a:r>
              <a:rPr lang="vi-VN"/>
              <a:t>tăng cường nhận thức cho cộng đồng dân cư; </a:t>
            </a:r>
            <a:endParaRPr lang="en-US"/>
          </a:p>
          <a:p>
            <a:pPr lvl="1"/>
            <a:r>
              <a:rPr lang="en-US"/>
              <a:t>Tác động tiêu cực</a:t>
            </a:r>
          </a:p>
          <a:p>
            <a:pPr lvl="2"/>
            <a:r>
              <a:rPr lang="vi-VN"/>
              <a:t>Thay đổi sử dụng đất, phát triển dân cư, thương mại dịch vụ... chủ yếu bên ngoài ranh giới bảo vệ I và II; do đó không tác động mạnh tới môi trường và di tích.</a:t>
            </a:r>
            <a:endParaRPr lang="en-US"/>
          </a:p>
          <a:p>
            <a:pPr lvl="2"/>
            <a:r>
              <a:rPr lang="vi-VN"/>
              <a:t>Việc di dời các điểm dịch vụ có thể gây những phản ứng tiêu cực của dân cư tham gia kinh doanh dịch vụ.</a:t>
            </a:r>
            <a:r>
              <a:rPr lang="en-US"/>
              <a:t> </a:t>
            </a:r>
            <a:r>
              <a:rPr lang="vi-VN"/>
              <a:t>Quá trình xây dựng các dự án tác động tới môi trường: Tiếng ồn, vận chuyển vật liệu xây dựng, rác thải…</a:t>
            </a:r>
            <a:r>
              <a:rPr lang="en-US"/>
              <a:t> </a:t>
            </a:r>
            <a:r>
              <a:rPr lang="vi-VN"/>
              <a:t>Quá trình hoạt động của khu vực dịch vụ mới  gia tăng rác thải, nước thải gây áp lực lên hạ tầng khu vực.</a:t>
            </a:r>
          </a:p>
          <a:p>
            <a:pPr lvl="2"/>
            <a:endParaRPr lang="en-US"/>
          </a:p>
        </p:txBody>
      </p:sp>
      <p:sp>
        <p:nvSpPr>
          <p:cNvPr id="4" name="Slide Number Placeholder 3">
            <a:extLst>
              <a:ext uri="{FF2B5EF4-FFF2-40B4-BE49-F238E27FC236}">
                <a16:creationId xmlns:a16="http://schemas.microsoft.com/office/drawing/2014/main" id="{75D5EC97-C8BA-F1FF-E78C-D3CE21EC861B}"/>
              </a:ext>
            </a:extLst>
          </p:cNvPr>
          <p:cNvSpPr>
            <a:spLocks noGrp="1"/>
          </p:cNvSpPr>
          <p:nvPr>
            <p:ph type="sldNum" sz="quarter" idx="12"/>
          </p:nvPr>
        </p:nvSpPr>
        <p:spPr/>
        <p:txBody>
          <a:bodyPr/>
          <a:lstStyle/>
          <a:p>
            <a:fld id="{F44AB3EA-1908-4001-84F3-B79CAC7B64E5}" type="slidenum">
              <a:rPr lang="en-US" smtClean="0"/>
              <a:t>68</a:t>
            </a:fld>
            <a:endParaRPr lang="en-US"/>
          </a:p>
        </p:txBody>
      </p:sp>
      <p:sp>
        <p:nvSpPr>
          <p:cNvPr id="5" name="Content Placeholder 4">
            <a:extLst>
              <a:ext uri="{FF2B5EF4-FFF2-40B4-BE49-F238E27FC236}">
                <a16:creationId xmlns:a16="http://schemas.microsoft.com/office/drawing/2014/main" id="{1E8159D9-9977-5D1E-8FDC-BDA1C178ADFA}"/>
              </a:ext>
            </a:extLst>
          </p:cNvPr>
          <p:cNvSpPr>
            <a:spLocks noGrp="1"/>
          </p:cNvSpPr>
          <p:nvPr>
            <p:ph idx="13"/>
          </p:nvPr>
        </p:nvSpPr>
        <p:spPr/>
        <p:txBody>
          <a:bodyPr/>
          <a:lstStyle/>
          <a:p>
            <a:r>
              <a:rPr lang="en-US"/>
              <a:t>Giải pháp</a:t>
            </a:r>
          </a:p>
          <a:p>
            <a:pPr lvl="1"/>
            <a:r>
              <a:rPr lang="vi-VN"/>
              <a:t>Triển khai đầy đủ các đánh giá môi trường chiến lược, đánh giá tác động môi trường… khi triển khai các quy hoạch, các dự án liên quan theo đúng quy định của Luật Bảo vệ môi trường. </a:t>
            </a:r>
          </a:p>
          <a:p>
            <a:pPr lvl="1"/>
            <a:r>
              <a:rPr lang="vi-VN"/>
              <a:t>Đưa vấn đề bảo vệ môi trường và phát triển bền vững vào mục tiêu quan trọng của tất cả các quy hoạch liên quan. </a:t>
            </a:r>
          </a:p>
          <a:p>
            <a:pPr lvl="1"/>
            <a:r>
              <a:rPr lang="vi-VN"/>
              <a:t>Ưu tiên triển khai các dự án về vệ sinh môi trường, thu gom xử lý nước thải nhằm hạn chế tối đa ảnh hưởng của ô nhiễm trong thời gian sớm nhất.</a:t>
            </a:r>
          </a:p>
          <a:p>
            <a:pPr lvl="1"/>
            <a:r>
              <a:rPr lang="vi-VN"/>
              <a:t>Thực hiện tốt việc phân loại CTR trước khi thu gom, tăng cường tái sử dụng, tái chế rác thải.</a:t>
            </a:r>
          </a:p>
          <a:p>
            <a:pPr lvl="1"/>
            <a:r>
              <a:rPr lang="vi-VN"/>
              <a:t>Xây dựng quy định quản lý và cơ chế bảo vệ môi trường cho tất cả các hoạt động trong quần thể di tích.</a:t>
            </a:r>
          </a:p>
          <a:p>
            <a:pPr lvl="1"/>
            <a:r>
              <a:rPr lang="vi-VN"/>
              <a:t>Việc nạo vét lòng sông và kè sông cần tiến hành thi công cuốn chiếu từng đoạn tuyến, không thay đổi liên tục vị trí nạo vét để hạn chế tác động hệ sinh thái. Thi công đúng theo quy trình, biện pháp nạo vét, thống nhất luồng nạo vét để hạn chế thấp nhất biến động địa hình đáy sau nạo vét. Giám sát quá trình thi công tuân thủ đúng thiết kế. Nhờ đó hệ sinh thái thủy sinh, hệ động thực vật đáy sẽ có thời gian di chuyển đến nơi cư trú mới, thích nghi với điều kiện môi trường sống, không tạo ra sự thay đổi đột ngột làm ảnh hưởng đến hệ sinh thái.</a:t>
            </a:r>
            <a:endParaRPr lang="en-US"/>
          </a:p>
        </p:txBody>
      </p:sp>
    </p:spTree>
    <p:extLst>
      <p:ext uri="{BB962C8B-B14F-4D97-AF65-F5344CB8AC3E}">
        <p14:creationId xmlns:p14="http://schemas.microsoft.com/office/powerpoint/2010/main" val="3969224045"/>
      </p:ext>
    </p:extLst>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C9A78D2-9FCC-83A0-5385-8C926338D3E2}"/>
              </a:ext>
            </a:extLst>
          </p:cNvPr>
          <p:cNvSpPr>
            <a:spLocks noGrp="1"/>
          </p:cNvSpPr>
          <p:nvPr>
            <p:ph type="title"/>
          </p:nvPr>
        </p:nvSpPr>
        <p:spPr>
          <a:xfrm>
            <a:off x="233082" y="177627"/>
            <a:ext cx="8991881" cy="355250"/>
          </a:xfrm>
        </p:spPr>
        <p:txBody>
          <a:bodyPr>
            <a:normAutofit fontScale="90000"/>
          </a:bodyPr>
          <a:lstStyle/>
          <a:p>
            <a:r>
              <a:rPr lang="en-US"/>
              <a:t>Chương trình đầu tư</a:t>
            </a:r>
          </a:p>
        </p:txBody>
      </p:sp>
      <p:sp>
        <p:nvSpPr>
          <p:cNvPr id="6" name="Content Placeholder 5">
            <a:extLst>
              <a:ext uri="{FF2B5EF4-FFF2-40B4-BE49-F238E27FC236}">
                <a16:creationId xmlns:a16="http://schemas.microsoft.com/office/drawing/2014/main" id="{C24A086B-DC0D-21F2-53B4-351CB3AE0803}"/>
              </a:ext>
            </a:extLst>
          </p:cNvPr>
          <p:cNvSpPr>
            <a:spLocks noGrp="1"/>
          </p:cNvSpPr>
          <p:nvPr>
            <p:ph idx="1"/>
          </p:nvPr>
        </p:nvSpPr>
        <p:spPr>
          <a:xfrm>
            <a:off x="233082" y="616450"/>
            <a:ext cx="4719918" cy="6241550"/>
          </a:xfrm>
        </p:spPr>
        <p:txBody>
          <a:bodyPr>
            <a:normAutofit/>
          </a:bodyPr>
          <a:lstStyle/>
          <a:p>
            <a:r>
              <a:rPr lang="en-US" sz="1150"/>
              <a:t>Các nhóm dự án đầu tư</a:t>
            </a:r>
          </a:p>
          <a:p>
            <a:pPr lvl="2"/>
            <a:r>
              <a:rPr lang="vi-VN" sz="1150" b="1"/>
              <a:t>Nhóm dự án tu bổ, bảo quản, phục hồi di tích</a:t>
            </a:r>
            <a:r>
              <a:rPr lang="vi-VN" sz="1150"/>
              <a:t>: Cắm mốc giới bảo vệ di tích; Tu bổ, tôn tạo 20 di tích trong quần thể và các cơ sở tín ngưỡng khác; Di dời các điểm thương mại dịch vụ tự phát vào khu vực quy hoạch tập trung; phát triển các điểm dịch vụ trả lại cảnh quan cho quần thể; Lắp đặt hệ thống bảo vệ tượng Phật bà Hương Sơn; Bảo quản, trưng bày hệ thống mẫu vật hang Sũng Sàm gắn với xây dựng Bảo tàng Hương Sơn - cội nguồn thiêng liêng tại thung Phủ Mã; Khôi phục lễ hội đua thuyền và ném đá; Số hóa thông tin về quần thể Hương Sơn phục vụ công tác bảo tồn, phục dựng các giá trị truyền thống, lịch sử.</a:t>
            </a:r>
          </a:p>
          <a:p>
            <a:pPr lvl="2"/>
            <a:r>
              <a:rPr lang="vi-VN" sz="1150" b="1"/>
              <a:t>Nhóm dự án bảo vệ và phát triển hệ sinh thái rừng kết hợp phát triển du lịch</a:t>
            </a:r>
            <a:r>
              <a:rPr lang="vi-VN" sz="1150"/>
              <a:t>: Bảo tồn và phát triển rừng đặc dụng Hương Sơn; Nạo vét, phục hồi đa dạng sinh học hệ thống suối Yến – suối Long Vân – suối Tuyết Sơn; Xây dựng  đề án du lịch sinh thái, nghỉ dưỡng, giải trí trong rừng đặc dụng Hương Sơn; Bảo tồn cảnh quan đặc thù Hương Sơn.</a:t>
            </a:r>
          </a:p>
          <a:p>
            <a:pPr lvl="2"/>
            <a:r>
              <a:rPr lang="vi-VN" sz="1150" b="1"/>
              <a:t>Nhóm dự án phát triển khu, điểm du lịch và sản phẩm du lịch</a:t>
            </a:r>
            <a:r>
              <a:rPr lang="vi-VN" sz="1150"/>
              <a:t>: Trung tâm lễ hội An Phú; Khu du lịch nghỉ dưỡng sông Mỹ Hà; Trung tâm văn hóa Phật giáo Hương Sơn; Trung tâm Văn hóa – giải trí Hương Sơn; Khu du lịch sinh thái Hương Sơn.</a:t>
            </a:r>
          </a:p>
          <a:p>
            <a:pPr lvl="2"/>
            <a:r>
              <a:rPr lang="vi-VN" sz="1150" b="1"/>
              <a:t>Nhóm dự án phát triển hạ tầng kỹ thuật</a:t>
            </a:r>
            <a:r>
              <a:rPr lang="vi-VN" sz="1150"/>
              <a:t>: Hạ tầng kỹ thuật toàn khu (san nền, cấp điện, cấp nước…); Hoàn thiện trục đường nối Miếu Môn – Hương Sơn; Phát triển hệ thống bãi đỗ xe mới; Nâng cấp, hoàn thiện hệ thống bến thủy; Cải tạo hệ thống đò thuyền mang đặc sắc Hương Sơn.</a:t>
            </a:r>
          </a:p>
          <a:p>
            <a:pPr lvl="2"/>
            <a:r>
              <a:rPr lang="vi-VN" sz="1150" b="1"/>
              <a:t>Nhóm dự án bổ trợ</a:t>
            </a:r>
            <a:r>
              <a:rPr lang="vi-VN" sz="1150"/>
              <a:t>: Đền bù di dời dân cư ra khỏi khu vực I của di tích; Xây dựng ứng dụng du lịch Hương Sơn; Tổ chức các chương trình nghệ thuật đặc sắc;  Đào tạo lao động du lịch Hương Sơn hàng năm; Xây dựng mô hình số 3D quần thể Hương Sơn giới thiệu tại Bảo tàng Hương Sơn.</a:t>
            </a:r>
          </a:p>
        </p:txBody>
      </p:sp>
      <p:sp>
        <p:nvSpPr>
          <p:cNvPr id="4" name="Slide Number Placeholder 3">
            <a:extLst>
              <a:ext uri="{FF2B5EF4-FFF2-40B4-BE49-F238E27FC236}">
                <a16:creationId xmlns:a16="http://schemas.microsoft.com/office/drawing/2014/main" id="{98F30725-39F5-06D2-9B1E-05E4619A6AF7}"/>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69</a:t>
            </a:fld>
            <a:endParaRPr lang="en-US"/>
          </a:p>
        </p:txBody>
      </p:sp>
      <p:sp>
        <p:nvSpPr>
          <p:cNvPr id="19" name="Content Placeholder 18">
            <a:extLst>
              <a:ext uri="{FF2B5EF4-FFF2-40B4-BE49-F238E27FC236}">
                <a16:creationId xmlns:a16="http://schemas.microsoft.com/office/drawing/2014/main" id="{7D21CDA5-CB95-0665-8465-892CC6E610D7}"/>
              </a:ext>
            </a:extLst>
          </p:cNvPr>
          <p:cNvSpPr>
            <a:spLocks noGrp="1"/>
          </p:cNvSpPr>
          <p:nvPr>
            <p:ph idx="13"/>
          </p:nvPr>
        </p:nvSpPr>
        <p:spPr>
          <a:xfrm>
            <a:off x="5133000" y="616450"/>
            <a:ext cx="4719918" cy="5560514"/>
          </a:xfrm>
        </p:spPr>
        <p:txBody>
          <a:bodyPr>
            <a:normAutofit/>
          </a:bodyPr>
          <a:lstStyle/>
          <a:p>
            <a:r>
              <a:rPr lang="en-US"/>
              <a:t>Nguồn vốn và phân kỳ đầu tư</a:t>
            </a:r>
          </a:p>
          <a:p>
            <a:pPr lvl="1">
              <a:spcAft>
                <a:spcPts val="700"/>
              </a:spcAft>
            </a:pPr>
            <a:r>
              <a:rPr lang="en-US"/>
              <a:t>Thời kỳ thực hiện quy hoạch: đến năm 2030, tầm nhìn đến năm 2050; trong đó:</a:t>
            </a:r>
          </a:p>
          <a:p>
            <a:pPr lvl="1">
              <a:spcAft>
                <a:spcPts val="700"/>
              </a:spcAft>
            </a:pPr>
            <a:r>
              <a:rPr lang="vi-VN"/>
              <a:t>Nguồn vốn và phân kỳ đầu tư</a:t>
            </a:r>
            <a:r>
              <a:rPr lang="vi-VN" b="1"/>
              <a:t>: </a:t>
            </a:r>
            <a:r>
              <a:rPr lang="vi-VN"/>
              <a:t>Tổng vốn đầu tư khoảng </a:t>
            </a:r>
            <a:r>
              <a:rPr lang="en-US"/>
              <a:t>42.176,80</a:t>
            </a:r>
            <a:r>
              <a:rPr lang="vi-VN"/>
              <a:t> tỷ đồng.</a:t>
            </a:r>
          </a:p>
          <a:p>
            <a:pPr lvl="1">
              <a:spcAft>
                <a:spcPts val="700"/>
              </a:spcAft>
            </a:pPr>
            <a:r>
              <a:rPr lang="vi-VN" b="1"/>
              <a:t>Vốn ngân sách: Khoảng 3.</a:t>
            </a:r>
            <a:r>
              <a:rPr lang="en-US" b="1"/>
              <a:t>414</a:t>
            </a:r>
            <a:r>
              <a:rPr lang="vi-VN" b="1"/>
              <a:t>,24 tỷ đồng</a:t>
            </a:r>
            <a:r>
              <a:rPr lang="vi-VN"/>
              <a:t>; bao gồm ngân sách thành phố Hà Nội và nguồn thu từ quần thể Hương Sơn, đặc biệt là các nguồn từ phát triển dịch vụ và vé thắng cảnh. Tập trung triển khai các dự án bảo quản, tu bổ, phục hồi di tích; hạ tầng kỹ thuật và các dự án phục vụ cộng đồng.</a:t>
            </a:r>
          </a:p>
          <a:p>
            <a:pPr lvl="1">
              <a:spcAft>
                <a:spcPts val="700"/>
              </a:spcAft>
            </a:pPr>
            <a:r>
              <a:rPr lang="vi-VN" b="1"/>
              <a:t>Vốn ngoài ngân sách </a:t>
            </a:r>
            <a:r>
              <a:rPr lang="vi-VN"/>
              <a:t>(đóng góp của các tổ chức, doanh nghiệp và nguồn đóng góp của nhân dân; vốn từ doanh nghiệp; vốn từ cộng đồng dân cư): </a:t>
            </a:r>
            <a:r>
              <a:rPr lang="vi-VN" b="1"/>
              <a:t>Khoảng 38.762,56 tỷ đồng; </a:t>
            </a:r>
            <a:r>
              <a:rPr lang="vi-VN"/>
              <a:t>phát huy giá trị di tích gắn với thương mại dịch vụ, du lịch, hỗ trợ bảo tồn và phát triển hạ tầng kỹ thuật… </a:t>
            </a:r>
          </a:p>
          <a:p>
            <a:pPr lvl="1">
              <a:spcAft>
                <a:spcPts val="700"/>
              </a:spcAft>
            </a:pPr>
            <a:r>
              <a:rPr lang="vi-VN" b="1"/>
              <a:t>Phân kỳ đầu tư: </a:t>
            </a:r>
            <a:r>
              <a:rPr lang="vi-VN"/>
              <a:t>Đến năm 2030 khoảng </a:t>
            </a:r>
            <a:r>
              <a:rPr lang="en-US"/>
              <a:t>8.036,00</a:t>
            </a:r>
            <a:r>
              <a:rPr lang="vi-VN"/>
              <a:t> tỷ đồng; giai đoạn 2030-2050 khoảng 34.</a:t>
            </a:r>
            <a:r>
              <a:rPr lang="en-US"/>
              <a:t>140</a:t>
            </a:r>
            <a:r>
              <a:rPr lang="vi-VN"/>
              <a:t>,80 tỷ đồng</a:t>
            </a:r>
            <a:r>
              <a:rPr lang="en-US"/>
              <a:t>.</a:t>
            </a:r>
            <a:endParaRPr lang="vi-VN"/>
          </a:p>
        </p:txBody>
      </p:sp>
    </p:spTree>
    <p:extLst>
      <p:ext uri="{BB962C8B-B14F-4D97-AF65-F5344CB8AC3E}">
        <p14:creationId xmlns:p14="http://schemas.microsoft.com/office/powerpoint/2010/main" val="105878266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46B4-2FD4-5441-A61D-660FD43265D9}"/>
              </a:ext>
            </a:extLst>
          </p:cNvPr>
          <p:cNvSpPr>
            <a:spLocks noGrp="1"/>
          </p:cNvSpPr>
          <p:nvPr>
            <p:ph type="title"/>
          </p:nvPr>
        </p:nvSpPr>
        <p:spPr>
          <a:xfrm>
            <a:off x="233082" y="177627"/>
            <a:ext cx="8991881" cy="355250"/>
          </a:xfrm>
        </p:spPr>
        <p:txBody>
          <a:bodyPr>
            <a:normAutofit fontScale="90000"/>
          </a:bodyPr>
          <a:lstStyle/>
          <a:p>
            <a:r>
              <a:rPr lang="en-US"/>
              <a:t>Vị trí, mối liên hệ vùng</a:t>
            </a:r>
          </a:p>
        </p:txBody>
      </p:sp>
      <p:sp>
        <p:nvSpPr>
          <p:cNvPr id="3" name="Content Placeholder 2">
            <a:extLst>
              <a:ext uri="{FF2B5EF4-FFF2-40B4-BE49-F238E27FC236}">
                <a16:creationId xmlns:a16="http://schemas.microsoft.com/office/drawing/2014/main" id="{7B9DC282-AC62-B4BB-E94F-BB6BA302A0C3}"/>
              </a:ext>
            </a:extLst>
          </p:cNvPr>
          <p:cNvSpPr>
            <a:spLocks noGrp="1"/>
          </p:cNvSpPr>
          <p:nvPr>
            <p:ph idx="1"/>
          </p:nvPr>
        </p:nvSpPr>
        <p:spPr>
          <a:xfrm>
            <a:off x="233082" y="616450"/>
            <a:ext cx="4210188" cy="5810854"/>
          </a:xfrm>
        </p:spPr>
        <p:txBody>
          <a:bodyPr>
            <a:normAutofit/>
          </a:bodyPr>
          <a:lstStyle/>
          <a:p>
            <a:r>
              <a:rPr lang="en-US" altLang="en-US" sz="1150"/>
              <a:t>Vị trí địa lý:</a:t>
            </a:r>
          </a:p>
          <a:p>
            <a:pPr lvl="2"/>
            <a:r>
              <a:rPr lang="en-US" altLang="en-US" sz="1150"/>
              <a:t>Quần thể có tọa độ từ 20</a:t>
            </a:r>
            <a:r>
              <a:rPr lang="en-US" sz="1150"/>
              <a:t>º34’-20º39’ vĩ độ Bắc; 105º41’-105º49’ kinh độ Đông, phía Nam Hà Nội; t</a:t>
            </a:r>
            <a:r>
              <a:rPr lang="en-US" altLang="en-US" sz="1150"/>
              <a:t>huộc vùng đá vôi </a:t>
            </a:r>
            <a:r>
              <a:rPr lang="vi-VN" altLang="en-US" sz="1150"/>
              <a:t>Tây Bắc kéo dài từ Lào Cai xuống Sơn La, Hòa Bình, Ninh Bình</a:t>
            </a:r>
            <a:r>
              <a:rPr lang="en-US" altLang="en-US" sz="1150"/>
              <a:t>, chịu ảnh hưởng của khí hậu nhiệt đới ẩm gió mùa trong hàng trăm triệu năm hình thành những đặc trưng tiêu biểu: Hệ thống hang động, hố sụt, cảnh quan kỳ thú…</a:t>
            </a:r>
          </a:p>
          <a:p>
            <a:r>
              <a:rPr lang="en-US" altLang="en-US" sz="1150"/>
              <a:t>Mối liên hệ vùng</a:t>
            </a:r>
          </a:p>
          <a:p>
            <a:pPr lvl="2"/>
            <a:r>
              <a:rPr lang="en-US" altLang="en-US" sz="1150"/>
              <a:t>V</a:t>
            </a:r>
            <a:r>
              <a:rPr lang="vi-VN" altLang="en-US" sz="1150"/>
              <a:t>ị trí thuận lợi, </a:t>
            </a:r>
            <a:r>
              <a:rPr lang="en-US" sz="1150"/>
              <a:t>cách trung tâm Hà Nội khoảng 60km về phía Nam, cách Quốc lộ 21B khoảng 5km</a:t>
            </a:r>
            <a:r>
              <a:rPr lang="vi-VN" altLang="en-US" sz="1150"/>
              <a:t>. Đặc biệt, Hương Sơn cách sân bay </a:t>
            </a:r>
            <a:r>
              <a:rPr lang="en-US" altLang="en-US" sz="1150"/>
              <a:t>phía Nam </a:t>
            </a:r>
            <a:r>
              <a:rPr lang="vi-VN" altLang="en-US" sz="1150"/>
              <a:t>quy hoạch mới của Hà Nội khoảng 10km</a:t>
            </a:r>
            <a:r>
              <a:rPr lang="en-US" altLang="en-US" sz="1150"/>
              <a:t>.</a:t>
            </a:r>
          </a:p>
          <a:p>
            <a:pPr lvl="2"/>
            <a:r>
              <a:rPr lang="vi-VN" altLang="en-US" sz="1150"/>
              <a:t>Kết nối hành lang du lịch dọc sông Đáy</a:t>
            </a:r>
            <a:r>
              <a:rPr lang="en-US" altLang="en-US" sz="1150"/>
              <a:t> của Hà Nội và nằm trong </a:t>
            </a:r>
            <a:r>
              <a:rPr lang="vi-VN" altLang="en-US" sz="1150"/>
              <a:t>Hành lang du lịch phía Nam</a:t>
            </a:r>
            <a:r>
              <a:rPr lang="en-US" altLang="en-US" sz="1150"/>
              <a:t> liên tỉnh</a:t>
            </a:r>
            <a:r>
              <a:rPr lang="vi-VN" altLang="en-US" sz="1150"/>
              <a:t>: </a:t>
            </a:r>
            <a:r>
              <a:rPr lang="en-US" altLang="en-US" sz="1150"/>
              <a:t>Hà Nội </a:t>
            </a:r>
            <a:r>
              <a:rPr lang="vi-VN" altLang="en-US" sz="1150"/>
              <a:t>– Ninh Bình.</a:t>
            </a:r>
          </a:p>
          <a:p>
            <a:r>
              <a:rPr lang="en-US" altLang="en-US" sz="1150"/>
              <a:t>Vai trò của di tích:</a:t>
            </a:r>
          </a:p>
          <a:p>
            <a:pPr lvl="2"/>
            <a:r>
              <a:rPr lang="en-US" sz="1150"/>
              <a:t>Trong Quy hoạch thủ đô và Quy hoạch chung thành phố Hà Nội: Khu vực tiềm năng phát triển khu DLQG; trong </a:t>
            </a:r>
            <a:r>
              <a:rPr lang="vi-VN" sz="1150"/>
              <a:t>vùng sản xuất nông nghiệp sạch, an toàn phía Tây Nam </a:t>
            </a:r>
            <a:r>
              <a:rPr lang="en-US" sz="1150"/>
              <a:t>t</a:t>
            </a:r>
            <a:r>
              <a:rPr lang="vi-VN" sz="1150"/>
              <a:t>hủ đô</a:t>
            </a:r>
            <a:r>
              <a:rPr lang="en-US" sz="1150"/>
              <a:t> và là khu vưc được nghiên cứu, đề xuất đề nghị UNESCO ghi danh di sản thế giới</a:t>
            </a:r>
            <a:r>
              <a:rPr lang="vi-VN" sz="1150"/>
              <a:t>. </a:t>
            </a:r>
            <a:endParaRPr lang="en-US" sz="1150"/>
          </a:p>
          <a:p>
            <a:pPr lvl="2"/>
            <a:r>
              <a:rPr lang="en-US" sz="1150"/>
              <a:t>L</a:t>
            </a:r>
            <a:r>
              <a:rPr lang="vi-VN" sz="1150"/>
              <a:t>à trung tâm văn hóa – tín ngưỡng của miền Bắc</a:t>
            </a:r>
            <a:r>
              <a:rPr lang="en-US" sz="1150"/>
              <a:t>.</a:t>
            </a:r>
          </a:p>
          <a:p>
            <a:pPr lvl="2"/>
            <a:r>
              <a:rPr lang="en-US" sz="1150"/>
              <a:t>Khu du lịch hấp dẫn của thủ đô Hà Nội; Động lực phát triển kinh tế của xã Hương Sơn.</a:t>
            </a:r>
          </a:p>
        </p:txBody>
      </p:sp>
      <p:sp>
        <p:nvSpPr>
          <p:cNvPr id="4" name="Slide Number Placeholder 3">
            <a:extLst>
              <a:ext uri="{FF2B5EF4-FFF2-40B4-BE49-F238E27FC236}">
                <a16:creationId xmlns:a16="http://schemas.microsoft.com/office/drawing/2014/main" id="{45507256-8611-B75F-4879-575995F938E6}"/>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7</a:t>
            </a:fld>
            <a:endParaRPr lang="en-US"/>
          </a:p>
        </p:txBody>
      </p:sp>
      <p:sp>
        <p:nvSpPr>
          <p:cNvPr id="5" name="Arrow: Right 4">
            <a:extLst>
              <a:ext uri="{FF2B5EF4-FFF2-40B4-BE49-F238E27FC236}">
                <a16:creationId xmlns:a16="http://schemas.microsoft.com/office/drawing/2014/main" id="{0D557830-ED6B-312D-FA01-424BB33EAE1E}"/>
              </a:ext>
            </a:extLst>
          </p:cNvPr>
          <p:cNvSpPr/>
          <p:nvPr/>
        </p:nvSpPr>
        <p:spPr>
          <a:xfrm>
            <a:off x="233082" y="6241550"/>
            <a:ext cx="336761"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29B3171-78D0-95E5-FDBE-394E576854BA}"/>
              </a:ext>
            </a:extLst>
          </p:cNvPr>
          <p:cNvSpPr txBox="1"/>
          <p:nvPr/>
        </p:nvSpPr>
        <p:spPr>
          <a:xfrm>
            <a:off x="722167" y="6017937"/>
            <a:ext cx="9130751" cy="623248"/>
          </a:xfrm>
          <a:prstGeom prst="rect">
            <a:avLst/>
          </a:prstGeom>
          <a:noFill/>
        </p:spPr>
        <p:txBody>
          <a:bodyPr wrap="square">
            <a:spAutoFit/>
          </a:bodyPr>
          <a:lstStyle/>
          <a:p>
            <a:pPr marL="171450" indent="-171450">
              <a:buFont typeface="Arial" panose="020B0604020202020204" pitchFamily="34" charset="0"/>
              <a:buChar char="•"/>
            </a:pPr>
            <a:r>
              <a:rPr lang="en-US" sz="1150">
                <a:solidFill>
                  <a:srgbClr val="FF0000"/>
                </a:solidFill>
              </a:rPr>
              <a:t>Vị trí địa lý tạo điều kiện hình thành cảnh quan độc nhất vô nhị, hệ sinh thái tiêu biểu với cảnh sắc thiên nhiên thay đổi theo mùa.</a:t>
            </a:r>
          </a:p>
          <a:p>
            <a:pPr marL="171450" indent="-171450">
              <a:buFont typeface="Arial" panose="020B0604020202020204" pitchFamily="34" charset="0"/>
              <a:buChar char="•"/>
            </a:pPr>
            <a:r>
              <a:rPr lang="en-US" sz="1150">
                <a:solidFill>
                  <a:srgbClr val="FF0000"/>
                </a:solidFill>
              </a:rPr>
              <a:t>Thuận lợi tiếp cận và mở rộng thị trường khách du lịch cả nước qua đầu mối hạ tầng thủ đô hiện tại và tương lai.</a:t>
            </a:r>
          </a:p>
          <a:p>
            <a:pPr marL="171450" indent="-171450">
              <a:buFont typeface="Arial" panose="020B0604020202020204" pitchFamily="34" charset="0"/>
              <a:buChar char="•"/>
            </a:pPr>
            <a:r>
              <a:rPr lang="en-US" sz="1150">
                <a:solidFill>
                  <a:srgbClr val="FF0000"/>
                </a:solidFill>
              </a:rPr>
              <a:t>Vai trò quan trọng trong kinh tế, xã hội tạo thuận lợi thu hút nguồn lực: Ngân sách, ưu tiên của các cấp ngành… và thu hút nhà đầu tư.</a:t>
            </a:r>
            <a:endParaRPr lang="vi-VN" sz="1150">
              <a:solidFill>
                <a:srgbClr val="FF0000"/>
              </a:solidFill>
            </a:endParaRPr>
          </a:p>
        </p:txBody>
      </p:sp>
      <p:grpSp>
        <p:nvGrpSpPr>
          <p:cNvPr id="15" name="Group 14">
            <a:extLst>
              <a:ext uri="{FF2B5EF4-FFF2-40B4-BE49-F238E27FC236}">
                <a16:creationId xmlns:a16="http://schemas.microsoft.com/office/drawing/2014/main" id="{A9CB29C8-61A5-1AAA-5D83-26431E0CEE6B}"/>
              </a:ext>
            </a:extLst>
          </p:cNvPr>
          <p:cNvGrpSpPr/>
          <p:nvPr/>
        </p:nvGrpSpPr>
        <p:grpSpPr>
          <a:xfrm>
            <a:off x="4509247" y="486512"/>
            <a:ext cx="5343671" cy="5474826"/>
            <a:chOff x="4509247" y="486512"/>
            <a:chExt cx="5343671" cy="5474826"/>
          </a:xfrm>
        </p:grpSpPr>
        <p:pic>
          <p:nvPicPr>
            <p:cNvPr id="6" name="Picture 5">
              <a:extLst>
                <a:ext uri="{FF2B5EF4-FFF2-40B4-BE49-F238E27FC236}">
                  <a16:creationId xmlns:a16="http://schemas.microsoft.com/office/drawing/2014/main" id="{86F203BF-A9EA-462B-A878-B4953C579428}"/>
                </a:ext>
              </a:extLst>
            </p:cNvPr>
            <p:cNvPicPr>
              <a:picLocks noChangeAspect="1"/>
            </p:cNvPicPr>
            <p:nvPr/>
          </p:nvPicPr>
          <p:blipFill>
            <a:blip r:embed="rId3" cstate="print">
              <a:extLst>
                <a:ext uri="{28A0092B-C50C-407E-A947-70E740481C1C}">
                  <a14:useLocalDpi xmlns:a14="http://schemas.microsoft.com/office/drawing/2010/main" val="0"/>
                </a:ext>
              </a:extLst>
            </a:blip>
            <a:srcRect l="13600" t="6481" r="21826"/>
            <a:stretch/>
          </p:blipFill>
          <p:spPr>
            <a:xfrm>
              <a:off x="4509247" y="486512"/>
              <a:ext cx="5343671" cy="5474826"/>
            </a:xfrm>
            <a:prstGeom prst="rect">
              <a:avLst/>
            </a:prstGeom>
          </p:spPr>
        </p:pic>
        <p:sp>
          <p:nvSpPr>
            <p:cNvPr id="11" name="Freeform: Shape 10">
              <a:extLst>
                <a:ext uri="{FF2B5EF4-FFF2-40B4-BE49-F238E27FC236}">
                  <a16:creationId xmlns:a16="http://schemas.microsoft.com/office/drawing/2014/main" id="{F39659F8-BD79-C6FB-88A1-30A9460B04C7}"/>
                </a:ext>
              </a:extLst>
            </p:cNvPr>
            <p:cNvSpPr/>
            <p:nvPr/>
          </p:nvSpPr>
          <p:spPr>
            <a:xfrm>
              <a:off x="6817342" y="2239089"/>
              <a:ext cx="293910" cy="1176232"/>
            </a:xfrm>
            <a:custGeom>
              <a:avLst/>
              <a:gdLst>
                <a:gd name="connsiteX0" fmla="*/ 138113 w 224915"/>
                <a:gd name="connsiteY0" fmla="*/ 0 h 900113"/>
                <a:gd name="connsiteX1" fmla="*/ 100013 w 224915"/>
                <a:gd name="connsiteY1" fmla="*/ 104775 h 900113"/>
                <a:gd name="connsiteX2" fmla="*/ 104775 w 224915"/>
                <a:gd name="connsiteY2" fmla="*/ 247650 h 900113"/>
                <a:gd name="connsiteX3" fmla="*/ 142875 w 224915"/>
                <a:gd name="connsiteY3" fmla="*/ 385763 h 900113"/>
                <a:gd name="connsiteX4" fmla="*/ 180975 w 224915"/>
                <a:gd name="connsiteY4" fmla="*/ 500063 h 900113"/>
                <a:gd name="connsiteX5" fmla="*/ 223838 w 224915"/>
                <a:gd name="connsiteY5" fmla="*/ 614363 h 900113"/>
                <a:gd name="connsiteX6" fmla="*/ 204788 w 224915"/>
                <a:gd name="connsiteY6" fmla="*/ 728663 h 900113"/>
                <a:gd name="connsiteX7" fmla="*/ 128588 w 224915"/>
                <a:gd name="connsiteY7" fmla="*/ 819150 h 900113"/>
                <a:gd name="connsiteX8" fmla="*/ 42863 w 224915"/>
                <a:gd name="connsiteY8" fmla="*/ 871538 h 900113"/>
                <a:gd name="connsiteX9" fmla="*/ 0 w 224915"/>
                <a:gd name="connsiteY9" fmla="*/ 900113 h 90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915" h="900113">
                  <a:moveTo>
                    <a:pt x="138113" y="0"/>
                  </a:moveTo>
                  <a:cubicBezTo>
                    <a:pt x="121841" y="31750"/>
                    <a:pt x="105569" y="63500"/>
                    <a:pt x="100013" y="104775"/>
                  </a:cubicBezTo>
                  <a:cubicBezTo>
                    <a:pt x="94457" y="146050"/>
                    <a:pt x="97631" y="200819"/>
                    <a:pt x="104775" y="247650"/>
                  </a:cubicBezTo>
                  <a:cubicBezTo>
                    <a:pt x="111919" y="294481"/>
                    <a:pt x="130175" y="343694"/>
                    <a:pt x="142875" y="385763"/>
                  </a:cubicBezTo>
                  <a:cubicBezTo>
                    <a:pt x="155575" y="427832"/>
                    <a:pt x="167481" y="461963"/>
                    <a:pt x="180975" y="500063"/>
                  </a:cubicBezTo>
                  <a:cubicBezTo>
                    <a:pt x="194469" y="538163"/>
                    <a:pt x="219869" y="576263"/>
                    <a:pt x="223838" y="614363"/>
                  </a:cubicBezTo>
                  <a:cubicBezTo>
                    <a:pt x="227807" y="652463"/>
                    <a:pt x="220663" y="694532"/>
                    <a:pt x="204788" y="728663"/>
                  </a:cubicBezTo>
                  <a:cubicBezTo>
                    <a:pt x="188913" y="762794"/>
                    <a:pt x="155575" y="795338"/>
                    <a:pt x="128588" y="819150"/>
                  </a:cubicBezTo>
                  <a:cubicBezTo>
                    <a:pt x="101601" y="842962"/>
                    <a:pt x="64294" y="858044"/>
                    <a:pt x="42863" y="871538"/>
                  </a:cubicBezTo>
                  <a:cubicBezTo>
                    <a:pt x="21432" y="885032"/>
                    <a:pt x="10716" y="892572"/>
                    <a:pt x="0" y="900113"/>
                  </a:cubicBezTo>
                </a:path>
              </a:pathLst>
            </a:custGeom>
            <a:noFill/>
            <a:ln w="15875">
              <a:solidFill>
                <a:srgbClr val="D1962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C2326A3-8821-6DC4-0E03-A2C1D6DD0D84}"/>
                </a:ext>
              </a:extLst>
            </p:cNvPr>
            <p:cNvPicPr>
              <a:picLocks noChangeAspect="1"/>
            </p:cNvPicPr>
            <p:nvPr/>
          </p:nvPicPr>
          <p:blipFill>
            <a:blip r:embed="rId3" cstate="print">
              <a:extLst>
                <a:ext uri="{28A0092B-C50C-407E-A947-70E740481C1C}">
                  <a14:useLocalDpi xmlns:a14="http://schemas.microsoft.com/office/drawing/2010/main" val="0"/>
                </a:ext>
              </a:extLst>
            </a:blip>
            <a:srcRect l="80296" t="75080" r="1289"/>
            <a:stretch/>
          </p:blipFill>
          <p:spPr>
            <a:xfrm>
              <a:off x="8373525" y="4545106"/>
              <a:ext cx="1479393" cy="1416232"/>
            </a:xfrm>
            <a:prstGeom prst="rect">
              <a:avLst/>
            </a:prstGeom>
          </p:spPr>
        </p:pic>
      </p:grpSp>
    </p:spTree>
    <p:extLst>
      <p:ext uri="{BB962C8B-B14F-4D97-AF65-F5344CB8AC3E}">
        <p14:creationId xmlns:p14="http://schemas.microsoft.com/office/powerpoint/2010/main" val="1012840540"/>
      </p:ext>
    </p:extLst>
  </p:cSld>
  <p:clrMapOvr>
    <a:masterClrMapping/>
  </p:clrMapOvr>
  <p:transition spd="slow">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D2D6-E861-324B-D8CE-24C03962F72F}"/>
              </a:ext>
            </a:extLst>
          </p:cNvPr>
          <p:cNvSpPr>
            <a:spLocks noGrp="1"/>
          </p:cNvSpPr>
          <p:nvPr>
            <p:ph type="title"/>
          </p:nvPr>
        </p:nvSpPr>
        <p:spPr/>
        <p:txBody>
          <a:bodyPr>
            <a:normAutofit fontScale="90000"/>
          </a:bodyPr>
          <a:lstStyle/>
          <a:p>
            <a:r>
              <a:rPr lang="en-US"/>
              <a:t>Chương trình đầu tư</a:t>
            </a:r>
          </a:p>
        </p:txBody>
      </p:sp>
      <p:sp>
        <p:nvSpPr>
          <p:cNvPr id="3" name="Content Placeholder 2">
            <a:extLst>
              <a:ext uri="{FF2B5EF4-FFF2-40B4-BE49-F238E27FC236}">
                <a16:creationId xmlns:a16="http://schemas.microsoft.com/office/drawing/2014/main" id="{92C0E0C2-39AF-BFFD-92AA-89A9D8CF98B0}"/>
              </a:ext>
            </a:extLst>
          </p:cNvPr>
          <p:cNvSpPr>
            <a:spLocks noGrp="1"/>
          </p:cNvSpPr>
          <p:nvPr>
            <p:ph idx="1"/>
          </p:nvPr>
        </p:nvSpPr>
        <p:spPr/>
        <p:txBody>
          <a:bodyPr/>
          <a:lstStyle/>
          <a:p>
            <a:r>
              <a:rPr lang="en-US"/>
              <a:t>Các dự án ưu tiên đầu tư:</a:t>
            </a:r>
          </a:p>
          <a:p>
            <a:pPr lvl="1"/>
            <a:r>
              <a:rPr lang="vi-VN"/>
              <a:t>Dự án ưu tiên đầu tư: 1</a:t>
            </a:r>
            <a:r>
              <a:rPr lang="en-US"/>
              <a:t>5</a:t>
            </a:r>
            <a:r>
              <a:rPr lang="vi-VN"/>
              <a:t> dự án</a:t>
            </a:r>
            <a:r>
              <a:rPr lang="en-US"/>
              <a:t> ưu tiên</a:t>
            </a:r>
            <a:r>
              <a:rPr lang="vi-VN"/>
              <a:t> với tổng nguồn vốn khoảng 33.</a:t>
            </a:r>
            <a:r>
              <a:rPr lang="en-US"/>
              <a:t>800</a:t>
            </a:r>
            <a:r>
              <a:rPr lang="vi-VN"/>
              <a:t> tỷ đồng, bao gồm vốn ngân sách khoảng 33.000 tỷ đồng, vốn ngân sách </a:t>
            </a:r>
            <a:r>
              <a:rPr lang="en-US"/>
              <a:t>800</a:t>
            </a:r>
            <a:r>
              <a:rPr lang="vi-VN"/>
              <a:t> tỷ đồng</a:t>
            </a:r>
            <a:endParaRPr lang="en-US"/>
          </a:p>
        </p:txBody>
      </p:sp>
      <p:sp>
        <p:nvSpPr>
          <p:cNvPr id="4" name="Slide Number Placeholder 3">
            <a:extLst>
              <a:ext uri="{FF2B5EF4-FFF2-40B4-BE49-F238E27FC236}">
                <a16:creationId xmlns:a16="http://schemas.microsoft.com/office/drawing/2014/main" id="{F15A014C-3742-11B4-C9D8-F848E837F6AF}"/>
              </a:ext>
            </a:extLst>
          </p:cNvPr>
          <p:cNvSpPr>
            <a:spLocks noGrp="1"/>
          </p:cNvSpPr>
          <p:nvPr>
            <p:ph type="sldNum" sz="quarter" idx="12"/>
          </p:nvPr>
        </p:nvSpPr>
        <p:spPr/>
        <p:txBody>
          <a:bodyPr/>
          <a:lstStyle/>
          <a:p>
            <a:fld id="{F44AB3EA-1908-4001-84F3-B79CAC7B64E5}" type="slidenum">
              <a:rPr lang="en-US" smtClean="0"/>
              <a:t>70</a:t>
            </a:fld>
            <a:endParaRPr lang="en-US"/>
          </a:p>
        </p:txBody>
      </p:sp>
      <p:graphicFrame>
        <p:nvGraphicFramePr>
          <p:cNvPr id="5" name="Table 4">
            <a:extLst>
              <a:ext uri="{FF2B5EF4-FFF2-40B4-BE49-F238E27FC236}">
                <a16:creationId xmlns:a16="http://schemas.microsoft.com/office/drawing/2014/main" id="{495691B9-EA46-66BB-579B-6DC30AAB669D}"/>
              </a:ext>
            </a:extLst>
          </p:cNvPr>
          <p:cNvGraphicFramePr>
            <a:graphicFrameLocks noGrp="1"/>
          </p:cNvGraphicFramePr>
          <p:nvPr>
            <p:extLst>
              <p:ext uri="{D42A27DB-BD31-4B8C-83A1-F6EECF244321}">
                <p14:modId xmlns:p14="http://schemas.microsoft.com/office/powerpoint/2010/main" val="1558077370"/>
              </p:ext>
            </p:extLst>
          </p:nvPr>
        </p:nvGraphicFramePr>
        <p:xfrm>
          <a:off x="351931" y="1319379"/>
          <a:ext cx="9202137" cy="5271536"/>
        </p:xfrm>
        <a:graphic>
          <a:graphicData uri="http://schemas.openxmlformats.org/drawingml/2006/table">
            <a:tbl>
              <a:tblPr>
                <a:tableStyleId>{21E4AEA4-8DFA-4A89-87EB-49C32662AFE0}</a:tableStyleId>
              </a:tblPr>
              <a:tblGrid>
                <a:gridCol w="607736">
                  <a:extLst>
                    <a:ext uri="{9D8B030D-6E8A-4147-A177-3AD203B41FA5}">
                      <a16:colId xmlns:a16="http://schemas.microsoft.com/office/drawing/2014/main" val="2717032967"/>
                    </a:ext>
                  </a:extLst>
                </a:gridCol>
                <a:gridCol w="4861711">
                  <a:extLst>
                    <a:ext uri="{9D8B030D-6E8A-4147-A177-3AD203B41FA5}">
                      <a16:colId xmlns:a16="http://schemas.microsoft.com/office/drawing/2014/main" val="3817279543"/>
                    </a:ext>
                  </a:extLst>
                </a:gridCol>
                <a:gridCol w="1530036">
                  <a:extLst>
                    <a:ext uri="{9D8B030D-6E8A-4147-A177-3AD203B41FA5}">
                      <a16:colId xmlns:a16="http://schemas.microsoft.com/office/drawing/2014/main" val="1777829005"/>
                    </a:ext>
                  </a:extLst>
                </a:gridCol>
                <a:gridCol w="1065710">
                  <a:extLst>
                    <a:ext uri="{9D8B030D-6E8A-4147-A177-3AD203B41FA5}">
                      <a16:colId xmlns:a16="http://schemas.microsoft.com/office/drawing/2014/main" val="1942025273"/>
                    </a:ext>
                  </a:extLst>
                </a:gridCol>
                <a:gridCol w="1136944">
                  <a:extLst>
                    <a:ext uri="{9D8B030D-6E8A-4147-A177-3AD203B41FA5}">
                      <a16:colId xmlns:a16="http://schemas.microsoft.com/office/drawing/2014/main" val="3035716040"/>
                    </a:ext>
                  </a:extLst>
                </a:gridCol>
              </a:tblGrid>
              <a:tr h="259790">
                <a:tc>
                  <a:txBody>
                    <a:bodyPr/>
                    <a:lstStyle/>
                    <a:p>
                      <a:pPr algn="ctr" fontAlgn="ctr">
                        <a:buNone/>
                      </a:pPr>
                      <a:r>
                        <a:rPr lang="en-US" sz="1000" b="1" u="none" strike="noStrike">
                          <a:effectLst/>
                        </a:rPr>
                        <a:t>STT</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ctr" fontAlgn="ctr">
                        <a:buNone/>
                      </a:pPr>
                      <a:r>
                        <a:rPr lang="en-US" sz="1000" b="1" u="none" strike="noStrike">
                          <a:effectLst/>
                        </a:rPr>
                        <a:t>Tên dự án</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ctr" fontAlgn="ctr">
                        <a:buNone/>
                      </a:pPr>
                      <a:r>
                        <a:rPr lang="vi-VN" sz="1000" b="1" u="none" strike="noStrike">
                          <a:effectLst/>
                        </a:rPr>
                        <a:t>Vốn đầu tư </a:t>
                      </a:r>
                      <a:r>
                        <a:rPr lang="en-US" sz="1000" b="1" u="none" strike="noStrike">
                          <a:effectLst/>
                        </a:rPr>
                        <a:t> </a:t>
                      </a:r>
                      <a:r>
                        <a:rPr lang="vi-VN" sz="1000" b="1" u="none" strike="noStrike">
                          <a:effectLst/>
                        </a:rPr>
                        <a:t>(tỷ đồng)</a:t>
                      </a:r>
                      <a:endParaRPr lang="vi-VN"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ctr" fontAlgn="ctr">
                        <a:buNone/>
                      </a:pPr>
                      <a:r>
                        <a:rPr lang="vi-VN" sz="1000" b="1" u="none" strike="noStrike">
                          <a:effectLst/>
                        </a:rPr>
                        <a:t>Phân kỳ đầu tư</a:t>
                      </a:r>
                      <a:endParaRPr lang="vi-VN"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ctr" fontAlgn="ctr">
                        <a:buNone/>
                      </a:pPr>
                      <a:r>
                        <a:rPr lang="vi-VN" sz="1000" b="1" u="none" strike="noStrike">
                          <a:effectLst/>
                        </a:rPr>
                        <a:t>Nguồn vốn đầu tư</a:t>
                      </a:r>
                      <a:endParaRPr lang="vi-VN"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225769751"/>
                  </a:ext>
                </a:extLst>
              </a:tr>
              <a:tr h="174139">
                <a:tc>
                  <a:txBody>
                    <a:bodyPr/>
                    <a:lstStyle/>
                    <a:p>
                      <a:pPr algn="ctr" fontAlgn="ctr">
                        <a:buNone/>
                      </a:pPr>
                      <a:r>
                        <a:rPr lang="en-US" sz="1000" b="1" u="none" strike="noStrike">
                          <a:effectLst/>
                        </a:rPr>
                        <a:t>I</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b="1" u="none" strike="noStrike">
                          <a:effectLst/>
                        </a:rPr>
                        <a:t>Nhóm dự án tu bổ, bảo quản, phục hồi di tích</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707992695"/>
                  </a:ext>
                </a:extLst>
              </a:tr>
              <a:tr h="174139">
                <a:tc>
                  <a:txBody>
                    <a:bodyPr/>
                    <a:lstStyle/>
                    <a:p>
                      <a:pPr algn="ctr" fontAlgn="ctr">
                        <a:buNone/>
                      </a:pPr>
                      <a:r>
                        <a:rPr lang="en-US" sz="1000" u="none" strike="noStrike">
                          <a:effectLst/>
                        </a:rPr>
                        <a:t>1</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Dự án cắm mốc giới  bảo vệ di tích</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10,00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737062776"/>
                  </a:ext>
                </a:extLst>
              </a:tr>
              <a:tr h="340621">
                <a:tc>
                  <a:txBody>
                    <a:bodyPr/>
                    <a:lstStyle/>
                    <a:p>
                      <a:pPr algn="ctr" fontAlgn="ctr">
                        <a:buNone/>
                      </a:pPr>
                      <a:r>
                        <a:rPr lang="en-US" sz="1000" u="none" strike="noStrike">
                          <a:effectLst/>
                        </a:rPr>
                        <a:t>2</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Tu bổ, tôn tạo Chùa động Hinh Bồng, đền trình Đục Khê, chùa – hang Thanh Sơn, chùa Giải Oan – động Tuyết Kình – am Từ Vân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20,00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98172974"/>
                  </a:ext>
                </a:extLst>
              </a:tr>
              <a:tr h="507103">
                <a:tc>
                  <a:txBody>
                    <a:bodyPr/>
                    <a:lstStyle/>
                    <a:p>
                      <a:pPr algn="ctr" fontAlgn="ctr">
                        <a:buNone/>
                      </a:pPr>
                      <a:r>
                        <a:rPr lang="en-US" sz="1000" u="none" strike="noStrike">
                          <a:effectLst/>
                        </a:rPr>
                        <a:t>3</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Di dời các điểm thương mại dịch vụ tự phát vào khu vực quy hoạch tập trung; phát triển các điểm dịch vụ: Thung Phủ Mã, thung Tràm, thung Lim, thung Hinh Hương, khu Trống Trò</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70,00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marL="0" marR="0" lvl="0" indent="0" algn="r" defTabSz="742950" rtl="0" eaLnBrk="1" fontAlgn="ctr" latinLnBrk="0" hangingPunct="1">
                        <a:lnSpc>
                          <a:spcPct val="100000"/>
                        </a:lnSpc>
                        <a:spcBef>
                          <a:spcPts val="0"/>
                        </a:spcBef>
                        <a:spcAft>
                          <a:spcPts val="0"/>
                        </a:spcAft>
                        <a:buClrTx/>
                        <a:buSzTx/>
                        <a:buFontTx/>
                        <a:buNone/>
                        <a:tabLst/>
                        <a:defRPr/>
                      </a:pPr>
                      <a:r>
                        <a:rPr lang="en-US" sz="1000" u="none" strike="noStrike">
                          <a:effectLst/>
                        </a:rPr>
                        <a:t>2026-2050</a:t>
                      </a:r>
                      <a:endParaRPr lang="en-US" sz="1000" b="0" u="none" strike="noStrike">
                        <a:solidFill>
                          <a:srgbClr val="000000"/>
                        </a:solidFill>
                        <a:effectLst/>
                      </a:endParaRPr>
                    </a:p>
                    <a:p>
                      <a:pPr algn="r"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661243013"/>
                  </a:ext>
                </a:extLst>
              </a:tr>
              <a:tr h="340621">
                <a:tc>
                  <a:txBody>
                    <a:bodyPr/>
                    <a:lstStyle/>
                    <a:p>
                      <a:pPr algn="ctr" fontAlgn="ctr">
                        <a:buNone/>
                      </a:pPr>
                      <a:r>
                        <a:rPr lang="en-US" sz="1000" u="none" strike="noStrike">
                          <a:effectLst/>
                        </a:rPr>
                        <a:t>4</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Lắp đặt hệ thống bảo vệ tượng Phật bà Hương Sơn và các hiện vật quan trọng trong quần thể</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10,00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308903139"/>
                  </a:ext>
                </a:extLst>
              </a:tr>
              <a:tr h="174139">
                <a:tc>
                  <a:txBody>
                    <a:bodyPr/>
                    <a:lstStyle/>
                    <a:p>
                      <a:pPr algn="ctr" fontAlgn="ctr">
                        <a:buNone/>
                      </a:pPr>
                      <a:r>
                        <a:rPr lang="en-US" sz="1000" b="1" u="none" strike="noStrike">
                          <a:effectLst/>
                        </a:rPr>
                        <a:t>II</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b="1" u="none" strike="noStrike">
                          <a:effectLst/>
                        </a:rPr>
                        <a:t>Nhóm dự án bảo vệ và phát triển hệ sinh thái rừng  kết hợp phát triển du lịch</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847388528"/>
                  </a:ext>
                </a:extLst>
              </a:tr>
              <a:tr h="340621">
                <a:tc>
                  <a:txBody>
                    <a:bodyPr/>
                    <a:lstStyle/>
                    <a:p>
                      <a:pPr algn="ctr" fontAlgn="ctr">
                        <a:buNone/>
                      </a:pPr>
                      <a:r>
                        <a:rPr lang="en-US" sz="1000" u="none" strike="noStrike">
                          <a:effectLst/>
                        </a:rPr>
                        <a:t>5</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Nạo vét, phục hồi đa dạng sinh học hệ thống suối Yến – suối Long Vân – suối Tuyết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10,00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310884030"/>
                  </a:ext>
                </a:extLst>
              </a:tr>
              <a:tr h="174139">
                <a:tc>
                  <a:txBody>
                    <a:bodyPr/>
                    <a:lstStyle/>
                    <a:p>
                      <a:pPr algn="ctr" fontAlgn="ctr">
                        <a:buNone/>
                      </a:pPr>
                      <a:r>
                        <a:rPr lang="en-US" sz="1000" u="none" strike="noStrike">
                          <a:effectLst/>
                        </a:rPr>
                        <a:t>6</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Dự án xử lý nước thải và rác thải trong quần thể</a:t>
                      </a:r>
                      <a:endParaRPr lang="vi-VN"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50,00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FF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4120265546"/>
                  </a:ext>
                </a:extLst>
              </a:tr>
              <a:tr h="174139">
                <a:tc>
                  <a:txBody>
                    <a:bodyPr/>
                    <a:lstStyle/>
                    <a:p>
                      <a:pPr algn="ctr" fontAlgn="ctr">
                        <a:buNone/>
                      </a:pPr>
                      <a:r>
                        <a:rPr lang="en-US" sz="1000" b="1" u="none" strike="noStrike">
                          <a:effectLst/>
                        </a:rPr>
                        <a:t>III</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b="1" u="none" strike="noStrike">
                          <a:effectLst/>
                        </a:rPr>
                        <a:t>Nhóm dự án phát triển khu, điểm du lịch và sản phẩm du lịch</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011933878"/>
                  </a:ext>
                </a:extLst>
              </a:tr>
              <a:tr h="174139">
                <a:tc>
                  <a:txBody>
                    <a:bodyPr/>
                    <a:lstStyle/>
                    <a:p>
                      <a:pPr algn="ctr" fontAlgn="ctr">
                        <a:buNone/>
                      </a:pPr>
                      <a:r>
                        <a:rPr lang="en-US" sz="1000" u="none" strike="noStrike">
                          <a:effectLst/>
                        </a:rPr>
                        <a:t> 7</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Trung tâm lễ hội An Phú; trong đó ưu tiên triển khai khu nghỉ dưỡng 4 -5 sao</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8.000,00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Ngoài 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4121792552"/>
                  </a:ext>
                </a:extLst>
              </a:tr>
              <a:tr h="174139">
                <a:tc>
                  <a:txBody>
                    <a:bodyPr/>
                    <a:lstStyle/>
                    <a:p>
                      <a:pPr algn="ctr" fontAlgn="ctr">
                        <a:buNone/>
                      </a:pPr>
                      <a:r>
                        <a:rPr lang="en-US" sz="1000" u="none" strike="noStrike">
                          <a:effectLst/>
                        </a:rPr>
                        <a:t> 8</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Khu du lịch nghỉ dưỡng sông Mỹ Hà</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6.000,00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Ngoài 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852934255"/>
                  </a:ext>
                </a:extLst>
              </a:tr>
              <a:tr h="174139">
                <a:tc>
                  <a:txBody>
                    <a:bodyPr/>
                    <a:lstStyle/>
                    <a:p>
                      <a:pPr algn="ctr" fontAlgn="ctr">
                        <a:buNone/>
                      </a:pPr>
                      <a:r>
                        <a:rPr lang="en-US" sz="1000" u="none" strike="noStrike">
                          <a:effectLst/>
                        </a:rPr>
                        <a:t> 9</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Trung tâm văn hóa Phật giáo Hương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8.000,00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Ngoài 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982808328"/>
                  </a:ext>
                </a:extLst>
              </a:tr>
              <a:tr h="174139">
                <a:tc>
                  <a:txBody>
                    <a:bodyPr/>
                    <a:lstStyle/>
                    <a:p>
                      <a:pPr algn="ctr" fontAlgn="ctr">
                        <a:buNone/>
                      </a:pPr>
                      <a:r>
                        <a:rPr lang="en-US" sz="1000" u="none" strike="noStrike">
                          <a:effectLst/>
                        </a:rPr>
                        <a:t> 10</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Trung tâm Văn hóa – giải trí Hương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3.000,00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Ngoài 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145776173"/>
                  </a:ext>
                </a:extLst>
              </a:tr>
              <a:tr h="174139">
                <a:tc>
                  <a:txBody>
                    <a:bodyPr/>
                    <a:lstStyle/>
                    <a:p>
                      <a:pPr algn="ctr" fontAlgn="ctr">
                        <a:buNone/>
                      </a:pPr>
                      <a:r>
                        <a:rPr lang="en-US" sz="1000" u="none" strike="noStrike">
                          <a:effectLst/>
                        </a:rPr>
                        <a:t> 11</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Khu du lịch sinh thái Hương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8.000,00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2026-2050</a:t>
                      </a:r>
                      <a:endParaRPr lang="en-US" sz="1000" b="0" i="0" u="none" strike="noStrike">
                        <a:solidFill>
                          <a:srgbClr val="FF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Ngoài 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403855933"/>
                  </a:ext>
                </a:extLst>
              </a:tr>
              <a:tr h="174139">
                <a:tc>
                  <a:txBody>
                    <a:bodyPr/>
                    <a:lstStyle/>
                    <a:p>
                      <a:pPr algn="ctr" fontAlgn="ctr">
                        <a:buNone/>
                      </a:pPr>
                      <a:r>
                        <a:rPr lang="en-US" sz="1000" b="1" u="none" strike="noStrike">
                          <a:effectLst/>
                        </a:rPr>
                        <a:t>IV</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b="1" u="none" strike="noStrike">
                          <a:effectLst/>
                        </a:rPr>
                        <a:t>Nhóm dự án phát triển hạ tầng kỹ thuật</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463184944"/>
                  </a:ext>
                </a:extLst>
              </a:tr>
              <a:tr h="174139">
                <a:tc>
                  <a:txBody>
                    <a:bodyPr/>
                    <a:lstStyle/>
                    <a:p>
                      <a:pPr algn="ctr" fontAlgn="ctr">
                        <a:buNone/>
                      </a:pPr>
                      <a:r>
                        <a:rPr lang="en-US" sz="1000" u="none" strike="noStrike">
                          <a:effectLst/>
                        </a:rPr>
                        <a:t>12</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Hoàn thiện trục đường nối từ đường HCM vào trục đường Miếu Môn – Hương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100,00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969168042"/>
                  </a:ext>
                </a:extLst>
              </a:tr>
              <a:tr h="174139">
                <a:tc>
                  <a:txBody>
                    <a:bodyPr/>
                    <a:lstStyle/>
                    <a:p>
                      <a:pPr algn="ctr" fontAlgn="ctr">
                        <a:buNone/>
                      </a:pPr>
                      <a:r>
                        <a:rPr lang="en-US" sz="1000" u="none" strike="noStrike">
                          <a:effectLst/>
                        </a:rPr>
                        <a:t>13</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Phát triển hệ thống bãi đỗ xe mới: 6 bến, bãi đỗ xe với tổng diện tích 30,4ha</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300,00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2030-2050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4254612395"/>
                  </a:ext>
                </a:extLst>
              </a:tr>
              <a:tr h="174139">
                <a:tc>
                  <a:txBody>
                    <a:bodyPr/>
                    <a:lstStyle/>
                    <a:p>
                      <a:pPr algn="ctr" fontAlgn="ctr">
                        <a:buNone/>
                      </a:pPr>
                      <a:r>
                        <a:rPr lang="en-US" sz="1000" u="none" strike="noStrike">
                          <a:effectLst/>
                        </a:rPr>
                        <a:t>14</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Nâng cấp, hoàn thiện hệ thống bến thủy:</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60,00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2030-2050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867475267"/>
                  </a:ext>
                </a:extLst>
              </a:tr>
              <a:tr h="174139">
                <a:tc>
                  <a:txBody>
                    <a:bodyPr/>
                    <a:lstStyle/>
                    <a:p>
                      <a:pPr algn="ctr"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Nâng cấp bến Yến, bến Trò, bến Thanh Sơn, bến Long Vân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20,00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24347225"/>
                  </a:ext>
                </a:extLst>
              </a:tr>
              <a:tr h="174139">
                <a:tc>
                  <a:txBody>
                    <a:bodyPr/>
                    <a:lstStyle/>
                    <a:p>
                      <a:pPr algn="ctr"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Xây mới Khu bến thuyền và dịch vụ sông Mỹ Hà (02 bến)</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30,00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2030-2050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024009218"/>
                  </a:ext>
                </a:extLst>
              </a:tr>
              <a:tr h="174139">
                <a:tc>
                  <a:txBody>
                    <a:bodyPr/>
                    <a:lstStyle/>
                    <a:p>
                      <a:pPr algn="ctr"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Xây dựng bến tuyến suối kết nối suối Yến và sông Mỹ Hà</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5,00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365984054"/>
                  </a:ext>
                </a:extLst>
              </a:tr>
              <a:tr h="174139">
                <a:tc>
                  <a:txBody>
                    <a:bodyPr/>
                    <a:lstStyle/>
                    <a:p>
                      <a:pPr algn="ctr"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Xây dựng bến Tuyết Sơn</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5,00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2030-2050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690438376"/>
                  </a:ext>
                </a:extLst>
              </a:tr>
              <a:tr h="174139">
                <a:tc>
                  <a:txBody>
                    <a:bodyPr/>
                    <a:lstStyle/>
                    <a:p>
                      <a:pPr algn="ctr" fontAlgn="ctr">
                        <a:buNone/>
                      </a:pPr>
                      <a:r>
                        <a:rPr lang="en-US" sz="1000" b="1" u="none" strike="noStrike">
                          <a:effectLst/>
                        </a:rPr>
                        <a:t>V</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b="1" u="none" strike="noStrike">
                          <a:effectLst/>
                        </a:rPr>
                        <a:t>Nhóm dự án bổ trợ</a:t>
                      </a: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endParaRPr lang="en-US" sz="1000" b="1"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 </a:t>
                      </a:r>
                      <a:endParaRPr lang="en-US" sz="1000" b="1"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3962890448"/>
                  </a:ext>
                </a:extLst>
              </a:tr>
              <a:tr h="174139">
                <a:tc>
                  <a:txBody>
                    <a:bodyPr/>
                    <a:lstStyle/>
                    <a:p>
                      <a:pPr algn="ctr" fontAlgn="ctr">
                        <a:buNone/>
                      </a:pPr>
                      <a:r>
                        <a:rPr lang="en-US" sz="1000" u="none" strike="noStrike">
                          <a:effectLst/>
                        </a:rPr>
                        <a:t>15</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vi-VN" sz="1000" u="none" strike="noStrike">
                          <a:effectLst/>
                        </a:rPr>
                        <a:t>Đền bù di dời dân cư ra khỏi khu vực I của di tích</a:t>
                      </a:r>
                      <a:endParaRPr lang="vi-VN"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r" fontAlgn="ctr">
                        <a:buNone/>
                      </a:pPr>
                      <a:r>
                        <a:rPr lang="en-US" sz="1000" u="none" strike="noStrike">
                          <a:effectLst/>
                        </a:rPr>
                        <a:t>100,00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Đến 2030</a:t>
                      </a:r>
                      <a:endParaRPr lang="en-US" sz="1000" b="0" i="0" u="none" strike="noStrike">
                        <a:solidFill>
                          <a:srgbClr val="000000"/>
                        </a:solidFill>
                        <a:effectLst/>
                        <a:latin typeface="Times New Roman" panose="02020603050405020304" pitchFamily="18" charset="0"/>
                      </a:endParaRPr>
                    </a:p>
                  </a:txBody>
                  <a:tcPr marL="7010" marR="7010" marT="7010" marB="0" anchor="ctr"/>
                </a:tc>
                <a:tc>
                  <a:txBody>
                    <a:bodyPr/>
                    <a:lstStyle/>
                    <a:p>
                      <a:pPr algn="just" fontAlgn="ctr">
                        <a:buNone/>
                      </a:pPr>
                      <a:r>
                        <a:rPr lang="en-US" sz="1000" u="none" strike="noStrike">
                          <a:effectLst/>
                        </a:rPr>
                        <a:t>Ngân sách</a:t>
                      </a:r>
                      <a:endParaRPr lang="en-US" sz="1000" b="0" i="0" u="none" strike="noStrike">
                        <a:solidFill>
                          <a:srgbClr val="000000"/>
                        </a:solidFill>
                        <a:effectLst/>
                        <a:latin typeface="Times New Roman" panose="02020603050405020304" pitchFamily="18" charset="0"/>
                      </a:endParaRPr>
                    </a:p>
                  </a:txBody>
                  <a:tcPr marL="7010" marR="7010" marT="7010" marB="0" anchor="ctr"/>
                </a:tc>
                <a:extLst>
                  <a:ext uri="{0D108BD9-81ED-4DB2-BD59-A6C34878D82A}">
                    <a16:rowId xmlns:a16="http://schemas.microsoft.com/office/drawing/2014/main" val="142690465"/>
                  </a:ext>
                </a:extLst>
              </a:tr>
            </a:tbl>
          </a:graphicData>
        </a:graphic>
      </p:graphicFrame>
    </p:spTree>
    <p:extLst>
      <p:ext uri="{BB962C8B-B14F-4D97-AF65-F5344CB8AC3E}">
        <p14:creationId xmlns:p14="http://schemas.microsoft.com/office/powerpoint/2010/main" val="898583972"/>
      </p:ext>
    </p:extLst>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7FE0-63E6-5FE5-3249-98DE880F1805}"/>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B214066-C357-F46B-AAAD-BB17A83C1E8B}"/>
              </a:ext>
            </a:extLst>
          </p:cNvPr>
          <p:cNvSpPr>
            <a:spLocks noGrp="1"/>
          </p:cNvSpPr>
          <p:nvPr>
            <p:ph type="title"/>
          </p:nvPr>
        </p:nvSpPr>
        <p:spPr>
          <a:xfrm>
            <a:off x="233082" y="177627"/>
            <a:ext cx="8991881" cy="355250"/>
          </a:xfrm>
        </p:spPr>
        <p:txBody>
          <a:bodyPr>
            <a:normAutofit fontScale="90000"/>
          </a:bodyPr>
          <a:lstStyle/>
          <a:p>
            <a:r>
              <a:rPr lang="en-US"/>
              <a:t>Các giải pháp phát triển</a:t>
            </a:r>
          </a:p>
        </p:txBody>
      </p:sp>
      <p:sp>
        <p:nvSpPr>
          <p:cNvPr id="6" name="Content Placeholder 5">
            <a:extLst>
              <a:ext uri="{FF2B5EF4-FFF2-40B4-BE49-F238E27FC236}">
                <a16:creationId xmlns:a16="http://schemas.microsoft.com/office/drawing/2014/main" id="{DF41DBC1-8EDC-8A6D-5EB7-63763349889C}"/>
              </a:ext>
            </a:extLst>
          </p:cNvPr>
          <p:cNvSpPr>
            <a:spLocks noGrp="1"/>
          </p:cNvSpPr>
          <p:nvPr>
            <p:ph idx="1"/>
          </p:nvPr>
        </p:nvSpPr>
        <p:spPr>
          <a:xfrm>
            <a:off x="233082" y="616450"/>
            <a:ext cx="4719918" cy="5560514"/>
          </a:xfrm>
        </p:spPr>
        <p:txBody>
          <a:bodyPr>
            <a:normAutofit/>
          </a:bodyPr>
          <a:lstStyle/>
          <a:p>
            <a:r>
              <a:rPr lang="en-US" sz="1100"/>
              <a:t>Giải pháp về quản lý quy hoạch</a:t>
            </a:r>
          </a:p>
          <a:p>
            <a:pPr lvl="2"/>
            <a:r>
              <a:rPr lang="vi-VN" sz="1100"/>
              <a:t>Quản lý xây dựng, sử dụng công trình theo đúng phân vùng quy hoạch và Quy hoạch được duyệt. Các quy hoạch khác liên quan được lập sau khi Quy hoạch này được phê duyệt cần phải phù hợp với Quy hoạch này. </a:t>
            </a:r>
          </a:p>
          <a:p>
            <a:pPr lvl="2"/>
            <a:r>
              <a:rPr lang="vi-VN" sz="1100"/>
              <a:t>Ưu tiên triển khai dự án cắm mốc giới bảo vệ di tích để quản lý quy hoạch hiệu quả.</a:t>
            </a:r>
          </a:p>
          <a:p>
            <a:pPr lvl="2"/>
            <a:r>
              <a:rPr lang="vi-VN" sz="1100"/>
              <a:t>Xây dựng quy định về quy mô, mẫu kiến trúc cho các công trình xây dựng mới trong khu vực quy hoạch và khu vực lân cận; quy chế quản lý kiến trúc cảnh quan trong quần thể.</a:t>
            </a:r>
          </a:p>
          <a:p>
            <a:pPr lvl="2"/>
            <a:r>
              <a:rPr lang="vi-VN" sz="1100"/>
              <a:t>Tăng cường nhận thức và năng lực trong quản lý bảo tồn và sử dụng bền vững tài nguyên: rừng, mặt nước, cảnh quan và văn hóa bản địa trong đội ngũ cán bộ, công chức các cấp.</a:t>
            </a:r>
            <a:endParaRPr lang="en-US" sz="1100"/>
          </a:p>
          <a:p>
            <a:pPr lvl="2">
              <a:spcBef>
                <a:spcPts val="813"/>
              </a:spcBef>
              <a:buFont typeface="Wingdings" panose="05000000000000000000" pitchFamily="2" charset="2"/>
              <a:buChar char="v"/>
            </a:pPr>
            <a:r>
              <a:rPr lang="en-US" sz="1100" b="1">
                <a:solidFill>
                  <a:schemeClr val="accent6">
                    <a:lumMod val="75000"/>
                  </a:schemeClr>
                </a:solidFill>
              </a:rPr>
              <a:t>P</a:t>
            </a:r>
            <a:r>
              <a:rPr lang="vi-VN" sz="1100" b="1">
                <a:solidFill>
                  <a:schemeClr val="accent6">
                    <a:lumMod val="75000"/>
                  </a:schemeClr>
                </a:solidFill>
              </a:rPr>
              <a:t>hát triển nguồn nhân lực quản lý, bảo vệ và khai thác di tích</a:t>
            </a:r>
            <a:endParaRPr lang="en-US" sz="1100" b="1">
              <a:solidFill>
                <a:schemeClr val="accent6">
                  <a:lumMod val="75000"/>
                </a:schemeClr>
              </a:solidFill>
            </a:endParaRPr>
          </a:p>
          <a:p>
            <a:pPr lvl="2"/>
            <a:r>
              <a:rPr lang="vi-VN" sz="1100"/>
              <a:t>Nhanh chóng hoàn thiện Đề án tổ chức lại Ban Quản lý Khu di tích và Thắng cảnh Hương Sơn; đồng thời đưa rừng đặc dụng Hương Sơn về ban quản lý.</a:t>
            </a:r>
          </a:p>
          <a:p>
            <a:pPr lvl="2"/>
            <a:r>
              <a:rPr lang="vi-VN" sz="1100"/>
              <a:t>Tăng cường sự phối hợp giữa chính quyền, các tổ chức xã hội tại địa phương và cộng đồng dân cư làm tốt công tác giữ gìn an ninh trật tự, an toàn xã hội, bảo vệ cảnh quan thiên nhiên, môi trường sinh thái khu vực di tích, danh lam thắng cảnh.</a:t>
            </a:r>
          </a:p>
          <a:p>
            <a:pPr lvl="2"/>
            <a:r>
              <a:rPr lang="vi-VN" sz="1100"/>
              <a:t>Thường xuyên đào tạo bổ sung kỹ năng, nghiệp vụ cho đội ngũ quản lý di tích, tổ chức học hỏi kinh nghiệm với các địa phương tiêu biểu như Tràng An, Yên Tử.</a:t>
            </a:r>
          </a:p>
          <a:p>
            <a:pPr lvl="2"/>
            <a:endParaRPr lang="vi-VN" sz="1100"/>
          </a:p>
          <a:p>
            <a:pPr lvl="2"/>
            <a:endParaRPr lang="en-US" sz="1100"/>
          </a:p>
          <a:p>
            <a:pPr lvl="2"/>
            <a:endParaRPr lang="en-US" sz="1100"/>
          </a:p>
          <a:p>
            <a:pPr lvl="2"/>
            <a:endParaRPr lang="en-US" sz="1100"/>
          </a:p>
        </p:txBody>
      </p:sp>
      <p:sp>
        <p:nvSpPr>
          <p:cNvPr id="4" name="Slide Number Placeholder 3">
            <a:extLst>
              <a:ext uri="{FF2B5EF4-FFF2-40B4-BE49-F238E27FC236}">
                <a16:creationId xmlns:a16="http://schemas.microsoft.com/office/drawing/2014/main" id="{1C3BFB1B-9D0A-5A55-A1C6-6CA5B74386C7}"/>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71</a:t>
            </a:fld>
            <a:endParaRPr lang="en-US"/>
          </a:p>
        </p:txBody>
      </p:sp>
      <p:sp>
        <p:nvSpPr>
          <p:cNvPr id="19" name="Content Placeholder 18">
            <a:extLst>
              <a:ext uri="{FF2B5EF4-FFF2-40B4-BE49-F238E27FC236}">
                <a16:creationId xmlns:a16="http://schemas.microsoft.com/office/drawing/2014/main" id="{01C3A6CA-4E8C-1857-1E9D-F0E6D3151AF3}"/>
              </a:ext>
            </a:extLst>
          </p:cNvPr>
          <p:cNvSpPr>
            <a:spLocks noGrp="1"/>
          </p:cNvSpPr>
          <p:nvPr>
            <p:ph idx="13"/>
          </p:nvPr>
        </p:nvSpPr>
        <p:spPr>
          <a:xfrm>
            <a:off x="5133000" y="616450"/>
            <a:ext cx="4719918" cy="5560514"/>
          </a:xfrm>
        </p:spPr>
        <p:txBody>
          <a:bodyPr>
            <a:normAutofit fontScale="92500"/>
          </a:bodyPr>
          <a:lstStyle/>
          <a:p>
            <a:r>
              <a:rPr lang="en-US"/>
              <a:t>Đổi mới phương thức và hoàn thiện mô hình quản lý quần thể:</a:t>
            </a:r>
          </a:p>
          <a:p>
            <a:pPr lvl="1"/>
            <a:r>
              <a:rPr lang="en-US"/>
              <a:t>Nâng cấp Ban quản lý là đơn vị sự nghiệp công lập trực thuộc Sở Văn hóa và Thể thao Hà Nội, có tư cách pháp nhân, tài khoản riêng, hoạt động theo cơ chế tự chủ tài chính toàn phần.</a:t>
            </a:r>
          </a:p>
          <a:p>
            <a:pPr lvl="1"/>
            <a:r>
              <a:rPr lang="en-US"/>
              <a:t>Tái cấu trúc toàn bộ hoạt động thu – chi theo hướng minh bạch. Áp dụng mô hình hợp tác công – tư trong vận hành dịch vụ, đảm bảo chia sẻ lợi ích hợp lý giữa Nhà nước, doanh nghiệp và cộng đồng.</a:t>
            </a:r>
          </a:p>
          <a:p>
            <a:pPr lvl="1"/>
            <a:r>
              <a:rPr lang="en-US"/>
              <a:t>Giao lại toàn bộ diện tích rừng đặc dụng cho Ban Quản lý di tích làm đầu mối quản lý thống nhất; sáp nhập Trạm bảo vệ rừng Mỹ Đức vào Ban quản lý di tích</a:t>
            </a:r>
            <a:endParaRPr lang="en-US" b="1">
              <a:solidFill>
                <a:schemeClr val="accent6">
                  <a:lumMod val="75000"/>
                </a:schemeClr>
              </a:solidFill>
            </a:endParaRPr>
          </a:p>
          <a:p>
            <a:pPr lvl="2">
              <a:spcBef>
                <a:spcPts val="813"/>
              </a:spcBef>
              <a:buFont typeface="Wingdings" panose="05000000000000000000" pitchFamily="2" charset="2"/>
              <a:buChar char="v"/>
            </a:pPr>
            <a:r>
              <a:rPr lang="en-US" b="1">
                <a:solidFill>
                  <a:schemeClr val="accent6">
                    <a:lumMod val="75000"/>
                  </a:schemeClr>
                </a:solidFill>
              </a:rPr>
              <a:t>Giải pháp huy động nguồn lực bảo vệ di tích</a:t>
            </a:r>
          </a:p>
          <a:p>
            <a:pPr lvl="2"/>
            <a:r>
              <a:rPr lang="vi-VN"/>
              <a:t>Thu hút khách du lịch tạo tiền đề cho việc tăng nguồn thu và hấp dẫn nhà đầu tư:</a:t>
            </a:r>
          </a:p>
          <a:p>
            <a:pPr lvl="3"/>
            <a:r>
              <a:rPr lang="vi-VN"/>
              <a:t>Tăng cường thu hút khách du lịch gắn với triển khai các chiến lược quảng bá tập trung, sáng tạo, các sự kiện văn hóa du lịch mới gắn với lịch sử vùng đất và Quan Thế Âm.</a:t>
            </a:r>
          </a:p>
          <a:p>
            <a:pPr lvl="3"/>
            <a:r>
              <a:rPr lang="vi-VN"/>
              <a:t>Tăng cường khai thác du lịch ngoài lễ hội; chú trọng du lịch sinh thái, khám phá, trải nghiệm.</a:t>
            </a:r>
          </a:p>
          <a:p>
            <a:pPr lvl="2"/>
            <a:r>
              <a:rPr lang="vi-VN"/>
              <a:t>Triển khai thu hút đầu tư các dự án nghỉ dưỡng, văn hóa tâm linh, sinh thái mới. Đồng hành cùng nhà đầu tư trong quá trình phát triển; hỗ trợ giải quyết các vấn đề về thủ tục hành chính, giấy phép…</a:t>
            </a:r>
          </a:p>
          <a:p>
            <a:pPr lvl="2"/>
            <a:r>
              <a:rPr lang="vi-VN"/>
              <a:t>Đa dạng hóa các nguồn vốn đầu tư vào khu vực. Kết hợp, lồng ghép với các chương trình, dự án có liên quan và phù hợp được triển khai trên địa bàn như: Chương trình giảm nghèo gắn với phát triển du lịch nông thôn, du lịch cộng đồng, du lịch sinh thái; Chương trình về bảo vệ môi trường gắn với bảo tồn, tôn tạo di tích, tài nguyên và môi trường du lịch; Chương trình phát triển giao thông nông thôn gắn với phát triển hạ tầng du lịch; Các chương trình, dự án về phát triển du lịch của thành phố;...</a:t>
            </a:r>
          </a:p>
          <a:p>
            <a:pPr lvl="2"/>
            <a:r>
              <a:rPr lang="vi-VN"/>
              <a:t>Các di tích có nguồn thu lớn từ công đức chủ động một phần chi phí trong bảo quản, tu bổ, phục hồi các hạng mục công trình cụ thể</a:t>
            </a:r>
            <a:r>
              <a:rPr lang="en-US"/>
              <a:t>.</a:t>
            </a:r>
          </a:p>
          <a:p>
            <a:pPr lvl="2"/>
            <a:endParaRPr lang="en-US"/>
          </a:p>
        </p:txBody>
      </p:sp>
    </p:spTree>
    <p:extLst>
      <p:ext uri="{BB962C8B-B14F-4D97-AF65-F5344CB8AC3E}">
        <p14:creationId xmlns:p14="http://schemas.microsoft.com/office/powerpoint/2010/main" val="3983929335"/>
      </p:ext>
    </p:extLst>
  </p:cSld>
  <p:clrMapOvr>
    <a:masterClrMapping/>
  </p:clrMapOvr>
  <p:transition spd="slow">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B96FA-C4DE-15A3-C8A2-BD6DA1C5736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BBFCD92-520A-53CA-B669-2046DCC73EA1}"/>
              </a:ext>
            </a:extLst>
          </p:cNvPr>
          <p:cNvSpPr>
            <a:spLocks noGrp="1"/>
          </p:cNvSpPr>
          <p:nvPr>
            <p:ph type="title"/>
          </p:nvPr>
        </p:nvSpPr>
        <p:spPr>
          <a:xfrm>
            <a:off x="233082" y="177627"/>
            <a:ext cx="8991881" cy="355250"/>
          </a:xfrm>
        </p:spPr>
        <p:txBody>
          <a:bodyPr>
            <a:normAutofit fontScale="90000"/>
          </a:bodyPr>
          <a:lstStyle/>
          <a:p>
            <a:r>
              <a:rPr lang="en-US"/>
              <a:t>Tổ chức thực hiện</a:t>
            </a:r>
          </a:p>
        </p:txBody>
      </p:sp>
      <p:sp>
        <p:nvSpPr>
          <p:cNvPr id="2" name="Content Placeholder 1">
            <a:extLst>
              <a:ext uri="{FF2B5EF4-FFF2-40B4-BE49-F238E27FC236}">
                <a16:creationId xmlns:a16="http://schemas.microsoft.com/office/drawing/2014/main" id="{C3597A34-CC5F-B743-1F7F-732FFC2FC389}"/>
              </a:ext>
            </a:extLst>
          </p:cNvPr>
          <p:cNvSpPr>
            <a:spLocks noGrp="1"/>
          </p:cNvSpPr>
          <p:nvPr>
            <p:ph idx="1"/>
          </p:nvPr>
        </p:nvSpPr>
        <p:spPr>
          <a:xfrm>
            <a:off x="681038" y="655990"/>
            <a:ext cx="8543925" cy="5691544"/>
          </a:xfrm>
        </p:spPr>
        <p:txBody>
          <a:bodyPr>
            <a:normAutofit/>
          </a:bodyPr>
          <a:lstStyle/>
          <a:p>
            <a:r>
              <a:rPr lang="en-US"/>
              <a:t> Ủy ban nhân dân thành phố Hà Nội, xã Hương Sơn, xã Mỹ Đức</a:t>
            </a:r>
          </a:p>
          <a:p>
            <a:pPr lvl="2"/>
            <a:r>
              <a:rPr lang="vi-VN"/>
              <a:t>Công bố công khai Quy hoạch, </a:t>
            </a:r>
            <a:r>
              <a:rPr lang="en-US"/>
              <a:t>rà soát </a:t>
            </a:r>
            <a:r>
              <a:rPr lang="vi-VN"/>
              <a:t>cắm mốc</a:t>
            </a:r>
            <a:r>
              <a:rPr lang="en-US"/>
              <a:t> bổ sung</a:t>
            </a:r>
            <a:r>
              <a:rPr lang="vi-VN"/>
              <a:t> ranh giới các khu vực bảo vệ di tích theo mốc giới xác định trong quy hoạch. </a:t>
            </a:r>
            <a:endParaRPr lang="en-US"/>
          </a:p>
          <a:p>
            <a:pPr lvl="2"/>
            <a:r>
              <a:rPr lang="vi-VN"/>
              <a:t>Có lộ trình thu hồi đất để bàn giao triển khai kế hoạch bảo vệ di tích và thực hiện các dự án đầu tư</a:t>
            </a:r>
            <a:r>
              <a:rPr lang="en-US"/>
              <a:t>.</a:t>
            </a:r>
          </a:p>
          <a:p>
            <a:pPr lvl="2"/>
            <a:r>
              <a:rPr lang="en-US"/>
              <a:t>T</a:t>
            </a:r>
            <a:r>
              <a:rPr lang="vi-VN"/>
              <a:t>hẩm định, quyết định đầu tư các nhóm dự án</a:t>
            </a:r>
            <a:r>
              <a:rPr lang="en-US"/>
              <a:t> theo thẩm quyền.</a:t>
            </a:r>
          </a:p>
          <a:p>
            <a:pPr lvl="2"/>
            <a:r>
              <a:rPr lang="vi-VN"/>
              <a:t>Cân đối nguồn vốn thực hiện Quy hoạch.</a:t>
            </a:r>
            <a:endParaRPr lang="en-US"/>
          </a:p>
          <a:p>
            <a:pPr lvl="2"/>
            <a:r>
              <a:rPr lang="vi-VN"/>
              <a:t>Chỉ đạo</a:t>
            </a:r>
            <a:r>
              <a:rPr lang="en-US"/>
              <a:t> </a:t>
            </a:r>
            <a:r>
              <a:rPr lang="vi-VN"/>
              <a:t>bảo vệ môi trường; </a:t>
            </a:r>
            <a:r>
              <a:rPr lang="en-US"/>
              <a:t>nâng cao nhận thức của cộng đồng; thực</a:t>
            </a:r>
            <a:r>
              <a:rPr lang="vi-VN"/>
              <a:t> hiện đầu tư xây dựng trong phạm vi bảo vệ của di tích trên nguyên tắc tuân thủ các quy định của Quy hoạch </a:t>
            </a:r>
            <a:r>
              <a:rPr lang="en-US"/>
              <a:t>và quy định của pháp luật.</a:t>
            </a:r>
            <a:r>
              <a:rPr lang="vi-VN"/>
              <a:t>.</a:t>
            </a:r>
            <a:endParaRPr lang="en-US"/>
          </a:p>
          <a:p>
            <a:r>
              <a:rPr lang="en-US"/>
              <a:t> Bộ Văn hóa, Thể thao và Du lịch</a:t>
            </a:r>
          </a:p>
          <a:p>
            <a:pPr lvl="2"/>
            <a:r>
              <a:rPr lang="vi-VN"/>
              <a:t>Thẩm định nội dung chuyên môn đối với các dự án thành phần liên quan đến bảo tồn, tôn tạo di tích và các dự án thành phần thuộc Di tích quốc gia đặc biệt </a:t>
            </a:r>
            <a:r>
              <a:rPr lang="en-US"/>
              <a:t>Quần thể Hương Sơn</a:t>
            </a:r>
            <a:r>
              <a:rPr lang="vi-VN"/>
              <a:t>.</a:t>
            </a:r>
            <a:endParaRPr lang="en-US"/>
          </a:p>
          <a:p>
            <a:pPr lvl="2"/>
            <a:r>
              <a:rPr lang="vi-VN"/>
              <a:t>Theo dõi, giám sát, kiểm tra tiến độ thực hiện Quy hoạch.</a:t>
            </a:r>
            <a:endParaRPr lang="en-US"/>
          </a:p>
          <a:p>
            <a:r>
              <a:rPr lang="en-US"/>
              <a:t> Bộ Tài chính</a:t>
            </a:r>
          </a:p>
          <a:p>
            <a:pPr lvl="2"/>
            <a:r>
              <a:rPr lang="es-ES"/>
              <a:t>Căn cứ chức năng, nhiệm vụ được giao và khả năng cân đối nguồn vốn ngân sách nhà nước xem xét, bố trí nguồn vốn đầu tư công trung hạn theo quy định của pháp luật về đầu tư công và ngân sách nhà nước để thực hiện các dự án đầu tư.</a:t>
            </a:r>
            <a:endParaRPr lang="en-US"/>
          </a:p>
          <a:p>
            <a:r>
              <a:rPr lang="en-US"/>
              <a:t> Bộ Nông nghiệp và Môi trường</a:t>
            </a:r>
          </a:p>
          <a:p>
            <a:pPr lvl="2"/>
            <a:r>
              <a:rPr lang="es-ES"/>
              <a:t>Kiểm tra việc thực hiện quản lý và sử dụng đất theo quy hoạch, bảo đảm đúng quy định của Luật đất đai.</a:t>
            </a:r>
          </a:p>
          <a:p>
            <a:r>
              <a:rPr lang="en-US"/>
              <a:t> Các Bộ, ngành liên quan </a:t>
            </a:r>
          </a:p>
          <a:p>
            <a:pPr lvl="2"/>
            <a:r>
              <a:rPr lang="es-ES"/>
              <a:t>Căn cứ chức năng, nhiệm vụ và quyền hạn có trách nhiệm phối hợp, theo dõi, giám sát, tạo điều kiện giúp đỡ Ủy ban nhân dân thành phố Hà Nội triển khai thực hiện Quy hoạch.</a:t>
            </a:r>
          </a:p>
        </p:txBody>
      </p:sp>
      <p:sp>
        <p:nvSpPr>
          <p:cNvPr id="4" name="Slide Number Placeholder 3">
            <a:extLst>
              <a:ext uri="{FF2B5EF4-FFF2-40B4-BE49-F238E27FC236}">
                <a16:creationId xmlns:a16="http://schemas.microsoft.com/office/drawing/2014/main" id="{69169FF5-5CCA-95C3-432D-90B4AF8A748B}"/>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72</a:t>
            </a:fld>
            <a:endParaRPr lang="en-US"/>
          </a:p>
        </p:txBody>
      </p:sp>
    </p:spTree>
    <p:extLst>
      <p:ext uri="{BB962C8B-B14F-4D97-AF65-F5344CB8AC3E}">
        <p14:creationId xmlns:p14="http://schemas.microsoft.com/office/powerpoint/2010/main" val="144449744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F2206-D2A9-9AB0-FBB1-BA504360FB69}"/>
            </a:ext>
          </a:extLst>
        </p:cNvPr>
        <p:cNvGrpSpPr/>
        <p:nvPr/>
      </p:nvGrpSpPr>
      <p:grpSpPr>
        <a:xfrm>
          <a:off x="0" y="0"/>
          <a:ext cx="0" cy="0"/>
          <a:chOff x="0" y="0"/>
          <a:chExt cx="0" cy="0"/>
        </a:xfrm>
      </p:grpSpPr>
      <p:pic>
        <p:nvPicPr>
          <p:cNvPr id="185" name="Picture 184">
            <a:extLst>
              <a:ext uri="{FF2B5EF4-FFF2-40B4-BE49-F238E27FC236}">
                <a16:creationId xmlns:a16="http://schemas.microsoft.com/office/drawing/2014/main" id="{84F37105-2A9C-D1F6-4D7A-D88B306C80E5}"/>
              </a:ext>
            </a:extLst>
          </p:cNvPr>
          <p:cNvPicPr>
            <a:picLocks noChangeAspect="1"/>
          </p:cNvPicPr>
          <p:nvPr/>
        </p:nvPicPr>
        <p:blipFill>
          <a:blip r:embed="rId3"/>
          <a:stretch>
            <a:fillRect/>
          </a:stretch>
        </p:blipFill>
        <p:spPr>
          <a:xfrm>
            <a:off x="5755305" y="5062491"/>
            <a:ext cx="1132315" cy="849236"/>
          </a:xfrm>
          <a:prstGeom prst="rect">
            <a:avLst/>
          </a:prstGeom>
        </p:spPr>
      </p:pic>
      <p:pic>
        <p:nvPicPr>
          <p:cNvPr id="186" name="Picture 185">
            <a:extLst>
              <a:ext uri="{FF2B5EF4-FFF2-40B4-BE49-F238E27FC236}">
                <a16:creationId xmlns:a16="http://schemas.microsoft.com/office/drawing/2014/main" id="{EA889FEF-ABB7-2A81-64B2-DBEA4EE890A1}"/>
              </a:ext>
            </a:extLst>
          </p:cNvPr>
          <p:cNvPicPr>
            <a:picLocks noChangeAspect="1"/>
          </p:cNvPicPr>
          <p:nvPr/>
        </p:nvPicPr>
        <p:blipFill>
          <a:blip r:embed="rId4"/>
          <a:stretch>
            <a:fillRect/>
          </a:stretch>
        </p:blipFill>
        <p:spPr>
          <a:xfrm>
            <a:off x="6939450" y="5062491"/>
            <a:ext cx="1878841" cy="849236"/>
          </a:xfrm>
          <a:prstGeom prst="rect">
            <a:avLst/>
          </a:prstGeom>
        </p:spPr>
      </p:pic>
      <p:pic>
        <p:nvPicPr>
          <p:cNvPr id="189" name="Picture 188">
            <a:extLst>
              <a:ext uri="{FF2B5EF4-FFF2-40B4-BE49-F238E27FC236}">
                <a16:creationId xmlns:a16="http://schemas.microsoft.com/office/drawing/2014/main" id="{96247D7B-7E8A-A0B3-0821-1AA84B0A43DC}"/>
              </a:ext>
            </a:extLst>
          </p:cNvPr>
          <p:cNvPicPr>
            <a:picLocks noChangeAspect="1"/>
          </p:cNvPicPr>
          <p:nvPr/>
        </p:nvPicPr>
        <p:blipFill>
          <a:blip r:embed="rId5"/>
          <a:stretch>
            <a:fillRect/>
          </a:stretch>
        </p:blipFill>
        <p:spPr>
          <a:xfrm>
            <a:off x="8271152" y="1267105"/>
            <a:ext cx="1197324" cy="816575"/>
          </a:xfrm>
          <a:prstGeom prst="rect">
            <a:avLst/>
          </a:prstGeom>
        </p:spPr>
      </p:pic>
      <p:pic>
        <p:nvPicPr>
          <p:cNvPr id="191" name="Picture 190">
            <a:extLst>
              <a:ext uri="{FF2B5EF4-FFF2-40B4-BE49-F238E27FC236}">
                <a16:creationId xmlns:a16="http://schemas.microsoft.com/office/drawing/2014/main" id="{2DD97072-3694-1203-6F70-92A8D549ED06}"/>
              </a:ext>
            </a:extLst>
          </p:cNvPr>
          <p:cNvPicPr>
            <a:picLocks noChangeAspect="1"/>
          </p:cNvPicPr>
          <p:nvPr/>
        </p:nvPicPr>
        <p:blipFill>
          <a:blip r:embed="rId6"/>
          <a:stretch>
            <a:fillRect/>
          </a:stretch>
        </p:blipFill>
        <p:spPr>
          <a:xfrm>
            <a:off x="8499206" y="163681"/>
            <a:ext cx="1088766" cy="816575"/>
          </a:xfrm>
          <a:prstGeom prst="rect">
            <a:avLst/>
          </a:prstGeom>
        </p:spPr>
      </p:pic>
      <p:sp>
        <p:nvSpPr>
          <p:cNvPr id="55" name="Title 1">
            <a:extLst>
              <a:ext uri="{FF2B5EF4-FFF2-40B4-BE49-F238E27FC236}">
                <a16:creationId xmlns:a16="http://schemas.microsoft.com/office/drawing/2014/main" id="{DE2ABE5A-3AEC-22EC-C4F8-46EB2262E627}"/>
              </a:ext>
            </a:extLst>
          </p:cNvPr>
          <p:cNvSpPr>
            <a:spLocks noGrp="1"/>
          </p:cNvSpPr>
          <p:nvPr>
            <p:ph type="title"/>
          </p:nvPr>
        </p:nvSpPr>
        <p:spPr>
          <a:xfrm>
            <a:off x="233082" y="177627"/>
            <a:ext cx="8991881" cy="355250"/>
          </a:xfrm>
        </p:spPr>
        <p:txBody>
          <a:bodyPr>
            <a:normAutofit fontScale="90000"/>
          </a:bodyPr>
          <a:lstStyle/>
          <a:p>
            <a:r>
              <a:rPr lang="en-US"/>
              <a:t>Hiện trạng di tích</a:t>
            </a:r>
          </a:p>
        </p:txBody>
      </p:sp>
      <p:sp>
        <p:nvSpPr>
          <p:cNvPr id="60" name="Content Placeholder 59">
            <a:extLst>
              <a:ext uri="{FF2B5EF4-FFF2-40B4-BE49-F238E27FC236}">
                <a16:creationId xmlns:a16="http://schemas.microsoft.com/office/drawing/2014/main" id="{7F3BE60E-BC9A-C635-AB5F-5FD751134E4F}"/>
              </a:ext>
            </a:extLst>
          </p:cNvPr>
          <p:cNvSpPr>
            <a:spLocks noGrp="1"/>
          </p:cNvSpPr>
          <p:nvPr>
            <p:ph idx="1"/>
          </p:nvPr>
        </p:nvSpPr>
        <p:spPr>
          <a:xfrm>
            <a:off x="233082" y="616450"/>
            <a:ext cx="5194634" cy="5560514"/>
          </a:xfrm>
        </p:spPr>
        <p:txBody>
          <a:bodyPr>
            <a:normAutofit lnSpcReduction="10000"/>
          </a:bodyPr>
          <a:lstStyle/>
          <a:p>
            <a:r>
              <a:rPr lang="en-US"/>
              <a:t>Đặc điểm nổi bật</a:t>
            </a:r>
            <a:r>
              <a:rPr lang="vi-VN"/>
              <a:t>: </a:t>
            </a:r>
            <a:endParaRPr lang="en-US"/>
          </a:p>
          <a:p>
            <a:pPr lvl="2"/>
            <a:r>
              <a:rPr lang="en-US" b="1"/>
              <a:t>Là trung tâm tín ngưỡng quy mô lớn hàng đầu miền Bắc và cả nước</a:t>
            </a:r>
            <a:r>
              <a:rPr lang="en-US"/>
              <a:t>, là đạo tràng của Quan thế âm Bồ tát từ thế kỷ XV cho tới ngày nay. Sự kết hợp giữa các công trình tôn giáo với cảnh quan núi, non, hang động, thung lũng trở thành vùng “kỳ sơn tú thủy”; khắc họa lại toàn bộ quá trình tu hành, đắc đạo của Phật bà Hương Sơn. Đồng thời khu vực còn có tín ngưỡng thờ Mẫu truyền thống của người Việt; với lịch sử phát triển lâu dài từ người nguyên thủy ở Đồng bằng sông Hồng; </a:t>
            </a:r>
          </a:p>
          <a:p>
            <a:pPr lvl="2"/>
            <a:r>
              <a:rPr lang="en-US"/>
              <a:t>Nằm trong khu vực phân bố của </a:t>
            </a:r>
            <a:r>
              <a:rPr lang="en-US" b="1"/>
              <a:t>“Văn hóa Hòa Bình” </a:t>
            </a:r>
            <a:r>
              <a:rPr lang="en-US"/>
              <a:t>với </a:t>
            </a:r>
            <a:r>
              <a:rPr lang="en-US" b="1"/>
              <a:t>di chỉ khảo cổ hang Sũng Sàm </a:t>
            </a:r>
            <a:r>
              <a:rPr lang="en-US"/>
              <a:t>(và tiềm năng phát hiện các di chỉ khảo cổ mới).</a:t>
            </a:r>
            <a:r>
              <a:rPr lang="en-US" b="1"/>
              <a:t>.</a:t>
            </a:r>
          </a:p>
          <a:p>
            <a:pPr lvl="2"/>
            <a:r>
              <a:rPr lang="en-US" b="1"/>
              <a:t>Địa điểm du lịch tiêu biểu của thủ đô </a:t>
            </a:r>
            <a:r>
              <a:rPr lang="en-US"/>
              <a:t>Hà Nội với lễ hội kéo dài nhất cả nước, từ tháng Giêng đến hết tháng 3 âm lịch.</a:t>
            </a:r>
          </a:p>
          <a:p>
            <a:pPr lvl="2"/>
            <a:r>
              <a:rPr lang="en-US"/>
              <a:t>Hệ sinh thái đa dạng của vùng đá vôi địa hình phức tạp; bao gồm phần lớn diện tích </a:t>
            </a:r>
            <a:r>
              <a:rPr lang="en-US" b="1"/>
              <a:t>rừng đặc dụng Hương Sơn </a:t>
            </a:r>
            <a:r>
              <a:rPr lang="en-US"/>
              <a:t>với nhiều loài quý hiếm.</a:t>
            </a:r>
          </a:p>
          <a:p>
            <a:r>
              <a:rPr lang="en-US" altLang="en-US"/>
              <a:t>Giá trị tiêu biểu:</a:t>
            </a:r>
          </a:p>
          <a:p>
            <a:pPr lvl="2"/>
            <a:r>
              <a:rPr lang="vi-VN" altLang="en-US"/>
              <a:t>Giá trị lịch sử: </a:t>
            </a:r>
            <a:r>
              <a:rPr lang="en-US" altLang="en-US"/>
              <a:t>Đ</a:t>
            </a:r>
            <a:r>
              <a:rPr lang="vi-VN" altLang="en-US"/>
              <a:t>ại diện cho lịch sử phát triển của loài người gắn với văn hóa Hòa Bình, lịch sử với những minh chứng văn hóa từ thời Hùng Vương và là 1 phần của lịch sử phát triển tín ngưỡng Phật giáo của Việt Nam.</a:t>
            </a:r>
          </a:p>
          <a:p>
            <a:pPr lvl="2"/>
            <a:r>
              <a:rPr lang="vi-VN" altLang="en-US"/>
              <a:t>Giá trị kiến trúc nghệ thuật với hệ thống đền, chùa, miếu, mạo... mang đặc trưng kiến trúc đình chùa chung của miền Bắc; kiến trúc “chùa trong hang” với quy mô lớn chưa nơi nào có được.</a:t>
            </a:r>
          </a:p>
          <a:p>
            <a:pPr lvl="2"/>
            <a:r>
              <a:rPr lang="vi-VN" altLang="en-US"/>
              <a:t>Giá trị nghệ thuật điêu khắc, tạo tác các hiện vật, cổ vật; đặc biệt là tượng Phật bà.</a:t>
            </a:r>
          </a:p>
          <a:p>
            <a:pPr lvl="2"/>
            <a:r>
              <a:rPr lang="vi-VN" altLang="en-US"/>
              <a:t>Giá trị văn hóa, khoa học: Bao gồm những giá trị khoa học tiêu biểu về địa chất, hệ sinh thái của vùng núi đá vôi trũng có tuổi đời khoảng 250 triệu năm và rừng đặc dụng Hương Sơn với hàng chục loài quý hiếm có tên trong sách đỏ Việt Nam</a:t>
            </a:r>
            <a:r>
              <a:rPr lang="en-US" altLang="en-US"/>
              <a:t>, đặc biệt là Voọc mông trắng</a:t>
            </a:r>
            <a:r>
              <a:rPr lang="vi-VN" altLang="en-US"/>
              <a:t>.</a:t>
            </a:r>
          </a:p>
          <a:p>
            <a:pPr lvl="2"/>
            <a:r>
              <a:rPr lang="vi-VN" altLang="en-US"/>
              <a:t>Giá trị thẩm mỹ: Hương Sơn trong ấn tượng của khách du lịch không chỉ là điểm du lịch, điểm hành hương, mà còn là nơi trữ tình, với hành trình khám phá vùng đất Phật thơm tho.</a:t>
            </a:r>
            <a:endParaRPr lang="en-US"/>
          </a:p>
          <a:p>
            <a:pPr lvl="2"/>
            <a:endParaRPr lang="en-US"/>
          </a:p>
          <a:p>
            <a:endParaRPr lang="en-US"/>
          </a:p>
        </p:txBody>
      </p:sp>
      <p:sp>
        <p:nvSpPr>
          <p:cNvPr id="4" name="Slide Number Placeholder 3">
            <a:extLst>
              <a:ext uri="{FF2B5EF4-FFF2-40B4-BE49-F238E27FC236}">
                <a16:creationId xmlns:a16="http://schemas.microsoft.com/office/drawing/2014/main" id="{BBC416D2-1C9F-AB10-529E-A02BCD4CB355}"/>
              </a:ext>
            </a:extLst>
          </p:cNvPr>
          <p:cNvSpPr>
            <a:spLocks noGrp="1"/>
          </p:cNvSpPr>
          <p:nvPr>
            <p:ph type="sldNum" sz="quarter" idx="12"/>
          </p:nvPr>
        </p:nvSpPr>
        <p:spPr>
          <a:xfrm>
            <a:off x="9492918" y="172876"/>
            <a:ext cx="360000" cy="360000"/>
          </a:xfrm>
        </p:spPr>
        <p:txBody>
          <a:bodyPr/>
          <a:lstStyle/>
          <a:p>
            <a:fld id="{F44AB3EA-1908-4001-84F3-B79CAC7B64E5}" type="slidenum">
              <a:rPr lang="en-US" smtClean="0"/>
              <a:pPr/>
              <a:t>8</a:t>
            </a:fld>
            <a:endParaRPr lang="en-US"/>
          </a:p>
        </p:txBody>
      </p:sp>
      <p:pic>
        <p:nvPicPr>
          <p:cNvPr id="23" name="Picture 22">
            <a:extLst>
              <a:ext uri="{FF2B5EF4-FFF2-40B4-BE49-F238E27FC236}">
                <a16:creationId xmlns:a16="http://schemas.microsoft.com/office/drawing/2014/main" id="{B15B9302-D9C6-79A5-82D3-DB6AE4837957}"/>
              </a:ext>
            </a:extLst>
          </p:cNvPr>
          <p:cNvPicPr>
            <a:picLocks noChangeAspect="1"/>
          </p:cNvPicPr>
          <p:nvPr/>
        </p:nvPicPr>
        <p:blipFill>
          <a:blip r:embed="rId7"/>
          <a:stretch>
            <a:fillRect/>
          </a:stretch>
        </p:blipFill>
        <p:spPr>
          <a:xfrm>
            <a:off x="5488842" y="980256"/>
            <a:ext cx="2290795" cy="849236"/>
          </a:xfrm>
          <a:prstGeom prst="rect">
            <a:avLst/>
          </a:prstGeom>
        </p:spPr>
      </p:pic>
      <p:sp>
        <p:nvSpPr>
          <p:cNvPr id="2" name="Arrow: Right 1">
            <a:extLst>
              <a:ext uri="{FF2B5EF4-FFF2-40B4-BE49-F238E27FC236}">
                <a16:creationId xmlns:a16="http://schemas.microsoft.com/office/drawing/2014/main" id="{1E61354D-083B-BACA-8ACD-54A8B76BE3CD}"/>
              </a:ext>
            </a:extLst>
          </p:cNvPr>
          <p:cNvSpPr/>
          <p:nvPr/>
        </p:nvSpPr>
        <p:spPr>
          <a:xfrm>
            <a:off x="77084" y="6260537"/>
            <a:ext cx="374935" cy="355250"/>
          </a:xfrm>
          <a:prstGeom prst="rightArrow">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356F4C-FFFE-DD7D-98E4-7FC674CF8B26}"/>
              </a:ext>
            </a:extLst>
          </p:cNvPr>
          <p:cNvSpPr txBox="1"/>
          <p:nvPr/>
        </p:nvSpPr>
        <p:spPr>
          <a:xfrm>
            <a:off x="452019" y="6129099"/>
            <a:ext cx="7317596" cy="769441"/>
          </a:xfrm>
          <a:prstGeom prst="rect">
            <a:avLst/>
          </a:prstGeom>
          <a:noFill/>
        </p:spPr>
        <p:txBody>
          <a:bodyPr wrap="square">
            <a:spAutoFit/>
          </a:bodyPr>
          <a:lstStyle/>
          <a:p>
            <a:pPr algn="just"/>
            <a:r>
              <a:rPr lang="en-US" sz="1100">
                <a:solidFill>
                  <a:srgbClr val="FF0000"/>
                </a:solidFill>
              </a:rPr>
              <a:t>Hương Sơn có </a:t>
            </a:r>
            <a:r>
              <a:rPr lang="en-US" sz="1100" b="1">
                <a:solidFill>
                  <a:srgbClr val="FF0000"/>
                </a:solidFill>
              </a:rPr>
              <a:t>tiềm năng trở thành trung tâm tín ngưỡng vươn tầm khu vực và quốc tế </a:t>
            </a:r>
            <a:r>
              <a:rPr lang="en-US" sz="1100">
                <a:solidFill>
                  <a:srgbClr val="FF0000"/>
                </a:solidFill>
              </a:rPr>
              <a:t>gắn với đạo tràng Quan thế âm Bồ tát; đồng thời </a:t>
            </a:r>
            <a:r>
              <a:rPr lang="en-US" sz="1100" b="1">
                <a:solidFill>
                  <a:srgbClr val="FF0000"/>
                </a:solidFill>
              </a:rPr>
              <a:t>còn nhiều tiềm năng khai thác du lịch sinh thái, trải nghiệm</a:t>
            </a:r>
            <a:r>
              <a:rPr lang="en-US" sz="1100">
                <a:solidFill>
                  <a:srgbClr val="FF0000"/>
                </a:solidFill>
              </a:rPr>
              <a:t> gắn với hệ sinh thái và địa hình, cảnh quan; </a:t>
            </a:r>
            <a:r>
              <a:rPr lang="vi-VN" sz="1100">
                <a:solidFill>
                  <a:srgbClr val="FF0000"/>
                </a:solidFill>
              </a:rPr>
              <a:t>trở thành </a:t>
            </a:r>
            <a:r>
              <a:rPr lang="vi-VN" sz="1100" b="1">
                <a:solidFill>
                  <a:srgbClr val="FF0000"/>
                </a:solidFill>
              </a:rPr>
              <a:t>di sản hỗn hợp UNESCO </a:t>
            </a:r>
            <a:r>
              <a:rPr lang="vi-VN" sz="1100">
                <a:solidFill>
                  <a:srgbClr val="FF0000"/>
                </a:solidFill>
              </a:rPr>
              <a:t>trong tương lai (đánh giá sơ bộ đạt </a:t>
            </a:r>
            <a:r>
              <a:rPr lang="en-US" sz="1100">
                <a:solidFill>
                  <a:srgbClr val="FF0000"/>
                </a:solidFill>
              </a:rPr>
              <a:t>2</a:t>
            </a:r>
            <a:r>
              <a:rPr lang="vi-VN" sz="1100">
                <a:solidFill>
                  <a:srgbClr val="FF0000"/>
                </a:solidFill>
              </a:rPr>
              <a:t>/10 tiêu chí</a:t>
            </a:r>
            <a:r>
              <a:rPr lang="en-US" sz="1100">
                <a:solidFill>
                  <a:srgbClr val="FF0000"/>
                </a:solidFill>
              </a:rPr>
              <a:t> – số 2 và số 3</a:t>
            </a:r>
            <a:r>
              <a:rPr lang="vi-VN" sz="1100">
                <a:solidFill>
                  <a:srgbClr val="FF0000"/>
                </a:solidFill>
              </a:rPr>
              <a:t>)</a:t>
            </a:r>
          </a:p>
        </p:txBody>
      </p:sp>
      <p:grpSp>
        <p:nvGrpSpPr>
          <p:cNvPr id="7" name="Group 16">
            <a:extLst>
              <a:ext uri="{FF2B5EF4-FFF2-40B4-BE49-F238E27FC236}">
                <a16:creationId xmlns:a16="http://schemas.microsoft.com/office/drawing/2014/main" id="{316F1693-BAD8-EB7D-941A-149679EEAFF8}"/>
              </a:ext>
            </a:extLst>
          </p:cNvPr>
          <p:cNvGrpSpPr>
            <a:grpSpLocks/>
          </p:cNvGrpSpPr>
          <p:nvPr/>
        </p:nvGrpSpPr>
        <p:grpSpPr bwMode="auto">
          <a:xfrm>
            <a:off x="6676036" y="88900"/>
            <a:ext cx="3144837" cy="6680200"/>
            <a:chOff x="8942388" y="69850"/>
            <a:chExt cx="3122612" cy="6635346"/>
          </a:xfrm>
          <a:solidFill>
            <a:schemeClr val="accent6">
              <a:lumMod val="40000"/>
              <a:lumOff val="60000"/>
            </a:schemeClr>
          </a:solidFill>
        </p:grpSpPr>
        <p:grpSp>
          <p:nvGrpSpPr>
            <p:cNvPr id="9" name="9Slide.vn 1">
              <a:extLst>
                <a:ext uri="{FF2B5EF4-FFF2-40B4-BE49-F238E27FC236}">
                  <a16:creationId xmlns:a16="http://schemas.microsoft.com/office/drawing/2014/main" id="{54A008B1-D277-BDED-16EA-7443CCB4564D}"/>
                </a:ext>
              </a:extLst>
            </p:cNvPr>
            <p:cNvGrpSpPr/>
            <p:nvPr/>
          </p:nvGrpSpPr>
          <p:grpSpPr>
            <a:xfrm>
              <a:off x="8942388" y="69850"/>
              <a:ext cx="3122612" cy="6635346"/>
              <a:chOff x="4716464" y="497575"/>
              <a:chExt cx="2759073" cy="5862850"/>
            </a:xfrm>
            <a:grpFill/>
          </p:grpSpPr>
          <p:sp>
            <p:nvSpPr>
              <p:cNvPr id="17" name="9Slide.vn 2">
                <a:extLst>
                  <a:ext uri="{FF2B5EF4-FFF2-40B4-BE49-F238E27FC236}">
                    <a16:creationId xmlns:a16="http://schemas.microsoft.com/office/drawing/2014/main" id="{B01B8738-F66D-3BB2-72DC-036E13A8F412}"/>
                  </a:ext>
                </a:extLst>
              </p:cNvPr>
              <p:cNvSpPr>
                <a:spLocks/>
              </p:cNvSpPr>
              <p:nvPr/>
            </p:nvSpPr>
            <p:spPr bwMode="auto">
              <a:xfrm>
                <a:off x="5363868" y="1882181"/>
                <a:ext cx="731408" cy="577885"/>
              </a:xfrm>
              <a:custGeom>
                <a:avLst/>
                <a:gdLst>
                  <a:gd name="T0" fmla="*/ 102 w 681"/>
                  <a:gd name="T1" fmla="*/ 119 h 537"/>
                  <a:gd name="T2" fmla="*/ 170 w 681"/>
                  <a:gd name="T3" fmla="*/ 118 h 537"/>
                  <a:gd name="T4" fmla="*/ 268 w 681"/>
                  <a:gd name="T5" fmla="*/ 139 h 537"/>
                  <a:gd name="T6" fmla="*/ 308 w 681"/>
                  <a:gd name="T7" fmla="*/ 91 h 537"/>
                  <a:gd name="T8" fmla="*/ 334 w 681"/>
                  <a:gd name="T9" fmla="*/ 75 h 537"/>
                  <a:gd name="T10" fmla="*/ 334 w 681"/>
                  <a:gd name="T11" fmla="*/ 31 h 537"/>
                  <a:gd name="T12" fmla="*/ 383 w 681"/>
                  <a:gd name="T13" fmla="*/ 1 h 537"/>
                  <a:gd name="T14" fmla="*/ 446 w 681"/>
                  <a:gd name="T15" fmla="*/ 20 h 537"/>
                  <a:gd name="T16" fmla="*/ 457 w 681"/>
                  <a:gd name="T17" fmla="*/ 49 h 537"/>
                  <a:gd name="T18" fmla="*/ 483 w 681"/>
                  <a:gd name="T19" fmla="*/ 125 h 537"/>
                  <a:gd name="T20" fmla="*/ 502 w 681"/>
                  <a:gd name="T21" fmla="*/ 185 h 537"/>
                  <a:gd name="T22" fmla="*/ 532 w 681"/>
                  <a:gd name="T23" fmla="*/ 184 h 537"/>
                  <a:gd name="T24" fmla="*/ 604 w 681"/>
                  <a:gd name="T25" fmla="*/ 213 h 537"/>
                  <a:gd name="T26" fmla="*/ 661 w 681"/>
                  <a:gd name="T27" fmla="*/ 254 h 537"/>
                  <a:gd name="T28" fmla="*/ 668 w 681"/>
                  <a:gd name="T29" fmla="*/ 278 h 537"/>
                  <a:gd name="T30" fmla="*/ 662 w 681"/>
                  <a:gd name="T31" fmla="*/ 283 h 537"/>
                  <a:gd name="T32" fmla="*/ 644 w 681"/>
                  <a:gd name="T33" fmla="*/ 338 h 537"/>
                  <a:gd name="T34" fmla="*/ 640 w 681"/>
                  <a:gd name="T35" fmla="*/ 425 h 537"/>
                  <a:gd name="T36" fmla="*/ 615 w 681"/>
                  <a:gd name="T37" fmla="*/ 530 h 537"/>
                  <a:gd name="T38" fmla="*/ 583 w 681"/>
                  <a:gd name="T39" fmla="*/ 529 h 537"/>
                  <a:gd name="T40" fmla="*/ 528 w 681"/>
                  <a:gd name="T41" fmla="*/ 526 h 537"/>
                  <a:gd name="T42" fmla="*/ 463 w 681"/>
                  <a:gd name="T43" fmla="*/ 507 h 537"/>
                  <a:gd name="T44" fmla="*/ 369 w 681"/>
                  <a:gd name="T45" fmla="*/ 458 h 537"/>
                  <a:gd name="T46" fmla="*/ 294 w 681"/>
                  <a:gd name="T47" fmla="*/ 435 h 537"/>
                  <a:gd name="T48" fmla="*/ 242 w 681"/>
                  <a:gd name="T49" fmla="*/ 403 h 537"/>
                  <a:gd name="T50" fmla="*/ 226 w 681"/>
                  <a:gd name="T51" fmla="*/ 379 h 537"/>
                  <a:gd name="T52" fmla="*/ 182 w 681"/>
                  <a:gd name="T53" fmla="*/ 356 h 537"/>
                  <a:gd name="T54" fmla="*/ 110 w 681"/>
                  <a:gd name="T55" fmla="*/ 303 h 537"/>
                  <a:gd name="T56" fmla="*/ 102 w 681"/>
                  <a:gd name="T57" fmla="*/ 297 h 537"/>
                  <a:gd name="T58" fmla="*/ 30 w 681"/>
                  <a:gd name="T59" fmla="*/ 275 h 537"/>
                  <a:gd name="T60" fmla="*/ 16 w 681"/>
                  <a:gd name="T61" fmla="*/ 263 h 537"/>
                  <a:gd name="T62" fmla="*/ 14 w 681"/>
                  <a:gd name="T63" fmla="*/ 247 h 537"/>
                  <a:gd name="T64" fmla="*/ 66 w 681"/>
                  <a:gd name="T65" fmla="*/ 215 h 537"/>
                  <a:gd name="T66" fmla="*/ 80 w 681"/>
                  <a:gd name="T67" fmla="*/ 194 h 537"/>
                  <a:gd name="T68" fmla="*/ 60 w 681"/>
                  <a:gd name="T69" fmla="*/ 142 h 537"/>
                  <a:gd name="T70" fmla="*/ 79 w 681"/>
                  <a:gd name="T71" fmla="*/ 124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1" h="537">
                    <a:moveTo>
                      <a:pt x="98" y="123"/>
                    </a:moveTo>
                    <a:cubicBezTo>
                      <a:pt x="99" y="122"/>
                      <a:pt x="101" y="120"/>
                      <a:pt x="102" y="119"/>
                    </a:cubicBezTo>
                    <a:cubicBezTo>
                      <a:pt x="120" y="114"/>
                      <a:pt x="138" y="106"/>
                      <a:pt x="156" y="120"/>
                    </a:cubicBezTo>
                    <a:cubicBezTo>
                      <a:pt x="161" y="125"/>
                      <a:pt x="166" y="121"/>
                      <a:pt x="170" y="118"/>
                    </a:cubicBezTo>
                    <a:cubicBezTo>
                      <a:pt x="181" y="110"/>
                      <a:pt x="189" y="111"/>
                      <a:pt x="198" y="122"/>
                    </a:cubicBezTo>
                    <a:cubicBezTo>
                      <a:pt x="212" y="139"/>
                      <a:pt x="249" y="147"/>
                      <a:pt x="268" y="139"/>
                    </a:cubicBezTo>
                    <a:cubicBezTo>
                      <a:pt x="273" y="136"/>
                      <a:pt x="275" y="132"/>
                      <a:pt x="275" y="127"/>
                    </a:cubicBezTo>
                    <a:cubicBezTo>
                      <a:pt x="277" y="107"/>
                      <a:pt x="292" y="99"/>
                      <a:pt x="308" y="91"/>
                    </a:cubicBezTo>
                    <a:cubicBezTo>
                      <a:pt x="317" y="86"/>
                      <a:pt x="324" y="78"/>
                      <a:pt x="334" y="75"/>
                    </a:cubicBezTo>
                    <a:cubicBezTo>
                      <a:pt x="334" y="75"/>
                      <a:pt x="334" y="75"/>
                      <a:pt x="334" y="75"/>
                    </a:cubicBezTo>
                    <a:cubicBezTo>
                      <a:pt x="339" y="63"/>
                      <a:pt x="343" y="53"/>
                      <a:pt x="326" y="45"/>
                    </a:cubicBezTo>
                    <a:cubicBezTo>
                      <a:pt x="318" y="41"/>
                      <a:pt x="319" y="39"/>
                      <a:pt x="334" y="31"/>
                    </a:cubicBezTo>
                    <a:cubicBezTo>
                      <a:pt x="334" y="28"/>
                      <a:pt x="334" y="26"/>
                      <a:pt x="334" y="23"/>
                    </a:cubicBezTo>
                    <a:cubicBezTo>
                      <a:pt x="348" y="9"/>
                      <a:pt x="363" y="0"/>
                      <a:pt x="383" y="1"/>
                    </a:cubicBezTo>
                    <a:cubicBezTo>
                      <a:pt x="386" y="1"/>
                      <a:pt x="390" y="0"/>
                      <a:pt x="393" y="3"/>
                    </a:cubicBezTo>
                    <a:cubicBezTo>
                      <a:pt x="408" y="17"/>
                      <a:pt x="427" y="19"/>
                      <a:pt x="446" y="20"/>
                    </a:cubicBezTo>
                    <a:cubicBezTo>
                      <a:pt x="454" y="20"/>
                      <a:pt x="462" y="23"/>
                      <a:pt x="466" y="32"/>
                    </a:cubicBezTo>
                    <a:cubicBezTo>
                      <a:pt x="470" y="41"/>
                      <a:pt x="462" y="44"/>
                      <a:pt x="457" y="49"/>
                    </a:cubicBezTo>
                    <a:cubicBezTo>
                      <a:pt x="448" y="59"/>
                      <a:pt x="444" y="71"/>
                      <a:pt x="450" y="84"/>
                    </a:cubicBezTo>
                    <a:cubicBezTo>
                      <a:pt x="457" y="101"/>
                      <a:pt x="465" y="117"/>
                      <a:pt x="483" y="125"/>
                    </a:cubicBezTo>
                    <a:cubicBezTo>
                      <a:pt x="494" y="130"/>
                      <a:pt x="500" y="139"/>
                      <a:pt x="497" y="151"/>
                    </a:cubicBezTo>
                    <a:cubicBezTo>
                      <a:pt x="494" y="163"/>
                      <a:pt x="498" y="174"/>
                      <a:pt x="502" y="185"/>
                    </a:cubicBezTo>
                    <a:cubicBezTo>
                      <a:pt x="506" y="186"/>
                      <a:pt x="507" y="184"/>
                      <a:pt x="509" y="182"/>
                    </a:cubicBezTo>
                    <a:cubicBezTo>
                      <a:pt x="522" y="165"/>
                      <a:pt x="523" y="165"/>
                      <a:pt x="532" y="184"/>
                    </a:cubicBezTo>
                    <a:cubicBezTo>
                      <a:pt x="537" y="196"/>
                      <a:pt x="557" y="205"/>
                      <a:pt x="573" y="201"/>
                    </a:cubicBezTo>
                    <a:cubicBezTo>
                      <a:pt x="587" y="197"/>
                      <a:pt x="596" y="201"/>
                      <a:pt x="604" y="213"/>
                    </a:cubicBezTo>
                    <a:cubicBezTo>
                      <a:pt x="614" y="228"/>
                      <a:pt x="632" y="235"/>
                      <a:pt x="642" y="250"/>
                    </a:cubicBezTo>
                    <a:cubicBezTo>
                      <a:pt x="646" y="256"/>
                      <a:pt x="654" y="252"/>
                      <a:pt x="661" y="254"/>
                    </a:cubicBezTo>
                    <a:cubicBezTo>
                      <a:pt x="667" y="256"/>
                      <a:pt x="675" y="256"/>
                      <a:pt x="678" y="263"/>
                    </a:cubicBezTo>
                    <a:cubicBezTo>
                      <a:pt x="681" y="271"/>
                      <a:pt x="672" y="274"/>
                      <a:pt x="668" y="278"/>
                    </a:cubicBezTo>
                    <a:cubicBezTo>
                      <a:pt x="666" y="280"/>
                      <a:pt x="664" y="281"/>
                      <a:pt x="662" y="283"/>
                    </a:cubicBezTo>
                    <a:cubicBezTo>
                      <a:pt x="662" y="283"/>
                      <a:pt x="662" y="283"/>
                      <a:pt x="662" y="283"/>
                    </a:cubicBezTo>
                    <a:cubicBezTo>
                      <a:pt x="655" y="297"/>
                      <a:pt x="644" y="311"/>
                      <a:pt x="653" y="329"/>
                    </a:cubicBezTo>
                    <a:cubicBezTo>
                      <a:pt x="657" y="337"/>
                      <a:pt x="649" y="337"/>
                      <a:pt x="644" y="338"/>
                    </a:cubicBezTo>
                    <a:cubicBezTo>
                      <a:pt x="621" y="343"/>
                      <a:pt x="615" y="351"/>
                      <a:pt x="617" y="374"/>
                    </a:cubicBezTo>
                    <a:cubicBezTo>
                      <a:pt x="618" y="393"/>
                      <a:pt x="621" y="410"/>
                      <a:pt x="640" y="425"/>
                    </a:cubicBezTo>
                    <a:cubicBezTo>
                      <a:pt x="658" y="438"/>
                      <a:pt x="661" y="464"/>
                      <a:pt x="664" y="486"/>
                    </a:cubicBezTo>
                    <a:cubicBezTo>
                      <a:pt x="666" y="501"/>
                      <a:pt x="630" y="531"/>
                      <a:pt x="615" y="530"/>
                    </a:cubicBezTo>
                    <a:cubicBezTo>
                      <a:pt x="611" y="530"/>
                      <a:pt x="606" y="529"/>
                      <a:pt x="602" y="532"/>
                    </a:cubicBezTo>
                    <a:cubicBezTo>
                      <a:pt x="595" y="537"/>
                      <a:pt x="588" y="536"/>
                      <a:pt x="583" y="529"/>
                    </a:cubicBezTo>
                    <a:cubicBezTo>
                      <a:pt x="575" y="517"/>
                      <a:pt x="565" y="518"/>
                      <a:pt x="553" y="524"/>
                    </a:cubicBezTo>
                    <a:cubicBezTo>
                      <a:pt x="545" y="527"/>
                      <a:pt x="536" y="529"/>
                      <a:pt x="528" y="526"/>
                    </a:cubicBezTo>
                    <a:cubicBezTo>
                      <a:pt x="513" y="520"/>
                      <a:pt x="500" y="513"/>
                      <a:pt x="482" y="519"/>
                    </a:cubicBezTo>
                    <a:cubicBezTo>
                      <a:pt x="475" y="522"/>
                      <a:pt x="468" y="513"/>
                      <a:pt x="463" y="507"/>
                    </a:cubicBezTo>
                    <a:cubicBezTo>
                      <a:pt x="453" y="493"/>
                      <a:pt x="441" y="485"/>
                      <a:pt x="422" y="480"/>
                    </a:cubicBezTo>
                    <a:cubicBezTo>
                      <a:pt x="405" y="475"/>
                      <a:pt x="385" y="472"/>
                      <a:pt x="369" y="458"/>
                    </a:cubicBezTo>
                    <a:cubicBezTo>
                      <a:pt x="358" y="449"/>
                      <a:pt x="338" y="452"/>
                      <a:pt x="322" y="448"/>
                    </a:cubicBezTo>
                    <a:cubicBezTo>
                      <a:pt x="311" y="445"/>
                      <a:pt x="302" y="442"/>
                      <a:pt x="294" y="435"/>
                    </a:cubicBezTo>
                    <a:cubicBezTo>
                      <a:pt x="294" y="435"/>
                      <a:pt x="294" y="435"/>
                      <a:pt x="294" y="435"/>
                    </a:cubicBezTo>
                    <a:cubicBezTo>
                      <a:pt x="278" y="422"/>
                      <a:pt x="257" y="417"/>
                      <a:pt x="242" y="403"/>
                    </a:cubicBezTo>
                    <a:cubicBezTo>
                      <a:pt x="242" y="403"/>
                      <a:pt x="242" y="403"/>
                      <a:pt x="242" y="403"/>
                    </a:cubicBezTo>
                    <a:cubicBezTo>
                      <a:pt x="239" y="394"/>
                      <a:pt x="229" y="389"/>
                      <a:pt x="226" y="379"/>
                    </a:cubicBezTo>
                    <a:cubicBezTo>
                      <a:pt x="224" y="375"/>
                      <a:pt x="219" y="372"/>
                      <a:pt x="216" y="373"/>
                    </a:cubicBezTo>
                    <a:cubicBezTo>
                      <a:pt x="199" y="379"/>
                      <a:pt x="192" y="365"/>
                      <a:pt x="182" y="356"/>
                    </a:cubicBezTo>
                    <a:cubicBezTo>
                      <a:pt x="168" y="344"/>
                      <a:pt x="154" y="331"/>
                      <a:pt x="133" y="330"/>
                    </a:cubicBezTo>
                    <a:cubicBezTo>
                      <a:pt x="118" y="329"/>
                      <a:pt x="117" y="312"/>
                      <a:pt x="110" y="303"/>
                    </a:cubicBezTo>
                    <a:cubicBezTo>
                      <a:pt x="110" y="303"/>
                      <a:pt x="110" y="303"/>
                      <a:pt x="110" y="303"/>
                    </a:cubicBezTo>
                    <a:cubicBezTo>
                      <a:pt x="106" y="304"/>
                      <a:pt x="107" y="298"/>
                      <a:pt x="102" y="297"/>
                    </a:cubicBezTo>
                    <a:cubicBezTo>
                      <a:pt x="80" y="288"/>
                      <a:pt x="56" y="285"/>
                      <a:pt x="33" y="277"/>
                    </a:cubicBezTo>
                    <a:cubicBezTo>
                      <a:pt x="32" y="277"/>
                      <a:pt x="31" y="276"/>
                      <a:pt x="30" y="275"/>
                    </a:cubicBezTo>
                    <a:cubicBezTo>
                      <a:pt x="30" y="275"/>
                      <a:pt x="30" y="275"/>
                      <a:pt x="30" y="275"/>
                    </a:cubicBezTo>
                    <a:cubicBezTo>
                      <a:pt x="27" y="269"/>
                      <a:pt x="22" y="265"/>
                      <a:pt x="16" y="263"/>
                    </a:cubicBezTo>
                    <a:cubicBezTo>
                      <a:pt x="0" y="259"/>
                      <a:pt x="6" y="253"/>
                      <a:pt x="14" y="247"/>
                    </a:cubicBezTo>
                    <a:cubicBezTo>
                      <a:pt x="14" y="247"/>
                      <a:pt x="14" y="247"/>
                      <a:pt x="14" y="247"/>
                    </a:cubicBezTo>
                    <a:cubicBezTo>
                      <a:pt x="16" y="244"/>
                      <a:pt x="20" y="251"/>
                      <a:pt x="21" y="246"/>
                    </a:cubicBezTo>
                    <a:cubicBezTo>
                      <a:pt x="27" y="222"/>
                      <a:pt x="50" y="223"/>
                      <a:pt x="66" y="215"/>
                    </a:cubicBezTo>
                    <a:cubicBezTo>
                      <a:pt x="66" y="215"/>
                      <a:pt x="66" y="215"/>
                      <a:pt x="66" y="215"/>
                    </a:cubicBezTo>
                    <a:cubicBezTo>
                      <a:pt x="70" y="208"/>
                      <a:pt x="75" y="201"/>
                      <a:pt x="80" y="194"/>
                    </a:cubicBezTo>
                    <a:cubicBezTo>
                      <a:pt x="88" y="180"/>
                      <a:pt x="85" y="163"/>
                      <a:pt x="71" y="155"/>
                    </a:cubicBezTo>
                    <a:cubicBezTo>
                      <a:pt x="66" y="151"/>
                      <a:pt x="61" y="149"/>
                      <a:pt x="60" y="142"/>
                    </a:cubicBezTo>
                    <a:cubicBezTo>
                      <a:pt x="58" y="135"/>
                      <a:pt x="53" y="126"/>
                      <a:pt x="60" y="120"/>
                    </a:cubicBezTo>
                    <a:cubicBezTo>
                      <a:pt x="67" y="114"/>
                      <a:pt x="73" y="119"/>
                      <a:pt x="79" y="124"/>
                    </a:cubicBezTo>
                    <a:cubicBezTo>
                      <a:pt x="85" y="128"/>
                      <a:pt x="92" y="129"/>
                      <a:pt x="98" y="12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9" name="9Slide.vn 3">
                <a:extLst>
                  <a:ext uri="{FF2B5EF4-FFF2-40B4-BE49-F238E27FC236}">
                    <a16:creationId xmlns:a16="http://schemas.microsoft.com/office/drawing/2014/main" id="{B162505D-B6C6-1CEC-1BD9-F14A0CD596D6}"/>
                  </a:ext>
                </a:extLst>
              </p:cNvPr>
              <p:cNvSpPr>
                <a:spLocks/>
              </p:cNvSpPr>
              <p:nvPr/>
            </p:nvSpPr>
            <p:spPr bwMode="auto">
              <a:xfrm>
                <a:off x="4777294" y="742343"/>
                <a:ext cx="622783" cy="456225"/>
              </a:xfrm>
              <a:custGeom>
                <a:avLst/>
                <a:gdLst>
                  <a:gd name="T0" fmla="*/ 20 w 580"/>
                  <a:gd name="T1" fmla="*/ 73 h 425"/>
                  <a:gd name="T2" fmla="*/ 36 w 580"/>
                  <a:gd name="T3" fmla="*/ 41 h 425"/>
                  <a:gd name="T4" fmla="*/ 69 w 580"/>
                  <a:gd name="T5" fmla="*/ 15 h 425"/>
                  <a:gd name="T6" fmla="*/ 152 w 580"/>
                  <a:gd name="T7" fmla="*/ 57 h 425"/>
                  <a:gd name="T8" fmla="*/ 160 w 580"/>
                  <a:gd name="T9" fmla="*/ 65 h 425"/>
                  <a:gd name="T10" fmla="*/ 260 w 580"/>
                  <a:gd name="T11" fmla="*/ 137 h 425"/>
                  <a:gd name="T12" fmla="*/ 266 w 580"/>
                  <a:gd name="T13" fmla="*/ 128 h 425"/>
                  <a:gd name="T14" fmla="*/ 297 w 580"/>
                  <a:gd name="T15" fmla="*/ 78 h 425"/>
                  <a:gd name="T16" fmla="*/ 347 w 580"/>
                  <a:gd name="T17" fmla="*/ 19 h 425"/>
                  <a:gd name="T18" fmla="*/ 390 w 580"/>
                  <a:gd name="T19" fmla="*/ 25 h 425"/>
                  <a:gd name="T20" fmla="*/ 412 w 580"/>
                  <a:gd name="T21" fmla="*/ 69 h 425"/>
                  <a:gd name="T22" fmla="*/ 433 w 580"/>
                  <a:gd name="T23" fmla="*/ 117 h 425"/>
                  <a:gd name="T24" fmla="*/ 435 w 580"/>
                  <a:gd name="T25" fmla="*/ 130 h 425"/>
                  <a:gd name="T26" fmla="*/ 459 w 580"/>
                  <a:gd name="T27" fmla="*/ 156 h 425"/>
                  <a:gd name="T28" fmla="*/ 507 w 580"/>
                  <a:gd name="T29" fmla="*/ 171 h 425"/>
                  <a:gd name="T30" fmla="*/ 533 w 580"/>
                  <a:gd name="T31" fmla="*/ 223 h 425"/>
                  <a:gd name="T32" fmla="*/ 564 w 580"/>
                  <a:gd name="T33" fmla="*/ 281 h 425"/>
                  <a:gd name="T34" fmla="*/ 555 w 580"/>
                  <a:gd name="T35" fmla="*/ 366 h 425"/>
                  <a:gd name="T36" fmla="*/ 547 w 580"/>
                  <a:gd name="T37" fmla="*/ 421 h 425"/>
                  <a:gd name="T38" fmla="*/ 484 w 580"/>
                  <a:gd name="T39" fmla="*/ 378 h 425"/>
                  <a:gd name="T40" fmla="*/ 417 w 580"/>
                  <a:gd name="T41" fmla="*/ 292 h 425"/>
                  <a:gd name="T42" fmla="*/ 387 w 580"/>
                  <a:gd name="T43" fmla="*/ 282 h 425"/>
                  <a:gd name="T44" fmla="*/ 374 w 580"/>
                  <a:gd name="T45" fmla="*/ 266 h 425"/>
                  <a:gd name="T46" fmla="*/ 332 w 580"/>
                  <a:gd name="T47" fmla="*/ 268 h 425"/>
                  <a:gd name="T48" fmla="*/ 273 w 580"/>
                  <a:gd name="T49" fmla="*/ 272 h 425"/>
                  <a:gd name="T50" fmla="*/ 228 w 580"/>
                  <a:gd name="T51" fmla="*/ 288 h 425"/>
                  <a:gd name="T52" fmla="*/ 185 w 580"/>
                  <a:gd name="T53" fmla="*/ 273 h 425"/>
                  <a:gd name="T54" fmla="*/ 143 w 580"/>
                  <a:gd name="T55" fmla="*/ 241 h 425"/>
                  <a:gd name="T56" fmla="*/ 122 w 580"/>
                  <a:gd name="T57" fmla="*/ 221 h 425"/>
                  <a:gd name="T58" fmla="*/ 101 w 580"/>
                  <a:gd name="T59" fmla="*/ 227 h 425"/>
                  <a:gd name="T60" fmla="*/ 46 w 580"/>
                  <a:gd name="T61" fmla="*/ 175 h 425"/>
                  <a:gd name="T62" fmla="*/ 23 w 580"/>
                  <a:gd name="T63" fmla="*/ 146 h 425"/>
                  <a:gd name="T64" fmla="*/ 8 w 580"/>
                  <a:gd name="T65" fmla="*/ 8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0" h="425">
                    <a:moveTo>
                      <a:pt x="8" y="85"/>
                    </a:moveTo>
                    <a:cubicBezTo>
                      <a:pt x="13" y="83"/>
                      <a:pt x="18" y="78"/>
                      <a:pt x="20" y="73"/>
                    </a:cubicBezTo>
                    <a:cubicBezTo>
                      <a:pt x="29" y="63"/>
                      <a:pt x="22" y="47"/>
                      <a:pt x="36" y="41"/>
                    </a:cubicBezTo>
                    <a:cubicBezTo>
                      <a:pt x="36" y="41"/>
                      <a:pt x="36" y="41"/>
                      <a:pt x="36" y="41"/>
                    </a:cubicBezTo>
                    <a:cubicBezTo>
                      <a:pt x="45" y="36"/>
                      <a:pt x="45" y="24"/>
                      <a:pt x="52" y="17"/>
                    </a:cubicBezTo>
                    <a:cubicBezTo>
                      <a:pt x="57" y="10"/>
                      <a:pt x="65" y="5"/>
                      <a:pt x="69" y="15"/>
                    </a:cubicBezTo>
                    <a:cubicBezTo>
                      <a:pt x="77" y="38"/>
                      <a:pt x="100" y="36"/>
                      <a:pt x="116" y="39"/>
                    </a:cubicBezTo>
                    <a:cubicBezTo>
                      <a:pt x="131" y="42"/>
                      <a:pt x="140" y="50"/>
                      <a:pt x="152" y="57"/>
                    </a:cubicBezTo>
                    <a:cubicBezTo>
                      <a:pt x="153" y="58"/>
                      <a:pt x="155" y="60"/>
                      <a:pt x="156" y="61"/>
                    </a:cubicBezTo>
                    <a:cubicBezTo>
                      <a:pt x="158" y="63"/>
                      <a:pt x="159" y="65"/>
                      <a:pt x="160" y="65"/>
                    </a:cubicBezTo>
                    <a:cubicBezTo>
                      <a:pt x="189" y="67"/>
                      <a:pt x="198" y="89"/>
                      <a:pt x="208" y="111"/>
                    </a:cubicBezTo>
                    <a:cubicBezTo>
                      <a:pt x="213" y="122"/>
                      <a:pt x="247" y="138"/>
                      <a:pt x="260" y="137"/>
                    </a:cubicBezTo>
                    <a:cubicBezTo>
                      <a:pt x="260" y="137"/>
                      <a:pt x="260" y="137"/>
                      <a:pt x="260" y="137"/>
                    </a:cubicBezTo>
                    <a:cubicBezTo>
                      <a:pt x="260" y="134"/>
                      <a:pt x="269" y="138"/>
                      <a:pt x="266" y="128"/>
                    </a:cubicBezTo>
                    <a:cubicBezTo>
                      <a:pt x="261" y="115"/>
                      <a:pt x="275" y="108"/>
                      <a:pt x="284" y="103"/>
                    </a:cubicBezTo>
                    <a:cubicBezTo>
                      <a:pt x="294" y="97"/>
                      <a:pt x="301" y="92"/>
                      <a:pt x="297" y="78"/>
                    </a:cubicBezTo>
                    <a:cubicBezTo>
                      <a:pt x="295" y="68"/>
                      <a:pt x="302" y="61"/>
                      <a:pt x="312" y="57"/>
                    </a:cubicBezTo>
                    <a:cubicBezTo>
                      <a:pt x="331" y="51"/>
                      <a:pt x="345" y="41"/>
                      <a:pt x="347" y="19"/>
                    </a:cubicBezTo>
                    <a:cubicBezTo>
                      <a:pt x="348" y="11"/>
                      <a:pt x="350" y="0"/>
                      <a:pt x="363" y="4"/>
                    </a:cubicBezTo>
                    <a:cubicBezTo>
                      <a:pt x="374" y="7"/>
                      <a:pt x="389" y="9"/>
                      <a:pt x="390" y="25"/>
                    </a:cubicBezTo>
                    <a:cubicBezTo>
                      <a:pt x="391" y="43"/>
                      <a:pt x="400" y="57"/>
                      <a:pt x="412" y="69"/>
                    </a:cubicBezTo>
                    <a:cubicBezTo>
                      <a:pt x="412" y="69"/>
                      <a:pt x="412" y="69"/>
                      <a:pt x="412" y="69"/>
                    </a:cubicBezTo>
                    <a:cubicBezTo>
                      <a:pt x="415" y="73"/>
                      <a:pt x="419" y="74"/>
                      <a:pt x="423" y="77"/>
                    </a:cubicBezTo>
                    <a:cubicBezTo>
                      <a:pt x="438" y="90"/>
                      <a:pt x="440" y="98"/>
                      <a:pt x="433" y="117"/>
                    </a:cubicBezTo>
                    <a:cubicBezTo>
                      <a:pt x="432" y="120"/>
                      <a:pt x="430" y="123"/>
                      <a:pt x="432" y="126"/>
                    </a:cubicBezTo>
                    <a:cubicBezTo>
                      <a:pt x="433" y="127"/>
                      <a:pt x="434" y="129"/>
                      <a:pt x="435" y="130"/>
                    </a:cubicBezTo>
                    <a:cubicBezTo>
                      <a:pt x="444" y="138"/>
                      <a:pt x="445" y="150"/>
                      <a:pt x="450" y="159"/>
                    </a:cubicBezTo>
                    <a:cubicBezTo>
                      <a:pt x="455" y="163"/>
                      <a:pt x="457" y="158"/>
                      <a:pt x="459" y="156"/>
                    </a:cubicBezTo>
                    <a:cubicBezTo>
                      <a:pt x="468" y="146"/>
                      <a:pt x="480" y="147"/>
                      <a:pt x="491" y="149"/>
                    </a:cubicBezTo>
                    <a:cubicBezTo>
                      <a:pt x="502" y="152"/>
                      <a:pt x="511" y="160"/>
                      <a:pt x="507" y="171"/>
                    </a:cubicBezTo>
                    <a:cubicBezTo>
                      <a:pt x="501" y="186"/>
                      <a:pt x="507" y="191"/>
                      <a:pt x="519" y="198"/>
                    </a:cubicBezTo>
                    <a:cubicBezTo>
                      <a:pt x="527" y="203"/>
                      <a:pt x="529" y="214"/>
                      <a:pt x="533" y="223"/>
                    </a:cubicBezTo>
                    <a:cubicBezTo>
                      <a:pt x="537" y="232"/>
                      <a:pt x="541" y="238"/>
                      <a:pt x="550" y="244"/>
                    </a:cubicBezTo>
                    <a:cubicBezTo>
                      <a:pt x="561" y="252"/>
                      <a:pt x="562" y="268"/>
                      <a:pt x="564" y="281"/>
                    </a:cubicBezTo>
                    <a:cubicBezTo>
                      <a:pt x="567" y="297"/>
                      <a:pt x="580" y="312"/>
                      <a:pt x="568" y="330"/>
                    </a:cubicBezTo>
                    <a:cubicBezTo>
                      <a:pt x="541" y="337"/>
                      <a:pt x="539" y="342"/>
                      <a:pt x="555" y="366"/>
                    </a:cubicBezTo>
                    <a:cubicBezTo>
                      <a:pt x="558" y="371"/>
                      <a:pt x="561" y="376"/>
                      <a:pt x="563" y="381"/>
                    </a:cubicBezTo>
                    <a:cubicBezTo>
                      <a:pt x="568" y="392"/>
                      <a:pt x="559" y="416"/>
                      <a:pt x="547" y="421"/>
                    </a:cubicBezTo>
                    <a:cubicBezTo>
                      <a:pt x="537" y="425"/>
                      <a:pt x="529" y="418"/>
                      <a:pt x="521" y="412"/>
                    </a:cubicBezTo>
                    <a:cubicBezTo>
                      <a:pt x="507" y="402"/>
                      <a:pt x="502" y="383"/>
                      <a:pt x="484" y="378"/>
                    </a:cubicBezTo>
                    <a:cubicBezTo>
                      <a:pt x="481" y="378"/>
                      <a:pt x="479" y="374"/>
                      <a:pt x="479" y="370"/>
                    </a:cubicBezTo>
                    <a:cubicBezTo>
                      <a:pt x="484" y="324"/>
                      <a:pt x="454" y="305"/>
                      <a:pt x="417" y="292"/>
                    </a:cubicBezTo>
                    <a:cubicBezTo>
                      <a:pt x="412" y="287"/>
                      <a:pt x="406" y="284"/>
                      <a:pt x="399" y="286"/>
                    </a:cubicBezTo>
                    <a:cubicBezTo>
                      <a:pt x="394" y="287"/>
                      <a:pt x="394" y="274"/>
                      <a:pt x="387" y="282"/>
                    </a:cubicBezTo>
                    <a:cubicBezTo>
                      <a:pt x="382" y="281"/>
                      <a:pt x="379" y="278"/>
                      <a:pt x="377" y="274"/>
                    </a:cubicBezTo>
                    <a:cubicBezTo>
                      <a:pt x="376" y="271"/>
                      <a:pt x="375" y="268"/>
                      <a:pt x="374" y="266"/>
                    </a:cubicBezTo>
                    <a:cubicBezTo>
                      <a:pt x="370" y="257"/>
                      <a:pt x="370" y="243"/>
                      <a:pt x="355" y="244"/>
                    </a:cubicBezTo>
                    <a:cubicBezTo>
                      <a:pt x="341" y="245"/>
                      <a:pt x="333" y="257"/>
                      <a:pt x="332" y="268"/>
                    </a:cubicBezTo>
                    <a:cubicBezTo>
                      <a:pt x="331" y="289"/>
                      <a:pt x="321" y="287"/>
                      <a:pt x="308" y="282"/>
                    </a:cubicBezTo>
                    <a:cubicBezTo>
                      <a:pt x="297" y="277"/>
                      <a:pt x="284" y="279"/>
                      <a:pt x="273" y="272"/>
                    </a:cubicBezTo>
                    <a:cubicBezTo>
                      <a:pt x="269" y="269"/>
                      <a:pt x="266" y="273"/>
                      <a:pt x="263" y="275"/>
                    </a:cubicBezTo>
                    <a:cubicBezTo>
                      <a:pt x="253" y="285"/>
                      <a:pt x="240" y="284"/>
                      <a:pt x="228" y="288"/>
                    </a:cubicBezTo>
                    <a:cubicBezTo>
                      <a:pt x="222" y="289"/>
                      <a:pt x="216" y="288"/>
                      <a:pt x="214" y="283"/>
                    </a:cubicBezTo>
                    <a:cubicBezTo>
                      <a:pt x="207" y="270"/>
                      <a:pt x="197" y="270"/>
                      <a:pt x="185" y="273"/>
                    </a:cubicBezTo>
                    <a:cubicBezTo>
                      <a:pt x="173" y="276"/>
                      <a:pt x="161" y="273"/>
                      <a:pt x="151" y="266"/>
                    </a:cubicBezTo>
                    <a:cubicBezTo>
                      <a:pt x="146" y="258"/>
                      <a:pt x="140" y="251"/>
                      <a:pt x="143" y="241"/>
                    </a:cubicBezTo>
                    <a:cubicBezTo>
                      <a:pt x="148" y="223"/>
                      <a:pt x="138" y="215"/>
                      <a:pt x="124" y="210"/>
                    </a:cubicBezTo>
                    <a:cubicBezTo>
                      <a:pt x="118" y="214"/>
                      <a:pt x="121" y="218"/>
                      <a:pt x="122" y="221"/>
                    </a:cubicBezTo>
                    <a:cubicBezTo>
                      <a:pt x="123" y="228"/>
                      <a:pt x="123" y="234"/>
                      <a:pt x="115" y="235"/>
                    </a:cubicBezTo>
                    <a:cubicBezTo>
                      <a:pt x="108" y="237"/>
                      <a:pt x="103" y="233"/>
                      <a:pt x="101" y="227"/>
                    </a:cubicBezTo>
                    <a:cubicBezTo>
                      <a:pt x="98" y="211"/>
                      <a:pt x="89" y="206"/>
                      <a:pt x="73" y="206"/>
                    </a:cubicBezTo>
                    <a:cubicBezTo>
                      <a:pt x="55" y="206"/>
                      <a:pt x="52" y="187"/>
                      <a:pt x="46" y="175"/>
                    </a:cubicBezTo>
                    <a:cubicBezTo>
                      <a:pt x="43" y="168"/>
                      <a:pt x="40" y="162"/>
                      <a:pt x="33" y="157"/>
                    </a:cubicBezTo>
                    <a:cubicBezTo>
                      <a:pt x="28" y="155"/>
                      <a:pt x="23" y="151"/>
                      <a:pt x="23" y="146"/>
                    </a:cubicBezTo>
                    <a:cubicBezTo>
                      <a:pt x="23" y="131"/>
                      <a:pt x="16" y="119"/>
                      <a:pt x="6" y="109"/>
                    </a:cubicBezTo>
                    <a:cubicBezTo>
                      <a:pt x="0" y="101"/>
                      <a:pt x="2" y="93"/>
                      <a:pt x="8" y="8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20" name="9Slide.vn 4">
                <a:extLst>
                  <a:ext uri="{FF2B5EF4-FFF2-40B4-BE49-F238E27FC236}">
                    <a16:creationId xmlns:a16="http://schemas.microsoft.com/office/drawing/2014/main" id="{FE2763C9-7085-288E-FD4E-80FC872AC874}"/>
                  </a:ext>
                </a:extLst>
              </p:cNvPr>
              <p:cNvSpPr>
                <a:spLocks/>
              </p:cNvSpPr>
              <p:nvPr/>
            </p:nvSpPr>
            <p:spPr bwMode="auto">
              <a:xfrm>
                <a:off x="5550704" y="497575"/>
                <a:ext cx="454777" cy="508365"/>
              </a:xfrm>
              <a:custGeom>
                <a:avLst/>
                <a:gdLst>
                  <a:gd name="T0" fmla="*/ 88 w 424"/>
                  <a:gd name="T1" fmla="*/ 222 h 474"/>
                  <a:gd name="T2" fmla="*/ 92 w 424"/>
                  <a:gd name="T3" fmla="*/ 218 h 474"/>
                  <a:gd name="T4" fmla="*/ 104 w 424"/>
                  <a:gd name="T5" fmla="*/ 220 h 474"/>
                  <a:gd name="T6" fmla="*/ 132 w 424"/>
                  <a:gd name="T7" fmla="*/ 212 h 474"/>
                  <a:gd name="T8" fmla="*/ 164 w 424"/>
                  <a:gd name="T9" fmla="*/ 182 h 474"/>
                  <a:gd name="T10" fmla="*/ 164 w 424"/>
                  <a:gd name="T11" fmla="*/ 182 h 474"/>
                  <a:gd name="T12" fmla="*/ 163 w 424"/>
                  <a:gd name="T13" fmla="*/ 133 h 474"/>
                  <a:gd name="T14" fmla="*/ 160 w 424"/>
                  <a:gd name="T15" fmla="*/ 112 h 474"/>
                  <a:gd name="T16" fmla="*/ 189 w 424"/>
                  <a:gd name="T17" fmla="*/ 87 h 474"/>
                  <a:gd name="T18" fmla="*/ 235 w 424"/>
                  <a:gd name="T19" fmla="*/ 64 h 474"/>
                  <a:gd name="T20" fmla="*/ 260 w 424"/>
                  <a:gd name="T21" fmla="*/ 54 h 474"/>
                  <a:gd name="T22" fmla="*/ 295 w 424"/>
                  <a:gd name="T23" fmla="*/ 48 h 474"/>
                  <a:gd name="T24" fmla="*/ 310 w 424"/>
                  <a:gd name="T25" fmla="*/ 34 h 474"/>
                  <a:gd name="T26" fmla="*/ 315 w 424"/>
                  <a:gd name="T27" fmla="*/ 26 h 474"/>
                  <a:gd name="T28" fmla="*/ 354 w 424"/>
                  <a:gd name="T29" fmla="*/ 29 h 474"/>
                  <a:gd name="T30" fmla="*/ 361 w 424"/>
                  <a:gd name="T31" fmla="*/ 39 h 474"/>
                  <a:gd name="T32" fmla="*/ 390 w 424"/>
                  <a:gd name="T33" fmla="*/ 65 h 474"/>
                  <a:gd name="T34" fmla="*/ 409 w 424"/>
                  <a:gd name="T35" fmla="*/ 82 h 474"/>
                  <a:gd name="T36" fmla="*/ 413 w 424"/>
                  <a:gd name="T37" fmla="*/ 116 h 474"/>
                  <a:gd name="T38" fmla="*/ 404 w 424"/>
                  <a:gd name="T39" fmla="*/ 132 h 474"/>
                  <a:gd name="T40" fmla="*/ 375 w 424"/>
                  <a:gd name="T41" fmla="*/ 155 h 474"/>
                  <a:gd name="T42" fmla="*/ 330 w 424"/>
                  <a:gd name="T43" fmla="*/ 195 h 474"/>
                  <a:gd name="T44" fmla="*/ 344 w 424"/>
                  <a:gd name="T45" fmla="*/ 218 h 474"/>
                  <a:gd name="T46" fmla="*/ 348 w 424"/>
                  <a:gd name="T47" fmla="*/ 222 h 474"/>
                  <a:gd name="T48" fmla="*/ 382 w 424"/>
                  <a:gd name="T49" fmla="*/ 250 h 474"/>
                  <a:gd name="T50" fmla="*/ 397 w 424"/>
                  <a:gd name="T51" fmla="*/ 279 h 474"/>
                  <a:gd name="T52" fmla="*/ 361 w 424"/>
                  <a:gd name="T53" fmla="*/ 301 h 474"/>
                  <a:gd name="T54" fmla="*/ 332 w 424"/>
                  <a:gd name="T55" fmla="*/ 296 h 474"/>
                  <a:gd name="T56" fmla="*/ 317 w 424"/>
                  <a:gd name="T57" fmla="*/ 292 h 474"/>
                  <a:gd name="T58" fmla="*/ 296 w 424"/>
                  <a:gd name="T59" fmla="*/ 282 h 474"/>
                  <a:gd name="T60" fmla="*/ 274 w 424"/>
                  <a:gd name="T61" fmla="*/ 299 h 474"/>
                  <a:gd name="T62" fmla="*/ 270 w 424"/>
                  <a:gd name="T63" fmla="*/ 310 h 474"/>
                  <a:gd name="T64" fmla="*/ 265 w 424"/>
                  <a:gd name="T65" fmla="*/ 328 h 474"/>
                  <a:gd name="T66" fmla="*/ 242 w 424"/>
                  <a:gd name="T67" fmla="*/ 402 h 474"/>
                  <a:gd name="T68" fmla="*/ 239 w 424"/>
                  <a:gd name="T69" fmla="*/ 413 h 474"/>
                  <a:gd name="T70" fmla="*/ 221 w 424"/>
                  <a:gd name="T71" fmla="*/ 423 h 474"/>
                  <a:gd name="T72" fmla="*/ 190 w 424"/>
                  <a:gd name="T73" fmla="*/ 447 h 474"/>
                  <a:gd name="T74" fmla="*/ 184 w 424"/>
                  <a:gd name="T75" fmla="*/ 461 h 474"/>
                  <a:gd name="T76" fmla="*/ 136 w 424"/>
                  <a:gd name="T77" fmla="*/ 468 h 474"/>
                  <a:gd name="T78" fmla="*/ 130 w 424"/>
                  <a:gd name="T79" fmla="*/ 462 h 474"/>
                  <a:gd name="T80" fmla="*/ 91 w 424"/>
                  <a:gd name="T81" fmla="*/ 429 h 474"/>
                  <a:gd name="T82" fmla="*/ 77 w 424"/>
                  <a:gd name="T83" fmla="*/ 433 h 474"/>
                  <a:gd name="T84" fmla="*/ 63 w 424"/>
                  <a:gd name="T85" fmla="*/ 436 h 474"/>
                  <a:gd name="T86" fmla="*/ 64 w 424"/>
                  <a:gd name="T87" fmla="*/ 423 h 474"/>
                  <a:gd name="T88" fmla="*/ 69 w 424"/>
                  <a:gd name="T89" fmla="*/ 409 h 474"/>
                  <a:gd name="T90" fmla="*/ 66 w 424"/>
                  <a:gd name="T91" fmla="*/ 405 h 474"/>
                  <a:gd name="T92" fmla="*/ 56 w 424"/>
                  <a:gd name="T93" fmla="*/ 393 h 474"/>
                  <a:gd name="T94" fmla="*/ 51 w 424"/>
                  <a:gd name="T95" fmla="*/ 389 h 474"/>
                  <a:gd name="T96" fmla="*/ 21 w 424"/>
                  <a:gd name="T97" fmla="*/ 342 h 474"/>
                  <a:gd name="T98" fmla="*/ 22 w 424"/>
                  <a:gd name="T99" fmla="*/ 324 h 474"/>
                  <a:gd name="T100" fmla="*/ 19 w 424"/>
                  <a:gd name="T101" fmla="*/ 295 h 474"/>
                  <a:gd name="T102" fmla="*/ 12 w 424"/>
                  <a:gd name="T103" fmla="*/ 266 h 474"/>
                  <a:gd name="T104" fmla="*/ 16 w 424"/>
                  <a:gd name="T105" fmla="*/ 262 h 474"/>
                  <a:gd name="T106" fmla="*/ 56 w 424"/>
                  <a:gd name="T107" fmla="*/ 226 h 474"/>
                  <a:gd name="T108" fmla="*/ 56 w 424"/>
                  <a:gd name="T109" fmla="*/ 226 h 474"/>
                  <a:gd name="T110" fmla="*/ 88 w 424"/>
                  <a:gd name="T111" fmla="*/ 22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4" h="474">
                    <a:moveTo>
                      <a:pt x="88" y="222"/>
                    </a:moveTo>
                    <a:cubicBezTo>
                      <a:pt x="89" y="221"/>
                      <a:pt x="91" y="219"/>
                      <a:pt x="92" y="218"/>
                    </a:cubicBezTo>
                    <a:cubicBezTo>
                      <a:pt x="97" y="214"/>
                      <a:pt x="100" y="218"/>
                      <a:pt x="104" y="220"/>
                    </a:cubicBezTo>
                    <a:cubicBezTo>
                      <a:pt x="115" y="224"/>
                      <a:pt x="126" y="223"/>
                      <a:pt x="132" y="212"/>
                    </a:cubicBezTo>
                    <a:cubicBezTo>
                      <a:pt x="139" y="198"/>
                      <a:pt x="152" y="190"/>
                      <a:pt x="164" y="182"/>
                    </a:cubicBezTo>
                    <a:cubicBezTo>
                      <a:pt x="164" y="182"/>
                      <a:pt x="164" y="182"/>
                      <a:pt x="164" y="182"/>
                    </a:cubicBezTo>
                    <a:cubicBezTo>
                      <a:pt x="178" y="166"/>
                      <a:pt x="165" y="150"/>
                      <a:pt x="163" y="133"/>
                    </a:cubicBezTo>
                    <a:cubicBezTo>
                      <a:pt x="163" y="126"/>
                      <a:pt x="155" y="113"/>
                      <a:pt x="160" y="112"/>
                    </a:cubicBezTo>
                    <a:cubicBezTo>
                      <a:pt x="175" y="108"/>
                      <a:pt x="175" y="87"/>
                      <a:pt x="189" y="87"/>
                    </a:cubicBezTo>
                    <a:cubicBezTo>
                      <a:pt x="209" y="87"/>
                      <a:pt x="222" y="74"/>
                      <a:pt x="235" y="64"/>
                    </a:cubicBezTo>
                    <a:cubicBezTo>
                      <a:pt x="243" y="57"/>
                      <a:pt x="249" y="53"/>
                      <a:pt x="260" y="54"/>
                    </a:cubicBezTo>
                    <a:cubicBezTo>
                      <a:pt x="271" y="56"/>
                      <a:pt x="283" y="51"/>
                      <a:pt x="295" y="48"/>
                    </a:cubicBezTo>
                    <a:cubicBezTo>
                      <a:pt x="302" y="46"/>
                      <a:pt x="308" y="43"/>
                      <a:pt x="310" y="34"/>
                    </a:cubicBezTo>
                    <a:cubicBezTo>
                      <a:pt x="311" y="31"/>
                      <a:pt x="313" y="28"/>
                      <a:pt x="315" y="26"/>
                    </a:cubicBezTo>
                    <a:cubicBezTo>
                      <a:pt x="336" y="0"/>
                      <a:pt x="337" y="0"/>
                      <a:pt x="354" y="29"/>
                    </a:cubicBezTo>
                    <a:cubicBezTo>
                      <a:pt x="356" y="32"/>
                      <a:pt x="355" y="39"/>
                      <a:pt x="361" y="39"/>
                    </a:cubicBezTo>
                    <a:cubicBezTo>
                      <a:pt x="380" y="38"/>
                      <a:pt x="384" y="52"/>
                      <a:pt x="390" y="65"/>
                    </a:cubicBezTo>
                    <a:cubicBezTo>
                      <a:pt x="394" y="73"/>
                      <a:pt x="401" y="77"/>
                      <a:pt x="409" y="82"/>
                    </a:cubicBezTo>
                    <a:cubicBezTo>
                      <a:pt x="423" y="92"/>
                      <a:pt x="424" y="103"/>
                      <a:pt x="413" y="116"/>
                    </a:cubicBezTo>
                    <a:cubicBezTo>
                      <a:pt x="409" y="121"/>
                      <a:pt x="407" y="126"/>
                      <a:pt x="404" y="132"/>
                    </a:cubicBezTo>
                    <a:cubicBezTo>
                      <a:pt x="399" y="145"/>
                      <a:pt x="390" y="153"/>
                      <a:pt x="375" y="155"/>
                    </a:cubicBezTo>
                    <a:cubicBezTo>
                      <a:pt x="353" y="159"/>
                      <a:pt x="342" y="179"/>
                      <a:pt x="330" y="195"/>
                    </a:cubicBezTo>
                    <a:cubicBezTo>
                      <a:pt x="319" y="208"/>
                      <a:pt x="339" y="210"/>
                      <a:pt x="344" y="218"/>
                    </a:cubicBezTo>
                    <a:cubicBezTo>
                      <a:pt x="345" y="219"/>
                      <a:pt x="347" y="220"/>
                      <a:pt x="348" y="222"/>
                    </a:cubicBezTo>
                    <a:cubicBezTo>
                      <a:pt x="359" y="231"/>
                      <a:pt x="366" y="245"/>
                      <a:pt x="382" y="250"/>
                    </a:cubicBezTo>
                    <a:cubicBezTo>
                      <a:pt x="392" y="254"/>
                      <a:pt x="397" y="267"/>
                      <a:pt x="397" y="279"/>
                    </a:cubicBezTo>
                    <a:cubicBezTo>
                      <a:pt x="397" y="302"/>
                      <a:pt x="380" y="312"/>
                      <a:pt x="361" y="301"/>
                    </a:cubicBezTo>
                    <a:cubicBezTo>
                      <a:pt x="351" y="295"/>
                      <a:pt x="344" y="289"/>
                      <a:pt x="332" y="296"/>
                    </a:cubicBezTo>
                    <a:cubicBezTo>
                      <a:pt x="327" y="298"/>
                      <a:pt x="321" y="296"/>
                      <a:pt x="317" y="292"/>
                    </a:cubicBezTo>
                    <a:cubicBezTo>
                      <a:pt x="311" y="286"/>
                      <a:pt x="304" y="284"/>
                      <a:pt x="296" y="282"/>
                    </a:cubicBezTo>
                    <a:cubicBezTo>
                      <a:pt x="274" y="276"/>
                      <a:pt x="274" y="276"/>
                      <a:pt x="274" y="299"/>
                    </a:cubicBezTo>
                    <a:cubicBezTo>
                      <a:pt x="274" y="303"/>
                      <a:pt x="272" y="306"/>
                      <a:pt x="270" y="310"/>
                    </a:cubicBezTo>
                    <a:cubicBezTo>
                      <a:pt x="265" y="315"/>
                      <a:pt x="264" y="321"/>
                      <a:pt x="265" y="328"/>
                    </a:cubicBezTo>
                    <a:cubicBezTo>
                      <a:pt x="267" y="355"/>
                      <a:pt x="253" y="378"/>
                      <a:pt x="242" y="402"/>
                    </a:cubicBezTo>
                    <a:cubicBezTo>
                      <a:pt x="240" y="405"/>
                      <a:pt x="239" y="409"/>
                      <a:pt x="239" y="413"/>
                    </a:cubicBezTo>
                    <a:cubicBezTo>
                      <a:pt x="238" y="425"/>
                      <a:pt x="231" y="427"/>
                      <a:pt x="221" y="423"/>
                    </a:cubicBezTo>
                    <a:cubicBezTo>
                      <a:pt x="187" y="410"/>
                      <a:pt x="186" y="410"/>
                      <a:pt x="190" y="447"/>
                    </a:cubicBezTo>
                    <a:cubicBezTo>
                      <a:pt x="190" y="453"/>
                      <a:pt x="190" y="460"/>
                      <a:pt x="184" y="461"/>
                    </a:cubicBezTo>
                    <a:cubicBezTo>
                      <a:pt x="168" y="463"/>
                      <a:pt x="153" y="474"/>
                      <a:pt x="136" y="468"/>
                    </a:cubicBezTo>
                    <a:cubicBezTo>
                      <a:pt x="133" y="466"/>
                      <a:pt x="130" y="465"/>
                      <a:pt x="130" y="462"/>
                    </a:cubicBezTo>
                    <a:cubicBezTo>
                      <a:pt x="130" y="436"/>
                      <a:pt x="107" y="436"/>
                      <a:pt x="91" y="429"/>
                    </a:cubicBezTo>
                    <a:cubicBezTo>
                      <a:pt x="84" y="426"/>
                      <a:pt x="81" y="429"/>
                      <a:pt x="77" y="433"/>
                    </a:cubicBezTo>
                    <a:cubicBezTo>
                      <a:pt x="73" y="436"/>
                      <a:pt x="69" y="441"/>
                      <a:pt x="63" y="436"/>
                    </a:cubicBezTo>
                    <a:cubicBezTo>
                      <a:pt x="60" y="433"/>
                      <a:pt x="62" y="428"/>
                      <a:pt x="64" y="423"/>
                    </a:cubicBezTo>
                    <a:cubicBezTo>
                      <a:pt x="66" y="419"/>
                      <a:pt x="70" y="415"/>
                      <a:pt x="69" y="409"/>
                    </a:cubicBezTo>
                    <a:cubicBezTo>
                      <a:pt x="68" y="407"/>
                      <a:pt x="67" y="406"/>
                      <a:pt x="66" y="405"/>
                    </a:cubicBezTo>
                    <a:cubicBezTo>
                      <a:pt x="64" y="400"/>
                      <a:pt x="60" y="396"/>
                      <a:pt x="56" y="393"/>
                    </a:cubicBezTo>
                    <a:cubicBezTo>
                      <a:pt x="54" y="392"/>
                      <a:pt x="53" y="390"/>
                      <a:pt x="51" y="389"/>
                    </a:cubicBezTo>
                    <a:cubicBezTo>
                      <a:pt x="38" y="375"/>
                      <a:pt x="28" y="360"/>
                      <a:pt x="21" y="342"/>
                    </a:cubicBezTo>
                    <a:cubicBezTo>
                      <a:pt x="19" y="335"/>
                      <a:pt x="17" y="328"/>
                      <a:pt x="22" y="324"/>
                    </a:cubicBezTo>
                    <a:cubicBezTo>
                      <a:pt x="34" y="312"/>
                      <a:pt x="26" y="304"/>
                      <a:pt x="19" y="295"/>
                    </a:cubicBezTo>
                    <a:cubicBezTo>
                      <a:pt x="13" y="287"/>
                      <a:pt x="0" y="279"/>
                      <a:pt x="12" y="266"/>
                    </a:cubicBezTo>
                    <a:cubicBezTo>
                      <a:pt x="13" y="265"/>
                      <a:pt x="15" y="263"/>
                      <a:pt x="16" y="262"/>
                    </a:cubicBezTo>
                    <a:cubicBezTo>
                      <a:pt x="31" y="251"/>
                      <a:pt x="42" y="237"/>
                      <a:pt x="56" y="226"/>
                    </a:cubicBezTo>
                    <a:cubicBezTo>
                      <a:pt x="56" y="226"/>
                      <a:pt x="56" y="226"/>
                      <a:pt x="56" y="226"/>
                    </a:cubicBezTo>
                    <a:cubicBezTo>
                      <a:pt x="65" y="218"/>
                      <a:pt x="77" y="222"/>
                      <a:pt x="88" y="22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21" name="9Slide.vn 5">
                <a:extLst>
                  <a:ext uri="{FF2B5EF4-FFF2-40B4-BE49-F238E27FC236}">
                    <a16:creationId xmlns:a16="http://schemas.microsoft.com/office/drawing/2014/main" id="{EF65E07F-F9C2-F2FE-A42B-1810901B6B47}"/>
                  </a:ext>
                </a:extLst>
              </p:cNvPr>
              <p:cNvSpPr>
                <a:spLocks/>
              </p:cNvSpPr>
              <p:nvPr/>
            </p:nvSpPr>
            <p:spPr bwMode="auto">
              <a:xfrm>
                <a:off x="6019963" y="2641107"/>
                <a:ext cx="524296" cy="469260"/>
              </a:xfrm>
              <a:custGeom>
                <a:avLst/>
                <a:gdLst>
                  <a:gd name="T0" fmla="*/ 375 w 489"/>
                  <a:gd name="T1" fmla="*/ 249 h 437"/>
                  <a:gd name="T2" fmla="*/ 383 w 489"/>
                  <a:gd name="T3" fmla="*/ 257 h 437"/>
                  <a:gd name="T4" fmla="*/ 403 w 489"/>
                  <a:gd name="T5" fmla="*/ 277 h 437"/>
                  <a:gd name="T6" fmla="*/ 403 w 489"/>
                  <a:gd name="T7" fmla="*/ 277 h 437"/>
                  <a:gd name="T8" fmla="*/ 455 w 489"/>
                  <a:gd name="T9" fmla="*/ 321 h 437"/>
                  <a:gd name="T10" fmla="*/ 455 w 489"/>
                  <a:gd name="T11" fmla="*/ 321 h 437"/>
                  <a:gd name="T12" fmla="*/ 456 w 489"/>
                  <a:gd name="T13" fmla="*/ 322 h 437"/>
                  <a:gd name="T14" fmla="*/ 455 w 489"/>
                  <a:gd name="T15" fmla="*/ 376 h 437"/>
                  <a:gd name="T16" fmla="*/ 413 w 489"/>
                  <a:gd name="T17" fmla="*/ 425 h 437"/>
                  <a:gd name="T18" fmla="*/ 392 w 489"/>
                  <a:gd name="T19" fmla="*/ 430 h 437"/>
                  <a:gd name="T20" fmla="*/ 372 w 489"/>
                  <a:gd name="T21" fmla="*/ 427 h 437"/>
                  <a:gd name="T22" fmla="*/ 351 w 489"/>
                  <a:gd name="T23" fmla="*/ 418 h 437"/>
                  <a:gd name="T24" fmla="*/ 321 w 489"/>
                  <a:gd name="T25" fmla="*/ 413 h 437"/>
                  <a:gd name="T26" fmla="*/ 288 w 489"/>
                  <a:gd name="T27" fmla="*/ 395 h 437"/>
                  <a:gd name="T28" fmla="*/ 268 w 489"/>
                  <a:gd name="T29" fmla="*/ 347 h 437"/>
                  <a:gd name="T30" fmla="*/ 265 w 489"/>
                  <a:gd name="T31" fmla="*/ 349 h 437"/>
                  <a:gd name="T32" fmla="*/ 259 w 489"/>
                  <a:gd name="T33" fmla="*/ 345 h 437"/>
                  <a:gd name="T34" fmla="*/ 255 w 489"/>
                  <a:gd name="T35" fmla="*/ 341 h 437"/>
                  <a:gd name="T36" fmla="*/ 251 w 489"/>
                  <a:gd name="T37" fmla="*/ 329 h 437"/>
                  <a:gd name="T38" fmla="*/ 255 w 489"/>
                  <a:gd name="T39" fmla="*/ 321 h 437"/>
                  <a:gd name="T40" fmla="*/ 229 w 489"/>
                  <a:gd name="T41" fmla="*/ 314 h 437"/>
                  <a:gd name="T42" fmla="*/ 218 w 489"/>
                  <a:gd name="T43" fmla="*/ 312 h 437"/>
                  <a:gd name="T44" fmla="*/ 143 w 489"/>
                  <a:gd name="T45" fmla="*/ 249 h 437"/>
                  <a:gd name="T46" fmla="*/ 143 w 489"/>
                  <a:gd name="T47" fmla="*/ 249 h 437"/>
                  <a:gd name="T48" fmla="*/ 115 w 489"/>
                  <a:gd name="T49" fmla="*/ 213 h 437"/>
                  <a:gd name="T50" fmla="*/ 111 w 489"/>
                  <a:gd name="T51" fmla="*/ 209 h 437"/>
                  <a:gd name="T52" fmla="*/ 99 w 489"/>
                  <a:gd name="T53" fmla="*/ 197 h 437"/>
                  <a:gd name="T54" fmla="*/ 99 w 489"/>
                  <a:gd name="T55" fmla="*/ 197 h 437"/>
                  <a:gd name="T56" fmla="*/ 61 w 489"/>
                  <a:gd name="T57" fmla="*/ 162 h 437"/>
                  <a:gd name="T58" fmla="*/ 53 w 489"/>
                  <a:gd name="T59" fmla="*/ 154 h 437"/>
                  <a:gd name="T60" fmla="*/ 9 w 489"/>
                  <a:gd name="T61" fmla="*/ 84 h 437"/>
                  <a:gd name="T62" fmla="*/ 26 w 489"/>
                  <a:gd name="T63" fmla="*/ 41 h 437"/>
                  <a:gd name="T64" fmla="*/ 27 w 489"/>
                  <a:gd name="T65" fmla="*/ 40 h 437"/>
                  <a:gd name="T66" fmla="*/ 80 w 489"/>
                  <a:gd name="T67" fmla="*/ 25 h 437"/>
                  <a:gd name="T68" fmla="*/ 97 w 489"/>
                  <a:gd name="T69" fmla="*/ 13 h 437"/>
                  <a:gd name="T70" fmla="*/ 126 w 489"/>
                  <a:gd name="T71" fmla="*/ 6 h 437"/>
                  <a:gd name="T72" fmla="*/ 164 w 489"/>
                  <a:gd name="T73" fmla="*/ 47 h 437"/>
                  <a:gd name="T74" fmla="*/ 175 w 489"/>
                  <a:gd name="T75" fmla="*/ 56 h 437"/>
                  <a:gd name="T76" fmla="*/ 220 w 489"/>
                  <a:gd name="T77" fmla="*/ 64 h 437"/>
                  <a:gd name="T78" fmla="*/ 253 w 489"/>
                  <a:gd name="T79" fmla="*/ 47 h 437"/>
                  <a:gd name="T80" fmla="*/ 316 w 489"/>
                  <a:gd name="T81" fmla="*/ 62 h 437"/>
                  <a:gd name="T82" fmla="*/ 315 w 489"/>
                  <a:gd name="T83" fmla="*/ 65 h 437"/>
                  <a:gd name="T84" fmla="*/ 315 w 489"/>
                  <a:gd name="T85" fmla="*/ 65 h 437"/>
                  <a:gd name="T86" fmla="*/ 300 w 489"/>
                  <a:gd name="T87" fmla="*/ 117 h 437"/>
                  <a:gd name="T88" fmla="*/ 337 w 489"/>
                  <a:gd name="T89" fmla="*/ 187 h 437"/>
                  <a:gd name="T90" fmla="*/ 357 w 489"/>
                  <a:gd name="T91" fmla="*/ 228 h 437"/>
                  <a:gd name="T92" fmla="*/ 375 w 489"/>
                  <a:gd name="T93" fmla="*/ 24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437">
                    <a:moveTo>
                      <a:pt x="375" y="249"/>
                    </a:moveTo>
                    <a:cubicBezTo>
                      <a:pt x="378" y="252"/>
                      <a:pt x="380" y="254"/>
                      <a:pt x="383" y="257"/>
                    </a:cubicBezTo>
                    <a:cubicBezTo>
                      <a:pt x="392" y="262"/>
                      <a:pt x="399" y="268"/>
                      <a:pt x="403" y="277"/>
                    </a:cubicBezTo>
                    <a:cubicBezTo>
                      <a:pt x="403" y="277"/>
                      <a:pt x="403" y="277"/>
                      <a:pt x="403" y="277"/>
                    </a:cubicBezTo>
                    <a:cubicBezTo>
                      <a:pt x="412" y="301"/>
                      <a:pt x="435" y="309"/>
                      <a:pt x="455" y="321"/>
                    </a:cubicBezTo>
                    <a:cubicBezTo>
                      <a:pt x="455" y="321"/>
                      <a:pt x="455" y="321"/>
                      <a:pt x="455" y="321"/>
                    </a:cubicBezTo>
                    <a:cubicBezTo>
                      <a:pt x="457" y="322"/>
                      <a:pt x="454" y="320"/>
                      <a:pt x="456" y="322"/>
                    </a:cubicBezTo>
                    <a:cubicBezTo>
                      <a:pt x="489" y="350"/>
                      <a:pt x="489" y="350"/>
                      <a:pt x="455" y="376"/>
                    </a:cubicBezTo>
                    <a:cubicBezTo>
                      <a:pt x="437" y="389"/>
                      <a:pt x="426" y="407"/>
                      <a:pt x="413" y="425"/>
                    </a:cubicBezTo>
                    <a:cubicBezTo>
                      <a:pt x="407" y="433"/>
                      <a:pt x="401" y="437"/>
                      <a:pt x="392" y="430"/>
                    </a:cubicBezTo>
                    <a:cubicBezTo>
                      <a:pt x="386" y="425"/>
                      <a:pt x="379" y="427"/>
                      <a:pt x="372" y="427"/>
                    </a:cubicBezTo>
                    <a:cubicBezTo>
                      <a:pt x="364" y="428"/>
                      <a:pt x="357" y="428"/>
                      <a:pt x="351" y="418"/>
                    </a:cubicBezTo>
                    <a:cubicBezTo>
                      <a:pt x="344" y="407"/>
                      <a:pt x="332" y="410"/>
                      <a:pt x="321" y="413"/>
                    </a:cubicBezTo>
                    <a:cubicBezTo>
                      <a:pt x="301" y="419"/>
                      <a:pt x="291" y="416"/>
                      <a:pt x="288" y="395"/>
                    </a:cubicBezTo>
                    <a:cubicBezTo>
                      <a:pt x="284" y="378"/>
                      <a:pt x="264" y="367"/>
                      <a:pt x="268" y="347"/>
                    </a:cubicBezTo>
                    <a:cubicBezTo>
                      <a:pt x="267" y="347"/>
                      <a:pt x="267" y="349"/>
                      <a:pt x="265" y="349"/>
                    </a:cubicBezTo>
                    <a:cubicBezTo>
                      <a:pt x="262" y="350"/>
                      <a:pt x="261" y="348"/>
                      <a:pt x="259" y="345"/>
                    </a:cubicBezTo>
                    <a:cubicBezTo>
                      <a:pt x="258" y="344"/>
                      <a:pt x="256" y="342"/>
                      <a:pt x="255" y="341"/>
                    </a:cubicBezTo>
                    <a:cubicBezTo>
                      <a:pt x="257" y="335"/>
                      <a:pt x="248" y="334"/>
                      <a:pt x="251" y="329"/>
                    </a:cubicBezTo>
                    <a:cubicBezTo>
                      <a:pt x="254" y="327"/>
                      <a:pt x="255" y="324"/>
                      <a:pt x="255" y="321"/>
                    </a:cubicBezTo>
                    <a:cubicBezTo>
                      <a:pt x="248" y="314"/>
                      <a:pt x="244" y="293"/>
                      <a:pt x="229" y="314"/>
                    </a:cubicBezTo>
                    <a:cubicBezTo>
                      <a:pt x="227" y="317"/>
                      <a:pt x="222" y="315"/>
                      <a:pt x="218" y="312"/>
                    </a:cubicBezTo>
                    <a:cubicBezTo>
                      <a:pt x="192" y="292"/>
                      <a:pt x="163" y="276"/>
                      <a:pt x="143" y="249"/>
                    </a:cubicBezTo>
                    <a:cubicBezTo>
                      <a:pt x="143" y="249"/>
                      <a:pt x="143" y="249"/>
                      <a:pt x="143" y="249"/>
                    </a:cubicBezTo>
                    <a:cubicBezTo>
                      <a:pt x="133" y="238"/>
                      <a:pt x="125" y="225"/>
                      <a:pt x="115" y="213"/>
                    </a:cubicBezTo>
                    <a:cubicBezTo>
                      <a:pt x="114" y="212"/>
                      <a:pt x="112" y="210"/>
                      <a:pt x="111" y="209"/>
                    </a:cubicBezTo>
                    <a:cubicBezTo>
                      <a:pt x="108" y="203"/>
                      <a:pt x="104" y="200"/>
                      <a:pt x="99" y="197"/>
                    </a:cubicBezTo>
                    <a:cubicBezTo>
                      <a:pt x="99" y="197"/>
                      <a:pt x="99" y="197"/>
                      <a:pt x="99" y="197"/>
                    </a:cubicBezTo>
                    <a:cubicBezTo>
                      <a:pt x="88" y="184"/>
                      <a:pt x="80" y="167"/>
                      <a:pt x="61" y="162"/>
                    </a:cubicBezTo>
                    <a:cubicBezTo>
                      <a:pt x="57" y="161"/>
                      <a:pt x="55" y="158"/>
                      <a:pt x="53" y="154"/>
                    </a:cubicBezTo>
                    <a:cubicBezTo>
                      <a:pt x="40" y="129"/>
                      <a:pt x="27" y="105"/>
                      <a:pt x="9" y="84"/>
                    </a:cubicBezTo>
                    <a:cubicBezTo>
                      <a:pt x="0" y="73"/>
                      <a:pt x="11" y="46"/>
                      <a:pt x="26" y="41"/>
                    </a:cubicBezTo>
                    <a:cubicBezTo>
                      <a:pt x="28" y="40"/>
                      <a:pt x="26" y="42"/>
                      <a:pt x="27" y="40"/>
                    </a:cubicBezTo>
                    <a:cubicBezTo>
                      <a:pt x="42" y="26"/>
                      <a:pt x="61" y="26"/>
                      <a:pt x="80" y="25"/>
                    </a:cubicBezTo>
                    <a:cubicBezTo>
                      <a:pt x="88" y="25"/>
                      <a:pt x="92" y="18"/>
                      <a:pt x="97" y="13"/>
                    </a:cubicBezTo>
                    <a:cubicBezTo>
                      <a:pt x="105" y="3"/>
                      <a:pt x="115" y="0"/>
                      <a:pt x="126" y="6"/>
                    </a:cubicBezTo>
                    <a:cubicBezTo>
                      <a:pt x="143" y="15"/>
                      <a:pt x="167" y="18"/>
                      <a:pt x="164" y="47"/>
                    </a:cubicBezTo>
                    <a:cubicBezTo>
                      <a:pt x="164" y="54"/>
                      <a:pt x="170" y="55"/>
                      <a:pt x="175" y="56"/>
                    </a:cubicBezTo>
                    <a:cubicBezTo>
                      <a:pt x="190" y="59"/>
                      <a:pt x="205" y="61"/>
                      <a:pt x="220" y="64"/>
                    </a:cubicBezTo>
                    <a:cubicBezTo>
                      <a:pt x="235" y="66"/>
                      <a:pt x="243" y="56"/>
                      <a:pt x="253" y="47"/>
                    </a:cubicBezTo>
                    <a:cubicBezTo>
                      <a:pt x="267" y="33"/>
                      <a:pt x="309" y="43"/>
                      <a:pt x="316" y="62"/>
                    </a:cubicBezTo>
                    <a:cubicBezTo>
                      <a:pt x="317" y="63"/>
                      <a:pt x="316" y="64"/>
                      <a:pt x="315" y="65"/>
                    </a:cubicBezTo>
                    <a:cubicBezTo>
                      <a:pt x="315" y="65"/>
                      <a:pt x="315" y="65"/>
                      <a:pt x="315" y="65"/>
                    </a:cubicBezTo>
                    <a:cubicBezTo>
                      <a:pt x="295" y="81"/>
                      <a:pt x="290" y="92"/>
                      <a:pt x="300" y="117"/>
                    </a:cubicBezTo>
                    <a:cubicBezTo>
                      <a:pt x="309" y="142"/>
                      <a:pt x="314" y="169"/>
                      <a:pt x="337" y="187"/>
                    </a:cubicBezTo>
                    <a:cubicBezTo>
                      <a:pt x="349" y="196"/>
                      <a:pt x="351" y="214"/>
                      <a:pt x="357" y="228"/>
                    </a:cubicBezTo>
                    <a:cubicBezTo>
                      <a:pt x="361" y="237"/>
                      <a:pt x="366" y="244"/>
                      <a:pt x="375" y="24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22" name="9Slide.vn 6">
                <a:extLst>
                  <a:ext uri="{FF2B5EF4-FFF2-40B4-BE49-F238E27FC236}">
                    <a16:creationId xmlns:a16="http://schemas.microsoft.com/office/drawing/2014/main" id="{487E3F65-0499-3924-5DED-D66173759E9F}"/>
                  </a:ext>
                </a:extLst>
              </p:cNvPr>
              <p:cNvSpPr>
                <a:spLocks/>
              </p:cNvSpPr>
              <p:nvPr/>
            </p:nvSpPr>
            <p:spPr bwMode="auto">
              <a:xfrm>
                <a:off x="5896854" y="617786"/>
                <a:ext cx="585126" cy="307047"/>
              </a:xfrm>
              <a:custGeom>
                <a:avLst/>
                <a:gdLst>
                  <a:gd name="T0" fmla="*/ 501 w 544"/>
                  <a:gd name="T1" fmla="*/ 85 h 286"/>
                  <a:gd name="T2" fmla="*/ 505 w 544"/>
                  <a:gd name="T3" fmla="*/ 93 h 286"/>
                  <a:gd name="T4" fmla="*/ 527 w 544"/>
                  <a:gd name="T5" fmla="*/ 106 h 286"/>
                  <a:gd name="T6" fmla="*/ 533 w 544"/>
                  <a:gd name="T7" fmla="*/ 129 h 286"/>
                  <a:gd name="T8" fmla="*/ 533 w 544"/>
                  <a:gd name="T9" fmla="*/ 129 h 286"/>
                  <a:gd name="T10" fmla="*/ 529 w 544"/>
                  <a:gd name="T11" fmla="*/ 132 h 286"/>
                  <a:gd name="T12" fmla="*/ 504 w 544"/>
                  <a:gd name="T13" fmla="*/ 189 h 286"/>
                  <a:gd name="T14" fmla="*/ 485 w 544"/>
                  <a:gd name="T15" fmla="*/ 196 h 286"/>
                  <a:gd name="T16" fmla="*/ 465 w 544"/>
                  <a:gd name="T17" fmla="*/ 207 h 286"/>
                  <a:gd name="T18" fmla="*/ 449 w 544"/>
                  <a:gd name="T19" fmla="*/ 254 h 286"/>
                  <a:gd name="T20" fmla="*/ 427 w 544"/>
                  <a:gd name="T21" fmla="*/ 275 h 286"/>
                  <a:gd name="T22" fmla="*/ 375 w 544"/>
                  <a:gd name="T23" fmla="*/ 272 h 286"/>
                  <a:gd name="T24" fmla="*/ 347 w 544"/>
                  <a:gd name="T25" fmla="*/ 254 h 286"/>
                  <a:gd name="T26" fmla="*/ 330 w 544"/>
                  <a:gd name="T27" fmla="*/ 255 h 286"/>
                  <a:gd name="T28" fmla="*/ 310 w 544"/>
                  <a:gd name="T29" fmla="*/ 268 h 286"/>
                  <a:gd name="T30" fmla="*/ 289 w 544"/>
                  <a:gd name="T31" fmla="*/ 248 h 286"/>
                  <a:gd name="T32" fmla="*/ 289 w 544"/>
                  <a:gd name="T33" fmla="*/ 233 h 286"/>
                  <a:gd name="T34" fmla="*/ 258 w 544"/>
                  <a:gd name="T35" fmla="*/ 215 h 286"/>
                  <a:gd name="T36" fmla="*/ 220 w 544"/>
                  <a:gd name="T37" fmla="*/ 230 h 286"/>
                  <a:gd name="T38" fmla="*/ 182 w 544"/>
                  <a:gd name="T39" fmla="*/ 217 h 286"/>
                  <a:gd name="T40" fmla="*/ 166 w 544"/>
                  <a:gd name="T41" fmla="*/ 191 h 286"/>
                  <a:gd name="T42" fmla="*/ 166 w 544"/>
                  <a:gd name="T43" fmla="*/ 166 h 286"/>
                  <a:gd name="T44" fmla="*/ 151 w 544"/>
                  <a:gd name="T45" fmla="*/ 149 h 286"/>
                  <a:gd name="T46" fmla="*/ 108 w 544"/>
                  <a:gd name="T47" fmla="*/ 168 h 286"/>
                  <a:gd name="T48" fmla="*/ 92 w 544"/>
                  <a:gd name="T49" fmla="*/ 178 h 286"/>
                  <a:gd name="T50" fmla="*/ 73 w 544"/>
                  <a:gd name="T51" fmla="*/ 168 h 286"/>
                  <a:gd name="T52" fmla="*/ 49 w 544"/>
                  <a:gd name="T53" fmla="*/ 131 h 286"/>
                  <a:gd name="T54" fmla="*/ 21 w 544"/>
                  <a:gd name="T55" fmla="*/ 109 h 286"/>
                  <a:gd name="T56" fmla="*/ 21 w 544"/>
                  <a:gd name="T57" fmla="*/ 109 h 286"/>
                  <a:gd name="T58" fmla="*/ 20 w 544"/>
                  <a:gd name="T59" fmla="*/ 108 h 286"/>
                  <a:gd name="T60" fmla="*/ 21 w 544"/>
                  <a:gd name="T61" fmla="*/ 64 h 286"/>
                  <a:gd name="T62" fmla="*/ 60 w 544"/>
                  <a:gd name="T63" fmla="*/ 41 h 286"/>
                  <a:gd name="T64" fmla="*/ 80 w 544"/>
                  <a:gd name="T65" fmla="*/ 18 h 286"/>
                  <a:gd name="T66" fmla="*/ 103 w 544"/>
                  <a:gd name="T67" fmla="*/ 9 h 286"/>
                  <a:gd name="T68" fmla="*/ 139 w 544"/>
                  <a:gd name="T69" fmla="*/ 16 h 286"/>
                  <a:gd name="T70" fmla="*/ 200 w 544"/>
                  <a:gd name="T71" fmla="*/ 61 h 286"/>
                  <a:gd name="T72" fmla="*/ 215 w 544"/>
                  <a:gd name="T73" fmla="*/ 65 h 286"/>
                  <a:gd name="T74" fmla="*/ 226 w 544"/>
                  <a:gd name="T75" fmla="*/ 63 h 286"/>
                  <a:gd name="T76" fmla="*/ 257 w 544"/>
                  <a:gd name="T77" fmla="*/ 51 h 286"/>
                  <a:gd name="T78" fmla="*/ 282 w 544"/>
                  <a:gd name="T79" fmla="*/ 43 h 286"/>
                  <a:gd name="T80" fmla="*/ 307 w 544"/>
                  <a:gd name="T81" fmla="*/ 47 h 286"/>
                  <a:gd name="T82" fmla="*/ 341 w 544"/>
                  <a:gd name="T83" fmla="*/ 79 h 286"/>
                  <a:gd name="T84" fmla="*/ 345 w 544"/>
                  <a:gd name="T85" fmla="*/ 89 h 286"/>
                  <a:gd name="T86" fmla="*/ 345 w 544"/>
                  <a:gd name="T87" fmla="*/ 89 h 286"/>
                  <a:gd name="T88" fmla="*/ 431 w 544"/>
                  <a:gd name="T89" fmla="*/ 66 h 286"/>
                  <a:gd name="T90" fmla="*/ 465 w 544"/>
                  <a:gd name="T91" fmla="*/ 74 h 286"/>
                  <a:gd name="T92" fmla="*/ 473 w 544"/>
                  <a:gd name="T93" fmla="*/ 85 h 286"/>
                  <a:gd name="T94" fmla="*/ 473 w 544"/>
                  <a:gd name="T95" fmla="*/ 85 h 286"/>
                  <a:gd name="T96" fmla="*/ 485 w 544"/>
                  <a:gd name="T97" fmla="*/ 86 h 286"/>
                  <a:gd name="T98" fmla="*/ 501 w 544"/>
                  <a:gd name="T99" fmla="*/ 85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4" h="286">
                    <a:moveTo>
                      <a:pt x="501" y="85"/>
                    </a:moveTo>
                    <a:cubicBezTo>
                      <a:pt x="502" y="88"/>
                      <a:pt x="504" y="90"/>
                      <a:pt x="505" y="93"/>
                    </a:cubicBezTo>
                    <a:cubicBezTo>
                      <a:pt x="513" y="97"/>
                      <a:pt x="519" y="104"/>
                      <a:pt x="527" y="106"/>
                    </a:cubicBezTo>
                    <a:cubicBezTo>
                      <a:pt x="544" y="111"/>
                      <a:pt x="543" y="118"/>
                      <a:pt x="533" y="129"/>
                    </a:cubicBezTo>
                    <a:cubicBezTo>
                      <a:pt x="533" y="129"/>
                      <a:pt x="533" y="129"/>
                      <a:pt x="533" y="129"/>
                    </a:cubicBezTo>
                    <a:cubicBezTo>
                      <a:pt x="532" y="130"/>
                      <a:pt x="528" y="131"/>
                      <a:pt x="529" y="132"/>
                    </a:cubicBezTo>
                    <a:cubicBezTo>
                      <a:pt x="531" y="155"/>
                      <a:pt x="507" y="168"/>
                      <a:pt x="504" y="189"/>
                    </a:cubicBezTo>
                    <a:cubicBezTo>
                      <a:pt x="503" y="203"/>
                      <a:pt x="494" y="200"/>
                      <a:pt x="485" y="196"/>
                    </a:cubicBezTo>
                    <a:cubicBezTo>
                      <a:pt x="474" y="191"/>
                      <a:pt x="468" y="194"/>
                      <a:pt x="465" y="207"/>
                    </a:cubicBezTo>
                    <a:cubicBezTo>
                      <a:pt x="463" y="223"/>
                      <a:pt x="455" y="238"/>
                      <a:pt x="449" y="254"/>
                    </a:cubicBezTo>
                    <a:cubicBezTo>
                      <a:pt x="446" y="264"/>
                      <a:pt x="434" y="267"/>
                      <a:pt x="427" y="275"/>
                    </a:cubicBezTo>
                    <a:cubicBezTo>
                      <a:pt x="411" y="286"/>
                      <a:pt x="390" y="285"/>
                      <a:pt x="375" y="272"/>
                    </a:cubicBezTo>
                    <a:cubicBezTo>
                      <a:pt x="366" y="265"/>
                      <a:pt x="356" y="260"/>
                      <a:pt x="347" y="254"/>
                    </a:cubicBezTo>
                    <a:cubicBezTo>
                      <a:pt x="341" y="249"/>
                      <a:pt x="335" y="249"/>
                      <a:pt x="330" y="255"/>
                    </a:cubicBezTo>
                    <a:cubicBezTo>
                      <a:pt x="324" y="261"/>
                      <a:pt x="319" y="266"/>
                      <a:pt x="310" y="268"/>
                    </a:cubicBezTo>
                    <a:cubicBezTo>
                      <a:pt x="292" y="272"/>
                      <a:pt x="286" y="267"/>
                      <a:pt x="289" y="248"/>
                    </a:cubicBezTo>
                    <a:cubicBezTo>
                      <a:pt x="289" y="243"/>
                      <a:pt x="290" y="238"/>
                      <a:pt x="289" y="233"/>
                    </a:cubicBezTo>
                    <a:cubicBezTo>
                      <a:pt x="284" y="199"/>
                      <a:pt x="278" y="202"/>
                      <a:pt x="258" y="215"/>
                    </a:cubicBezTo>
                    <a:cubicBezTo>
                      <a:pt x="246" y="223"/>
                      <a:pt x="232" y="224"/>
                      <a:pt x="220" y="230"/>
                    </a:cubicBezTo>
                    <a:cubicBezTo>
                      <a:pt x="205" y="237"/>
                      <a:pt x="194" y="223"/>
                      <a:pt x="182" y="217"/>
                    </a:cubicBezTo>
                    <a:cubicBezTo>
                      <a:pt x="172" y="213"/>
                      <a:pt x="176" y="197"/>
                      <a:pt x="166" y="191"/>
                    </a:cubicBezTo>
                    <a:cubicBezTo>
                      <a:pt x="153" y="182"/>
                      <a:pt x="163" y="174"/>
                      <a:pt x="166" y="166"/>
                    </a:cubicBezTo>
                    <a:cubicBezTo>
                      <a:pt x="172" y="153"/>
                      <a:pt x="165" y="146"/>
                      <a:pt x="151" y="149"/>
                    </a:cubicBezTo>
                    <a:cubicBezTo>
                      <a:pt x="135" y="151"/>
                      <a:pt x="120" y="155"/>
                      <a:pt x="108" y="168"/>
                    </a:cubicBezTo>
                    <a:cubicBezTo>
                      <a:pt x="104" y="173"/>
                      <a:pt x="98" y="176"/>
                      <a:pt x="92" y="178"/>
                    </a:cubicBezTo>
                    <a:cubicBezTo>
                      <a:pt x="82" y="182"/>
                      <a:pt x="74" y="180"/>
                      <a:pt x="73" y="168"/>
                    </a:cubicBezTo>
                    <a:cubicBezTo>
                      <a:pt x="73" y="150"/>
                      <a:pt x="65" y="138"/>
                      <a:pt x="49" y="131"/>
                    </a:cubicBezTo>
                    <a:cubicBezTo>
                      <a:pt x="38" y="126"/>
                      <a:pt x="31" y="115"/>
                      <a:pt x="21" y="109"/>
                    </a:cubicBezTo>
                    <a:cubicBezTo>
                      <a:pt x="21" y="109"/>
                      <a:pt x="21" y="109"/>
                      <a:pt x="21" y="109"/>
                    </a:cubicBezTo>
                    <a:cubicBezTo>
                      <a:pt x="20" y="107"/>
                      <a:pt x="22" y="110"/>
                      <a:pt x="20" y="108"/>
                    </a:cubicBezTo>
                    <a:cubicBezTo>
                      <a:pt x="0" y="86"/>
                      <a:pt x="1" y="86"/>
                      <a:pt x="21" y="64"/>
                    </a:cubicBezTo>
                    <a:cubicBezTo>
                      <a:pt x="31" y="51"/>
                      <a:pt x="43" y="42"/>
                      <a:pt x="60" y="41"/>
                    </a:cubicBezTo>
                    <a:cubicBezTo>
                      <a:pt x="72" y="39"/>
                      <a:pt x="76" y="28"/>
                      <a:pt x="80" y="18"/>
                    </a:cubicBezTo>
                    <a:cubicBezTo>
                      <a:pt x="85" y="8"/>
                      <a:pt x="88" y="0"/>
                      <a:pt x="103" y="9"/>
                    </a:cubicBezTo>
                    <a:cubicBezTo>
                      <a:pt x="113" y="14"/>
                      <a:pt x="127" y="14"/>
                      <a:pt x="139" y="16"/>
                    </a:cubicBezTo>
                    <a:cubicBezTo>
                      <a:pt x="167" y="21"/>
                      <a:pt x="184" y="40"/>
                      <a:pt x="200" y="61"/>
                    </a:cubicBezTo>
                    <a:cubicBezTo>
                      <a:pt x="205" y="67"/>
                      <a:pt x="208" y="71"/>
                      <a:pt x="215" y="65"/>
                    </a:cubicBezTo>
                    <a:cubicBezTo>
                      <a:pt x="218" y="63"/>
                      <a:pt x="222" y="64"/>
                      <a:pt x="226" y="63"/>
                    </a:cubicBezTo>
                    <a:cubicBezTo>
                      <a:pt x="237" y="62"/>
                      <a:pt x="249" y="64"/>
                      <a:pt x="257" y="51"/>
                    </a:cubicBezTo>
                    <a:cubicBezTo>
                      <a:pt x="261" y="43"/>
                      <a:pt x="274" y="41"/>
                      <a:pt x="282" y="43"/>
                    </a:cubicBezTo>
                    <a:cubicBezTo>
                      <a:pt x="290" y="46"/>
                      <a:pt x="298" y="45"/>
                      <a:pt x="307" y="47"/>
                    </a:cubicBezTo>
                    <a:cubicBezTo>
                      <a:pt x="329" y="50"/>
                      <a:pt x="336" y="56"/>
                      <a:pt x="341" y="79"/>
                    </a:cubicBezTo>
                    <a:cubicBezTo>
                      <a:pt x="341" y="83"/>
                      <a:pt x="342" y="87"/>
                      <a:pt x="345" y="89"/>
                    </a:cubicBezTo>
                    <a:cubicBezTo>
                      <a:pt x="345" y="89"/>
                      <a:pt x="345" y="89"/>
                      <a:pt x="345" y="89"/>
                    </a:cubicBezTo>
                    <a:cubicBezTo>
                      <a:pt x="376" y="94"/>
                      <a:pt x="404" y="82"/>
                      <a:pt x="431" y="66"/>
                    </a:cubicBezTo>
                    <a:cubicBezTo>
                      <a:pt x="438" y="62"/>
                      <a:pt x="459" y="66"/>
                      <a:pt x="465" y="74"/>
                    </a:cubicBezTo>
                    <a:cubicBezTo>
                      <a:pt x="468" y="78"/>
                      <a:pt x="470" y="82"/>
                      <a:pt x="473" y="85"/>
                    </a:cubicBezTo>
                    <a:cubicBezTo>
                      <a:pt x="473" y="85"/>
                      <a:pt x="473" y="85"/>
                      <a:pt x="473" y="85"/>
                    </a:cubicBezTo>
                    <a:cubicBezTo>
                      <a:pt x="476" y="89"/>
                      <a:pt x="480" y="89"/>
                      <a:pt x="485" y="86"/>
                    </a:cubicBezTo>
                    <a:cubicBezTo>
                      <a:pt x="490" y="82"/>
                      <a:pt x="495" y="81"/>
                      <a:pt x="501" y="8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47" name="9Slide.vn 7">
                <a:extLst>
                  <a:ext uri="{FF2B5EF4-FFF2-40B4-BE49-F238E27FC236}">
                    <a16:creationId xmlns:a16="http://schemas.microsoft.com/office/drawing/2014/main" id="{FCEC6E78-9C72-D52E-72D0-8A77DE31D17B}"/>
                  </a:ext>
                </a:extLst>
              </p:cNvPr>
              <p:cNvSpPr>
                <a:spLocks/>
              </p:cNvSpPr>
              <p:nvPr/>
            </p:nvSpPr>
            <p:spPr bwMode="auto">
              <a:xfrm>
                <a:off x="5236415" y="729308"/>
                <a:ext cx="406982" cy="389602"/>
              </a:xfrm>
              <a:custGeom>
                <a:avLst/>
                <a:gdLst>
                  <a:gd name="T0" fmla="*/ 133 w 379"/>
                  <a:gd name="T1" fmla="*/ 113 h 362"/>
                  <a:gd name="T2" fmla="*/ 137 w 379"/>
                  <a:gd name="T3" fmla="*/ 116 h 362"/>
                  <a:gd name="T4" fmla="*/ 152 w 379"/>
                  <a:gd name="T5" fmla="*/ 125 h 362"/>
                  <a:gd name="T6" fmla="*/ 167 w 379"/>
                  <a:gd name="T7" fmla="*/ 111 h 362"/>
                  <a:gd name="T8" fmla="*/ 169 w 379"/>
                  <a:gd name="T9" fmla="*/ 83 h 362"/>
                  <a:gd name="T10" fmla="*/ 189 w 379"/>
                  <a:gd name="T11" fmla="*/ 29 h 362"/>
                  <a:gd name="T12" fmla="*/ 189 w 379"/>
                  <a:gd name="T13" fmla="*/ 29 h 362"/>
                  <a:gd name="T14" fmla="*/ 245 w 379"/>
                  <a:gd name="T15" fmla="*/ 2 h 362"/>
                  <a:gd name="T16" fmla="*/ 257 w 379"/>
                  <a:gd name="T17" fmla="*/ 9 h 362"/>
                  <a:gd name="T18" fmla="*/ 276 w 379"/>
                  <a:gd name="T19" fmla="*/ 39 h 362"/>
                  <a:gd name="T20" fmla="*/ 281 w 379"/>
                  <a:gd name="T21" fmla="*/ 45 h 362"/>
                  <a:gd name="T22" fmla="*/ 281 w 379"/>
                  <a:gd name="T23" fmla="*/ 45 h 362"/>
                  <a:gd name="T24" fmla="*/ 297 w 379"/>
                  <a:gd name="T25" fmla="*/ 64 h 362"/>
                  <a:gd name="T26" fmla="*/ 320 w 379"/>
                  <a:gd name="T27" fmla="*/ 89 h 362"/>
                  <a:gd name="T28" fmla="*/ 320 w 379"/>
                  <a:gd name="T29" fmla="*/ 98 h 362"/>
                  <a:gd name="T30" fmla="*/ 322 w 379"/>
                  <a:gd name="T31" fmla="*/ 146 h 362"/>
                  <a:gd name="T32" fmla="*/ 349 w 379"/>
                  <a:gd name="T33" fmla="*/ 173 h 362"/>
                  <a:gd name="T34" fmla="*/ 349 w 379"/>
                  <a:gd name="T35" fmla="*/ 173 h 362"/>
                  <a:gd name="T36" fmla="*/ 361 w 379"/>
                  <a:gd name="T37" fmla="*/ 189 h 362"/>
                  <a:gd name="T38" fmla="*/ 361 w 379"/>
                  <a:gd name="T39" fmla="*/ 189 h 362"/>
                  <a:gd name="T40" fmla="*/ 375 w 379"/>
                  <a:gd name="T41" fmla="*/ 238 h 362"/>
                  <a:gd name="T42" fmla="*/ 375 w 379"/>
                  <a:gd name="T43" fmla="*/ 248 h 362"/>
                  <a:gd name="T44" fmla="*/ 352 w 379"/>
                  <a:gd name="T45" fmla="*/ 279 h 362"/>
                  <a:gd name="T46" fmla="*/ 339 w 379"/>
                  <a:gd name="T47" fmla="*/ 271 h 362"/>
                  <a:gd name="T48" fmla="*/ 325 w 379"/>
                  <a:gd name="T49" fmla="*/ 257 h 362"/>
                  <a:gd name="T50" fmla="*/ 304 w 379"/>
                  <a:gd name="T51" fmla="*/ 248 h 362"/>
                  <a:gd name="T52" fmla="*/ 297 w 379"/>
                  <a:gd name="T53" fmla="*/ 267 h 362"/>
                  <a:gd name="T54" fmla="*/ 305 w 379"/>
                  <a:gd name="T55" fmla="*/ 313 h 362"/>
                  <a:gd name="T56" fmla="*/ 288 w 379"/>
                  <a:gd name="T57" fmla="*/ 360 h 362"/>
                  <a:gd name="T58" fmla="*/ 276 w 379"/>
                  <a:gd name="T59" fmla="*/ 357 h 362"/>
                  <a:gd name="T60" fmla="*/ 250 w 379"/>
                  <a:gd name="T61" fmla="*/ 345 h 362"/>
                  <a:gd name="T62" fmla="*/ 232 w 379"/>
                  <a:gd name="T63" fmla="*/ 353 h 362"/>
                  <a:gd name="T64" fmla="*/ 215 w 379"/>
                  <a:gd name="T65" fmla="*/ 359 h 362"/>
                  <a:gd name="T66" fmla="*/ 194 w 379"/>
                  <a:gd name="T67" fmla="*/ 353 h 362"/>
                  <a:gd name="T68" fmla="*/ 147 w 379"/>
                  <a:gd name="T69" fmla="*/ 324 h 362"/>
                  <a:gd name="T70" fmla="*/ 133 w 379"/>
                  <a:gd name="T71" fmla="*/ 273 h 362"/>
                  <a:gd name="T72" fmla="*/ 127 w 379"/>
                  <a:gd name="T73" fmla="*/ 257 h 362"/>
                  <a:gd name="T74" fmla="*/ 100 w 379"/>
                  <a:gd name="T75" fmla="*/ 223 h 362"/>
                  <a:gd name="T76" fmla="*/ 97 w 379"/>
                  <a:gd name="T77" fmla="*/ 217 h 362"/>
                  <a:gd name="T78" fmla="*/ 79 w 379"/>
                  <a:gd name="T79" fmla="*/ 176 h 362"/>
                  <a:gd name="T80" fmla="*/ 60 w 379"/>
                  <a:gd name="T81" fmla="*/ 161 h 362"/>
                  <a:gd name="T82" fmla="*/ 44 w 379"/>
                  <a:gd name="T83" fmla="*/ 161 h 362"/>
                  <a:gd name="T84" fmla="*/ 12 w 379"/>
                  <a:gd name="T85" fmla="*/ 147 h 362"/>
                  <a:gd name="T86" fmla="*/ 5 w 379"/>
                  <a:gd name="T87" fmla="*/ 141 h 362"/>
                  <a:gd name="T88" fmla="*/ 5 w 379"/>
                  <a:gd name="T89" fmla="*/ 141 h 362"/>
                  <a:gd name="T90" fmla="*/ 3 w 379"/>
                  <a:gd name="T91" fmla="*/ 134 h 362"/>
                  <a:gd name="T92" fmla="*/ 2 w 379"/>
                  <a:gd name="T93" fmla="*/ 94 h 362"/>
                  <a:gd name="T94" fmla="*/ 2 w 379"/>
                  <a:gd name="T95" fmla="*/ 84 h 362"/>
                  <a:gd name="T96" fmla="*/ 17 w 379"/>
                  <a:gd name="T97" fmla="*/ 41 h 362"/>
                  <a:gd name="T98" fmla="*/ 17 w 379"/>
                  <a:gd name="T99" fmla="*/ 41 h 362"/>
                  <a:gd name="T100" fmla="*/ 56 w 379"/>
                  <a:gd name="T101" fmla="*/ 39 h 362"/>
                  <a:gd name="T102" fmla="*/ 105 w 379"/>
                  <a:gd name="T103" fmla="*/ 81 h 362"/>
                  <a:gd name="T104" fmla="*/ 105 w 379"/>
                  <a:gd name="T105" fmla="*/ 81 h 362"/>
                  <a:gd name="T106" fmla="*/ 113 w 379"/>
                  <a:gd name="T107" fmla="*/ 89 h 362"/>
                  <a:gd name="T108" fmla="*/ 113 w 379"/>
                  <a:gd name="T109" fmla="*/ 89 h 362"/>
                  <a:gd name="T110" fmla="*/ 133 w 379"/>
                  <a:gd name="T111" fmla="*/ 11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9" h="362">
                    <a:moveTo>
                      <a:pt x="133" y="113"/>
                    </a:moveTo>
                    <a:cubicBezTo>
                      <a:pt x="134" y="114"/>
                      <a:pt x="136" y="115"/>
                      <a:pt x="137" y="116"/>
                    </a:cubicBezTo>
                    <a:cubicBezTo>
                      <a:pt x="139" y="123"/>
                      <a:pt x="143" y="128"/>
                      <a:pt x="152" y="125"/>
                    </a:cubicBezTo>
                    <a:cubicBezTo>
                      <a:pt x="158" y="122"/>
                      <a:pt x="165" y="120"/>
                      <a:pt x="167" y="111"/>
                    </a:cubicBezTo>
                    <a:cubicBezTo>
                      <a:pt x="169" y="102"/>
                      <a:pt x="169" y="93"/>
                      <a:pt x="169" y="83"/>
                    </a:cubicBezTo>
                    <a:cubicBezTo>
                      <a:pt x="169" y="63"/>
                      <a:pt x="171" y="43"/>
                      <a:pt x="189" y="29"/>
                    </a:cubicBezTo>
                    <a:cubicBezTo>
                      <a:pt x="189" y="29"/>
                      <a:pt x="189" y="29"/>
                      <a:pt x="189" y="29"/>
                    </a:cubicBezTo>
                    <a:cubicBezTo>
                      <a:pt x="201" y="7"/>
                      <a:pt x="225" y="8"/>
                      <a:pt x="245" y="2"/>
                    </a:cubicBezTo>
                    <a:cubicBezTo>
                      <a:pt x="250" y="0"/>
                      <a:pt x="259" y="1"/>
                      <a:pt x="257" y="9"/>
                    </a:cubicBezTo>
                    <a:cubicBezTo>
                      <a:pt x="254" y="26"/>
                      <a:pt x="264" y="33"/>
                      <a:pt x="276" y="39"/>
                    </a:cubicBezTo>
                    <a:cubicBezTo>
                      <a:pt x="279" y="40"/>
                      <a:pt x="280" y="43"/>
                      <a:pt x="281" y="45"/>
                    </a:cubicBezTo>
                    <a:cubicBezTo>
                      <a:pt x="281" y="45"/>
                      <a:pt x="281" y="45"/>
                      <a:pt x="281" y="45"/>
                    </a:cubicBezTo>
                    <a:cubicBezTo>
                      <a:pt x="284" y="53"/>
                      <a:pt x="284" y="61"/>
                      <a:pt x="297" y="64"/>
                    </a:cubicBezTo>
                    <a:cubicBezTo>
                      <a:pt x="309" y="66"/>
                      <a:pt x="313" y="80"/>
                      <a:pt x="320" y="89"/>
                    </a:cubicBezTo>
                    <a:cubicBezTo>
                      <a:pt x="322" y="91"/>
                      <a:pt x="323" y="96"/>
                      <a:pt x="320" y="98"/>
                    </a:cubicBezTo>
                    <a:cubicBezTo>
                      <a:pt x="297" y="115"/>
                      <a:pt x="317" y="131"/>
                      <a:pt x="322" y="146"/>
                    </a:cubicBezTo>
                    <a:cubicBezTo>
                      <a:pt x="326" y="156"/>
                      <a:pt x="336" y="168"/>
                      <a:pt x="349" y="173"/>
                    </a:cubicBezTo>
                    <a:cubicBezTo>
                      <a:pt x="349" y="173"/>
                      <a:pt x="349" y="173"/>
                      <a:pt x="349" y="173"/>
                    </a:cubicBezTo>
                    <a:cubicBezTo>
                      <a:pt x="353" y="178"/>
                      <a:pt x="356" y="185"/>
                      <a:pt x="361" y="189"/>
                    </a:cubicBezTo>
                    <a:cubicBezTo>
                      <a:pt x="361" y="189"/>
                      <a:pt x="361" y="189"/>
                      <a:pt x="361" y="189"/>
                    </a:cubicBezTo>
                    <a:cubicBezTo>
                      <a:pt x="355" y="208"/>
                      <a:pt x="352" y="227"/>
                      <a:pt x="375" y="238"/>
                    </a:cubicBezTo>
                    <a:cubicBezTo>
                      <a:pt x="379" y="240"/>
                      <a:pt x="379" y="248"/>
                      <a:pt x="375" y="248"/>
                    </a:cubicBezTo>
                    <a:cubicBezTo>
                      <a:pt x="357" y="252"/>
                      <a:pt x="370" y="277"/>
                      <a:pt x="352" y="279"/>
                    </a:cubicBezTo>
                    <a:cubicBezTo>
                      <a:pt x="347" y="279"/>
                      <a:pt x="343" y="275"/>
                      <a:pt x="339" y="271"/>
                    </a:cubicBezTo>
                    <a:cubicBezTo>
                      <a:pt x="334" y="267"/>
                      <a:pt x="330" y="261"/>
                      <a:pt x="325" y="257"/>
                    </a:cubicBezTo>
                    <a:cubicBezTo>
                      <a:pt x="319" y="251"/>
                      <a:pt x="314" y="244"/>
                      <a:pt x="304" y="248"/>
                    </a:cubicBezTo>
                    <a:cubicBezTo>
                      <a:pt x="296" y="252"/>
                      <a:pt x="298" y="260"/>
                      <a:pt x="297" y="267"/>
                    </a:cubicBezTo>
                    <a:cubicBezTo>
                      <a:pt x="296" y="283"/>
                      <a:pt x="297" y="298"/>
                      <a:pt x="305" y="313"/>
                    </a:cubicBezTo>
                    <a:cubicBezTo>
                      <a:pt x="314" y="328"/>
                      <a:pt x="303" y="352"/>
                      <a:pt x="288" y="360"/>
                    </a:cubicBezTo>
                    <a:cubicBezTo>
                      <a:pt x="283" y="362"/>
                      <a:pt x="279" y="362"/>
                      <a:pt x="276" y="357"/>
                    </a:cubicBezTo>
                    <a:cubicBezTo>
                      <a:pt x="269" y="348"/>
                      <a:pt x="259" y="347"/>
                      <a:pt x="250" y="345"/>
                    </a:cubicBezTo>
                    <a:cubicBezTo>
                      <a:pt x="241" y="343"/>
                      <a:pt x="235" y="342"/>
                      <a:pt x="232" y="353"/>
                    </a:cubicBezTo>
                    <a:cubicBezTo>
                      <a:pt x="229" y="361"/>
                      <a:pt x="222" y="361"/>
                      <a:pt x="215" y="359"/>
                    </a:cubicBezTo>
                    <a:cubicBezTo>
                      <a:pt x="208" y="356"/>
                      <a:pt x="202" y="352"/>
                      <a:pt x="194" y="353"/>
                    </a:cubicBezTo>
                    <a:cubicBezTo>
                      <a:pt x="170" y="357"/>
                      <a:pt x="154" y="348"/>
                      <a:pt x="147" y="324"/>
                    </a:cubicBezTo>
                    <a:cubicBezTo>
                      <a:pt x="143" y="307"/>
                      <a:pt x="134" y="291"/>
                      <a:pt x="133" y="273"/>
                    </a:cubicBezTo>
                    <a:cubicBezTo>
                      <a:pt x="133" y="267"/>
                      <a:pt x="133" y="258"/>
                      <a:pt x="127" y="257"/>
                    </a:cubicBezTo>
                    <a:cubicBezTo>
                      <a:pt x="108" y="252"/>
                      <a:pt x="107" y="236"/>
                      <a:pt x="100" y="223"/>
                    </a:cubicBezTo>
                    <a:cubicBezTo>
                      <a:pt x="99" y="221"/>
                      <a:pt x="99" y="219"/>
                      <a:pt x="97" y="217"/>
                    </a:cubicBezTo>
                    <a:cubicBezTo>
                      <a:pt x="86" y="206"/>
                      <a:pt x="74" y="196"/>
                      <a:pt x="79" y="176"/>
                    </a:cubicBezTo>
                    <a:cubicBezTo>
                      <a:pt x="81" y="170"/>
                      <a:pt x="72" y="160"/>
                      <a:pt x="60" y="161"/>
                    </a:cubicBezTo>
                    <a:cubicBezTo>
                      <a:pt x="55" y="161"/>
                      <a:pt x="49" y="160"/>
                      <a:pt x="44" y="161"/>
                    </a:cubicBezTo>
                    <a:cubicBezTo>
                      <a:pt x="29" y="166"/>
                      <a:pt x="18" y="163"/>
                      <a:pt x="12" y="147"/>
                    </a:cubicBezTo>
                    <a:cubicBezTo>
                      <a:pt x="11" y="145"/>
                      <a:pt x="7" y="143"/>
                      <a:pt x="5" y="141"/>
                    </a:cubicBezTo>
                    <a:cubicBezTo>
                      <a:pt x="5" y="141"/>
                      <a:pt x="5" y="141"/>
                      <a:pt x="5" y="141"/>
                    </a:cubicBezTo>
                    <a:cubicBezTo>
                      <a:pt x="3" y="139"/>
                      <a:pt x="2" y="137"/>
                      <a:pt x="3" y="134"/>
                    </a:cubicBezTo>
                    <a:cubicBezTo>
                      <a:pt x="12" y="120"/>
                      <a:pt x="15" y="107"/>
                      <a:pt x="2" y="94"/>
                    </a:cubicBezTo>
                    <a:cubicBezTo>
                      <a:pt x="0" y="92"/>
                      <a:pt x="0" y="86"/>
                      <a:pt x="2" y="84"/>
                    </a:cubicBezTo>
                    <a:cubicBezTo>
                      <a:pt x="15" y="72"/>
                      <a:pt x="11" y="55"/>
                      <a:pt x="17" y="41"/>
                    </a:cubicBezTo>
                    <a:cubicBezTo>
                      <a:pt x="17" y="41"/>
                      <a:pt x="17" y="41"/>
                      <a:pt x="17" y="41"/>
                    </a:cubicBezTo>
                    <a:cubicBezTo>
                      <a:pt x="34" y="18"/>
                      <a:pt x="35" y="17"/>
                      <a:pt x="56" y="39"/>
                    </a:cubicBezTo>
                    <a:cubicBezTo>
                      <a:pt x="72" y="54"/>
                      <a:pt x="90" y="66"/>
                      <a:pt x="105" y="81"/>
                    </a:cubicBezTo>
                    <a:cubicBezTo>
                      <a:pt x="105" y="81"/>
                      <a:pt x="105" y="81"/>
                      <a:pt x="105" y="81"/>
                    </a:cubicBezTo>
                    <a:cubicBezTo>
                      <a:pt x="107" y="84"/>
                      <a:pt x="110" y="87"/>
                      <a:pt x="113" y="89"/>
                    </a:cubicBezTo>
                    <a:cubicBezTo>
                      <a:pt x="113" y="89"/>
                      <a:pt x="113" y="89"/>
                      <a:pt x="113" y="89"/>
                    </a:cubicBezTo>
                    <a:cubicBezTo>
                      <a:pt x="121" y="95"/>
                      <a:pt x="127" y="104"/>
                      <a:pt x="133" y="11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48" name="9Slide.vn 8">
                <a:extLst>
                  <a:ext uri="{FF2B5EF4-FFF2-40B4-BE49-F238E27FC236}">
                    <a16:creationId xmlns:a16="http://schemas.microsoft.com/office/drawing/2014/main" id="{9E40A4A1-54D7-BFC8-46D8-C8E94181A6BD}"/>
                  </a:ext>
                </a:extLst>
              </p:cNvPr>
              <p:cNvSpPr>
                <a:spLocks/>
              </p:cNvSpPr>
              <p:nvPr/>
            </p:nvSpPr>
            <p:spPr bwMode="auto">
              <a:xfrm>
                <a:off x="5825887" y="2400684"/>
                <a:ext cx="519952" cy="315737"/>
              </a:xfrm>
              <a:custGeom>
                <a:avLst/>
                <a:gdLst>
                  <a:gd name="T0" fmla="*/ 324 w 484"/>
                  <a:gd name="T1" fmla="*/ 136 h 293"/>
                  <a:gd name="T2" fmla="*/ 336 w 484"/>
                  <a:gd name="T3" fmla="*/ 148 h 293"/>
                  <a:gd name="T4" fmla="*/ 396 w 484"/>
                  <a:gd name="T5" fmla="*/ 176 h 293"/>
                  <a:gd name="T6" fmla="*/ 433 w 484"/>
                  <a:gd name="T7" fmla="*/ 210 h 293"/>
                  <a:gd name="T8" fmla="*/ 446 w 484"/>
                  <a:gd name="T9" fmla="*/ 221 h 293"/>
                  <a:gd name="T10" fmla="*/ 484 w 484"/>
                  <a:gd name="T11" fmla="*/ 260 h 293"/>
                  <a:gd name="T12" fmla="*/ 484 w 484"/>
                  <a:gd name="T13" fmla="*/ 260 h 293"/>
                  <a:gd name="T14" fmla="*/ 469 w 484"/>
                  <a:gd name="T15" fmla="*/ 267 h 293"/>
                  <a:gd name="T16" fmla="*/ 433 w 484"/>
                  <a:gd name="T17" fmla="*/ 273 h 293"/>
                  <a:gd name="T18" fmla="*/ 388 w 484"/>
                  <a:gd name="T19" fmla="*/ 284 h 293"/>
                  <a:gd name="T20" fmla="*/ 370 w 484"/>
                  <a:gd name="T21" fmla="*/ 283 h 293"/>
                  <a:gd name="T22" fmla="*/ 344 w 484"/>
                  <a:gd name="T23" fmla="*/ 258 h 293"/>
                  <a:gd name="T24" fmla="*/ 331 w 484"/>
                  <a:gd name="T25" fmla="*/ 240 h 293"/>
                  <a:gd name="T26" fmla="*/ 308 w 484"/>
                  <a:gd name="T27" fmla="*/ 229 h 293"/>
                  <a:gd name="T28" fmla="*/ 283 w 484"/>
                  <a:gd name="T29" fmla="*/ 231 h 293"/>
                  <a:gd name="T30" fmla="*/ 262 w 484"/>
                  <a:gd name="T31" fmla="*/ 247 h 293"/>
                  <a:gd name="T32" fmla="*/ 253 w 484"/>
                  <a:gd name="T33" fmla="*/ 251 h 293"/>
                  <a:gd name="T34" fmla="*/ 207 w 484"/>
                  <a:gd name="T35" fmla="*/ 263 h 293"/>
                  <a:gd name="T36" fmla="*/ 175 w 484"/>
                  <a:gd name="T37" fmla="*/ 249 h 293"/>
                  <a:gd name="T38" fmla="*/ 157 w 484"/>
                  <a:gd name="T39" fmla="*/ 224 h 293"/>
                  <a:gd name="T40" fmla="*/ 144 w 484"/>
                  <a:gd name="T41" fmla="*/ 200 h 293"/>
                  <a:gd name="T42" fmla="*/ 129 w 484"/>
                  <a:gd name="T43" fmla="*/ 186 h 293"/>
                  <a:gd name="T44" fmla="*/ 114 w 484"/>
                  <a:gd name="T45" fmla="*/ 193 h 293"/>
                  <a:gd name="T46" fmla="*/ 85 w 484"/>
                  <a:gd name="T47" fmla="*/ 189 h 293"/>
                  <a:gd name="T48" fmla="*/ 60 w 484"/>
                  <a:gd name="T49" fmla="*/ 165 h 293"/>
                  <a:gd name="T50" fmla="*/ 52 w 484"/>
                  <a:gd name="T51" fmla="*/ 160 h 293"/>
                  <a:gd name="T52" fmla="*/ 52 w 484"/>
                  <a:gd name="T53" fmla="*/ 160 h 293"/>
                  <a:gd name="T54" fmla="*/ 44 w 484"/>
                  <a:gd name="T55" fmla="*/ 152 h 293"/>
                  <a:gd name="T56" fmla="*/ 44 w 484"/>
                  <a:gd name="T57" fmla="*/ 152 h 293"/>
                  <a:gd name="T58" fmla="*/ 28 w 484"/>
                  <a:gd name="T59" fmla="*/ 116 h 293"/>
                  <a:gd name="T60" fmla="*/ 16 w 484"/>
                  <a:gd name="T61" fmla="*/ 108 h 293"/>
                  <a:gd name="T62" fmla="*/ 16 w 484"/>
                  <a:gd name="T63" fmla="*/ 40 h 293"/>
                  <a:gd name="T64" fmla="*/ 16 w 484"/>
                  <a:gd name="T65" fmla="*/ 40 h 293"/>
                  <a:gd name="T66" fmla="*/ 94 w 484"/>
                  <a:gd name="T67" fmla="*/ 41 h 293"/>
                  <a:gd name="T68" fmla="*/ 130 w 484"/>
                  <a:gd name="T69" fmla="*/ 38 h 293"/>
                  <a:gd name="T70" fmla="*/ 153 w 484"/>
                  <a:gd name="T71" fmla="*/ 45 h 293"/>
                  <a:gd name="T72" fmla="*/ 171 w 484"/>
                  <a:gd name="T73" fmla="*/ 50 h 293"/>
                  <a:gd name="T74" fmla="*/ 178 w 484"/>
                  <a:gd name="T75" fmla="*/ 47 h 293"/>
                  <a:gd name="T76" fmla="*/ 233 w 484"/>
                  <a:gd name="T77" fmla="*/ 8 h 293"/>
                  <a:gd name="T78" fmla="*/ 241 w 484"/>
                  <a:gd name="T79" fmla="*/ 0 h 293"/>
                  <a:gd name="T80" fmla="*/ 249 w 484"/>
                  <a:gd name="T81" fmla="*/ 10 h 293"/>
                  <a:gd name="T82" fmla="*/ 288 w 484"/>
                  <a:gd name="T83" fmla="*/ 92 h 293"/>
                  <a:gd name="T84" fmla="*/ 288 w 484"/>
                  <a:gd name="T85" fmla="*/ 92 h 293"/>
                  <a:gd name="T86" fmla="*/ 310 w 484"/>
                  <a:gd name="T87" fmla="*/ 121 h 293"/>
                  <a:gd name="T88" fmla="*/ 324 w 484"/>
                  <a:gd name="T89" fmla="*/ 13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4" h="293">
                    <a:moveTo>
                      <a:pt x="324" y="136"/>
                    </a:moveTo>
                    <a:cubicBezTo>
                      <a:pt x="328" y="140"/>
                      <a:pt x="332" y="144"/>
                      <a:pt x="336" y="148"/>
                    </a:cubicBezTo>
                    <a:cubicBezTo>
                      <a:pt x="353" y="164"/>
                      <a:pt x="375" y="169"/>
                      <a:pt x="396" y="176"/>
                    </a:cubicBezTo>
                    <a:cubicBezTo>
                      <a:pt x="413" y="182"/>
                      <a:pt x="422" y="198"/>
                      <a:pt x="433" y="210"/>
                    </a:cubicBezTo>
                    <a:cubicBezTo>
                      <a:pt x="437" y="214"/>
                      <a:pt x="442" y="221"/>
                      <a:pt x="446" y="221"/>
                    </a:cubicBezTo>
                    <a:cubicBezTo>
                      <a:pt x="471" y="222"/>
                      <a:pt x="476" y="243"/>
                      <a:pt x="484" y="260"/>
                    </a:cubicBezTo>
                    <a:cubicBezTo>
                      <a:pt x="484" y="260"/>
                      <a:pt x="484" y="260"/>
                      <a:pt x="484" y="260"/>
                    </a:cubicBezTo>
                    <a:cubicBezTo>
                      <a:pt x="479" y="271"/>
                      <a:pt x="478" y="273"/>
                      <a:pt x="469" y="267"/>
                    </a:cubicBezTo>
                    <a:cubicBezTo>
                      <a:pt x="454" y="256"/>
                      <a:pt x="443" y="261"/>
                      <a:pt x="433" y="273"/>
                    </a:cubicBezTo>
                    <a:cubicBezTo>
                      <a:pt x="420" y="286"/>
                      <a:pt x="406" y="293"/>
                      <a:pt x="388" y="284"/>
                    </a:cubicBezTo>
                    <a:cubicBezTo>
                      <a:pt x="382" y="281"/>
                      <a:pt x="376" y="285"/>
                      <a:pt x="370" y="283"/>
                    </a:cubicBezTo>
                    <a:cubicBezTo>
                      <a:pt x="356" y="280"/>
                      <a:pt x="342" y="278"/>
                      <a:pt x="344" y="258"/>
                    </a:cubicBezTo>
                    <a:cubicBezTo>
                      <a:pt x="345" y="250"/>
                      <a:pt x="339" y="244"/>
                      <a:pt x="331" y="240"/>
                    </a:cubicBezTo>
                    <a:cubicBezTo>
                      <a:pt x="323" y="237"/>
                      <a:pt x="315" y="234"/>
                      <a:pt x="308" y="229"/>
                    </a:cubicBezTo>
                    <a:cubicBezTo>
                      <a:pt x="298" y="222"/>
                      <a:pt x="290" y="225"/>
                      <a:pt x="283" y="231"/>
                    </a:cubicBezTo>
                    <a:cubicBezTo>
                      <a:pt x="277" y="238"/>
                      <a:pt x="269" y="241"/>
                      <a:pt x="262" y="247"/>
                    </a:cubicBezTo>
                    <a:cubicBezTo>
                      <a:pt x="259" y="249"/>
                      <a:pt x="256" y="252"/>
                      <a:pt x="253" y="251"/>
                    </a:cubicBezTo>
                    <a:cubicBezTo>
                      <a:pt x="235" y="243"/>
                      <a:pt x="222" y="253"/>
                      <a:pt x="207" y="263"/>
                    </a:cubicBezTo>
                    <a:cubicBezTo>
                      <a:pt x="196" y="270"/>
                      <a:pt x="178" y="262"/>
                      <a:pt x="175" y="249"/>
                    </a:cubicBezTo>
                    <a:cubicBezTo>
                      <a:pt x="171" y="238"/>
                      <a:pt x="165" y="231"/>
                      <a:pt x="157" y="224"/>
                    </a:cubicBezTo>
                    <a:cubicBezTo>
                      <a:pt x="150" y="217"/>
                      <a:pt x="144" y="210"/>
                      <a:pt x="144" y="200"/>
                    </a:cubicBezTo>
                    <a:cubicBezTo>
                      <a:pt x="144" y="190"/>
                      <a:pt x="136" y="188"/>
                      <a:pt x="129" y="186"/>
                    </a:cubicBezTo>
                    <a:cubicBezTo>
                      <a:pt x="123" y="183"/>
                      <a:pt x="119" y="188"/>
                      <a:pt x="114" y="193"/>
                    </a:cubicBezTo>
                    <a:cubicBezTo>
                      <a:pt x="104" y="204"/>
                      <a:pt x="88" y="204"/>
                      <a:pt x="85" y="189"/>
                    </a:cubicBezTo>
                    <a:cubicBezTo>
                      <a:pt x="81" y="173"/>
                      <a:pt x="74" y="167"/>
                      <a:pt x="60" y="165"/>
                    </a:cubicBezTo>
                    <a:cubicBezTo>
                      <a:pt x="57" y="165"/>
                      <a:pt x="54" y="162"/>
                      <a:pt x="52" y="160"/>
                    </a:cubicBezTo>
                    <a:cubicBezTo>
                      <a:pt x="52" y="160"/>
                      <a:pt x="52" y="160"/>
                      <a:pt x="52" y="160"/>
                    </a:cubicBezTo>
                    <a:cubicBezTo>
                      <a:pt x="50" y="157"/>
                      <a:pt x="46" y="155"/>
                      <a:pt x="44" y="152"/>
                    </a:cubicBezTo>
                    <a:cubicBezTo>
                      <a:pt x="44" y="152"/>
                      <a:pt x="44" y="152"/>
                      <a:pt x="44" y="152"/>
                    </a:cubicBezTo>
                    <a:cubicBezTo>
                      <a:pt x="33" y="143"/>
                      <a:pt x="40" y="125"/>
                      <a:pt x="28" y="116"/>
                    </a:cubicBezTo>
                    <a:cubicBezTo>
                      <a:pt x="24" y="113"/>
                      <a:pt x="20" y="111"/>
                      <a:pt x="16" y="108"/>
                    </a:cubicBezTo>
                    <a:cubicBezTo>
                      <a:pt x="0" y="85"/>
                      <a:pt x="9" y="62"/>
                      <a:pt x="16" y="40"/>
                    </a:cubicBezTo>
                    <a:cubicBezTo>
                      <a:pt x="16" y="40"/>
                      <a:pt x="16" y="40"/>
                      <a:pt x="16" y="40"/>
                    </a:cubicBezTo>
                    <a:cubicBezTo>
                      <a:pt x="42" y="36"/>
                      <a:pt x="68" y="28"/>
                      <a:pt x="94" y="41"/>
                    </a:cubicBezTo>
                    <a:cubicBezTo>
                      <a:pt x="106" y="48"/>
                      <a:pt x="119" y="43"/>
                      <a:pt x="130" y="38"/>
                    </a:cubicBezTo>
                    <a:cubicBezTo>
                      <a:pt x="141" y="33"/>
                      <a:pt x="149" y="35"/>
                      <a:pt x="153" y="45"/>
                    </a:cubicBezTo>
                    <a:cubicBezTo>
                      <a:pt x="158" y="54"/>
                      <a:pt x="163" y="55"/>
                      <a:pt x="171" y="50"/>
                    </a:cubicBezTo>
                    <a:cubicBezTo>
                      <a:pt x="173" y="49"/>
                      <a:pt x="176" y="47"/>
                      <a:pt x="178" y="47"/>
                    </a:cubicBezTo>
                    <a:cubicBezTo>
                      <a:pt x="212" y="56"/>
                      <a:pt x="218" y="25"/>
                      <a:pt x="233" y="8"/>
                    </a:cubicBezTo>
                    <a:cubicBezTo>
                      <a:pt x="236" y="5"/>
                      <a:pt x="237" y="0"/>
                      <a:pt x="241" y="0"/>
                    </a:cubicBezTo>
                    <a:cubicBezTo>
                      <a:pt x="247" y="0"/>
                      <a:pt x="247" y="6"/>
                      <a:pt x="249" y="10"/>
                    </a:cubicBezTo>
                    <a:cubicBezTo>
                      <a:pt x="259" y="39"/>
                      <a:pt x="266" y="69"/>
                      <a:pt x="288" y="92"/>
                    </a:cubicBezTo>
                    <a:cubicBezTo>
                      <a:pt x="288" y="92"/>
                      <a:pt x="288" y="92"/>
                      <a:pt x="288" y="92"/>
                    </a:cubicBezTo>
                    <a:cubicBezTo>
                      <a:pt x="303" y="96"/>
                      <a:pt x="305" y="110"/>
                      <a:pt x="310" y="121"/>
                    </a:cubicBezTo>
                    <a:cubicBezTo>
                      <a:pt x="313" y="128"/>
                      <a:pt x="320" y="130"/>
                      <a:pt x="324" y="13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49" name="9Slide.vn 9">
                <a:extLst>
                  <a:ext uri="{FF2B5EF4-FFF2-40B4-BE49-F238E27FC236}">
                    <a16:creationId xmlns:a16="http://schemas.microsoft.com/office/drawing/2014/main" id="{EFDE777A-F4D4-7201-BCBE-EBE89FEEEAA0}"/>
                  </a:ext>
                </a:extLst>
              </p:cNvPr>
              <p:cNvSpPr>
                <a:spLocks/>
              </p:cNvSpPr>
              <p:nvPr/>
            </p:nvSpPr>
            <p:spPr bwMode="auto">
              <a:xfrm>
                <a:off x="6370460" y="3019121"/>
                <a:ext cx="317185" cy="338910"/>
              </a:xfrm>
              <a:custGeom>
                <a:avLst/>
                <a:gdLst>
                  <a:gd name="T0" fmla="*/ 228 w 295"/>
                  <a:gd name="T1" fmla="*/ 85 h 316"/>
                  <a:gd name="T2" fmla="*/ 232 w 295"/>
                  <a:gd name="T3" fmla="*/ 89 h 316"/>
                  <a:gd name="T4" fmla="*/ 256 w 295"/>
                  <a:gd name="T5" fmla="*/ 114 h 316"/>
                  <a:gd name="T6" fmla="*/ 269 w 295"/>
                  <a:gd name="T7" fmla="*/ 127 h 316"/>
                  <a:gd name="T8" fmla="*/ 288 w 295"/>
                  <a:gd name="T9" fmla="*/ 145 h 316"/>
                  <a:gd name="T10" fmla="*/ 288 w 295"/>
                  <a:gd name="T11" fmla="*/ 145 h 316"/>
                  <a:gd name="T12" fmla="*/ 289 w 295"/>
                  <a:gd name="T13" fmla="*/ 164 h 316"/>
                  <a:gd name="T14" fmla="*/ 278 w 295"/>
                  <a:gd name="T15" fmla="*/ 198 h 316"/>
                  <a:gd name="T16" fmla="*/ 259 w 295"/>
                  <a:gd name="T17" fmla="*/ 215 h 316"/>
                  <a:gd name="T18" fmla="*/ 198 w 295"/>
                  <a:gd name="T19" fmla="*/ 223 h 316"/>
                  <a:gd name="T20" fmla="*/ 197 w 295"/>
                  <a:gd name="T21" fmla="*/ 240 h 316"/>
                  <a:gd name="T22" fmla="*/ 191 w 295"/>
                  <a:gd name="T23" fmla="*/ 270 h 316"/>
                  <a:gd name="T24" fmla="*/ 181 w 295"/>
                  <a:gd name="T25" fmla="*/ 291 h 316"/>
                  <a:gd name="T26" fmla="*/ 164 w 295"/>
                  <a:gd name="T27" fmla="*/ 314 h 316"/>
                  <a:gd name="T28" fmla="*/ 148 w 295"/>
                  <a:gd name="T29" fmla="*/ 297 h 316"/>
                  <a:gd name="T30" fmla="*/ 148 w 295"/>
                  <a:gd name="T31" fmla="*/ 297 h 316"/>
                  <a:gd name="T32" fmla="*/ 122 w 295"/>
                  <a:gd name="T33" fmla="*/ 244 h 316"/>
                  <a:gd name="T34" fmla="*/ 111 w 295"/>
                  <a:gd name="T35" fmla="*/ 227 h 316"/>
                  <a:gd name="T36" fmla="*/ 98 w 295"/>
                  <a:gd name="T37" fmla="*/ 240 h 316"/>
                  <a:gd name="T38" fmla="*/ 87 w 295"/>
                  <a:gd name="T39" fmla="*/ 260 h 316"/>
                  <a:gd name="T40" fmla="*/ 56 w 295"/>
                  <a:gd name="T41" fmla="*/ 261 h 316"/>
                  <a:gd name="T42" fmla="*/ 56 w 295"/>
                  <a:gd name="T43" fmla="*/ 261 h 316"/>
                  <a:gd name="T44" fmla="*/ 44 w 295"/>
                  <a:gd name="T45" fmla="*/ 217 h 316"/>
                  <a:gd name="T46" fmla="*/ 24 w 295"/>
                  <a:gd name="T47" fmla="*/ 197 h 316"/>
                  <a:gd name="T48" fmla="*/ 24 w 295"/>
                  <a:gd name="T49" fmla="*/ 197 h 316"/>
                  <a:gd name="T50" fmla="*/ 4 w 295"/>
                  <a:gd name="T51" fmla="*/ 120 h 316"/>
                  <a:gd name="T52" fmla="*/ 6 w 295"/>
                  <a:gd name="T53" fmla="*/ 76 h 316"/>
                  <a:gd name="T54" fmla="*/ 10 w 295"/>
                  <a:gd name="T55" fmla="*/ 64 h 316"/>
                  <a:gd name="T56" fmla="*/ 24 w 295"/>
                  <a:gd name="T57" fmla="*/ 69 h 316"/>
                  <a:gd name="T58" fmla="*/ 40 w 295"/>
                  <a:gd name="T59" fmla="*/ 77 h 316"/>
                  <a:gd name="T60" fmla="*/ 71 w 295"/>
                  <a:gd name="T61" fmla="*/ 81 h 316"/>
                  <a:gd name="T62" fmla="*/ 84 w 295"/>
                  <a:gd name="T63" fmla="*/ 77 h 316"/>
                  <a:gd name="T64" fmla="*/ 99 w 295"/>
                  <a:gd name="T65" fmla="*/ 57 h 316"/>
                  <a:gd name="T66" fmla="*/ 157 w 295"/>
                  <a:gd name="T67" fmla="*/ 3 h 316"/>
                  <a:gd name="T68" fmla="*/ 162 w 295"/>
                  <a:gd name="T69" fmla="*/ 1 h 316"/>
                  <a:gd name="T70" fmla="*/ 192 w 295"/>
                  <a:gd name="T71" fmla="*/ 20 h 316"/>
                  <a:gd name="T72" fmla="*/ 205 w 295"/>
                  <a:gd name="T73" fmla="*/ 47 h 316"/>
                  <a:gd name="T74" fmla="*/ 228 w 295"/>
                  <a:gd name="T75" fmla="*/ 8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5" h="316">
                    <a:moveTo>
                      <a:pt x="228" y="85"/>
                    </a:moveTo>
                    <a:cubicBezTo>
                      <a:pt x="229" y="86"/>
                      <a:pt x="231" y="88"/>
                      <a:pt x="232" y="89"/>
                    </a:cubicBezTo>
                    <a:cubicBezTo>
                      <a:pt x="236" y="101"/>
                      <a:pt x="252" y="102"/>
                      <a:pt x="256" y="114"/>
                    </a:cubicBezTo>
                    <a:cubicBezTo>
                      <a:pt x="259" y="120"/>
                      <a:pt x="259" y="128"/>
                      <a:pt x="269" y="127"/>
                    </a:cubicBezTo>
                    <a:cubicBezTo>
                      <a:pt x="278" y="131"/>
                      <a:pt x="283" y="138"/>
                      <a:pt x="288" y="145"/>
                    </a:cubicBezTo>
                    <a:cubicBezTo>
                      <a:pt x="288" y="145"/>
                      <a:pt x="288" y="145"/>
                      <a:pt x="288" y="145"/>
                    </a:cubicBezTo>
                    <a:cubicBezTo>
                      <a:pt x="294" y="151"/>
                      <a:pt x="295" y="157"/>
                      <a:pt x="289" y="164"/>
                    </a:cubicBezTo>
                    <a:cubicBezTo>
                      <a:pt x="280" y="174"/>
                      <a:pt x="275" y="184"/>
                      <a:pt x="278" y="198"/>
                    </a:cubicBezTo>
                    <a:cubicBezTo>
                      <a:pt x="280" y="210"/>
                      <a:pt x="270" y="219"/>
                      <a:pt x="259" y="215"/>
                    </a:cubicBezTo>
                    <a:cubicBezTo>
                      <a:pt x="236" y="206"/>
                      <a:pt x="219" y="224"/>
                      <a:pt x="198" y="223"/>
                    </a:cubicBezTo>
                    <a:cubicBezTo>
                      <a:pt x="194" y="223"/>
                      <a:pt x="192" y="234"/>
                      <a:pt x="197" y="240"/>
                    </a:cubicBezTo>
                    <a:cubicBezTo>
                      <a:pt x="208" y="253"/>
                      <a:pt x="209" y="261"/>
                      <a:pt x="191" y="270"/>
                    </a:cubicBezTo>
                    <a:cubicBezTo>
                      <a:pt x="185" y="273"/>
                      <a:pt x="184" y="284"/>
                      <a:pt x="181" y="291"/>
                    </a:cubicBezTo>
                    <a:cubicBezTo>
                      <a:pt x="177" y="299"/>
                      <a:pt x="177" y="312"/>
                      <a:pt x="164" y="314"/>
                    </a:cubicBezTo>
                    <a:cubicBezTo>
                      <a:pt x="152" y="316"/>
                      <a:pt x="156" y="300"/>
                      <a:pt x="148" y="297"/>
                    </a:cubicBezTo>
                    <a:cubicBezTo>
                      <a:pt x="148" y="297"/>
                      <a:pt x="148" y="297"/>
                      <a:pt x="148" y="297"/>
                    </a:cubicBezTo>
                    <a:cubicBezTo>
                      <a:pt x="130" y="284"/>
                      <a:pt x="117" y="269"/>
                      <a:pt x="122" y="244"/>
                    </a:cubicBezTo>
                    <a:cubicBezTo>
                      <a:pt x="123" y="237"/>
                      <a:pt x="117" y="229"/>
                      <a:pt x="111" y="227"/>
                    </a:cubicBezTo>
                    <a:cubicBezTo>
                      <a:pt x="103" y="225"/>
                      <a:pt x="101" y="234"/>
                      <a:pt x="98" y="240"/>
                    </a:cubicBezTo>
                    <a:cubicBezTo>
                      <a:pt x="95" y="247"/>
                      <a:pt x="93" y="254"/>
                      <a:pt x="87" y="260"/>
                    </a:cubicBezTo>
                    <a:cubicBezTo>
                      <a:pt x="76" y="271"/>
                      <a:pt x="66" y="274"/>
                      <a:pt x="56" y="261"/>
                    </a:cubicBezTo>
                    <a:cubicBezTo>
                      <a:pt x="56" y="261"/>
                      <a:pt x="56" y="261"/>
                      <a:pt x="56" y="261"/>
                    </a:cubicBezTo>
                    <a:cubicBezTo>
                      <a:pt x="45" y="249"/>
                      <a:pt x="36" y="237"/>
                      <a:pt x="44" y="217"/>
                    </a:cubicBezTo>
                    <a:cubicBezTo>
                      <a:pt x="48" y="205"/>
                      <a:pt x="30" y="204"/>
                      <a:pt x="24" y="197"/>
                    </a:cubicBezTo>
                    <a:cubicBezTo>
                      <a:pt x="24" y="197"/>
                      <a:pt x="24" y="197"/>
                      <a:pt x="24" y="197"/>
                    </a:cubicBezTo>
                    <a:cubicBezTo>
                      <a:pt x="0" y="176"/>
                      <a:pt x="4" y="147"/>
                      <a:pt x="4" y="120"/>
                    </a:cubicBezTo>
                    <a:cubicBezTo>
                      <a:pt x="5" y="105"/>
                      <a:pt x="7" y="91"/>
                      <a:pt x="6" y="76"/>
                    </a:cubicBezTo>
                    <a:cubicBezTo>
                      <a:pt x="6" y="72"/>
                      <a:pt x="4" y="66"/>
                      <a:pt x="10" y="64"/>
                    </a:cubicBezTo>
                    <a:cubicBezTo>
                      <a:pt x="16" y="62"/>
                      <a:pt x="21" y="63"/>
                      <a:pt x="24" y="69"/>
                    </a:cubicBezTo>
                    <a:cubicBezTo>
                      <a:pt x="27" y="77"/>
                      <a:pt x="33" y="80"/>
                      <a:pt x="40" y="77"/>
                    </a:cubicBezTo>
                    <a:cubicBezTo>
                      <a:pt x="51" y="72"/>
                      <a:pt x="61" y="73"/>
                      <a:pt x="71" y="81"/>
                    </a:cubicBezTo>
                    <a:cubicBezTo>
                      <a:pt x="77" y="87"/>
                      <a:pt x="81" y="81"/>
                      <a:pt x="84" y="77"/>
                    </a:cubicBezTo>
                    <a:cubicBezTo>
                      <a:pt x="89" y="70"/>
                      <a:pt x="95" y="64"/>
                      <a:pt x="99" y="57"/>
                    </a:cubicBezTo>
                    <a:cubicBezTo>
                      <a:pt x="113" y="32"/>
                      <a:pt x="137" y="20"/>
                      <a:pt x="157" y="3"/>
                    </a:cubicBezTo>
                    <a:cubicBezTo>
                      <a:pt x="159" y="2"/>
                      <a:pt x="160" y="0"/>
                      <a:pt x="162" y="1"/>
                    </a:cubicBezTo>
                    <a:cubicBezTo>
                      <a:pt x="173" y="5"/>
                      <a:pt x="180" y="15"/>
                      <a:pt x="192" y="20"/>
                    </a:cubicBezTo>
                    <a:cubicBezTo>
                      <a:pt x="205" y="24"/>
                      <a:pt x="206" y="34"/>
                      <a:pt x="205" y="47"/>
                    </a:cubicBezTo>
                    <a:cubicBezTo>
                      <a:pt x="204" y="63"/>
                      <a:pt x="211" y="77"/>
                      <a:pt x="228" y="8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0" name="9Slide.vn 10">
                <a:extLst>
                  <a:ext uri="{FF2B5EF4-FFF2-40B4-BE49-F238E27FC236}">
                    <a16:creationId xmlns:a16="http://schemas.microsoft.com/office/drawing/2014/main" id="{6C3AB07E-DEC6-FA44-09C7-3F65100CDC73}"/>
                  </a:ext>
                </a:extLst>
              </p:cNvPr>
              <p:cNvSpPr>
                <a:spLocks/>
              </p:cNvSpPr>
              <p:nvPr/>
            </p:nvSpPr>
            <p:spPr bwMode="auto">
              <a:xfrm>
                <a:off x="5880923" y="5953443"/>
                <a:ext cx="224492" cy="220147"/>
              </a:xfrm>
              <a:custGeom>
                <a:avLst/>
                <a:gdLst>
                  <a:gd name="T0" fmla="*/ 204 w 210"/>
                  <a:gd name="T1" fmla="*/ 94 h 205"/>
                  <a:gd name="T2" fmla="*/ 208 w 210"/>
                  <a:gd name="T3" fmla="*/ 128 h 205"/>
                  <a:gd name="T4" fmla="*/ 197 w 210"/>
                  <a:gd name="T5" fmla="*/ 135 h 205"/>
                  <a:gd name="T6" fmla="*/ 144 w 210"/>
                  <a:gd name="T7" fmla="*/ 160 h 205"/>
                  <a:gd name="T8" fmla="*/ 96 w 210"/>
                  <a:gd name="T9" fmla="*/ 183 h 205"/>
                  <a:gd name="T10" fmla="*/ 81 w 210"/>
                  <a:gd name="T11" fmla="*/ 199 h 205"/>
                  <a:gd name="T12" fmla="*/ 77 w 210"/>
                  <a:gd name="T13" fmla="*/ 203 h 205"/>
                  <a:gd name="T14" fmla="*/ 70 w 210"/>
                  <a:gd name="T15" fmla="*/ 205 h 205"/>
                  <a:gd name="T16" fmla="*/ 46 w 210"/>
                  <a:gd name="T17" fmla="*/ 195 h 205"/>
                  <a:gd name="T18" fmla="*/ 22 w 210"/>
                  <a:gd name="T19" fmla="*/ 184 h 205"/>
                  <a:gd name="T20" fmla="*/ 15 w 210"/>
                  <a:gd name="T21" fmla="*/ 163 h 205"/>
                  <a:gd name="T22" fmla="*/ 11 w 210"/>
                  <a:gd name="T23" fmla="*/ 140 h 205"/>
                  <a:gd name="T24" fmla="*/ 15 w 210"/>
                  <a:gd name="T25" fmla="*/ 135 h 205"/>
                  <a:gd name="T26" fmla="*/ 21 w 210"/>
                  <a:gd name="T27" fmla="*/ 136 h 205"/>
                  <a:gd name="T28" fmla="*/ 22 w 210"/>
                  <a:gd name="T29" fmla="*/ 111 h 205"/>
                  <a:gd name="T30" fmla="*/ 25 w 210"/>
                  <a:gd name="T31" fmla="*/ 87 h 205"/>
                  <a:gd name="T32" fmla="*/ 31 w 210"/>
                  <a:gd name="T33" fmla="*/ 66 h 205"/>
                  <a:gd name="T34" fmla="*/ 32 w 210"/>
                  <a:gd name="T35" fmla="*/ 40 h 205"/>
                  <a:gd name="T36" fmla="*/ 30 w 210"/>
                  <a:gd name="T37" fmla="*/ 13 h 205"/>
                  <a:gd name="T38" fmla="*/ 26 w 210"/>
                  <a:gd name="T39" fmla="*/ 0 h 205"/>
                  <a:gd name="T40" fmla="*/ 62 w 210"/>
                  <a:gd name="T41" fmla="*/ 11 h 205"/>
                  <a:gd name="T42" fmla="*/ 108 w 210"/>
                  <a:gd name="T43" fmla="*/ 12 h 205"/>
                  <a:gd name="T44" fmla="*/ 112 w 210"/>
                  <a:gd name="T45" fmla="*/ 21 h 205"/>
                  <a:gd name="T46" fmla="*/ 110 w 210"/>
                  <a:gd name="T47" fmla="*/ 55 h 205"/>
                  <a:gd name="T48" fmla="*/ 138 w 210"/>
                  <a:gd name="T49" fmla="*/ 75 h 205"/>
                  <a:gd name="T50" fmla="*/ 151 w 210"/>
                  <a:gd name="T51" fmla="*/ 79 h 205"/>
                  <a:gd name="T52" fmla="*/ 189 w 210"/>
                  <a:gd name="T53" fmla="*/ 81 h 205"/>
                  <a:gd name="T54" fmla="*/ 204 w 210"/>
                  <a:gd name="T55" fmla="*/ 9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0" h="205">
                    <a:moveTo>
                      <a:pt x="204" y="94"/>
                    </a:moveTo>
                    <a:cubicBezTo>
                      <a:pt x="210" y="105"/>
                      <a:pt x="198" y="118"/>
                      <a:pt x="208" y="128"/>
                    </a:cubicBezTo>
                    <a:cubicBezTo>
                      <a:pt x="204" y="131"/>
                      <a:pt x="201" y="134"/>
                      <a:pt x="197" y="135"/>
                    </a:cubicBezTo>
                    <a:cubicBezTo>
                      <a:pt x="176" y="136"/>
                      <a:pt x="162" y="153"/>
                      <a:pt x="144" y="160"/>
                    </a:cubicBezTo>
                    <a:cubicBezTo>
                      <a:pt x="127" y="166"/>
                      <a:pt x="112" y="175"/>
                      <a:pt x="96" y="183"/>
                    </a:cubicBezTo>
                    <a:cubicBezTo>
                      <a:pt x="90" y="187"/>
                      <a:pt x="85" y="192"/>
                      <a:pt x="81" y="199"/>
                    </a:cubicBezTo>
                    <a:cubicBezTo>
                      <a:pt x="80" y="200"/>
                      <a:pt x="78" y="202"/>
                      <a:pt x="77" y="203"/>
                    </a:cubicBezTo>
                    <a:cubicBezTo>
                      <a:pt x="74" y="204"/>
                      <a:pt x="72" y="205"/>
                      <a:pt x="70" y="205"/>
                    </a:cubicBezTo>
                    <a:cubicBezTo>
                      <a:pt x="67" y="190"/>
                      <a:pt x="56" y="193"/>
                      <a:pt x="46" y="195"/>
                    </a:cubicBezTo>
                    <a:cubicBezTo>
                      <a:pt x="35" y="197"/>
                      <a:pt x="30" y="186"/>
                      <a:pt x="22" y="184"/>
                    </a:cubicBezTo>
                    <a:cubicBezTo>
                      <a:pt x="6" y="181"/>
                      <a:pt x="12" y="170"/>
                      <a:pt x="15" y="163"/>
                    </a:cubicBezTo>
                    <a:cubicBezTo>
                      <a:pt x="19" y="154"/>
                      <a:pt x="0" y="150"/>
                      <a:pt x="11" y="140"/>
                    </a:cubicBezTo>
                    <a:cubicBezTo>
                      <a:pt x="12" y="139"/>
                      <a:pt x="12" y="135"/>
                      <a:pt x="15" y="135"/>
                    </a:cubicBezTo>
                    <a:cubicBezTo>
                      <a:pt x="17" y="136"/>
                      <a:pt x="18" y="140"/>
                      <a:pt x="21" y="136"/>
                    </a:cubicBezTo>
                    <a:cubicBezTo>
                      <a:pt x="25" y="127"/>
                      <a:pt x="30" y="116"/>
                      <a:pt x="22" y="111"/>
                    </a:cubicBezTo>
                    <a:cubicBezTo>
                      <a:pt x="5" y="99"/>
                      <a:pt x="16" y="93"/>
                      <a:pt x="25" y="87"/>
                    </a:cubicBezTo>
                    <a:cubicBezTo>
                      <a:pt x="35" y="82"/>
                      <a:pt x="47" y="80"/>
                      <a:pt x="31" y="66"/>
                    </a:cubicBezTo>
                    <a:cubicBezTo>
                      <a:pt x="24" y="60"/>
                      <a:pt x="27" y="44"/>
                      <a:pt x="32" y="40"/>
                    </a:cubicBezTo>
                    <a:cubicBezTo>
                      <a:pt x="44" y="29"/>
                      <a:pt x="40" y="22"/>
                      <a:pt x="30" y="13"/>
                    </a:cubicBezTo>
                    <a:cubicBezTo>
                      <a:pt x="27" y="11"/>
                      <a:pt x="26" y="6"/>
                      <a:pt x="26" y="0"/>
                    </a:cubicBezTo>
                    <a:cubicBezTo>
                      <a:pt x="35" y="13"/>
                      <a:pt x="48" y="15"/>
                      <a:pt x="62" y="11"/>
                    </a:cubicBezTo>
                    <a:cubicBezTo>
                      <a:pt x="77" y="7"/>
                      <a:pt x="92" y="21"/>
                      <a:pt x="108" y="12"/>
                    </a:cubicBezTo>
                    <a:cubicBezTo>
                      <a:pt x="114" y="9"/>
                      <a:pt x="114" y="18"/>
                      <a:pt x="112" y="21"/>
                    </a:cubicBezTo>
                    <a:cubicBezTo>
                      <a:pt x="103" y="32"/>
                      <a:pt x="106" y="45"/>
                      <a:pt x="110" y="55"/>
                    </a:cubicBezTo>
                    <a:cubicBezTo>
                      <a:pt x="113" y="67"/>
                      <a:pt x="120" y="80"/>
                      <a:pt x="138" y="75"/>
                    </a:cubicBezTo>
                    <a:cubicBezTo>
                      <a:pt x="142" y="74"/>
                      <a:pt x="148" y="77"/>
                      <a:pt x="151" y="79"/>
                    </a:cubicBezTo>
                    <a:cubicBezTo>
                      <a:pt x="163" y="90"/>
                      <a:pt x="175" y="89"/>
                      <a:pt x="189" y="81"/>
                    </a:cubicBezTo>
                    <a:cubicBezTo>
                      <a:pt x="201" y="75"/>
                      <a:pt x="197" y="93"/>
                      <a:pt x="204" y="9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1" name="9Slide.vn 11">
                <a:extLst>
                  <a:ext uri="{FF2B5EF4-FFF2-40B4-BE49-F238E27FC236}">
                    <a16:creationId xmlns:a16="http://schemas.microsoft.com/office/drawing/2014/main" id="{58F05799-6FD9-CCD9-C6EF-859EDD2AFA5D}"/>
                  </a:ext>
                </a:extLst>
              </p:cNvPr>
              <p:cNvSpPr>
                <a:spLocks/>
              </p:cNvSpPr>
              <p:nvPr/>
            </p:nvSpPr>
            <p:spPr bwMode="auto">
              <a:xfrm>
                <a:off x="6324113" y="5368317"/>
                <a:ext cx="233182" cy="298357"/>
              </a:xfrm>
              <a:custGeom>
                <a:avLst/>
                <a:gdLst>
                  <a:gd name="T0" fmla="*/ 0 w 218"/>
                  <a:gd name="T1" fmla="*/ 45 h 279"/>
                  <a:gd name="T2" fmla="*/ 9 w 218"/>
                  <a:gd name="T3" fmla="*/ 34 h 279"/>
                  <a:gd name="T4" fmla="*/ 18 w 218"/>
                  <a:gd name="T5" fmla="*/ 3 h 279"/>
                  <a:gd name="T6" fmla="*/ 35 w 218"/>
                  <a:gd name="T7" fmla="*/ 7 h 279"/>
                  <a:gd name="T8" fmla="*/ 39 w 218"/>
                  <a:gd name="T9" fmla="*/ 18 h 279"/>
                  <a:gd name="T10" fmla="*/ 56 w 218"/>
                  <a:gd name="T11" fmla="*/ 38 h 279"/>
                  <a:gd name="T12" fmla="*/ 84 w 218"/>
                  <a:gd name="T13" fmla="*/ 70 h 279"/>
                  <a:gd name="T14" fmla="*/ 92 w 218"/>
                  <a:gd name="T15" fmla="*/ 73 h 279"/>
                  <a:gd name="T16" fmla="*/ 94 w 218"/>
                  <a:gd name="T17" fmla="*/ 75 h 279"/>
                  <a:gd name="T18" fmla="*/ 139 w 218"/>
                  <a:gd name="T19" fmla="*/ 93 h 279"/>
                  <a:gd name="T20" fmla="*/ 165 w 218"/>
                  <a:gd name="T21" fmla="*/ 118 h 279"/>
                  <a:gd name="T22" fmla="*/ 151 w 218"/>
                  <a:gd name="T23" fmla="*/ 133 h 279"/>
                  <a:gd name="T24" fmla="*/ 128 w 218"/>
                  <a:gd name="T25" fmla="*/ 148 h 279"/>
                  <a:gd name="T26" fmla="*/ 130 w 218"/>
                  <a:gd name="T27" fmla="*/ 166 h 279"/>
                  <a:gd name="T28" fmla="*/ 135 w 218"/>
                  <a:gd name="T29" fmla="*/ 169 h 279"/>
                  <a:gd name="T30" fmla="*/ 176 w 218"/>
                  <a:gd name="T31" fmla="*/ 181 h 279"/>
                  <a:gd name="T32" fmla="*/ 180 w 218"/>
                  <a:gd name="T33" fmla="*/ 185 h 279"/>
                  <a:gd name="T34" fmla="*/ 206 w 218"/>
                  <a:gd name="T35" fmla="*/ 196 h 279"/>
                  <a:gd name="T36" fmla="*/ 217 w 218"/>
                  <a:gd name="T37" fmla="*/ 206 h 279"/>
                  <a:gd name="T38" fmla="*/ 205 w 218"/>
                  <a:gd name="T39" fmla="*/ 235 h 279"/>
                  <a:gd name="T40" fmla="*/ 195 w 218"/>
                  <a:gd name="T41" fmla="*/ 260 h 279"/>
                  <a:gd name="T42" fmla="*/ 165 w 218"/>
                  <a:gd name="T43" fmla="*/ 274 h 279"/>
                  <a:gd name="T44" fmla="*/ 148 w 218"/>
                  <a:gd name="T45" fmla="*/ 269 h 279"/>
                  <a:gd name="T46" fmla="*/ 144 w 218"/>
                  <a:gd name="T47" fmla="*/ 265 h 279"/>
                  <a:gd name="T48" fmla="*/ 128 w 218"/>
                  <a:gd name="T49" fmla="*/ 246 h 279"/>
                  <a:gd name="T50" fmla="*/ 126 w 218"/>
                  <a:gd name="T51" fmla="*/ 225 h 279"/>
                  <a:gd name="T52" fmla="*/ 127 w 218"/>
                  <a:gd name="T53" fmla="*/ 223 h 279"/>
                  <a:gd name="T54" fmla="*/ 105 w 218"/>
                  <a:gd name="T55" fmla="*/ 172 h 279"/>
                  <a:gd name="T56" fmla="*/ 95 w 218"/>
                  <a:gd name="T57" fmla="*/ 171 h 279"/>
                  <a:gd name="T58" fmla="*/ 59 w 218"/>
                  <a:gd name="T59" fmla="*/ 165 h 279"/>
                  <a:gd name="T60" fmla="*/ 30 w 218"/>
                  <a:gd name="T61" fmla="*/ 140 h 279"/>
                  <a:gd name="T62" fmla="*/ 33 w 218"/>
                  <a:gd name="T63" fmla="*/ 133 h 279"/>
                  <a:gd name="T64" fmla="*/ 46 w 218"/>
                  <a:gd name="T65" fmla="*/ 86 h 279"/>
                  <a:gd name="T66" fmla="*/ 25 w 218"/>
                  <a:gd name="T67" fmla="*/ 70 h 279"/>
                  <a:gd name="T68" fmla="*/ 0 w 218"/>
                  <a:gd name="T69" fmla="*/ 45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279">
                    <a:moveTo>
                      <a:pt x="0" y="45"/>
                    </a:moveTo>
                    <a:cubicBezTo>
                      <a:pt x="7" y="45"/>
                      <a:pt x="15" y="48"/>
                      <a:pt x="9" y="34"/>
                    </a:cubicBezTo>
                    <a:cubicBezTo>
                      <a:pt x="4" y="24"/>
                      <a:pt x="20" y="16"/>
                      <a:pt x="18" y="3"/>
                    </a:cubicBezTo>
                    <a:cubicBezTo>
                      <a:pt x="17" y="0"/>
                      <a:pt x="31" y="0"/>
                      <a:pt x="35" y="7"/>
                    </a:cubicBezTo>
                    <a:cubicBezTo>
                      <a:pt x="37" y="10"/>
                      <a:pt x="37" y="14"/>
                      <a:pt x="39" y="18"/>
                    </a:cubicBezTo>
                    <a:cubicBezTo>
                      <a:pt x="43" y="27"/>
                      <a:pt x="44" y="34"/>
                      <a:pt x="56" y="38"/>
                    </a:cubicBezTo>
                    <a:cubicBezTo>
                      <a:pt x="70" y="42"/>
                      <a:pt x="77" y="57"/>
                      <a:pt x="84" y="70"/>
                    </a:cubicBezTo>
                    <a:cubicBezTo>
                      <a:pt x="86" y="74"/>
                      <a:pt x="89" y="73"/>
                      <a:pt x="92" y="73"/>
                    </a:cubicBezTo>
                    <a:cubicBezTo>
                      <a:pt x="93" y="74"/>
                      <a:pt x="93" y="75"/>
                      <a:pt x="94" y="75"/>
                    </a:cubicBezTo>
                    <a:cubicBezTo>
                      <a:pt x="107" y="95"/>
                      <a:pt x="115" y="98"/>
                      <a:pt x="139" y="93"/>
                    </a:cubicBezTo>
                    <a:cubicBezTo>
                      <a:pt x="151" y="90"/>
                      <a:pt x="159" y="99"/>
                      <a:pt x="165" y="118"/>
                    </a:cubicBezTo>
                    <a:cubicBezTo>
                      <a:pt x="169" y="132"/>
                      <a:pt x="159" y="131"/>
                      <a:pt x="151" y="133"/>
                    </a:cubicBezTo>
                    <a:cubicBezTo>
                      <a:pt x="141" y="135"/>
                      <a:pt x="134" y="141"/>
                      <a:pt x="128" y="148"/>
                    </a:cubicBezTo>
                    <a:cubicBezTo>
                      <a:pt x="123" y="155"/>
                      <a:pt x="121" y="162"/>
                      <a:pt x="130" y="166"/>
                    </a:cubicBezTo>
                    <a:cubicBezTo>
                      <a:pt x="132" y="167"/>
                      <a:pt x="134" y="168"/>
                      <a:pt x="135" y="169"/>
                    </a:cubicBezTo>
                    <a:cubicBezTo>
                      <a:pt x="145" y="185"/>
                      <a:pt x="162" y="177"/>
                      <a:pt x="176" y="181"/>
                    </a:cubicBezTo>
                    <a:cubicBezTo>
                      <a:pt x="177" y="183"/>
                      <a:pt x="179" y="184"/>
                      <a:pt x="180" y="185"/>
                    </a:cubicBezTo>
                    <a:cubicBezTo>
                      <a:pt x="187" y="193"/>
                      <a:pt x="195" y="198"/>
                      <a:pt x="206" y="196"/>
                    </a:cubicBezTo>
                    <a:cubicBezTo>
                      <a:pt x="215" y="194"/>
                      <a:pt x="218" y="198"/>
                      <a:pt x="217" y="206"/>
                    </a:cubicBezTo>
                    <a:cubicBezTo>
                      <a:pt x="215" y="217"/>
                      <a:pt x="214" y="227"/>
                      <a:pt x="205" y="235"/>
                    </a:cubicBezTo>
                    <a:cubicBezTo>
                      <a:pt x="197" y="241"/>
                      <a:pt x="190" y="248"/>
                      <a:pt x="195" y="260"/>
                    </a:cubicBezTo>
                    <a:cubicBezTo>
                      <a:pt x="198" y="266"/>
                      <a:pt x="173" y="279"/>
                      <a:pt x="165" y="274"/>
                    </a:cubicBezTo>
                    <a:cubicBezTo>
                      <a:pt x="159" y="270"/>
                      <a:pt x="154" y="270"/>
                      <a:pt x="148" y="269"/>
                    </a:cubicBezTo>
                    <a:cubicBezTo>
                      <a:pt x="147" y="268"/>
                      <a:pt x="145" y="266"/>
                      <a:pt x="144" y="265"/>
                    </a:cubicBezTo>
                    <a:cubicBezTo>
                      <a:pt x="139" y="258"/>
                      <a:pt x="135" y="251"/>
                      <a:pt x="128" y="246"/>
                    </a:cubicBezTo>
                    <a:cubicBezTo>
                      <a:pt x="121" y="241"/>
                      <a:pt x="119" y="233"/>
                      <a:pt x="126" y="225"/>
                    </a:cubicBezTo>
                    <a:cubicBezTo>
                      <a:pt x="126" y="224"/>
                      <a:pt x="127" y="224"/>
                      <a:pt x="127" y="223"/>
                    </a:cubicBezTo>
                    <a:cubicBezTo>
                      <a:pt x="130" y="215"/>
                      <a:pt x="113" y="177"/>
                      <a:pt x="105" y="172"/>
                    </a:cubicBezTo>
                    <a:cubicBezTo>
                      <a:pt x="101" y="169"/>
                      <a:pt x="99" y="169"/>
                      <a:pt x="95" y="171"/>
                    </a:cubicBezTo>
                    <a:cubicBezTo>
                      <a:pt x="82" y="179"/>
                      <a:pt x="70" y="171"/>
                      <a:pt x="59" y="165"/>
                    </a:cubicBezTo>
                    <a:cubicBezTo>
                      <a:pt x="48" y="159"/>
                      <a:pt x="44" y="145"/>
                      <a:pt x="30" y="140"/>
                    </a:cubicBezTo>
                    <a:cubicBezTo>
                      <a:pt x="26" y="139"/>
                      <a:pt x="30" y="136"/>
                      <a:pt x="33" y="133"/>
                    </a:cubicBezTo>
                    <a:cubicBezTo>
                      <a:pt x="44" y="119"/>
                      <a:pt x="46" y="102"/>
                      <a:pt x="46" y="86"/>
                    </a:cubicBezTo>
                    <a:cubicBezTo>
                      <a:pt x="46" y="76"/>
                      <a:pt x="33" y="73"/>
                      <a:pt x="25" y="70"/>
                    </a:cubicBezTo>
                    <a:cubicBezTo>
                      <a:pt x="13" y="64"/>
                      <a:pt x="2" y="59"/>
                      <a:pt x="0" y="4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2" name="9Slide.vn 12">
                <a:extLst>
                  <a:ext uri="{FF2B5EF4-FFF2-40B4-BE49-F238E27FC236}">
                    <a16:creationId xmlns:a16="http://schemas.microsoft.com/office/drawing/2014/main" id="{30DD768A-C3CF-EC58-2BB6-A9F261BEF559}"/>
                  </a:ext>
                </a:extLst>
              </p:cNvPr>
              <p:cNvSpPr>
                <a:spLocks/>
              </p:cNvSpPr>
              <p:nvPr/>
            </p:nvSpPr>
            <p:spPr bwMode="auto">
              <a:xfrm>
                <a:off x="6151761" y="1680862"/>
                <a:ext cx="237527" cy="224492"/>
              </a:xfrm>
              <a:custGeom>
                <a:avLst/>
                <a:gdLst>
                  <a:gd name="T0" fmla="*/ 64 w 221"/>
                  <a:gd name="T1" fmla="*/ 203 h 209"/>
                  <a:gd name="T2" fmla="*/ 58 w 221"/>
                  <a:gd name="T3" fmla="*/ 186 h 209"/>
                  <a:gd name="T4" fmla="*/ 69 w 221"/>
                  <a:gd name="T5" fmla="*/ 160 h 209"/>
                  <a:gd name="T6" fmla="*/ 79 w 221"/>
                  <a:gd name="T7" fmla="*/ 106 h 209"/>
                  <a:gd name="T8" fmla="*/ 68 w 221"/>
                  <a:gd name="T9" fmla="*/ 96 h 209"/>
                  <a:gd name="T10" fmla="*/ 51 w 221"/>
                  <a:gd name="T11" fmla="*/ 82 h 209"/>
                  <a:gd name="T12" fmla="*/ 31 w 221"/>
                  <a:gd name="T13" fmla="*/ 84 h 209"/>
                  <a:gd name="T14" fmla="*/ 2 w 221"/>
                  <a:gd name="T15" fmla="*/ 51 h 209"/>
                  <a:gd name="T16" fmla="*/ 1 w 221"/>
                  <a:gd name="T17" fmla="*/ 34 h 209"/>
                  <a:gd name="T18" fmla="*/ 9 w 221"/>
                  <a:gd name="T19" fmla="*/ 30 h 209"/>
                  <a:gd name="T20" fmla="*/ 31 w 221"/>
                  <a:gd name="T21" fmla="*/ 25 h 209"/>
                  <a:gd name="T22" fmla="*/ 62 w 221"/>
                  <a:gd name="T23" fmla="*/ 3 h 209"/>
                  <a:gd name="T24" fmla="*/ 88 w 221"/>
                  <a:gd name="T25" fmla="*/ 22 h 209"/>
                  <a:gd name="T26" fmla="*/ 113 w 221"/>
                  <a:gd name="T27" fmla="*/ 32 h 209"/>
                  <a:gd name="T28" fmla="*/ 107 w 221"/>
                  <a:gd name="T29" fmla="*/ 55 h 209"/>
                  <a:gd name="T30" fmla="*/ 129 w 221"/>
                  <a:gd name="T31" fmla="*/ 52 h 209"/>
                  <a:gd name="T32" fmla="*/ 162 w 221"/>
                  <a:gd name="T33" fmla="*/ 68 h 209"/>
                  <a:gd name="T34" fmla="*/ 187 w 221"/>
                  <a:gd name="T35" fmla="*/ 74 h 209"/>
                  <a:gd name="T36" fmla="*/ 209 w 221"/>
                  <a:gd name="T37" fmla="*/ 74 h 209"/>
                  <a:gd name="T38" fmla="*/ 219 w 221"/>
                  <a:gd name="T39" fmla="*/ 102 h 209"/>
                  <a:gd name="T40" fmla="*/ 208 w 221"/>
                  <a:gd name="T41" fmla="*/ 104 h 209"/>
                  <a:gd name="T42" fmla="*/ 186 w 221"/>
                  <a:gd name="T43" fmla="*/ 99 h 209"/>
                  <a:gd name="T44" fmla="*/ 124 w 221"/>
                  <a:gd name="T45" fmla="*/ 139 h 209"/>
                  <a:gd name="T46" fmla="*/ 124 w 221"/>
                  <a:gd name="T47" fmla="*/ 139 h 209"/>
                  <a:gd name="T48" fmla="*/ 112 w 221"/>
                  <a:gd name="T49" fmla="*/ 151 h 209"/>
                  <a:gd name="T50" fmla="*/ 104 w 221"/>
                  <a:gd name="T51" fmla="*/ 155 h 209"/>
                  <a:gd name="T52" fmla="*/ 67 w 221"/>
                  <a:gd name="T53" fmla="*/ 209 h 209"/>
                  <a:gd name="T54" fmla="*/ 64 w 221"/>
                  <a:gd name="T55" fmla="*/ 20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 h="209">
                    <a:moveTo>
                      <a:pt x="64" y="203"/>
                    </a:moveTo>
                    <a:cubicBezTo>
                      <a:pt x="60" y="198"/>
                      <a:pt x="52" y="195"/>
                      <a:pt x="58" y="186"/>
                    </a:cubicBezTo>
                    <a:cubicBezTo>
                      <a:pt x="64" y="178"/>
                      <a:pt x="64" y="167"/>
                      <a:pt x="69" y="160"/>
                    </a:cubicBezTo>
                    <a:cubicBezTo>
                      <a:pt x="81" y="143"/>
                      <a:pt x="80" y="124"/>
                      <a:pt x="79" y="106"/>
                    </a:cubicBezTo>
                    <a:cubicBezTo>
                      <a:pt x="79" y="101"/>
                      <a:pt x="73" y="95"/>
                      <a:pt x="68" y="96"/>
                    </a:cubicBezTo>
                    <a:cubicBezTo>
                      <a:pt x="57" y="97"/>
                      <a:pt x="55" y="89"/>
                      <a:pt x="51" y="82"/>
                    </a:cubicBezTo>
                    <a:cubicBezTo>
                      <a:pt x="44" y="91"/>
                      <a:pt x="41" y="100"/>
                      <a:pt x="31" y="84"/>
                    </a:cubicBezTo>
                    <a:cubicBezTo>
                      <a:pt x="24" y="72"/>
                      <a:pt x="6" y="68"/>
                      <a:pt x="2" y="51"/>
                    </a:cubicBezTo>
                    <a:cubicBezTo>
                      <a:pt x="0" y="45"/>
                      <a:pt x="0" y="40"/>
                      <a:pt x="1" y="34"/>
                    </a:cubicBezTo>
                    <a:cubicBezTo>
                      <a:pt x="1" y="31"/>
                      <a:pt x="5" y="25"/>
                      <a:pt x="9" y="30"/>
                    </a:cubicBezTo>
                    <a:cubicBezTo>
                      <a:pt x="20" y="46"/>
                      <a:pt x="29" y="32"/>
                      <a:pt x="31" y="25"/>
                    </a:cubicBezTo>
                    <a:cubicBezTo>
                      <a:pt x="36" y="8"/>
                      <a:pt x="58" y="19"/>
                      <a:pt x="62" y="3"/>
                    </a:cubicBezTo>
                    <a:cubicBezTo>
                      <a:pt x="67" y="15"/>
                      <a:pt x="90" y="0"/>
                      <a:pt x="88" y="22"/>
                    </a:cubicBezTo>
                    <a:cubicBezTo>
                      <a:pt x="88" y="28"/>
                      <a:pt x="95" y="30"/>
                      <a:pt x="113" y="32"/>
                    </a:cubicBezTo>
                    <a:cubicBezTo>
                      <a:pt x="110" y="39"/>
                      <a:pt x="101" y="47"/>
                      <a:pt x="107" y="55"/>
                    </a:cubicBezTo>
                    <a:cubicBezTo>
                      <a:pt x="114" y="65"/>
                      <a:pt x="121" y="54"/>
                      <a:pt x="129" y="52"/>
                    </a:cubicBezTo>
                    <a:cubicBezTo>
                      <a:pt x="144" y="48"/>
                      <a:pt x="154" y="57"/>
                      <a:pt x="162" y="68"/>
                    </a:cubicBezTo>
                    <a:cubicBezTo>
                      <a:pt x="169" y="78"/>
                      <a:pt x="174" y="88"/>
                      <a:pt x="187" y="74"/>
                    </a:cubicBezTo>
                    <a:cubicBezTo>
                      <a:pt x="193" y="68"/>
                      <a:pt x="203" y="68"/>
                      <a:pt x="209" y="74"/>
                    </a:cubicBezTo>
                    <a:cubicBezTo>
                      <a:pt x="215" y="82"/>
                      <a:pt x="221" y="91"/>
                      <a:pt x="219" y="102"/>
                    </a:cubicBezTo>
                    <a:cubicBezTo>
                      <a:pt x="218" y="105"/>
                      <a:pt x="213" y="111"/>
                      <a:pt x="208" y="104"/>
                    </a:cubicBezTo>
                    <a:cubicBezTo>
                      <a:pt x="202" y="95"/>
                      <a:pt x="194" y="96"/>
                      <a:pt x="186" y="99"/>
                    </a:cubicBezTo>
                    <a:cubicBezTo>
                      <a:pt x="163" y="109"/>
                      <a:pt x="138" y="116"/>
                      <a:pt x="124" y="139"/>
                    </a:cubicBezTo>
                    <a:cubicBezTo>
                      <a:pt x="124" y="139"/>
                      <a:pt x="124" y="139"/>
                      <a:pt x="124" y="139"/>
                    </a:cubicBezTo>
                    <a:cubicBezTo>
                      <a:pt x="120" y="142"/>
                      <a:pt x="118" y="148"/>
                      <a:pt x="112" y="151"/>
                    </a:cubicBezTo>
                    <a:cubicBezTo>
                      <a:pt x="110" y="154"/>
                      <a:pt x="107" y="155"/>
                      <a:pt x="104" y="155"/>
                    </a:cubicBezTo>
                    <a:cubicBezTo>
                      <a:pt x="95" y="175"/>
                      <a:pt x="86" y="195"/>
                      <a:pt x="67" y="209"/>
                    </a:cubicBezTo>
                    <a:cubicBezTo>
                      <a:pt x="64" y="208"/>
                      <a:pt x="62" y="206"/>
                      <a:pt x="64" y="20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3" name="9Slide.vn 13">
                <a:extLst>
                  <a:ext uri="{FF2B5EF4-FFF2-40B4-BE49-F238E27FC236}">
                    <a16:creationId xmlns:a16="http://schemas.microsoft.com/office/drawing/2014/main" id="{75764F5C-467D-BAD7-15AF-C0AA2EF8F61E}"/>
                  </a:ext>
                </a:extLst>
              </p:cNvPr>
              <p:cNvSpPr>
                <a:spLocks/>
              </p:cNvSpPr>
              <p:nvPr/>
            </p:nvSpPr>
            <p:spPr bwMode="auto">
              <a:xfrm>
                <a:off x="6707921" y="1418714"/>
                <a:ext cx="81107" cy="140489"/>
              </a:xfrm>
              <a:custGeom>
                <a:avLst/>
                <a:gdLst>
                  <a:gd name="T0" fmla="*/ 36 w 75"/>
                  <a:gd name="T1" fmla="*/ 49 h 130"/>
                  <a:gd name="T2" fmla="*/ 39 w 75"/>
                  <a:gd name="T3" fmla="*/ 37 h 130"/>
                  <a:gd name="T4" fmla="*/ 49 w 75"/>
                  <a:gd name="T5" fmla="*/ 51 h 130"/>
                  <a:gd name="T6" fmla="*/ 36 w 75"/>
                  <a:gd name="T7" fmla="*/ 9 h 130"/>
                  <a:gd name="T8" fmla="*/ 35 w 75"/>
                  <a:gd name="T9" fmla="*/ 10 h 130"/>
                  <a:gd name="T10" fmla="*/ 44 w 75"/>
                  <a:gd name="T11" fmla="*/ 11 h 130"/>
                  <a:gd name="T12" fmla="*/ 53 w 75"/>
                  <a:gd name="T13" fmla="*/ 8 h 130"/>
                  <a:gd name="T14" fmla="*/ 69 w 75"/>
                  <a:gd name="T15" fmla="*/ 1 h 130"/>
                  <a:gd name="T16" fmla="*/ 53 w 75"/>
                  <a:gd name="T17" fmla="*/ 70 h 130"/>
                  <a:gd name="T18" fmla="*/ 43 w 75"/>
                  <a:gd name="T19" fmla="*/ 54 h 130"/>
                  <a:gd name="T20" fmla="*/ 20 w 75"/>
                  <a:gd name="T21" fmla="*/ 130 h 130"/>
                  <a:gd name="T22" fmla="*/ 30 w 75"/>
                  <a:gd name="T23" fmla="*/ 90 h 130"/>
                  <a:gd name="T24" fmla="*/ 0 w 75"/>
                  <a:gd name="T25" fmla="*/ 87 h 130"/>
                  <a:gd name="T26" fmla="*/ 36 w 75"/>
                  <a:gd name="T27" fmla="*/ 49 h 130"/>
                  <a:gd name="T28" fmla="*/ 29 w 75"/>
                  <a:gd name="T29" fmla="*/ 68 h 130"/>
                  <a:gd name="T30" fmla="*/ 36 w 75"/>
                  <a:gd name="T31" fmla="*/ 4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 h="130">
                    <a:moveTo>
                      <a:pt x="36" y="49"/>
                    </a:moveTo>
                    <a:cubicBezTo>
                      <a:pt x="39" y="46"/>
                      <a:pt x="32" y="39"/>
                      <a:pt x="39" y="37"/>
                    </a:cubicBezTo>
                    <a:cubicBezTo>
                      <a:pt x="45" y="35"/>
                      <a:pt x="46" y="42"/>
                      <a:pt x="49" y="51"/>
                    </a:cubicBezTo>
                    <a:cubicBezTo>
                      <a:pt x="53" y="31"/>
                      <a:pt x="26" y="26"/>
                      <a:pt x="36" y="9"/>
                    </a:cubicBezTo>
                    <a:cubicBezTo>
                      <a:pt x="36" y="9"/>
                      <a:pt x="35" y="10"/>
                      <a:pt x="35" y="10"/>
                    </a:cubicBezTo>
                    <a:cubicBezTo>
                      <a:pt x="38" y="13"/>
                      <a:pt x="40" y="16"/>
                      <a:pt x="44" y="11"/>
                    </a:cubicBezTo>
                    <a:cubicBezTo>
                      <a:pt x="46" y="7"/>
                      <a:pt x="47" y="0"/>
                      <a:pt x="53" y="8"/>
                    </a:cubicBezTo>
                    <a:cubicBezTo>
                      <a:pt x="61" y="19"/>
                      <a:pt x="65" y="12"/>
                      <a:pt x="69" y="1"/>
                    </a:cubicBezTo>
                    <a:cubicBezTo>
                      <a:pt x="75" y="29"/>
                      <a:pt x="62" y="49"/>
                      <a:pt x="53" y="70"/>
                    </a:cubicBezTo>
                    <a:cubicBezTo>
                      <a:pt x="49" y="65"/>
                      <a:pt x="47" y="61"/>
                      <a:pt x="43" y="54"/>
                    </a:cubicBezTo>
                    <a:cubicBezTo>
                      <a:pt x="55" y="87"/>
                      <a:pt x="26" y="105"/>
                      <a:pt x="20" y="130"/>
                    </a:cubicBezTo>
                    <a:cubicBezTo>
                      <a:pt x="16" y="115"/>
                      <a:pt x="9" y="100"/>
                      <a:pt x="30" y="90"/>
                    </a:cubicBezTo>
                    <a:cubicBezTo>
                      <a:pt x="20" y="81"/>
                      <a:pt x="11" y="96"/>
                      <a:pt x="0" y="87"/>
                    </a:cubicBezTo>
                    <a:cubicBezTo>
                      <a:pt x="16" y="78"/>
                      <a:pt x="17" y="56"/>
                      <a:pt x="36" y="49"/>
                    </a:cubicBezTo>
                    <a:cubicBezTo>
                      <a:pt x="35" y="56"/>
                      <a:pt x="33" y="61"/>
                      <a:pt x="29" y="68"/>
                    </a:cubicBezTo>
                    <a:cubicBezTo>
                      <a:pt x="33" y="62"/>
                      <a:pt x="35" y="56"/>
                      <a:pt x="36" y="4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4" name="9Slide.vn 14">
                <a:extLst>
                  <a:ext uri="{FF2B5EF4-FFF2-40B4-BE49-F238E27FC236}">
                    <a16:creationId xmlns:a16="http://schemas.microsoft.com/office/drawing/2014/main" id="{90280C31-DFA0-A732-B34D-490C5BE3913E}"/>
                  </a:ext>
                </a:extLst>
              </p:cNvPr>
              <p:cNvSpPr>
                <a:spLocks/>
              </p:cNvSpPr>
              <p:nvPr/>
            </p:nvSpPr>
            <p:spPr bwMode="auto">
              <a:xfrm>
                <a:off x="7375602" y="4733947"/>
                <a:ext cx="72417" cy="82555"/>
              </a:xfrm>
              <a:custGeom>
                <a:avLst/>
                <a:gdLst>
                  <a:gd name="T0" fmla="*/ 52 w 67"/>
                  <a:gd name="T1" fmla="*/ 0 h 78"/>
                  <a:gd name="T2" fmla="*/ 51 w 67"/>
                  <a:gd name="T3" fmla="*/ 35 h 78"/>
                  <a:gd name="T4" fmla="*/ 46 w 67"/>
                  <a:gd name="T5" fmla="*/ 44 h 78"/>
                  <a:gd name="T6" fmla="*/ 57 w 67"/>
                  <a:gd name="T7" fmla="*/ 45 h 78"/>
                  <a:gd name="T8" fmla="*/ 67 w 67"/>
                  <a:gd name="T9" fmla="*/ 48 h 78"/>
                  <a:gd name="T10" fmla="*/ 57 w 67"/>
                  <a:gd name="T11" fmla="*/ 52 h 78"/>
                  <a:gd name="T12" fmla="*/ 36 w 67"/>
                  <a:gd name="T13" fmla="*/ 60 h 78"/>
                  <a:gd name="T14" fmla="*/ 16 w 67"/>
                  <a:gd name="T15" fmla="*/ 68 h 78"/>
                  <a:gd name="T16" fmla="*/ 2 w 67"/>
                  <a:gd name="T17" fmla="*/ 65 h 78"/>
                  <a:gd name="T18" fmla="*/ 8 w 67"/>
                  <a:gd name="T19" fmla="*/ 39 h 78"/>
                  <a:gd name="T20" fmla="*/ 11 w 67"/>
                  <a:gd name="T21" fmla="*/ 34 h 78"/>
                  <a:gd name="T22" fmla="*/ 25 w 67"/>
                  <a:gd name="T23" fmla="*/ 20 h 78"/>
                  <a:gd name="T24" fmla="*/ 29 w 67"/>
                  <a:gd name="T25" fmla="*/ 17 h 78"/>
                  <a:gd name="T26" fmla="*/ 49 w 67"/>
                  <a:gd name="T27" fmla="*/ 1 h 78"/>
                  <a:gd name="T28" fmla="*/ 52 w 67"/>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78">
                    <a:moveTo>
                      <a:pt x="52" y="0"/>
                    </a:moveTo>
                    <a:cubicBezTo>
                      <a:pt x="55" y="12"/>
                      <a:pt x="60" y="24"/>
                      <a:pt x="51" y="35"/>
                    </a:cubicBezTo>
                    <a:cubicBezTo>
                      <a:pt x="49" y="38"/>
                      <a:pt x="43" y="39"/>
                      <a:pt x="46" y="44"/>
                    </a:cubicBezTo>
                    <a:cubicBezTo>
                      <a:pt x="49" y="48"/>
                      <a:pt x="52" y="49"/>
                      <a:pt x="57" y="45"/>
                    </a:cubicBezTo>
                    <a:cubicBezTo>
                      <a:pt x="61" y="43"/>
                      <a:pt x="67" y="41"/>
                      <a:pt x="67" y="48"/>
                    </a:cubicBezTo>
                    <a:cubicBezTo>
                      <a:pt x="67" y="54"/>
                      <a:pt x="63" y="56"/>
                      <a:pt x="57" y="52"/>
                    </a:cubicBezTo>
                    <a:cubicBezTo>
                      <a:pt x="48" y="48"/>
                      <a:pt x="45" y="62"/>
                      <a:pt x="36" y="60"/>
                    </a:cubicBezTo>
                    <a:cubicBezTo>
                      <a:pt x="28" y="58"/>
                      <a:pt x="22" y="65"/>
                      <a:pt x="16" y="68"/>
                    </a:cubicBezTo>
                    <a:cubicBezTo>
                      <a:pt x="9" y="78"/>
                      <a:pt x="4" y="76"/>
                      <a:pt x="2" y="65"/>
                    </a:cubicBezTo>
                    <a:cubicBezTo>
                      <a:pt x="0" y="56"/>
                      <a:pt x="4" y="47"/>
                      <a:pt x="8" y="39"/>
                    </a:cubicBezTo>
                    <a:cubicBezTo>
                      <a:pt x="9" y="37"/>
                      <a:pt x="10" y="36"/>
                      <a:pt x="11" y="34"/>
                    </a:cubicBezTo>
                    <a:cubicBezTo>
                      <a:pt x="15" y="29"/>
                      <a:pt x="22" y="26"/>
                      <a:pt x="25" y="20"/>
                    </a:cubicBezTo>
                    <a:cubicBezTo>
                      <a:pt x="27" y="19"/>
                      <a:pt x="28" y="18"/>
                      <a:pt x="29" y="17"/>
                    </a:cubicBezTo>
                    <a:cubicBezTo>
                      <a:pt x="38" y="13"/>
                      <a:pt x="41" y="5"/>
                      <a:pt x="49" y="1"/>
                    </a:cubicBezTo>
                    <a:cubicBezTo>
                      <a:pt x="50" y="1"/>
                      <a:pt x="51" y="0"/>
                      <a:pt x="52"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6" name="9Slide.vn 15">
                <a:extLst>
                  <a:ext uri="{FF2B5EF4-FFF2-40B4-BE49-F238E27FC236}">
                    <a16:creationId xmlns:a16="http://schemas.microsoft.com/office/drawing/2014/main" id="{CCDB1261-1E1C-0D0A-6B34-15D7D4F473D6}"/>
                  </a:ext>
                </a:extLst>
              </p:cNvPr>
              <p:cNvSpPr>
                <a:spLocks/>
              </p:cNvSpPr>
              <p:nvPr/>
            </p:nvSpPr>
            <p:spPr bwMode="auto">
              <a:xfrm>
                <a:off x="6858547" y="1302848"/>
                <a:ext cx="68072" cy="39105"/>
              </a:xfrm>
              <a:custGeom>
                <a:avLst/>
                <a:gdLst>
                  <a:gd name="T0" fmla="*/ 9 w 63"/>
                  <a:gd name="T1" fmla="*/ 35 h 36"/>
                  <a:gd name="T2" fmla="*/ 5 w 63"/>
                  <a:gd name="T3" fmla="*/ 29 h 36"/>
                  <a:gd name="T4" fmla="*/ 9 w 63"/>
                  <a:gd name="T5" fmla="*/ 22 h 36"/>
                  <a:gd name="T6" fmla="*/ 53 w 63"/>
                  <a:gd name="T7" fmla="*/ 7 h 36"/>
                  <a:gd name="T8" fmla="*/ 62 w 63"/>
                  <a:gd name="T9" fmla="*/ 7 h 36"/>
                  <a:gd name="T10" fmla="*/ 57 w 63"/>
                  <a:gd name="T11" fmla="*/ 21 h 36"/>
                  <a:gd name="T12" fmla="*/ 9 w 63"/>
                  <a:gd name="T13" fmla="*/ 35 h 36"/>
                </a:gdLst>
                <a:ahLst/>
                <a:cxnLst>
                  <a:cxn ang="0">
                    <a:pos x="T0" y="T1"/>
                  </a:cxn>
                  <a:cxn ang="0">
                    <a:pos x="T2" y="T3"/>
                  </a:cxn>
                  <a:cxn ang="0">
                    <a:pos x="T4" y="T5"/>
                  </a:cxn>
                  <a:cxn ang="0">
                    <a:pos x="T6" y="T7"/>
                  </a:cxn>
                  <a:cxn ang="0">
                    <a:pos x="T8" y="T9"/>
                  </a:cxn>
                  <a:cxn ang="0">
                    <a:pos x="T10" y="T11"/>
                  </a:cxn>
                  <a:cxn ang="0">
                    <a:pos x="T12" y="T13"/>
                  </a:cxn>
                </a:cxnLst>
                <a:rect l="0" t="0" r="r" b="b"/>
                <a:pathLst>
                  <a:path w="63" h="36">
                    <a:moveTo>
                      <a:pt x="9" y="35"/>
                    </a:moveTo>
                    <a:cubicBezTo>
                      <a:pt x="8" y="36"/>
                      <a:pt x="8" y="32"/>
                      <a:pt x="5" y="29"/>
                    </a:cubicBezTo>
                    <a:cubicBezTo>
                      <a:pt x="0" y="22"/>
                      <a:pt x="7" y="24"/>
                      <a:pt x="9" y="22"/>
                    </a:cubicBezTo>
                    <a:cubicBezTo>
                      <a:pt x="22" y="10"/>
                      <a:pt x="38" y="10"/>
                      <a:pt x="53" y="7"/>
                    </a:cubicBezTo>
                    <a:cubicBezTo>
                      <a:pt x="56" y="7"/>
                      <a:pt x="60" y="0"/>
                      <a:pt x="62" y="7"/>
                    </a:cubicBezTo>
                    <a:cubicBezTo>
                      <a:pt x="63" y="13"/>
                      <a:pt x="63" y="19"/>
                      <a:pt x="57" y="21"/>
                    </a:cubicBezTo>
                    <a:cubicBezTo>
                      <a:pt x="43" y="26"/>
                      <a:pt x="28" y="30"/>
                      <a:pt x="9" y="3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7" name="9Slide.vn 16">
                <a:extLst>
                  <a:ext uri="{FF2B5EF4-FFF2-40B4-BE49-F238E27FC236}">
                    <a16:creationId xmlns:a16="http://schemas.microsoft.com/office/drawing/2014/main" id="{3A4F86E3-9885-4A69-ACB1-57D230A2E58F}"/>
                  </a:ext>
                </a:extLst>
              </p:cNvPr>
              <p:cNvSpPr>
                <a:spLocks/>
              </p:cNvSpPr>
              <p:nvPr/>
            </p:nvSpPr>
            <p:spPr bwMode="auto">
              <a:xfrm>
                <a:off x="6819443" y="1456371"/>
                <a:ext cx="53589" cy="50692"/>
              </a:xfrm>
              <a:custGeom>
                <a:avLst/>
                <a:gdLst>
                  <a:gd name="T0" fmla="*/ 51 w 51"/>
                  <a:gd name="T1" fmla="*/ 3 h 47"/>
                  <a:gd name="T2" fmla="*/ 26 w 51"/>
                  <a:gd name="T3" fmla="*/ 29 h 47"/>
                  <a:gd name="T4" fmla="*/ 23 w 51"/>
                  <a:gd name="T5" fmla="*/ 33 h 47"/>
                  <a:gd name="T6" fmla="*/ 19 w 51"/>
                  <a:gd name="T7" fmla="*/ 40 h 47"/>
                  <a:gd name="T8" fmla="*/ 9 w 51"/>
                  <a:gd name="T9" fmla="*/ 43 h 47"/>
                  <a:gd name="T10" fmla="*/ 2 w 51"/>
                  <a:gd name="T11" fmla="*/ 12 h 47"/>
                  <a:gd name="T12" fmla="*/ 11 w 51"/>
                  <a:gd name="T13" fmla="*/ 12 h 47"/>
                  <a:gd name="T14" fmla="*/ 35 w 51"/>
                  <a:gd name="T15" fmla="*/ 8 h 47"/>
                  <a:gd name="T16" fmla="*/ 51 w 51"/>
                  <a:gd name="T17"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47">
                    <a:moveTo>
                      <a:pt x="51" y="3"/>
                    </a:moveTo>
                    <a:cubicBezTo>
                      <a:pt x="43" y="12"/>
                      <a:pt x="47" y="32"/>
                      <a:pt x="26" y="29"/>
                    </a:cubicBezTo>
                    <a:cubicBezTo>
                      <a:pt x="25" y="29"/>
                      <a:pt x="24" y="32"/>
                      <a:pt x="23" y="33"/>
                    </a:cubicBezTo>
                    <a:cubicBezTo>
                      <a:pt x="22" y="35"/>
                      <a:pt x="20" y="37"/>
                      <a:pt x="19" y="40"/>
                    </a:cubicBezTo>
                    <a:cubicBezTo>
                      <a:pt x="18" y="47"/>
                      <a:pt x="11" y="37"/>
                      <a:pt x="9" y="43"/>
                    </a:cubicBezTo>
                    <a:cubicBezTo>
                      <a:pt x="12" y="31"/>
                      <a:pt x="0" y="23"/>
                      <a:pt x="2" y="12"/>
                    </a:cubicBezTo>
                    <a:cubicBezTo>
                      <a:pt x="3" y="6"/>
                      <a:pt x="9" y="11"/>
                      <a:pt x="11" y="12"/>
                    </a:cubicBezTo>
                    <a:cubicBezTo>
                      <a:pt x="22" y="24"/>
                      <a:pt x="30" y="22"/>
                      <a:pt x="35" y="8"/>
                    </a:cubicBezTo>
                    <a:cubicBezTo>
                      <a:pt x="38" y="0"/>
                      <a:pt x="47" y="8"/>
                      <a:pt x="51" y="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58" name="9Slide.vn 17">
                <a:extLst>
                  <a:ext uri="{FF2B5EF4-FFF2-40B4-BE49-F238E27FC236}">
                    <a16:creationId xmlns:a16="http://schemas.microsoft.com/office/drawing/2014/main" id="{E6A83596-2AB4-6C03-8CAF-0B94F4EDA95E}"/>
                  </a:ext>
                </a:extLst>
              </p:cNvPr>
              <p:cNvSpPr>
                <a:spLocks/>
              </p:cNvSpPr>
              <p:nvPr/>
            </p:nvSpPr>
            <p:spPr bwMode="auto">
              <a:xfrm>
                <a:off x="6371908" y="6282052"/>
                <a:ext cx="53030" cy="60862"/>
              </a:xfrm>
              <a:custGeom>
                <a:avLst/>
                <a:gdLst>
                  <a:gd name="connsiteX0" fmla="*/ 0 w 58126"/>
                  <a:gd name="connsiteY0" fmla="*/ 60504 h 66710"/>
                  <a:gd name="connsiteX1" fmla="*/ 17463 w 58126"/>
                  <a:gd name="connsiteY1" fmla="*/ 65040 h 66710"/>
                  <a:gd name="connsiteX2" fmla="*/ 0 w 58126"/>
                  <a:gd name="connsiteY2" fmla="*/ 60504 h 66710"/>
                  <a:gd name="connsiteX3" fmla="*/ 49858 w 58126"/>
                  <a:gd name="connsiteY3" fmla="*/ 79 h 66710"/>
                  <a:gd name="connsiteX4" fmla="*/ 57151 w 58126"/>
                  <a:gd name="connsiteY4" fmla="*/ 4544 h 66710"/>
                  <a:gd name="connsiteX5" fmla="*/ 48816 w 58126"/>
                  <a:gd name="connsiteY5" fmla="*/ 11688 h 66710"/>
                  <a:gd name="connsiteX6" fmla="*/ 38101 w 58126"/>
                  <a:gd name="connsiteY6" fmla="*/ 35501 h 66710"/>
                  <a:gd name="connsiteX7" fmla="*/ 4763 w 58126"/>
                  <a:gd name="connsiteY7" fmla="*/ 41454 h 66710"/>
                  <a:gd name="connsiteX8" fmla="*/ 27385 w 58126"/>
                  <a:gd name="connsiteY8" fmla="*/ 15260 h 66710"/>
                  <a:gd name="connsiteX9" fmla="*/ 41673 w 58126"/>
                  <a:gd name="connsiteY9" fmla="*/ 972 h 66710"/>
                  <a:gd name="connsiteX10" fmla="*/ 49858 w 58126"/>
                  <a:gd name="connsiteY10" fmla="*/ 79 h 6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26" h="66710">
                    <a:moveTo>
                      <a:pt x="0" y="60504"/>
                    </a:moveTo>
                    <a:cubicBezTo>
                      <a:pt x="4657" y="61638"/>
                      <a:pt x="10478" y="62772"/>
                      <a:pt x="17463" y="65040"/>
                    </a:cubicBezTo>
                    <a:cubicBezTo>
                      <a:pt x="10478" y="67308"/>
                      <a:pt x="4657" y="68442"/>
                      <a:pt x="0" y="60504"/>
                    </a:cubicBezTo>
                    <a:close/>
                    <a:moveTo>
                      <a:pt x="49858" y="79"/>
                    </a:moveTo>
                    <a:cubicBezTo>
                      <a:pt x="52686" y="377"/>
                      <a:pt x="55365" y="1568"/>
                      <a:pt x="57151" y="4544"/>
                    </a:cubicBezTo>
                    <a:cubicBezTo>
                      <a:pt x="61913" y="15260"/>
                      <a:pt x="47626" y="8116"/>
                      <a:pt x="48816" y="11688"/>
                    </a:cubicBezTo>
                    <a:cubicBezTo>
                      <a:pt x="54769" y="24785"/>
                      <a:pt x="41673" y="28357"/>
                      <a:pt x="38101" y="35501"/>
                    </a:cubicBezTo>
                    <a:cubicBezTo>
                      <a:pt x="28576" y="55741"/>
                      <a:pt x="17860" y="54551"/>
                      <a:pt x="4763" y="41454"/>
                    </a:cubicBezTo>
                    <a:cubicBezTo>
                      <a:pt x="9526" y="29547"/>
                      <a:pt x="14288" y="18832"/>
                      <a:pt x="27385" y="15260"/>
                    </a:cubicBezTo>
                    <a:cubicBezTo>
                      <a:pt x="26194" y="4544"/>
                      <a:pt x="35719" y="3354"/>
                      <a:pt x="41673" y="972"/>
                    </a:cubicBezTo>
                    <a:cubicBezTo>
                      <a:pt x="44054" y="377"/>
                      <a:pt x="47031" y="-218"/>
                      <a:pt x="49858" y="79"/>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1" name="9Slide.vn 18">
                <a:extLst>
                  <a:ext uri="{FF2B5EF4-FFF2-40B4-BE49-F238E27FC236}">
                    <a16:creationId xmlns:a16="http://schemas.microsoft.com/office/drawing/2014/main" id="{65DADBB0-8B60-AB4E-1B4C-0DF05E067E0A}"/>
                  </a:ext>
                </a:extLst>
              </p:cNvPr>
              <p:cNvSpPr>
                <a:spLocks/>
              </p:cNvSpPr>
              <p:nvPr/>
            </p:nvSpPr>
            <p:spPr bwMode="auto">
              <a:xfrm>
                <a:off x="7395879" y="4945404"/>
                <a:ext cx="40553" cy="23173"/>
              </a:xfrm>
              <a:custGeom>
                <a:avLst/>
                <a:gdLst>
                  <a:gd name="T0" fmla="*/ 15 w 38"/>
                  <a:gd name="T1" fmla="*/ 2 h 21"/>
                  <a:gd name="T2" fmla="*/ 38 w 38"/>
                  <a:gd name="T3" fmla="*/ 10 h 21"/>
                  <a:gd name="T4" fmla="*/ 19 w 38"/>
                  <a:gd name="T5" fmla="*/ 21 h 21"/>
                  <a:gd name="T6" fmla="*/ 0 w 38"/>
                  <a:gd name="T7" fmla="*/ 7 h 21"/>
                  <a:gd name="T8" fmla="*/ 15 w 38"/>
                  <a:gd name="T9" fmla="*/ 2 h 21"/>
                </a:gdLst>
                <a:ahLst/>
                <a:cxnLst>
                  <a:cxn ang="0">
                    <a:pos x="T0" y="T1"/>
                  </a:cxn>
                  <a:cxn ang="0">
                    <a:pos x="T2" y="T3"/>
                  </a:cxn>
                  <a:cxn ang="0">
                    <a:pos x="T4" y="T5"/>
                  </a:cxn>
                  <a:cxn ang="0">
                    <a:pos x="T6" y="T7"/>
                  </a:cxn>
                  <a:cxn ang="0">
                    <a:pos x="T8" y="T9"/>
                  </a:cxn>
                </a:cxnLst>
                <a:rect l="0" t="0" r="r" b="b"/>
                <a:pathLst>
                  <a:path w="38" h="21">
                    <a:moveTo>
                      <a:pt x="15" y="2"/>
                    </a:moveTo>
                    <a:cubicBezTo>
                      <a:pt x="25" y="2"/>
                      <a:pt x="33" y="2"/>
                      <a:pt x="38" y="10"/>
                    </a:cubicBezTo>
                    <a:cubicBezTo>
                      <a:pt x="31" y="14"/>
                      <a:pt x="25" y="21"/>
                      <a:pt x="19" y="21"/>
                    </a:cubicBezTo>
                    <a:cubicBezTo>
                      <a:pt x="11" y="21"/>
                      <a:pt x="0" y="16"/>
                      <a:pt x="0" y="7"/>
                    </a:cubicBezTo>
                    <a:cubicBezTo>
                      <a:pt x="0" y="0"/>
                      <a:pt x="10" y="3"/>
                      <a:pt x="15" y="2"/>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2" name="9Slide.vn 19">
                <a:extLst>
                  <a:ext uri="{FF2B5EF4-FFF2-40B4-BE49-F238E27FC236}">
                    <a16:creationId xmlns:a16="http://schemas.microsoft.com/office/drawing/2014/main" id="{68931712-D71B-7933-EA3D-67C7E06BA93E}"/>
                  </a:ext>
                </a:extLst>
              </p:cNvPr>
              <p:cNvSpPr>
                <a:spLocks/>
              </p:cNvSpPr>
              <p:nvPr/>
            </p:nvSpPr>
            <p:spPr bwMode="auto">
              <a:xfrm>
                <a:off x="7335049" y="3704183"/>
                <a:ext cx="36209" cy="27519"/>
              </a:xfrm>
              <a:custGeom>
                <a:avLst/>
                <a:gdLst>
                  <a:gd name="T0" fmla="*/ 0 w 34"/>
                  <a:gd name="T1" fmla="*/ 9 h 26"/>
                  <a:gd name="T2" fmla="*/ 34 w 34"/>
                  <a:gd name="T3" fmla="*/ 15 h 26"/>
                  <a:gd name="T4" fmla="*/ 1 w 34"/>
                  <a:gd name="T5" fmla="*/ 8 h 26"/>
                  <a:gd name="T6" fmla="*/ 0 w 34"/>
                  <a:gd name="T7" fmla="*/ 9 h 26"/>
                </a:gdLst>
                <a:ahLst/>
                <a:cxnLst>
                  <a:cxn ang="0">
                    <a:pos x="T0" y="T1"/>
                  </a:cxn>
                  <a:cxn ang="0">
                    <a:pos x="T2" y="T3"/>
                  </a:cxn>
                  <a:cxn ang="0">
                    <a:pos x="T4" y="T5"/>
                  </a:cxn>
                  <a:cxn ang="0">
                    <a:pos x="T6" y="T7"/>
                  </a:cxn>
                </a:cxnLst>
                <a:rect l="0" t="0" r="r" b="b"/>
                <a:pathLst>
                  <a:path w="34" h="26">
                    <a:moveTo>
                      <a:pt x="0" y="9"/>
                    </a:moveTo>
                    <a:cubicBezTo>
                      <a:pt x="20" y="0"/>
                      <a:pt x="20" y="0"/>
                      <a:pt x="34" y="15"/>
                    </a:cubicBezTo>
                    <a:cubicBezTo>
                      <a:pt x="5" y="26"/>
                      <a:pt x="3" y="26"/>
                      <a:pt x="1" y="8"/>
                    </a:cubicBezTo>
                    <a:lnTo>
                      <a:pt x="0" y="9"/>
                    </a:ln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3" name="9Slide.vn 20">
                <a:extLst>
                  <a:ext uri="{FF2B5EF4-FFF2-40B4-BE49-F238E27FC236}">
                    <a16:creationId xmlns:a16="http://schemas.microsoft.com/office/drawing/2014/main" id="{897B9773-3610-3CBE-5565-7AC5BF5F5DBB}"/>
                  </a:ext>
                </a:extLst>
              </p:cNvPr>
              <p:cNvSpPr>
                <a:spLocks/>
              </p:cNvSpPr>
              <p:nvPr/>
            </p:nvSpPr>
            <p:spPr bwMode="auto">
              <a:xfrm>
                <a:off x="6670264" y="1541822"/>
                <a:ext cx="39105" cy="30415"/>
              </a:xfrm>
              <a:custGeom>
                <a:avLst/>
                <a:gdLst>
                  <a:gd name="T0" fmla="*/ 36 w 36"/>
                  <a:gd name="T1" fmla="*/ 24 h 29"/>
                  <a:gd name="T2" fmla="*/ 30 w 36"/>
                  <a:gd name="T3" fmla="*/ 28 h 29"/>
                  <a:gd name="T4" fmla="*/ 2 w 36"/>
                  <a:gd name="T5" fmla="*/ 6 h 29"/>
                  <a:gd name="T6" fmla="*/ 8 w 36"/>
                  <a:gd name="T7" fmla="*/ 1 h 29"/>
                  <a:gd name="T8" fmla="*/ 36 w 36"/>
                  <a:gd name="T9" fmla="*/ 24 h 29"/>
                </a:gdLst>
                <a:ahLst/>
                <a:cxnLst>
                  <a:cxn ang="0">
                    <a:pos x="T0" y="T1"/>
                  </a:cxn>
                  <a:cxn ang="0">
                    <a:pos x="T2" y="T3"/>
                  </a:cxn>
                  <a:cxn ang="0">
                    <a:pos x="T4" y="T5"/>
                  </a:cxn>
                  <a:cxn ang="0">
                    <a:pos x="T6" y="T7"/>
                  </a:cxn>
                  <a:cxn ang="0">
                    <a:pos x="T8" y="T9"/>
                  </a:cxn>
                </a:cxnLst>
                <a:rect l="0" t="0" r="r" b="b"/>
                <a:pathLst>
                  <a:path w="36" h="29">
                    <a:moveTo>
                      <a:pt x="36" y="24"/>
                    </a:moveTo>
                    <a:cubicBezTo>
                      <a:pt x="35" y="25"/>
                      <a:pt x="32" y="29"/>
                      <a:pt x="30" y="28"/>
                    </a:cubicBezTo>
                    <a:cubicBezTo>
                      <a:pt x="21" y="20"/>
                      <a:pt x="7" y="18"/>
                      <a:pt x="2" y="6"/>
                    </a:cubicBezTo>
                    <a:cubicBezTo>
                      <a:pt x="0" y="2"/>
                      <a:pt x="5" y="0"/>
                      <a:pt x="8" y="1"/>
                    </a:cubicBezTo>
                    <a:cubicBezTo>
                      <a:pt x="18" y="6"/>
                      <a:pt x="32" y="8"/>
                      <a:pt x="36" y="2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4" name="9Slide.vn 21">
                <a:extLst>
                  <a:ext uri="{FF2B5EF4-FFF2-40B4-BE49-F238E27FC236}">
                    <a16:creationId xmlns:a16="http://schemas.microsoft.com/office/drawing/2014/main" id="{A8E5DF91-B07A-778A-FC49-62FD3D6E8FB6}"/>
                  </a:ext>
                </a:extLst>
              </p:cNvPr>
              <p:cNvSpPr>
                <a:spLocks/>
              </p:cNvSpPr>
              <p:nvPr/>
            </p:nvSpPr>
            <p:spPr bwMode="auto">
              <a:xfrm>
                <a:off x="6819443" y="1323124"/>
                <a:ext cx="36209" cy="36209"/>
              </a:xfrm>
              <a:custGeom>
                <a:avLst/>
                <a:gdLst>
                  <a:gd name="T0" fmla="*/ 7 w 34"/>
                  <a:gd name="T1" fmla="*/ 35 h 35"/>
                  <a:gd name="T2" fmla="*/ 0 w 34"/>
                  <a:gd name="T3" fmla="*/ 32 h 35"/>
                  <a:gd name="T4" fmla="*/ 5 w 34"/>
                  <a:gd name="T5" fmla="*/ 21 h 35"/>
                  <a:gd name="T6" fmla="*/ 27 w 34"/>
                  <a:gd name="T7" fmla="*/ 4 h 35"/>
                  <a:gd name="T8" fmla="*/ 31 w 34"/>
                  <a:gd name="T9" fmla="*/ 4 h 35"/>
                  <a:gd name="T10" fmla="*/ 34 w 34"/>
                  <a:gd name="T11" fmla="*/ 9 h 35"/>
                  <a:gd name="T12" fmla="*/ 7 w 3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34" h="35">
                    <a:moveTo>
                      <a:pt x="7" y="35"/>
                    </a:moveTo>
                    <a:cubicBezTo>
                      <a:pt x="4" y="34"/>
                      <a:pt x="0" y="32"/>
                      <a:pt x="0" y="32"/>
                    </a:cubicBezTo>
                    <a:cubicBezTo>
                      <a:pt x="1" y="28"/>
                      <a:pt x="2" y="23"/>
                      <a:pt x="5" y="21"/>
                    </a:cubicBezTo>
                    <a:cubicBezTo>
                      <a:pt x="12" y="15"/>
                      <a:pt x="24" y="15"/>
                      <a:pt x="27" y="4"/>
                    </a:cubicBezTo>
                    <a:cubicBezTo>
                      <a:pt x="27" y="0"/>
                      <a:pt x="30" y="3"/>
                      <a:pt x="31" y="4"/>
                    </a:cubicBezTo>
                    <a:cubicBezTo>
                      <a:pt x="32" y="5"/>
                      <a:pt x="34" y="7"/>
                      <a:pt x="34" y="9"/>
                    </a:cubicBezTo>
                    <a:cubicBezTo>
                      <a:pt x="34" y="12"/>
                      <a:pt x="10" y="35"/>
                      <a:pt x="7" y="3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5" name="9Slide.vn 22">
                <a:extLst>
                  <a:ext uri="{FF2B5EF4-FFF2-40B4-BE49-F238E27FC236}">
                    <a16:creationId xmlns:a16="http://schemas.microsoft.com/office/drawing/2014/main" id="{34B8BB06-F30A-4D40-ECFD-DCFD7A0B1124}"/>
                  </a:ext>
                </a:extLst>
              </p:cNvPr>
              <p:cNvSpPr>
                <a:spLocks/>
              </p:cNvSpPr>
              <p:nvPr/>
            </p:nvSpPr>
            <p:spPr bwMode="auto">
              <a:xfrm>
                <a:off x="7268426" y="5584119"/>
                <a:ext cx="26070" cy="36209"/>
              </a:xfrm>
              <a:custGeom>
                <a:avLst/>
                <a:gdLst>
                  <a:gd name="T0" fmla="*/ 6 w 24"/>
                  <a:gd name="T1" fmla="*/ 0 h 33"/>
                  <a:gd name="T2" fmla="*/ 21 w 24"/>
                  <a:gd name="T3" fmla="*/ 22 h 33"/>
                  <a:gd name="T4" fmla="*/ 15 w 24"/>
                  <a:gd name="T5" fmla="*/ 33 h 33"/>
                  <a:gd name="T6" fmla="*/ 3 w 24"/>
                  <a:gd name="T7" fmla="*/ 14 h 33"/>
                  <a:gd name="T8" fmla="*/ 6 w 24"/>
                  <a:gd name="T9" fmla="*/ 0 h 33"/>
                </a:gdLst>
                <a:ahLst/>
                <a:cxnLst>
                  <a:cxn ang="0">
                    <a:pos x="T0" y="T1"/>
                  </a:cxn>
                  <a:cxn ang="0">
                    <a:pos x="T2" y="T3"/>
                  </a:cxn>
                  <a:cxn ang="0">
                    <a:pos x="T4" y="T5"/>
                  </a:cxn>
                  <a:cxn ang="0">
                    <a:pos x="T6" y="T7"/>
                  </a:cxn>
                  <a:cxn ang="0">
                    <a:pos x="T8" y="T9"/>
                  </a:cxn>
                </a:cxnLst>
                <a:rect l="0" t="0" r="r" b="b"/>
                <a:pathLst>
                  <a:path w="24" h="33">
                    <a:moveTo>
                      <a:pt x="6" y="0"/>
                    </a:moveTo>
                    <a:cubicBezTo>
                      <a:pt x="12" y="7"/>
                      <a:pt x="18" y="13"/>
                      <a:pt x="21" y="22"/>
                    </a:cubicBezTo>
                    <a:cubicBezTo>
                      <a:pt x="24" y="30"/>
                      <a:pt x="16" y="33"/>
                      <a:pt x="15" y="33"/>
                    </a:cubicBezTo>
                    <a:cubicBezTo>
                      <a:pt x="6" y="30"/>
                      <a:pt x="6" y="21"/>
                      <a:pt x="3" y="14"/>
                    </a:cubicBezTo>
                    <a:cubicBezTo>
                      <a:pt x="0" y="7"/>
                      <a:pt x="4" y="5"/>
                      <a:pt x="6" y="0"/>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6" name="9Slide.vn 23">
                <a:extLst>
                  <a:ext uri="{FF2B5EF4-FFF2-40B4-BE49-F238E27FC236}">
                    <a16:creationId xmlns:a16="http://schemas.microsoft.com/office/drawing/2014/main" id="{7733300F-5A33-F6DE-C54F-9773B972C5D7}"/>
                  </a:ext>
                </a:extLst>
              </p:cNvPr>
              <p:cNvSpPr>
                <a:spLocks/>
              </p:cNvSpPr>
              <p:nvPr/>
            </p:nvSpPr>
            <p:spPr bwMode="auto">
              <a:xfrm>
                <a:off x="6664471" y="1488234"/>
                <a:ext cx="33312" cy="24622"/>
              </a:xfrm>
              <a:custGeom>
                <a:avLst/>
                <a:gdLst>
                  <a:gd name="T0" fmla="*/ 11 w 32"/>
                  <a:gd name="T1" fmla="*/ 22 h 22"/>
                  <a:gd name="T2" fmla="*/ 1 w 32"/>
                  <a:gd name="T3" fmla="*/ 14 h 22"/>
                  <a:gd name="T4" fmla="*/ 24 w 32"/>
                  <a:gd name="T5" fmla="*/ 2 h 22"/>
                  <a:gd name="T6" fmla="*/ 31 w 32"/>
                  <a:gd name="T7" fmla="*/ 8 h 22"/>
                  <a:gd name="T8" fmla="*/ 11 w 32"/>
                  <a:gd name="T9" fmla="*/ 22 h 22"/>
                </a:gdLst>
                <a:ahLst/>
                <a:cxnLst>
                  <a:cxn ang="0">
                    <a:pos x="T0" y="T1"/>
                  </a:cxn>
                  <a:cxn ang="0">
                    <a:pos x="T2" y="T3"/>
                  </a:cxn>
                  <a:cxn ang="0">
                    <a:pos x="T4" y="T5"/>
                  </a:cxn>
                  <a:cxn ang="0">
                    <a:pos x="T6" y="T7"/>
                  </a:cxn>
                  <a:cxn ang="0">
                    <a:pos x="T8" y="T9"/>
                  </a:cxn>
                </a:cxnLst>
                <a:rect l="0" t="0" r="r" b="b"/>
                <a:pathLst>
                  <a:path w="32" h="22">
                    <a:moveTo>
                      <a:pt x="11" y="22"/>
                    </a:moveTo>
                    <a:cubicBezTo>
                      <a:pt x="7" y="19"/>
                      <a:pt x="0" y="19"/>
                      <a:pt x="1" y="14"/>
                    </a:cubicBezTo>
                    <a:cubicBezTo>
                      <a:pt x="3" y="1"/>
                      <a:pt x="17" y="8"/>
                      <a:pt x="24" y="2"/>
                    </a:cubicBezTo>
                    <a:cubicBezTo>
                      <a:pt x="27" y="0"/>
                      <a:pt x="32" y="3"/>
                      <a:pt x="31" y="8"/>
                    </a:cubicBezTo>
                    <a:cubicBezTo>
                      <a:pt x="28" y="19"/>
                      <a:pt x="14" y="12"/>
                      <a:pt x="11" y="2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7" name="9Slide.vn 24">
                <a:extLst>
                  <a:ext uri="{FF2B5EF4-FFF2-40B4-BE49-F238E27FC236}">
                    <a16:creationId xmlns:a16="http://schemas.microsoft.com/office/drawing/2014/main" id="{DEE3F89C-DDE0-1934-51A2-460A8C974E25}"/>
                  </a:ext>
                </a:extLst>
              </p:cNvPr>
              <p:cNvSpPr>
                <a:spLocks/>
              </p:cNvSpPr>
              <p:nvPr/>
            </p:nvSpPr>
            <p:spPr bwMode="auto">
              <a:xfrm>
                <a:off x="7107660" y="3478243"/>
                <a:ext cx="26070" cy="31863"/>
              </a:xfrm>
              <a:custGeom>
                <a:avLst/>
                <a:gdLst>
                  <a:gd name="T0" fmla="*/ 24 w 24"/>
                  <a:gd name="T1" fmla="*/ 20 h 30"/>
                  <a:gd name="T2" fmla="*/ 15 w 24"/>
                  <a:gd name="T3" fmla="*/ 27 h 30"/>
                  <a:gd name="T4" fmla="*/ 0 w 24"/>
                  <a:gd name="T5" fmla="*/ 6 h 30"/>
                  <a:gd name="T6" fmla="*/ 5 w 24"/>
                  <a:gd name="T7" fmla="*/ 2 h 30"/>
                  <a:gd name="T8" fmla="*/ 24 w 24"/>
                  <a:gd name="T9" fmla="*/ 20 h 30"/>
                </a:gdLst>
                <a:ahLst/>
                <a:cxnLst>
                  <a:cxn ang="0">
                    <a:pos x="T0" y="T1"/>
                  </a:cxn>
                  <a:cxn ang="0">
                    <a:pos x="T2" y="T3"/>
                  </a:cxn>
                  <a:cxn ang="0">
                    <a:pos x="T4" y="T5"/>
                  </a:cxn>
                  <a:cxn ang="0">
                    <a:pos x="T6" y="T7"/>
                  </a:cxn>
                  <a:cxn ang="0">
                    <a:pos x="T8" y="T9"/>
                  </a:cxn>
                </a:cxnLst>
                <a:rect l="0" t="0" r="r" b="b"/>
                <a:pathLst>
                  <a:path w="24" h="30">
                    <a:moveTo>
                      <a:pt x="24" y="20"/>
                    </a:moveTo>
                    <a:cubicBezTo>
                      <a:pt x="21" y="23"/>
                      <a:pt x="19" y="30"/>
                      <a:pt x="15" y="27"/>
                    </a:cubicBezTo>
                    <a:cubicBezTo>
                      <a:pt x="7" y="22"/>
                      <a:pt x="1" y="16"/>
                      <a:pt x="0" y="6"/>
                    </a:cubicBezTo>
                    <a:cubicBezTo>
                      <a:pt x="0" y="5"/>
                      <a:pt x="2" y="0"/>
                      <a:pt x="5" y="2"/>
                    </a:cubicBezTo>
                    <a:cubicBezTo>
                      <a:pt x="12" y="8"/>
                      <a:pt x="21" y="10"/>
                      <a:pt x="24" y="20"/>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8" name="9Slide.vn 25">
                <a:extLst>
                  <a:ext uri="{FF2B5EF4-FFF2-40B4-BE49-F238E27FC236}">
                    <a16:creationId xmlns:a16="http://schemas.microsoft.com/office/drawing/2014/main" id="{2569D35E-B3F4-E118-BBD4-418ADB72069F}"/>
                  </a:ext>
                </a:extLst>
              </p:cNvPr>
              <p:cNvSpPr>
                <a:spLocks/>
              </p:cNvSpPr>
              <p:nvPr/>
            </p:nvSpPr>
            <p:spPr bwMode="auto">
              <a:xfrm>
                <a:off x="6665920" y="1515752"/>
                <a:ext cx="31863" cy="21725"/>
              </a:xfrm>
              <a:custGeom>
                <a:avLst/>
                <a:gdLst>
                  <a:gd name="T0" fmla="*/ 11 w 29"/>
                  <a:gd name="T1" fmla="*/ 20 h 20"/>
                  <a:gd name="T2" fmla="*/ 2 w 29"/>
                  <a:gd name="T3" fmla="*/ 5 h 20"/>
                  <a:gd name="T4" fmla="*/ 8 w 29"/>
                  <a:gd name="T5" fmla="*/ 1 h 20"/>
                  <a:gd name="T6" fmla="*/ 28 w 29"/>
                  <a:gd name="T7" fmla="*/ 11 h 20"/>
                  <a:gd name="T8" fmla="*/ 11 w 29"/>
                  <a:gd name="T9" fmla="*/ 20 h 20"/>
                </a:gdLst>
                <a:ahLst/>
                <a:cxnLst>
                  <a:cxn ang="0">
                    <a:pos x="T0" y="T1"/>
                  </a:cxn>
                  <a:cxn ang="0">
                    <a:pos x="T2" y="T3"/>
                  </a:cxn>
                  <a:cxn ang="0">
                    <a:pos x="T4" y="T5"/>
                  </a:cxn>
                  <a:cxn ang="0">
                    <a:pos x="T6" y="T7"/>
                  </a:cxn>
                  <a:cxn ang="0">
                    <a:pos x="T8" y="T9"/>
                  </a:cxn>
                </a:cxnLst>
                <a:rect l="0" t="0" r="r" b="b"/>
                <a:pathLst>
                  <a:path w="29" h="20">
                    <a:moveTo>
                      <a:pt x="11" y="20"/>
                    </a:moveTo>
                    <a:cubicBezTo>
                      <a:pt x="4" y="18"/>
                      <a:pt x="4" y="11"/>
                      <a:pt x="2" y="5"/>
                    </a:cubicBezTo>
                    <a:cubicBezTo>
                      <a:pt x="0" y="1"/>
                      <a:pt x="5" y="0"/>
                      <a:pt x="8" y="1"/>
                    </a:cubicBezTo>
                    <a:cubicBezTo>
                      <a:pt x="15" y="5"/>
                      <a:pt x="26" y="3"/>
                      <a:pt x="28" y="11"/>
                    </a:cubicBezTo>
                    <a:cubicBezTo>
                      <a:pt x="29" y="18"/>
                      <a:pt x="17" y="15"/>
                      <a:pt x="11" y="2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69" name="9Slide.vn 26">
                <a:extLst>
                  <a:ext uri="{FF2B5EF4-FFF2-40B4-BE49-F238E27FC236}">
                    <a16:creationId xmlns:a16="http://schemas.microsoft.com/office/drawing/2014/main" id="{DB346F9A-6FCC-BF3C-189D-A6A1CD187EFA}"/>
                  </a:ext>
                </a:extLst>
              </p:cNvPr>
              <p:cNvSpPr>
                <a:spLocks/>
              </p:cNvSpPr>
              <p:nvPr/>
            </p:nvSpPr>
            <p:spPr bwMode="auto">
              <a:xfrm>
                <a:off x="7320566" y="3688251"/>
                <a:ext cx="33312" cy="24622"/>
              </a:xfrm>
              <a:custGeom>
                <a:avLst/>
                <a:gdLst>
                  <a:gd name="T0" fmla="*/ 15 w 31"/>
                  <a:gd name="T1" fmla="*/ 23 h 24"/>
                  <a:gd name="T2" fmla="*/ 7 w 31"/>
                  <a:gd name="T3" fmla="*/ 15 h 24"/>
                  <a:gd name="T4" fmla="*/ 9 w 31"/>
                  <a:gd name="T5" fmla="*/ 0 h 24"/>
                  <a:gd name="T6" fmla="*/ 24 w 31"/>
                  <a:gd name="T7" fmla="*/ 4 h 24"/>
                  <a:gd name="T8" fmla="*/ 21 w 31"/>
                  <a:gd name="T9" fmla="*/ 14 h 24"/>
                  <a:gd name="T10" fmla="*/ 14 w 31"/>
                  <a:gd name="T11" fmla="*/ 24 h 24"/>
                  <a:gd name="T12" fmla="*/ 15 w 31"/>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31" h="24">
                    <a:moveTo>
                      <a:pt x="15" y="23"/>
                    </a:moveTo>
                    <a:cubicBezTo>
                      <a:pt x="12" y="20"/>
                      <a:pt x="10" y="17"/>
                      <a:pt x="7" y="15"/>
                    </a:cubicBezTo>
                    <a:cubicBezTo>
                      <a:pt x="0" y="8"/>
                      <a:pt x="9" y="5"/>
                      <a:pt x="9" y="0"/>
                    </a:cubicBezTo>
                    <a:cubicBezTo>
                      <a:pt x="14" y="1"/>
                      <a:pt x="20" y="2"/>
                      <a:pt x="24" y="4"/>
                    </a:cubicBezTo>
                    <a:cubicBezTo>
                      <a:pt x="31" y="9"/>
                      <a:pt x="24" y="11"/>
                      <a:pt x="21" y="14"/>
                    </a:cubicBezTo>
                    <a:cubicBezTo>
                      <a:pt x="19" y="18"/>
                      <a:pt x="17" y="21"/>
                      <a:pt x="14" y="24"/>
                    </a:cubicBezTo>
                    <a:cubicBezTo>
                      <a:pt x="14" y="24"/>
                      <a:pt x="15" y="23"/>
                      <a:pt x="15" y="23"/>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0" name="9Slide.vn 27">
                <a:extLst>
                  <a:ext uri="{FF2B5EF4-FFF2-40B4-BE49-F238E27FC236}">
                    <a16:creationId xmlns:a16="http://schemas.microsoft.com/office/drawing/2014/main" id="{28582C37-E858-F343-226D-57F22B592CBF}"/>
                  </a:ext>
                </a:extLst>
              </p:cNvPr>
              <p:cNvSpPr>
                <a:spLocks/>
              </p:cNvSpPr>
              <p:nvPr/>
            </p:nvSpPr>
            <p:spPr bwMode="auto">
              <a:xfrm>
                <a:off x="6130036" y="2126949"/>
                <a:ext cx="20277" cy="21725"/>
              </a:xfrm>
              <a:custGeom>
                <a:avLst/>
                <a:gdLst>
                  <a:gd name="T0" fmla="*/ 11 w 19"/>
                  <a:gd name="T1" fmla="*/ 20 h 20"/>
                  <a:gd name="T2" fmla="*/ 1 w 19"/>
                  <a:gd name="T3" fmla="*/ 13 h 20"/>
                  <a:gd name="T4" fmla="*/ 9 w 19"/>
                  <a:gd name="T5" fmla="*/ 0 h 20"/>
                  <a:gd name="T6" fmla="*/ 16 w 19"/>
                  <a:gd name="T7" fmla="*/ 9 h 20"/>
                  <a:gd name="T8" fmla="*/ 11 w 19"/>
                  <a:gd name="T9" fmla="*/ 20 h 20"/>
                </a:gdLst>
                <a:ahLst/>
                <a:cxnLst>
                  <a:cxn ang="0">
                    <a:pos x="T0" y="T1"/>
                  </a:cxn>
                  <a:cxn ang="0">
                    <a:pos x="T2" y="T3"/>
                  </a:cxn>
                  <a:cxn ang="0">
                    <a:pos x="T4" y="T5"/>
                  </a:cxn>
                  <a:cxn ang="0">
                    <a:pos x="T6" y="T7"/>
                  </a:cxn>
                  <a:cxn ang="0">
                    <a:pos x="T8" y="T9"/>
                  </a:cxn>
                </a:cxnLst>
                <a:rect l="0" t="0" r="r" b="b"/>
                <a:pathLst>
                  <a:path w="19" h="20">
                    <a:moveTo>
                      <a:pt x="11" y="20"/>
                    </a:moveTo>
                    <a:cubicBezTo>
                      <a:pt x="8" y="18"/>
                      <a:pt x="5" y="15"/>
                      <a:pt x="1" y="13"/>
                    </a:cubicBezTo>
                    <a:cubicBezTo>
                      <a:pt x="7" y="11"/>
                      <a:pt x="0" y="0"/>
                      <a:pt x="9" y="0"/>
                    </a:cubicBezTo>
                    <a:cubicBezTo>
                      <a:pt x="17" y="0"/>
                      <a:pt x="16" y="4"/>
                      <a:pt x="16" y="9"/>
                    </a:cubicBezTo>
                    <a:cubicBezTo>
                      <a:pt x="15" y="13"/>
                      <a:pt x="19" y="19"/>
                      <a:pt x="11" y="20"/>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1" name="9Slide.vn 28">
                <a:extLst>
                  <a:ext uri="{FF2B5EF4-FFF2-40B4-BE49-F238E27FC236}">
                    <a16:creationId xmlns:a16="http://schemas.microsoft.com/office/drawing/2014/main" id="{2507F463-35C2-1E2B-0000-476D976610D5}"/>
                  </a:ext>
                </a:extLst>
              </p:cNvPr>
              <p:cNvSpPr>
                <a:spLocks/>
              </p:cNvSpPr>
              <p:nvPr/>
            </p:nvSpPr>
            <p:spPr bwMode="auto">
              <a:xfrm>
                <a:off x="5640500" y="5875233"/>
                <a:ext cx="23173" cy="17380"/>
              </a:xfrm>
              <a:custGeom>
                <a:avLst/>
                <a:gdLst>
                  <a:gd name="T0" fmla="*/ 5 w 21"/>
                  <a:gd name="T1" fmla="*/ 16 h 16"/>
                  <a:gd name="T2" fmla="*/ 0 w 21"/>
                  <a:gd name="T3" fmla="*/ 9 h 16"/>
                  <a:gd name="T4" fmla="*/ 13 w 21"/>
                  <a:gd name="T5" fmla="*/ 0 h 16"/>
                  <a:gd name="T6" fmla="*/ 20 w 21"/>
                  <a:gd name="T7" fmla="*/ 4 h 16"/>
                  <a:gd name="T8" fmla="*/ 5 w 21"/>
                  <a:gd name="T9" fmla="*/ 16 h 16"/>
                </a:gdLst>
                <a:ahLst/>
                <a:cxnLst>
                  <a:cxn ang="0">
                    <a:pos x="T0" y="T1"/>
                  </a:cxn>
                  <a:cxn ang="0">
                    <a:pos x="T2" y="T3"/>
                  </a:cxn>
                  <a:cxn ang="0">
                    <a:pos x="T4" y="T5"/>
                  </a:cxn>
                  <a:cxn ang="0">
                    <a:pos x="T6" y="T7"/>
                  </a:cxn>
                  <a:cxn ang="0">
                    <a:pos x="T8" y="T9"/>
                  </a:cxn>
                </a:cxnLst>
                <a:rect l="0" t="0" r="r" b="b"/>
                <a:pathLst>
                  <a:path w="21" h="16">
                    <a:moveTo>
                      <a:pt x="5" y="16"/>
                    </a:moveTo>
                    <a:cubicBezTo>
                      <a:pt x="0" y="16"/>
                      <a:pt x="0" y="12"/>
                      <a:pt x="0" y="9"/>
                    </a:cubicBezTo>
                    <a:cubicBezTo>
                      <a:pt x="1" y="2"/>
                      <a:pt x="6" y="0"/>
                      <a:pt x="13" y="0"/>
                    </a:cubicBezTo>
                    <a:cubicBezTo>
                      <a:pt x="16" y="0"/>
                      <a:pt x="21" y="0"/>
                      <a:pt x="20" y="4"/>
                    </a:cubicBezTo>
                    <a:cubicBezTo>
                      <a:pt x="18" y="12"/>
                      <a:pt x="10" y="12"/>
                      <a:pt x="5" y="16"/>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2" name="9Slide.vn 29">
                <a:extLst>
                  <a:ext uri="{FF2B5EF4-FFF2-40B4-BE49-F238E27FC236}">
                    <a16:creationId xmlns:a16="http://schemas.microsoft.com/office/drawing/2014/main" id="{953B239A-5685-02CE-A74A-2B9C8FE021B9}"/>
                  </a:ext>
                </a:extLst>
              </p:cNvPr>
              <p:cNvSpPr>
                <a:spLocks/>
              </p:cNvSpPr>
              <p:nvPr/>
            </p:nvSpPr>
            <p:spPr bwMode="auto">
              <a:xfrm>
                <a:off x="6783234" y="3762117"/>
                <a:ext cx="20277" cy="26070"/>
              </a:xfrm>
              <a:custGeom>
                <a:avLst/>
                <a:gdLst>
                  <a:gd name="T0" fmla="*/ 8 w 19"/>
                  <a:gd name="T1" fmla="*/ 0 h 24"/>
                  <a:gd name="T2" fmla="*/ 12 w 19"/>
                  <a:gd name="T3" fmla="*/ 24 h 24"/>
                  <a:gd name="T4" fmla="*/ 8 w 19"/>
                  <a:gd name="T5" fmla="*/ 0 h 24"/>
                </a:gdLst>
                <a:ahLst/>
                <a:cxnLst>
                  <a:cxn ang="0">
                    <a:pos x="T0" y="T1"/>
                  </a:cxn>
                  <a:cxn ang="0">
                    <a:pos x="T2" y="T3"/>
                  </a:cxn>
                  <a:cxn ang="0">
                    <a:pos x="T4" y="T5"/>
                  </a:cxn>
                </a:cxnLst>
                <a:rect l="0" t="0" r="r" b="b"/>
                <a:pathLst>
                  <a:path w="19" h="24">
                    <a:moveTo>
                      <a:pt x="8" y="0"/>
                    </a:moveTo>
                    <a:cubicBezTo>
                      <a:pt x="16" y="7"/>
                      <a:pt x="19" y="15"/>
                      <a:pt x="12" y="24"/>
                    </a:cubicBezTo>
                    <a:cubicBezTo>
                      <a:pt x="0" y="18"/>
                      <a:pt x="4" y="9"/>
                      <a:pt x="8"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3" name="9Slide.vn 30">
                <a:extLst>
                  <a:ext uri="{FF2B5EF4-FFF2-40B4-BE49-F238E27FC236}">
                    <a16:creationId xmlns:a16="http://schemas.microsoft.com/office/drawing/2014/main" id="{99BD79BD-752C-45F3-37C9-8DD98543C6E2}"/>
                  </a:ext>
                </a:extLst>
              </p:cNvPr>
              <p:cNvSpPr>
                <a:spLocks/>
              </p:cNvSpPr>
              <p:nvPr/>
            </p:nvSpPr>
            <p:spPr bwMode="auto">
              <a:xfrm>
                <a:off x="7366912" y="5061270"/>
                <a:ext cx="15932" cy="24622"/>
              </a:xfrm>
              <a:custGeom>
                <a:avLst/>
                <a:gdLst>
                  <a:gd name="T0" fmla="*/ 0 w 15"/>
                  <a:gd name="T1" fmla="*/ 15 h 24"/>
                  <a:gd name="T2" fmla="*/ 10 w 15"/>
                  <a:gd name="T3" fmla="*/ 0 h 24"/>
                  <a:gd name="T4" fmla="*/ 8 w 15"/>
                  <a:gd name="T5" fmla="*/ 19 h 24"/>
                  <a:gd name="T6" fmla="*/ 0 w 15"/>
                  <a:gd name="T7" fmla="*/ 15 h 24"/>
                </a:gdLst>
                <a:ahLst/>
                <a:cxnLst>
                  <a:cxn ang="0">
                    <a:pos x="T0" y="T1"/>
                  </a:cxn>
                  <a:cxn ang="0">
                    <a:pos x="T2" y="T3"/>
                  </a:cxn>
                  <a:cxn ang="0">
                    <a:pos x="T4" y="T5"/>
                  </a:cxn>
                  <a:cxn ang="0">
                    <a:pos x="T6" y="T7"/>
                  </a:cxn>
                </a:cxnLst>
                <a:rect l="0" t="0" r="r" b="b"/>
                <a:pathLst>
                  <a:path w="15" h="24">
                    <a:moveTo>
                      <a:pt x="0" y="15"/>
                    </a:moveTo>
                    <a:cubicBezTo>
                      <a:pt x="4" y="10"/>
                      <a:pt x="3" y="3"/>
                      <a:pt x="10" y="0"/>
                    </a:cubicBezTo>
                    <a:cubicBezTo>
                      <a:pt x="15" y="7"/>
                      <a:pt x="11" y="13"/>
                      <a:pt x="8" y="19"/>
                    </a:cubicBezTo>
                    <a:cubicBezTo>
                      <a:pt x="2" y="24"/>
                      <a:pt x="2" y="18"/>
                      <a:pt x="0" y="1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4" name="9Slide.vn 31">
                <a:extLst>
                  <a:ext uri="{FF2B5EF4-FFF2-40B4-BE49-F238E27FC236}">
                    <a16:creationId xmlns:a16="http://schemas.microsoft.com/office/drawing/2014/main" id="{C1DA734A-5596-C4F6-E2FF-59A0AB17C459}"/>
                  </a:ext>
                </a:extLst>
              </p:cNvPr>
              <p:cNvSpPr>
                <a:spLocks/>
              </p:cNvSpPr>
              <p:nvPr/>
            </p:nvSpPr>
            <p:spPr bwMode="auto">
              <a:xfrm>
                <a:off x="6222730" y="6025860"/>
                <a:ext cx="30415" cy="21725"/>
              </a:xfrm>
              <a:custGeom>
                <a:avLst/>
                <a:gdLst>
                  <a:gd name="T0" fmla="*/ 10 w 28"/>
                  <a:gd name="T1" fmla="*/ 0 h 20"/>
                  <a:gd name="T2" fmla="*/ 18 w 28"/>
                  <a:gd name="T3" fmla="*/ 20 h 20"/>
                  <a:gd name="T4" fmla="*/ 18 w 28"/>
                  <a:gd name="T5" fmla="*/ 20 h 20"/>
                  <a:gd name="T6" fmla="*/ 10 w 28"/>
                  <a:gd name="T7" fmla="*/ 0 h 20"/>
                </a:gdLst>
                <a:ahLst/>
                <a:cxnLst>
                  <a:cxn ang="0">
                    <a:pos x="T0" y="T1"/>
                  </a:cxn>
                  <a:cxn ang="0">
                    <a:pos x="T2" y="T3"/>
                  </a:cxn>
                  <a:cxn ang="0">
                    <a:pos x="T4" y="T5"/>
                  </a:cxn>
                  <a:cxn ang="0">
                    <a:pos x="T6" y="T7"/>
                  </a:cxn>
                </a:cxnLst>
                <a:rect l="0" t="0" r="r" b="b"/>
                <a:pathLst>
                  <a:path w="28" h="20">
                    <a:moveTo>
                      <a:pt x="10" y="0"/>
                    </a:moveTo>
                    <a:cubicBezTo>
                      <a:pt x="9" y="8"/>
                      <a:pt x="28" y="8"/>
                      <a:pt x="18" y="20"/>
                    </a:cubicBezTo>
                    <a:cubicBezTo>
                      <a:pt x="18" y="20"/>
                      <a:pt x="18" y="20"/>
                      <a:pt x="18" y="20"/>
                    </a:cubicBezTo>
                    <a:cubicBezTo>
                      <a:pt x="1" y="12"/>
                      <a:pt x="0" y="9"/>
                      <a:pt x="10" y="0"/>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5" name="9Slide.vn 32">
                <a:extLst>
                  <a:ext uri="{FF2B5EF4-FFF2-40B4-BE49-F238E27FC236}">
                    <a16:creationId xmlns:a16="http://schemas.microsoft.com/office/drawing/2014/main" id="{4D010B11-7523-8533-CCEA-229151E6FD17}"/>
                  </a:ext>
                </a:extLst>
              </p:cNvPr>
              <p:cNvSpPr>
                <a:spLocks/>
              </p:cNvSpPr>
              <p:nvPr/>
            </p:nvSpPr>
            <p:spPr bwMode="auto">
              <a:xfrm>
                <a:off x="5867888" y="6296698"/>
                <a:ext cx="10139" cy="13035"/>
              </a:xfrm>
              <a:custGeom>
                <a:avLst/>
                <a:gdLst>
                  <a:gd name="T0" fmla="*/ 8 w 10"/>
                  <a:gd name="T1" fmla="*/ 0 h 13"/>
                  <a:gd name="T2" fmla="*/ 3 w 10"/>
                  <a:gd name="T3" fmla="*/ 12 h 13"/>
                  <a:gd name="T4" fmla="*/ 3 w 10"/>
                  <a:gd name="T5" fmla="*/ 7 h 13"/>
                  <a:gd name="T6" fmla="*/ 8 w 10"/>
                  <a:gd name="T7" fmla="*/ 0 h 13"/>
                </a:gdLst>
                <a:ahLst/>
                <a:cxnLst>
                  <a:cxn ang="0">
                    <a:pos x="T0" y="T1"/>
                  </a:cxn>
                  <a:cxn ang="0">
                    <a:pos x="T2" y="T3"/>
                  </a:cxn>
                  <a:cxn ang="0">
                    <a:pos x="T4" y="T5"/>
                  </a:cxn>
                  <a:cxn ang="0">
                    <a:pos x="T6" y="T7"/>
                  </a:cxn>
                </a:cxnLst>
                <a:rect l="0" t="0" r="r" b="b"/>
                <a:pathLst>
                  <a:path w="10" h="13">
                    <a:moveTo>
                      <a:pt x="8" y="0"/>
                    </a:moveTo>
                    <a:cubicBezTo>
                      <a:pt x="9" y="7"/>
                      <a:pt x="10" y="13"/>
                      <a:pt x="3" y="12"/>
                    </a:cubicBezTo>
                    <a:cubicBezTo>
                      <a:pt x="0" y="12"/>
                      <a:pt x="0" y="12"/>
                      <a:pt x="3" y="7"/>
                    </a:cubicBezTo>
                    <a:cubicBezTo>
                      <a:pt x="5" y="5"/>
                      <a:pt x="6" y="3"/>
                      <a:pt x="8"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6" name="9Slide.vn 33">
                <a:extLst>
                  <a:ext uri="{FF2B5EF4-FFF2-40B4-BE49-F238E27FC236}">
                    <a16:creationId xmlns:a16="http://schemas.microsoft.com/office/drawing/2014/main" id="{CCEFD7D9-C585-5845-A210-1E8521866587}"/>
                  </a:ext>
                </a:extLst>
              </p:cNvPr>
              <p:cNvSpPr>
                <a:spLocks/>
              </p:cNvSpPr>
              <p:nvPr/>
            </p:nvSpPr>
            <p:spPr bwMode="auto">
              <a:xfrm>
                <a:off x="4716464" y="853865"/>
                <a:ext cx="530090" cy="670579"/>
              </a:xfrm>
              <a:custGeom>
                <a:avLst/>
                <a:gdLst>
                  <a:gd name="T0" fmla="*/ 273 w 493"/>
                  <a:gd name="T1" fmla="*/ 382 h 625"/>
                  <a:gd name="T2" fmla="*/ 289 w 493"/>
                  <a:gd name="T3" fmla="*/ 370 h 625"/>
                  <a:gd name="T4" fmla="*/ 249 w 493"/>
                  <a:gd name="T5" fmla="*/ 310 h 625"/>
                  <a:gd name="T6" fmla="*/ 247 w 493"/>
                  <a:gd name="T7" fmla="*/ 259 h 625"/>
                  <a:gd name="T8" fmla="*/ 226 w 493"/>
                  <a:gd name="T9" fmla="*/ 292 h 625"/>
                  <a:gd name="T10" fmla="*/ 189 w 493"/>
                  <a:gd name="T11" fmla="*/ 326 h 625"/>
                  <a:gd name="T12" fmla="*/ 166 w 493"/>
                  <a:gd name="T13" fmla="*/ 244 h 625"/>
                  <a:gd name="T14" fmla="*/ 124 w 493"/>
                  <a:gd name="T15" fmla="*/ 203 h 625"/>
                  <a:gd name="T16" fmla="*/ 81 w 493"/>
                  <a:gd name="T17" fmla="*/ 154 h 625"/>
                  <a:gd name="T18" fmla="*/ 22 w 493"/>
                  <a:gd name="T19" fmla="*/ 91 h 625"/>
                  <a:gd name="T20" fmla="*/ 3 w 493"/>
                  <a:gd name="T21" fmla="*/ 59 h 625"/>
                  <a:gd name="T22" fmla="*/ 19 w 493"/>
                  <a:gd name="T23" fmla="*/ 43 h 625"/>
                  <a:gd name="T24" fmla="*/ 33 w 493"/>
                  <a:gd name="T25" fmla="*/ 26 h 625"/>
                  <a:gd name="T26" fmla="*/ 76 w 493"/>
                  <a:gd name="T27" fmla="*/ 23 h 625"/>
                  <a:gd name="T28" fmla="*/ 118 w 493"/>
                  <a:gd name="T29" fmla="*/ 103 h 625"/>
                  <a:gd name="T30" fmla="*/ 153 w 493"/>
                  <a:gd name="T31" fmla="*/ 119 h 625"/>
                  <a:gd name="T32" fmla="*/ 183 w 493"/>
                  <a:gd name="T33" fmla="*/ 110 h 625"/>
                  <a:gd name="T34" fmla="*/ 205 w 493"/>
                  <a:gd name="T35" fmla="*/ 166 h 625"/>
                  <a:gd name="T36" fmla="*/ 265 w 493"/>
                  <a:gd name="T37" fmla="*/ 171 h 625"/>
                  <a:gd name="T38" fmla="*/ 370 w 493"/>
                  <a:gd name="T39" fmla="*/ 179 h 625"/>
                  <a:gd name="T40" fmla="*/ 408 w 493"/>
                  <a:gd name="T41" fmla="*/ 143 h 625"/>
                  <a:gd name="T42" fmla="*/ 437 w 493"/>
                  <a:gd name="T43" fmla="*/ 170 h 625"/>
                  <a:gd name="T44" fmla="*/ 457 w 493"/>
                  <a:gd name="T45" fmla="*/ 229 h 625"/>
                  <a:gd name="T46" fmla="*/ 491 w 493"/>
                  <a:gd name="T47" fmla="*/ 312 h 625"/>
                  <a:gd name="T48" fmla="*/ 489 w 493"/>
                  <a:gd name="T49" fmla="*/ 328 h 625"/>
                  <a:gd name="T50" fmla="*/ 462 w 493"/>
                  <a:gd name="T51" fmla="*/ 376 h 625"/>
                  <a:gd name="T52" fmla="*/ 430 w 493"/>
                  <a:gd name="T53" fmla="*/ 417 h 625"/>
                  <a:gd name="T54" fmla="*/ 416 w 493"/>
                  <a:gd name="T55" fmla="*/ 431 h 625"/>
                  <a:gd name="T56" fmla="*/ 430 w 493"/>
                  <a:gd name="T57" fmla="*/ 460 h 625"/>
                  <a:gd name="T58" fmla="*/ 426 w 493"/>
                  <a:gd name="T59" fmla="*/ 520 h 625"/>
                  <a:gd name="T60" fmla="*/ 423 w 493"/>
                  <a:gd name="T61" fmla="*/ 553 h 625"/>
                  <a:gd name="T62" fmla="*/ 407 w 493"/>
                  <a:gd name="T63" fmla="*/ 546 h 625"/>
                  <a:gd name="T64" fmla="*/ 380 w 493"/>
                  <a:gd name="T65" fmla="*/ 562 h 625"/>
                  <a:gd name="T66" fmla="*/ 372 w 493"/>
                  <a:gd name="T67" fmla="*/ 612 h 625"/>
                  <a:gd name="T68" fmla="*/ 320 w 493"/>
                  <a:gd name="T69" fmla="*/ 580 h 625"/>
                  <a:gd name="T70" fmla="*/ 270 w 493"/>
                  <a:gd name="T71" fmla="*/ 501 h 625"/>
                  <a:gd name="T72" fmla="*/ 242 w 493"/>
                  <a:gd name="T73" fmla="*/ 476 h 625"/>
                  <a:gd name="T74" fmla="*/ 277 w 493"/>
                  <a:gd name="T75" fmla="*/ 419 h 625"/>
                  <a:gd name="T76" fmla="*/ 261 w 493"/>
                  <a:gd name="T77" fmla="*/ 39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3" h="625">
                    <a:moveTo>
                      <a:pt x="261" y="394"/>
                    </a:moveTo>
                    <a:cubicBezTo>
                      <a:pt x="269" y="395"/>
                      <a:pt x="274" y="391"/>
                      <a:pt x="273" y="382"/>
                    </a:cubicBezTo>
                    <a:cubicBezTo>
                      <a:pt x="278" y="380"/>
                      <a:pt x="283" y="378"/>
                      <a:pt x="288" y="378"/>
                    </a:cubicBezTo>
                    <a:cubicBezTo>
                      <a:pt x="295" y="377"/>
                      <a:pt x="294" y="373"/>
                      <a:pt x="289" y="370"/>
                    </a:cubicBezTo>
                    <a:cubicBezTo>
                      <a:pt x="299" y="358"/>
                      <a:pt x="292" y="325"/>
                      <a:pt x="284" y="313"/>
                    </a:cubicBezTo>
                    <a:cubicBezTo>
                      <a:pt x="271" y="296"/>
                      <a:pt x="261" y="303"/>
                      <a:pt x="249" y="310"/>
                    </a:cubicBezTo>
                    <a:cubicBezTo>
                      <a:pt x="256" y="295"/>
                      <a:pt x="244" y="279"/>
                      <a:pt x="251" y="264"/>
                    </a:cubicBezTo>
                    <a:cubicBezTo>
                      <a:pt x="252" y="263"/>
                      <a:pt x="247" y="259"/>
                      <a:pt x="247" y="259"/>
                    </a:cubicBezTo>
                    <a:cubicBezTo>
                      <a:pt x="241" y="262"/>
                      <a:pt x="233" y="258"/>
                      <a:pt x="229" y="266"/>
                    </a:cubicBezTo>
                    <a:cubicBezTo>
                      <a:pt x="224" y="274"/>
                      <a:pt x="224" y="283"/>
                      <a:pt x="226" y="292"/>
                    </a:cubicBezTo>
                    <a:cubicBezTo>
                      <a:pt x="229" y="307"/>
                      <a:pt x="214" y="328"/>
                      <a:pt x="201" y="323"/>
                    </a:cubicBezTo>
                    <a:cubicBezTo>
                      <a:pt x="193" y="319"/>
                      <a:pt x="193" y="324"/>
                      <a:pt x="189" y="326"/>
                    </a:cubicBezTo>
                    <a:cubicBezTo>
                      <a:pt x="184" y="328"/>
                      <a:pt x="183" y="324"/>
                      <a:pt x="182" y="319"/>
                    </a:cubicBezTo>
                    <a:cubicBezTo>
                      <a:pt x="174" y="294"/>
                      <a:pt x="177" y="268"/>
                      <a:pt x="166" y="244"/>
                    </a:cubicBezTo>
                    <a:cubicBezTo>
                      <a:pt x="159" y="229"/>
                      <a:pt x="151" y="219"/>
                      <a:pt x="133" y="217"/>
                    </a:cubicBezTo>
                    <a:cubicBezTo>
                      <a:pt x="129" y="217"/>
                      <a:pt x="118" y="217"/>
                      <a:pt x="124" y="203"/>
                    </a:cubicBezTo>
                    <a:cubicBezTo>
                      <a:pt x="131" y="185"/>
                      <a:pt x="115" y="178"/>
                      <a:pt x="101" y="174"/>
                    </a:cubicBezTo>
                    <a:cubicBezTo>
                      <a:pt x="103" y="153"/>
                      <a:pt x="98" y="147"/>
                      <a:pt x="81" y="154"/>
                    </a:cubicBezTo>
                    <a:cubicBezTo>
                      <a:pt x="80" y="145"/>
                      <a:pt x="75" y="139"/>
                      <a:pt x="68" y="133"/>
                    </a:cubicBezTo>
                    <a:cubicBezTo>
                      <a:pt x="52" y="120"/>
                      <a:pt x="30" y="113"/>
                      <a:pt x="22" y="91"/>
                    </a:cubicBezTo>
                    <a:cubicBezTo>
                      <a:pt x="22" y="90"/>
                      <a:pt x="16" y="90"/>
                      <a:pt x="13" y="90"/>
                    </a:cubicBezTo>
                    <a:cubicBezTo>
                      <a:pt x="20" y="77"/>
                      <a:pt x="5" y="70"/>
                      <a:pt x="3" y="59"/>
                    </a:cubicBezTo>
                    <a:cubicBezTo>
                      <a:pt x="2" y="53"/>
                      <a:pt x="0" y="49"/>
                      <a:pt x="5" y="45"/>
                    </a:cubicBezTo>
                    <a:cubicBezTo>
                      <a:pt x="9" y="40"/>
                      <a:pt x="16" y="40"/>
                      <a:pt x="19" y="43"/>
                    </a:cubicBezTo>
                    <a:cubicBezTo>
                      <a:pt x="26" y="49"/>
                      <a:pt x="31" y="52"/>
                      <a:pt x="38" y="43"/>
                    </a:cubicBezTo>
                    <a:cubicBezTo>
                      <a:pt x="46" y="34"/>
                      <a:pt x="33" y="32"/>
                      <a:pt x="33" y="26"/>
                    </a:cubicBezTo>
                    <a:cubicBezTo>
                      <a:pt x="44" y="21"/>
                      <a:pt x="51" y="12"/>
                      <a:pt x="54" y="0"/>
                    </a:cubicBezTo>
                    <a:cubicBezTo>
                      <a:pt x="65" y="4"/>
                      <a:pt x="61" y="22"/>
                      <a:pt x="76" y="23"/>
                    </a:cubicBezTo>
                    <a:cubicBezTo>
                      <a:pt x="76" y="23"/>
                      <a:pt x="77" y="26"/>
                      <a:pt x="77" y="27"/>
                    </a:cubicBezTo>
                    <a:cubicBezTo>
                      <a:pt x="70" y="63"/>
                      <a:pt x="113" y="73"/>
                      <a:pt x="118" y="103"/>
                    </a:cubicBezTo>
                    <a:cubicBezTo>
                      <a:pt x="118" y="105"/>
                      <a:pt x="126" y="113"/>
                      <a:pt x="134" y="108"/>
                    </a:cubicBezTo>
                    <a:cubicBezTo>
                      <a:pt x="145" y="101"/>
                      <a:pt x="151" y="109"/>
                      <a:pt x="153" y="119"/>
                    </a:cubicBezTo>
                    <a:cubicBezTo>
                      <a:pt x="156" y="132"/>
                      <a:pt x="165" y="138"/>
                      <a:pt x="177" y="136"/>
                    </a:cubicBezTo>
                    <a:cubicBezTo>
                      <a:pt x="192" y="132"/>
                      <a:pt x="183" y="119"/>
                      <a:pt x="183" y="110"/>
                    </a:cubicBezTo>
                    <a:cubicBezTo>
                      <a:pt x="199" y="112"/>
                      <a:pt x="198" y="126"/>
                      <a:pt x="196" y="134"/>
                    </a:cubicBezTo>
                    <a:cubicBezTo>
                      <a:pt x="193" y="148"/>
                      <a:pt x="198" y="157"/>
                      <a:pt x="205" y="166"/>
                    </a:cubicBezTo>
                    <a:cubicBezTo>
                      <a:pt x="222" y="170"/>
                      <a:pt x="239" y="176"/>
                      <a:pt x="256" y="167"/>
                    </a:cubicBezTo>
                    <a:cubicBezTo>
                      <a:pt x="259" y="166"/>
                      <a:pt x="263" y="168"/>
                      <a:pt x="265" y="171"/>
                    </a:cubicBezTo>
                    <a:cubicBezTo>
                      <a:pt x="278" y="201"/>
                      <a:pt x="301" y="182"/>
                      <a:pt x="315" y="176"/>
                    </a:cubicBezTo>
                    <a:cubicBezTo>
                      <a:pt x="335" y="168"/>
                      <a:pt x="352" y="175"/>
                      <a:pt x="370" y="179"/>
                    </a:cubicBezTo>
                    <a:cubicBezTo>
                      <a:pt x="382" y="183"/>
                      <a:pt x="388" y="189"/>
                      <a:pt x="388" y="169"/>
                    </a:cubicBezTo>
                    <a:cubicBezTo>
                      <a:pt x="387" y="158"/>
                      <a:pt x="396" y="146"/>
                      <a:pt x="408" y="143"/>
                    </a:cubicBezTo>
                    <a:cubicBezTo>
                      <a:pt x="421" y="140"/>
                      <a:pt x="426" y="152"/>
                      <a:pt x="432" y="161"/>
                    </a:cubicBezTo>
                    <a:cubicBezTo>
                      <a:pt x="433" y="164"/>
                      <a:pt x="434" y="167"/>
                      <a:pt x="437" y="170"/>
                    </a:cubicBezTo>
                    <a:cubicBezTo>
                      <a:pt x="440" y="173"/>
                      <a:pt x="442" y="175"/>
                      <a:pt x="445" y="178"/>
                    </a:cubicBezTo>
                    <a:cubicBezTo>
                      <a:pt x="449" y="195"/>
                      <a:pt x="460" y="210"/>
                      <a:pt x="457" y="229"/>
                    </a:cubicBezTo>
                    <a:cubicBezTo>
                      <a:pt x="456" y="233"/>
                      <a:pt x="457" y="237"/>
                      <a:pt x="460" y="240"/>
                    </a:cubicBezTo>
                    <a:cubicBezTo>
                      <a:pt x="480" y="260"/>
                      <a:pt x="483" y="287"/>
                      <a:pt x="491" y="312"/>
                    </a:cubicBezTo>
                    <a:cubicBezTo>
                      <a:pt x="492" y="316"/>
                      <a:pt x="493" y="320"/>
                      <a:pt x="492" y="323"/>
                    </a:cubicBezTo>
                    <a:cubicBezTo>
                      <a:pt x="491" y="325"/>
                      <a:pt x="490" y="327"/>
                      <a:pt x="489" y="328"/>
                    </a:cubicBezTo>
                    <a:cubicBezTo>
                      <a:pt x="483" y="333"/>
                      <a:pt x="483" y="339"/>
                      <a:pt x="482" y="346"/>
                    </a:cubicBezTo>
                    <a:cubicBezTo>
                      <a:pt x="480" y="359"/>
                      <a:pt x="474" y="369"/>
                      <a:pt x="462" y="376"/>
                    </a:cubicBezTo>
                    <a:cubicBezTo>
                      <a:pt x="453" y="382"/>
                      <a:pt x="445" y="388"/>
                      <a:pt x="447" y="402"/>
                    </a:cubicBezTo>
                    <a:cubicBezTo>
                      <a:pt x="449" y="414"/>
                      <a:pt x="437" y="413"/>
                      <a:pt x="430" y="417"/>
                    </a:cubicBezTo>
                    <a:cubicBezTo>
                      <a:pt x="425" y="420"/>
                      <a:pt x="412" y="413"/>
                      <a:pt x="413" y="427"/>
                    </a:cubicBezTo>
                    <a:cubicBezTo>
                      <a:pt x="415" y="428"/>
                      <a:pt x="415" y="430"/>
                      <a:pt x="416" y="431"/>
                    </a:cubicBezTo>
                    <a:cubicBezTo>
                      <a:pt x="420" y="437"/>
                      <a:pt x="419" y="444"/>
                      <a:pt x="418" y="450"/>
                    </a:cubicBezTo>
                    <a:cubicBezTo>
                      <a:pt x="417" y="459"/>
                      <a:pt x="421" y="463"/>
                      <a:pt x="430" y="460"/>
                    </a:cubicBezTo>
                    <a:cubicBezTo>
                      <a:pt x="431" y="461"/>
                      <a:pt x="432" y="461"/>
                      <a:pt x="433" y="462"/>
                    </a:cubicBezTo>
                    <a:cubicBezTo>
                      <a:pt x="438" y="482"/>
                      <a:pt x="438" y="502"/>
                      <a:pt x="426" y="520"/>
                    </a:cubicBezTo>
                    <a:cubicBezTo>
                      <a:pt x="421" y="527"/>
                      <a:pt x="419" y="534"/>
                      <a:pt x="425" y="542"/>
                    </a:cubicBezTo>
                    <a:cubicBezTo>
                      <a:pt x="426" y="544"/>
                      <a:pt x="425" y="551"/>
                      <a:pt x="423" y="553"/>
                    </a:cubicBezTo>
                    <a:cubicBezTo>
                      <a:pt x="419" y="556"/>
                      <a:pt x="414" y="554"/>
                      <a:pt x="411" y="550"/>
                    </a:cubicBezTo>
                    <a:cubicBezTo>
                      <a:pt x="410" y="548"/>
                      <a:pt x="408" y="547"/>
                      <a:pt x="407" y="546"/>
                    </a:cubicBezTo>
                    <a:cubicBezTo>
                      <a:pt x="401" y="542"/>
                      <a:pt x="389" y="536"/>
                      <a:pt x="389" y="539"/>
                    </a:cubicBezTo>
                    <a:cubicBezTo>
                      <a:pt x="388" y="548"/>
                      <a:pt x="377" y="553"/>
                      <a:pt x="380" y="562"/>
                    </a:cubicBezTo>
                    <a:cubicBezTo>
                      <a:pt x="381" y="568"/>
                      <a:pt x="378" y="575"/>
                      <a:pt x="380" y="577"/>
                    </a:cubicBezTo>
                    <a:cubicBezTo>
                      <a:pt x="391" y="592"/>
                      <a:pt x="374" y="600"/>
                      <a:pt x="372" y="612"/>
                    </a:cubicBezTo>
                    <a:cubicBezTo>
                      <a:pt x="369" y="625"/>
                      <a:pt x="338" y="617"/>
                      <a:pt x="329" y="602"/>
                    </a:cubicBezTo>
                    <a:cubicBezTo>
                      <a:pt x="324" y="595"/>
                      <a:pt x="326" y="588"/>
                      <a:pt x="320" y="580"/>
                    </a:cubicBezTo>
                    <a:cubicBezTo>
                      <a:pt x="310" y="570"/>
                      <a:pt x="301" y="560"/>
                      <a:pt x="291" y="551"/>
                    </a:cubicBezTo>
                    <a:cubicBezTo>
                      <a:pt x="280" y="540"/>
                      <a:pt x="266" y="522"/>
                      <a:pt x="270" y="501"/>
                    </a:cubicBezTo>
                    <a:cubicBezTo>
                      <a:pt x="271" y="495"/>
                      <a:pt x="271" y="492"/>
                      <a:pt x="265" y="490"/>
                    </a:cubicBezTo>
                    <a:cubicBezTo>
                      <a:pt x="259" y="483"/>
                      <a:pt x="248" y="485"/>
                      <a:pt x="242" y="476"/>
                    </a:cubicBezTo>
                    <a:cubicBezTo>
                      <a:pt x="246" y="466"/>
                      <a:pt x="258" y="463"/>
                      <a:pt x="263" y="454"/>
                    </a:cubicBezTo>
                    <a:cubicBezTo>
                      <a:pt x="270" y="443"/>
                      <a:pt x="262" y="427"/>
                      <a:pt x="277" y="419"/>
                    </a:cubicBezTo>
                    <a:cubicBezTo>
                      <a:pt x="279" y="418"/>
                      <a:pt x="275" y="412"/>
                      <a:pt x="272" y="412"/>
                    </a:cubicBezTo>
                    <a:cubicBezTo>
                      <a:pt x="258" y="412"/>
                      <a:pt x="262" y="401"/>
                      <a:pt x="261" y="39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7" name="9Slide.vn 34">
                <a:extLst>
                  <a:ext uri="{FF2B5EF4-FFF2-40B4-BE49-F238E27FC236}">
                    <a16:creationId xmlns:a16="http://schemas.microsoft.com/office/drawing/2014/main" id="{01AD4375-852D-9957-FEED-57DCB79F00DD}"/>
                  </a:ext>
                </a:extLst>
              </p:cNvPr>
              <p:cNvSpPr>
                <a:spLocks/>
              </p:cNvSpPr>
              <p:nvPr/>
            </p:nvSpPr>
            <p:spPr bwMode="auto">
              <a:xfrm>
                <a:off x="5256692" y="907453"/>
                <a:ext cx="14483" cy="20277"/>
              </a:xfrm>
              <a:custGeom>
                <a:avLst/>
                <a:gdLst>
                  <a:gd name="T0" fmla="*/ 2 w 14"/>
                  <a:gd name="T1" fmla="*/ 11 h 18"/>
                  <a:gd name="T2" fmla="*/ 12 w 14"/>
                  <a:gd name="T3" fmla="*/ 0 h 18"/>
                  <a:gd name="T4" fmla="*/ 14 w 14"/>
                  <a:gd name="T5" fmla="*/ 7 h 18"/>
                  <a:gd name="T6" fmla="*/ 2 w 14"/>
                  <a:gd name="T7" fmla="*/ 11 h 18"/>
                </a:gdLst>
                <a:ahLst/>
                <a:cxnLst>
                  <a:cxn ang="0">
                    <a:pos x="T0" y="T1"/>
                  </a:cxn>
                  <a:cxn ang="0">
                    <a:pos x="T2" y="T3"/>
                  </a:cxn>
                  <a:cxn ang="0">
                    <a:pos x="T4" y="T5"/>
                  </a:cxn>
                  <a:cxn ang="0">
                    <a:pos x="T6" y="T7"/>
                  </a:cxn>
                </a:cxnLst>
                <a:rect l="0" t="0" r="r" b="b"/>
                <a:pathLst>
                  <a:path w="14" h="18">
                    <a:moveTo>
                      <a:pt x="2" y="11"/>
                    </a:moveTo>
                    <a:cubicBezTo>
                      <a:pt x="0" y="2"/>
                      <a:pt x="8" y="3"/>
                      <a:pt x="12" y="0"/>
                    </a:cubicBezTo>
                    <a:cubicBezTo>
                      <a:pt x="13" y="2"/>
                      <a:pt x="13" y="4"/>
                      <a:pt x="14" y="7"/>
                    </a:cubicBezTo>
                    <a:cubicBezTo>
                      <a:pt x="11" y="11"/>
                      <a:pt x="9" y="18"/>
                      <a:pt x="2" y="1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8" name="9Slide.vn 35">
                <a:extLst>
                  <a:ext uri="{FF2B5EF4-FFF2-40B4-BE49-F238E27FC236}">
                    <a16:creationId xmlns:a16="http://schemas.microsoft.com/office/drawing/2014/main" id="{FE3E8105-CD07-1F36-25DE-C60BBCB74D88}"/>
                  </a:ext>
                </a:extLst>
              </p:cNvPr>
              <p:cNvSpPr>
                <a:spLocks/>
              </p:cNvSpPr>
              <p:nvPr/>
            </p:nvSpPr>
            <p:spPr bwMode="auto">
              <a:xfrm>
                <a:off x="6684747" y="4025713"/>
                <a:ext cx="566299" cy="618439"/>
              </a:xfrm>
              <a:custGeom>
                <a:avLst/>
                <a:gdLst>
                  <a:gd name="T0" fmla="*/ 42 w 527"/>
                  <a:gd name="T1" fmla="*/ 252 h 576"/>
                  <a:gd name="T2" fmla="*/ 36 w 527"/>
                  <a:gd name="T3" fmla="*/ 234 h 576"/>
                  <a:gd name="T4" fmla="*/ 1 w 527"/>
                  <a:gd name="T5" fmla="*/ 204 h 576"/>
                  <a:gd name="T6" fmla="*/ 4 w 527"/>
                  <a:gd name="T7" fmla="*/ 154 h 576"/>
                  <a:gd name="T8" fmla="*/ 30 w 527"/>
                  <a:gd name="T9" fmla="*/ 76 h 576"/>
                  <a:gd name="T10" fmla="*/ 46 w 527"/>
                  <a:gd name="T11" fmla="*/ 67 h 576"/>
                  <a:gd name="T12" fmla="*/ 90 w 527"/>
                  <a:gd name="T13" fmla="*/ 55 h 576"/>
                  <a:gd name="T14" fmla="*/ 122 w 527"/>
                  <a:gd name="T15" fmla="*/ 91 h 576"/>
                  <a:gd name="T16" fmla="*/ 126 w 527"/>
                  <a:gd name="T17" fmla="*/ 146 h 576"/>
                  <a:gd name="T18" fmla="*/ 200 w 527"/>
                  <a:gd name="T19" fmla="*/ 123 h 576"/>
                  <a:gd name="T20" fmla="*/ 252 w 527"/>
                  <a:gd name="T21" fmla="*/ 106 h 576"/>
                  <a:gd name="T22" fmla="*/ 326 w 527"/>
                  <a:gd name="T23" fmla="*/ 75 h 576"/>
                  <a:gd name="T24" fmla="*/ 356 w 527"/>
                  <a:gd name="T25" fmla="*/ 37 h 576"/>
                  <a:gd name="T26" fmla="*/ 355 w 527"/>
                  <a:gd name="T27" fmla="*/ 0 h 576"/>
                  <a:gd name="T28" fmla="*/ 411 w 527"/>
                  <a:gd name="T29" fmla="*/ 9 h 576"/>
                  <a:gd name="T30" fmla="*/ 440 w 527"/>
                  <a:gd name="T31" fmla="*/ 27 h 576"/>
                  <a:gd name="T32" fmla="*/ 439 w 527"/>
                  <a:gd name="T33" fmla="*/ 74 h 576"/>
                  <a:gd name="T34" fmla="*/ 475 w 527"/>
                  <a:gd name="T35" fmla="*/ 184 h 576"/>
                  <a:gd name="T36" fmla="*/ 490 w 527"/>
                  <a:gd name="T37" fmla="*/ 255 h 576"/>
                  <a:gd name="T38" fmla="*/ 517 w 527"/>
                  <a:gd name="T39" fmla="*/ 356 h 576"/>
                  <a:gd name="T40" fmla="*/ 472 w 527"/>
                  <a:gd name="T41" fmla="*/ 397 h 576"/>
                  <a:gd name="T42" fmla="*/ 493 w 527"/>
                  <a:gd name="T43" fmla="*/ 412 h 576"/>
                  <a:gd name="T44" fmla="*/ 503 w 527"/>
                  <a:gd name="T45" fmla="*/ 422 h 576"/>
                  <a:gd name="T46" fmla="*/ 527 w 527"/>
                  <a:gd name="T47" fmla="*/ 472 h 576"/>
                  <a:gd name="T48" fmla="*/ 508 w 527"/>
                  <a:gd name="T49" fmla="*/ 512 h 576"/>
                  <a:gd name="T50" fmla="*/ 455 w 527"/>
                  <a:gd name="T51" fmla="*/ 570 h 576"/>
                  <a:gd name="T52" fmla="*/ 408 w 527"/>
                  <a:gd name="T53" fmla="*/ 555 h 576"/>
                  <a:gd name="T54" fmla="*/ 363 w 527"/>
                  <a:gd name="T55" fmla="*/ 476 h 576"/>
                  <a:gd name="T56" fmla="*/ 240 w 527"/>
                  <a:gd name="T57" fmla="*/ 427 h 576"/>
                  <a:gd name="T58" fmla="*/ 176 w 527"/>
                  <a:gd name="T59" fmla="*/ 426 h 576"/>
                  <a:gd name="T60" fmla="*/ 123 w 527"/>
                  <a:gd name="T61" fmla="*/ 431 h 576"/>
                  <a:gd name="T62" fmla="*/ 93 w 527"/>
                  <a:gd name="T63" fmla="*/ 419 h 576"/>
                  <a:gd name="T64" fmla="*/ 43 w 527"/>
                  <a:gd name="T65" fmla="*/ 28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7" h="576">
                    <a:moveTo>
                      <a:pt x="43" y="287"/>
                    </a:moveTo>
                    <a:cubicBezTo>
                      <a:pt x="32" y="276"/>
                      <a:pt x="36" y="263"/>
                      <a:pt x="42" y="252"/>
                    </a:cubicBezTo>
                    <a:cubicBezTo>
                      <a:pt x="45" y="246"/>
                      <a:pt x="50" y="243"/>
                      <a:pt x="39" y="242"/>
                    </a:cubicBezTo>
                    <a:cubicBezTo>
                      <a:pt x="35" y="242"/>
                      <a:pt x="36" y="237"/>
                      <a:pt x="36" y="234"/>
                    </a:cubicBezTo>
                    <a:cubicBezTo>
                      <a:pt x="35" y="218"/>
                      <a:pt x="27" y="212"/>
                      <a:pt x="11" y="215"/>
                    </a:cubicBezTo>
                    <a:cubicBezTo>
                      <a:pt x="3" y="217"/>
                      <a:pt x="0" y="205"/>
                      <a:pt x="1" y="204"/>
                    </a:cubicBezTo>
                    <a:cubicBezTo>
                      <a:pt x="9" y="190"/>
                      <a:pt x="6" y="176"/>
                      <a:pt x="0" y="162"/>
                    </a:cubicBezTo>
                    <a:cubicBezTo>
                      <a:pt x="0" y="160"/>
                      <a:pt x="2" y="155"/>
                      <a:pt x="4" y="154"/>
                    </a:cubicBezTo>
                    <a:cubicBezTo>
                      <a:pt x="20" y="140"/>
                      <a:pt x="18" y="122"/>
                      <a:pt x="15" y="105"/>
                    </a:cubicBezTo>
                    <a:cubicBezTo>
                      <a:pt x="13" y="91"/>
                      <a:pt x="23" y="84"/>
                      <a:pt x="30" y="76"/>
                    </a:cubicBezTo>
                    <a:cubicBezTo>
                      <a:pt x="35" y="70"/>
                      <a:pt x="40" y="89"/>
                      <a:pt x="48" y="81"/>
                    </a:cubicBezTo>
                    <a:cubicBezTo>
                      <a:pt x="51" y="77"/>
                      <a:pt x="37" y="75"/>
                      <a:pt x="46" y="67"/>
                    </a:cubicBezTo>
                    <a:cubicBezTo>
                      <a:pt x="59" y="55"/>
                      <a:pt x="58" y="53"/>
                      <a:pt x="82" y="55"/>
                    </a:cubicBezTo>
                    <a:cubicBezTo>
                      <a:pt x="85" y="55"/>
                      <a:pt x="87" y="55"/>
                      <a:pt x="90" y="55"/>
                    </a:cubicBezTo>
                    <a:cubicBezTo>
                      <a:pt x="101" y="54"/>
                      <a:pt x="118" y="63"/>
                      <a:pt x="124" y="71"/>
                    </a:cubicBezTo>
                    <a:cubicBezTo>
                      <a:pt x="129" y="79"/>
                      <a:pt x="130" y="85"/>
                      <a:pt x="122" y="91"/>
                    </a:cubicBezTo>
                    <a:cubicBezTo>
                      <a:pt x="107" y="103"/>
                      <a:pt x="108" y="129"/>
                      <a:pt x="123" y="141"/>
                    </a:cubicBezTo>
                    <a:cubicBezTo>
                      <a:pt x="125" y="142"/>
                      <a:pt x="125" y="144"/>
                      <a:pt x="126" y="146"/>
                    </a:cubicBezTo>
                    <a:cubicBezTo>
                      <a:pt x="138" y="136"/>
                      <a:pt x="158" y="152"/>
                      <a:pt x="168" y="130"/>
                    </a:cubicBezTo>
                    <a:cubicBezTo>
                      <a:pt x="173" y="119"/>
                      <a:pt x="185" y="107"/>
                      <a:pt x="200" y="123"/>
                    </a:cubicBezTo>
                    <a:cubicBezTo>
                      <a:pt x="203" y="136"/>
                      <a:pt x="213" y="135"/>
                      <a:pt x="221" y="132"/>
                    </a:cubicBezTo>
                    <a:cubicBezTo>
                      <a:pt x="234" y="126"/>
                      <a:pt x="246" y="120"/>
                      <a:pt x="252" y="106"/>
                    </a:cubicBezTo>
                    <a:cubicBezTo>
                      <a:pt x="257" y="94"/>
                      <a:pt x="265" y="89"/>
                      <a:pt x="280" y="86"/>
                    </a:cubicBezTo>
                    <a:cubicBezTo>
                      <a:pt x="295" y="82"/>
                      <a:pt x="309" y="73"/>
                      <a:pt x="326" y="75"/>
                    </a:cubicBezTo>
                    <a:cubicBezTo>
                      <a:pt x="334" y="76"/>
                      <a:pt x="327" y="69"/>
                      <a:pt x="331" y="67"/>
                    </a:cubicBezTo>
                    <a:cubicBezTo>
                      <a:pt x="342" y="60"/>
                      <a:pt x="342" y="44"/>
                      <a:pt x="356" y="37"/>
                    </a:cubicBezTo>
                    <a:cubicBezTo>
                      <a:pt x="365" y="32"/>
                      <a:pt x="366" y="20"/>
                      <a:pt x="358" y="10"/>
                    </a:cubicBezTo>
                    <a:cubicBezTo>
                      <a:pt x="356" y="8"/>
                      <a:pt x="356" y="4"/>
                      <a:pt x="355" y="0"/>
                    </a:cubicBezTo>
                    <a:cubicBezTo>
                      <a:pt x="364" y="4"/>
                      <a:pt x="372" y="5"/>
                      <a:pt x="377" y="10"/>
                    </a:cubicBezTo>
                    <a:cubicBezTo>
                      <a:pt x="390" y="26"/>
                      <a:pt x="401" y="18"/>
                      <a:pt x="411" y="9"/>
                    </a:cubicBezTo>
                    <a:cubicBezTo>
                      <a:pt x="413" y="7"/>
                      <a:pt x="414" y="2"/>
                      <a:pt x="416" y="4"/>
                    </a:cubicBezTo>
                    <a:cubicBezTo>
                      <a:pt x="424" y="12"/>
                      <a:pt x="435" y="16"/>
                      <a:pt x="440" y="27"/>
                    </a:cubicBezTo>
                    <a:cubicBezTo>
                      <a:pt x="442" y="32"/>
                      <a:pt x="449" y="37"/>
                      <a:pt x="439" y="45"/>
                    </a:cubicBezTo>
                    <a:cubicBezTo>
                      <a:pt x="432" y="49"/>
                      <a:pt x="436" y="63"/>
                      <a:pt x="439" y="74"/>
                    </a:cubicBezTo>
                    <a:cubicBezTo>
                      <a:pt x="446" y="100"/>
                      <a:pt x="460" y="124"/>
                      <a:pt x="458" y="153"/>
                    </a:cubicBezTo>
                    <a:cubicBezTo>
                      <a:pt x="457" y="163"/>
                      <a:pt x="466" y="175"/>
                      <a:pt x="475" y="184"/>
                    </a:cubicBezTo>
                    <a:cubicBezTo>
                      <a:pt x="488" y="196"/>
                      <a:pt x="492" y="211"/>
                      <a:pt x="486" y="227"/>
                    </a:cubicBezTo>
                    <a:cubicBezTo>
                      <a:pt x="482" y="238"/>
                      <a:pt x="484" y="247"/>
                      <a:pt x="490" y="255"/>
                    </a:cubicBezTo>
                    <a:cubicBezTo>
                      <a:pt x="505" y="278"/>
                      <a:pt x="518" y="301"/>
                      <a:pt x="512" y="331"/>
                    </a:cubicBezTo>
                    <a:cubicBezTo>
                      <a:pt x="511" y="339"/>
                      <a:pt x="514" y="347"/>
                      <a:pt x="517" y="356"/>
                    </a:cubicBezTo>
                    <a:cubicBezTo>
                      <a:pt x="524" y="372"/>
                      <a:pt x="506" y="363"/>
                      <a:pt x="503" y="363"/>
                    </a:cubicBezTo>
                    <a:cubicBezTo>
                      <a:pt x="480" y="363"/>
                      <a:pt x="481" y="385"/>
                      <a:pt x="472" y="397"/>
                    </a:cubicBezTo>
                    <a:cubicBezTo>
                      <a:pt x="466" y="405"/>
                      <a:pt x="475" y="408"/>
                      <a:pt x="479" y="413"/>
                    </a:cubicBezTo>
                    <a:cubicBezTo>
                      <a:pt x="486" y="423"/>
                      <a:pt x="489" y="413"/>
                      <a:pt x="493" y="412"/>
                    </a:cubicBezTo>
                    <a:cubicBezTo>
                      <a:pt x="497" y="411"/>
                      <a:pt x="501" y="410"/>
                      <a:pt x="503" y="413"/>
                    </a:cubicBezTo>
                    <a:cubicBezTo>
                      <a:pt x="504" y="415"/>
                      <a:pt x="505" y="420"/>
                      <a:pt x="503" y="422"/>
                    </a:cubicBezTo>
                    <a:cubicBezTo>
                      <a:pt x="490" y="436"/>
                      <a:pt x="502" y="446"/>
                      <a:pt x="510" y="454"/>
                    </a:cubicBezTo>
                    <a:cubicBezTo>
                      <a:pt x="517" y="459"/>
                      <a:pt x="519" y="468"/>
                      <a:pt x="527" y="472"/>
                    </a:cubicBezTo>
                    <a:cubicBezTo>
                      <a:pt x="517" y="484"/>
                      <a:pt x="524" y="499"/>
                      <a:pt x="520" y="511"/>
                    </a:cubicBezTo>
                    <a:cubicBezTo>
                      <a:pt x="518" y="518"/>
                      <a:pt x="513" y="509"/>
                      <a:pt x="508" y="512"/>
                    </a:cubicBezTo>
                    <a:cubicBezTo>
                      <a:pt x="494" y="523"/>
                      <a:pt x="486" y="537"/>
                      <a:pt x="481" y="553"/>
                    </a:cubicBezTo>
                    <a:cubicBezTo>
                      <a:pt x="478" y="565"/>
                      <a:pt x="464" y="576"/>
                      <a:pt x="455" y="570"/>
                    </a:cubicBezTo>
                    <a:cubicBezTo>
                      <a:pt x="442" y="563"/>
                      <a:pt x="428" y="560"/>
                      <a:pt x="415" y="556"/>
                    </a:cubicBezTo>
                    <a:cubicBezTo>
                      <a:pt x="413" y="555"/>
                      <a:pt x="408" y="561"/>
                      <a:pt x="408" y="555"/>
                    </a:cubicBezTo>
                    <a:cubicBezTo>
                      <a:pt x="410" y="542"/>
                      <a:pt x="395" y="538"/>
                      <a:pt x="394" y="530"/>
                    </a:cubicBezTo>
                    <a:cubicBezTo>
                      <a:pt x="391" y="507"/>
                      <a:pt x="370" y="494"/>
                      <a:pt x="363" y="476"/>
                    </a:cubicBezTo>
                    <a:cubicBezTo>
                      <a:pt x="355" y="456"/>
                      <a:pt x="344" y="445"/>
                      <a:pt x="327" y="441"/>
                    </a:cubicBezTo>
                    <a:cubicBezTo>
                      <a:pt x="299" y="434"/>
                      <a:pt x="272" y="418"/>
                      <a:pt x="240" y="427"/>
                    </a:cubicBezTo>
                    <a:cubicBezTo>
                      <a:pt x="232" y="430"/>
                      <a:pt x="224" y="437"/>
                      <a:pt x="211" y="434"/>
                    </a:cubicBezTo>
                    <a:cubicBezTo>
                      <a:pt x="200" y="431"/>
                      <a:pt x="186" y="431"/>
                      <a:pt x="176" y="426"/>
                    </a:cubicBezTo>
                    <a:cubicBezTo>
                      <a:pt x="163" y="420"/>
                      <a:pt x="158" y="430"/>
                      <a:pt x="152" y="434"/>
                    </a:cubicBezTo>
                    <a:cubicBezTo>
                      <a:pt x="140" y="442"/>
                      <a:pt x="131" y="445"/>
                      <a:pt x="123" y="431"/>
                    </a:cubicBezTo>
                    <a:cubicBezTo>
                      <a:pt x="114" y="438"/>
                      <a:pt x="106" y="452"/>
                      <a:pt x="97" y="448"/>
                    </a:cubicBezTo>
                    <a:cubicBezTo>
                      <a:pt x="86" y="444"/>
                      <a:pt x="90" y="428"/>
                      <a:pt x="93" y="419"/>
                    </a:cubicBezTo>
                    <a:cubicBezTo>
                      <a:pt x="100" y="391"/>
                      <a:pt x="81" y="370"/>
                      <a:pt x="76" y="345"/>
                    </a:cubicBezTo>
                    <a:cubicBezTo>
                      <a:pt x="72" y="322"/>
                      <a:pt x="58" y="304"/>
                      <a:pt x="43" y="28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79" name="9Slide.vn 36">
                <a:extLst>
                  <a:ext uri="{FF2B5EF4-FFF2-40B4-BE49-F238E27FC236}">
                    <a16:creationId xmlns:a16="http://schemas.microsoft.com/office/drawing/2014/main" id="{70DCB999-7D08-A2B2-A16B-A3F50A7EC978}"/>
                  </a:ext>
                </a:extLst>
              </p:cNvPr>
              <p:cNvSpPr>
                <a:spLocks/>
              </p:cNvSpPr>
              <p:nvPr/>
            </p:nvSpPr>
            <p:spPr bwMode="auto">
              <a:xfrm>
                <a:off x="6735440" y="4480489"/>
                <a:ext cx="561953" cy="488089"/>
              </a:xfrm>
              <a:custGeom>
                <a:avLst/>
                <a:gdLst>
                  <a:gd name="T0" fmla="*/ 165 w 524"/>
                  <a:gd name="T1" fmla="*/ 332 h 455"/>
                  <a:gd name="T2" fmla="*/ 152 w 524"/>
                  <a:gd name="T3" fmla="*/ 298 h 455"/>
                  <a:gd name="T4" fmla="*/ 137 w 524"/>
                  <a:gd name="T5" fmla="*/ 248 h 455"/>
                  <a:gd name="T6" fmla="*/ 136 w 524"/>
                  <a:gd name="T7" fmla="*/ 239 h 455"/>
                  <a:gd name="T8" fmla="*/ 122 w 524"/>
                  <a:gd name="T9" fmla="*/ 226 h 455"/>
                  <a:gd name="T10" fmla="*/ 56 w 524"/>
                  <a:gd name="T11" fmla="*/ 226 h 455"/>
                  <a:gd name="T12" fmla="*/ 48 w 524"/>
                  <a:gd name="T13" fmla="*/ 228 h 455"/>
                  <a:gd name="T14" fmla="*/ 14 w 524"/>
                  <a:gd name="T15" fmla="*/ 211 h 455"/>
                  <a:gd name="T16" fmla="*/ 5 w 524"/>
                  <a:gd name="T17" fmla="*/ 204 h 455"/>
                  <a:gd name="T18" fmla="*/ 4 w 524"/>
                  <a:gd name="T19" fmla="*/ 155 h 455"/>
                  <a:gd name="T20" fmla="*/ 13 w 524"/>
                  <a:gd name="T21" fmla="*/ 120 h 455"/>
                  <a:gd name="T22" fmla="*/ 48 w 524"/>
                  <a:gd name="T23" fmla="*/ 42 h 455"/>
                  <a:gd name="T24" fmla="*/ 81 w 524"/>
                  <a:gd name="T25" fmla="*/ 25 h 455"/>
                  <a:gd name="T26" fmla="*/ 105 w 524"/>
                  <a:gd name="T27" fmla="*/ 18 h 455"/>
                  <a:gd name="T28" fmla="*/ 144 w 524"/>
                  <a:gd name="T29" fmla="*/ 16 h 455"/>
                  <a:gd name="T30" fmla="*/ 191 w 524"/>
                  <a:gd name="T31" fmla="*/ 15 h 455"/>
                  <a:gd name="T32" fmla="*/ 264 w 524"/>
                  <a:gd name="T33" fmla="*/ 23 h 455"/>
                  <a:gd name="T34" fmla="*/ 284 w 524"/>
                  <a:gd name="T35" fmla="*/ 31 h 455"/>
                  <a:gd name="T36" fmla="*/ 305 w 524"/>
                  <a:gd name="T37" fmla="*/ 55 h 455"/>
                  <a:gd name="T38" fmla="*/ 307 w 524"/>
                  <a:gd name="T39" fmla="*/ 63 h 455"/>
                  <a:gd name="T40" fmla="*/ 338 w 524"/>
                  <a:gd name="T41" fmla="*/ 109 h 455"/>
                  <a:gd name="T42" fmla="*/ 356 w 524"/>
                  <a:gd name="T43" fmla="*/ 132 h 455"/>
                  <a:gd name="T44" fmla="*/ 380 w 524"/>
                  <a:gd name="T45" fmla="*/ 145 h 455"/>
                  <a:gd name="T46" fmla="*/ 418 w 524"/>
                  <a:gd name="T47" fmla="*/ 169 h 455"/>
                  <a:gd name="T48" fmla="*/ 443 w 524"/>
                  <a:gd name="T49" fmla="*/ 185 h 455"/>
                  <a:gd name="T50" fmla="*/ 479 w 524"/>
                  <a:gd name="T51" fmla="*/ 222 h 455"/>
                  <a:gd name="T52" fmla="*/ 501 w 524"/>
                  <a:gd name="T53" fmla="*/ 224 h 455"/>
                  <a:gd name="T54" fmla="*/ 519 w 524"/>
                  <a:gd name="T55" fmla="*/ 240 h 455"/>
                  <a:gd name="T56" fmla="*/ 514 w 524"/>
                  <a:gd name="T57" fmla="*/ 291 h 455"/>
                  <a:gd name="T58" fmla="*/ 510 w 524"/>
                  <a:gd name="T59" fmla="*/ 296 h 455"/>
                  <a:gd name="T60" fmla="*/ 477 w 524"/>
                  <a:gd name="T61" fmla="*/ 337 h 455"/>
                  <a:gd name="T62" fmla="*/ 477 w 524"/>
                  <a:gd name="T63" fmla="*/ 346 h 455"/>
                  <a:gd name="T64" fmla="*/ 431 w 524"/>
                  <a:gd name="T65" fmla="*/ 342 h 455"/>
                  <a:gd name="T66" fmla="*/ 413 w 524"/>
                  <a:gd name="T67" fmla="*/ 363 h 455"/>
                  <a:gd name="T68" fmla="*/ 413 w 524"/>
                  <a:gd name="T69" fmla="*/ 379 h 455"/>
                  <a:gd name="T70" fmla="*/ 391 w 524"/>
                  <a:gd name="T71" fmla="*/ 410 h 455"/>
                  <a:gd name="T72" fmla="*/ 351 w 524"/>
                  <a:gd name="T73" fmla="*/ 405 h 455"/>
                  <a:gd name="T74" fmla="*/ 338 w 524"/>
                  <a:gd name="T75" fmla="*/ 409 h 455"/>
                  <a:gd name="T76" fmla="*/ 308 w 524"/>
                  <a:gd name="T77" fmla="*/ 425 h 455"/>
                  <a:gd name="T78" fmla="*/ 273 w 524"/>
                  <a:gd name="T79" fmla="*/ 444 h 455"/>
                  <a:gd name="T80" fmla="*/ 264 w 524"/>
                  <a:gd name="T81" fmla="*/ 452 h 455"/>
                  <a:gd name="T82" fmla="*/ 211 w 524"/>
                  <a:gd name="T83" fmla="*/ 428 h 455"/>
                  <a:gd name="T84" fmla="*/ 165 w 524"/>
                  <a:gd name="T85" fmla="*/ 404 h 455"/>
                  <a:gd name="T86" fmla="*/ 162 w 524"/>
                  <a:gd name="T87" fmla="*/ 402 h 455"/>
                  <a:gd name="T88" fmla="*/ 153 w 524"/>
                  <a:gd name="T89" fmla="*/ 383 h 455"/>
                  <a:gd name="T90" fmla="*/ 161 w 524"/>
                  <a:gd name="T91" fmla="*/ 363 h 455"/>
                  <a:gd name="T92" fmla="*/ 166 w 524"/>
                  <a:gd name="T93" fmla="*/ 335 h 455"/>
                  <a:gd name="T94" fmla="*/ 165 w 524"/>
                  <a:gd name="T95" fmla="*/ 33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4" h="455">
                    <a:moveTo>
                      <a:pt x="165" y="332"/>
                    </a:moveTo>
                    <a:cubicBezTo>
                      <a:pt x="151" y="324"/>
                      <a:pt x="154" y="312"/>
                      <a:pt x="152" y="298"/>
                    </a:cubicBezTo>
                    <a:cubicBezTo>
                      <a:pt x="150" y="282"/>
                      <a:pt x="159" y="259"/>
                      <a:pt x="137" y="248"/>
                    </a:cubicBezTo>
                    <a:cubicBezTo>
                      <a:pt x="131" y="245"/>
                      <a:pt x="134" y="243"/>
                      <a:pt x="136" y="239"/>
                    </a:cubicBezTo>
                    <a:cubicBezTo>
                      <a:pt x="141" y="225"/>
                      <a:pt x="128" y="223"/>
                      <a:pt x="122" y="226"/>
                    </a:cubicBezTo>
                    <a:cubicBezTo>
                      <a:pt x="100" y="235"/>
                      <a:pt x="78" y="236"/>
                      <a:pt x="56" y="226"/>
                    </a:cubicBezTo>
                    <a:cubicBezTo>
                      <a:pt x="54" y="225"/>
                      <a:pt x="51" y="228"/>
                      <a:pt x="48" y="228"/>
                    </a:cubicBezTo>
                    <a:cubicBezTo>
                      <a:pt x="33" y="229"/>
                      <a:pt x="19" y="229"/>
                      <a:pt x="14" y="211"/>
                    </a:cubicBezTo>
                    <a:cubicBezTo>
                      <a:pt x="13" y="206"/>
                      <a:pt x="11" y="203"/>
                      <a:pt x="5" y="204"/>
                    </a:cubicBezTo>
                    <a:cubicBezTo>
                      <a:pt x="9" y="188"/>
                      <a:pt x="0" y="172"/>
                      <a:pt x="4" y="155"/>
                    </a:cubicBezTo>
                    <a:cubicBezTo>
                      <a:pt x="7" y="143"/>
                      <a:pt x="6" y="131"/>
                      <a:pt x="13" y="120"/>
                    </a:cubicBezTo>
                    <a:cubicBezTo>
                      <a:pt x="29" y="96"/>
                      <a:pt x="27" y="64"/>
                      <a:pt x="48" y="42"/>
                    </a:cubicBezTo>
                    <a:cubicBezTo>
                      <a:pt x="60" y="30"/>
                      <a:pt x="64" y="26"/>
                      <a:pt x="81" y="25"/>
                    </a:cubicBezTo>
                    <a:cubicBezTo>
                      <a:pt x="89" y="25"/>
                      <a:pt x="98" y="23"/>
                      <a:pt x="105" y="18"/>
                    </a:cubicBezTo>
                    <a:cubicBezTo>
                      <a:pt x="117" y="10"/>
                      <a:pt x="131" y="9"/>
                      <a:pt x="144" y="16"/>
                    </a:cubicBezTo>
                    <a:cubicBezTo>
                      <a:pt x="160" y="24"/>
                      <a:pt x="177" y="22"/>
                      <a:pt x="191" y="15"/>
                    </a:cubicBezTo>
                    <a:cubicBezTo>
                      <a:pt x="218" y="0"/>
                      <a:pt x="241" y="17"/>
                      <a:pt x="264" y="23"/>
                    </a:cubicBezTo>
                    <a:cubicBezTo>
                      <a:pt x="270" y="25"/>
                      <a:pt x="278" y="30"/>
                      <a:pt x="284" y="31"/>
                    </a:cubicBezTo>
                    <a:cubicBezTo>
                      <a:pt x="298" y="34"/>
                      <a:pt x="305" y="41"/>
                      <a:pt x="305" y="55"/>
                    </a:cubicBezTo>
                    <a:cubicBezTo>
                      <a:pt x="305" y="58"/>
                      <a:pt x="304" y="63"/>
                      <a:pt x="307" y="63"/>
                    </a:cubicBezTo>
                    <a:cubicBezTo>
                      <a:pt x="333" y="68"/>
                      <a:pt x="330" y="93"/>
                      <a:pt x="338" y="109"/>
                    </a:cubicBezTo>
                    <a:cubicBezTo>
                      <a:pt x="343" y="117"/>
                      <a:pt x="355" y="119"/>
                      <a:pt x="356" y="132"/>
                    </a:cubicBezTo>
                    <a:cubicBezTo>
                      <a:pt x="356" y="149"/>
                      <a:pt x="373" y="141"/>
                      <a:pt x="380" y="145"/>
                    </a:cubicBezTo>
                    <a:cubicBezTo>
                      <a:pt x="392" y="154"/>
                      <a:pt x="411" y="150"/>
                      <a:pt x="418" y="169"/>
                    </a:cubicBezTo>
                    <a:cubicBezTo>
                      <a:pt x="421" y="178"/>
                      <a:pt x="440" y="174"/>
                      <a:pt x="443" y="185"/>
                    </a:cubicBezTo>
                    <a:cubicBezTo>
                      <a:pt x="449" y="204"/>
                      <a:pt x="471" y="205"/>
                      <a:pt x="479" y="222"/>
                    </a:cubicBezTo>
                    <a:cubicBezTo>
                      <a:pt x="480" y="225"/>
                      <a:pt x="494" y="224"/>
                      <a:pt x="501" y="224"/>
                    </a:cubicBezTo>
                    <a:cubicBezTo>
                      <a:pt x="513" y="224"/>
                      <a:pt x="515" y="226"/>
                      <a:pt x="519" y="240"/>
                    </a:cubicBezTo>
                    <a:cubicBezTo>
                      <a:pt x="524" y="259"/>
                      <a:pt x="511" y="274"/>
                      <a:pt x="514" y="291"/>
                    </a:cubicBezTo>
                    <a:cubicBezTo>
                      <a:pt x="515" y="297"/>
                      <a:pt x="513" y="295"/>
                      <a:pt x="510" y="296"/>
                    </a:cubicBezTo>
                    <a:cubicBezTo>
                      <a:pt x="482" y="302"/>
                      <a:pt x="478" y="306"/>
                      <a:pt x="477" y="337"/>
                    </a:cubicBezTo>
                    <a:cubicBezTo>
                      <a:pt x="477" y="339"/>
                      <a:pt x="477" y="342"/>
                      <a:pt x="477" y="346"/>
                    </a:cubicBezTo>
                    <a:cubicBezTo>
                      <a:pt x="462" y="344"/>
                      <a:pt x="449" y="333"/>
                      <a:pt x="431" y="342"/>
                    </a:cubicBezTo>
                    <a:cubicBezTo>
                      <a:pt x="419" y="347"/>
                      <a:pt x="416" y="354"/>
                      <a:pt x="413" y="363"/>
                    </a:cubicBezTo>
                    <a:cubicBezTo>
                      <a:pt x="412" y="368"/>
                      <a:pt x="412" y="374"/>
                      <a:pt x="413" y="379"/>
                    </a:cubicBezTo>
                    <a:cubicBezTo>
                      <a:pt x="419" y="400"/>
                      <a:pt x="402" y="411"/>
                      <a:pt x="391" y="410"/>
                    </a:cubicBezTo>
                    <a:cubicBezTo>
                      <a:pt x="378" y="408"/>
                      <a:pt x="362" y="424"/>
                      <a:pt x="351" y="405"/>
                    </a:cubicBezTo>
                    <a:cubicBezTo>
                      <a:pt x="348" y="401"/>
                      <a:pt x="342" y="405"/>
                      <a:pt x="338" y="409"/>
                    </a:cubicBezTo>
                    <a:cubicBezTo>
                      <a:pt x="330" y="419"/>
                      <a:pt x="322" y="425"/>
                      <a:pt x="308" y="425"/>
                    </a:cubicBezTo>
                    <a:cubicBezTo>
                      <a:pt x="296" y="426"/>
                      <a:pt x="283" y="434"/>
                      <a:pt x="273" y="444"/>
                    </a:cubicBezTo>
                    <a:cubicBezTo>
                      <a:pt x="270" y="447"/>
                      <a:pt x="269" y="451"/>
                      <a:pt x="264" y="452"/>
                    </a:cubicBezTo>
                    <a:cubicBezTo>
                      <a:pt x="250" y="455"/>
                      <a:pt x="216" y="441"/>
                      <a:pt x="211" y="428"/>
                    </a:cubicBezTo>
                    <a:cubicBezTo>
                      <a:pt x="203" y="404"/>
                      <a:pt x="185" y="402"/>
                      <a:pt x="165" y="404"/>
                    </a:cubicBezTo>
                    <a:cubicBezTo>
                      <a:pt x="164" y="403"/>
                      <a:pt x="163" y="403"/>
                      <a:pt x="162" y="402"/>
                    </a:cubicBezTo>
                    <a:cubicBezTo>
                      <a:pt x="157" y="396"/>
                      <a:pt x="156" y="389"/>
                      <a:pt x="153" y="383"/>
                    </a:cubicBezTo>
                    <a:cubicBezTo>
                      <a:pt x="150" y="374"/>
                      <a:pt x="152" y="366"/>
                      <a:pt x="161" y="363"/>
                    </a:cubicBezTo>
                    <a:cubicBezTo>
                      <a:pt x="178" y="356"/>
                      <a:pt x="177" y="347"/>
                      <a:pt x="166" y="335"/>
                    </a:cubicBezTo>
                    <a:cubicBezTo>
                      <a:pt x="166" y="334"/>
                      <a:pt x="165" y="333"/>
                      <a:pt x="165" y="33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0" name="9Slide.vn 37">
                <a:extLst>
                  <a:ext uri="{FF2B5EF4-FFF2-40B4-BE49-F238E27FC236}">
                    <a16:creationId xmlns:a16="http://schemas.microsoft.com/office/drawing/2014/main" id="{7F9B5421-4AD8-E754-A2E1-2DFC32017B17}"/>
                  </a:ext>
                </a:extLst>
              </p:cNvPr>
              <p:cNvSpPr>
                <a:spLocks/>
              </p:cNvSpPr>
              <p:nvPr/>
            </p:nvSpPr>
            <p:spPr bwMode="auto">
              <a:xfrm>
                <a:off x="6626814" y="3450725"/>
                <a:ext cx="569195" cy="435949"/>
              </a:xfrm>
              <a:custGeom>
                <a:avLst/>
                <a:gdLst>
                  <a:gd name="T0" fmla="*/ 322 w 531"/>
                  <a:gd name="T1" fmla="*/ 42 h 406"/>
                  <a:gd name="T2" fmla="*/ 361 w 531"/>
                  <a:gd name="T3" fmla="*/ 37 h 406"/>
                  <a:gd name="T4" fmla="*/ 382 w 531"/>
                  <a:gd name="T5" fmla="*/ 42 h 406"/>
                  <a:gd name="T6" fmla="*/ 385 w 531"/>
                  <a:gd name="T7" fmla="*/ 47 h 406"/>
                  <a:gd name="T8" fmla="*/ 446 w 531"/>
                  <a:gd name="T9" fmla="*/ 142 h 406"/>
                  <a:gd name="T10" fmla="*/ 486 w 531"/>
                  <a:gd name="T11" fmla="*/ 190 h 406"/>
                  <a:gd name="T12" fmla="*/ 505 w 531"/>
                  <a:gd name="T13" fmla="*/ 208 h 406"/>
                  <a:gd name="T14" fmla="*/ 529 w 531"/>
                  <a:gd name="T15" fmla="*/ 240 h 406"/>
                  <a:gd name="T16" fmla="*/ 522 w 531"/>
                  <a:gd name="T17" fmla="*/ 246 h 406"/>
                  <a:gd name="T18" fmla="*/ 448 w 531"/>
                  <a:gd name="T19" fmla="*/ 265 h 406"/>
                  <a:gd name="T20" fmla="*/ 394 w 531"/>
                  <a:gd name="T21" fmla="*/ 276 h 406"/>
                  <a:gd name="T22" fmla="*/ 380 w 531"/>
                  <a:gd name="T23" fmla="*/ 291 h 406"/>
                  <a:gd name="T24" fmla="*/ 358 w 531"/>
                  <a:gd name="T25" fmla="*/ 358 h 406"/>
                  <a:gd name="T26" fmla="*/ 358 w 531"/>
                  <a:gd name="T27" fmla="*/ 368 h 406"/>
                  <a:gd name="T28" fmla="*/ 322 w 531"/>
                  <a:gd name="T29" fmla="*/ 382 h 406"/>
                  <a:gd name="T30" fmla="*/ 319 w 531"/>
                  <a:gd name="T31" fmla="*/ 384 h 406"/>
                  <a:gd name="T32" fmla="*/ 325 w 531"/>
                  <a:gd name="T33" fmla="*/ 397 h 406"/>
                  <a:gd name="T34" fmla="*/ 301 w 531"/>
                  <a:gd name="T35" fmla="*/ 383 h 406"/>
                  <a:gd name="T36" fmla="*/ 287 w 531"/>
                  <a:gd name="T37" fmla="*/ 381 h 406"/>
                  <a:gd name="T38" fmla="*/ 269 w 531"/>
                  <a:gd name="T39" fmla="*/ 370 h 406"/>
                  <a:gd name="T40" fmla="*/ 275 w 531"/>
                  <a:gd name="T41" fmla="*/ 356 h 406"/>
                  <a:gd name="T42" fmla="*/ 279 w 531"/>
                  <a:gd name="T43" fmla="*/ 323 h 406"/>
                  <a:gd name="T44" fmla="*/ 253 w 531"/>
                  <a:gd name="T45" fmla="*/ 306 h 406"/>
                  <a:gd name="T46" fmla="*/ 210 w 531"/>
                  <a:gd name="T47" fmla="*/ 301 h 406"/>
                  <a:gd name="T48" fmla="*/ 188 w 531"/>
                  <a:gd name="T49" fmla="*/ 277 h 406"/>
                  <a:gd name="T50" fmla="*/ 159 w 531"/>
                  <a:gd name="T51" fmla="*/ 238 h 406"/>
                  <a:gd name="T52" fmla="*/ 143 w 531"/>
                  <a:gd name="T53" fmla="*/ 236 h 406"/>
                  <a:gd name="T54" fmla="*/ 114 w 531"/>
                  <a:gd name="T55" fmla="*/ 227 h 406"/>
                  <a:gd name="T56" fmla="*/ 86 w 531"/>
                  <a:gd name="T57" fmla="*/ 205 h 406"/>
                  <a:gd name="T58" fmla="*/ 54 w 531"/>
                  <a:gd name="T59" fmla="*/ 178 h 406"/>
                  <a:gd name="T60" fmla="*/ 30 w 531"/>
                  <a:gd name="T61" fmla="*/ 150 h 406"/>
                  <a:gd name="T62" fmla="*/ 22 w 531"/>
                  <a:gd name="T63" fmla="*/ 142 h 406"/>
                  <a:gd name="T64" fmla="*/ 37 w 531"/>
                  <a:gd name="T65" fmla="*/ 132 h 406"/>
                  <a:gd name="T66" fmla="*/ 9 w 531"/>
                  <a:gd name="T67" fmla="*/ 119 h 406"/>
                  <a:gd name="T68" fmla="*/ 3 w 531"/>
                  <a:gd name="T69" fmla="*/ 114 h 406"/>
                  <a:gd name="T70" fmla="*/ 11 w 531"/>
                  <a:gd name="T71" fmla="*/ 87 h 406"/>
                  <a:gd name="T72" fmla="*/ 62 w 531"/>
                  <a:gd name="T73" fmla="*/ 66 h 406"/>
                  <a:gd name="T74" fmla="*/ 77 w 531"/>
                  <a:gd name="T75" fmla="*/ 53 h 406"/>
                  <a:gd name="T76" fmla="*/ 90 w 531"/>
                  <a:gd name="T77" fmla="*/ 21 h 406"/>
                  <a:gd name="T78" fmla="*/ 106 w 531"/>
                  <a:gd name="T79" fmla="*/ 16 h 406"/>
                  <a:gd name="T80" fmla="*/ 120 w 531"/>
                  <a:gd name="T81" fmla="*/ 18 h 406"/>
                  <a:gd name="T82" fmla="*/ 156 w 531"/>
                  <a:gd name="T83" fmla="*/ 18 h 406"/>
                  <a:gd name="T84" fmla="*/ 181 w 531"/>
                  <a:gd name="T85" fmla="*/ 18 h 406"/>
                  <a:gd name="T86" fmla="*/ 213 w 531"/>
                  <a:gd name="T87" fmla="*/ 1 h 406"/>
                  <a:gd name="T88" fmla="*/ 251 w 531"/>
                  <a:gd name="T89" fmla="*/ 3 h 406"/>
                  <a:gd name="T90" fmla="*/ 261 w 531"/>
                  <a:gd name="T91" fmla="*/ 25 h 406"/>
                  <a:gd name="T92" fmla="*/ 277 w 531"/>
                  <a:gd name="T93" fmla="*/ 52 h 406"/>
                  <a:gd name="T94" fmla="*/ 320 w 531"/>
                  <a:gd name="T95" fmla="*/ 49 h 406"/>
                  <a:gd name="T96" fmla="*/ 322 w 531"/>
                  <a:gd name="T97" fmla="*/ 4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1" h="406">
                    <a:moveTo>
                      <a:pt x="322" y="42"/>
                    </a:moveTo>
                    <a:cubicBezTo>
                      <a:pt x="335" y="45"/>
                      <a:pt x="348" y="48"/>
                      <a:pt x="361" y="37"/>
                    </a:cubicBezTo>
                    <a:cubicBezTo>
                      <a:pt x="368" y="31"/>
                      <a:pt x="377" y="31"/>
                      <a:pt x="382" y="42"/>
                    </a:cubicBezTo>
                    <a:cubicBezTo>
                      <a:pt x="383" y="43"/>
                      <a:pt x="383" y="46"/>
                      <a:pt x="385" y="47"/>
                    </a:cubicBezTo>
                    <a:cubicBezTo>
                      <a:pt x="426" y="65"/>
                      <a:pt x="422" y="113"/>
                      <a:pt x="446" y="142"/>
                    </a:cubicBezTo>
                    <a:cubicBezTo>
                      <a:pt x="459" y="159"/>
                      <a:pt x="466" y="180"/>
                      <a:pt x="486" y="190"/>
                    </a:cubicBezTo>
                    <a:cubicBezTo>
                      <a:pt x="488" y="201"/>
                      <a:pt x="493" y="207"/>
                      <a:pt x="505" y="208"/>
                    </a:cubicBezTo>
                    <a:cubicBezTo>
                      <a:pt x="513" y="208"/>
                      <a:pt x="531" y="234"/>
                      <a:pt x="529" y="240"/>
                    </a:cubicBezTo>
                    <a:cubicBezTo>
                      <a:pt x="528" y="242"/>
                      <a:pt x="525" y="245"/>
                      <a:pt x="522" y="246"/>
                    </a:cubicBezTo>
                    <a:cubicBezTo>
                      <a:pt x="497" y="252"/>
                      <a:pt x="473" y="259"/>
                      <a:pt x="448" y="265"/>
                    </a:cubicBezTo>
                    <a:cubicBezTo>
                      <a:pt x="431" y="269"/>
                      <a:pt x="413" y="277"/>
                      <a:pt x="394" y="276"/>
                    </a:cubicBezTo>
                    <a:cubicBezTo>
                      <a:pt x="384" y="275"/>
                      <a:pt x="380" y="287"/>
                      <a:pt x="380" y="291"/>
                    </a:cubicBezTo>
                    <a:cubicBezTo>
                      <a:pt x="381" y="317"/>
                      <a:pt x="372" y="338"/>
                      <a:pt x="358" y="358"/>
                    </a:cubicBezTo>
                    <a:cubicBezTo>
                      <a:pt x="357" y="360"/>
                      <a:pt x="358" y="364"/>
                      <a:pt x="358" y="368"/>
                    </a:cubicBezTo>
                    <a:cubicBezTo>
                      <a:pt x="335" y="360"/>
                      <a:pt x="330" y="362"/>
                      <a:pt x="322" y="382"/>
                    </a:cubicBezTo>
                    <a:cubicBezTo>
                      <a:pt x="322" y="383"/>
                      <a:pt x="320" y="383"/>
                      <a:pt x="319" y="384"/>
                    </a:cubicBezTo>
                    <a:cubicBezTo>
                      <a:pt x="325" y="387"/>
                      <a:pt x="328" y="390"/>
                      <a:pt x="325" y="397"/>
                    </a:cubicBezTo>
                    <a:cubicBezTo>
                      <a:pt x="322" y="383"/>
                      <a:pt x="299" y="406"/>
                      <a:pt x="301" y="383"/>
                    </a:cubicBezTo>
                    <a:cubicBezTo>
                      <a:pt x="296" y="383"/>
                      <a:pt x="294" y="378"/>
                      <a:pt x="287" y="381"/>
                    </a:cubicBezTo>
                    <a:cubicBezTo>
                      <a:pt x="278" y="386"/>
                      <a:pt x="273" y="376"/>
                      <a:pt x="269" y="370"/>
                    </a:cubicBezTo>
                    <a:cubicBezTo>
                      <a:pt x="266" y="366"/>
                      <a:pt x="270" y="359"/>
                      <a:pt x="275" y="356"/>
                    </a:cubicBezTo>
                    <a:cubicBezTo>
                      <a:pt x="288" y="346"/>
                      <a:pt x="286" y="332"/>
                      <a:pt x="279" y="323"/>
                    </a:cubicBezTo>
                    <a:cubicBezTo>
                      <a:pt x="273" y="316"/>
                      <a:pt x="265" y="304"/>
                      <a:pt x="253" y="306"/>
                    </a:cubicBezTo>
                    <a:cubicBezTo>
                      <a:pt x="238" y="309"/>
                      <a:pt x="225" y="301"/>
                      <a:pt x="210" y="301"/>
                    </a:cubicBezTo>
                    <a:cubicBezTo>
                      <a:pt x="200" y="301"/>
                      <a:pt x="194" y="286"/>
                      <a:pt x="188" y="277"/>
                    </a:cubicBezTo>
                    <a:cubicBezTo>
                      <a:pt x="178" y="264"/>
                      <a:pt x="163" y="256"/>
                      <a:pt x="159" y="238"/>
                    </a:cubicBezTo>
                    <a:cubicBezTo>
                      <a:pt x="158" y="234"/>
                      <a:pt x="150" y="226"/>
                      <a:pt x="143" y="236"/>
                    </a:cubicBezTo>
                    <a:cubicBezTo>
                      <a:pt x="136" y="244"/>
                      <a:pt x="115" y="238"/>
                      <a:pt x="114" y="227"/>
                    </a:cubicBezTo>
                    <a:cubicBezTo>
                      <a:pt x="113" y="208"/>
                      <a:pt x="99" y="207"/>
                      <a:pt x="86" y="205"/>
                    </a:cubicBezTo>
                    <a:cubicBezTo>
                      <a:pt x="69" y="202"/>
                      <a:pt x="57" y="194"/>
                      <a:pt x="54" y="178"/>
                    </a:cubicBezTo>
                    <a:cubicBezTo>
                      <a:pt x="52" y="163"/>
                      <a:pt x="48" y="151"/>
                      <a:pt x="30" y="150"/>
                    </a:cubicBezTo>
                    <a:cubicBezTo>
                      <a:pt x="26" y="149"/>
                      <a:pt x="22" y="146"/>
                      <a:pt x="22" y="142"/>
                    </a:cubicBezTo>
                    <a:cubicBezTo>
                      <a:pt x="23" y="133"/>
                      <a:pt x="32" y="135"/>
                      <a:pt x="37" y="132"/>
                    </a:cubicBezTo>
                    <a:cubicBezTo>
                      <a:pt x="27" y="128"/>
                      <a:pt x="20" y="120"/>
                      <a:pt x="9" y="119"/>
                    </a:cubicBezTo>
                    <a:cubicBezTo>
                      <a:pt x="7" y="119"/>
                      <a:pt x="0" y="117"/>
                      <a:pt x="3" y="114"/>
                    </a:cubicBezTo>
                    <a:cubicBezTo>
                      <a:pt x="10" y="106"/>
                      <a:pt x="0" y="91"/>
                      <a:pt x="11" y="87"/>
                    </a:cubicBezTo>
                    <a:cubicBezTo>
                      <a:pt x="28" y="81"/>
                      <a:pt x="42" y="66"/>
                      <a:pt x="62" y="66"/>
                    </a:cubicBezTo>
                    <a:cubicBezTo>
                      <a:pt x="69" y="66"/>
                      <a:pt x="74" y="60"/>
                      <a:pt x="77" y="53"/>
                    </a:cubicBezTo>
                    <a:cubicBezTo>
                      <a:pt x="81" y="42"/>
                      <a:pt x="87" y="32"/>
                      <a:pt x="90" y="21"/>
                    </a:cubicBezTo>
                    <a:cubicBezTo>
                      <a:pt x="92" y="6"/>
                      <a:pt x="99" y="12"/>
                      <a:pt x="106" y="16"/>
                    </a:cubicBezTo>
                    <a:cubicBezTo>
                      <a:pt x="110" y="19"/>
                      <a:pt x="113" y="25"/>
                      <a:pt x="120" y="18"/>
                    </a:cubicBezTo>
                    <a:cubicBezTo>
                      <a:pt x="136" y="2"/>
                      <a:pt x="141" y="1"/>
                      <a:pt x="156" y="18"/>
                    </a:cubicBezTo>
                    <a:cubicBezTo>
                      <a:pt x="166" y="32"/>
                      <a:pt x="172" y="34"/>
                      <a:pt x="181" y="18"/>
                    </a:cubicBezTo>
                    <a:cubicBezTo>
                      <a:pt x="188" y="7"/>
                      <a:pt x="199" y="3"/>
                      <a:pt x="213" y="1"/>
                    </a:cubicBezTo>
                    <a:cubicBezTo>
                      <a:pt x="226" y="0"/>
                      <a:pt x="237" y="14"/>
                      <a:pt x="251" y="3"/>
                    </a:cubicBezTo>
                    <a:cubicBezTo>
                      <a:pt x="254" y="1"/>
                      <a:pt x="264" y="15"/>
                      <a:pt x="261" y="25"/>
                    </a:cubicBezTo>
                    <a:cubicBezTo>
                      <a:pt x="254" y="44"/>
                      <a:pt x="257" y="47"/>
                      <a:pt x="277" y="52"/>
                    </a:cubicBezTo>
                    <a:cubicBezTo>
                      <a:pt x="292" y="55"/>
                      <a:pt x="306" y="44"/>
                      <a:pt x="320" y="49"/>
                    </a:cubicBezTo>
                    <a:cubicBezTo>
                      <a:pt x="321" y="47"/>
                      <a:pt x="321" y="44"/>
                      <a:pt x="322" y="4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1" name="9Slide.vn 38">
                <a:extLst>
                  <a:ext uri="{FF2B5EF4-FFF2-40B4-BE49-F238E27FC236}">
                    <a16:creationId xmlns:a16="http://schemas.microsoft.com/office/drawing/2014/main" id="{1AE2816E-0E9B-023A-6332-2D462D5D4493}"/>
                  </a:ext>
                </a:extLst>
              </p:cNvPr>
              <p:cNvSpPr>
                <a:spLocks/>
              </p:cNvSpPr>
              <p:nvPr/>
            </p:nvSpPr>
            <p:spPr bwMode="auto">
              <a:xfrm>
                <a:off x="6649987" y="4920783"/>
                <a:ext cx="546022" cy="404085"/>
              </a:xfrm>
              <a:custGeom>
                <a:avLst/>
                <a:gdLst>
                  <a:gd name="T0" fmla="*/ 28 w 508"/>
                  <a:gd name="T1" fmla="*/ 269 h 376"/>
                  <a:gd name="T2" fmla="*/ 16 w 508"/>
                  <a:gd name="T3" fmla="*/ 265 h 376"/>
                  <a:gd name="T4" fmla="*/ 14 w 508"/>
                  <a:gd name="T5" fmla="*/ 263 h 376"/>
                  <a:gd name="T6" fmla="*/ 4 w 508"/>
                  <a:gd name="T7" fmla="*/ 238 h 376"/>
                  <a:gd name="T8" fmla="*/ 1 w 508"/>
                  <a:gd name="T9" fmla="*/ 233 h 376"/>
                  <a:gd name="T10" fmla="*/ 40 w 508"/>
                  <a:gd name="T11" fmla="*/ 194 h 376"/>
                  <a:gd name="T12" fmla="*/ 128 w 508"/>
                  <a:gd name="T13" fmla="*/ 152 h 376"/>
                  <a:gd name="T14" fmla="*/ 133 w 508"/>
                  <a:gd name="T15" fmla="*/ 149 h 376"/>
                  <a:gd name="T16" fmla="*/ 168 w 508"/>
                  <a:gd name="T17" fmla="*/ 151 h 376"/>
                  <a:gd name="T18" fmla="*/ 196 w 508"/>
                  <a:gd name="T19" fmla="*/ 154 h 376"/>
                  <a:gd name="T20" fmla="*/ 224 w 508"/>
                  <a:gd name="T21" fmla="*/ 168 h 376"/>
                  <a:gd name="T22" fmla="*/ 228 w 508"/>
                  <a:gd name="T23" fmla="*/ 172 h 376"/>
                  <a:gd name="T24" fmla="*/ 281 w 508"/>
                  <a:gd name="T25" fmla="*/ 160 h 376"/>
                  <a:gd name="T26" fmla="*/ 283 w 508"/>
                  <a:gd name="T27" fmla="*/ 133 h 376"/>
                  <a:gd name="T28" fmla="*/ 252 w 508"/>
                  <a:gd name="T29" fmla="*/ 85 h 376"/>
                  <a:gd name="T30" fmla="*/ 261 w 508"/>
                  <a:gd name="T31" fmla="*/ 58 h 376"/>
                  <a:gd name="T32" fmla="*/ 264 w 508"/>
                  <a:gd name="T33" fmla="*/ 57 h 376"/>
                  <a:gd name="T34" fmla="*/ 302 w 508"/>
                  <a:gd name="T35" fmla="*/ 49 h 376"/>
                  <a:gd name="T36" fmla="*/ 321 w 508"/>
                  <a:gd name="T37" fmla="*/ 48 h 376"/>
                  <a:gd name="T38" fmla="*/ 356 w 508"/>
                  <a:gd name="T39" fmla="*/ 36 h 376"/>
                  <a:gd name="T40" fmla="*/ 364 w 508"/>
                  <a:gd name="T41" fmla="*/ 35 h 376"/>
                  <a:gd name="T42" fmla="*/ 367 w 508"/>
                  <a:gd name="T43" fmla="*/ 39 h 376"/>
                  <a:gd name="T44" fmla="*/ 405 w 508"/>
                  <a:gd name="T45" fmla="*/ 17 h 376"/>
                  <a:gd name="T46" fmla="*/ 455 w 508"/>
                  <a:gd name="T47" fmla="*/ 8 h 376"/>
                  <a:gd name="T48" fmla="*/ 485 w 508"/>
                  <a:gd name="T49" fmla="*/ 2 h 376"/>
                  <a:gd name="T50" fmla="*/ 496 w 508"/>
                  <a:gd name="T51" fmla="*/ 3 h 376"/>
                  <a:gd name="T52" fmla="*/ 503 w 508"/>
                  <a:gd name="T53" fmla="*/ 48 h 376"/>
                  <a:gd name="T54" fmla="*/ 499 w 508"/>
                  <a:gd name="T55" fmla="*/ 71 h 376"/>
                  <a:gd name="T56" fmla="*/ 496 w 508"/>
                  <a:gd name="T57" fmla="*/ 91 h 376"/>
                  <a:gd name="T58" fmla="*/ 484 w 508"/>
                  <a:gd name="T59" fmla="*/ 145 h 376"/>
                  <a:gd name="T60" fmla="*/ 484 w 508"/>
                  <a:gd name="T61" fmla="*/ 147 h 376"/>
                  <a:gd name="T62" fmla="*/ 480 w 508"/>
                  <a:gd name="T63" fmla="*/ 180 h 376"/>
                  <a:gd name="T64" fmla="*/ 494 w 508"/>
                  <a:gd name="T65" fmla="*/ 214 h 376"/>
                  <a:gd name="T66" fmla="*/ 485 w 508"/>
                  <a:gd name="T67" fmla="*/ 224 h 376"/>
                  <a:gd name="T68" fmla="*/ 459 w 508"/>
                  <a:gd name="T69" fmla="*/ 231 h 376"/>
                  <a:gd name="T70" fmla="*/ 450 w 508"/>
                  <a:gd name="T71" fmla="*/ 253 h 376"/>
                  <a:gd name="T72" fmla="*/ 458 w 508"/>
                  <a:gd name="T73" fmla="*/ 278 h 376"/>
                  <a:gd name="T74" fmla="*/ 391 w 508"/>
                  <a:gd name="T75" fmla="*/ 278 h 376"/>
                  <a:gd name="T76" fmla="*/ 363 w 508"/>
                  <a:gd name="T77" fmla="*/ 276 h 376"/>
                  <a:gd name="T78" fmla="*/ 352 w 508"/>
                  <a:gd name="T79" fmla="*/ 303 h 376"/>
                  <a:gd name="T80" fmla="*/ 346 w 508"/>
                  <a:gd name="T81" fmla="*/ 330 h 376"/>
                  <a:gd name="T82" fmla="*/ 278 w 508"/>
                  <a:gd name="T83" fmla="*/ 376 h 376"/>
                  <a:gd name="T84" fmla="*/ 239 w 508"/>
                  <a:gd name="T85" fmla="*/ 334 h 376"/>
                  <a:gd name="T86" fmla="*/ 202 w 508"/>
                  <a:gd name="T87" fmla="*/ 329 h 376"/>
                  <a:gd name="T88" fmla="*/ 155 w 508"/>
                  <a:gd name="T89" fmla="*/ 342 h 376"/>
                  <a:gd name="T90" fmla="*/ 117 w 508"/>
                  <a:gd name="T91" fmla="*/ 335 h 376"/>
                  <a:gd name="T92" fmla="*/ 113 w 508"/>
                  <a:gd name="T93" fmla="*/ 328 h 376"/>
                  <a:gd name="T94" fmla="*/ 68 w 508"/>
                  <a:gd name="T95" fmla="*/ 305 h 376"/>
                  <a:gd name="T96" fmla="*/ 64 w 508"/>
                  <a:gd name="T97" fmla="*/ 282 h 376"/>
                  <a:gd name="T98" fmla="*/ 38 w 508"/>
                  <a:gd name="T99" fmla="*/ 262 h 376"/>
                  <a:gd name="T100" fmla="*/ 28 w 508"/>
                  <a:gd name="T101" fmla="*/ 26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08" h="376">
                    <a:moveTo>
                      <a:pt x="28" y="269"/>
                    </a:moveTo>
                    <a:cubicBezTo>
                      <a:pt x="24" y="268"/>
                      <a:pt x="20" y="266"/>
                      <a:pt x="16" y="265"/>
                    </a:cubicBezTo>
                    <a:cubicBezTo>
                      <a:pt x="15" y="264"/>
                      <a:pt x="15" y="263"/>
                      <a:pt x="14" y="263"/>
                    </a:cubicBezTo>
                    <a:cubicBezTo>
                      <a:pt x="9" y="255"/>
                      <a:pt x="14" y="243"/>
                      <a:pt x="4" y="238"/>
                    </a:cubicBezTo>
                    <a:cubicBezTo>
                      <a:pt x="2" y="237"/>
                      <a:pt x="2" y="235"/>
                      <a:pt x="1" y="233"/>
                    </a:cubicBezTo>
                    <a:cubicBezTo>
                      <a:pt x="0" y="206"/>
                      <a:pt x="19" y="198"/>
                      <a:pt x="40" y="194"/>
                    </a:cubicBezTo>
                    <a:cubicBezTo>
                      <a:pt x="74" y="188"/>
                      <a:pt x="105" y="178"/>
                      <a:pt x="128" y="152"/>
                    </a:cubicBezTo>
                    <a:cubicBezTo>
                      <a:pt x="130" y="151"/>
                      <a:pt x="131" y="150"/>
                      <a:pt x="133" y="149"/>
                    </a:cubicBezTo>
                    <a:cubicBezTo>
                      <a:pt x="145" y="140"/>
                      <a:pt x="156" y="135"/>
                      <a:pt x="168" y="151"/>
                    </a:cubicBezTo>
                    <a:cubicBezTo>
                      <a:pt x="174" y="161"/>
                      <a:pt x="186" y="156"/>
                      <a:pt x="196" y="154"/>
                    </a:cubicBezTo>
                    <a:cubicBezTo>
                      <a:pt x="210" y="151"/>
                      <a:pt x="220" y="154"/>
                      <a:pt x="224" y="168"/>
                    </a:cubicBezTo>
                    <a:cubicBezTo>
                      <a:pt x="226" y="169"/>
                      <a:pt x="227" y="171"/>
                      <a:pt x="228" y="172"/>
                    </a:cubicBezTo>
                    <a:cubicBezTo>
                      <a:pt x="248" y="179"/>
                      <a:pt x="265" y="176"/>
                      <a:pt x="281" y="160"/>
                    </a:cubicBezTo>
                    <a:cubicBezTo>
                      <a:pt x="289" y="151"/>
                      <a:pt x="292" y="142"/>
                      <a:pt x="283" y="133"/>
                    </a:cubicBezTo>
                    <a:cubicBezTo>
                      <a:pt x="269" y="119"/>
                      <a:pt x="266" y="99"/>
                      <a:pt x="252" y="85"/>
                    </a:cubicBezTo>
                    <a:cubicBezTo>
                      <a:pt x="243" y="76"/>
                      <a:pt x="253" y="66"/>
                      <a:pt x="261" y="58"/>
                    </a:cubicBezTo>
                    <a:cubicBezTo>
                      <a:pt x="262" y="58"/>
                      <a:pt x="263" y="58"/>
                      <a:pt x="264" y="57"/>
                    </a:cubicBezTo>
                    <a:cubicBezTo>
                      <a:pt x="278" y="61"/>
                      <a:pt x="292" y="66"/>
                      <a:pt x="302" y="49"/>
                    </a:cubicBezTo>
                    <a:cubicBezTo>
                      <a:pt x="307" y="42"/>
                      <a:pt x="314" y="45"/>
                      <a:pt x="321" y="48"/>
                    </a:cubicBezTo>
                    <a:cubicBezTo>
                      <a:pt x="336" y="54"/>
                      <a:pt x="350" y="57"/>
                      <a:pt x="356" y="36"/>
                    </a:cubicBezTo>
                    <a:cubicBezTo>
                      <a:pt x="357" y="32"/>
                      <a:pt x="361" y="32"/>
                      <a:pt x="364" y="35"/>
                    </a:cubicBezTo>
                    <a:cubicBezTo>
                      <a:pt x="365" y="36"/>
                      <a:pt x="366" y="42"/>
                      <a:pt x="367" y="39"/>
                    </a:cubicBezTo>
                    <a:cubicBezTo>
                      <a:pt x="375" y="22"/>
                      <a:pt x="395" y="27"/>
                      <a:pt x="405" y="17"/>
                    </a:cubicBezTo>
                    <a:cubicBezTo>
                      <a:pt x="421" y="2"/>
                      <a:pt x="438" y="8"/>
                      <a:pt x="455" y="8"/>
                    </a:cubicBezTo>
                    <a:cubicBezTo>
                      <a:pt x="465" y="9"/>
                      <a:pt x="476" y="12"/>
                      <a:pt x="485" y="2"/>
                    </a:cubicBezTo>
                    <a:cubicBezTo>
                      <a:pt x="488" y="0"/>
                      <a:pt x="493" y="0"/>
                      <a:pt x="496" y="3"/>
                    </a:cubicBezTo>
                    <a:cubicBezTo>
                      <a:pt x="503" y="9"/>
                      <a:pt x="508" y="41"/>
                      <a:pt x="503" y="48"/>
                    </a:cubicBezTo>
                    <a:cubicBezTo>
                      <a:pt x="496" y="55"/>
                      <a:pt x="494" y="61"/>
                      <a:pt x="499" y="71"/>
                    </a:cubicBezTo>
                    <a:cubicBezTo>
                      <a:pt x="502" y="77"/>
                      <a:pt x="502" y="84"/>
                      <a:pt x="496" y="91"/>
                    </a:cubicBezTo>
                    <a:cubicBezTo>
                      <a:pt x="484" y="107"/>
                      <a:pt x="483" y="126"/>
                      <a:pt x="484" y="145"/>
                    </a:cubicBezTo>
                    <a:cubicBezTo>
                      <a:pt x="484" y="146"/>
                      <a:pt x="484" y="147"/>
                      <a:pt x="484" y="147"/>
                    </a:cubicBezTo>
                    <a:cubicBezTo>
                      <a:pt x="495" y="160"/>
                      <a:pt x="459" y="168"/>
                      <a:pt x="480" y="180"/>
                    </a:cubicBezTo>
                    <a:cubicBezTo>
                      <a:pt x="494" y="189"/>
                      <a:pt x="483" y="205"/>
                      <a:pt x="494" y="214"/>
                    </a:cubicBezTo>
                    <a:cubicBezTo>
                      <a:pt x="500" y="220"/>
                      <a:pt x="484" y="217"/>
                      <a:pt x="485" y="224"/>
                    </a:cubicBezTo>
                    <a:cubicBezTo>
                      <a:pt x="475" y="221"/>
                      <a:pt x="467" y="230"/>
                      <a:pt x="459" y="231"/>
                    </a:cubicBezTo>
                    <a:cubicBezTo>
                      <a:pt x="438" y="232"/>
                      <a:pt x="448" y="245"/>
                      <a:pt x="450" y="253"/>
                    </a:cubicBezTo>
                    <a:cubicBezTo>
                      <a:pt x="453" y="260"/>
                      <a:pt x="449" y="269"/>
                      <a:pt x="458" y="278"/>
                    </a:cubicBezTo>
                    <a:cubicBezTo>
                      <a:pt x="433" y="273"/>
                      <a:pt x="412" y="277"/>
                      <a:pt x="391" y="278"/>
                    </a:cubicBezTo>
                    <a:cubicBezTo>
                      <a:pt x="382" y="278"/>
                      <a:pt x="373" y="273"/>
                      <a:pt x="363" y="276"/>
                    </a:cubicBezTo>
                    <a:cubicBezTo>
                      <a:pt x="347" y="282"/>
                      <a:pt x="346" y="291"/>
                      <a:pt x="352" y="303"/>
                    </a:cubicBezTo>
                    <a:cubicBezTo>
                      <a:pt x="357" y="314"/>
                      <a:pt x="355" y="319"/>
                      <a:pt x="346" y="330"/>
                    </a:cubicBezTo>
                    <a:cubicBezTo>
                      <a:pt x="327" y="354"/>
                      <a:pt x="296" y="354"/>
                      <a:pt x="278" y="376"/>
                    </a:cubicBezTo>
                    <a:cubicBezTo>
                      <a:pt x="276" y="355"/>
                      <a:pt x="266" y="339"/>
                      <a:pt x="239" y="334"/>
                    </a:cubicBezTo>
                    <a:cubicBezTo>
                      <a:pt x="227" y="332"/>
                      <a:pt x="215" y="330"/>
                      <a:pt x="202" y="329"/>
                    </a:cubicBezTo>
                    <a:cubicBezTo>
                      <a:pt x="185" y="328"/>
                      <a:pt x="170" y="329"/>
                      <a:pt x="155" y="342"/>
                    </a:cubicBezTo>
                    <a:cubicBezTo>
                      <a:pt x="143" y="353"/>
                      <a:pt x="129" y="340"/>
                      <a:pt x="117" y="335"/>
                    </a:cubicBezTo>
                    <a:cubicBezTo>
                      <a:pt x="115" y="334"/>
                      <a:pt x="114" y="328"/>
                      <a:pt x="113" y="328"/>
                    </a:cubicBezTo>
                    <a:cubicBezTo>
                      <a:pt x="91" y="336"/>
                      <a:pt x="84" y="313"/>
                      <a:pt x="68" y="305"/>
                    </a:cubicBezTo>
                    <a:cubicBezTo>
                      <a:pt x="84" y="295"/>
                      <a:pt x="77" y="290"/>
                      <a:pt x="64" y="282"/>
                    </a:cubicBezTo>
                    <a:cubicBezTo>
                      <a:pt x="55" y="277"/>
                      <a:pt x="39" y="280"/>
                      <a:pt x="38" y="262"/>
                    </a:cubicBezTo>
                    <a:cubicBezTo>
                      <a:pt x="38" y="259"/>
                      <a:pt x="27" y="260"/>
                      <a:pt x="28" y="26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2" name="9Slide.vn 39">
                <a:extLst>
                  <a:ext uri="{FF2B5EF4-FFF2-40B4-BE49-F238E27FC236}">
                    <a16:creationId xmlns:a16="http://schemas.microsoft.com/office/drawing/2014/main" id="{F7A7A6A3-5B6F-70AE-1F4B-68630D1BE5EE}"/>
                  </a:ext>
                </a:extLst>
              </p:cNvPr>
              <p:cNvSpPr>
                <a:spLocks/>
              </p:cNvSpPr>
              <p:nvPr/>
            </p:nvSpPr>
            <p:spPr bwMode="auto">
              <a:xfrm>
                <a:off x="6726750" y="3733150"/>
                <a:ext cx="399740" cy="438845"/>
              </a:xfrm>
              <a:custGeom>
                <a:avLst/>
                <a:gdLst>
                  <a:gd name="T0" fmla="*/ 12 w 371"/>
                  <a:gd name="T1" fmla="*/ 144 h 409"/>
                  <a:gd name="T2" fmla="*/ 0 w 371"/>
                  <a:gd name="T3" fmla="*/ 120 h 409"/>
                  <a:gd name="T4" fmla="*/ 45 w 371"/>
                  <a:gd name="T5" fmla="*/ 116 h 409"/>
                  <a:gd name="T6" fmla="*/ 48 w 371"/>
                  <a:gd name="T7" fmla="*/ 108 h 409"/>
                  <a:gd name="T8" fmla="*/ 73 w 371"/>
                  <a:gd name="T9" fmla="*/ 62 h 409"/>
                  <a:gd name="T10" fmla="*/ 69 w 371"/>
                  <a:gd name="T11" fmla="*/ 19 h 409"/>
                  <a:gd name="T12" fmla="*/ 66 w 371"/>
                  <a:gd name="T13" fmla="*/ 6 h 409"/>
                  <a:gd name="T14" fmla="*/ 74 w 371"/>
                  <a:gd name="T15" fmla="*/ 11 h 409"/>
                  <a:gd name="T16" fmla="*/ 90 w 371"/>
                  <a:gd name="T17" fmla="*/ 28 h 409"/>
                  <a:gd name="T18" fmla="*/ 142 w 371"/>
                  <a:gd name="T19" fmla="*/ 52 h 409"/>
                  <a:gd name="T20" fmla="*/ 156 w 371"/>
                  <a:gd name="T21" fmla="*/ 56 h 409"/>
                  <a:gd name="T22" fmla="*/ 175 w 371"/>
                  <a:gd name="T23" fmla="*/ 64 h 409"/>
                  <a:gd name="T24" fmla="*/ 169 w 371"/>
                  <a:gd name="T25" fmla="*/ 95 h 409"/>
                  <a:gd name="T26" fmla="*/ 174 w 371"/>
                  <a:gd name="T27" fmla="*/ 119 h 409"/>
                  <a:gd name="T28" fmla="*/ 227 w 371"/>
                  <a:gd name="T29" fmla="*/ 140 h 409"/>
                  <a:gd name="T30" fmla="*/ 240 w 371"/>
                  <a:gd name="T31" fmla="*/ 127 h 409"/>
                  <a:gd name="T32" fmla="*/ 244 w 371"/>
                  <a:gd name="T33" fmla="*/ 109 h 409"/>
                  <a:gd name="T34" fmla="*/ 271 w 371"/>
                  <a:gd name="T35" fmla="*/ 122 h 409"/>
                  <a:gd name="T36" fmla="*/ 308 w 371"/>
                  <a:gd name="T37" fmla="*/ 166 h 409"/>
                  <a:gd name="T38" fmla="*/ 322 w 371"/>
                  <a:gd name="T39" fmla="*/ 189 h 409"/>
                  <a:gd name="T40" fmla="*/ 340 w 371"/>
                  <a:gd name="T41" fmla="*/ 204 h 409"/>
                  <a:gd name="T42" fmla="*/ 356 w 371"/>
                  <a:gd name="T43" fmla="*/ 224 h 409"/>
                  <a:gd name="T44" fmla="*/ 354 w 371"/>
                  <a:gd name="T45" fmla="*/ 249 h 409"/>
                  <a:gd name="T46" fmla="*/ 359 w 371"/>
                  <a:gd name="T47" fmla="*/ 262 h 409"/>
                  <a:gd name="T48" fmla="*/ 371 w 371"/>
                  <a:gd name="T49" fmla="*/ 271 h 409"/>
                  <a:gd name="T50" fmla="*/ 336 w 371"/>
                  <a:gd name="T51" fmla="*/ 273 h 409"/>
                  <a:gd name="T52" fmla="*/ 307 w 371"/>
                  <a:gd name="T53" fmla="*/ 278 h 409"/>
                  <a:gd name="T54" fmla="*/ 306 w 371"/>
                  <a:gd name="T55" fmla="*/ 283 h 409"/>
                  <a:gd name="T56" fmla="*/ 302 w 371"/>
                  <a:gd name="T57" fmla="*/ 312 h 409"/>
                  <a:gd name="T58" fmla="*/ 257 w 371"/>
                  <a:gd name="T59" fmla="*/ 342 h 409"/>
                  <a:gd name="T60" fmla="*/ 223 w 371"/>
                  <a:gd name="T61" fmla="*/ 353 h 409"/>
                  <a:gd name="T62" fmla="*/ 209 w 371"/>
                  <a:gd name="T63" fmla="*/ 368 h 409"/>
                  <a:gd name="T64" fmla="*/ 160 w 371"/>
                  <a:gd name="T65" fmla="*/ 396 h 409"/>
                  <a:gd name="T66" fmla="*/ 131 w 371"/>
                  <a:gd name="T67" fmla="*/ 389 h 409"/>
                  <a:gd name="T68" fmla="*/ 85 w 371"/>
                  <a:gd name="T69" fmla="*/ 404 h 409"/>
                  <a:gd name="T70" fmla="*/ 81 w 371"/>
                  <a:gd name="T71" fmla="*/ 373 h 409"/>
                  <a:gd name="T72" fmla="*/ 86 w 371"/>
                  <a:gd name="T73" fmla="*/ 336 h 409"/>
                  <a:gd name="T74" fmla="*/ 84 w 371"/>
                  <a:gd name="T75" fmla="*/ 331 h 409"/>
                  <a:gd name="T76" fmla="*/ 53 w 371"/>
                  <a:gd name="T77" fmla="*/ 317 h 409"/>
                  <a:gd name="T78" fmla="*/ 28 w 371"/>
                  <a:gd name="T79" fmla="*/ 312 h 409"/>
                  <a:gd name="T80" fmla="*/ 28 w 371"/>
                  <a:gd name="T81" fmla="*/ 308 h 409"/>
                  <a:gd name="T82" fmla="*/ 22 w 371"/>
                  <a:gd name="T83" fmla="*/ 268 h 409"/>
                  <a:gd name="T84" fmla="*/ 25 w 371"/>
                  <a:gd name="T85" fmla="*/ 233 h 409"/>
                  <a:gd name="T86" fmla="*/ 38 w 371"/>
                  <a:gd name="T87" fmla="*/ 183 h 409"/>
                  <a:gd name="T88" fmla="*/ 38 w 371"/>
                  <a:gd name="T89" fmla="*/ 164 h 409"/>
                  <a:gd name="T90" fmla="*/ 12 w 371"/>
                  <a:gd name="T91" fmla="*/ 14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1" h="409">
                    <a:moveTo>
                      <a:pt x="12" y="144"/>
                    </a:moveTo>
                    <a:cubicBezTo>
                      <a:pt x="8" y="136"/>
                      <a:pt x="0" y="130"/>
                      <a:pt x="0" y="120"/>
                    </a:cubicBezTo>
                    <a:cubicBezTo>
                      <a:pt x="15" y="118"/>
                      <a:pt x="30" y="117"/>
                      <a:pt x="45" y="116"/>
                    </a:cubicBezTo>
                    <a:cubicBezTo>
                      <a:pt x="49" y="115"/>
                      <a:pt x="48" y="111"/>
                      <a:pt x="48" y="108"/>
                    </a:cubicBezTo>
                    <a:cubicBezTo>
                      <a:pt x="56" y="92"/>
                      <a:pt x="65" y="77"/>
                      <a:pt x="73" y="62"/>
                    </a:cubicBezTo>
                    <a:cubicBezTo>
                      <a:pt x="79" y="52"/>
                      <a:pt x="83" y="32"/>
                      <a:pt x="69" y="19"/>
                    </a:cubicBezTo>
                    <a:cubicBezTo>
                      <a:pt x="65" y="15"/>
                      <a:pt x="61" y="10"/>
                      <a:pt x="66" y="6"/>
                    </a:cubicBezTo>
                    <a:cubicBezTo>
                      <a:pt x="72" y="0"/>
                      <a:pt x="71" y="11"/>
                      <a:pt x="74" y="11"/>
                    </a:cubicBezTo>
                    <a:cubicBezTo>
                      <a:pt x="86" y="11"/>
                      <a:pt x="87" y="19"/>
                      <a:pt x="90" y="28"/>
                    </a:cubicBezTo>
                    <a:cubicBezTo>
                      <a:pt x="98" y="55"/>
                      <a:pt x="124" y="44"/>
                      <a:pt x="142" y="52"/>
                    </a:cubicBezTo>
                    <a:cubicBezTo>
                      <a:pt x="146" y="54"/>
                      <a:pt x="153" y="49"/>
                      <a:pt x="156" y="56"/>
                    </a:cubicBezTo>
                    <a:cubicBezTo>
                      <a:pt x="161" y="61"/>
                      <a:pt x="169" y="62"/>
                      <a:pt x="175" y="64"/>
                    </a:cubicBezTo>
                    <a:cubicBezTo>
                      <a:pt x="179" y="75"/>
                      <a:pt x="186" y="86"/>
                      <a:pt x="169" y="95"/>
                    </a:cubicBezTo>
                    <a:cubicBezTo>
                      <a:pt x="164" y="97"/>
                      <a:pt x="165" y="114"/>
                      <a:pt x="174" y="119"/>
                    </a:cubicBezTo>
                    <a:cubicBezTo>
                      <a:pt x="190" y="128"/>
                      <a:pt x="205" y="143"/>
                      <a:pt x="227" y="140"/>
                    </a:cubicBezTo>
                    <a:cubicBezTo>
                      <a:pt x="237" y="139"/>
                      <a:pt x="241" y="138"/>
                      <a:pt x="240" y="127"/>
                    </a:cubicBezTo>
                    <a:cubicBezTo>
                      <a:pt x="240" y="121"/>
                      <a:pt x="236" y="109"/>
                      <a:pt x="244" y="109"/>
                    </a:cubicBezTo>
                    <a:cubicBezTo>
                      <a:pt x="254" y="109"/>
                      <a:pt x="268" y="115"/>
                      <a:pt x="271" y="122"/>
                    </a:cubicBezTo>
                    <a:cubicBezTo>
                      <a:pt x="280" y="140"/>
                      <a:pt x="296" y="151"/>
                      <a:pt x="308" y="166"/>
                    </a:cubicBezTo>
                    <a:cubicBezTo>
                      <a:pt x="314" y="173"/>
                      <a:pt x="320" y="179"/>
                      <a:pt x="322" y="189"/>
                    </a:cubicBezTo>
                    <a:cubicBezTo>
                      <a:pt x="323" y="197"/>
                      <a:pt x="338" y="193"/>
                      <a:pt x="340" y="204"/>
                    </a:cubicBezTo>
                    <a:cubicBezTo>
                      <a:pt x="348" y="209"/>
                      <a:pt x="354" y="215"/>
                      <a:pt x="356" y="224"/>
                    </a:cubicBezTo>
                    <a:cubicBezTo>
                      <a:pt x="355" y="232"/>
                      <a:pt x="365" y="241"/>
                      <a:pt x="354" y="249"/>
                    </a:cubicBezTo>
                    <a:cubicBezTo>
                      <a:pt x="348" y="253"/>
                      <a:pt x="352" y="259"/>
                      <a:pt x="359" y="262"/>
                    </a:cubicBezTo>
                    <a:cubicBezTo>
                      <a:pt x="363" y="264"/>
                      <a:pt x="369" y="264"/>
                      <a:pt x="371" y="271"/>
                    </a:cubicBezTo>
                    <a:cubicBezTo>
                      <a:pt x="360" y="277"/>
                      <a:pt x="353" y="293"/>
                      <a:pt x="336" y="273"/>
                    </a:cubicBezTo>
                    <a:cubicBezTo>
                      <a:pt x="322" y="256"/>
                      <a:pt x="310" y="261"/>
                      <a:pt x="307" y="278"/>
                    </a:cubicBezTo>
                    <a:cubicBezTo>
                      <a:pt x="307" y="280"/>
                      <a:pt x="305" y="282"/>
                      <a:pt x="306" y="283"/>
                    </a:cubicBezTo>
                    <a:cubicBezTo>
                      <a:pt x="325" y="295"/>
                      <a:pt x="306" y="303"/>
                      <a:pt x="302" y="312"/>
                    </a:cubicBezTo>
                    <a:cubicBezTo>
                      <a:pt x="293" y="331"/>
                      <a:pt x="281" y="342"/>
                      <a:pt x="257" y="342"/>
                    </a:cubicBezTo>
                    <a:cubicBezTo>
                      <a:pt x="247" y="342"/>
                      <a:pt x="235" y="350"/>
                      <a:pt x="223" y="353"/>
                    </a:cubicBezTo>
                    <a:cubicBezTo>
                      <a:pt x="218" y="354"/>
                      <a:pt x="208" y="353"/>
                      <a:pt x="209" y="368"/>
                    </a:cubicBezTo>
                    <a:cubicBezTo>
                      <a:pt x="210" y="384"/>
                      <a:pt x="177" y="401"/>
                      <a:pt x="160" y="396"/>
                    </a:cubicBezTo>
                    <a:cubicBezTo>
                      <a:pt x="153" y="378"/>
                      <a:pt x="140" y="374"/>
                      <a:pt x="131" y="389"/>
                    </a:cubicBezTo>
                    <a:cubicBezTo>
                      <a:pt x="119" y="409"/>
                      <a:pt x="102" y="404"/>
                      <a:pt x="85" y="404"/>
                    </a:cubicBezTo>
                    <a:cubicBezTo>
                      <a:pt x="80" y="404"/>
                      <a:pt x="77" y="376"/>
                      <a:pt x="81" y="373"/>
                    </a:cubicBezTo>
                    <a:cubicBezTo>
                      <a:pt x="97" y="362"/>
                      <a:pt x="101" y="351"/>
                      <a:pt x="86" y="336"/>
                    </a:cubicBezTo>
                    <a:cubicBezTo>
                      <a:pt x="85" y="335"/>
                      <a:pt x="84" y="333"/>
                      <a:pt x="84" y="331"/>
                    </a:cubicBezTo>
                    <a:cubicBezTo>
                      <a:pt x="80" y="311"/>
                      <a:pt x="72" y="308"/>
                      <a:pt x="53" y="317"/>
                    </a:cubicBezTo>
                    <a:cubicBezTo>
                      <a:pt x="43" y="322"/>
                      <a:pt x="35" y="323"/>
                      <a:pt x="28" y="312"/>
                    </a:cubicBezTo>
                    <a:cubicBezTo>
                      <a:pt x="26" y="311"/>
                      <a:pt x="26" y="309"/>
                      <a:pt x="28" y="308"/>
                    </a:cubicBezTo>
                    <a:cubicBezTo>
                      <a:pt x="16" y="301"/>
                      <a:pt x="12" y="283"/>
                      <a:pt x="22" y="268"/>
                    </a:cubicBezTo>
                    <a:cubicBezTo>
                      <a:pt x="30" y="256"/>
                      <a:pt x="30" y="247"/>
                      <a:pt x="25" y="233"/>
                    </a:cubicBezTo>
                    <a:cubicBezTo>
                      <a:pt x="21" y="217"/>
                      <a:pt x="11" y="195"/>
                      <a:pt x="38" y="183"/>
                    </a:cubicBezTo>
                    <a:cubicBezTo>
                      <a:pt x="43" y="181"/>
                      <a:pt x="48" y="171"/>
                      <a:pt x="38" y="164"/>
                    </a:cubicBezTo>
                    <a:cubicBezTo>
                      <a:pt x="29" y="158"/>
                      <a:pt x="27" y="142"/>
                      <a:pt x="12" y="14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3" name="9Slide.vn 40">
                <a:extLst>
                  <a:ext uri="{FF2B5EF4-FFF2-40B4-BE49-F238E27FC236}">
                    <a16:creationId xmlns:a16="http://schemas.microsoft.com/office/drawing/2014/main" id="{696BC073-BABE-7F54-F147-DD0E7D6AB98C}"/>
                  </a:ext>
                </a:extLst>
              </p:cNvPr>
              <p:cNvSpPr>
                <a:spLocks/>
              </p:cNvSpPr>
              <p:nvPr/>
            </p:nvSpPr>
            <p:spPr bwMode="auto">
              <a:xfrm>
                <a:off x="6709370" y="5209000"/>
                <a:ext cx="541676" cy="383809"/>
              </a:xfrm>
              <a:custGeom>
                <a:avLst/>
                <a:gdLst>
                  <a:gd name="T0" fmla="*/ 333 w 504"/>
                  <a:gd name="T1" fmla="*/ 193 h 358"/>
                  <a:gd name="T2" fmla="*/ 321 w 504"/>
                  <a:gd name="T3" fmla="*/ 194 h 358"/>
                  <a:gd name="T4" fmla="*/ 306 w 504"/>
                  <a:gd name="T5" fmla="*/ 206 h 358"/>
                  <a:gd name="T6" fmla="*/ 248 w 504"/>
                  <a:gd name="T7" fmla="*/ 217 h 358"/>
                  <a:gd name="T8" fmla="*/ 229 w 504"/>
                  <a:gd name="T9" fmla="*/ 233 h 358"/>
                  <a:gd name="T10" fmla="*/ 200 w 504"/>
                  <a:gd name="T11" fmla="*/ 290 h 358"/>
                  <a:gd name="T12" fmla="*/ 179 w 504"/>
                  <a:gd name="T13" fmla="*/ 303 h 358"/>
                  <a:gd name="T14" fmla="*/ 126 w 504"/>
                  <a:gd name="T15" fmla="*/ 310 h 358"/>
                  <a:gd name="T16" fmla="*/ 75 w 504"/>
                  <a:gd name="T17" fmla="*/ 341 h 358"/>
                  <a:gd name="T18" fmla="*/ 54 w 504"/>
                  <a:gd name="T19" fmla="*/ 330 h 358"/>
                  <a:gd name="T20" fmla="*/ 35 w 504"/>
                  <a:gd name="T21" fmla="*/ 288 h 358"/>
                  <a:gd name="T22" fmla="*/ 36 w 504"/>
                  <a:gd name="T23" fmla="*/ 283 h 358"/>
                  <a:gd name="T24" fmla="*/ 55 w 504"/>
                  <a:gd name="T25" fmla="*/ 244 h 358"/>
                  <a:gd name="T26" fmla="*/ 41 w 504"/>
                  <a:gd name="T27" fmla="*/ 201 h 358"/>
                  <a:gd name="T28" fmla="*/ 21 w 504"/>
                  <a:gd name="T29" fmla="*/ 188 h 358"/>
                  <a:gd name="T30" fmla="*/ 11 w 504"/>
                  <a:gd name="T31" fmla="*/ 164 h 358"/>
                  <a:gd name="T32" fmla="*/ 17 w 504"/>
                  <a:gd name="T33" fmla="*/ 139 h 358"/>
                  <a:gd name="T34" fmla="*/ 20 w 504"/>
                  <a:gd name="T35" fmla="*/ 133 h 358"/>
                  <a:gd name="T36" fmla="*/ 25 w 504"/>
                  <a:gd name="T37" fmla="*/ 117 h 358"/>
                  <a:gd name="T38" fmla="*/ 37 w 504"/>
                  <a:gd name="T39" fmla="*/ 105 h 358"/>
                  <a:gd name="T40" fmla="*/ 37 w 504"/>
                  <a:gd name="T41" fmla="*/ 93 h 358"/>
                  <a:gd name="T42" fmla="*/ 50 w 504"/>
                  <a:gd name="T43" fmla="*/ 68 h 358"/>
                  <a:gd name="T44" fmla="*/ 70 w 504"/>
                  <a:gd name="T45" fmla="*/ 80 h 358"/>
                  <a:gd name="T46" fmla="*/ 106 w 504"/>
                  <a:gd name="T47" fmla="*/ 81 h 358"/>
                  <a:gd name="T48" fmla="*/ 159 w 504"/>
                  <a:gd name="T49" fmla="*/ 70 h 358"/>
                  <a:gd name="T50" fmla="*/ 194 w 504"/>
                  <a:gd name="T51" fmla="*/ 78 h 358"/>
                  <a:gd name="T52" fmla="*/ 213 w 504"/>
                  <a:gd name="T53" fmla="*/ 105 h 358"/>
                  <a:gd name="T54" fmla="*/ 210 w 504"/>
                  <a:gd name="T55" fmla="*/ 112 h 358"/>
                  <a:gd name="T56" fmla="*/ 229 w 504"/>
                  <a:gd name="T57" fmla="*/ 115 h 358"/>
                  <a:gd name="T58" fmla="*/ 310 w 504"/>
                  <a:gd name="T59" fmla="*/ 57 h 358"/>
                  <a:gd name="T60" fmla="*/ 307 w 504"/>
                  <a:gd name="T61" fmla="*/ 37 h 358"/>
                  <a:gd name="T62" fmla="*/ 302 w 504"/>
                  <a:gd name="T63" fmla="*/ 22 h 358"/>
                  <a:gd name="T64" fmla="*/ 319 w 504"/>
                  <a:gd name="T65" fmla="*/ 17 h 358"/>
                  <a:gd name="T66" fmla="*/ 366 w 504"/>
                  <a:gd name="T67" fmla="*/ 14 h 358"/>
                  <a:gd name="T68" fmla="*/ 383 w 504"/>
                  <a:gd name="T69" fmla="*/ 16 h 358"/>
                  <a:gd name="T70" fmla="*/ 408 w 504"/>
                  <a:gd name="T71" fmla="*/ 9 h 358"/>
                  <a:gd name="T72" fmla="*/ 429 w 504"/>
                  <a:gd name="T73" fmla="*/ 16 h 358"/>
                  <a:gd name="T74" fmla="*/ 453 w 504"/>
                  <a:gd name="T75" fmla="*/ 37 h 358"/>
                  <a:gd name="T76" fmla="*/ 461 w 504"/>
                  <a:gd name="T77" fmla="*/ 45 h 358"/>
                  <a:gd name="T78" fmla="*/ 499 w 504"/>
                  <a:gd name="T79" fmla="*/ 70 h 358"/>
                  <a:gd name="T80" fmla="*/ 503 w 504"/>
                  <a:gd name="T81" fmla="*/ 74 h 358"/>
                  <a:gd name="T82" fmla="*/ 498 w 504"/>
                  <a:gd name="T83" fmla="*/ 78 h 358"/>
                  <a:gd name="T84" fmla="*/ 480 w 504"/>
                  <a:gd name="T85" fmla="*/ 82 h 358"/>
                  <a:gd name="T86" fmla="*/ 456 w 504"/>
                  <a:gd name="T87" fmla="*/ 122 h 358"/>
                  <a:gd name="T88" fmla="*/ 446 w 504"/>
                  <a:gd name="T89" fmla="*/ 129 h 358"/>
                  <a:gd name="T90" fmla="*/ 373 w 504"/>
                  <a:gd name="T91" fmla="*/ 170 h 358"/>
                  <a:gd name="T92" fmla="*/ 346 w 504"/>
                  <a:gd name="T93" fmla="*/ 184 h 358"/>
                  <a:gd name="T94" fmla="*/ 333 w 504"/>
                  <a:gd name="T95" fmla="*/ 19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4" h="358">
                    <a:moveTo>
                      <a:pt x="333" y="193"/>
                    </a:moveTo>
                    <a:cubicBezTo>
                      <a:pt x="329" y="196"/>
                      <a:pt x="324" y="186"/>
                      <a:pt x="321" y="194"/>
                    </a:cubicBezTo>
                    <a:cubicBezTo>
                      <a:pt x="319" y="202"/>
                      <a:pt x="325" y="218"/>
                      <a:pt x="306" y="206"/>
                    </a:cubicBezTo>
                    <a:cubicBezTo>
                      <a:pt x="290" y="227"/>
                      <a:pt x="266" y="206"/>
                      <a:pt x="248" y="217"/>
                    </a:cubicBezTo>
                    <a:cubicBezTo>
                      <a:pt x="240" y="221"/>
                      <a:pt x="229" y="221"/>
                      <a:pt x="229" y="233"/>
                    </a:cubicBezTo>
                    <a:cubicBezTo>
                      <a:pt x="211" y="248"/>
                      <a:pt x="202" y="269"/>
                      <a:pt x="200" y="290"/>
                    </a:cubicBezTo>
                    <a:cubicBezTo>
                      <a:pt x="198" y="310"/>
                      <a:pt x="187" y="308"/>
                      <a:pt x="179" y="303"/>
                    </a:cubicBezTo>
                    <a:cubicBezTo>
                      <a:pt x="158" y="290"/>
                      <a:pt x="133" y="299"/>
                      <a:pt x="126" y="310"/>
                    </a:cubicBezTo>
                    <a:cubicBezTo>
                      <a:pt x="113" y="332"/>
                      <a:pt x="89" y="325"/>
                      <a:pt x="75" y="341"/>
                    </a:cubicBezTo>
                    <a:cubicBezTo>
                      <a:pt x="60" y="358"/>
                      <a:pt x="56" y="335"/>
                      <a:pt x="54" y="330"/>
                    </a:cubicBezTo>
                    <a:cubicBezTo>
                      <a:pt x="50" y="315"/>
                      <a:pt x="46" y="300"/>
                      <a:pt x="35" y="288"/>
                    </a:cubicBezTo>
                    <a:cubicBezTo>
                      <a:pt x="32" y="286"/>
                      <a:pt x="32" y="284"/>
                      <a:pt x="36" y="283"/>
                    </a:cubicBezTo>
                    <a:cubicBezTo>
                      <a:pt x="56" y="276"/>
                      <a:pt x="60" y="262"/>
                      <a:pt x="55" y="244"/>
                    </a:cubicBezTo>
                    <a:cubicBezTo>
                      <a:pt x="51" y="230"/>
                      <a:pt x="53" y="213"/>
                      <a:pt x="41" y="201"/>
                    </a:cubicBezTo>
                    <a:cubicBezTo>
                      <a:pt x="35" y="195"/>
                      <a:pt x="31" y="190"/>
                      <a:pt x="21" y="188"/>
                    </a:cubicBezTo>
                    <a:cubicBezTo>
                      <a:pt x="8" y="186"/>
                      <a:pt x="0" y="180"/>
                      <a:pt x="11" y="164"/>
                    </a:cubicBezTo>
                    <a:cubicBezTo>
                      <a:pt x="15" y="159"/>
                      <a:pt x="11" y="147"/>
                      <a:pt x="17" y="139"/>
                    </a:cubicBezTo>
                    <a:cubicBezTo>
                      <a:pt x="18" y="137"/>
                      <a:pt x="17" y="134"/>
                      <a:pt x="20" y="133"/>
                    </a:cubicBezTo>
                    <a:cubicBezTo>
                      <a:pt x="35" y="131"/>
                      <a:pt x="26" y="123"/>
                      <a:pt x="25" y="117"/>
                    </a:cubicBezTo>
                    <a:cubicBezTo>
                      <a:pt x="35" y="119"/>
                      <a:pt x="34" y="110"/>
                      <a:pt x="37" y="105"/>
                    </a:cubicBezTo>
                    <a:cubicBezTo>
                      <a:pt x="38" y="102"/>
                      <a:pt x="36" y="96"/>
                      <a:pt x="37" y="93"/>
                    </a:cubicBezTo>
                    <a:cubicBezTo>
                      <a:pt x="42" y="85"/>
                      <a:pt x="40" y="71"/>
                      <a:pt x="50" y="68"/>
                    </a:cubicBezTo>
                    <a:cubicBezTo>
                      <a:pt x="54" y="66"/>
                      <a:pt x="64" y="75"/>
                      <a:pt x="70" y="80"/>
                    </a:cubicBezTo>
                    <a:cubicBezTo>
                      <a:pt x="82" y="90"/>
                      <a:pt x="94" y="95"/>
                      <a:pt x="106" y="81"/>
                    </a:cubicBezTo>
                    <a:cubicBezTo>
                      <a:pt x="121" y="61"/>
                      <a:pt x="141" y="69"/>
                      <a:pt x="159" y="70"/>
                    </a:cubicBezTo>
                    <a:cubicBezTo>
                      <a:pt x="171" y="71"/>
                      <a:pt x="181" y="77"/>
                      <a:pt x="194" y="78"/>
                    </a:cubicBezTo>
                    <a:cubicBezTo>
                      <a:pt x="207" y="79"/>
                      <a:pt x="213" y="90"/>
                      <a:pt x="213" y="105"/>
                    </a:cubicBezTo>
                    <a:cubicBezTo>
                      <a:pt x="213" y="110"/>
                      <a:pt x="202" y="109"/>
                      <a:pt x="210" y="112"/>
                    </a:cubicBezTo>
                    <a:cubicBezTo>
                      <a:pt x="214" y="114"/>
                      <a:pt x="220" y="121"/>
                      <a:pt x="229" y="115"/>
                    </a:cubicBezTo>
                    <a:cubicBezTo>
                      <a:pt x="256" y="96"/>
                      <a:pt x="287" y="82"/>
                      <a:pt x="310" y="57"/>
                    </a:cubicBezTo>
                    <a:cubicBezTo>
                      <a:pt x="316" y="49"/>
                      <a:pt x="313" y="43"/>
                      <a:pt x="307" y="37"/>
                    </a:cubicBezTo>
                    <a:cubicBezTo>
                      <a:pt x="302" y="33"/>
                      <a:pt x="298" y="29"/>
                      <a:pt x="302" y="22"/>
                    </a:cubicBezTo>
                    <a:cubicBezTo>
                      <a:pt x="306" y="15"/>
                      <a:pt x="314" y="15"/>
                      <a:pt x="319" y="17"/>
                    </a:cubicBezTo>
                    <a:cubicBezTo>
                      <a:pt x="335" y="25"/>
                      <a:pt x="350" y="16"/>
                      <a:pt x="366" y="14"/>
                    </a:cubicBezTo>
                    <a:cubicBezTo>
                      <a:pt x="372" y="13"/>
                      <a:pt x="377" y="14"/>
                      <a:pt x="383" y="16"/>
                    </a:cubicBezTo>
                    <a:cubicBezTo>
                      <a:pt x="391" y="18"/>
                      <a:pt x="400" y="21"/>
                      <a:pt x="408" y="9"/>
                    </a:cubicBezTo>
                    <a:cubicBezTo>
                      <a:pt x="414" y="0"/>
                      <a:pt x="427" y="4"/>
                      <a:pt x="429" y="16"/>
                    </a:cubicBezTo>
                    <a:cubicBezTo>
                      <a:pt x="432" y="30"/>
                      <a:pt x="445" y="30"/>
                      <a:pt x="453" y="37"/>
                    </a:cubicBezTo>
                    <a:cubicBezTo>
                      <a:pt x="456" y="39"/>
                      <a:pt x="457" y="43"/>
                      <a:pt x="461" y="45"/>
                    </a:cubicBezTo>
                    <a:cubicBezTo>
                      <a:pt x="474" y="53"/>
                      <a:pt x="482" y="69"/>
                      <a:pt x="499" y="70"/>
                    </a:cubicBezTo>
                    <a:cubicBezTo>
                      <a:pt x="501" y="70"/>
                      <a:pt x="503" y="72"/>
                      <a:pt x="503" y="74"/>
                    </a:cubicBezTo>
                    <a:cubicBezTo>
                      <a:pt x="504" y="79"/>
                      <a:pt x="499" y="76"/>
                      <a:pt x="498" y="78"/>
                    </a:cubicBezTo>
                    <a:cubicBezTo>
                      <a:pt x="495" y="88"/>
                      <a:pt x="487" y="79"/>
                      <a:pt x="480" y="82"/>
                    </a:cubicBezTo>
                    <a:cubicBezTo>
                      <a:pt x="461" y="91"/>
                      <a:pt x="463" y="108"/>
                      <a:pt x="456" y="122"/>
                    </a:cubicBezTo>
                    <a:cubicBezTo>
                      <a:pt x="453" y="128"/>
                      <a:pt x="451" y="129"/>
                      <a:pt x="446" y="129"/>
                    </a:cubicBezTo>
                    <a:cubicBezTo>
                      <a:pt x="411" y="125"/>
                      <a:pt x="385" y="139"/>
                      <a:pt x="373" y="170"/>
                    </a:cubicBezTo>
                    <a:cubicBezTo>
                      <a:pt x="368" y="182"/>
                      <a:pt x="358" y="185"/>
                      <a:pt x="346" y="184"/>
                    </a:cubicBezTo>
                    <a:cubicBezTo>
                      <a:pt x="343" y="184"/>
                      <a:pt x="327" y="177"/>
                      <a:pt x="333" y="19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4" name="9Slide.vn 41">
                <a:extLst>
                  <a:ext uri="{FF2B5EF4-FFF2-40B4-BE49-F238E27FC236}">
                    <a16:creationId xmlns:a16="http://schemas.microsoft.com/office/drawing/2014/main" id="{F960FF4E-A16E-9870-9BF6-C98E0ABFBEBD}"/>
                  </a:ext>
                </a:extLst>
              </p:cNvPr>
              <p:cNvSpPr>
                <a:spLocks/>
              </p:cNvSpPr>
              <p:nvPr/>
            </p:nvSpPr>
            <p:spPr bwMode="auto">
              <a:xfrm>
                <a:off x="6634056" y="4732499"/>
                <a:ext cx="334565" cy="383809"/>
              </a:xfrm>
              <a:custGeom>
                <a:avLst/>
                <a:gdLst>
                  <a:gd name="T0" fmla="*/ 211 w 312"/>
                  <a:gd name="T1" fmla="*/ 9 h 358"/>
                  <a:gd name="T2" fmla="*/ 234 w 312"/>
                  <a:gd name="T3" fmla="*/ 77 h 358"/>
                  <a:gd name="T4" fmla="*/ 247 w 312"/>
                  <a:gd name="T5" fmla="*/ 97 h 358"/>
                  <a:gd name="T6" fmla="*/ 259 w 312"/>
                  <a:gd name="T7" fmla="*/ 97 h 358"/>
                  <a:gd name="T8" fmla="*/ 259 w 312"/>
                  <a:gd name="T9" fmla="*/ 97 h 358"/>
                  <a:gd name="T10" fmla="*/ 254 w 312"/>
                  <a:gd name="T11" fmla="*/ 128 h 358"/>
                  <a:gd name="T12" fmla="*/ 248 w 312"/>
                  <a:gd name="T13" fmla="*/ 148 h 358"/>
                  <a:gd name="T14" fmla="*/ 259 w 312"/>
                  <a:gd name="T15" fmla="*/ 169 h 358"/>
                  <a:gd name="T16" fmla="*/ 259 w 312"/>
                  <a:gd name="T17" fmla="*/ 169 h 358"/>
                  <a:gd name="T18" fmla="*/ 272 w 312"/>
                  <a:gd name="T19" fmla="*/ 177 h 358"/>
                  <a:gd name="T20" fmla="*/ 307 w 312"/>
                  <a:gd name="T21" fmla="*/ 222 h 358"/>
                  <a:gd name="T22" fmla="*/ 298 w 312"/>
                  <a:gd name="T23" fmla="*/ 229 h 358"/>
                  <a:gd name="T24" fmla="*/ 279 w 312"/>
                  <a:gd name="T25" fmla="*/ 233 h 358"/>
                  <a:gd name="T26" fmla="*/ 279 w 312"/>
                  <a:gd name="T27" fmla="*/ 233 h 358"/>
                  <a:gd name="T28" fmla="*/ 266 w 312"/>
                  <a:gd name="T29" fmla="*/ 249 h 358"/>
                  <a:gd name="T30" fmla="*/ 266 w 312"/>
                  <a:gd name="T31" fmla="*/ 263 h 358"/>
                  <a:gd name="T32" fmla="*/ 301 w 312"/>
                  <a:gd name="T33" fmla="*/ 310 h 358"/>
                  <a:gd name="T34" fmla="*/ 299 w 312"/>
                  <a:gd name="T35" fmla="*/ 335 h 358"/>
                  <a:gd name="T36" fmla="*/ 239 w 312"/>
                  <a:gd name="T37" fmla="*/ 349 h 358"/>
                  <a:gd name="T38" fmla="*/ 239 w 312"/>
                  <a:gd name="T39" fmla="*/ 349 h 358"/>
                  <a:gd name="T40" fmla="*/ 209 w 312"/>
                  <a:gd name="T41" fmla="*/ 331 h 358"/>
                  <a:gd name="T42" fmla="*/ 178 w 312"/>
                  <a:gd name="T43" fmla="*/ 321 h 358"/>
                  <a:gd name="T44" fmla="*/ 160 w 312"/>
                  <a:gd name="T45" fmla="*/ 318 h 358"/>
                  <a:gd name="T46" fmla="*/ 147 w 312"/>
                  <a:gd name="T47" fmla="*/ 329 h 358"/>
                  <a:gd name="T48" fmla="*/ 147 w 312"/>
                  <a:gd name="T49" fmla="*/ 329 h 358"/>
                  <a:gd name="T50" fmla="*/ 120 w 312"/>
                  <a:gd name="T51" fmla="*/ 350 h 358"/>
                  <a:gd name="T52" fmla="*/ 98 w 312"/>
                  <a:gd name="T53" fmla="*/ 354 h 358"/>
                  <a:gd name="T54" fmla="*/ 80 w 312"/>
                  <a:gd name="T55" fmla="*/ 341 h 358"/>
                  <a:gd name="T56" fmla="*/ 43 w 312"/>
                  <a:gd name="T57" fmla="*/ 297 h 358"/>
                  <a:gd name="T58" fmla="*/ 9 w 312"/>
                  <a:gd name="T59" fmla="*/ 271 h 358"/>
                  <a:gd name="T60" fmla="*/ 7 w 312"/>
                  <a:gd name="T61" fmla="*/ 269 h 358"/>
                  <a:gd name="T62" fmla="*/ 1 w 312"/>
                  <a:gd name="T63" fmla="*/ 189 h 358"/>
                  <a:gd name="T64" fmla="*/ 26 w 312"/>
                  <a:gd name="T65" fmla="*/ 170 h 358"/>
                  <a:gd name="T66" fmla="*/ 52 w 312"/>
                  <a:gd name="T67" fmla="*/ 193 h 358"/>
                  <a:gd name="T68" fmla="*/ 74 w 312"/>
                  <a:gd name="T69" fmla="*/ 195 h 358"/>
                  <a:gd name="T70" fmla="*/ 111 w 312"/>
                  <a:gd name="T71" fmla="*/ 156 h 358"/>
                  <a:gd name="T72" fmla="*/ 115 w 312"/>
                  <a:gd name="T73" fmla="*/ 125 h 358"/>
                  <a:gd name="T74" fmla="*/ 124 w 312"/>
                  <a:gd name="T75" fmla="*/ 100 h 358"/>
                  <a:gd name="T76" fmla="*/ 120 w 312"/>
                  <a:gd name="T77" fmla="*/ 91 h 358"/>
                  <a:gd name="T78" fmla="*/ 118 w 312"/>
                  <a:gd name="T79" fmla="*/ 11 h 358"/>
                  <a:gd name="T80" fmla="*/ 124 w 312"/>
                  <a:gd name="T81" fmla="*/ 1 h 358"/>
                  <a:gd name="T82" fmla="*/ 211 w 312"/>
                  <a:gd name="T83" fmla="*/ 9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358">
                    <a:moveTo>
                      <a:pt x="211" y="9"/>
                    </a:moveTo>
                    <a:cubicBezTo>
                      <a:pt x="233" y="21"/>
                      <a:pt x="244" y="52"/>
                      <a:pt x="234" y="77"/>
                    </a:cubicBezTo>
                    <a:cubicBezTo>
                      <a:pt x="228" y="91"/>
                      <a:pt x="232" y="98"/>
                      <a:pt x="247" y="97"/>
                    </a:cubicBezTo>
                    <a:cubicBezTo>
                      <a:pt x="251" y="97"/>
                      <a:pt x="255" y="97"/>
                      <a:pt x="259" y="97"/>
                    </a:cubicBezTo>
                    <a:cubicBezTo>
                      <a:pt x="259" y="97"/>
                      <a:pt x="259" y="97"/>
                      <a:pt x="259" y="97"/>
                    </a:cubicBezTo>
                    <a:cubicBezTo>
                      <a:pt x="272" y="115"/>
                      <a:pt x="272" y="115"/>
                      <a:pt x="254" y="128"/>
                    </a:cubicBezTo>
                    <a:cubicBezTo>
                      <a:pt x="247" y="133"/>
                      <a:pt x="244" y="139"/>
                      <a:pt x="248" y="148"/>
                    </a:cubicBezTo>
                    <a:cubicBezTo>
                      <a:pt x="252" y="155"/>
                      <a:pt x="254" y="163"/>
                      <a:pt x="259" y="169"/>
                    </a:cubicBezTo>
                    <a:cubicBezTo>
                      <a:pt x="259" y="169"/>
                      <a:pt x="259" y="169"/>
                      <a:pt x="259" y="169"/>
                    </a:cubicBezTo>
                    <a:cubicBezTo>
                      <a:pt x="256" y="184"/>
                      <a:pt x="263" y="179"/>
                      <a:pt x="272" y="177"/>
                    </a:cubicBezTo>
                    <a:cubicBezTo>
                      <a:pt x="288" y="174"/>
                      <a:pt x="312" y="207"/>
                      <a:pt x="307" y="222"/>
                    </a:cubicBezTo>
                    <a:cubicBezTo>
                      <a:pt x="306" y="229"/>
                      <a:pt x="303" y="228"/>
                      <a:pt x="298" y="229"/>
                    </a:cubicBezTo>
                    <a:cubicBezTo>
                      <a:pt x="292" y="230"/>
                      <a:pt x="283" y="225"/>
                      <a:pt x="279" y="233"/>
                    </a:cubicBezTo>
                    <a:cubicBezTo>
                      <a:pt x="279" y="233"/>
                      <a:pt x="279" y="233"/>
                      <a:pt x="279" y="233"/>
                    </a:cubicBezTo>
                    <a:cubicBezTo>
                      <a:pt x="272" y="236"/>
                      <a:pt x="270" y="244"/>
                      <a:pt x="266" y="249"/>
                    </a:cubicBezTo>
                    <a:cubicBezTo>
                      <a:pt x="262" y="253"/>
                      <a:pt x="261" y="261"/>
                      <a:pt x="266" y="263"/>
                    </a:cubicBezTo>
                    <a:cubicBezTo>
                      <a:pt x="285" y="274"/>
                      <a:pt x="285" y="298"/>
                      <a:pt x="301" y="310"/>
                    </a:cubicBezTo>
                    <a:cubicBezTo>
                      <a:pt x="308" y="317"/>
                      <a:pt x="307" y="326"/>
                      <a:pt x="299" y="335"/>
                    </a:cubicBezTo>
                    <a:cubicBezTo>
                      <a:pt x="282" y="354"/>
                      <a:pt x="261" y="354"/>
                      <a:pt x="239" y="349"/>
                    </a:cubicBezTo>
                    <a:cubicBezTo>
                      <a:pt x="239" y="349"/>
                      <a:pt x="239" y="349"/>
                      <a:pt x="239" y="349"/>
                    </a:cubicBezTo>
                    <a:cubicBezTo>
                      <a:pt x="235" y="328"/>
                      <a:pt x="232" y="326"/>
                      <a:pt x="209" y="331"/>
                    </a:cubicBezTo>
                    <a:cubicBezTo>
                      <a:pt x="197" y="334"/>
                      <a:pt x="185" y="337"/>
                      <a:pt x="178" y="321"/>
                    </a:cubicBezTo>
                    <a:cubicBezTo>
                      <a:pt x="175" y="312"/>
                      <a:pt x="167" y="313"/>
                      <a:pt x="160" y="318"/>
                    </a:cubicBezTo>
                    <a:cubicBezTo>
                      <a:pt x="156" y="322"/>
                      <a:pt x="152" y="326"/>
                      <a:pt x="147" y="329"/>
                    </a:cubicBezTo>
                    <a:cubicBezTo>
                      <a:pt x="147" y="329"/>
                      <a:pt x="147" y="329"/>
                      <a:pt x="147" y="329"/>
                    </a:cubicBezTo>
                    <a:cubicBezTo>
                      <a:pt x="138" y="335"/>
                      <a:pt x="130" y="344"/>
                      <a:pt x="120" y="350"/>
                    </a:cubicBezTo>
                    <a:cubicBezTo>
                      <a:pt x="113" y="355"/>
                      <a:pt x="106" y="358"/>
                      <a:pt x="98" y="354"/>
                    </a:cubicBezTo>
                    <a:cubicBezTo>
                      <a:pt x="92" y="350"/>
                      <a:pt x="86" y="345"/>
                      <a:pt x="80" y="341"/>
                    </a:cubicBezTo>
                    <a:cubicBezTo>
                      <a:pt x="63" y="330"/>
                      <a:pt x="55" y="312"/>
                      <a:pt x="43" y="297"/>
                    </a:cubicBezTo>
                    <a:cubicBezTo>
                      <a:pt x="33" y="286"/>
                      <a:pt x="24" y="275"/>
                      <a:pt x="9" y="271"/>
                    </a:cubicBezTo>
                    <a:cubicBezTo>
                      <a:pt x="9" y="271"/>
                      <a:pt x="8" y="270"/>
                      <a:pt x="7" y="269"/>
                    </a:cubicBezTo>
                    <a:cubicBezTo>
                      <a:pt x="10" y="242"/>
                      <a:pt x="0" y="216"/>
                      <a:pt x="1" y="189"/>
                    </a:cubicBezTo>
                    <a:cubicBezTo>
                      <a:pt x="2" y="175"/>
                      <a:pt x="13" y="167"/>
                      <a:pt x="26" y="170"/>
                    </a:cubicBezTo>
                    <a:cubicBezTo>
                      <a:pt x="39" y="173"/>
                      <a:pt x="48" y="181"/>
                      <a:pt x="52" y="193"/>
                    </a:cubicBezTo>
                    <a:cubicBezTo>
                      <a:pt x="58" y="210"/>
                      <a:pt x="69" y="202"/>
                      <a:pt x="74" y="195"/>
                    </a:cubicBezTo>
                    <a:cubicBezTo>
                      <a:pt x="85" y="180"/>
                      <a:pt x="97" y="168"/>
                      <a:pt x="111" y="156"/>
                    </a:cubicBezTo>
                    <a:cubicBezTo>
                      <a:pt x="120" y="149"/>
                      <a:pt x="113" y="135"/>
                      <a:pt x="115" y="125"/>
                    </a:cubicBezTo>
                    <a:cubicBezTo>
                      <a:pt x="129" y="121"/>
                      <a:pt x="126" y="110"/>
                      <a:pt x="124" y="100"/>
                    </a:cubicBezTo>
                    <a:cubicBezTo>
                      <a:pt x="124" y="97"/>
                      <a:pt x="119" y="93"/>
                      <a:pt x="120" y="91"/>
                    </a:cubicBezTo>
                    <a:cubicBezTo>
                      <a:pt x="139" y="64"/>
                      <a:pt x="121" y="38"/>
                      <a:pt x="118" y="11"/>
                    </a:cubicBezTo>
                    <a:cubicBezTo>
                      <a:pt x="117" y="4"/>
                      <a:pt x="119" y="1"/>
                      <a:pt x="124" y="1"/>
                    </a:cubicBezTo>
                    <a:cubicBezTo>
                      <a:pt x="153" y="0"/>
                      <a:pt x="182" y="3"/>
                      <a:pt x="211" y="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5" name="9Slide.vn 42">
                <a:extLst>
                  <a:ext uri="{FF2B5EF4-FFF2-40B4-BE49-F238E27FC236}">
                    <a16:creationId xmlns:a16="http://schemas.microsoft.com/office/drawing/2014/main" id="{DA96CB3C-E635-9989-1CC6-0DE8E66184DC}"/>
                  </a:ext>
                </a:extLst>
              </p:cNvPr>
              <p:cNvSpPr>
                <a:spLocks/>
              </p:cNvSpPr>
              <p:nvPr/>
            </p:nvSpPr>
            <p:spPr bwMode="auto">
              <a:xfrm>
                <a:off x="7164146" y="3982263"/>
                <a:ext cx="247665" cy="462019"/>
              </a:xfrm>
              <a:custGeom>
                <a:avLst/>
                <a:gdLst>
                  <a:gd name="T0" fmla="*/ 209 w 231"/>
                  <a:gd name="T1" fmla="*/ 236 h 431"/>
                  <a:gd name="T2" fmla="*/ 222 w 231"/>
                  <a:gd name="T3" fmla="*/ 323 h 431"/>
                  <a:gd name="T4" fmla="*/ 231 w 231"/>
                  <a:gd name="T5" fmla="*/ 343 h 431"/>
                  <a:gd name="T6" fmla="*/ 211 w 231"/>
                  <a:gd name="T7" fmla="*/ 337 h 431"/>
                  <a:gd name="T8" fmla="*/ 209 w 231"/>
                  <a:gd name="T9" fmla="*/ 358 h 431"/>
                  <a:gd name="T10" fmla="*/ 207 w 231"/>
                  <a:gd name="T11" fmla="*/ 362 h 431"/>
                  <a:gd name="T12" fmla="*/ 181 w 231"/>
                  <a:gd name="T13" fmla="*/ 374 h 431"/>
                  <a:gd name="T14" fmla="*/ 160 w 231"/>
                  <a:gd name="T15" fmla="*/ 399 h 431"/>
                  <a:gd name="T16" fmla="*/ 136 w 231"/>
                  <a:gd name="T17" fmla="*/ 419 h 431"/>
                  <a:gd name="T18" fmla="*/ 104 w 231"/>
                  <a:gd name="T19" fmla="*/ 420 h 431"/>
                  <a:gd name="T20" fmla="*/ 83 w 231"/>
                  <a:gd name="T21" fmla="*/ 415 h 431"/>
                  <a:gd name="T22" fmla="*/ 73 w 231"/>
                  <a:gd name="T23" fmla="*/ 371 h 431"/>
                  <a:gd name="T24" fmla="*/ 62 w 231"/>
                  <a:gd name="T25" fmla="*/ 313 h 431"/>
                  <a:gd name="T26" fmla="*/ 49 w 231"/>
                  <a:gd name="T27" fmla="*/ 262 h 431"/>
                  <a:gd name="T28" fmla="*/ 32 w 231"/>
                  <a:gd name="T29" fmla="*/ 217 h 431"/>
                  <a:gd name="T30" fmla="*/ 20 w 231"/>
                  <a:gd name="T31" fmla="*/ 181 h 431"/>
                  <a:gd name="T32" fmla="*/ 12 w 231"/>
                  <a:gd name="T33" fmla="*/ 151 h 431"/>
                  <a:gd name="T34" fmla="*/ 1 w 231"/>
                  <a:gd name="T35" fmla="*/ 107 h 431"/>
                  <a:gd name="T36" fmla="*/ 5 w 231"/>
                  <a:gd name="T37" fmla="*/ 55 h 431"/>
                  <a:gd name="T38" fmla="*/ 32 w 231"/>
                  <a:gd name="T39" fmla="*/ 42 h 431"/>
                  <a:gd name="T40" fmla="*/ 48 w 231"/>
                  <a:gd name="T41" fmla="*/ 33 h 431"/>
                  <a:gd name="T42" fmla="*/ 77 w 231"/>
                  <a:gd name="T43" fmla="*/ 11 h 431"/>
                  <a:gd name="T44" fmla="*/ 97 w 231"/>
                  <a:gd name="T45" fmla="*/ 7 h 431"/>
                  <a:gd name="T46" fmla="*/ 131 w 231"/>
                  <a:gd name="T47" fmla="*/ 24 h 431"/>
                  <a:gd name="T48" fmla="*/ 135 w 231"/>
                  <a:gd name="T49" fmla="*/ 28 h 431"/>
                  <a:gd name="T50" fmla="*/ 150 w 231"/>
                  <a:gd name="T51" fmla="*/ 57 h 431"/>
                  <a:gd name="T52" fmla="*/ 161 w 231"/>
                  <a:gd name="T53" fmla="*/ 81 h 431"/>
                  <a:gd name="T54" fmla="*/ 169 w 231"/>
                  <a:gd name="T55" fmla="*/ 125 h 431"/>
                  <a:gd name="T56" fmla="*/ 175 w 231"/>
                  <a:gd name="T57" fmla="*/ 140 h 431"/>
                  <a:gd name="T58" fmla="*/ 188 w 231"/>
                  <a:gd name="T59" fmla="*/ 179 h 431"/>
                  <a:gd name="T60" fmla="*/ 193 w 231"/>
                  <a:gd name="T61" fmla="*/ 194 h 431"/>
                  <a:gd name="T62" fmla="*/ 198 w 231"/>
                  <a:gd name="T63" fmla="*/ 219 h 431"/>
                  <a:gd name="T64" fmla="*/ 209 w 231"/>
                  <a:gd name="T65" fmla="*/ 236 h 431"/>
                  <a:gd name="T66" fmla="*/ 209 w 231"/>
                  <a:gd name="T67" fmla="*/ 23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1" h="431">
                    <a:moveTo>
                      <a:pt x="209" y="236"/>
                    </a:moveTo>
                    <a:cubicBezTo>
                      <a:pt x="210" y="265"/>
                      <a:pt x="226" y="293"/>
                      <a:pt x="222" y="323"/>
                    </a:cubicBezTo>
                    <a:cubicBezTo>
                      <a:pt x="221" y="330"/>
                      <a:pt x="231" y="335"/>
                      <a:pt x="231" y="343"/>
                    </a:cubicBezTo>
                    <a:cubicBezTo>
                      <a:pt x="223" y="345"/>
                      <a:pt x="219" y="330"/>
                      <a:pt x="211" y="337"/>
                    </a:cubicBezTo>
                    <a:cubicBezTo>
                      <a:pt x="206" y="342"/>
                      <a:pt x="206" y="351"/>
                      <a:pt x="209" y="358"/>
                    </a:cubicBezTo>
                    <a:cubicBezTo>
                      <a:pt x="209" y="359"/>
                      <a:pt x="208" y="361"/>
                      <a:pt x="207" y="362"/>
                    </a:cubicBezTo>
                    <a:cubicBezTo>
                      <a:pt x="191" y="350"/>
                      <a:pt x="188" y="364"/>
                      <a:pt x="181" y="374"/>
                    </a:cubicBezTo>
                    <a:cubicBezTo>
                      <a:pt x="176" y="383"/>
                      <a:pt x="164" y="387"/>
                      <a:pt x="160" y="399"/>
                    </a:cubicBezTo>
                    <a:cubicBezTo>
                      <a:pt x="157" y="408"/>
                      <a:pt x="143" y="409"/>
                      <a:pt x="136" y="419"/>
                    </a:cubicBezTo>
                    <a:cubicBezTo>
                      <a:pt x="131" y="426"/>
                      <a:pt x="116" y="431"/>
                      <a:pt x="104" y="420"/>
                    </a:cubicBezTo>
                    <a:cubicBezTo>
                      <a:pt x="98" y="415"/>
                      <a:pt x="84" y="422"/>
                      <a:pt x="83" y="415"/>
                    </a:cubicBezTo>
                    <a:cubicBezTo>
                      <a:pt x="80" y="400"/>
                      <a:pt x="70" y="385"/>
                      <a:pt x="73" y="371"/>
                    </a:cubicBezTo>
                    <a:cubicBezTo>
                      <a:pt x="77" y="349"/>
                      <a:pt x="74" y="332"/>
                      <a:pt x="62" y="313"/>
                    </a:cubicBezTo>
                    <a:cubicBezTo>
                      <a:pt x="52" y="299"/>
                      <a:pt x="41" y="283"/>
                      <a:pt x="49" y="262"/>
                    </a:cubicBezTo>
                    <a:cubicBezTo>
                      <a:pt x="57" y="243"/>
                      <a:pt x="44" y="229"/>
                      <a:pt x="32" y="217"/>
                    </a:cubicBezTo>
                    <a:cubicBezTo>
                      <a:pt x="21" y="207"/>
                      <a:pt x="16" y="197"/>
                      <a:pt x="20" y="181"/>
                    </a:cubicBezTo>
                    <a:cubicBezTo>
                      <a:pt x="23" y="171"/>
                      <a:pt x="16" y="159"/>
                      <a:pt x="12" y="151"/>
                    </a:cubicBezTo>
                    <a:cubicBezTo>
                      <a:pt x="6" y="136"/>
                      <a:pt x="2" y="119"/>
                      <a:pt x="1" y="107"/>
                    </a:cubicBezTo>
                    <a:cubicBezTo>
                      <a:pt x="0" y="91"/>
                      <a:pt x="1" y="72"/>
                      <a:pt x="5" y="55"/>
                    </a:cubicBezTo>
                    <a:cubicBezTo>
                      <a:pt x="7" y="48"/>
                      <a:pt x="16" y="34"/>
                      <a:pt x="32" y="42"/>
                    </a:cubicBezTo>
                    <a:cubicBezTo>
                      <a:pt x="33" y="43"/>
                      <a:pt x="49" y="42"/>
                      <a:pt x="48" y="33"/>
                    </a:cubicBezTo>
                    <a:cubicBezTo>
                      <a:pt x="45" y="8"/>
                      <a:pt x="65" y="13"/>
                      <a:pt x="77" y="11"/>
                    </a:cubicBezTo>
                    <a:cubicBezTo>
                      <a:pt x="84" y="10"/>
                      <a:pt x="90" y="12"/>
                      <a:pt x="97" y="7"/>
                    </a:cubicBezTo>
                    <a:cubicBezTo>
                      <a:pt x="106" y="0"/>
                      <a:pt x="129" y="12"/>
                      <a:pt x="131" y="24"/>
                    </a:cubicBezTo>
                    <a:cubicBezTo>
                      <a:pt x="131" y="28"/>
                      <a:pt x="133" y="27"/>
                      <a:pt x="135" y="28"/>
                    </a:cubicBezTo>
                    <a:cubicBezTo>
                      <a:pt x="143" y="36"/>
                      <a:pt x="150" y="44"/>
                      <a:pt x="150" y="57"/>
                    </a:cubicBezTo>
                    <a:cubicBezTo>
                      <a:pt x="150" y="65"/>
                      <a:pt x="153" y="75"/>
                      <a:pt x="161" y="81"/>
                    </a:cubicBezTo>
                    <a:cubicBezTo>
                      <a:pt x="175" y="93"/>
                      <a:pt x="166" y="110"/>
                      <a:pt x="169" y="125"/>
                    </a:cubicBezTo>
                    <a:cubicBezTo>
                      <a:pt x="170" y="131"/>
                      <a:pt x="170" y="136"/>
                      <a:pt x="175" y="140"/>
                    </a:cubicBezTo>
                    <a:cubicBezTo>
                      <a:pt x="188" y="150"/>
                      <a:pt x="192" y="165"/>
                      <a:pt x="188" y="179"/>
                    </a:cubicBezTo>
                    <a:cubicBezTo>
                      <a:pt x="187" y="187"/>
                      <a:pt x="189" y="190"/>
                      <a:pt x="193" y="194"/>
                    </a:cubicBezTo>
                    <a:cubicBezTo>
                      <a:pt x="200" y="201"/>
                      <a:pt x="211" y="206"/>
                      <a:pt x="198" y="219"/>
                    </a:cubicBezTo>
                    <a:cubicBezTo>
                      <a:pt x="194" y="223"/>
                      <a:pt x="198" y="235"/>
                      <a:pt x="209" y="236"/>
                    </a:cubicBezTo>
                    <a:cubicBezTo>
                      <a:pt x="209" y="236"/>
                      <a:pt x="209" y="236"/>
                      <a:pt x="209" y="23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6" name="9Slide.vn 43">
                <a:extLst>
                  <a:ext uri="{FF2B5EF4-FFF2-40B4-BE49-F238E27FC236}">
                    <a16:creationId xmlns:a16="http://schemas.microsoft.com/office/drawing/2014/main" id="{F8EE7D32-2B01-69F8-B8C4-94BB7AEEAEAC}"/>
                  </a:ext>
                </a:extLst>
              </p:cNvPr>
              <p:cNvSpPr>
                <a:spLocks/>
              </p:cNvSpPr>
              <p:nvPr/>
            </p:nvSpPr>
            <p:spPr bwMode="auto">
              <a:xfrm>
                <a:off x="6455911" y="5210449"/>
                <a:ext cx="314289" cy="369325"/>
              </a:xfrm>
              <a:custGeom>
                <a:avLst/>
                <a:gdLst>
                  <a:gd name="T0" fmla="*/ 221 w 293"/>
                  <a:gd name="T1" fmla="*/ 288 h 345"/>
                  <a:gd name="T2" fmla="*/ 193 w 293"/>
                  <a:gd name="T3" fmla="*/ 288 h 345"/>
                  <a:gd name="T4" fmla="*/ 146 w 293"/>
                  <a:gd name="T5" fmla="*/ 278 h 345"/>
                  <a:gd name="T6" fmla="*/ 128 w 293"/>
                  <a:gd name="T7" fmla="*/ 305 h 345"/>
                  <a:gd name="T8" fmla="*/ 114 w 293"/>
                  <a:gd name="T9" fmla="*/ 316 h 345"/>
                  <a:gd name="T10" fmla="*/ 81 w 293"/>
                  <a:gd name="T11" fmla="*/ 336 h 345"/>
                  <a:gd name="T12" fmla="*/ 68 w 293"/>
                  <a:gd name="T13" fmla="*/ 340 h 345"/>
                  <a:gd name="T14" fmla="*/ 53 w 293"/>
                  <a:gd name="T15" fmla="*/ 332 h 345"/>
                  <a:gd name="T16" fmla="*/ 53 w 293"/>
                  <a:gd name="T17" fmla="*/ 332 h 345"/>
                  <a:gd name="T18" fmla="*/ 35 w 293"/>
                  <a:gd name="T19" fmla="*/ 325 h 345"/>
                  <a:gd name="T20" fmla="*/ 9 w 293"/>
                  <a:gd name="T21" fmla="*/ 316 h 345"/>
                  <a:gd name="T22" fmla="*/ 9 w 293"/>
                  <a:gd name="T23" fmla="*/ 316 h 345"/>
                  <a:gd name="T24" fmla="*/ 26 w 293"/>
                  <a:gd name="T25" fmla="*/ 280 h 345"/>
                  <a:gd name="T26" fmla="*/ 39 w 293"/>
                  <a:gd name="T27" fmla="*/ 255 h 345"/>
                  <a:gd name="T28" fmla="*/ 16 w 293"/>
                  <a:gd name="T29" fmla="*/ 226 h 345"/>
                  <a:gd name="T30" fmla="*/ 10 w 293"/>
                  <a:gd name="T31" fmla="*/ 199 h 345"/>
                  <a:gd name="T32" fmla="*/ 25 w 293"/>
                  <a:gd name="T33" fmla="*/ 188 h 345"/>
                  <a:gd name="T34" fmla="*/ 63 w 293"/>
                  <a:gd name="T35" fmla="*/ 182 h 345"/>
                  <a:gd name="T36" fmla="*/ 70 w 293"/>
                  <a:gd name="T37" fmla="*/ 130 h 345"/>
                  <a:gd name="T38" fmla="*/ 58 w 293"/>
                  <a:gd name="T39" fmla="*/ 118 h 345"/>
                  <a:gd name="T40" fmla="*/ 76 w 293"/>
                  <a:gd name="T41" fmla="*/ 88 h 345"/>
                  <a:gd name="T42" fmla="*/ 119 w 293"/>
                  <a:gd name="T43" fmla="*/ 34 h 345"/>
                  <a:gd name="T44" fmla="*/ 151 w 293"/>
                  <a:gd name="T45" fmla="*/ 16 h 345"/>
                  <a:gd name="T46" fmla="*/ 207 w 293"/>
                  <a:gd name="T47" fmla="*/ 7 h 345"/>
                  <a:gd name="T48" fmla="*/ 209 w 293"/>
                  <a:gd name="T49" fmla="*/ 0 h 345"/>
                  <a:gd name="T50" fmla="*/ 240 w 293"/>
                  <a:gd name="T51" fmla="*/ 20 h 345"/>
                  <a:gd name="T52" fmla="*/ 247 w 293"/>
                  <a:gd name="T53" fmla="*/ 28 h 345"/>
                  <a:gd name="T54" fmla="*/ 253 w 293"/>
                  <a:gd name="T55" fmla="*/ 50 h 345"/>
                  <a:gd name="T56" fmla="*/ 268 w 293"/>
                  <a:gd name="T57" fmla="*/ 87 h 345"/>
                  <a:gd name="T58" fmla="*/ 261 w 293"/>
                  <a:gd name="T59" fmla="*/ 116 h 345"/>
                  <a:gd name="T60" fmla="*/ 239 w 293"/>
                  <a:gd name="T61" fmla="*/ 153 h 345"/>
                  <a:gd name="T62" fmla="*/ 231 w 293"/>
                  <a:gd name="T63" fmla="*/ 172 h 345"/>
                  <a:gd name="T64" fmla="*/ 236 w 293"/>
                  <a:gd name="T65" fmla="*/ 188 h 345"/>
                  <a:gd name="T66" fmla="*/ 266 w 293"/>
                  <a:gd name="T67" fmla="*/ 201 h 345"/>
                  <a:gd name="T68" fmla="*/ 280 w 293"/>
                  <a:gd name="T69" fmla="*/ 239 h 345"/>
                  <a:gd name="T70" fmla="*/ 280 w 293"/>
                  <a:gd name="T71" fmla="*/ 267 h 345"/>
                  <a:gd name="T72" fmla="*/ 257 w 293"/>
                  <a:gd name="T73" fmla="*/ 270 h 345"/>
                  <a:gd name="T74" fmla="*/ 241 w 293"/>
                  <a:gd name="T75" fmla="*/ 272 h 345"/>
                  <a:gd name="T76" fmla="*/ 239 w 293"/>
                  <a:gd name="T77" fmla="*/ 274 h 345"/>
                  <a:gd name="T78" fmla="*/ 224 w 293"/>
                  <a:gd name="T79" fmla="*/ 287 h 345"/>
                  <a:gd name="T80" fmla="*/ 221 w 293"/>
                  <a:gd name="T81" fmla="*/ 28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345">
                    <a:moveTo>
                      <a:pt x="221" y="288"/>
                    </a:moveTo>
                    <a:cubicBezTo>
                      <a:pt x="212" y="297"/>
                      <a:pt x="205" y="293"/>
                      <a:pt x="193" y="288"/>
                    </a:cubicBezTo>
                    <a:cubicBezTo>
                      <a:pt x="179" y="281"/>
                      <a:pt x="162" y="277"/>
                      <a:pt x="146" y="278"/>
                    </a:cubicBezTo>
                    <a:cubicBezTo>
                      <a:pt x="134" y="279"/>
                      <a:pt x="127" y="290"/>
                      <a:pt x="128" y="305"/>
                    </a:cubicBezTo>
                    <a:cubicBezTo>
                      <a:pt x="129" y="311"/>
                      <a:pt x="124" y="317"/>
                      <a:pt x="114" y="316"/>
                    </a:cubicBezTo>
                    <a:cubicBezTo>
                      <a:pt x="99" y="315"/>
                      <a:pt x="86" y="320"/>
                      <a:pt x="81" y="336"/>
                    </a:cubicBezTo>
                    <a:cubicBezTo>
                      <a:pt x="79" y="345"/>
                      <a:pt x="73" y="343"/>
                      <a:pt x="68" y="340"/>
                    </a:cubicBezTo>
                    <a:cubicBezTo>
                      <a:pt x="63" y="337"/>
                      <a:pt x="60" y="330"/>
                      <a:pt x="53" y="332"/>
                    </a:cubicBezTo>
                    <a:cubicBezTo>
                      <a:pt x="53" y="332"/>
                      <a:pt x="53" y="332"/>
                      <a:pt x="53" y="332"/>
                    </a:cubicBezTo>
                    <a:cubicBezTo>
                      <a:pt x="49" y="324"/>
                      <a:pt x="45" y="319"/>
                      <a:pt x="35" y="325"/>
                    </a:cubicBezTo>
                    <a:cubicBezTo>
                      <a:pt x="24" y="331"/>
                      <a:pt x="17" y="321"/>
                      <a:pt x="9" y="316"/>
                    </a:cubicBezTo>
                    <a:cubicBezTo>
                      <a:pt x="9" y="316"/>
                      <a:pt x="9" y="316"/>
                      <a:pt x="9" y="316"/>
                    </a:cubicBezTo>
                    <a:cubicBezTo>
                      <a:pt x="0" y="299"/>
                      <a:pt x="7" y="285"/>
                      <a:pt x="26" y="280"/>
                    </a:cubicBezTo>
                    <a:cubicBezTo>
                      <a:pt x="45" y="276"/>
                      <a:pt x="48" y="271"/>
                      <a:pt x="39" y="255"/>
                    </a:cubicBezTo>
                    <a:cubicBezTo>
                      <a:pt x="33" y="244"/>
                      <a:pt x="28" y="232"/>
                      <a:pt x="16" y="226"/>
                    </a:cubicBezTo>
                    <a:cubicBezTo>
                      <a:pt x="5" y="220"/>
                      <a:pt x="9" y="209"/>
                      <a:pt x="10" y="199"/>
                    </a:cubicBezTo>
                    <a:cubicBezTo>
                      <a:pt x="11" y="190"/>
                      <a:pt x="16" y="187"/>
                      <a:pt x="25" y="188"/>
                    </a:cubicBezTo>
                    <a:cubicBezTo>
                      <a:pt x="38" y="186"/>
                      <a:pt x="50" y="199"/>
                      <a:pt x="63" y="182"/>
                    </a:cubicBezTo>
                    <a:cubicBezTo>
                      <a:pt x="75" y="167"/>
                      <a:pt x="82" y="145"/>
                      <a:pt x="70" y="130"/>
                    </a:cubicBezTo>
                    <a:cubicBezTo>
                      <a:pt x="66" y="125"/>
                      <a:pt x="54" y="126"/>
                      <a:pt x="58" y="118"/>
                    </a:cubicBezTo>
                    <a:cubicBezTo>
                      <a:pt x="63" y="108"/>
                      <a:pt x="65" y="95"/>
                      <a:pt x="76" y="88"/>
                    </a:cubicBezTo>
                    <a:cubicBezTo>
                      <a:pt x="97" y="75"/>
                      <a:pt x="119" y="65"/>
                      <a:pt x="119" y="34"/>
                    </a:cubicBezTo>
                    <a:cubicBezTo>
                      <a:pt x="120" y="29"/>
                      <a:pt x="136" y="16"/>
                      <a:pt x="151" y="16"/>
                    </a:cubicBezTo>
                    <a:cubicBezTo>
                      <a:pt x="170" y="15"/>
                      <a:pt x="189" y="10"/>
                      <a:pt x="207" y="7"/>
                    </a:cubicBezTo>
                    <a:cubicBezTo>
                      <a:pt x="208" y="6"/>
                      <a:pt x="208" y="2"/>
                      <a:pt x="209" y="0"/>
                    </a:cubicBezTo>
                    <a:cubicBezTo>
                      <a:pt x="216" y="11"/>
                      <a:pt x="224" y="20"/>
                      <a:pt x="240" y="20"/>
                    </a:cubicBezTo>
                    <a:cubicBezTo>
                      <a:pt x="244" y="20"/>
                      <a:pt x="249" y="22"/>
                      <a:pt x="247" y="28"/>
                    </a:cubicBezTo>
                    <a:cubicBezTo>
                      <a:pt x="241" y="42"/>
                      <a:pt x="245" y="39"/>
                      <a:pt x="253" y="50"/>
                    </a:cubicBezTo>
                    <a:cubicBezTo>
                      <a:pt x="261" y="59"/>
                      <a:pt x="280" y="68"/>
                      <a:pt x="268" y="87"/>
                    </a:cubicBezTo>
                    <a:cubicBezTo>
                      <a:pt x="263" y="95"/>
                      <a:pt x="263" y="107"/>
                      <a:pt x="261" y="116"/>
                    </a:cubicBezTo>
                    <a:cubicBezTo>
                      <a:pt x="244" y="122"/>
                      <a:pt x="239" y="141"/>
                      <a:pt x="239" y="153"/>
                    </a:cubicBezTo>
                    <a:cubicBezTo>
                      <a:pt x="239" y="164"/>
                      <a:pt x="235" y="167"/>
                      <a:pt x="231" y="172"/>
                    </a:cubicBezTo>
                    <a:cubicBezTo>
                      <a:pt x="223" y="181"/>
                      <a:pt x="226" y="186"/>
                      <a:pt x="236" y="188"/>
                    </a:cubicBezTo>
                    <a:cubicBezTo>
                      <a:pt x="247" y="189"/>
                      <a:pt x="257" y="195"/>
                      <a:pt x="266" y="201"/>
                    </a:cubicBezTo>
                    <a:cubicBezTo>
                      <a:pt x="279" y="209"/>
                      <a:pt x="280" y="225"/>
                      <a:pt x="280" y="239"/>
                    </a:cubicBezTo>
                    <a:cubicBezTo>
                      <a:pt x="280" y="248"/>
                      <a:pt x="293" y="259"/>
                      <a:pt x="280" y="267"/>
                    </a:cubicBezTo>
                    <a:cubicBezTo>
                      <a:pt x="273" y="272"/>
                      <a:pt x="267" y="281"/>
                      <a:pt x="257" y="270"/>
                    </a:cubicBezTo>
                    <a:cubicBezTo>
                      <a:pt x="252" y="266"/>
                      <a:pt x="245" y="261"/>
                      <a:pt x="241" y="272"/>
                    </a:cubicBezTo>
                    <a:cubicBezTo>
                      <a:pt x="240" y="273"/>
                      <a:pt x="240" y="274"/>
                      <a:pt x="239" y="274"/>
                    </a:cubicBezTo>
                    <a:cubicBezTo>
                      <a:pt x="235" y="279"/>
                      <a:pt x="230" y="284"/>
                      <a:pt x="224" y="287"/>
                    </a:cubicBezTo>
                    <a:cubicBezTo>
                      <a:pt x="223" y="287"/>
                      <a:pt x="222" y="288"/>
                      <a:pt x="221" y="28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7" name="9Slide.vn 44">
                <a:extLst>
                  <a:ext uri="{FF2B5EF4-FFF2-40B4-BE49-F238E27FC236}">
                    <a16:creationId xmlns:a16="http://schemas.microsoft.com/office/drawing/2014/main" id="{C3DACB1A-E1D1-E8EE-68E5-47B13B47A245}"/>
                  </a:ext>
                </a:extLst>
              </p:cNvPr>
              <p:cNvSpPr>
                <a:spLocks/>
              </p:cNvSpPr>
              <p:nvPr/>
            </p:nvSpPr>
            <p:spPr bwMode="auto">
              <a:xfrm>
                <a:off x="7016416" y="3712873"/>
                <a:ext cx="312840" cy="330220"/>
              </a:xfrm>
              <a:custGeom>
                <a:avLst/>
                <a:gdLst>
                  <a:gd name="T0" fmla="*/ 286 w 292"/>
                  <a:gd name="T1" fmla="*/ 274 h 308"/>
                  <a:gd name="T2" fmla="*/ 174 w 292"/>
                  <a:gd name="T3" fmla="*/ 272 h 308"/>
                  <a:gd name="T4" fmla="*/ 135 w 292"/>
                  <a:gd name="T5" fmla="*/ 305 h 308"/>
                  <a:gd name="T6" fmla="*/ 128 w 292"/>
                  <a:gd name="T7" fmla="*/ 306 h 308"/>
                  <a:gd name="T8" fmla="*/ 95 w 292"/>
                  <a:gd name="T9" fmla="*/ 275 h 308"/>
                  <a:gd name="T10" fmla="*/ 97 w 292"/>
                  <a:gd name="T11" fmla="*/ 244 h 308"/>
                  <a:gd name="T12" fmla="*/ 83 w 292"/>
                  <a:gd name="T13" fmla="*/ 214 h 308"/>
                  <a:gd name="T14" fmla="*/ 49 w 292"/>
                  <a:gd name="T15" fmla="*/ 182 h 308"/>
                  <a:gd name="T16" fmla="*/ 25 w 292"/>
                  <a:gd name="T17" fmla="*/ 159 h 308"/>
                  <a:gd name="T18" fmla="*/ 4 w 292"/>
                  <a:gd name="T19" fmla="*/ 121 h 308"/>
                  <a:gd name="T20" fmla="*/ 10 w 292"/>
                  <a:gd name="T21" fmla="*/ 102 h 308"/>
                  <a:gd name="T22" fmla="*/ 25 w 292"/>
                  <a:gd name="T23" fmla="*/ 56 h 308"/>
                  <a:gd name="T24" fmla="*/ 36 w 292"/>
                  <a:gd name="T25" fmla="*/ 39 h 308"/>
                  <a:gd name="T26" fmla="*/ 122 w 292"/>
                  <a:gd name="T27" fmla="*/ 20 h 308"/>
                  <a:gd name="T28" fmla="*/ 166 w 292"/>
                  <a:gd name="T29" fmla="*/ 8 h 308"/>
                  <a:gd name="T30" fmla="*/ 194 w 292"/>
                  <a:gd name="T31" fmla="*/ 1 h 308"/>
                  <a:gd name="T32" fmla="*/ 200 w 292"/>
                  <a:gd name="T33" fmla="*/ 2 h 308"/>
                  <a:gd name="T34" fmla="*/ 219 w 292"/>
                  <a:gd name="T35" fmla="*/ 36 h 308"/>
                  <a:gd name="T36" fmla="*/ 219 w 292"/>
                  <a:gd name="T37" fmla="*/ 38 h 308"/>
                  <a:gd name="T38" fmla="*/ 231 w 292"/>
                  <a:gd name="T39" fmla="*/ 110 h 308"/>
                  <a:gd name="T40" fmla="*/ 239 w 292"/>
                  <a:gd name="T41" fmla="*/ 136 h 308"/>
                  <a:gd name="T42" fmla="*/ 245 w 292"/>
                  <a:gd name="T43" fmla="*/ 168 h 308"/>
                  <a:gd name="T44" fmla="*/ 262 w 292"/>
                  <a:gd name="T45" fmla="*/ 215 h 308"/>
                  <a:gd name="T46" fmla="*/ 286 w 292"/>
                  <a:gd name="T47" fmla="*/ 274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2" h="308">
                    <a:moveTo>
                      <a:pt x="286" y="274"/>
                    </a:moveTo>
                    <a:cubicBezTo>
                      <a:pt x="258" y="234"/>
                      <a:pt x="198" y="246"/>
                      <a:pt x="174" y="272"/>
                    </a:cubicBezTo>
                    <a:cubicBezTo>
                      <a:pt x="162" y="285"/>
                      <a:pt x="142" y="287"/>
                      <a:pt x="135" y="305"/>
                    </a:cubicBezTo>
                    <a:cubicBezTo>
                      <a:pt x="134" y="307"/>
                      <a:pt x="130" y="308"/>
                      <a:pt x="128" y="306"/>
                    </a:cubicBezTo>
                    <a:cubicBezTo>
                      <a:pt x="122" y="289"/>
                      <a:pt x="104" y="286"/>
                      <a:pt x="95" y="275"/>
                    </a:cubicBezTo>
                    <a:cubicBezTo>
                      <a:pt x="90" y="269"/>
                      <a:pt x="95" y="254"/>
                      <a:pt x="97" y="244"/>
                    </a:cubicBezTo>
                    <a:cubicBezTo>
                      <a:pt x="100" y="229"/>
                      <a:pt x="98" y="222"/>
                      <a:pt x="83" y="214"/>
                    </a:cubicBezTo>
                    <a:cubicBezTo>
                      <a:pt x="69" y="208"/>
                      <a:pt x="53" y="203"/>
                      <a:pt x="49" y="182"/>
                    </a:cubicBezTo>
                    <a:cubicBezTo>
                      <a:pt x="48" y="174"/>
                      <a:pt x="33" y="166"/>
                      <a:pt x="25" y="159"/>
                    </a:cubicBezTo>
                    <a:cubicBezTo>
                      <a:pt x="11" y="149"/>
                      <a:pt x="11" y="133"/>
                      <a:pt x="4" y="121"/>
                    </a:cubicBezTo>
                    <a:cubicBezTo>
                      <a:pt x="0" y="115"/>
                      <a:pt x="5" y="107"/>
                      <a:pt x="10" y="102"/>
                    </a:cubicBezTo>
                    <a:cubicBezTo>
                      <a:pt x="23" y="89"/>
                      <a:pt x="25" y="73"/>
                      <a:pt x="25" y="56"/>
                    </a:cubicBezTo>
                    <a:cubicBezTo>
                      <a:pt x="26" y="47"/>
                      <a:pt x="28" y="39"/>
                      <a:pt x="36" y="39"/>
                    </a:cubicBezTo>
                    <a:cubicBezTo>
                      <a:pt x="67" y="39"/>
                      <a:pt x="94" y="29"/>
                      <a:pt x="122" y="20"/>
                    </a:cubicBezTo>
                    <a:cubicBezTo>
                      <a:pt x="137" y="16"/>
                      <a:pt x="152" y="14"/>
                      <a:pt x="166" y="8"/>
                    </a:cubicBezTo>
                    <a:cubicBezTo>
                      <a:pt x="174" y="4"/>
                      <a:pt x="186" y="7"/>
                      <a:pt x="194" y="1"/>
                    </a:cubicBezTo>
                    <a:cubicBezTo>
                      <a:pt x="197" y="0"/>
                      <a:pt x="200" y="0"/>
                      <a:pt x="200" y="2"/>
                    </a:cubicBezTo>
                    <a:cubicBezTo>
                      <a:pt x="201" y="17"/>
                      <a:pt x="216" y="23"/>
                      <a:pt x="219" y="36"/>
                    </a:cubicBezTo>
                    <a:cubicBezTo>
                      <a:pt x="219" y="37"/>
                      <a:pt x="219" y="38"/>
                      <a:pt x="219" y="38"/>
                    </a:cubicBezTo>
                    <a:cubicBezTo>
                      <a:pt x="240" y="59"/>
                      <a:pt x="221" y="87"/>
                      <a:pt x="231" y="110"/>
                    </a:cubicBezTo>
                    <a:cubicBezTo>
                      <a:pt x="234" y="118"/>
                      <a:pt x="235" y="127"/>
                      <a:pt x="239" y="136"/>
                    </a:cubicBezTo>
                    <a:cubicBezTo>
                      <a:pt x="244" y="146"/>
                      <a:pt x="242" y="163"/>
                      <a:pt x="245" y="168"/>
                    </a:cubicBezTo>
                    <a:cubicBezTo>
                      <a:pt x="254" y="183"/>
                      <a:pt x="254" y="200"/>
                      <a:pt x="262" y="215"/>
                    </a:cubicBezTo>
                    <a:cubicBezTo>
                      <a:pt x="272" y="234"/>
                      <a:pt x="292" y="248"/>
                      <a:pt x="286" y="27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8" name="9Slide.vn 45">
                <a:extLst>
                  <a:ext uri="{FF2B5EF4-FFF2-40B4-BE49-F238E27FC236}">
                    <a16:creationId xmlns:a16="http://schemas.microsoft.com/office/drawing/2014/main" id="{789D9B26-A3F8-E794-F49E-8580B822D7B8}"/>
                  </a:ext>
                </a:extLst>
              </p:cNvPr>
              <p:cNvSpPr>
                <a:spLocks/>
              </p:cNvSpPr>
              <p:nvPr/>
            </p:nvSpPr>
            <p:spPr bwMode="auto">
              <a:xfrm>
                <a:off x="7177180" y="4374761"/>
                <a:ext cx="298357" cy="369325"/>
              </a:xfrm>
              <a:custGeom>
                <a:avLst/>
                <a:gdLst>
                  <a:gd name="T0" fmla="*/ 225 w 278"/>
                  <a:gd name="T1" fmla="*/ 222 h 344"/>
                  <a:gd name="T2" fmla="*/ 248 w 278"/>
                  <a:gd name="T3" fmla="*/ 249 h 344"/>
                  <a:gd name="T4" fmla="*/ 262 w 278"/>
                  <a:gd name="T5" fmla="*/ 270 h 344"/>
                  <a:gd name="T6" fmla="*/ 265 w 278"/>
                  <a:gd name="T7" fmla="*/ 302 h 344"/>
                  <a:gd name="T8" fmla="*/ 222 w 278"/>
                  <a:gd name="T9" fmla="*/ 306 h 344"/>
                  <a:gd name="T10" fmla="*/ 191 w 278"/>
                  <a:gd name="T11" fmla="*/ 310 h 344"/>
                  <a:gd name="T12" fmla="*/ 147 w 278"/>
                  <a:gd name="T13" fmla="*/ 337 h 344"/>
                  <a:gd name="T14" fmla="*/ 123 w 278"/>
                  <a:gd name="T15" fmla="*/ 342 h 344"/>
                  <a:gd name="T16" fmla="*/ 119 w 278"/>
                  <a:gd name="T17" fmla="*/ 329 h 344"/>
                  <a:gd name="T18" fmla="*/ 99 w 278"/>
                  <a:gd name="T19" fmla="*/ 315 h 344"/>
                  <a:gd name="T20" fmla="*/ 33 w 278"/>
                  <a:gd name="T21" fmla="*/ 274 h 344"/>
                  <a:gd name="T22" fmla="*/ 28 w 278"/>
                  <a:gd name="T23" fmla="*/ 268 h 344"/>
                  <a:gd name="T24" fmla="*/ 29 w 278"/>
                  <a:gd name="T25" fmla="*/ 244 h 344"/>
                  <a:gd name="T26" fmla="*/ 37 w 278"/>
                  <a:gd name="T27" fmla="*/ 217 h 344"/>
                  <a:gd name="T28" fmla="*/ 50 w 278"/>
                  <a:gd name="T29" fmla="*/ 201 h 344"/>
                  <a:gd name="T30" fmla="*/ 68 w 278"/>
                  <a:gd name="T31" fmla="*/ 135 h 344"/>
                  <a:gd name="T32" fmla="*/ 55 w 278"/>
                  <a:gd name="T33" fmla="*/ 91 h 344"/>
                  <a:gd name="T34" fmla="*/ 38 w 278"/>
                  <a:gd name="T35" fmla="*/ 80 h 344"/>
                  <a:gd name="T36" fmla="*/ 22 w 278"/>
                  <a:gd name="T37" fmla="*/ 80 h 344"/>
                  <a:gd name="T38" fmla="*/ 28 w 278"/>
                  <a:gd name="T39" fmla="*/ 61 h 344"/>
                  <a:gd name="T40" fmla="*/ 66 w 278"/>
                  <a:gd name="T41" fmla="*/ 57 h 344"/>
                  <a:gd name="T42" fmla="*/ 100 w 278"/>
                  <a:gd name="T43" fmla="*/ 65 h 344"/>
                  <a:gd name="T44" fmla="*/ 135 w 278"/>
                  <a:gd name="T45" fmla="*/ 54 h 344"/>
                  <a:gd name="T46" fmla="*/ 152 w 278"/>
                  <a:gd name="T47" fmla="*/ 46 h 344"/>
                  <a:gd name="T48" fmla="*/ 161 w 278"/>
                  <a:gd name="T49" fmla="*/ 41 h 344"/>
                  <a:gd name="T50" fmla="*/ 180 w 278"/>
                  <a:gd name="T51" fmla="*/ 12 h 344"/>
                  <a:gd name="T52" fmla="*/ 188 w 278"/>
                  <a:gd name="T53" fmla="*/ 2 h 344"/>
                  <a:gd name="T54" fmla="*/ 193 w 278"/>
                  <a:gd name="T55" fmla="*/ 17 h 344"/>
                  <a:gd name="T56" fmla="*/ 213 w 278"/>
                  <a:gd name="T57" fmla="*/ 46 h 344"/>
                  <a:gd name="T58" fmla="*/ 221 w 278"/>
                  <a:gd name="T59" fmla="*/ 79 h 344"/>
                  <a:gd name="T60" fmla="*/ 202 w 278"/>
                  <a:gd name="T61" fmla="*/ 81 h 344"/>
                  <a:gd name="T62" fmla="*/ 202 w 278"/>
                  <a:gd name="T63" fmla="*/ 81 h 344"/>
                  <a:gd name="T64" fmla="*/ 196 w 278"/>
                  <a:gd name="T65" fmla="*/ 100 h 344"/>
                  <a:gd name="T66" fmla="*/ 197 w 278"/>
                  <a:gd name="T67" fmla="*/ 114 h 344"/>
                  <a:gd name="T68" fmla="*/ 204 w 278"/>
                  <a:gd name="T69" fmla="*/ 129 h 344"/>
                  <a:gd name="T70" fmla="*/ 212 w 278"/>
                  <a:gd name="T71" fmla="*/ 145 h 344"/>
                  <a:gd name="T72" fmla="*/ 210 w 278"/>
                  <a:gd name="T73" fmla="*/ 160 h 344"/>
                  <a:gd name="T74" fmla="*/ 217 w 278"/>
                  <a:gd name="T75" fmla="*/ 183 h 344"/>
                  <a:gd name="T76" fmla="*/ 221 w 278"/>
                  <a:gd name="T77" fmla="*/ 196 h 344"/>
                  <a:gd name="T78" fmla="*/ 223 w 278"/>
                  <a:gd name="T79" fmla="*/ 209 h 344"/>
                  <a:gd name="T80" fmla="*/ 225 w 278"/>
                  <a:gd name="T81" fmla="*/ 22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8" h="344">
                    <a:moveTo>
                      <a:pt x="225" y="222"/>
                    </a:moveTo>
                    <a:cubicBezTo>
                      <a:pt x="226" y="236"/>
                      <a:pt x="240" y="241"/>
                      <a:pt x="248" y="249"/>
                    </a:cubicBezTo>
                    <a:cubicBezTo>
                      <a:pt x="254" y="255"/>
                      <a:pt x="261" y="262"/>
                      <a:pt x="262" y="270"/>
                    </a:cubicBezTo>
                    <a:cubicBezTo>
                      <a:pt x="264" y="280"/>
                      <a:pt x="278" y="290"/>
                      <a:pt x="265" y="302"/>
                    </a:cubicBezTo>
                    <a:cubicBezTo>
                      <a:pt x="249" y="288"/>
                      <a:pt x="236" y="301"/>
                      <a:pt x="222" y="306"/>
                    </a:cubicBezTo>
                    <a:cubicBezTo>
                      <a:pt x="212" y="310"/>
                      <a:pt x="201" y="307"/>
                      <a:pt x="191" y="310"/>
                    </a:cubicBezTo>
                    <a:cubicBezTo>
                      <a:pt x="175" y="316"/>
                      <a:pt x="159" y="323"/>
                      <a:pt x="147" y="337"/>
                    </a:cubicBezTo>
                    <a:cubicBezTo>
                      <a:pt x="142" y="344"/>
                      <a:pt x="131" y="343"/>
                      <a:pt x="123" y="342"/>
                    </a:cubicBezTo>
                    <a:cubicBezTo>
                      <a:pt x="112" y="340"/>
                      <a:pt x="121" y="332"/>
                      <a:pt x="119" y="329"/>
                    </a:cubicBezTo>
                    <a:cubicBezTo>
                      <a:pt x="116" y="321"/>
                      <a:pt x="107" y="314"/>
                      <a:pt x="99" y="315"/>
                    </a:cubicBezTo>
                    <a:cubicBezTo>
                      <a:pt x="67" y="316"/>
                      <a:pt x="52" y="291"/>
                      <a:pt x="33" y="274"/>
                    </a:cubicBezTo>
                    <a:cubicBezTo>
                      <a:pt x="31" y="272"/>
                      <a:pt x="30" y="268"/>
                      <a:pt x="28" y="268"/>
                    </a:cubicBezTo>
                    <a:cubicBezTo>
                      <a:pt x="0" y="259"/>
                      <a:pt x="16" y="252"/>
                      <a:pt x="29" y="244"/>
                    </a:cubicBezTo>
                    <a:cubicBezTo>
                      <a:pt x="39" y="238"/>
                      <a:pt x="34" y="226"/>
                      <a:pt x="37" y="217"/>
                    </a:cubicBezTo>
                    <a:cubicBezTo>
                      <a:pt x="40" y="211"/>
                      <a:pt x="38" y="204"/>
                      <a:pt x="50" y="201"/>
                    </a:cubicBezTo>
                    <a:cubicBezTo>
                      <a:pt x="71" y="196"/>
                      <a:pt x="81" y="152"/>
                      <a:pt x="68" y="135"/>
                    </a:cubicBezTo>
                    <a:cubicBezTo>
                      <a:pt x="58" y="122"/>
                      <a:pt x="41" y="112"/>
                      <a:pt x="55" y="91"/>
                    </a:cubicBezTo>
                    <a:cubicBezTo>
                      <a:pt x="57" y="88"/>
                      <a:pt x="47" y="75"/>
                      <a:pt x="38" y="80"/>
                    </a:cubicBezTo>
                    <a:cubicBezTo>
                      <a:pt x="32" y="83"/>
                      <a:pt x="27" y="77"/>
                      <a:pt x="22" y="80"/>
                    </a:cubicBezTo>
                    <a:cubicBezTo>
                      <a:pt x="24" y="74"/>
                      <a:pt x="22" y="67"/>
                      <a:pt x="28" y="61"/>
                    </a:cubicBezTo>
                    <a:cubicBezTo>
                      <a:pt x="42" y="44"/>
                      <a:pt x="48" y="43"/>
                      <a:pt x="66" y="57"/>
                    </a:cubicBezTo>
                    <a:cubicBezTo>
                      <a:pt x="76" y="64"/>
                      <a:pt x="88" y="58"/>
                      <a:pt x="100" y="65"/>
                    </a:cubicBezTo>
                    <a:cubicBezTo>
                      <a:pt x="112" y="73"/>
                      <a:pt x="125" y="64"/>
                      <a:pt x="135" y="54"/>
                    </a:cubicBezTo>
                    <a:cubicBezTo>
                      <a:pt x="140" y="50"/>
                      <a:pt x="145" y="47"/>
                      <a:pt x="152" y="46"/>
                    </a:cubicBezTo>
                    <a:cubicBezTo>
                      <a:pt x="155" y="46"/>
                      <a:pt x="161" y="48"/>
                      <a:pt x="161" y="41"/>
                    </a:cubicBezTo>
                    <a:cubicBezTo>
                      <a:pt x="160" y="27"/>
                      <a:pt x="169" y="19"/>
                      <a:pt x="180" y="12"/>
                    </a:cubicBezTo>
                    <a:cubicBezTo>
                      <a:pt x="183" y="10"/>
                      <a:pt x="179" y="0"/>
                      <a:pt x="188" y="2"/>
                    </a:cubicBezTo>
                    <a:cubicBezTo>
                      <a:pt x="198" y="4"/>
                      <a:pt x="193" y="12"/>
                      <a:pt x="193" y="17"/>
                    </a:cubicBezTo>
                    <a:cubicBezTo>
                      <a:pt x="193" y="32"/>
                      <a:pt x="202" y="39"/>
                      <a:pt x="213" y="46"/>
                    </a:cubicBezTo>
                    <a:cubicBezTo>
                      <a:pt x="211" y="58"/>
                      <a:pt x="206" y="72"/>
                      <a:pt x="221" y="79"/>
                    </a:cubicBezTo>
                    <a:cubicBezTo>
                      <a:pt x="215" y="89"/>
                      <a:pt x="207" y="64"/>
                      <a:pt x="202" y="81"/>
                    </a:cubicBezTo>
                    <a:cubicBezTo>
                      <a:pt x="202" y="81"/>
                      <a:pt x="202" y="81"/>
                      <a:pt x="202" y="81"/>
                    </a:cubicBezTo>
                    <a:cubicBezTo>
                      <a:pt x="188" y="87"/>
                      <a:pt x="189" y="87"/>
                      <a:pt x="196" y="100"/>
                    </a:cubicBezTo>
                    <a:cubicBezTo>
                      <a:pt x="198" y="104"/>
                      <a:pt x="198" y="110"/>
                      <a:pt x="197" y="114"/>
                    </a:cubicBezTo>
                    <a:cubicBezTo>
                      <a:pt x="192" y="123"/>
                      <a:pt x="199" y="129"/>
                      <a:pt x="204" y="129"/>
                    </a:cubicBezTo>
                    <a:cubicBezTo>
                      <a:pt x="217" y="131"/>
                      <a:pt x="208" y="140"/>
                      <a:pt x="212" y="145"/>
                    </a:cubicBezTo>
                    <a:cubicBezTo>
                      <a:pt x="197" y="149"/>
                      <a:pt x="209" y="160"/>
                      <a:pt x="210" y="160"/>
                    </a:cubicBezTo>
                    <a:cubicBezTo>
                      <a:pt x="224" y="165"/>
                      <a:pt x="218" y="175"/>
                      <a:pt x="217" y="183"/>
                    </a:cubicBezTo>
                    <a:cubicBezTo>
                      <a:pt x="217" y="188"/>
                      <a:pt x="211" y="193"/>
                      <a:pt x="221" y="196"/>
                    </a:cubicBezTo>
                    <a:cubicBezTo>
                      <a:pt x="226" y="198"/>
                      <a:pt x="228" y="205"/>
                      <a:pt x="223" y="209"/>
                    </a:cubicBezTo>
                    <a:cubicBezTo>
                      <a:pt x="214" y="216"/>
                      <a:pt x="221" y="218"/>
                      <a:pt x="225" y="22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89" name="9Slide.vn 46">
                <a:extLst>
                  <a:ext uri="{FF2B5EF4-FFF2-40B4-BE49-F238E27FC236}">
                    <a16:creationId xmlns:a16="http://schemas.microsoft.com/office/drawing/2014/main" id="{BD9E1E1E-9EC3-946F-2E6C-B1B9D90A1F6C}"/>
                  </a:ext>
                </a:extLst>
              </p:cNvPr>
              <p:cNvSpPr>
                <a:spLocks/>
              </p:cNvSpPr>
              <p:nvPr/>
            </p:nvSpPr>
            <p:spPr bwMode="auto">
              <a:xfrm>
                <a:off x="6563088" y="3188577"/>
                <a:ext cx="379463" cy="289667"/>
              </a:xfrm>
              <a:custGeom>
                <a:avLst/>
                <a:gdLst>
                  <a:gd name="T0" fmla="*/ 133 w 353"/>
                  <a:gd name="T1" fmla="*/ 239 h 270"/>
                  <a:gd name="T2" fmla="*/ 125 w 353"/>
                  <a:gd name="T3" fmla="*/ 237 h 270"/>
                  <a:gd name="T4" fmla="*/ 85 w 353"/>
                  <a:gd name="T5" fmla="*/ 217 h 270"/>
                  <a:gd name="T6" fmla="*/ 60 w 353"/>
                  <a:gd name="T7" fmla="*/ 207 h 270"/>
                  <a:gd name="T8" fmla="*/ 41 w 353"/>
                  <a:gd name="T9" fmla="*/ 193 h 270"/>
                  <a:gd name="T10" fmla="*/ 11 w 353"/>
                  <a:gd name="T11" fmla="*/ 154 h 270"/>
                  <a:gd name="T12" fmla="*/ 1 w 353"/>
                  <a:gd name="T13" fmla="*/ 144 h 270"/>
                  <a:gd name="T14" fmla="*/ 19 w 353"/>
                  <a:gd name="T15" fmla="*/ 117 h 270"/>
                  <a:gd name="T16" fmla="*/ 26 w 353"/>
                  <a:gd name="T17" fmla="*/ 90 h 270"/>
                  <a:gd name="T18" fmla="*/ 17 w 353"/>
                  <a:gd name="T19" fmla="*/ 74 h 270"/>
                  <a:gd name="T20" fmla="*/ 86 w 353"/>
                  <a:gd name="T21" fmla="*/ 62 h 270"/>
                  <a:gd name="T22" fmla="*/ 104 w 353"/>
                  <a:gd name="T23" fmla="*/ 37 h 270"/>
                  <a:gd name="T24" fmla="*/ 120 w 353"/>
                  <a:gd name="T25" fmla="*/ 1 h 270"/>
                  <a:gd name="T26" fmla="*/ 125 w 353"/>
                  <a:gd name="T27" fmla="*/ 3 h 270"/>
                  <a:gd name="T28" fmla="*/ 137 w 353"/>
                  <a:gd name="T29" fmla="*/ 15 h 270"/>
                  <a:gd name="T30" fmla="*/ 137 w 353"/>
                  <a:gd name="T31" fmla="*/ 19 h 270"/>
                  <a:gd name="T32" fmla="*/ 147 w 353"/>
                  <a:gd name="T33" fmla="*/ 43 h 270"/>
                  <a:gd name="T34" fmla="*/ 199 w 353"/>
                  <a:gd name="T35" fmla="*/ 67 h 270"/>
                  <a:gd name="T36" fmla="*/ 265 w 353"/>
                  <a:gd name="T37" fmla="*/ 124 h 270"/>
                  <a:gd name="T38" fmla="*/ 268 w 353"/>
                  <a:gd name="T39" fmla="*/ 145 h 270"/>
                  <a:gd name="T40" fmla="*/ 285 w 353"/>
                  <a:gd name="T41" fmla="*/ 161 h 270"/>
                  <a:gd name="T42" fmla="*/ 292 w 353"/>
                  <a:gd name="T43" fmla="*/ 160 h 270"/>
                  <a:gd name="T44" fmla="*/ 309 w 353"/>
                  <a:gd name="T45" fmla="*/ 144 h 270"/>
                  <a:gd name="T46" fmla="*/ 342 w 353"/>
                  <a:gd name="T47" fmla="*/ 150 h 270"/>
                  <a:gd name="T48" fmla="*/ 352 w 353"/>
                  <a:gd name="T49" fmla="*/ 169 h 270"/>
                  <a:gd name="T50" fmla="*/ 326 w 353"/>
                  <a:gd name="T51" fmla="*/ 182 h 270"/>
                  <a:gd name="T52" fmla="*/ 318 w 353"/>
                  <a:gd name="T53" fmla="*/ 185 h 270"/>
                  <a:gd name="T54" fmla="*/ 305 w 353"/>
                  <a:gd name="T55" fmla="*/ 187 h 270"/>
                  <a:gd name="T56" fmla="*/ 290 w 353"/>
                  <a:gd name="T57" fmla="*/ 187 h 270"/>
                  <a:gd name="T58" fmla="*/ 280 w 353"/>
                  <a:gd name="T59" fmla="*/ 208 h 270"/>
                  <a:gd name="T60" fmla="*/ 277 w 353"/>
                  <a:gd name="T61" fmla="*/ 227 h 270"/>
                  <a:gd name="T62" fmla="*/ 230 w 353"/>
                  <a:gd name="T63" fmla="*/ 270 h 270"/>
                  <a:gd name="T64" fmla="*/ 200 w 353"/>
                  <a:gd name="T65" fmla="*/ 242 h 270"/>
                  <a:gd name="T66" fmla="*/ 180 w 353"/>
                  <a:gd name="T67" fmla="*/ 246 h 270"/>
                  <a:gd name="T68" fmla="*/ 149 w 353"/>
                  <a:gd name="T69" fmla="*/ 236 h 270"/>
                  <a:gd name="T70" fmla="*/ 133 w 353"/>
                  <a:gd name="T71" fmla="*/ 23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270">
                    <a:moveTo>
                      <a:pt x="133" y="239"/>
                    </a:moveTo>
                    <a:cubicBezTo>
                      <a:pt x="130" y="240"/>
                      <a:pt x="129" y="235"/>
                      <a:pt x="125" y="237"/>
                    </a:cubicBezTo>
                    <a:cubicBezTo>
                      <a:pt x="105" y="244"/>
                      <a:pt x="94" y="233"/>
                      <a:pt x="85" y="217"/>
                    </a:cubicBezTo>
                    <a:cubicBezTo>
                      <a:pt x="79" y="208"/>
                      <a:pt x="67" y="205"/>
                      <a:pt x="60" y="207"/>
                    </a:cubicBezTo>
                    <a:cubicBezTo>
                      <a:pt x="43" y="213"/>
                      <a:pt x="41" y="205"/>
                      <a:pt x="41" y="193"/>
                    </a:cubicBezTo>
                    <a:cubicBezTo>
                      <a:pt x="40" y="163"/>
                      <a:pt x="40" y="163"/>
                      <a:pt x="11" y="154"/>
                    </a:cubicBezTo>
                    <a:cubicBezTo>
                      <a:pt x="7" y="153"/>
                      <a:pt x="0" y="152"/>
                      <a:pt x="1" y="144"/>
                    </a:cubicBezTo>
                    <a:cubicBezTo>
                      <a:pt x="1" y="136"/>
                      <a:pt x="13" y="123"/>
                      <a:pt x="19" y="117"/>
                    </a:cubicBezTo>
                    <a:cubicBezTo>
                      <a:pt x="25" y="111"/>
                      <a:pt x="48" y="105"/>
                      <a:pt x="26" y="90"/>
                    </a:cubicBezTo>
                    <a:cubicBezTo>
                      <a:pt x="22" y="87"/>
                      <a:pt x="20" y="79"/>
                      <a:pt x="17" y="74"/>
                    </a:cubicBezTo>
                    <a:cubicBezTo>
                      <a:pt x="40" y="68"/>
                      <a:pt x="60" y="53"/>
                      <a:pt x="86" y="62"/>
                    </a:cubicBezTo>
                    <a:cubicBezTo>
                      <a:pt x="92" y="63"/>
                      <a:pt x="108" y="52"/>
                      <a:pt x="104" y="37"/>
                    </a:cubicBezTo>
                    <a:cubicBezTo>
                      <a:pt x="100" y="20"/>
                      <a:pt x="113" y="12"/>
                      <a:pt x="120" y="1"/>
                    </a:cubicBezTo>
                    <a:cubicBezTo>
                      <a:pt x="120" y="0"/>
                      <a:pt x="124" y="2"/>
                      <a:pt x="125" y="3"/>
                    </a:cubicBezTo>
                    <a:cubicBezTo>
                      <a:pt x="125" y="11"/>
                      <a:pt x="135" y="9"/>
                      <a:pt x="137" y="15"/>
                    </a:cubicBezTo>
                    <a:cubicBezTo>
                      <a:pt x="139" y="16"/>
                      <a:pt x="139" y="18"/>
                      <a:pt x="137" y="19"/>
                    </a:cubicBezTo>
                    <a:cubicBezTo>
                      <a:pt x="128" y="32"/>
                      <a:pt x="140" y="37"/>
                      <a:pt x="147" y="43"/>
                    </a:cubicBezTo>
                    <a:cubicBezTo>
                      <a:pt x="162" y="55"/>
                      <a:pt x="184" y="54"/>
                      <a:pt x="199" y="67"/>
                    </a:cubicBezTo>
                    <a:cubicBezTo>
                      <a:pt x="221" y="86"/>
                      <a:pt x="247" y="100"/>
                      <a:pt x="265" y="124"/>
                    </a:cubicBezTo>
                    <a:cubicBezTo>
                      <a:pt x="271" y="132"/>
                      <a:pt x="268" y="139"/>
                      <a:pt x="268" y="145"/>
                    </a:cubicBezTo>
                    <a:cubicBezTo>
                      <a:pt x="266" y="160"/>
                      <a:pt x="275" y="161"/>
                      <a:pt x="285" y="161"/>
                    </a:cubicBezTo>
                    <a:cubicBezTo>
                      <a:pt x="287" y="161"/>
                      <a:pt x="289" y="158"/>
                      <a:pt x="292" y="160"/>
                    </a:cubicBezTo>
                    <a:cubicBezTo>
                      <a:pt x="310" y="170"/>
                      <a:pt x="310" y="158"/>
                      <a:pt x="309" y="144"/>
                    </a:cubicBezTo>
                    <a:cubicBezTo>
                      <a:pt x="320" y="148"/>
                      <a:pt x="329" y="159"/>
                      <a:pt x="342" y="150"/>
                    </a:cubicBezTo>
                    <a:cubicBezTo>
                      <a:pt x="344" y="148"/>
                      <a:pt x="353" y="161"/>
                      <a:pt x="352" y="169"/>
                    </a:cubicBezTo>
                    <a:cubicBezTo>
                      <a:pt x="351" y="191"/>
                      <a:pt x="348" y="193"/>
                      <a:pt x="326" y="182"/>
                    </a:cubicBezTo>
                    <a:cubicBezTo>
                      <a:pt x="320" y="179"/>
                      <a:pt x="319" y="182"/>
                      <a:pt x="318" y="185"/>
                    </a:cubicBezTo>
                    <a:cubicBezTo>
                      <a:pt x="315" y="197"/>
                      <a:pt x="307" y="189"/>
                      <a:pt x="305" y="187"/>
                    </a:cubicBezTo>
                    <a:cubicBezTo>
                      <a:pt x="299" y="179"/>
                      <a:pt x="293" y="181"/>
                      <a:pt x="290" y="187"/>
                    </a:cubicBezTo>
                    <a:cubicBezTo>
                      <a:pt x="287" y="194"/>
                      <a:pt x="268" y="194"/>
                      <a:pt x="280" y="208"/>
                    </a:cubicBezTo>
                    <a:cubicBezTo>
                      <a:pt x="285" y="215"/>
                      <a:pt x="268" y="220"/>
                      <a:pt x="277" y="227"/>
                    </a:cubicBezTo>
                    <a:cubicBezTo>
                      <a:pt x="260" y="239"/>
                      <a:pt x="237" y="243"/>
                      <a:pt x="230" y="270"/>
                    </a:cubicBezTo>
                    <a:cubicBezTo>
                      <a:pt x="220" y="256"/>
                      <a:pt x="207" y="254"/>
                      <a:pt x="200" y="242"/>
                    </a:cubicBezTo>
                    <a:cubicBezTo>
                      <a:pt x="196" y="235"/>
                      <a:pt x="186" y="243"/>
                      <a:pt x="180" y="246"/>
                    </a:cubicBezTo>
                    <a:cubicBezTo>
                      <a:pt x="161" y="257"/>
                      <a:pt x="157" y="256"/>
                      <a:pt x="149" y="236"/>
                    </a:cubicBezTo>
                    <a:cubicBezTo>
                      <a:pt x="146" y="228"/>
                      <a:pt x="143" y="229"/>
                      <a:pt x="133" y="23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0" name="9Slide.vn 47">
                <a:extLst>
                  <a:ext uri="{FF2B5EF4-FFF2-40B4-BE49-F238E27FC236}">
                    <a16:creationId xmlns:a16="http://schemas.microsoft.com/office/drawing/2014/main" id="{40B05F02-6B91-C9A5-8054-CD7FA4FF65E0}"/>
                  </a:ext>
                </a:extLst>
              </p:cNvPr>
              <p:cNvSpPr>
                <a:spLocks/>
              </p:cNvSpPr>
              <p:nvPr/>
            </p:nvSpPr>
            <p:spPr bwMode="auto">
              <a:xfrm>
                <a:off x="7184423" y="4706429"/>
                <a:ext cx="256355" cy="395395"/>
              </a:xfrm>
              <a:custGeom>
                <a:avLst/>
                <a:gdLst>
                  <a:gd name="T0" fmla="*/ 199 w 239"/>
                  <a:gd name="T1" fmla="*/ 149 h 369"/>
                  <a:gd name="T2" fmla="*/ 172 w 239"/>
                  <a:gd name="T3" fmla="*/ 144 h 369"/>
                  <a:gd name="T4" fmla="*/ 168 w 239"/>
                  <a:gd name="T5" fmla="*/ 159 h 369"/>
                  <a:gd name="T6" fmla="*/ 178 w 239"/>
                  <a:gd name="T7" fmla="*/ 178 h 369"/>
                  <a:gd name="T8" fmla="*/ 181 w 239"/>
                  <a:gd name="T9" fmla="*/ 204 h 369"/>
                  <a:gd name="T10" fmla="*/ 177 w 239"/>
                  <a:gd name="T11" fmla="*/ 248 h 369"/>
                  <a:gd name="T12" fmla="*/ 187 w 239"/>
                  <a:gd name="T13" fmla="*/ 249 h 369"/>
                  <a:gd name="T14" fmla="*/ 183 w 239"/>
                  <a:gd name="T15" fmla="*/ 307 h 369"/>
                  <a:gd name="T16" fmla="*/ 187 w 239"/>
                  <a:gd name="T17" fmla="*/ 313 h 369"/>
                  <a:gd name="T18" fmla="*/ 196 w 239"/>
                  <a:gd name="T19" fmla="*/ 336 h 369"/>
                  <a:gd name="T20" fmla="*/ 200 w 239"/>
                  <a:gd name="T21" fmla="*/ 352 h 369"/>
                  <a:gd name="T22" fmla="*/ 191 w 239"/>
                  <a:gd name="T23" fmla="*/ 332 h 369"/>
                  <a:gd name="T24" fmla="*/ 184 w 239"/>
                  <a:gd name="T25" fmla="*/ 322 h 369"/>
                  <a:gd name="T26" fmla="*/ 174 w 239"/>
                  <a:gd name="T27" fmla="*/ 328 h 369"/>
                  <a:gd name="T28" fmla="*/ 145 w 239"/>
                  <a:gd name="T29" fmla="*/ 369 h 369"/>
                  <a:gd name="T30" fmla="*/ 114 w 239"/>
                  <a:gd name="T31" fmla="*/ 330 h 369"/>
                  <a:gd name="T32" fmla="*/ 81 w 239"/>
                  <a:gd name="T33" fmla="*/ 321 h 369"/>
                  <a:gd name="T34" fmla="*/ 66 w 239"/>
                  <a:gd name="T35" fmla="*/ 302 h 369"/>
                  <a:gd name="T36" fmla="*/ 60 w 239"/>
                  <a:gd name="T37" fmla="*/ 302 h 369"/>
                  <a:gd name="T38" fmla="*/ 60 w 239"/>
                  <a:gd name="T39" fmla="*/ 302 h 369"/>
                  <a:gd name="T40" fmla="*/ 52 w 239"/>
                  <a:gd name="T41" fmla="*/ 290 h 369"/>
                  <a:gd name="T42" fmla="*/ 40 w 239"/>
                  <a:gd name="T43" fmla="*/ 252 h 369"/>
                  <a:gd name="T44" fmla="*/ 37 w 239"/>
                  <a:gd name="T45" fmla="*/ 243 h 369"/>
                  <a:gd name="T46" fmla="*/ 13 w 239"/>
                  <a:gd name="T47" fmla="*/ 220 h 369"/>
                  <a:gd name="T48" fmla="*/ 1 w 239"/>
                  <a:gd name="T49" fmla="*/ 162 h 369"/>
                  <a:gd name="T50" fmla="*/ 21 w 239"/>
                  <a:gd name="T51" fmla="*/ 137 h 369"/>
                  <a:gd name="T52" fmla="*/ 39 w 239"/>
                  <a:gd name="T53" fmla="*/ 139 h 369"/>
                  <a:gd name="T54" fmla="*/ 62 w 239"/>
                  <a:gd name="T55" fmla="*/ 147 h 369"/>
                  <a:gd name="T56" fmla="*/ 72 w 239"/>
                  <a:gd name="T57" fmla="*/ 132 h 369"/>
                  <a:gd name="T58" fmla="*/ 92 w 239"/>
                  <a:gd name="T59" fmla="*/ 95 h 369"/>
                  <a:gd name="T60" fmla="*/ 114 w 239"/>
                  <a:gd name="T61" fmla="*/ 89 h 369"/>
                  <a:gd name="T62" fmla="*/ 104 w 239"/>
                  <a:gd name="T63" fmla="*/ 75 h 369"/>
                  <a:gd name="T64" fmla="*/ 126 w 239"/>
                  <a:gd name="T65" fmla="*/ 43 h 369"/>
                  <a:gd name="T66" fmla="*/ 169 w 239"/>
                  <a:gd name="T67" fmla="*/ 19 h 369"/>
                  <a:gd name="T68" fmla="*/ 239 w 239"/>
                  <a:gd name="T69" fmla="*/ 0 h 369"/>
                  <a:gd name="T70" fmla="*/ 231 w 239"/>
                  <a:gd name="T71" fmla="*/ 25 h 369"/>
                  <a:gd name="T72" fmla="*/ 231 w 239"/>
                  <a:gd name="T73" fmla="*/ 25 h 369"/>
                  <a:gd name="T74" fmla="*/ 207 w 239"/>
                  <a:gd name="T75" fmla="*/ 45 h 369"/>
                  <a:gd name="T76" fmla="*/ 207 w 239"/>
                  <a:gd name="T77" fmla="*/ 45 h 369"/>
                  <a:gd name="T78" fmla="*/ 191 w 239"/>
                  <a:gd name="T79" fmla="*/ 61 h 369"/>
                  <a:gd name="T80" fmla="*/ 191 w 239"/>
                  <a:gd name="T81" fmla="*/ 61 h 369"/>
                  <a:gd name="T82" fmla="*/ 179 w 239"/>
                  <a:gd name="T83" fmla="*/ 68 h 369"/>
                  <a:gd name="T84" fmla="*/ 180 w 239"/>
                  <a:gd name="T85" fmla="*/ 104 h 369"/>
                  <a:gd name="T86" fmla="*/ 203 w 239"/>
                  <a:gd name="T87" fmla="*/ 133 h 369"/>
                  <a:gd name="T88" fmla="*/ 203 w 239"/>
                  <a:gd name="T89" fmla="*/ 145 h 369"/>
                  <a:gd name="T90" fmla="*/ 199 w 239"/>
                  <a:gd name="T91" fmla="*/ 14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 h="369">
                    <a:moveTo>
                      <a:pt x="199" y="149"/>
                    </a:moveTo>
                    <a:cubicBezTo>
                      <a:pt x="190" y="147"/>
                      <a:pt x="183" y="139"/>
                      <a:pt x="172" y="144"/>
                    </a:cubicBezTo>
                    <a:cubicBezTo>
                      <a:pt x="163" y="149"/>
                      <a:pt x="166" y="156"/>
                      <a:pt x="168" y="159"/>
                    </a:cubicBezTo>
                    <a:cubicBezTo>
                      <a:pt x="173" y="165"/>
                      <a:pt x="173" y="172"/>
                      <a:pt x="178" y="178"/>
                    </a:cubicBezTo>
                    <a:cubicBezTo>
                      <a:pt x="185" y="186"/>
                      <a:pt x="190" y="191"/>
                      <a:pt x="181" y="204"/>
                    </a:cubicBezTo>
                    <a:cubicBezTo>
                      <a:pt x="174" y="214"/>
                      <a:pt x="180" y="233"/>
                      <a:pt x="177" y="248"/>
                    </a:cubicBezTo>
                    <a:cubicBezTo>
                      <a:pt x="176" y="253"/>
                      <a:pt x="183" y="250"/>
                      <a:pt x="187" y="249"/>
                    </a:cubicBezTo>
                    <a:cubicBezTo>
                      <a:pt x="171" y="267"/>
                      <a:pt x="180" y="287"/>
                      <a:pt x="183" y="307"/>
                    </a:cubicBezTo>
                    <a:cubicBezTo>
                      <a:pt x="184" y="310"/>
                      <a:pt x="183" y="312"/>
                      <a:pt x="187" y="313"/>
                    </a:cubicBezTo>
                    <a:cubicBezTo>
                      <a:pt x="201" y="316"/>
                      <a:pt x="201" y="325"/>
                      <a:pt x="196" y="336"/>
                    </a:cubicBezTo>
                    <a:cubicBezTo>
                      <a:pt x="194" y="343"/>
                      <a:pt x="207" y="351"/>
                      <a:pt x="200" y="352"/>
                    </a:cubicBezTo>
                    <a:cubicBezTo>
                      <a:pt x="187" y="353"/>
                      <a:pt x="193" y="340"/>
                      <a:pt x="191" y="332"/>
                    </a:cubicBezTo>
                    <a:cubicBezTo>
                      <a:pt x="189" y="328"/>
                      <a:pt x="187" y="323"/>
                      <a:pt x="184" y="322"/>
                    </a:cubicBezTo>
                    <a:cubicBezTo>
                      <a:pt x="180" y="320"/>
                      <a:pt x="177" y="325"/>
                      <a:pt x="174" y="328"/>
                    </a:cubicBezTo>
                    <a:cubicBezTo>
                      <a:pt x="164" y="341"/>
                      <a:pt x="145" y="347"/>
                      <a:pt x="145" y="369"/>
                    </a:cubicBezTo>
                    <a:cubicBezTo>
                      <a:pt x="137" y="353"/>
                      <a:pt x="132" y="336"/>
                      <a:pt x="114" y="330"/>
                    </a:cubicBezTo>
                    <a:cubicBezTo>
                      <a:pt x="103" y="327"/>
                      <a:pt x="91" y="327"/>
                      <a:pt x="81" y="321"/>
                    </a:cubicBezTo>
                    <a:cubicBezTo>
                      <a:pt x="74" y="316"/>
                      <a:pt x="59" y="318"/>
                      <a:pt x="66" y="302"/>
                    </a:cubicBezTo>
                    <a:cubicBezTo>
                      <a:pt x="64" y="302"/>
                      <a:pt x="62" y="302"/>
                      <a:pt x="60" y="302"/>
                    </a:cubicBezTo>
                    <a:cubicBezTo>
                      <a:pt x="60" y="302"/>
                      <a:pt x="60" y="302"/>
                      <a:pt x="60" y="302"/>
                    </a:cubicBezTo>
                    <a:cubicBezTo>
                      <a:pt x="57" y="299"/>
                      <a:pt x="60" y="294"/>
                      <a:pt x="52" y="290"/>
                    </a:cubicBezTo>
                    <a:cubicBezTo>
                      <a:pt x="39" y="284"/>
                      <a:pt x="39" y="266"/>
                      <a:pt x="40" y="252"/>
                    </a:cubicBezTo>
                    <a:cubicBezTo>
                      <a:pt x="40" y="248"/>
                      <a:pt x="42" y="241"/>
                      <a:pt x="37" y="243"/>
                    </a:cubicBezTo>
                    <a:cubicBezTo>
                      <a:pt x="13" y="251"/>
                      <a:pt x="13" y="229"/>
                      <a:pt x="13" y="220"/>
                    </a:cubicBezTo>
                    <a:cubicBezTo>
                      <a:pt x="12" y="199"/>
                      <a:pt x="2" y="182"/>
                      <a:pt x="1" y="162"/>
                    </a:cubicBezTo>
                    <a:cubicBezTo>
                      <a:pt x="0" y="143"/>
                      <a:pt x="14" y="145"/>
                      <a:pt x="21" y="137"/>
                    </a:cubicBezTo>
                    <a:cubicBezTo>
                      <a:pt x="28" y="130"/>
                      <a:pt x="33" y="134"/>
                      <a:pt x="39" y="139"/>
                    </a:cubicBezTo>
                    <a:cubicBezTo>
                      <a:pt x="45" y="144"/>
                      <a:pt x="54" y="147"/>
                      <a:pt x="62" y="147"/>
                    </a:cubicBezTo>
                    <a:cubicBezTo>
                      <a:pt x="68" y="147"/>
                      <a:pt x="76" y="142"/>
                      <a:pt x="72" y="132"/>
                    </a:cubicBezTo>
                    <a:cubicBezTo>
                      <a:pt x="62" y="108"/>
                      <a:pt x="68" y="100"/>
                      <a:pt x="92" y="95"/>
                    </a:cubicBezTo>
                    <a:cubicBezTo>
                      <a:pt x="99" y="94"/>
                      <a:pt x="106" y="87"/>
                      <a:pt x="114" y="89"/>
                    </a:cubicBezTo>
                    <a:cubicBezTo>
                      <a:pt x="118" y="76"/>
                      <a:pt x="100" y="86"/>
                      <a:pt x="104" y="75"/>
                    </a:cubicBezTo>
                    <a:cubicBezTo>
                      <a:pt x="108" y="62"/>
                      <a:pt x="113" y="45"/>
                      <a:pt x="126" y="43"/>
                    </a:cubicBezTo>
                    <a:cubicBezTo>
                      <a:pt x="143" y="39"/>
                      <a:pt x="157" y="28"/>
                      <a:pt x="169" y="19"/>
                    </a:cubicBezTo>
                    <a:cubicBezTo>
                      <a:pt x="191" y="2"/>
                      <a:pt x="216" y="11"/>
                      <a:pt x="239" y="0"/>
                    </a:cubicBezTo>
                    <a:cubicBezTo>
                      <a:pt x="238" y="11"/>
                      <a:pt x="227" y="16"/>
                      <a:pt x="231" y="25"/>
                    </a:cubicBezTo>
                    <a:cubicBezTo>
                      <a:pt x="231" y="25"/>
                      <a:pt x="231" y="25"/>
                      <a:pt x="231" y="25"/>
                    </a:cubicBezTo>
                    <a:cubicBezTo>
                      <a:pt x="222" y="30"/>
                      <a:pt x="216" y="39"/>
                      <a:pt x="207" y="45"/>
                    </a:cubicBezTo>
                    <a:cubicBezTo>
                      <a:pt x="207" y="45"/>
                      <a:pt x="207" y="45"/>
                      <a:pt x="207" y="45"/>
                    </a:cubicBezTo>
                    <a:cubicBezTo>
                      <a:pt x="202" y="51"/>
                      <a:pt x="195" y="54"/>
                      <a:pt x="191" y="61"/>
                    </a:cubicBezTo>
                    <a:cubicBezTo>
                      <a:pt x="191" y="61"/>
                      <a:pt x="191" y="61"/>
                      <a:pt x="191" y="61"/>
                    </a:cubicBezTo>
                    <a:cubicBezTo>
                      <a:pt x="187" y="62"/>
                      <a:pt x="178" y="58"/>
                      <a:pt x="179" y="68"/>
                    </a:cubicBezTo>
                    <a:cubicBezTo>
                      <a:pt x="180" y="80"/>
                      <a:pt x="169" y="92"/>
                      <a:pt x="180" y="104"/>
                    </a:cubicBezTo>
                    <a:cubicBezTo>
                      <a:pt x="189" y="113"/>
                      <a:pt x="196" y="123"/>
                      <a:pt x="203" y="133"/>
                    </a:cubicBezTo>
                    <a:cubicBezTo>
                      <a:pt x="206" y="136"/>
                      <a:pt x="206" y="141"/>
                      <a:pt x="203" y="145"/>
                    </a:cubicBezTo>
                    <a:cubicBezTo>
                      <a:pt x="202" y="146"/>
                      <a:pt x="200" y="148"/>
                      <a:pt x="199" y="14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1" name="9Slide.vn 48">
                <a:extLst>
                  <a:ext uri="{FF2B5EF4-FFF2-40B4-BE49-F238E27FC236}">
                    <a16:creationId xmlns:a16="http://schemas.microsoft.com/office/drawing/2014/main" id="{276A69DF-A1F1-8B31-4530-38C3EF387C4B}"/>
                  </a:ext>
                </a:extLst>
              </p:cNvPr>
              <p:cNvSpPr>
                <a:spLocks/>
              </p:cNvSpPr>
              <p:nvPr/>
            </p:nvSpPr>
            <p:spPr bwMode="auto">
              <a:xfrm>
                <a:off x="7138076" y="4974370"/>
                <a:ext cx="249113" cy="330220"/>
              </a:xfrm>
              <a:custGeom>
                <a:avLst/>
                <a:gdLst>
                  <a:gd name="T0" fmla="*/ 102 w 232"/>
                  <a:gd name="T1" fmla="*/ 53 h 308"/>
                  <a:gd name="T2" fmla="*/ 103 w 232"/>
                  <a:gd name="T3" fmla="*/ 68 h 308"/>
                  <a:gd name="T4" fmla="*/ 154 w 232"/>
                  <a:gd name="T5" fmla="*/ 90 h 308"/>
                  <a:gd name="T6" fmla="*/ 173 w 232"/>
                  <a:gd name="T7" fmla="*/ 107 h 308"/>
                  <a:gd name="T8" fmla="*/ 194 w 232"/>
                  <a:gd name="T9" fmla="*/ 135 h 308"/>
                  <a:gd name="T10" fmla="*/ 205 w 232"/>
                  <a:gd name="T11" fmla="*/ 136 h 308"/>
                  <a:gd name="T12" fmla="*/ 230 w 232"/>
                  <a:gd name="T13" fmla="*/ 140 h 308"/>
                  <a:gd name="T14" fmla="*/ 223 w 232"/>
                  <a:gd name="T15" fmla="*/ 158 h 308"/>
                  <a:gd name="T16" fmla="*/ 208 w 232"/>
                  <a:gd name="T17" fmla="*/ 195 h 308"/>
                  <a:gd name="T18" fmla="*/ 188 w 232"/>
                  <a:gd name="T19" fmla="*/ 207 h 308"/>
                  <a:gd name="T20" fmla="*/ 158 w 232"/>
                  <a:gd name="T21" fmla="*/ 230 h 308"/>
                  <a:gd name="T22" fmla="*/ 153 w 232"/>
                  <a:gd name="T23" fmla="*/ 287 h 308"/>
                  <a:gd name="T24" fmla="*/ 136 w 232"/>
                  <a:gd name="T25" fmla="*/ 302 h 308"/>
                  <a:gd name="T26" fmla="*/ 117 w 232"/>
                  <a:gd name="T27" fmla="*/ 300 h 308"/>
                  <a:gd name="T28" fmla="*/ 86 w 232"/>
                  <a:gd name="T29" fmla="*/ 274 h 308"/>
                  <a:gd name="T30" fmla="*/ 73 w 232"/>
                  <a:gd name="T31" fmla="*/ 258 h 308"/>
                  <a:gd name="T32" fmla="*/ 51 w 232"/>
                  <a:gd name="T33" fmla="*/ 243 h 308"/>
                  <a:gd name="T34" fmla="*/ 37 w 232"/>
                  <a:gd name="T35" fmla="*/ 232 h 308"/>
                  <a:gd name="T36" fmla="*/ 11 w 232"/>
                  <a:gd name="T37" fmla="*/ 214 h 308"/>
                  <a:gd name="T38" fmla="*/ 5 w 232"/>
                  <a:gd name="T39" fmla="*/ 198 h 308"/>
                  <a:gd name="T40" fmla="*/ 2 w 232"/>
                  <a:gd name="T41" fmla="*/ 189 h 308"/>
                  <a:gd name="T42" fmla="*/ 42 w 232"/>
                  <a:gd name="T43" fmla="*/ 182 h 308"/>
                  <a:gd name="T44" fmla="*/ 49 w 232"/>
                  <a:gd name="T45" fmla="*/ 163 h 308"/>
                  <a:gd name="T46" fmla="*/ 35 w 232"/>
                  <a:gd name="T47" fmla="*/ 124 h 308"/>
                  <a:gd name="T48" fmla="*/ 39 w 232"/>
                  <a:gd name="T49" fmla="*/ 64 h 308"/>
                  <a:gd name="T50" fmla="*/ 53 w 232"/>
                  <a:gd name="T51" fmla="*/ 12 h 308"/>
                  <a:gd name="T52" fmla="*/ 61 w 232"/>
                  <a:gd name="T53" fmla="*/ 4 h 308"/>
                  <a:gd name="T54" fmla="*/ 73 w 232"/>
                  <a:gd name="T55" fmla="*/ 10 h 308"/>
                  <a:gd name="T56" fmla="*/ 75 w 232"/>
                  <a:gd name="T57" fmla="*/ 21 h 308"/>
                  <a:gd name="T58" fmla="*/ 102 w 232"/>
                  <a:gd name="T59" fmla="*/ 53 h 308"/>
                  <a:gd name="T60" fmla="*/ 102 w 232"/>
                  <a:gd name="T61" fmla="*/ 5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2" h="308">
                    <a:moveTo>
                      <a:pt x="102" y="53"/>
                    </a:moveTo>
                    <a:cubicBezTo>
                      <a:pt x="92" y="59"/>
                      <a:pt x="97" y="65"/>
                      <a:pt x="103" y="68"/>
                    </a:cubicBezTo>
                    <a:cubicBezTo>
                      <a:pt x="120" y="76"/>
                      <a:pt x="134" y="89"/>
                      <a:pt x="154" y="90"/>
                    </a:cubicBezTo>
                    <a:cubicBezTo>
                      <a:pt x="162" y="90"/>
                      <a:pt x="171" y="98"/>
                      <a:pt x="173" y="107"/>
                    </a:cubicBezTo>
                    <a:cubicBezTo>
                      <a:pt x="175" y="121"/>
                      <a:pt x="186" y="126"/>
                      <a:pt x="194" y="135"/>
                    </a:cubicBezTo>
                    <a:cubicBezTo>
                      <a:pt x="198" y="140"/>
                      <a:pt x="202" y="139"/>
                      <a:pt x="205" y="136"/>
                    </a:cubicBezTo>
                    <a:cubicBezTo>
                      <a:pt x="216" y="126"/>
                      <a:pt x="223" y="135"/>
                      <a:pt x="230" y="140"/>
                    </a:cubicBezTo>
                    <a:cubicBezTo>
                      <a:pt x="232" y="142"/>
                      <a:pt x="226" y="144"/>
                      <a:pt x="223" y="158"/>
                    </a:cubicBezTo>
                    <a:cubicBezTo>
                      <a:pt x="220" y="171"/>
                      <a:pt x="203" y="177"/>
                      <a:pt x="208" y="195"/>
                    </a:cubicBezTo>
                    <a:cubicBezTo>
                      <a:pt x="210" y="203"/>
                      <a:pt x="197" y="208"/>
                      <a:pt x="188" y="207"/>
                    </a:cubicBezTo>
                    <a:cubicBezTo>
                      <a:pt x="161" y="205"/>
                      <a:pt x="159" y="205"/>
                      <a:pt x="158" y="230"/>
                    </a:cubicBezTo>
                    <a:cubicBezTo>
                      <a:pt x="156" y="249"/>
                      <a:pt x="146" y="267"/>
                      <a:pt x="153" y="287"/>
                    </a:cubicBezTo>
                    <a:cubicBezTo>
                      <a:pt x="156" y="299"/>
                      <a:pt x="142" y="298"/>
                      <a:pt x="136" y="302"/>
                    </a:cubicBezTo>
                    <a:cubicBezTo>
                      <a:pt x="131" y="305"/>
                      <a:pt x="122" y="308"/>
                      <a:pt x="117" y="300"/>
                    </a:cubicBezTo>
                    <a:cubicBezTo>
                      <a:pt x="109" y="288"/>
                      <a:pt x="100" y="279"/>
                      <a:pt x="86" y="274"/>
                    </a:cubicBezTo>
                    <a:cubicBezTo>
                      <a:pt x="80" y="272"/>
                      <a:pt x="75" y="266"/>
                      <a:pt x="73" y="258"/>
                    </a:cubicBezTo>
                    <a:cubicBezTo>
                      <a:pt x="70" y="248"/>
                      <a:pt x="63" y="241"/>
                      <a:pt x="51" y="243"/>
                    </a:cubicBezTo>
                    <a:cubicBezTo>
                      <a:pt x="43" y="245"/>
                      <a:pt x="40" y="237"/>
                      <a:pt x="37" y="232"/>
                    </a:cubicBezTo>
                    <a:cubicBezTo>
                      <a:pt x="32" y="221"/>
                      <a:pt x="33" y="202"/>
                      <a:pt x="11" y="214"/>
                    </a:cubicBezTo>
                    <a:cubicBezTo>
                      <a:pt x="5" y="217"/>
                      <a:pt x="6" y="204"/>
                      <a:pt x="5" y="198"/>
                    </a:cubicBezTo>
                    <a:cubicBezTo>
                      <a:pt x="4" y="196"/>
                      <a:pt x="0" y="194"/>
                      <a:pt x="2" y="189"/>
                    </a:cubicBezTo>
                    <a:cubicBezTo>
                      <a:pt x="16" y="192"/>
                      <a:pt x="27" y="180"/>
                      <a:pt x="42" y="182"/>
                    </a:cubicBezTo>
                    <a:cubicBezTo>
                      <a:pt x="46" y="182"/>
                      <a:pt x="56" y="172"/>
                      <a:pt x="49" y="163"/>
                    </a:cubicBezTo>
                    <a:cubicBezTo>
                      <a:pt x="39" y="151"/>
                      <a:pt x="34" y="131"/>
                      <a:pt x="35" y="124"/>
                    </a:cubicBezTo>
                    <a:cubicBezTo>
                      <a:pt x="40" y="103"/>
                      <a:pt x="31" y="83"/>
                      <a:pt x="39" y="64"/>
                    </a:cubicBezTo>
                    <a:cubicBezTo>
                      <a:pt x="47" y="47"/>
                      <a:pt x="58" y="32"/>
                      <a:pt x="53" y="12"/>
                    </a:cubicBezTo>
                    <a:cubicBezTo>
                      <a:pt x="52" y="6"/>
                      <a:pt x="55" y="3"/>
                      <a:pt x="61" y="4"/>
                    </a:cubicBezTo>
                    <a:cubicBezTo>
                      <a:pt x="65" y="5"/>
                      <a:pt x="73" y="0"/>
                      <a:pt x="73" y="10"/>
                    </a:cubicBezTo>
                    <a:cubicBezTo>
                      <a:pt x="73" y="14"/>
                      <a:pt x="76" y="18"/>
                      <a:pt x="75" y="21"/>
                    </a:cubicBezTo>
                    <a:cubicBezTo>
                      <a:pt x="73" y="41"/>
                      <a:pt x="85" y="49"/>
                      <a:pt x="102" y="53"/>
                    </a:cubicBezTo>
                    <a:cubicBezTo>
                      <a:pt x="102" y="53"/>
                      <a:pt x="102" y="53"/>
                      <a:pt x="102" y="5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2" name="9Slide.vn 49">
                <a:extLst>
                  <a:ext uri="{FF2B5EF4-FFF2-40B4-BE49-F238E27FC236}">
                    <a16:creationId xmlns:a16="http://schemas.microsoft.com/office/drawing/2014/main" id="{477F46B4-C04D-8DDB-BA86-CFBF19B242A6}"/>
                  </a:ext>
                </a:extLst>
              </p:cNvPr>
              <p:cNvSpPr>
                <a:spLocks/>
              </p:cNvSpPr>
              <p:nvPr/>
            </p:nvSpPr>
            <p:spPr bwMode="auto">
              <a:xfrm>
                <a:off x="6859996" y="3391343"/>
                <a:ext cx="175249" cy="105729"/>
              </a:xfrm>
              <a:custGeom>
                <a:avLst/>
                <a:gdLst>
                  <a:gd name="T0" fmla="*/ 104 w 163"/>
                  <a:gd name="T1" fmla="*/ 22 h 99"/>
                  <a:gd name="T2" fmla="*/ 111 w 163"/>
                  <a:gd name="T3" fmla="*/ 43 h 99"/>
                  <a:gd name="T4" fmla="*/ 140 w 163"/>
                  <a:gd name="T5" fmla="*/ 37 h 99"/>
                  <a:gd name="T6" fmla="*/ 144 w 163"/>
                  <a:gd name="T7" fmla="*/ 26 h 99"/>
                  <a:gd name="T8" fmla="*/ 163 w 163"/>
                  <a:gd name="T9" fmla="*/ 36 h 99"/>
                  <a:gd name="T10" fmla="*/ 151 w 163"/>
                  <a:gd name="T11" fmla="*/ 81 h 99"/>
                  <a:gd name="T12" fmla="*/ 142 w 163"/>
                  <a:gd name="T13" fmla="*/ 83 h 99"/>
                  <a:gd name="T14" fmla="*/ 111 w 163"/>
                  <a:gd name="T15" fmla="*/ 88 h 99"/>
                  <a:gd name="T16" fmla="*/ 104 w 163"/>
                  <a:gd name="T17" fmla="*/ 98 h 99"/>
                  <a:gd name="T18" fmla="*/ 69 w 163"/>
                  <a:gd name="T19" fmla="*/ 98 h 99"/>
                  <a:gd name="T20" fmla="*/ 51 w 163"/>
                  <a:gd name="T21" fmla="*/ 77 h 99"/>
                  <a:gd name="T22" fmla="*/ 42 w 163"/>
                  <a:gd name="T23" fmla="*/ 51 h 99"/>
                  <a:gd name="T24" fmla="*/ 25 w 163"/>
                  <a:gd name="T25" fmla="*/ 55 h 99"/>
                  <a:gd name="T26" fmla="*/ 0 w 163"/>
                  <a:gd name="T27" fmla="*/ 38 h 99"/>
                  <a:gd name="T28" fmla="*/ 16 w 163"/>
                  <a:gd name="T29" fmla="*/ 9 h 99"/>
                  <a:gd name="T30" fmla="*/ 17 w 163"/>
                  <a:gd name="T31" fmla="*/ 3 h 99"/>
                  <a:gd name="T32" fmla="*/ 46 w 163"/>
                  <a:gd name="T33" fmla="*/ 3 h 99"/>
                  <a:gd name="T34" fmla="*/ 98 w 163"/>
                  <a:gd name="T35" fmla="*/ 17 h 99"/>
                  <a:gd name="T36" fmla="*/ 100 w 163"/>
                  <a:gd name="T37" fmla="*/ 18 h 99"/>
                  <a:gd name="T38" fmla="*/ 104 w 163"/>
                  <a:gd name="T3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 h="99">
                    <a:moveTo>
                      <a:pt x="104" y="22"/>
                    </a:moveTo>
                    <a:cubicBezTo>
                      <a:pt x="103" y="30"/>
                      <a:pt x="104" y="37"/>
                      <a:pt x="111" y="43"/>
                    </a:cubicBezTo>
                    <a:cubicBezTo>
                      <a:pt x="127" y="59"/>
                      <a:pt x="132" y="58"/>
                      <a:pt x="140" y="37"/>
                    </a:cubicBezTo>
                    <a:cubicBezTo>
                      <a:pt x="142" y="33"/>
                      <a:pt x="145" y="31"/>
                      <a:pt x="144" y="26"/>
                    </a:cubicBezTo>
                    <a:cubicBezTo>
                      <a:pt x="151" y="30"/>
                      <a:pt x="157" y="33"/>
                      <a:pt x="163" y="36"/>
                    </a:cubicBezTo>
                    <a:cubicBezTo>
                      <a:pt x="139" y="45"/>
                      <a:pt x="137" y="52"/>
                      <a:pt x="151" y="81"/>
                    </a:cubicBezTo>
                    <a:cubicBezTo>
                      <a:pt x="148" y="82"/>
                      <a:pt x="143" y="81"/>
                      <a:pt x="142" y="83"/>
                    </a:cubicBezTo>
                    <a:cubicBezTo>
                      <a:pt x="133" y="94"/>
                      <a:pt x="122" y="89"/>
                      <a:pt x="111" y="88"/>
                    </a:cubicBezTo>
                    <a:cubicBezTo>
                      <a:pt x="108" y="87"/>
                      <a:pt x="108" y="87"/>
                      <a:pt x="104" y="98"/>
                    </a:cubicBezTo>
                    <a:cubicBezTo>
                      <a:pt x="92" y="97"/>
                      <a:pt x="81" y="96"/>
                      <a:pt x="69" y="98"/>
                    </a:cubicBezTo>
                    <a:cubicBezTo>
                      <a:pt x="54" y="99"/>
                      <a:pt x="50" y="91"/>
                      <a:pt x="51" y="77"/>
                    </a:cubicBezTo>
                    <a:cubicBezTo>
                      <a:pt x="52" y="69"/>
                      <a:pt x="48" y="59"/>
                      <a:pt x="42" y="51"/>
                    </a:cubicBezTo>
                    <a:cubicBezTo>
                      <a:pt x="36" y="42"/>
                      <a:pt x="31" y="52"/>
                      <a:pt x="25" y="55"/>
                    </a:cubicBezTo>
                    <a:cubicBezTo>
                      <a:pt x="17" y="59"/>
                      <a:pt x="2" y="49"/>
                      <a:pt x="0" y="38"/>
                    </a:cubicBezTo>
                    <a:cubicBezTo>
                      <a:pt x="14" y="34"/>
                      <a:pt x="8" y="17"/>
                      <a:pt x="16" y="9"/>
                    </a:cubicBezTo>
                    <a:cubicBezTo>
                      <a:pt x="17" y="8"/>
                      <a:pt x="17" y="5"/>
                      <a:pt x="17" y="3"/>
                    </a:cubicBezTo>
                    <a:cubicBezTo>
                      <a:pt x="27" y="0"/>
                      <a:pt x="36" y="26"/>
                      <a:pt x="46" y="3"/>
                    </a:cubicBezTo>
                    <a:cubicBezTo>
                      <a:pt x="63" y="8"/>
                      <a:pt x="80" y="12"/>
                      <a:pt x="98" y="17"/>
                    </a:cubicBezTo>
                    <a:cubicBezTo>
                      <a:pt x="99" y="17"/>
                      <a:pt x="99" y="17"/>
                      <a:pt x="100" y="18"/>
                    </a:cubicBezTo>
                    <a:cubicBezTo>
                      <a:pt x="102" y="18"/>
                      <a:pt x="104" y="20"/>
                      <a:pt x="104" y="2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3" name="9Slide.vn 50">
                <a:extLst>
                  <a:ext uri="{FF2B5EF4-FFF2-40B4-BE49-F238E27FC236}">
                    <a16:creationId xmlns:a16="http://schemas.microsoft.com/office/drawing/2014/main" id="{90857880-2B4E-2643-774E-C98D48E9A39C}"/>
                  </a:ext>
                </a:extLst>
              </p:cNvPr>
              <p:cNvSpPr>
                <a:spLocks/>
              </p:cNvSpPr>
              <p:nvPr/>
            </p:nvSpPr>
            <p:spPr bwMode="auto">
              <a:xfrm>
                <a:off x="7439329" y="4762914"/>
                <a:ext cx="28967" cy="28967"/>
              </a:xfrm>
              <a:custGeom>
                <a:avLst/>
                <a:gdLst>
                  <a:gd name="T0" fmla="*/ 14 w 27"/>
                  <a:gd name="T1" fmla="*/ 27 h 27"/>
                  <a:gd name="T2" fmla="*/ 5 w 27"/>
                  <a:gd name="T3" fmla="*/ 8 h 27"/>
                  <a:gd name="T4" fmla="*/ 1 w 27"/>
                  <a:gd name="T5" fmla="*/ 3 h 27"/>
                  <a:gd name="T6" fmla="*/ 8 w 27"/>
                  <a:gd name="T7" fmla="*/ 0 h 27"/>
                  <a:gd name="T8" fmla="*/ 22 w 27"/>
                  <a:gd name="T9" fmla="*/ 14 h 27"/>
                  <a:gd name="T10" fmla="*/ 14 w 27"/>
                  <a:gd name="T11" fmla="*/ 27 h 27"/>
                </a:gdLst>
                <a:ahLst/>
                <a:cxnLst>
                  <a:cxn ang="0">
                    <a:pos x="T0" y="T1"/>
                  </a:cxn>
                  <a:cxn ang="0">
                    <a:pos x="T2" y="T3"/>
                  </a:cxn>
                  <a:cxn ang="0">
                    <a:pos x="T4" y="T5"/>
                  </a:cxn>
                  <a:cxn ang="0">
                    <a:pos x="T6" y="T7"/>
                  </a:cxn>
                  <a:cxn ang="0">
                    <a:pos x="T8" y="T9"/>
                  </a:cxn>
                  <a:cxn ang="0">
                    <a:pos x="T10" y="T11"/>
                  </a:cxn>
                </a:cxnLst>
                <a:rect l="0" t="0" r="r" b="b"/>
                <a:pathLst>
                  <a:path w="27" h="27">
                    <a:moveTo>
                      <a:pt x="14" y="27"/>
                    </a:moveTo>
                    <a:cubicBezTo>
                      <a:pt x="17" y="17"/>
                      <a:pt x="20" y="8"/>
                      <a:pt x="5" y="8"/>
                    </a:cubicBezTo>
                    <a:cubicBezTo>
                      <a:pt x="2" y="8"/>
                      <a:pt x="0" y="5"/>
                      <a:pt x="1" y="3"/>
                    </a:cubicBezTo>
                    <a:cubicBezTo>
                      <a:pt x="2" y="1"/>
                      <a:pt x="6" y="0"/>
                      <a:pt x="8" y="0"/>
                    </a:cubicBezTo>
                    <a:cubicBezTo>
                      <a:pt x="15" y="2"/>
                      <a:pt x="19" y="8"/>
                      <a:pt x="22" y="14"/>
                    </a:cubicBezTo>
                    <a:cubicBezTo>
                      <a:pt x="27" y="23"/>
                      <a:pt x="17" y="23"/>
                      <a:pt x="14" y="2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4" name="9Slide.vn 51">
                <a:extLst>
                  <a:ext uri="{FF2B5EF4-FFF2-40B4-BE49-F238E27FC236}">
                    <a16:creationId xmlns:a16="http://schemas.microsoft.com/office/drawing/2014/main" id="{50CEBE06-4042-565C-530C-20F9D08DDE34}"/>
                  </a:ext>
                </a:extLst>
              </p:cNvPr>
              <p:cNvSpPr>
                <a:spLocks/>
              </p:cNvSpPr>
              <p:nvPr/>
            </p:nvSpPr>
            <p:spPr bwMode="auto">
              <a:xfrm>
                <a:off x="6894756" y="3788187"/>
                <a:ext cx="20277" cy="20277"/>
              </a:xfrm>
              <a:custGeom>
                <a:avLst/>
                <a:gdLst>
                  <a:gd name="T0" fmla="*/ 19 w 19"/>
                  <a:gd name="T1" fmla="*/ 12 h 18"/>
                  <a:gd name="T2" fmla="*/ 0 w 19"/>
                  <a:gd name="T3" fmla="*/ 4 h 18"/>
                  <a:gd name="T4" fmla="*/ 19 w 19"/>
                  <a:gd name="T5" fmla="*/ 12 h 18"/>
                </a:gdLst>
                <a:ahLst/>
                <a:cxnLst>
                  <a:cxn ang="0">
                    <a:pos x="T0" y="T1"/>
                  </a:cxn>
                  <a:cxn ang="0">
                    <a:pos x="T2" y="T3"/>
                  </a:cxn>
                  <a:cxn ang="0">
                    <a:pos x="T4" y="T5"/>
                  </a:cxn>
                </a:cxnLst>
                <a:rect l="0" t="0" r="r" b="b"/>
                <a:pathLst>
                  <a:path w="19" h="18">
                    <a:moveTo>
                      <a:pt x="19" y="12"/>
                    </a:moveTo>
                    <a:cubicBezTo>
                      <a:pt x="9" y="18"/>
                      <a:pt x="2" y="17"/>
                      <a:pt x="0" y="4"/>
                    </a:cubicBezTo>
                    <a:cubicBezTo>
                      <a:pt x="9" y="0"/>
                      <a:pt x="16" y="3"/>
                      <a:pt x="19"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5" name="9Slide.vn 52">
                <a:extLst>
                  <a:ext uri="{FF2B5EF4-FFF2-40B4-BE49-F238E27FC236}">
                    <a16:creationId xmlns:a16="http://schemas.microsoft.com/office/drawing/2014/main" id="{79808250-6CB2-56EA-F252-C381B40CF4F7}"/>
                  </a:ext>
                </a:extLst>
              </p:cNvPr>
              <p:cNvSpPr>
                <a:spLocks/>
              </p:cNvSpPr>
              <p:nvPr/>
            </p:nvSpPr>
            <p:spPr bwMode="auto">
              <a:xfrm>
                <a:off x="7093177" y="3951848"/>
                <a:ext cx="20277" cy="21725"/>
              </a:xfrm>
              <a:custGeom>
                <a:avLst/>
                <a:gdLst>
                  <a:gd name="T0" fmla="*/ 16 w 20"/>
                  <a:gd name="T1" fmla="*/ 20 h 20"/>
                  <a:gd name="T2" fmla="*/ 0 w 20"/>
                  <a:gd name="T3" fmla="*/ 0 h 20"/>
                  <a:gd name="T4" fmla="*/ 16 w 20"/>
                  <a:gd name="T5" fmla="*/ 20 h 20"/>
                </a:gdLst>
                <a:ahLst/>
                <a:cxnLst>
                  <a:cxn ang="0">
                    <a:pos x="T0" y="T1"/>
                  </a:cxn>
                  <a:cxn ang="0">
                    <a:pos x="T2" y="T3"/>
                  </a:cxn>
                  <a:cxn ang="0">
                    <a:pos x="T4" y="T5"/>
                  </a:cxn>
                </a:cxnLst>
                <a:rect l="0" t="0" r="r" b="b"/>
                <a:pathLst>
                  <a:path w="20" h="20">
                    <a:moveTo>
                      <a:pt x="16" y="20"/>
                    </a:moveTo>
                    <a:cubicBezTo>
                      <a:pt x="8" y="16"/>
                      <a:pt x="5" y="7"/>
                      <a:pt x="0" y="0"/>
                    </a:cubicBezTo>
                    <a:cubicBezTo>
                      <a:pt x="13" y="1"/>
                      <a:pt x="20" y="6"/>
                      <a:pt x="16" y="2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6" name="9Slide.vn 53">
                <a:extLst>
                  <a:ext uri="{FF2B5EF4-FFF2-40B4-BE49-F238E27FC236}">
                    <a16:creationId xmlns:a16="http://schemas.microsoft.com/office/drawing/2014/main" id="{E538DB56-A7FA-9320-0DCF-A62004E68FCE}"/>
                  </a:ext>
                </a:extLst>
              </p:cNvPr>
              <p:cNvSpPr>
                <a:spLocks/>
              </p:cNvSpPr>
              <p:nvPr/>
            </p:nvSpPr>
            <p:spPr bwMode="auto">
              <a:xfrm>
                <a:off x="6780337" y="3711424"/>
                <a:ext cx="17380" cy="17380"/>
              </a:xfrm>
              <a:custGeom>
                <a:avLst/>
                <a:gdLst>
                  <a:gd name="T0" fmla="*/ 6 w 16"/>
                  <a:gd name="T1" fmla="*/ 0 h 17"/>
                  <a:gd name="T2" fmla="*/ 13 w 16"/>
                  <a:gd name="T3" fmla="*/ 13 h 17"/>
                  <a:gd name="T4" fmla="*/ 9 w 16"/>
                  <a:gd name="T5" fmla="*/ 16 h 17"/>
                  <a:gd name="T6" fmla="*/ 0 w 16"/>
                  <a:gd name="T7" fmla="*/ 6 h 17"/>
                  <a:gd name="T8" fmla="*/ 6 w 16"/>
                  <a:gd name="T9" fmla="*/ 0 h 17"/>
                </a:gdLst>
                <a:ahLst/>
                <a:cxnLst>
                  <a:cxn ang="0">
                    <a:pos x="T0" y="T1"/>
                  </a:cxn>
                  <a:cxn ang="0">
                    <a:pos x="T2" y="T3"/>
                  </a:cxn>
                  <a:cxn ang="0">
                    <a:pos x="T4" y="T5"/>
                  </a:cxn>
                  <a:cxn ang="0">
                    <a:pos x="T6" y="T7"/>
                  </a:cxn>
                  <a:cxn ang="0">
                    <a:pos x="T8" y="T9"/>
                  </a:cxn>
                </a:cxnLst>
                <a:rect l="0" t="0" r="r" b="b"/>
                <a:pathLst>
                  <a:path w="16" h="17">
                    <a:moveTo>
                      <a:pt x="6" y="0"/>
                    </a:moveTo>
                    <a:cubicBezTo>
                      <a:pt x="14" y="2"/>
                      <a:pt x="10" y="9"/>
                      <a:pt x="13" y="13"/>
                    </a:cubicBezTo>
                    <a:cubicBezTo>
                      <a:pt x="16" y="16"/>
                      <a:pt x="11" y="16"/>
                      <a:pt x="9" y="16"/>
                    </a:cubicBezTo>
                    <a:cubicBezTo>
                      <a:pt x="1" y="17"/>
                      <a:pt x="4" y="8"/>
                      <a:pt x="0" y="6"/>
                    </a:cubicBezTo>
                    <a:cubicBezTo>
                      <a:pt x="2" y="4"/>
                      <a:pt x="4" y="2"/>
                      <a:pt x="6"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7" name="9Slide.vn 54">
                <a:extLst>
                  <a:ext uri="{FF2B5EF4-FFF2-40B4-BE49-F238E27FC236}">
                    <a16:creationId xmlns:a16="http://schemas.microsoft.com/office/drawing/2014/main" id="{04E698CA-91D7-5F8F-AEC6-C16BBFA8C195}"/>
                  </a:ext>
                </a:extLst>
              </p:cNvPr>
              <p:cNvSpPr>
                <a:spLocks/>
              </p:cNvSpPr>
              <p:nvPr/>
            </p:nvSpPr>
            <p:spPr bwMode="auto">
              <a:xfrm>
                <a:off x="7194560" y="5243760"/>
                <a:ext cx="11587" cy="15932"/>
              </a:xfrm>
              <a:custGeom>
                <a:avLst/>
                <a:gdLst>
                  <a:gd name="T0" fmla="*/ 9 w 11"/>
                  <a:gd name="T1" fmla="*/ 12 h 15"/>
                  <a:gd name="T2" fmla="*/ 1 w 11"/>
                  <a:gd name="T3" fmla="*/ 4 h 15"/>
                  <a:gd name="T4" fmla="*/ 11 w 11"/>
                  <a:gd name="T5" fmla="*/ 0 h 15"/>
                  <a:gd name="T6" fmla="*/ 9 w 11"/>
                  <a:gd name="T7" fmla="*/ 12 h 15"/>
                </a:gdLst>
                <a:ahLst/>
                <a:cxnLst>
                  <a:cxn ang="0">
                    <a:pos x="T0" y="T1"/>
                  </a:cxn>
                  <a:cxn ang="0">
                    <a:pos x="T2" y="T3"/>
                  </a:cxn>
                  <a:cxn ang="0">
                    <a:pos x="T4" y="T5"/>
                  </a:cxn>
                  <a:cxn ang="0">
                    <a:pos x="T6" y="T7"/>
                  </a:cxn>
                </a:cxnLst>
                <a:rect l="0" t="0" r="r" b="b"/>
                <a:pathLst>
                  <a:path w="11" h="15">
                    <a:moveTo>
                      <a:pt x="9" y="12"/>
                    </a:moveTo>
                    <a:cubicBezTo>
                      <a:pt x="0" y="15"/>
                      <a:pt x="2" y="8"/>
                      <a:pt x="1" y="4"/>
                    </a:cubicBezTo>
                    <a:cubicBezTo>
                      <a:pt x="4" y="3"/>
                      <a:pt x="8" y="2"/>
                      <a:pt x="11" y="0"/>
                    </a:cubicBezTo>
                    <a:cubicBezTo>
                      <a:pt x="10" y="4"/>
                      <a:pt x="10" y="8"/>
                      <a:pt x="9"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8" name="9Slide.vn 55">
                <a:extLst>
                  <a:ext uri="{FF2B5EF4-FFF2-40B4-BE49-F238E27FC236}">
                    <a16:creationId xmlns:a16="http://schemas.microsoft.com/office/drawing/2014/main" id="{171EFA16-15BF-6B25-AB74-C0CA504DE7EC}"/>
                  </a:ext>
                </a:extLst>
              </p:cNvPr>
              <p:cNvSpPr>
                <a:spLocks/>
              </p:cNvSpPr>
              <p:nvPr/>
            </p:nvSpPr>
            <p:spPr bwMode="auto">
              <a:xfrm>
                <a:off x="7349532" y="5093134"/>
                <a:ext cx="15932" cy="13035"/>
              </a:xfrm>
              <a:custGeom>
                <a:avLst/>
                <a:gdLst>
                  <a:gd name="T0" fmla="*/ 14 w 14"/>
                  <a:gd name="T1" fmla="*/ 8 h 12"/>
                  <a:gd name="T2" fmla="*/ 7 w 14"/>
                  <a:gd name="T3" fmla="*/ 12 h 12"/>
                  <a:gd name="T4" fmla="*/ 0 w 14"/>
                  <a:gd name="T5" fmla="*/ 5 h 12"/>
                  <a:gd name="T6" fmla="*/ 3 w 14"/>
                  <a:gd name="T7" fmla="*/ 1 h 12"/>
                  <a:gd name="T8" fmla="*/ 14 w 14"/>
                  <a:gd name="T9" fmla="*/ 8 h 12"/>
                </a:gdLst>
                <a:ahLst/>
                <a:cxnLst>
                  <a:cxn ang="0">
                    <a:pos x="T0" y="T1"/>
                  </a:cxn>
                  <a:cxn ang="0">
                    <a:pos x="T2" y="T3"/>
                  </a:cxn>
                  <a:cxn ang="0">
                    <a:pos x="T4" y="T5"/>
                  </a:cxn>
                  <a:cxn ang="0">
                    <a:pos x="T6" y="T7"/>
                  </a:cxn>
                  <a:cxn ang="0">
                    <a:pos x="T8" y="T9"/>
                  </a:cxn>
                </a:cxnLst>
                <a:rect l="0" t="0" r="r" b="b"/>
                <a:pathLst>
                  <a:path w="14" h="12">
                    <a:moveTo>
                      <a:pt x="14" y="8"/>
                    </a:moveTo>
                    <a:cubicBezTo>
                      <a:pt x="11" y="10"/>
                      <a:pt x="8" y="12"/>
                      <a:pt x="7" y="12"/>
                    </a:cubicBezTo>
                    <a:cubicBezTo>
                      <a:pt x="4" y="11"/>
                      <a:pt x="2" y="8"/>
                      <a:pt x="0" y="5"/>
                    </a:cubicBezTo>
                    <a:cubicBezTo>
                      <a:pt x="0" y="5"/>
                      <a:pt x="2" y="2"/>
                      <a:pt x="3" y="1"/>
                    </a:cubicBezTo>
                    <a:cubicBezTo>
                      <a:pt x="7" y="0"/>
                      <a:pt x="9" y="4"/>
                      <a:pt x="14" y="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99" name="9Slide.vn 56">
                <a:extLst>
                  <a:ext uri="{FF2B5EF4-FFF2-40B4-BE49-F238E27FC236}">
                    <a16:creationId xmlns:a16="http://schemas.microsoft.com/office/drawing/2014/main" id="{D36E7DCA-F0FC-AAC9-730F-6A70D893CCB8}"/>
                  </a:ext>
                </a:extLst>
              </p:cNvPr>
              <p:cNvSpPr>
                <a:spLocks/>
              </p:cNvSpPr>
              <p:nvPr/>
            </p:nvSpPr>
            <p:spPr bwMode="auto">
              <a:xfrm>
                <a:off x="7429190" y="4794777"/>
                <a:ext cx="15932" cy="17380"/>
              </a:xfrm>
              <a:custGeom>
                <a:avLst/>
                <a:gdLst>
                  <a:gd name="T0" fmla="*/ 0 w 16"/>
                  <a:gd name="T1" fmla="*/ 3 h 15"/>
                  <a:gd name="T2" fmla="*/ 16 w 16"/>
                  <a:gd name="T3" fmla="*/ 15 h 15"/>
                  <a:gd name="T4" fmla="*/ 0 w 16"/>
                  <a:gd name="T5" fmla="*/ 3 h 15"/>
                </a:gdLst>
                <a:ahLst/>
                <a:cxnLst>
                  <a:cxn ang="0">
                    <a:pos x="T0" y="T1"/>
                  </a:cxn>
                  <a:cxn ang="0">
                    <a:pos x="T2" y="T3"/>
                  </a:cxn>
                  <a:cxn ang="0">
                    <a:pos x="T4" y="T5"/>
                  </a:cxn>
                </a:cxnLst>
                <a:rect l="0" t="0" r="r" b="b"/>
                <a:pathLst>
                  <a:path w="16" h="15">
                    <a:moveTo>
                      <a:pt x="0" y="3"/>
                    </a:moveTo>
                    <a:cubicBezTo>
                      <a:pt x="8" y="0"/>
                      <a:pt x="13" y="3"/>
                      <a:pt x="16" y="15"/>
                    </a:cubicBezTo>
                    <a:cubicBezTo>
                      <a:pt x="9" y="10"/>
                      <a:pt x="5" y="7"/>
                      <a:pt x="0" y="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0" name="9Slide.vn 57">
                <a:extLst>
                  <a:ext uri="{FF2B5EF4-FFF2-40B4-BE49-F238E27FC236}">
                    <a16:creationId xmlns:a16="http://schemas.microsoft.com/office/drawing/2014/main" id="{4D4413D7-9FF1-E4BE-D3E6-B35E32745F53}"/>
                  </a:ext>
                </a:extLst>
              </p:cNvPr>
              <p:cNvSpPr>
                <a:spLocks/>
              </p:cNvSpPr>
              <p:nvPr/>
            </p:nvSpPr>
            <p:spPr bwMode="auto">
              <a:xfrm>
                <a:off x="5560841" y="1609894"/>
                <a:ext cx="637266" cy="547470"/>
              </a:xfrm>
              <a:custGeom>
                <a:avLst/>
                <a:gdLst>
                  <a:gd name="T0" fmla="*/ 203 w 594"/>
                  <a:gd name="T1" fmla="*/ 217 h 510"/>
                  <a:gd name="T2" fmla="*/ 187 w 594"/>
                  <a:gd name="T3" fmla="*/ 185 h 510"/>
                  <a:gd name="T4" fmla="*/ 130 w 594"/>
                  <a:gd name="T5" fmla="*/ 174 h 510"/>
                  <a:gd name="T6" fmla="*/ 115 w 594"/>
                  <a:gd name="T7" fmla="*/ 174 h 510"/>
                  <a:gd name="T8" fmla="*/ 100 w 594"/>
                  <a:gd name="T9" fmla="*/ 156 h 510"/>
                  <a:gd name="T10" fmla="*/ 107 w 594"/>
                  <a:gd name="T11" fmla="*/ 145 h 510"/>
                  <a:gd name="T12" fmla="*/ 123 w 594"/>
                  <a:gd name="T13" fmla="*/ 138 h 510"/>
                  <a:gd name="T14" fmla="*/ 108 w 594"/>
                  <a:gd name="T15" fmla="*/ 115 h 510"/>
                  <a:gd name="T16" fmla="*/ 80 w 594"/>
                  <a:gd name="T17" fmla="*/ 97 h 510"/>
                  <a:gd name="T18" fmla="*/ 59 w 594"/>
                  <a:gd name="T19" fmla="*/ 93 h 510"/>
                  <a:gd name="T20" fmla="*/ 27 w 594"/>
                  <a:gd name="T21" fmla="*/ 94 h 510"/>
                  <a:gd name="T22" fmla="*/ 7 w 594"/>
                  <a:gd name="T23" fmla="*/ 65 h 510"/>
                  <a:gd name="T24" fmla="*/ 13 w 594"/>
                  <a:gd name="T25" fmla="*/ 68 h 510"/>
                  <a:gd name="T26" fmla="*/ 75 w 594"/>
                  <a:gd name="T27" fmla="*/ 25 h 510"/>
                  <a:gd name="T28" fmla="*/ 110 w 594"/>
                  <a:gd name="T29" fmla="*/ 35 h 510"/>
                  <a:gd name="T30" fmla="*/ 143 w 594"/>
                  <a:gd name="T31" fmla="*/ 26 h 510"/>
                  <a:gd name="T32" fmla="*/ 182 w 594"/>
                  <a:gd name="T33" fmla="*/ 5 h 510"/>
                  <a:gd name="T34" fmla="*/ 207 w 594"/>
                  <a:gd name="T35" fmla="*/ 27 h 510"/>
                  <a:gd name="T36" fmla="*/ 240 w 594"/>
                  <a:gd name="T37" fmla="*/ 38 h 510"/>
                  <a:gd name="T38" fmla="*/ 271 w 594"/>
                  <a:gd name="T39" fmla="*/ 45 h 510"/>
                  <a:gd name="T40" fmla="*/ 285 w 594"/>
                  <a:gd name="T41" fmla="*/ 61 h 510"/>
                  <a:gd name="T42" fmla="*/ 306 w 594"/>
                  <a:gd name="T43" fmla="*/ 76 h 510"/>
                  <a:gd name="T44" fmla="*/ 357 w 594"/>
                  <a:gd name="T45" fmla="*/ 109 h 510"/>
                  <a:gd name="T46" fmla="*/ 403 w 594"/>
                  <a:gd name="T47" fmla="*/ 113 h 510"/>
                  <a:gd name="T48" fmla="*/ 407 w 594"/>
                  <a:gd name="T49" fmla="*/ 117 h 510"/>
                  <a:gd name="T50" fmla="*/ 471 w 594"/>
                  <a:gd name="T51" fmla="*/ 173 h 510"/>
                  <a:gd name="T52" fmla="*/ 474 w 594"/>
                  <a:gd name="T53" fmla="*/ 174 h 510"/>
                  <a:gd name="T54" fmla="*/ 529 w 594"/>
                  <a:gd name="T55" fmla="*/ 203 h 510"/>
                  <a:gd name="T56" fmla="*/ 531 w 594"/>
                  <a:gd name="T57" fmla="*/ 205 h 510"/>
                  <a:gd name="T58" fmla="*/ 566 w 594"/>
                  <a:gd name="T59" fmla="*/ 229 h 510"/>
                  <a:gd name="T60" fmla="*/ 594 w 594"/>
                  <a:gd name="T61" fmla="*/ 229 h 510"/>
                  <a:gd name="T62" fmla="*/ 556 w 594"/>
                  <a:gd name="T63" fmla="*/ 275 h 510"/>
                  <a:gd name="T64" fmla="*/ 543 w 594"/>
                  <a:gd name="T65" fmla="*/ 301 h 510"/>
                  <a:gd name="T66" fmla="*/ 527 w 594"/>
                  <a:gd name="T67" fmla="*/ 357 h 510"/>
                  <a:gd name="T68" fmla="*/ 508 w 594"/>
                  <a:gd name="T69" fmla="*/ 382 h 510"/>
                  <a:gd name="T70" fmla="*/ 495 w 594"/>
                  <a:gd name="T71" fmla="*/ 453 h 510"/>
                  <a:gd name="T72" fmla="*/ 492 w 594"/>
                  <a:gd name="T73" fmla="*/ 465 h 510"/>
                  <a:gd name="T74" fmla="*/ 499 w 594"/>
                  <a:gd name="T75" fmla="*/ 501 h 510"/>
                  <a:gd name="T76" fmla="*/ 496 w 594"/>
                  <a:gd name="T77" fmla="*/ 508 h 510"/>
                  <a:gd name="T78" fmla="*/ 443 w 594"/>
                  <a:gd name="T79" fmla="*/ 484 h 510"/>
                  <a:gd name="T80" fmla="*/ 418 w 594"/>
                  <a:gd name="T81" fmla="*/ 457 h 510"/>
                  <a:gd name="T82" fmla="*/ 393 w 594"/>
                  <a:gd name="T83" fmla="*/ 451 h 510"/>
                  <a:gd name="T84" fmla="*/ 351 w 594"/>
                  <a:gd name="T85" fmla="*/ 429 h 510"/>
                  <a:gd name="T86" fmla="*/ 335 w 594"/>
                  <a:gd name="T87" fmla="*/ 419 h 510"/>
                  <a:gd name="T88" fmla="*/ 327 w 594"/>
                  <a:gd name="T89" fmla="*/ 429 h 510"/>
                  <a:gd name="T90" fmla="*/ 321 w 594"/>
                  <a:gd name="T91" fmla="*/ 438 h 510"/>
                  <a:gd name="T92" fmla="*/ 314 w 594"/>
                  <a:gd name="T93" fmla="*/ 386 h 510"/>
                  <a:gd name="T94" fmla="*/ 290 w 594"/>
                  <a:gd name="T95" fmla="*/ 366 h 510"/>
                  <a:gd name="T96" fmla="*/ 280 w 594"/>
                  <a:gd name="T97" fmla="*/ 346 h 510"/>
                  <a:gd name="T98" fmla="*/ 279 w 594"/>
                  <a:gd name="T99" fmla="*/ 339 h 510"/>
                  <a:gd name="T100" fmla="*/ 286 w 594"/>
                  <a:gd name="T101" fmla="*/ 301 h 510"/>
                  <a:gd name="T102" fmla="*/ 288 w 594"/>
                  <a:gd name="T103" fmla="*/ 295 h 510"/>
                  <a:gd name="T104" fmla="*/ 276 w 594"/>
                  <a:gd name="T105" fmla="*/ 273 h 510"/>
                  <a:gd name="T106" fmla="*/ 228 w 594"/>
                  <a:gd name="T107" fmla="*/ 266 h 510"/>
                  <a:gd name="T108" fmla="*/ 203 w 594"/>
                  <a:gd name="T109" fmla="*/ 233 h 510"/>
                  <a:gd name="T110" fmla="*/ 207 w 594"/>
                  <a:gd name="T111" fmla="*/ 225 h 510"/>
                  <a:gd name="T112" fmla="*/ 203 w 594"/>
                  <a:gd name="T113" fmla="*/ 21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4" h="510">
                    <a:moveTo>
                      <a:pt x="203" y="217"/>
                    </a:moveTo>
                    <a:cubicBezTo>
                      <a:pt x="197" y="207"/>
                      <a:pt x="192" y="196"/>
                      <a:pt x="187" y="185"/>
                    </a:cubicBezTo>
                    <a:cubicBezTo>
                      <a:pt x="177" y="166"/>
                      <a:pt x="146" y="160"/>
                      <a:pt x="130" y="174"/>
                    </a:cubicBezTo>
                    <a:cubicBezTo>
                      <a:pt x="125" y="179"/>
                      <a:pt x="119" y="176"/>
                      <a:pt x="115" y="174"/>
                    </a:cubicBezTo>
                    <a:cubicBezTo>
                      <a:pt x="108" y="170"/>
                      <a:pt x="100" y="168"/>
                      <a:pt x="100" y="156"/>
                    </a:cubicBezTo>
                    <a:cubicBezTo>
                      <a:pt x="100" y="149"/>
                      <a:pt x="102" y="147"/>
                      <a:pt x="107" y="145"/>
                    </a:cubicBezTo>
                    <a:cubicBezTo>
                      <a:pt x="113" y="143"/>
                      <a:pt x="118" y="140"/>
                      <a:pt x="123" y="138"/>
                    </a:cubicBezTo>
                    <a:cubicBezTo>
                      <a:pt x="111" y="136"/>
                      <a:pt x="126" y="118"/>
                      <a:pt x="108" y="115"/>
                    </a:cubicBezTo>
                    <a:cubicBezTo>
                      <a:pt x="102" y="114"/>
                      <a:pt x="86" y="111"/>
                      <a:pt x="80" y="97"/>
                    </a:cubicBezTo>
                    <a:cubicBezTo>
                      <a:pt x="77" y="91"/>
                      <a:pt x="67" y="88"/>
                      <a:pt x="59" y="93"/>
                    </a:cubicBezTo>
                    <a:cubicBezTo>
                      <a:pt x="48" y="100"/>
                      <a:pt x="37" y="96"/>
                      <a:pt x="27" y="94"/>
                    </a:cubicBezTo>
                    <a:cubicBezTo>
                      <a:pt x="3" y="89"/>
                      <a:pt x="0" y="84"/>
                      <a:pt x="7" y="65"/>
                    </a:cubicBezTo>
                    <a:cubicBezTo>
                      <a:pt x="9" y="66"/>
                      <a:pt x="12" y="69"/>
                      <a:pt x="13" y="68"/>
                    </a:cubicBezTo>
                    <a:cubicBezTo>
                      <a:pt x="34" y="55"/>
                      <a:pt x="71" y="64"/>
                      <a:pt x="75" y="25"/>
                    </a:cubicBezTo>
                    <a:cubicBezTo>
                      <a:pt x="91" y="11"/>
                      <a:pt x="100" y="29"/>
                      <a:pt x="110" y="35"/>
                    </a:cubicBezTo>
                    <a:cubicBezTo>
                      <a:pt x="127" y="45"/>
                      <a:pt x="137" y="44"/>
                      <a:pt x="143" y="26"/>
                    </a:cubicBezTo>
                    <a:cubicBezTo>
                      <a:pt x="150" y="8"/>
                      <a:pt x="168" y="9"/>
                      <a:pt x="182" y="5"/>
                    </a:cubicBezTo>
                    <a:cubicBezTo>
                      <a:pt x="200" y="0"/>
                      <a:pt x="201" y="17"/>
                      <a:pt x="207" y="27"/>
                    </a:cubicBezTo>
                    <a:cubicBezTo>
                      <a:pt x="215" y="42"/>
                      <a:pt x="225" y="46"/>
                      <a:pt x="240" y="38"/>
                    </a:cubicBezTo>
                    <a:cubicBezTo>
                      <a:pt x="252" y="32"/>
                      <a:pt x="260" y="46"/>
                      <a:pt x="271" y="45"/>
                    </a:cubicBezTo>
                    <a:cubicBezTo>
                      <a:pt x="268" y="57"/>
                      <a:pt x="277" y="60"/>
                      <a:pt x="285" y="61"/>
                    </a:cubicBezTo>
                    <a:cubicBezTo>
                      <a:pt x="297" y="61"/>
                      <a:pt x="304" y="68"/>
                      <a:pt x="306" y="76"/>
                    </a:cubicBezTo>
                    <a:cubicBezTo>
                      <a:pt x="314" y="102"/>
                      <a:pt x="335" y="106"/>
                      <a:pt x="357" y="109"/>
                    </a:cubicBezTo>
                    <a:cubicBezTo>
                      <a:pt x="372" y="110"/>
                      <a:pt x="387" y="122"/>
                      <a:pt x="403" y="113"/>
                    </a:cubicBezTo>
                    <a:cubicBezTo>
                      <a:pt x="404" y="113"/>
                      <a:pt x="406" y="116"/>
                      <a:pt x="407" y="117"/>
                    </a:cubicBezTo>
                    <a:cubicBezTo>
                      <a:pt x="421" y="145"/>
                      <a:pt x="453" y="151"/>
                      <a:pt x="471" y="173"/>
                    </a:cubicBezTo>
                    <a:cubicBezTo>
                      <a:pt x="472" y="174"/>
                      <a:pt x="473" y="174"/>
                      <a:pt x="474" y="174"/>
                    </a:cubicBezTo>
                    <a:cubicBezTo>
                      <a:pt x="493" y="183"/>
                      <a:pt x="512" y="190"/>
                      <a:pt x="529" y="203"/>
                    </a:cubicBezTo>
                    <a:cubicBezTo>
                      <a:pt x="530" y="203"/>
                      <a:pt x="530" y="204"/>
                      <a:pt x="531" y="205"/>
                    </a:cubicBezTo>
                    <a:cubicBezTo>
                      <a:pt x="532" y="215"/>
                      <a:pt x="555" y="230"/>
                      <a:pt x="566" y="229"/>
                    </a:cubicBezTo>
                    <a:cubicBezTo>
                      <a:pt x="574" y="229"/>
                      <a:pt x="582" y="229"/>
                      <a:pt x="594" y="229"/>
                    </a:cubicBezTo>
                    <a:cubicBezTo>
                      <a:pt x="580" y="246"/>
                      <a:pt x="580" y="268"/>
                      <a:pt x="556" y="275"/>
                    </a:cubicBezTo>
                    <a:cubicBezTo>
                      <a:pt x="546" y="278"/>
                      <a:pt x="545" y="291"/>
                      <a:pt x="543" y="301"/>
                    </a:cubicBezTo>
                    <a:cubicBezTo>
                      <a:pt x="539" y="320"/>
                      <a:pt x="528" y="337"/>
                      <a:pt x="527" y="357"/>
                    </a:cubicBezTo>
                    <a:cubicBezTo>
                      <a:pt x="510" y="357"/>
                      <a:pt x="513" y="373"/>
                      <a:pt x="508" y="382"/>
                    </a:cubicBezTo>
                    <a:cubicBezTo>
                      <a:pt x="497" y="404"/>
                      <a:pt x="487" y="427"/>
                      <a:pt x="495" y="453"/>
                    </a:cubicBezTo>
                    <a:cubicBezTo>
                      <a:pt x="496" y="457"/>
                      <a:pt x="497" y="461"/>
                      <a:pt x="492" y="465"/>
                    </a:cubicBezTo>
                    <a:cubicBezTo>
                      <a:pt x="480" y="474"/>
                      <a:pt x="484" y="493"/>
                      <a:pt x="499" y="501"/>
                    </a:cubicBezTo>
                    <a:cubicBezTo>
                      <a:pt x="499" y="504"/>
                      <a:pt x="498" y="510"/>
                      <a:pt x="496" y="508"/>
                    </a:cubicBezTo>
                    <a:cubicBezTo>
                      <a:pt x="480" y="497"/>
                      <a:pt x="455" y="506"/>
                      <a:pt x="443" y="484"/>
                    </a:cubicBezTo>
                    <a:cubicBezTo>
                      <a:pt x="438" y="474"/>
                      <a:pt x="422" y="472"/>
                      <a:pt x="418" y="457"/>
                    </a:cubicBezTo>
                    <a:cubicBezTo>
                      <a:pt x="417" y="451"/>
                      <a:pt x="405" y="446"/>
                      <a:pt x="393" y="451"/>
                    </a:cubicBezTo>
                    <a:cubicBezTo>
                      <a:pt x="377" y="458"/>
                      <a:pt x="358" y="447"/>
                      <a:pt x="351" y="429"/>
                    </a:cubicBezTo>
                    <a:cubicBezTo>
                      <a:pt x="348" y="420"/>
                      <a:pt x="343" y="416"/>
                      <a:pt x="335" y="419"/>
                    </a:cubicBezTo>
                    <a:cubicBezTo>
                      <a:pt x="331" y="420"/>
                      <a:pt x="329" y="425"/>
                      <a:pt x="327" y="429"/>
                    </a:cubicBezTo>
                    <a:cubicBezTo>
                      <a:pt x="325" y="431"/>
                      <a:pt x="324" y="434"/>
                      <a:pt x="321" y="438"/>
                    </a:cubicBezTo>
                    <a:cubicBezTo>
                      <a:pt x="315" y="419"/>
                      <a:pt x="324" y="402"/>
                      <a:pt x="314" y="386"/>
                    </a:cubicBezTo>
                    <a:cubicBezTo>
                      <a:pt x="308" y="375"/>
                      <a:pt x="297" y="375"/>
                      <a:pt x="290" y="366"/>
                    </a:cubicBezTo>
                    <a:cubicBezTo>
                      <a:pt x="284" y="360"/>
                      <a:pt x="278" y="355"/>
                      <a:pt x="280" y="346"/>
                    </a:cubicBezTo>
                    <a:cubicBezTo>
                      <a:pt x="281" y="342"/>
                      <a:pt x="281" y="341"/>
                      <a:pt x="279" y="339"/>
                    </a:cubicBezTo>
                    <a:cubicBezTo>
                      <a:pt x="262" y="322"/>
                      <a:pt x="264" y="312"/>
                      <a:pt x="286" y="301"/>
                    </a:cubicBezTo>
                    <a:cubicBezTo>
                      <a:pt x="292" y="299"/>
                      <a:pt x="288" y="297"/>
                      <a:pt x="288" y="295"/>
                    </a:cubicBezTo>
                    <a:cubicBezTo>
                      <a:pt x="286" y="286"/>
                      <a:pt x="288" y="277"/>
                      <a:pt x="276" y="273"/>
                    </a:cubicBezTo>
                    <a:cubicBezTo>
                      <a:pt x="261" y="267"/>
                      <a:pt x="244" y="270"/>
                      <a:pt x="228" y="266"/>
                    </a:cubicBezTo>
                    <a:cubicBezTo>
                      <a:pt x="210" y="260"/>
                      <a:pt x="207" y="247"/>
                      <a:pt x="203" y="233"/>
                    </a:cubicBezTo>
                    <a:cubicBezTo>
                      <a:pt x="202" y="230"/>
                      <a:pt x="203" y="227"/>
                      <a:pt x="207" y="225"/>
                    </a:cubicBezTo>
                    <a:cubicBezTo>
                      <a:pt x="213" y="222"/>
                      <a:pt x="212" y="221"/>
                      <a:pt x="203" y="21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1" name="9Slide.vn 58">
                <a:extLst>
                  <a:ext uri="{FF2B5EF4-FFF2-40B4-BE49-F238E27FC236}">
                    <a16:creationId xmlns:a16="http://schemas.microsoft.com/office/drawing/2014/main" id="{236714CB-C2D5-B397-01EC-A1260327C81C}"/>
                  </a:ext>
                </a:extLst>
              </p:cNvPr>
              <p:cNvSpPr>
                <a:spLocks/>
              </p:cNvSpPr>
              <p:nvPr/>
            </p:nvSpPr>
            <p:spPr bwMode="auto">
              <a:xfrm>
                <a:off x="6212591" y="884279"/>
                <a:ext cx="472157" cy="454777"/>
              </a:xfrm>
              <a:custGeom>
                <a:avLst/>
                <a:gdLst>
                  <a:gd name="T0" fmla="*/ 36 w 440"/>
                  <a:gd name="T1" fmla="*/ 5 h 423"/>
                  <a:gd name="T2" fmla="*/ 52 w 440"/>
                  <a:gd name="T3" fmla="*/ 11 h 423"/>
                  <a:gd name="T4" fmla="*/ 80 w 440"/>
                  <a:gd name="T5" fmla="*/ 30 h 423"/>
                  <a:gd name="T6" fmla="*/ 116 w 440"/>
                  <a:gd name="T7" fmla="*/ 42 h 423"/>
                  <a:gd name="T8" fmla="*/ 132 w 440"/>
                  <a:gd name="T9" fmla="*/ 25 h 423"/>
                  <a:gd name="T10" fmla="*/ 152 w 440"/>
                  <a:gd name="T11" fmla="*/ 18 h 423"/>
                  <a:gd name="T12" fmla="*/ 155 w 440"/>
                  <a:gd name="T13" fmla="*/ 27 h 423"/>
                  <a:gd name="T14" fmla="*/ 170 w 440"/>
                  <a:gd name="T15" fmla="*/ 49 h 423"/>
                  <a:gd name="T16" fmla="*/ 198 w 440"/>
                  <a:gd name="T17" fmla="*/ 95 h 423"/>
                  <a:gd name="T18" fmla="*/ 200 w 440"/>
                  <a:gd name="T19" fmla="*/ 119 h 423"/>
                  <a:gd name="T20" fmla="*/ 200 w 440"/>
                  <a:gd name="T21" fmla="*/ 173 h 423"/>
                  <a:gd name="T22" fmla="*/ 205 w 440"/>
                  <a:gd name="T23" fmla="*/ 188 h 423"/>
                  <a:gd name="T24" fmla="*/ 211 w 440"/>
                  <a:gd name="T25" fmla="*/ 190 h 423"/>
                  <a:gd name="T26" fmla="*/ 235 w 440"/>
                  <a:gd name="T27" fmla="*/ 185 h 423"/>
                  <a:gd name="T28" fmla="*/ 263 w 440"/>
                  <a:gd name="T29" fmla="*/ 185 h 423"/>
                  <a:gd name="T30" fmla="*/ 288 w 440"/>
                  <a:gd name="T31" fmla="*/ 201 h 423"/>
                  <a:gd name="T32" fmla="*/ 312 w 440"/>
                  <a:gd name="T33" fmla="*/ 203 h 423"/>
                  <a:gd name="T34" fmla="*/ 326 w 440"/>
                  <a:gd name="T35" fmla="*/ 205 h 423"/>
                  <a:gd name="T36" fmla="*/ 322 w 440"/>
                  <a:gd name="T37" fmla="*/ 214 h 423"/>
                  <a:gd name="T38" fmla="*/ 324 w 440"/>
                  <a:gd name="T39" fmla="*/ 241 h 423"/>
                  <a:gd name="T40" fmla="*/ 352 w 440"/>
                  <a:gd name="T41" fmla="*/ 263 h 423"/>
                  <a:gd name="T42" fmla="*/ 357 w 440"/>
                  <a:gd name="T43" fmla="*/ 263 h 423"/>
                  <a:gd name="T44" fmla="*/ 413 w 440"/>
                  <a:gd name="T45" fmla="*/ 278 h 423"/>
                  <a:gd name="T46" fmla="*/ 418 w 440"/>
                  <a:gd name="T47" fmla="*/ 281 h 423"/>
                  <a:gd name="T48" fmla="*/ 429 w 440"/>
                  <a:gd name="T49" fmla="*/ 299 h 423"/>
                  <a:gd name="T50" fmla="*/ 419 w 440"/>
                  <a:gd name="T51" fmla="*/ 322 h 423"/>
                  <a:gd name="T52" fmla="*/ 399 w 440"/>
                  <a:gd name="T53" fmla="*/ 332 h 423"/>
                  <a:gd name="T54" fmla="*/ 393 w 440"/>
                  <a:gd name="T55" fmla="*/ 349 h 423"/>
                  <a:gd name="T56" fmla="*/ 403 w 440"/>
                  <a:gd name="T57" fmla="*/ 394 h 423"/>
                  <a:gd name="T58" fmla="*/ 393 w 440"/>
                  <a:gd name="T59" fmla="*/ 400 h 423"/>
                  <a:gd name="T60" fmla="*/ 355 w 440"/>
                  <a:gd name="T61" fmla="*/ 401 h 423"/>
                  <a:gd name="T62" fmla="*/ 352 w 440"/>
                  <a:gd name="T63" fmla="*/ 405 h 423"/>
                  <a:gd name="T64" fmla="*/ 350 w 440"/>
                  <a:gd name="T65" fmla="*/ 408 h 423"/>
                  <a:gd name="T66" fmla="*/ 323 w 440"/>
                  <a:gd name="T67" fmla="*/ 417 h 423"/>
                  <a:gd name="T68" fmla="*/ 313 w 440"/>
                  <a:gd name="T69" fmla="*/ 384 h 423"/>
                  <a:gd name="T70" fmla="*/ 274 w 440"/>
                  <a:gd name="T71" fmla="*/ 368 h 423"/>
                  <a:gd name="T72" fmla="*/ 262 w 440"/>
                  <a:gd name="T73" fmla="*/ 355 h 423"/>
                  <a:gd name="T74" fmla="*/ 227 w 440"/>
                  <a:gd name="T75" fmla="*/ 340 h 423"/>
                  <a:gd name="T76" fmla="*/ 211 w 440"/>
                  <a:gd name="T77" fmla="*/ 334 h 423"/>
                  <a:gd name="T78" fmla="*/ 164 w 440"/>
                  <a:gd name="T79" fmla="*/ 325 h 423"/>
                  <a:gd name="T80" fmla="*/ 160 w 440"/>
                  <a:gd name="T81" fmla="*/ 329 h 423"/>
                  <a:gd name="T82" fmla="*/ 132 w 440"/>
                  <a:gd name="T83" fmla="*/ 376 h 423"/>
                  <a:gd name="T84" fmla="*/ 101 w 440"/>
                  <a:gd name="T85" fmla="*/ 399 h 423"/>
                  <a:gd name="T86" fmla="*/ 77 w 440"/>
                  <a:gd name="T87" fmla="*/ 388 h 423"/>
                  <a:gd name="T88" fmla="*/ 76 w 440"/>
                  <a:gd name="T89" fmla="*/ 385 h 423"/>
                  <a:gd name="T90" fmla="*/ 69 w 440"/>
                  <a:gd name="T91" fmla="*/ 356 h 423"/>
                  <a:gd name="T92" fmla="*/ 44 w 440"/>
                  <a:gd name="T93" fmla="*/ 361 h 423"/>
                  <a:gd name="T94" fmla="*/ 25 w 440"/>
                  <a:gd name="T95" fmla="*/ 352 h 423"/>
                  <a:gd name="T96" fmla="*/ 30 w 440"/>
                  <a:gd name="T97" fmla="*/ 321 h 423"/>
                  <a:gd name="T98" fmla="*/ 45 w 440"/>
                  <a:gd name="T99" fmla="*/ 284 h 423"/>
                  <a:gd name="T100" fmla="*/ 19 w 440"/>
                  <a:gd name="T101" fmla="*/ 262 h 423"/>
                  <a:gd name="T102" fmla="*/ 7 w 440"/>
                  <a:gd name="T103" fmla="*/ 237 h 423"/>
                  <a:gd name="T104" fmla="*/ 4 w 440"/>
                  <a:gd name="T105" fmla="*/ 173 h 423"/>
                  <a:gd name="T106" fmla="*/ 16 w 440"/>
                  <a:gd name="T107" fmla="*/ 142 h 423"/>
                  <a:gd name="T108" fmla="*/ 50 w 440"/>
                  <a:gd name="T109" fmla="*/ 88 h 423"/>
                  <a:gd name="T110" fmla="*/ 42 w 440"/>
                  <a:gd name="T111" fmla="*/ 60 h 423"/>
                  <a:gd name="T112" fmla="*/ 36 w 440"/>
                  <a:gd name="T113" fmla="*/ 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0" h="423">
                    <a:moveTo>
                      <a:pt x="36" y="5"/>
                    </a:moveTo>
                    <a:cubicBezTo>
                      <a:pt x="44" y="0"/>
                      <a:pt x="49" y="6"/>
                      <a:pt x="52" y="11"/>
                    </a:cubicBezTo>
                    <a:cubicBezTo>
                      <a:pt x="58" y="22"/>
                      <a:pt x="74" y="14"/>
                      <a:pt x="80" y="30"/>
                    </a:cubicBezTo>
                    <a:cubicBezTo>
                      <a:pt x="85" y="46"/>
                      <a:pt x="105" y="31"/>
                      <a:pt x="116" y="42"/>
                    </a:cubicBezTo>
                    <a:cubicBezTo>
                      <a:pt x="121" y="47"/>
                      <a:pt x="127" y="41"/>
                      <a:pt x="132" y="25"/>
                    </a:cubicBezTo>
                    <a:cubicBezTo>
                      <a:pt x="137" y="19"/>
                      <a:pt x="147" y="31"/>
                      <a:pt x="152" y="18"/>
                    </a:cubicBezTo>
                    <a:cubicBezTo>
                      <a:pt x="153" y="14"/>
                      <a:pt x="156" y="23"/>
                      <a:pt x="155" y="27"/>
                    </a:cubicBezTo>
                    <a:cubicBezTo>
                      <a:pt x="153" y="39"/>
                      <a:pt x="160" y="46"/>
                      <a:pt x="170" y="49"/>
                    </a:cubicBezTo>
                    <a:cubicBezTo>
                      <a:pt x="188" y="54"/>
                      <a:pt x="206" y="78"/>
                      <a:pt x="198" y="95"/>
                    </a:cubicBezTo>
                    <a:cubicBezTo>
                      <a:pt x="194" y="105"/>
                      <a:pt x="195" y="110"/>
                      <a:pt x="200" y="119"/>
                    </a:cubicBezTo>
                    <a:cubicBezTo>
                      <a:pt x="209" y="136"/>
                      <a:pt x="196" y="155"/>
                      <a:pt x="200" y="173"/>
                    </a:cubicBezTo>
                    <a:cubicBezTo>
                      <a:pt x="201" y="178"/>
                      <a:pt x="200" y="185"/>
                      <a:pt x="205" y="188"/>
                    </a:cubicBezTo>
                    <a:cubicBezTo>
                      <a:pt x="207" y="190"/>
                      <a:pt x="210" y="194"/>
                      <a:pt x="211" y="190"/>
                    </a:cubicBezTo>
                    <a:cubicBezTo>
                      <a:pt x="215" y="170"/>
                      <a:pt x="227" y="185"/>
                      <a:pt x="235" y="185"/>
                    </a:cubicBezTo>
                    <a:cubicBezTo>
                      <a:pt x="244" y="185"/>
                      <a:pt x="254" y="187"/>
                      <a:pt x="263" y="185"/>
                    </a:cubicBezTo>
                    <a:cubicBezTo>
                      <a:pt x="275" y="184"/>
                      <a:pt x="282" y="192"/>
                      <a:pt x="288" y="201"/>
                    </a:cubicBezTo>
                    <a:cubicBezTo>
                      <a:pt x="295" y="207"/>
                      <a:pt x="304" y="211"/>
                      <a:pt x="312" y="203"/>
                    </a:cubicBezTo>
                    <a:cubicBezTo>
                      <a:pt x="318" y="196"/>
                      <a:pt x="322" y="201"/>
                      <a:pt x="326" y="205"/>
                    </a:cubicBezTo>
                    <a:cubicBezTo>
                      <a:pt x="331" y="211"/>
                      <a:pt x="325" y="211"/>
                      <a:pt x="322" y="214"/>
                    </a:cubicBezTo>
                    <a:cubicBezTo>
                      <a:pt x="311" y="223"/>
                      <a:pt x="311" y="233"/>
                      <a:pt x="324" y="241"/>
                    </a:cubicBezTo>
                    <a:cubicBezTo>
                      <a:pt x="325" y="258"/>
                      <a:pt x="344" y="253"/>
                      <a:pt x="352" y="263"/>
                    </a:cubicBezTo>
                    <a:cubicBezTo>
                      <a:pt x="354" y="254"/>
                      <a:pt x="355" y="260"/>
                      <a:pt x="357" y="263"/>
                    </a:cubicBezTo>
                    <a:cubicBezTo>
                      <a:pt x="375" y="287"/>
                      <a:pt x="384" y="289"/>
                      <a:pt x="413" y="278"/>
                    </a:cubicBezTo>
                    <a:cubicBezTo>
                      <a:pt x="416" y="277"/>
                      <a:pt x="418" y="276"/>
                      <a:pt x="418" y="281"/>
                    </a:cubicBezTo>
                    <a:cubicBezTo>
                      <a:pt x="419" y="288"/>
                      <a:pt x="427" y="292"/>
                      <a:pt x="429" y="299"/>
                    </a:cubicBezTo>
                    <a:cubicBezTo>
                      <a:pt x="432" y="310"/>
                      <a:pt x="440" y="320"/>
                      <a:pt x="419" y="322"/>
                    </a:cubicBezTo>
                    <a:cubicBezTo>
                      <a:pt x="413" y="323"/>
                      <a:pt x="405" y="328"/>
                      <a:pt x="399" y="332"/>
                    </a:cubicBezTo>
                    <a:cubicBezTo>
                      <a:pt x="393" y="336"/>
                      <a:pt x="388" y="339"/>
                      <a:pt x="393" y="349"/>
                    </a:cubicBezTo>
                    <a:cubicBezTo>
                      <a:pt x="400" y="363"/>
                      <a:pt x="393" y="380"/>
                      <a:pt x="403" y="394"/>
                    </a:cubicBezTo>
                    <a:cubicBezTo>
                      <a:pt x="399" y="396"/>
                      <a:pt x="395" y="401"/>
                      <a:pt x="393" y="400"/>
                    </a:cubicBezTo>
                    <a:cubicBezTo>
                      <a:pt x="380" y="396"/>
                      <a:pt x="368" y="409"/>
                      <a:pt x="355" y="401"/>
                    </a:cubicBezTo>
                    <a:cubicBezTo>
                      <a:pt x="355" y="401"/>
                      <a:pt x="353" y="404"/>
                      <a:pt x="352" y="405"/>
                    </a:cubicBezTo>
                    <a:cubicBezTo>
                      <a:pt x="351" y="406"/>
                      <a:pt x="351" y="407"/>
                      <a:pt x="350" y="408"/>
                    </a:cubicBezTo>
                    <a:cubicBezTo>
                      <a:pt x="342" y="415"/>
                      <a:pt x="334" y="423"/>
                      <a:pt x="323" y="417"/>
                    </a:cubicBezTo>
                    <a:cubicBezTo>
                      <a:pt x="309" y="411"/>
                      <a:pt x="312" y="398"/>
                      <a:pt x="313" y="384"/>
                    </a:cubicBezTo>
                    <a:cubicBezTo>
                      <a:pt x="295" y="390"/>
                      <a:pt x="285" y="378"/>
                      <a:pt x="274" y="368"/>
                    </a:cubicBezTo>
                    <a:cubicBezTo>
                      <a:pt x="270" y="364"/>
                      <a:pt x="264" y="361"/>
                      <a:pt x="262" y="355"/>
                    </a:cubicBezTo>
                    <a:cubicBezTo>
                      <a:pt x="255" y="338"/>
                      <a:pt x="246" y="330"/>
                      <a:pt x="227" y="340"/>
                    </a:cubicBezTo>
                    <a:cubicBezTo>
                      <a:pt x="220" y="345"/>
                      <a:pt x="216" y="339"/>
                      <a:pt x="211" y="334"/>
                    </a:cubicBezTo>
                    <a:cubicBezTo>
                      <a:pt x="196" y="318"/>
                      <a:pt x="183" y="316"/>
                      <a:pt x="164" y="325"/>
                    </a:cubicBezTo>
                    <a:cubicBezTo>
                      <a:pt x="162" y="326"/>
                      <a:pt x="161" y="328"/>
                      <a:pt x="160" y="329"/>
                    </a:cubicBezTo>
                    <a:cubicBezTo>
                      <a:pt x="146" y="342"/>
                      <a:pt x="146" y="363"/>
                      <a:pt x="132" y="376"/>
                    </a:cubicBezTo>
                    <a:cubicBezTo>
                      <a:pt x="122" y="385"/>
                      <a:pt x="111" y="391"/>
                      <a:pt x="101" y="399"/>
                    </a:cubicBezTo>
                    <a:cubicBezTo>
                      <a:pt x="92" y="406"/>
                      <a:pt x="83" y="397"/>
                      <a:pt x="77" y="388"/>
                    </a:cubicBezTo>
                    <a:cubicBezTo>
                      <a:pt x="77" y="387"/>
                      <a:pt x="76" y="386"/>
                      <a:pt x="76" y="385"/>
                    </a:cubicBezTo>
                    <a:cubicBezTo>
                      <a:pt x="75" y="376"/>
                      <a:pt x="63" y="370"/>
                      <a:pt x="69" y="356"/>
                    </a:cubicBezTo>
                    <a:cubicBezTo>
                      <a:pt x="59" y="363"/>
                      <a:pt x="51" y="362"/>
                      <a:pt x="44" y="361"/>
                    </a:cubicBezTo>
                    <a:cubicBezTo>
                      <a:pt x="37" y="360"/>
                      <a:pt x="26" y="360"/>
                      <a:pt x="25" y="352"/>
                    </a:cubicBezTo>
                    <a:cubicBezTo>
                      <a:pt x="24" y="342"/>
                      <a:pt x="19" y="329"/>
                      <a:pt x="30" y="321"/>
                    </a:cubicBezTo>
                    <a:cubicBezTo>
                      <a:pt x="44" y="312"/>
                      <a:pt x="44" y="296"/>
                      <a:pt x="45" y="284"/>
                    </a:cubicBezTo>
                    <a:cubicBezTo>
                      <a:pt x="46" y="271"/>
                      <a:pt x="28" y="268"/>
                      <a:pt x="19" y="262"/>
                    </a:cubicBezTo>
                    <a:cubicBezTo>
                      <a:pt x="8" y="255"/>
                      <a:pt x="5" y="250"/>
                      <a:pt x="7" y="237"/>
                    </a:cubicBezTo>
                    <a:cubicBezTo>
                      <a:pt x="10" y="216"/>
                      <a:pt x="9" y="194"/>
                      <a:pt x="4" y="173"/>
                    </a:cubicBezTo>
                    <a:cubicBezTo>
                      <a:pt x="1" y="160"/>
                      <a:pt x="0" y="151"/>
                      <a:pt x="16" y="142"/>
                    </a:cubicBezTo>
                    <a:cubicBezTo>
                      <a:pt x="34" y="131"/>
                      <a:pt x="48" y="114"/>
                      <a:pt x="50" y="88"/>
                    </a:cubicBezTo>
                    <a:cubicBezTo>
                      <a:pt x="51" y="75"/>
                      <a:pt x="45" y="69"/>
                      <a:pt x="42" y="60"/>
                    </a:cubicBezTo>
                    <a:cubicBezTo>
                      <a:pt x="38" y="42"/>
                      <a:pt x="28" y="24"/>
                      <a:pt x="36" y="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2" name="9Slide.vn 59">
                <a:extLst>
                  <a:ext uri="{FF2B5EF4-FFF2-40B4-BE49-F238E27FC236}">
                    <a16:creationId xmlns:a16="http://schemas.microsoft.com/office/drawing/2014/main" id="{DA9E83A1-D193-8238-A7BA-1B0B4ADB882F}"/>
                  </a:ext>
                </a:extLst>
              </p:cNvPr>
              <p:cNvSpPr>
                <a:spLocks/>
              </p:cNvSpPr>
              <p:nvPr/>
            </p:nvSpPr>
            <p:spPr bwMode="auto">
              <a:xfrm>
                <a:off x="5733193" y="795932"/>
                <a:ext cx="279529" cy="472156"/>
              </a:xfrm>
              <a:custGeom>
                <a:avLst/>
                <a:gdLst>
                  <a:gd name="T0" fmla="*/ 70 w 260"/>
                  <a:gd name="T1" fmla="*/ 124 h 440"/>
                  <a:gd name="T2" fmla="*/ 81 w 260"/>
                  <a:gd name="T3" fmla="*/ 118 h 440"/>
                  <a:gd name="T4" fmla="*/ 98 w 260"/>
                  <a:gd name="T5" fmla="*/ 32 h 440"/>
                  <a:gd name="T6" fmla="*/ 103 w 260"/>
                  <a:gd name="T7" fmla="*/ 0 h 440"/>
                  <a:gd name="T8" fmla="*/ 146 w 260"/>
                  <a:gd name="T9" fmla="*/ 20 h 440"/>
                  <a:gd name="T10" fmla="*/ 158 w 260"/>
                  <a:gd name="T11" fmla="*/ 24 h 440"/>
                  <a:gd name="T12" fmla="*/ 199 w 260"/>
                  <a:gd name="T13" fmla="*/ 29 h 440"/>
                  <a:gd name="T14" fmla="*/ 213 w 260"/>
                  <a:gd name="T15" fmla="*/ 29 h 440"/>
                  <a:gd name="T16" fmla="*/ 233 w 260"/>
                  <a:gd name="T17" fmla="*/ 23 h 440"/>
                  <a:gd name="T18" fmla="*/ 257 w 260"/>
                  <a:gd name="T19" fmla="*/ 57 h 440"/>
                  <a:gd name="T20" fmla="*/ 244 w 260"/>
                  <a:gd name="T21" fmla="*/ 93 h 440"/>
                  <a:gd name="T22" fmla="*/ 205 w 260"/>
                  <a:gd name="T23" fmla="*/ 159 h 440"/>
                  <a:gd name="T24" fmla="*/ 205 w 260"/>
                  <a:gd name="T25" fmla="*/ 180 h 440"/>
                  <a:gd name="T26" fmla="*/ 214 w 260"/>
                  <a:gd name="T27" fmla="*/ 216 h 440"/>
                  <a:gd name="T28" fmla="*/ 235 w 260"/>
                  <a:gd name="T29" fmla="*/ 267 h 440"/>
                  <a:gd name="T30" fmla="*/ 239 w 260"/>
                  <a:gd name="T31" fmla="*/ 293 h 440"/>
                  <a:gd name="T32" fmla="*/ 235 w 260"/>
                  <a:gd name="T33" fmla="*/ 315 h 440"/>
                  <a:gd name="T34" fmla="*/ 236 w 260"/>
                  <a:gd name="T35" fmla="*/ 314 h 440"/>
                  <a:gd name="T36" fmla="*/ 227 w 260"/>
                  <a:gd name="T37" fmla="*/ 342 h 440"/>
                  <a:gd name="T38" fmla="*/ 230 w 260"/>
                  <a:gd name="T39" fmla="*/ 360 h 440"/>
                  <a:gd name="T40" fmla="*/ 235 w 260"/>
                  <a:gd name="T41" fmla="*/ 414 h 440"/>
                  <a:gd name="T42" fmla="*/ 230 w 260"/>
                  <a:gd name="T43" fmla="*/ 431 h 440"/>
                  <a:gd name="T44" fmla="*/ 154 w 260"/>
                  <a:gd name="T45" fmla="*/ 432 h 440"/>
                  <a:gd name="T46" fmla="*/ 138 w 260"/>
                  <a:gd name="T47" fmla="*/ 389 h 440"/>
                  <a:gd name="T48" fmla="*/ 95 w 260"/>
                  <a:gd name="T49" fmla="*/ 364 h 440"/>
                  <a:gd name="T50" fmla="*/ 78 w 260"/>
                  <a:gd name="T51" fmla="*/ 358 h 440"/>
                  <a:gd name="T52" fmla="*/ 88 w 260"/>
                  <a:gd name="T53" fmla="*/ 341 h 440"/>
                  <a:gd name="T54" fmla="*/ 82 w 260"/>
                  <a:gd name="T55" fmla="*/ 332 h 440"/>
                  <a:gd name="T56" fmla="*/ 79 w 260"/>
                  <a:gd name="T57" fmla="*/ 330 h 440"/>
                  <a:gd name="T58" fmla="*/ 65 w 260"/>
                  <a:gd name="T59" fmla="*/ 306 h 440"/>
                  <a:gd name="T60" fmla="*/ 62 w 260"/>
                  <a:gd name="T61" fmla="*/ 301 h 440"/>
                  <a:gd name="T62" fmla="*/ 47 w 260"/>
                  <a:gd name="T63" fmla="*/ 259 h 440"/>
                  <a:gd name="T64" fmla="*/ 39 w 260"/>
                  <a:gd name="T65" fmla="*/ 246 h 440"/>
                  <a:gd name="T66" fmla="*/ 12 w 260"/>
                  <a:gd name="T67" fmla="*/ 230 h 440"/>
                  <a:gd name="T68" fmla="*/ 10 w 260"/>
                  <a:gd name="T69" fmla="*/ 228 h 440"/>
                  <a:gd name="T70" fmla="*/ 0 w 260"/>
                  <a:gd name="T71" fmla="*/ 189 h 440"/>
                  <a:gd name="T72" fmla="*/ 22 w 260"/>
                  <a:gd name="T73" fmla="*/ 184 h 440"/>
                  <a:gd name="T74" fmla="*/ 20 w 260"/>
                  <a:gd name="T75" fmla="*/ 162 h 440"/>
                  <a:gd name="T76" fmla="*/ 29 w 260"/>
                  <a:gd name="T77" fmla="*/ 148 h 440"/>
                  <a:gd name="T78" fmla="*/ 54 w 260"/>
                  <a:gd name="T79" fmla="*/ 151 h 440"/>
                  <a:gd name="T80" fmla="*/ 74 w 260"/>
                  <a:gd name="T81" fmla="*/ 142 h 440"/>
                  <a:gd name="T82" fmla="*/ 70 w 260"/>
                  <a:gd name="T83" fmla="*/ 1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0" h="440">
                    <a:moveTo>
                      <a:pt x="70" y="124"/>
                    </a:moveTo>
                    <a:cubicBezTo>
                      <a:pt x="75" y="125"/>
                      <a:pt x="79" y="123"/>
                      <a:pt x="81" y="118"/>
                    </a:cubicBezTo>
                    <a:cubicBezTo>
                      <a:pt x="95" y="91"/>
                      <a:pt x="102" y="62"/>
                      <a:pt x="98" y="32"/>
                    </a:cubicBezTo>
                    <a:cubicBezTo>
                      <a:pt x="117" y="25"/>
                      <a:pt x="101" y="12"/>
                      <a:pt x="103" y="0"/>
                    </a:cubicBezTo>
                    <a:cubicBezTo>
                      <a:pt x="117" y="7"/>
                      <a:pt x="135" y="3"/>
                      <a:pt x="146" y="20"/>
                    </a:cubicBezTo>
                    <a:cubicBezTo>
                      <a:pt x="147" y="22"/>
                      <a:pt x="153" y="27"/>
                      <a:pt x="158" y="24"/>
                    </a:cubicBezTo>
                    <a:cubicBezTo>
                      <a:pt x="173" y="12"/>
                      <a:pt x="186" y="23"/>
                      <a:pt x="199" y="29"/>
                    </a:cubicBezTo>
                    <a:cubicBezTo>
                      <a:pt x="205" y="31"/>
                      <a:pt x="208" y="30"/>
                      <a:pt x="213" y="29"/>
                    </a:cubicBezTo>
                    <a:cubicBezTo>
                      <a:pt x="220" y="27"/>
                      <a:pt x="226" y="16"/>
                      <a:pt x="233" y="23"/>
                    </a:cubicBezTo>
                    <a:cubicBezTo>
                      <a:pt x="244" y="32"/>
                      <a:pt x="260" y="41"/>
                      <a:pt x="257" y="57"/>
                    </a:cubicBezTo>
                    <a:cubicBezTo>
                      <a:pt x="255" y="69"/>
                      <a:pt x="250" y="86"/>
                      <a:pt x="244" y="93"/>
                    </a:cubicBezTo>
                    <a:cubicBezTo>
                      <a:pt x="226" y="113"/>
                      <a:pt x="229" y="144"/>
                      <a:pt x="205" y="159"/>
                    </a:cubicBezTo>
                    <a:cubicBezTo>
                      <a:pt x="197" y="165"/>
                      <a:pt x="202" y="177"/>
                      <a:pt x="205" y="180"/>
                    </a:cubicBezTo>
                    <a:cubicBezTo>
                      <a:pt x="216" y="191"/>
                      <a:pt x="219" y="202"/>
                      <a:pt x="214" y="216"/>
                    </a:cubicBezTo>
                    <a:cubicBezTo>
                      <a:pt x="207" y="238"/>
                      <a:pt x="222" y="254"/>
                      <a:pt x="235" y="267"/>
                    </a:cubicBezTo>
                    <a:cubicBezTo>
                      <a:pt x="243" y="277"/>
                      <a:pt x="245" y="284"/>
                      <a:pt x="239" y="293"/>
                    </a:cubicBezTo>
                    <a:cubicBezTo>
                      <a:pt x="233" y="300"/>
                      <a:pt x="234" y="307"/>
                      <a:pt x="235" y="315"/>
                    </a:cubicBezTo>
                    <a:cubicBezTo>
                      <a:pt x="236" y="314"/>
                      <a:pt x="236" y="314"/>
                      <a:pt x="236" y="314"/>
                    </a:cubicBezTo>
                    <a:cubicBezTo>
                      <a:pt x="221" y="318"/>
                      <a:pt x="216" y="331"/>
                      <a:pt x="227" y="342"/>
                    </a:cubicBezTo>
                    <a:cubicBezTo>
                      <a:pt x="236" y="349"/>
                      <a:pt x="234" y="354"/>
                      <a:pt x="230" y="360"/>
                    </a:cubicBezTo>
                    <a:cubicBezTo>
                      <a:pt x="215" y="380"/>
                      <a:pt x="219" y="399"/>
                      <a:pt x="235" y="414"/>
                    </a:cubicBezTo>
                    <a:cubicBezTo>
                      <a:pt x="249" y="427"/>
                      <a:pt x="235" y="430"/>
                      <a:pt x="230" y="431"/>
                    </a:cubicBezTo>
                    <a:cubicBezTo>
                      <a:pt x="205" y="439"/>
                      <a:pt x="179" y="440"/>
                      <a:pt x="154" y="432"/>
                    </a:cubicBezTo>
                    <a:cubicBezTo>
                      <a:pt x="152" y="417"/>
                      <a:pt x="142" y="404"/>
                      <a:pt x="138" y="389"/>
                    </a:cubicBezTo>
                    <a:cubicBezTo>
                      <a:pt x="135" y="374"/>
                      <a:pt x="110" y="372"/>
                      <a:pt x="95" y="364"/>
                    </a:cubicBezTo>
                    <a:cubicBezTo>
                      <a:pt x="90" y="361"/>
                      <a:pt x="84" y="360"/>
                      <a:pt x="78" y="358"/>
                    </a:cubicBezTo>
                    <a:cubicBezTo>
                      <a:pt x="77" y="350"/>
                      <a:pt x="86" y="347"/>
                      <a:pt x="88" y="341"/>
                    </a:cubicBezTo>
                    <a:cubicBezTo>
                      <a:pt x="92" y="332"/>
                      <a:pt x="87" y="332"/>
                      <a:pt x="82" y="332"/>
                    </a:cubicBezTo>
                    <a:cubicBezTo>
                      <a:pt x="81" y="331"/>
                      <a:pt x="80" y="331"/>
                      <a:pt x="79" y="330"/>
                    </a:cubicBezTo>
                    <a:cubicBezTo>
                      <a:pt x="72" y="324"/>
                      <a:pt x="71" y="313"/>
                      <a:pt x="65" y="306"/>
                    </a:cubicBezTo>
                    <a:cubicBezTo>
                      <a:pt x="64" y="305"/>
                      <a:pt x="63" y="303"/>
                      <a:pt x="62" y="301"/>
                    </a:cubicBezTo>
                    <a:cubicBezTo>
                      <a:pt x="56" y="287"/>
                      <a:pt x="47" y="275"/>
                      <a:pt x="47" y="259"/>
                    </a:cubicBezTo>
                    <a:cubicBezTo>
                      <a:pt x="47" y="254"/>
                      <a:pt x="46" y="247"/>
                      <a:pt x="39" y="246"/>
                    </a:cubicBezTo>
                    <a:cubicBezTo>
                      <a:pt x="28" y="245"/>
                      <a:pt x="21" y="236"/>
                      <a:pt x="12" y="230"/>
                    </a:cubicBezTo>
                    <a:cubicBezTo>
                      <a:pt x="11" y="230"/>
                      <a:pt x="11" y="229"/>
                      <a:pt x="10" y="228"/>
                    </a:cubicBezTo>
                    <a:cubicBezTo>
                      <a:pt x="12" y="214"/>
                      <a:pt x="2" y="203"/>
                      <a:pt x="0" y="189"/>
                    </a:cubicBezTo>
                    <a:cubicBezTo>
                      <a:pt x="7" y="189"/>
                      <a:pt x="16" y="192"/>
                      <a:pt x="22" y="184"/>
                    </a:cubicBezTo>
                    <a:cubicBezTo>
                      <a:pt x="28" y="176"/>
                      <a:pt x="25" y="170"/>
                      <a:pt x="20" y="162"/>
                    </a:cubicBezTo>
                    <a:cubicBezTo>
                      <a:pt x="14" y="155"/>
                      <a:pt x="20" y="148"/>
                      <a:pt x="29" y="148"/>
                    </a:cubicBezTo>
                    <a:cubicBezTo>
                      <a:pt x="38" y="148"/>
                      <a:pt x="47" y="148"/>
                      <a:pt x="54" y="151"/>
                    </a:cubicBezTo>
                    <a:cubicBezTo>
                      <a:pt x="65" y="155"/>
                      <a:pt x="69" y="147"/>
                      <a:pt x="74" y="142"/>
                    </a:cubicBezTo>
                    <a:cubicBezTo>
                      <a:pt x="81" y="134"/>
                      <a:pt x="72" y="129"/>
                      <a:pt x="70" y="12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3" name="9Slide.vn 60">
                <a:extLst>
                  <a:ext uri="{FF2B5EF4-FFF2-40B4-BE49-F238E27FC236}">
                    <a16:creationId xmlns:a16="http://schemas.microsoft.com/office/drawing/2014/main" id="{D8BCE4FA-8EC4-2F16-027B-261B405C9386}"/>
                  </a:ext>
                </a:extLst>
              </p:cNvPr>
              <p:cNvSpPr>
                <a:spLocks/>
              </p:cNvSpPr>
              <p:nvPr/>
            </p:nvSpPr>
            <p:spPr bwMode="auto">
              <a:xfrm>
                <a:off x="5954788" y="778552"/>
                <a:ext cx="311392" cy="370773"/>
              </a:xfrm>
              <a:custGeom>
                <a:avLst/>
                <a:gdLst>
                  <a:gd name="T0" fmla="*/ 60 w 291"/>
                  <a:gd name="T1" fmla="*/ 272 h 346"/>
                  <a:gd name="T2" fmla="*/ 52 w 291"/>
                  <a:gd name="T3" fmla="*/ 275 h 346"/>
                  <a:gd name="T4" fmla="*/ 28 w 291"/>
                  <a:gd name="T5" fmla="*/ 271 h 346"/>
                  <a:gd name="T6" fmla="*/ 22 w 291"/>
                  <a:gd name="T7" fmla="*/ 220 h 346"/>
                  <a:gd name="T8" fmla="*/ 18 w 291"/>
                  <a:gd name="T9" fmla="*/ 207 h 346"/>
                  <a:gd name="T10" fmla="*/ 8 w 291"/>
                  <a:gd name="T11" fmla="*/ 193 h 346"/>
                  <a:gd name="T12" fmla="*/ 6 w 291"/>
                  <a:gd name="T13" fmla="*/ 181 h 346"/>
                  <a:gd name="T14" fmla="*/ 18 w 291"/>
                  <a:gd name="T15" fmla="*/ 171 h 346"/>
                  <a:gd name="T16" fmla="*/ 29 w 291"/>
                  <a:gd name="T17" fmla="*/ 147 h 346"/>
                  <a:gd name="T18" fmla="*/ 50 w 291"/>
                  <a:gd name="T19" fmla="*/ 99 h 346"/>
                  <a:gd name="T20" fmla="*/ 49 w 291"/>
                  <a:gd name="T21" fmla="*/ 94 h 346"/>
                  <a:gd name="T22" fmla="*/ 48 w 291"/>
                  <a:gd name="T23" fmla="*/ 48 h 346"/>
                  <a:gd name="T24" fmla="*/ 48 w 291"/>
                  <a:gd name="T25" fmla="*/ 32 h 346"/>
                  <a:gd name="T26" fmla="*/ 100 w 291"/>
                  <a:gd name="T27" fmla="*/ 1 h 346"/>
                  <a:gd name="T28" fmla="*/ 111 w 291"/>
                  <a:gd name="T29" fmla="*/ 4 h 346"/>
                  <a:gd name="T30" fmla="*/ 108 w 291"/>
                  <a:gd name="T31" fmla="*/ 20 h 346"/>
                  <a:gd name="T32" fmla="*/ 105 w 291"/>
                  <a:gd name="T33" fmla="*/ 41 h 346"/>
                  <a:gd name="T34" fmla="*/ 119 w 291"/>
                  <a:gd name="T35" fmla="*/ 65 h 346"/>
                  <a:gd name="T36" fmla="*/ 172 w 291"/>
                  <a:gd name="T37" fmla="*/ 85 h 346"/>
                  <a:gd name="T38" fmla="*/ 209 w 291"/>
                  <a:gd name="T39" fmla="*/ 66 h 346"/>
                  <a:gd name="T40" fmla="*/ 223 w 291"/>
                  <a:gd name="T41" fmla="*/ 61 h 346"/>
                  <a:gd name="T42" fmla="*/ 232 w 291"/>
                  <a:gd name="T43" fmla="*/ 72 h 346"/>
                  <a:gd name="T44" fmla="*/ 229 w 291"/>
                  <a:gd name="T45" fmla="*/ 110 h 346"/>
                  <a:gd name="T46" fmla="*/ 243 w 291"/>
                  <a:gd name="T47" fmla="*/ 125 h 346"/>
                  <a:gd name="T48" fmla="*/ 267 w 291"/>
                  <a:gd name="T49" fmla="*/ 130 h 346"/>
                  <a:gd name="T50" fmla="*/ 265 w 291"/>
                  <a:gd name="T51" fmla="*/ 147 h 346"/>
                  <a:gd name="T52" fmla="*/ 269 w 291"/>
                  <a:gd name="T53" fmla="*/ 155 h 346"/>
                  <a:gd name="T54" fmla="*/ 278 w 291"/>
                  <a:gd name="T55" fmla="*/ 201 h 346"/>
                  <a:gd name="T56" fmla="*/ 245 w 291"/>
                  <a:gd name="T57" fmla="*/ 235 h 346"/>
                  <a:gd name="T58" fmla="*/ 233 w 291"/>
                  <a:gd name="T59" fmla="*/ 259 h 346"/>
                  <a:gd name="T60" fmla="*/ 239 w 291"/>
                  <a:gd name="T61" fmla="*/ 282 h 346"/>
                  <a:gd name="T62" fmla="*/ 218 w 291"/>
                  <a:gd name="T63" fmla="*/ 281 h 346"/>
                  <a:gd name="T64" fmla="*/ 168 w 291"/>
                  <a:gd name="T65" fmla="*/ 312 h 346"/>
                  <a:gd name="T66" fmla="*/ 160 w 291"/>
                  <a:gd name="T67" fmla="*/ 320 h 346"/>
                  <a:gd name="T68" fmla="*/ 132 w 291"/>
                  <a:gd name="T69" fmla="*/ 341 h 346"/>
                  <a:gd name="T70" fmla="*/ 122 w 291"/>
                  <a:gd name="T71" fmla="*/ 343 h 346"/>
                  <a:gd name="T72" fmla="*/ 117 w 291"/>
                  <a:gd name="T73" fmla="*/ 331 h 346"/>
                  <a:gd name="T74" fmla="*/ 116 w 291"/>
                  <a:gd name="T75" fmla="*/ 289 h 346"/>
                  <a:gd name="T76" fmla="*/ 78 w 291"/>
                  <a:gd name="T77" fmla="*/ 266 h 346"/>
                  <a:gd name="T78" fmla="*/ 63 w 291"/>
                  <a:gd name="T79" fmla="*/ 272 h 346"/>
                  <a:gd name="T80" fmla="*/ 60 w 291"/>
                  <a:gd name="T81" fmla="*/ 27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1" h="346">
                    <a:moveTo>
                      <a:pt x="60" y="272"/>
                    </a:moveTo>
                    <a:cubicBezTo>
                      <a:pt x="57" y="273"/>
                      <a:pt x="53" y="273"/>
                      <a:pt x="52" y="275"/>
                    </a:cubicBezTo>
                    <a:cubicBezTo>
                      <a:pt x="40" y="297"/>
                      <a:pt x="34" y="278"/>
                      <a:pt x="28" y="271"/>
                    </a:cubicBezTo>
                    <a:cubicBezTo>
                      <a:pt x="14" y="255"/>
                      <a:pt x="16" y="238"/>
                      <a:pt x="22" y="220"/>
                    </a:cubicBezTo>
                    <a:cubicBezTo>
                      <a:pt x="22" y="217"/>
                      <a:pt x="29" y="209"/>
                      <a:pt x="18" y="207"/>
                    </a:cubicBezTo>
                    <a:cubicBezTo>
                      <a:pt x="11" y="206"/>
                      <a:pt x="16" y="195"/>
                      <a:pt x="8" y="193"/>
                    </a:cubicBezTo>
                    <a:cubicBezTo>
                      <a:pt x="3" y="192"/>
                      <a:pt x="20" y="186"/>
                      <a:pt x="6" y="181"/>
                    </a:cubicBezTo>
                    <a:cubicBezTo>
                      <a:pt x="0" y="179"/>
                      <a:pt x="14" y="175"/>
                      <a:pt x="18" y="171"/>
                    </a:cubicBezTo>
                    <a:cubicBezTo>
                      <a:pt x="23" y="165"/>
                      <a:pt x="25" y="155"/>
                      <a:pt x="29" y="147"/>
                    </a:cubicBezTo>
                    <a:cubicBezTo>
                      <a:pt x="36" y="131"/>
                      <a:pt x="53" y="119"/>
                      <a:pt x="50" y="99"/>
                    </a:cubicBezTo>
                    <a:cubicBezTo>
                      <a:pt x="50" y="97"/>
                      <a:pt x="49" y="94"/>
                      <a:pt x="49" y="94"/>
                    </a:cubicBezTo>
                    <a:cubicBezTo>
                      <a:pt x="71" y="78"/>
                      <a:pt x="55" y="63"/>
                      <a:pt x="48" y="48"/>
                    </a:cubicBezTo>
                    <a:cubicBezTo>
                      <a:pt x="48" y="43"/>
                      <a:pt x="46" y="37"/>
                      <a:pt x="48" y="32"/>
                    </a:cubicBezTo>
                    <a:cubicBezTo>
                      <a:pt x="60" y="13"/>
                      <a:pt x="80" y="6"/>
                      <a:pt x="100" y="1"/>
                    </a:cubicBezTo>
                    <a:cubicBezTo>
                      <a:pt x="103" y="0"/>
                      <a:pt x="111" y="3"/>
                      <a:pt x="111" y="4"/>
                    </a:cubicBezTo>
                    <a:cubicBezTo>
                      <a:pt x="112" y="9"/>
                      <a:pt x="115" y="16"/>
                      <a:pt x="108" y="20"/>
                    </a:cubicBezTo>
                    <a:cubicBezTo>
                      <a:pt x="98" y="26"/>
                      <a:pt x="91" y="30"/>
                      <a:pt x="105" y="41"/>
                    </a:cubicBezTo>
                    <a:cubicBezTo>
                      <a:pt x="111" y="45"/>
                      <a:pt x="111" y="58"/>
                      <a:pt x="119" y="65"/>
                    </a:cubicBezTo>
                    <a:cubicBezTo>
                      <a:pt x="134" y="80"/>
                      <a:pt x="154" y="93"/>
                      <a:pt x="172" y="85"/>
                    </a:cubicBezTo>
                    <a:cubicBezTo>
                      <a:pt x="184" y="79"/>
                      <a:pt x="203" y="83"/>
                      <a:pt x="209" y="66"/>
                    </a:cubicBezTo>
                    <a:cubicBezTo>
                      <a:pt x="210" y="64"/>
                      <a:pt x="217" y="58"/>
                      <a:pt x="223" y="61"/>
                    </a:cubicBezTo>
                    <a:cubicBezTo>
                      <a:pt x="226" y="64"/>
                      <a:pt x="233" y="64"/>
                      <a:pt x="232" y="72"/>
                    </a:cubicBezTo>
                    <a:cubicBezTo>
                      <a:pt x="231" y="85"/>
                      <a:pt x="234" y="97"/>
                      <a:pt x="229" y="110"/>
                    </a:cubicBezTo>
                    <a:cubicBezTo>
                      <a:pt x="226" y="119"/>
                      <a:pt x="225" y="132"/>
                      <a:pt x="243" y="125"/>
                    </a:cubicBezTo>
                    <a:cubicBezTo>
                      <a:pt x="251" y="121"/>
                      <a:pt x="260" y="125"/>
                      <a:pt x="267" y="130"/>
                    </a:cubicBezTo>
                    <a:cubicBezTo>
                      <a:pt x="277" y="137"/>
                      <a:pt x="271" y="142"/>
                      <a:pt x="265" y="147"/>
                    </a:cubicBezTo>
                    <a:cubicBezTo>
                      <a:pt x="262" y="149"/>
                      <a:pt x="267" y="154"/>
                      <a:pt x="269" y="155"/>
                    </a:cubicBezTo>
                    <a:cubicBezTo>
                      <a:pt x="291" y="166"/>
                      <a:pt x="282" y="188"/>
                      <a:pt x="278" y="201"/>
                    </a:cubicBezTo>
                    <a:cubicBezTo>
                      <a:pt x="273" y="213"/>
                      <a:pt x="268" y="233"/>
                      <a:pt x="245" y="235"/>
                    </a:cubicBezTo>
                    <a:cubicBezTo>
                      <a:pt x="238" y="235"/>
                      <a:pt x="223" y="248"/>
                      <a:pt x="233" y="259"/>
                    </a:cubicBezTo>
                    <a:cubicBezTo>
                      <a:pt x="239" y="267"/>
                      <a:pt x="228" y="277"/>
                      <a:pt x="239" y="282"/>
                    </a:cubicBezTo>
                    <a:cubicBezTo>
                      <a:pt x="232" y="286"/>
                      <a:pt x="224" y="294"/>
                      <a:pt x="218" y="281"/>
                    </a:cubicBezTo>
                    <a:cubicBezTo>
                      <a:pt x="203" y="294"/>
                      <a:pt x="182" y="297"/>
                      <a:pt x="168" y="312"/>
                    </a:cubicBezTo>
                    <a:cubicBezTo>
                      <a:pt x="166" y="315"/>
                      <a:pt x="163" y="317"/>
                      <a:pt x="160" y="320"/>
                    </a:cubicBezTo>
                    <a:cubicBezTo>
                      <a:pt x="152" y="328"/>
                      <a:pt x="138" y="330"/>
                      <a:pt x="132" y="341"/>
                    </a:cubicBezTo>
                    <a:cubicBezTo>
                      <a:pt x="131" y="345"/>
                      <a:pt x="126" y="346"/>
                      <a:pt x="122" y="343"/>
                    </a:cubicBezTo>
                    <a:cubicBezTo>
                      <a:pt x="118" y="340"/>
                      <a:pt x="115" y="335"/>
                      <a:pt x="117" y="331"/>
                    </a:cubicBezTo>
                    <a:cubicBezTo>
                      <a:pt x="122" y="317"/>
                      <a:pt x="117" y="303"/>
                      <a:pt x="116" y="289"/>
                    </a:cubicBezTo>
                    <a:cubicBezTo>
                      <a:pt x="115" y="263"/>
                      <a:pt x="102" y="255"/>
                      <a:pt x="78" y="266"/>
                    </a:cubicBezTo>
                    <a:cubicBezTo>
                      <a:pt x="73" y="268"/>
                      <a:pt x="68" y="270"/>
                      <a:pt x="63" y="272"/>
                    </a:cubicBezTo>
                    <a:cubicBezTo>
                      <a:pt x="62" y="272"/>
                      <a:pt x="61" y="272"/>
                      <a:pt x="60" y="27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4" name="9Slide.vn 61">
                <a:extLst>
                  <a:ext uri="{FF2B5EF4-FFF2-40B4-BE49-F238E27FC236}">
                    <a16:creationId xmlns:a16="http://schemas.microsoft.com/office/drawing/2014/main" id="{3E7AE43E-398F-8FC4-8A06-9E3AF0D33BE8}"/>
                  </a:ext>
                </a:extLst>
              </p:cNvPr>
              <p:cNvSpPr>
                <a:spLocks/>
              </p:cNvSpPr>
              <p:nvPr/>
            </p:nvSpPr>
            <p:spPr bwMode="auto">
              <a:xfrm>
                <a:off x="5736090" y="1438991"/>
                <a:ext cx="379463" cy="311392"/>
              </a:xfrm>
              <a:custGeom>
                <a:avLst/>
                <a:gdLst>
                  <a:gd name="T0" fmla="*/ 23 w 353"/>
                  <a:gd name="T1" fmla="*/ 137 h 290"/>
                  <a:gd name="T2" fmla="*/ 38 w 353"/>
                  <a:gd name="T3" fmla="*/ 141 h 290"/>
                  <a:gd name="T4" fmla="*/ 53 w 353"/>
                  <a:gd name="T5" fmla="*/ 129 h 290"/>
                  <a:gd name="T6" fmla="*/ 47 w 353"/>
                  <a:gd name="T7" fmla="*/ 94 h 290"/>
                  <a:gd name="T8" fmla="*/ 32 w 353"/>
                  <a:gd name="T9" fmla="*/ 60 h 290"/>
                  <a:gd name="T10" fmla="*/ 5 w 353"/>
                  <a:gd name="T11" fmla="*/ 21 h 290"/>
                  <a:gd name="T12" fmla="*/ 7 w 353"/>
                  <a:gd name="T13" fmla="*/ 4 h 290"/>
                  <a:gd name="T14" fmla="*/ 19 w 353"/>
                  <a:gd name="T15" fmla="*/ 13 h 290"/>
                  <a:gd name="T16" fmla="*/ 36 w 353"/>
                  <a:gd name="T17" fmla="*/ 22 h 290"/>
                  <a:gd name="T18" fmla="*/ 57 w 353"/>
                  <a:gd name="T19" fmla="*/ 33 h 290"/>
                  <a:gd name="T20" fmla="*/ 71 w 353"/>
                  <a:gd name="T21" fmla="*/ 37 h 290"/>
                  <a:gd name="T22" fmla="*/ 105 w 353"/>
                  <a:gd name="T23" fmla="*/ 61 h 290"/>
                  <a:gd name="T24" fmla="*/ 114 w 353"/>
                  <a:gd name="T25" fmla="*/ 59 h 290"/>
                  <a:gd name="T26" fmla="*/ 159 w 353"/>
                  <a:gd name="T27" fmla="*/ 68 h 290"/>
                  <a:gd name="T28" fmla="*/ 179 w 353"/>
                  <a:gd name="T29" fmla="*/ 58 h 290"/>
                  <a:gd name="T30" fmla="*/ 168 w 353"/>
                  <a:gd name="T31" fmla="*/ 39 h 290"/>
                  <a:gd name="T32" fmla="*/ 208 w 353"/>
                  <a:gd name="T33" fmla="*/ 36 h 290"/>
                  <a:gd name="T34" fmla="*/ 225 w 353"/>
                  <a:gd name="T35" fmla="*/ 58 h 290"/>
                  <a:gd name="T36" fmla="*/ 230 w 353"/>
                  <a:gd name="T37" fmla="*/ 65 h 290"/>
                  <a:gd name="T38" fmla="*/ 252 w 353"/>
                  <a:gd name="T39" fmla="*/ 72 h 290"/>
                  <a:gd name="T40" fmla="*/ 252 w 353"/>
                  <a:gd name="T41" fmla="*/ 72 h 290"/>
                  <a:gd name="T42" fmla="*/ 247 w 353"/>
                  <a:gd name="T43" fmla="*/ 87 h 290"/>
                  <a:gd name="T44" fmla="*/ 267 w 353"/>
                  <a:gd name="T45" fmla="*/ 104 h 290"/>
                  <a:gd name="T46" fmla="*/ 271 w 353"/>
                  <a:gd name="T47" fmla="*/ 112 h 290"/>
                  <a:gd name="T48" fmla="*/ 288 w 353"/>
                  <a:gd name="T49" fmla="*/ 160 h 290"/>
                  <a:gd name="T50" fmla="*/ 277 w 353"/>
                  <a:gd name="T51" fmla="*/ 178 h 290"/>
                  <a:gd name="T52" fmla="*/ 309 w 353"/>
                  <a:gd name="T53" fmla="*/ 190 h 290"/>
                  <a:gd name="T54" fmla="*/ 320 w 353"/>
                  <a:gd name="T55" fmla="*/ 202 h 290"/>
                  <a:gd name="T56" fmla="*/ 335 w 353"/>
                  <a:gd name="T57" fmla="*/ 217 h 290"/>
                  <a:gd name="T58" fmla="*/ 335 w 353"/>
                  <a:gd name="T59" fmla="*/ 217 h 290"/>
                  <a:gd name="T60" fmla="*/ 348 w 353"/>
                  <a:gd name="T61" fmla="*/ 233 h 290"/>
                  <a:gd name="T62" fmla="*/ 349 w 353"/>
                  <a:gd name="T63" fmla="*/ 248 h 290"/>
                  <a:gd name="T64" fmla="*/ 339 w 353"/>
                  <a:gd name="T65" fmla="*/ 241 h 290"/>
                  <a:gd name="T66" fmla="*/ 311 w 353"/>
                  <a:gd name="T67" fmla="*/ 245 h 290"/>
                  <a:gd name="T68" fmla="*/ 303 w 353"/>
                  <a:gd name="T69" fmla="*/ 249 h 290"/>
                  <a:gd name="T70" fmla="*/ 297 w 353"/>
                  <a:gd name="T71" fmla="*/ 266 h 290"/>
                  <a:gd name="T72" fmla="*/ 302 w 353"/>
                  <a:gd name="T73" fmla="*/ 287 h 290"/>
                  <a:gd name="T74" fmla="*/ 282 w 353"/>
                  <a:gd name="T75" fmla="*/ 280 h 290"/>
                  <a:gd name="T76" fmla="*/ 238 w 353"/>
                  <a:gd name="T77" fmla="*/ 268 h 290"/>
                  <a:gd name="T78" fmla="*/ 214 w 353"/>
                  <a:gd name="T79" fmla="*/ 263 h 290"/>
                  <a:gd name="T80" fmla="*/ 166 w 353"/>
                  <a:gd name="T81" fmla="*/ 253 h 290"/>
                  <a:gd name="T82" fmla="*/ 149 w 353"/>
                  <a:gd name="T83" fmla="*/ 233 h 290"/>
                  <a:gd name="T84" fmla="*/ 121 w 353"/>
                  <a:gd name="T85" fmla="*/ 213 h 290"/>
                  <a:gd name="T86" fmla="*/ 107 w 353"/>
                  <a:gd name="T87" fmla="*/ 205 h 290"/>
                  <a:gd name="T88" fmla="*/ 79 w 353"/>
                  <a:gd name="T89" fmla="*/ 190 h 290"/>
                  <a:gd name="T90" fmla="*/ 48 w 353"/>
                  <a:gd name="T91" fmla="*/ 175 h 290"/>
                  <a:gd name="T92" fmla="*/ 19 w 353"/>
                  <a:gd name="T93" fmla="*/ 153 h 290"/>
                  <a:gd name="T94" fmla="*/ 23 w 353"/>
                  <a:gd name="T95"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3" h="290">
                    <a:moveTo>
                      <a:pt x="23" y="137"/>
                    </a:moveTo>
                    <a:cubicBezTo>
                      <a:pt x="28" y="138"/>
                      <a:pt x="33" y="141"/>
                      <a:pt x="38" y="141"/>
                    </a:cubicBezTo>
                    <a:cubicBezTo>
                      <a:pt x="45" y="140"/>
                      <a:pt x="48" y="135"/>
                      <a:pt x="53" y="129"/>
                    </a:cubicBezTo>
                    <a:cubicBezTo>
                      <a:pt x="67" y="112"/>
                      <a:pt x="47" y="105"/>
                      <a:pt x="47" y="94"/>
                    </a:cubicBezTo>
                    <a:cubicBezTo>
                      <a:pt x="48" y="79"/>
                      <a:pt x="42" y="68"/>
                      <a:pt x="32" y="60"/>
                    </a:cubicBezTo>
                    <a:cubicBezTo>
                      <a:pt x="19" y="49"/>
                      <a:pt x="16" y="32"/>
                      <a:pt x="5" y="21"/>
                    </a:cubicBezTo>
                    <a:cubicBezTo>
                      <a:pt x="1" y="16"/>
                      <a:pt x="0" y="7"/>
                      <a:pt x="7" y="4"/>
                    </a:cubicBezTo>
                    <a:cubicBezTo>
                      <a:pt x="14" y="0"/>
                      <a:pt x="17" y="8"/>
                      <a:pt x="19" y="13"/>
                    </a:cubicBezTo>
                    <a:cubicBezTo>
                      <a:pt x="21" y="23"/>
                      <a:pt x="26" y="25"/>
                      <a:pt x="36" y="22"/>
                    </a:cubicBezTo>
                    <a:cubicBezTo>
                      <a:pt x="45" y="20"/>
                      <a:pt x="51" y="27"/>
                      <a:pt x="57" y="33"/>
                    </a:cubicBezTo>
                    <a:cubicBezTo>
                      <a:pt x="61" y="37"/>
                      <a:pt x="65" y="43"/>
                      <a:pt x="71" y="37"/>
                    </a:cubicBezTo>
                    <a:cubicBezTo>
                      <a:pt x="74" y="58"/>
                      <a:pt x="86" y="64"/>
                      <a:pt x="105" y="61"/>
                    </a:cubicBezTo>
                    <a:cubicBezTo>
                      <a:pt x="108" y="60"/>
                      <a:pt x="114" y="59"/>
                      <a:pt x="114" y="59"/>
                    </a:cubicBezTo>
                    <a:cubicBezTo>
                      <a:pt x="124" y="85"/>
                      <a:pt x="145" y="55"/>
                      <a:pt x="159" y="68"/>
                    </a:cubicBezTo>
                    <a:cubicBezTo>
                      <a:pt x="165" y="73"/>
                      <a:pt x="172" y="61"/>
                      <a:pt x="179" y="58"/>
                    </a:cubicBezTo>
                    <a:cubicBezTo>
                      <a:pt x="181" y="57"/>
                      <a:pt x="178" y="50"/>
                      <a:pt x="168" y="39"/>
                    </a:cubicBezTo>
                    <a:cubicBezTo>
                      <a:pt x="181" y="39"/>
                      <a:pt x="193" y="31"/>
                      <a:pt x="208" y="36"/>
                    </a:cubicBezTo>
                    <a:cubicBezTo>
                      <a:pt x="223" y="42"/>
                      <a:pt x="225" y="40"/>
                      <a:pt x="225" y="58"/>
                    </a:cubicBezTo>
                    <a:cubicBezTo>
                      <a:pt x="224" y="61"/>
                      <a:pt x="228" y="64"/>
                      <a:pt x="230" y="65"/>
                    </a:cubicBezTo>
                    <a:cubicBezTo>
                      <a:pt x="237" y="68"/>
                      <a:pt x="244" y="70"/>
                      <a:pt x="252" y="72"/>
                    </a:cubicBezTo>
                    <a:cubicBezTo>
                      <a:pt x="252" y="72"/>
                      <a:pt x="252" y="72"/>
                      <a:pt x="252" y="72"/>
                    </a:cubicBezTo>
                    <a:cubicBezTo>
                      <a:pt x="242" y="74"/>
                      <a:pt x="235" y="77"/>
                      <a:pt x="247" y="87"/>
                    </a:cubicBezTo>
                    <a:cubicBezTo>
                      <a:pt x="254" y="92"/>
                      <a:pt x="252" y="107"/>
                      <a:pt x="267" y="104"/>
                    </a:cubicBezTo>
                    <a:cubicBezTo>
                      <a:pt x="268" y="103"/>
                      <a:pt x="271" y="109"/>
                      <a:pt x="271" y="112"/>
                    </a:cubicBezTo>
                    <a:cubicBezTo>
                      <a:pt x="272" y="129"/>
                      <a:pt x="282" y="144"/>
                      <a:pt x="288" y="160"/>
                    </a:cubicBezTo>
                    <a:cubicBezTo>
                      <a:pt x="292" y="172"/>
                      <a:pt x="287" y="174"/>
                      <a:pt x="277" y="178"/>
                    </a:cubicBezTo>
                    <a:cubicBezTo>
                      <a:pt x="289" y="183"/>
                      <a:pt x="295" y="195"/>
                      <a:pt x="309" y="190"/>
                    </a:cubicBezTo>
                    <a:cubicBezTo>
                      <a:pt x="311" y="189"/>
                      <a:pt x="316" y="198"/>
                      <a:pt x="320" y="202"/>
                    </a:cubicBezTo>
                    <a:cubicBezTo>
                      <a:pt x="324" y="208"/>
                      <a:pt x="325" y="218"/>
                      <a:pt x="335" y="217"/>
                    </a:cubicBezTo>
                    <a:cubicBezTo>
                      <a:pt x="335" y="217"/>
                      <a:pt x="335" y="217"/>
                      <a:pt x="335" y="217"/>
                    </a:cubicBezTo>
                    <a:cubicBezTo>
                      <a:pt x="335" y="225"/>
                      <a:pt x="343" y="228"/>
                      <a:pt x="348" y="233"/>
                    </a:cubicBezTo>
                    <a:cubicBezTo>
                      <a:pt x="353" y="238"/>
                      <a:pt x="353" y="245"/>
                      <a:pt x="349" y="248"/>
                    </a:cubicBezTo>
                    <a:cubicBezTo>
                      <a:pt x="345" y="251"/>
                      <a:pt x="341" y="245"/>
                      <a:pt x="339" y="241"/>
                    </a:cubicBezTo>
                    <a:cubicBezTo>
                      <a:pt x="327" y="223"/>
                      <a:pt x="321" y="247"/>
                      <a:pt x="311" y="245"/>
                    </a:cubicBezTo>
                    <a:cubicBezTo>
                      <a:pt x="309" y="248"/>
                      <a:pt x="307" y="251"/>
                      <a:pt x="303" y="249"/>
                    </a:cubicBezTo>
                    <a:cubicBezTo>
                      <a:pt x="293" y="255"/>
                      <a:pt x="294" y="258"/>
                      <a:pt x="297" y="266"/>
                    </a:cubicBezTo>
                    <a:cubicBezTo>
                      <a:pt x="300" y="273"/>
                      <a:pt x="312" y="280"/>
                      <a:pt x="302" y="287"/>
                    </a:cubicBezTo>
                    <a:cubicBezTo>
                      <a:pt x="298" y="290"/>
                      <a:pt x="289" y="288"/>
                      <a:pt x="282" y="280"/>
                    </a:cubicBezTo>
                    <a:cubicBezTo>
                      <a:pt x="272" y="269"/>
                      <a:pt x="255" y="262"/>
                      <a:pt x="238" y="268"/>
                    </a:cubicBezTo>
                    <a:cubicBezTo>
                      <a:pt x="228" y="272"/>
                      <a:pt x="223" y="263"/>
                      <a:pt x="214" y="263"/>
                    </a:cubicBezTo>
                    <a:cubicBezTo>
                      <a:pt x="198" y="262"/>
                      <a:pt x="181" y="261"/>
                      <a:pt x="166" y="253"/>
                    </a:cubicBezTo>
                    <a:cubicBezTo>
                      <a:pt x="157" y="248"/>
                      <a:pt x="150" y="243"/>
                      <a:pt x="149" y="233"/>
                    </a:cubicBezTo>
                    <a:cubicBezTo>
                      <a:pt x="146" y="217"/>
                      <a:pt x="133" y="214"/>
                      <a:pt x="121" y="213"/>
                    </a:cubicBezTo>
                    <a:cubicBezTo>
                      <a:pt x="114" y="212"/>
                      <a:pt x="113" y="205"/>
                      <a:pt x="107" y="205"/>
                    </a:cubicBezTo>
                    <a:cubicBezTo>
                      <a:pt x="101" y="193"/>
                      <a:pt x="91" y="184"/>
                      <a:pt x="79" y="190"/>
                    </a:cubicBezTo>
                    <a:cubicBezTo>
                      <a:pt x="61" y="197"/>
                      <a:pt x="53" y="197"/>
                      <a:pt x="48" y="175"/>
                    </a:cubicBezTo>
                    <a:cubicBezTo>
                      <a:pt x="47" y="166"/>
                      <a:pt x="29" y="160"/>
                      <a:pt x="19" y="153"/>
                    </a:cubicBezTo>
                    <a:cubicBezTo>
                      <a:pt x="15" y="146"/>
                      <a:pt x="11" y="140"/>
                      <a:pt x="23" y="13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5" name="9Slide.vn 62">
                <a:extLst>
                  <a:ext uri="{FF2B5EF4-FFF2-40B4-BE49-F238E27FC236}">
                    <a16:creationId xmlns:a16="http://schemas.microsoft.com/office/drawing/2014/main" id="{A3D1B10F-93E7-B2BD-A0F8-AB3AED1604CA}"/>
                  </a:ext>
                </a:extLst>
              </p:cNvPr>
              <p:cNvSpPr>
                <a:spLocks/>
              </p:cNvSpPr>
              <p:nvPr/>
            </p:nvSpPr>
            <p:spPr bwMode="auto">
              <a:xfrm>
                <a:off x="6122795" y="1218845"/>
                <a:ext cx="440293" cy="202767"/>
              </a:xfrm>
              <a:custGeom>
                <a:avLst/>
                <a:gdLst>
                  <a:gd name="T0" fmla="*/ 103 w 410"/>
                  <a:gd name="T1" fmla="*/ 165 h 189"/>
                  <a:gd name="T2" fmla="*/ 94 w 410"/>
                  <a:gd name="T3" fmla="*/ 157 h 189"/>
                  <a:gd name="T4" fmla="*/ 59 w 410"/>
                  <a:gd name="T5" fmla="*/ 142 h 189"/>
                  <a:gd name="T6" fmla="*/ 42 w 410"/>
                  <a:gd name="T7" fmla="*/ 140 h 189"/>
                  <a:gd name="T8" fmla="*/ 24 w 410"/>
                  <a:gd name="T9" fmla="*/ 131 h 189"/>
                  <a:gd name="T10" fmla="*/ 22 w 410"/>
                  <a:gd name="T11" fmla="*/ 125 h 189"/>
                  <a:gd name="T12" fmla="*/ 20 w 410"/>
                  <a:gd name="T13" fmla="*/ 104 h 189"/>
                  <a:gd name="T14" fmla="*/ 47 w 410"/>
                  <a:gd name="T15" fmla="*/ 92 h 189"/>
                  <a:gd name="T16" fmla="*/ 61 w 410"/>
                  <a:gd name="T17" fmla="*/ 71 h 189"/>
                  <a:gd name="T18" fmla="*/ 69 w 410"/>
                  <a:gd name="T19" fmla="*/ 17 h 189"/>
                  <a:gd name="T20" fmla="*/ 81 w 410"/>
                  <a:gd name="T21" fmla="*/ 6 h 189"/>
                  <a:gd name="T22" fmla="*/ 99 w 410"/>
                  <a:gd name="T23" fmla="*/ 22 h 189"/>
                  <a:gd name="T24" fmla="*/ 123 w 410"/>
                  <a:gd name="T25" fmla="*/ 57 h 189"/>
                  <a:gd name="T26" fmla="*/ 148 w 410"/>
                  <a:gd name="T27" fmla="*/ 72 h 189"/>
                  <a:gd name="T28" fmla="*/ 159 w 410"/>
                  <a:gd name="T29" fmla="*/ 73 h 189"/>
                  <a:gd name="T30" fmla="*/ 159 w 410"/>
                  <a:gd name="T31" fmla="*/ 73 h 189"/>
                  <a:gd name="T32" fmla="*/ 169 w 410"/>
                  <a:gd name="T33" fmla="*/ 87 h 189"/>
                  <a:gd name="T34" fmla="*/ 183 w 410"/>
                  <a:gd name="T35" fmla="*/ 89 h 189"/>
                  <a:gd name="T36" fmla="*/ 220 w 410"/>
                  <a:gd name="T37" fmla="*/ 61 h 189"/>
                  <a:gd name="T38" fmla="*/ 231 w 410"/>
                  <a:gd name="T39" fmla="*/ 33 h 189"/>
                  <a:gd name="T40" fmla="*/ 243 w 410"/>
                  <a:gd name="T41" fmla="*/ 13 h 189"/>
                  <a:gd name="T42" fmla="*/ 243 w 410"/>
                  <a:gd name="T43" fmla="*/ 13 h 189"/>
                  <a:gd name="T44" fmla="*/ 295 w 410"/>
                  <a:gd name="T45" fmla="*/ 23 h 189"/>
                  <a:gd name="T46" fmla="*/ 315 w 410"/>
                  <a:gd name="T47" fmla="*/ 26 h 189"/>
                  <a:gd name="T48" fmla="*/ 340 w 410"/>
                  <a:gd name="T49" fmla="*/ 35 h 189"/>
                  <a:gd name="T50" fmla="*/ 350 w 410"/>
                  <a:gd name="T51" fmla="*/ 56 h 189"/>
                  <a:gd name="T52" fmla="*/ 354 w 410"/>
                  <a:gd name="T53" fmla="*/ 60 h 189"/>
                  <a:gd name="T54" fmla="*/ 362 w 410"/>
                  <a:gd name="T55" fmla="*/ 66 h 189"/>
                  <a:gd name="T56" fmla="*/ 404 w 410"/>
                  <a:gd name="T57" fmla="*/ 107 h 189"/>
                  <a:gd name="T58" fmla="*/ 405 w 410"/>
                  <a:gd name="T59" fmla="*/ 119 h 189"/>
                  <a:gd name="T60" fmla="*/ 389 w 410"/>
                  <a:gd name="T61" fmla="*/ 146 h 189"/>
                  <a:gd name="T62" fmla="*/ 363 w 410"/>
                  <a:gd name="T63" fmla="*/ 167 h 189"/>
                  <a:gd name="T64" fmla="*/ 337 w 410"/>
                  <a:gd name="T65" fmla="*/ 175 h 189"/>
                  <a:gd name="T66" fmla="*/ 332 w 410"/>
                  <a:gd name="T67" fmla="*/ 177 h 189"/>
                  <a:gd name="T68" fmla="*/ 235 w 410"/>
                  <a:gd name="T69" fmla="*/ 157 h 189"/>
                  <a:gd name="T70" fmla="*/ 235 w 410"/>
                  <a:gd name="T71" fmla="*/ 157 h 189"/>
                  <a:gd name="T72" fmla="*/ 199 w 410"/>
                  <a:gd name="T73" fmla="*/ 153 h 189"/>
                  <a:gd name="T74" fmla="*/ 197 w 410"/>
                  <a:gd name="T75" fmla="*/ 155 h 189"/>
                  <a:gd name="T76" fmla="*/ 163 w 410"/>
                  <a:gd name="T77" fmla="*/ 168 h 189"/>
                  <a:gd name="T78" fmla="*/ 157 w 410"/>
                  <a:gd name="T79" fmla="*/ 183 h 189"/>
                  <a:gd name="T80" fmla="*/ 155 w 410"/>
                  <a:gd name="T81" fmla="*/ 185 h 189"/>
                  <a:gd name="T82" fmla="*/ 147 w 410"/>
                  <a:gd name="T83" fmla="*/ 189 h 189"/>
                  <a:gd name="T84" fmla="*/ 144 w 410"/>
                  <a:gd name="T85" fmla="*/ 188 h 189"/>
                  <a:gd name="T86" fmla="*/ 105 w 410"/>
                  <a:gd name="T87" fmla="*/ 167 h 189"/>
                  <a:gd name="T88" fmla="*/ 103 w 410"/>
                  <a:gd name="T89" fmla="*/ 16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 h="189">
                    <a:moveTo>
                      <a:pt x="103" y="165"/>
                    </a:moveTo>
                    <a:cubicBezTo>
                      <a:pt x="104" y="155"/>
                      <a:pt x="104" y="156"/>
                      <a:pt x="94" y="157"/>
                    </a:cubicBezTo>
                    <a:cubicBezTo>
                      <a:pt x="80" y="157"/>
                      <a:pt x="67" y="152"/>
                      <a:pt x="59" y="142"/>
                    </a:cubicBezTo>
                    <a:cubicBezTo>
                      <a:pt x="52" y="135"/>
                      <a:pt x="48" y="135"/>
                      <a:pt x="42" y="140"/>
                    </a:cubicBezTo>
                    <a:cubicBezTo>
                      <a:pt x="31" y="148"/>
                      <a:pt x="24" y="146"/>
                      <a:pt x="24" y="131"/>
                    </a:cubicBezTo>
                    <a:cubicBezTo>
                      <a:pt x="24" y="129"/>
                      <a:pt x="28" y="126"/>
                      <a:pt x="22" y="125"/>
                    </a:cubicBezTo>
                    <a:cubicBezTo>
                      <a:pt x="0" y="120"/>
                      <a:pt x="13" y="107"/>
                      <a:pt x="20" y="104"/>
                    </a:cubicBezTo>
                    <a:cubicBezTo>
                      <a:pt x="28" y="100"/>
                      <a:pt x="31" y="85"/>
                      <a:pt x="47" y="92"/>
                    </a:cubicBezTo>
                    <a:cubicBezTo>
                      <a:pt x="53" y="94"/>
                      <a:pt x="58" y="80"/>
                      <a:pt x="61" y="71"/>
                    </a:cubicBezTo>
                    <a:cubicBezTo>
                      <a:pt x="66" y="53"/>
                      <a:pt x="58" y="34"/>
                      <a:pt x="69" y="17"/>
                    </a:cubicBezTo>
                    <a:cubicBezTo>
                      <a:pt x="72" y="12"/>
                      <a:pt x="73" y="0"/>
                      <a:pt x="81" y="6"/>
                    </a:cubicBezTo>
                    <a:cubicBezTo>
                      <a:pt x="87" y="11"/>
                      <a:pt x="105" y="1"/>
                      <a:pt x="99" y="22"/>
                    </a:cubicBezTo>
                    <a:cubicBezTo>
                      <a:pt x="94" y="40"/>
                      <a:pt x="102" y="54"/>
                      <a:pt x="123" y="57"/>
                    </a:cubicBezTo>
                    <a:cubicBezTo>
                      <a:pt x="134" y="58"/>
                      <a:pt x="144" y="58"/>
                      <a:pt x="148" y="72"/>
                    </a:cubicBezTo>
                    <a:cubicBezTo>
                      <a:pt x="150" y="78"/>
                      <a:pt x="155" y="74"/>
                      <a:pt x="159" y="73"/>
                    </a:cubicBezTo>
                    <a:cubicBezTo>
                      <a:pt x="159" y="73"/>
                      <a:pt x="159" y="73"/>
                      <a:pt x="159" y="73"/>
                    </a:cubicBezTo>
                    <a:cubicBezTo>
                      <a:pt x="162" y="77"/>
                      <a:pt x="164" y="84"/>
                      <a:pt x="169" y="87"/>
                    </a:cubicBezTo>
                    <a:cubicBezTo>
                      <a:pt x="173" y="90"/>
                      <a:pt x="182" y="93"/>
                      <a:pt x="183" y="89"/>
                    </a:cubicBezTo>
                    <a:cubicBezTo>
                      <a:pt x="190" y="72"/>
                      <a:pt x="209" y="73"/>
                      <a:pt x="220" y="61"/>
                    </a:cubicBezTo>
                    <a:cubicBezTo>
                      <a:pt x="227" y="52"/>
                      <a:pt x="224" y="41"/>
                      <a:pt x="231" y="33"/>
                    </a:cubicBezTo>
                    <a:cubicBezTo>
                      <a:pt x="236" y="27"/>
                      <a:pt x="237" y="18"/>
                      <a:pt x="243" y="13"/>
                    </a:cubicBezTo>
                    <a:cubicBezTo>
                      <a:pt x="243" y="13"/>
                      <a:pt x="243" y="13"/>
                      <a:pt x="243" y="13"/>
                    </a:cubicBezTo>
                    <a:cubicBezTo>
                      <a:pt x="260" y="4"/>
                      <a:pt x="283" y="7"/>
                      <a:pt x="295" y="23"/>
                    </a:cubicBezTo>
                    <a:cubicBezTo>
                      <a:pt x="301" y="31"/>
                      <a:pt x="306" y="34"/>
                      <a:pt x="315" y="26"/>
                    </a:cubicBezTo>
                    <a:cubicBezTo>
                      <a:pt x="327" y="16"/>
                      <a:pt x="335" y="25"/>
                      <a:pt x="340" y="35"/>
                    </a:cubicBezTo>
                    <a:cubicBezTo>
                      <a:pt x="344" y="41"/>
                      <a:pt x="345" y="50"/>
                      <a:pt x="350" y="56"/>
                    </a:cubicBezTo>
                    <a:cubicBezTo>
                      <a:pt x="352" y="57"/>
                      <a:pt x="353" y="59"/>
                      <a:pt x="354" y="60"/>
                    </a:cubicBezTo>
                    <a:cubicBezTo>
                      <a:pt x="357" y="62"/>
                      <a:pt x="359" y="66"/>
                      <a:pt x="362" y="66"/>
                    </a:cubicBezTo>
                    <a:cubicBezTo>
                      <a:pt x="387" y="69"/>
                      <a:pt x="394" y="89"/>
                      <a:pt x="404" y="107"/>
                    </a:cubicBezTo>
                    <a:cubicBezTo>
                      <a:pt x="407" y="111"/>
                      <a:pt x="410" y="117"/>
                      <a:pt x="405" y="119"/>
                    </a:cubicBezTo>
                    <a:cubicBezTo>
                      <a:pt x="392" y="125"/>
                      <a:pt x="392" y="136"/>
                      <a:pt x="389" y="146"/>
                    </a:cubicBezTo>
                    <a:cubicBezTo>
                      <a:pt x="386" y="158"/>
                      <a:pt x="380" y="169"/>
                      <a:pt x="363" y="167"/>
                    </a:cubicBezTo>
                    <a:cubicBezTo>
                      <a:pt x="355" y="166"/>
                      <a:pt x="342" y="162"/>
                      <a:pt x="337" y="175"/>
                    </a:cubicBezTo>
                    <a:cubicBezTo>
                      <a:pt x="336" y="177"/>
                      <a:pt x="334" y="178"/>
                      <a:pt x="332" y="177"/>
                    </a:cubicBezTo>
                    <a:cubicBezTo>
                      <a:pt x="299" y="173"/>
                      <a:pt x="264" y="176"/>
                      <a:pt x="235" y="157"/>
                    </a:cubicBezTo>
                    <a:cubicBezTo>
                      <a:pt x="235" y="157"/>
                      <a:pt x="235" y="157"/>
                      <a:pt x="235" y="157"/>
                    </a:cubicBezTo>
                    <a:cubicBezTo>
                      <a:pt x="228" y="143"/>
                      <a:pt x="207" y="141"/>
                      <a:pt x="199" y="153"/>
                    </a:cubicBezTo>
                    <a:cubicBezTo>
                      <a:pt x="198" y="154"/>
                      <a:pt x="197" y="154"/>
                      <a:pt x="197" y="155"/>
                    </a:cubicBezTo>
                    <a:cubicBezTo>
                      <a:pt x="185" y="158"/>
                      <a:pt x="179" y="172"/>
                      <a:pt x="163" y="168"/>
                    </a:cubicBezTo>
                    <a:cubicBezTo>
                      <a:pt x="159" y="166"/>
                      <a:pt x="161" y="178"/>
                      <a:pt x="157" y="183"/>
                    </a:cubicBezTo>
                    <a:cubicBezTo>
                      <a:pt x="157" y="183"/>
                      <a:pt x="156" y="184"/>
                      <a:pt x="155" y="185"/>
                    </a:cubicBezTo>
                    <a:cubicBezTo>
                      <a:pt x="152" y="186"/>
                      <a:pt x="150" y="187"/>
                      <a:pt x="147" y="189"/>
                    </a:cubicBezTo>
                    <a:cubicBezTo>
                      <a:pt x="146" y="188"/>
                      <a:pt x="145" y="188"/>
                      <a:pt x="144" y="188"/>
                    </a:cubicBezTo>
                    <a:cubicBezTo>
                      <a:pt x="132" y="178"/>
                      <a:pt x="116" y="178"/>
                      <a:pt x="105" y="167"/>
                    </a:cubicBezTo>
                    <a:cubicBezTo>
                      <a:pt x="104" y="167"/>
                      <a:pt x="104" y="166"/>
                      <a:pt x="103" y="16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6" name="9Slide.vn 63">
                <a:extLst>
                  <a:ext uri="{FF2B5EF4-FFF2-40B4-BE49-F238E27FC236}">
                    <a16:creationId xmlns:a16="http://schemas.microsoft.com/office/drawing/2014/main" id="{054E1176-24A2-56C4-DF3C-BA271484175A}"/>
                  </a:ext>
                </a:extLst>
              </p:cNvPr>
              <p:cNvSpPr>
                <a:spLocks/>
              </p:cNvSpPr>
              <p:nvPr/>
            </p:nvSpPr>
            <p:spPr bwMode="auto">
              <a:xfrm>
                <a:off x="5734641" y="1181188"/>
                <a:ext cx="208560" cy="322979"/>
              </a:xfrm>
              <a:custGeom>
                <a:avLst/>
                <a:gdLst>
                  <a:gd name="T0" fmla="*/ 73 w 195"/>
                  <a:gd name="T1" fmla="*/ 277 h 301"/>
                  <a:gd name="T2" fmla="*/ 48 w 195"/>
                  <a:gd name="T3" fmla="*/ 257 h 301"/>
                  <a:gd name="T4" fmla="*/ 6 w 195"/>
                  <a:gd name="T5" fmla="*/ 201 h 301"/>
                  <a:gd name="T6" fmla="*/ 1 w 195"/>
                  <a:gd name="T7" fmla="*/ 155 h 301"/>
                  <a:gd name="T8" fmla="*/ 9 w 195"/>
                  <a:gd name="T9" fmla="*/ 151 h 301"/>
                  <a:gd name="T10" fmla="*/ 19 w 195"/>
                  <a:gd name="T11" fmla="*/ 140 h 301"/>
                  <a:gd name="T12" fmla="*/ 17 w 195"/>
                  <a:gd name="T13" fmla="*/ 125 h 301"/>
                  <a:gd name="T14" fmla="*/ 19 w 195"/>
                  <a:gd name="T15" fmla="*/ 91 h 301"/>
                  <a:gd name="T16" fmla="*/ 16 w 195"/>
                  <a:gd name="T17" fmla="*/ 54 h 301"/>
                  <a:gd name="T18" fmla="*/ 44 w 195"/>
                  <a:gd name="T19" fmla="*/ 32 h 301"/>
                  <a:gd name="T20" fmla="*/ 75 w 195"/>
                  <a:gd name="T21" fmla="*/ 28 h 301"/>
                  <a:gd name="T22" fmla="*/ 77 w 195"/>
                  <a:gd name="T23" fmla="*/ 23 h 301"/>
                  <a:gd name="T24" fmla="*/ 97 w 195"/>
                  <a:gd name="T25" fmla="*/ 16 h 301"/>
                  <a:gd name="T26" fmla="*/ 121 w 195"/>
                  <a:gd name="T27" fmla="*/ 30 h 301"/>
                  <a:gd name="T28" fmla="*/ 125 w 195"/>
                  <a:gd name="T29" fmla="*/ 41 h 301"/>
                  <a:gd name="T30" fmla="*/ 142 w 195"/>
                  <a:gd name="T31" fmla="*/ 70 h 301"/>
                  <a:gd name="T32" fmla="*/ 153 w 195"/>
                  <a:gd name="T33" fmla="*/ 73 h 301"/>
                  <a:gd name="T34" fmla="*/ 173 w 195"/>
                  <a:gd name="T35" fmla="*/ 113 h 301"/>
                  <a:gd name="T36" fmla="*/ 176 w 195"/>
                  <a:gd name="T37" fmla="*/ 114 h 301"/>
                  <a:gd name="T38" fmla="*/ 193 w 195"/>
                  <a:gd name="T39" fmla="*/ 150 h 301"/>
                  <a:gd name="T40" fmla="*/ 181 w 195"/>
                  <a:gd name="T41" fmla="*/ 161 h 301"/>
                  <a:gd name="T42" fmla="*/ 172 w 195"/>
                  <a:gd name="T43" fmla="*/ 186 h 301"/>
                  <a:gd name="T44" fmla="*/ 173 w 195"/>
                  <a:gd name="T45" fmla="*/ 189 h 301"/>
                  <a:gd name="T46" fmla="*/ 155 w 195"/>
                  <a:gd name="T47" fmla="*/ 249 h 301"/>
                  <a:gd name="T48" fmla="*/ 155 w 195"/>
                  <a:gd name="T49" fmla="*/ 264 h 301"/>
                  <a:gd name="T50" fmla="*/ 168 w 195"/>
                  <a:gd name="T51" fmla="*/ 301 h 301"/>
                  <a:gd name="T52" fmla="*/ 73 w 195"/>
                  <a:gd name="T53" fmla="*/ 27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301">
                    <a:moveTo>
                      <a:pt x="73" y="277"/>
                    </a:moveTo>
                    <a:cubicBezTo>
                      <a:pt x="69" y="265"/>
                      <a:pt x="58" y="261"/>
                      <a:pt x="48" y="257"/>
                    </a:cubicBezTo>
                    <a:cubicBezTo>
                      <a:pt x="27" y="251"/>
                      <a:pt x="10" y="222"/>
                      <a:pt x="6" y="201"/>
                    </a:cubicBezTo>
                    <a:cubicBezTo>
                      <a:pt x="3" y="185"/>
                      <a:pt x="3" y="170"/>
                      <a:pt x="1" y="155"/>
                    </a:cubicBezTo>
                    <a:cubicBezTo>
                      <a:pt x="0" y="145"/>
                      <a:pt x="3" y="149"/>
                      <a:pt x="9" y="151"/>
                    </a:cubicBezTo>
                    <a:cubicBezTo>
                      <a:pt x="19" y="154"/>
                      <a:pt x="23" y="143"/>
                      <a:pt x="19" y="140"/>
                    </a:cubicBezTo>
                    <a:cubicBezTo>
                      <a:pt x="11" y="134"/>
                      <a:pt x="13" y="129"/>
                      <a:pt x="17" y="125"/>
                    </a:cubicBezTo>
                    <a:cubicBezTo>
                      <a:pt x="26" y="113"/>
                      <a:pt x="24" y="98"/>
                      <a:pt x="19" y="91"/>
                    </a:cubicBezTo>
                    <a:cubicBezTo>
                      <a:pt x="9" y="77"/>
                      <a:pt x="11" y="69"/>
                      <a:pt x="16" y="54"/>
                    </a:cubicBezTo>
                    <a:cubicBezTo>
                      <a:pt x="22" y="39"/>
                      <a:pt x="33" y="38"/>
                      <a:pt x="44" y="32"/>
                    </a:cubicBezTo>
                    <a:cubicBezTo>
                      <a:pt x="55" y="26"/>
                      <a:pt x="62" y="13"/>
                      <a:pt x="75" y="28"/>
                    </a:cubicBezTo>
                    <a:cubicBezTo>
                      <a:pt x="76" y="26"/>
                      <a:pt x="76" y="24"/>
                      <a:pt x="77" y="23"/>
                    </a:cubicBezTo>
                    <a:cubicBezTo>
                      <a:pt x="84" y="22"/>
                      <a:pt x="83" y="0"/>
                      <a:pt x="97" y="16"/>
                    </a:cubicBezTo>
                    <a:cubicBezTo>
                      <a:pt x="103" y="23"/>
                      <a:pt x="117" y="18"/>
                      <a:pt x="121" y="30"/>
                    </a:cubicBezTo>
                    <a:cubicBezTo>
                      <a:pt x="126" y="32"/>
                      <a:pt x="121" y="38"/>
                      <a:pt x="125" y="41"/>
                    </a:cubicBezTo>
                    <a:cubicBezTo>
                      <a:pt x="130" y="51"/>
                      <a:pt x="143" y="56"/>
                      <a:pt x="142" y="70"/>
                    </a:cubicBezTo>
                    <a:cubicBezTo>
                      <a:pt x="141" y="76"/>
                      <a:pt x="149" y="72"/>
                      <a:pt x="153" y="73"/>
                    </a:cubicBezTo>
                    <a:cubicBezTo>
                      <a:pt x="158" y="87"/>
                      <a:pt x="161" y="103"/>
                      <a:pt x="173" y="113"/>
                    </a:cubicBezTo>
                    <a:cubicBezTo>
                      <a:pt x="174" y="114"/>
                      <a:pt x="175" y="114"/>
                      <a:pt x="176" y="114"/>
                    </a:cubicBezTo>
                    <a:cubicBezTo>
                      <a:pt x="194" y="120"/>
                      <a:pt x="195" y="134"/>
                      <a:pt x="193" y="150"/>
                    </a:cubicBezTo>
                    <a:cubicBezTo>
                      <a:pt x="193" y="158"/>
                      <a:pt x="184" y="157"/>
                      <a:pt x="181" y="161"/>
                    </a:cubicBezTo>
                    <a:cubicBezTo>
                      <a:pt x="174" y="168"/>
                      <a:pt x="169" y="175"/>
                      <a:pt x="172" y="186"/>
                    </a:cubicBezTo>
                    <a:cubicBezTo>
                      <a:pt x="172" y="187"/>
                      <a:pt x="173" y="189"/>
                      <a:pt x="173" y="189"/>
                    </a:cubicBezTo>
                    <a:cubicBezTo>
                      <a:pt x="146" y="203"/>
                      <a:pt x="163" y="230"/>
                      <a:pt x="155" y="249"/>
                    </a:cubicBezTo>
                    <a:cubicBezTo>
                      <a:pt x="153" y="254"/>
                      <a:pt x="151" y="260"/>
                      <a:pt x="155" y="264"/>
                    </a:cubicBezTo>
                    <a:cubicBezTo>
                      <a:pt x="164" y="274"/>
                      <a:pt x="163" y="288"/>
                      <a:pt x="168" y="301"/>
                    </a:cubicBezTo>
                    <a:cubicBezTo>
                      <a:pt x="135" y="293"/>
                      <a:pt x="100" y="301"/>
                      <a:pt x="73" y="27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7" name="9Slide.vn 64">
                <a:extLst>
                  <a:ext uri="{FF2B5EF4-FFF2-40B4-BE49-F238E27FC236}">
                    <a16:creationId xmlns:a16="http://schemas.microsoft.com/office/drawing/2014/main" id="{1AF7C7B4-DB7F-26C1-963E-F8D42D89D0E9}"/>
                  </a:ext>
                </a:extLst>
              </p:cNvPr>
              <p:cNvSpPr>
                <a:spLocks/>
              </p:cNvSpPr>
              <p:nvPr/>
            </p:nvSpPr>
            <p:spPr bwMode="auto">
              <a:xfrm>
                <a:off x="5979410" y="1052286"/>
                <a:ext cx="275183" cy="286770"/>
              </a:xfrm>
              <a:custGeom>
                <a:avLst/>
                <a:gdLst>
                  <a:gd name="T0" fmla="*/ 137 w 256"/>
                  <a:gd name="T1" fmla="*/ 69 h 267"/>
                  <a:gd name="T2" fmla="*/ 157 w 256"/>
                  <a:gd name="T3" fmla="*/ 58 h 267"/>
                  <a:gd name="T4" fmla="*/ 196 w 256"/>
                  <a:gd name="T5" fmla="*/ 39 h 267"/>
                  <a:gd name="T6" fmla="*/ 217 w 256"/>
                  <a:gd name="T7" fmla="*/ 74 h 267"/>
                  <a:gd name="T8" fmla="*/ 243 w 256"/>
                  <a:gd name="T9" fmla="*/ 121 h 267"/>
                  <a:gd name="T10" fmla="*/ 256 w 256"/>
                  <a:gd name="T11" fmla="*/ 132 h 267"/>
                  <a:gd name="T12" fmla="*/ 244 w 256"/>
                  <a:gd name="T13" fmla="*/ 160 h 267"/>
                  <a:gd name="T14" fmla="*/ 223 w 256"/>
                  <a:gd name="T15" fmla="*/ 154 h 267"/>
                  <a:gd name="T16" fmla="*/ 202 w 256"/>
                  <a:gd name="T17" fmla="*/ 159 h 267"/>
                  <a:gd name="T18" fmla="*/ 188 w 256"/>
                  <a:gd name="T19" fmla="*/ 200 h 267"/>
                  <a:gd name="T20" fmla="*/ 186 w 256"/>
                  <a:gd name="T21" fmla="*/ 228 h 267"/>
                  <a:gd name="T22" fmla="*/ 169 w 256"/>
                  <a:gd name="T23" fmla="*/ 232 h 267"/>
                  <a:gd name="T24" fmla="*/ 165 w 256"/>
                  <a:gd name="T25" fmla="*/ 229 h 267"/>
                  <a:gd name="T26" fmla="*/ 145 w 256"/>
                  <a:gd name="T27" fmla="*/ 255 h 267"/>
                  <a:gd name="T28" fmla="*/ 136 w 256"/>
                  <a:gd name="T29" fmla="*/ 267 h 267"/>
                  <a:gd name="T30" fmla="*/ 131 w 256"/>
                  <a:gd name="T31" fmla="*/ 258 h 267"/>
                  <a:gd name="T32" fmla="*/ 123 w 256"/>
                  <a:gd name="T33" fmla="*/ 250 h 267"/>
                  <a:gd name="T34" fmla="*/ 61 w 256"/>
                  <a:gd name="T35" fmla="*/ 217 h 267"/>
                  <a:gd name="T36" fmla="*/ 10 w 256"/>
                  <a:gd name="T37" fmla="*/ 163 h 267"/>
                  <a:gd name="T38" fmla="*/ 9 w 256"/>
                  <a:gd name="T39" fmla="*/ 127 h 267"/>
                  <a:gd name="T40" fmla="*/ 5 w 256"/>
                  <a:gd name="T41" fmla="*/ 89 h 267"/>
                  <a:gd name="T42" fmla="*/ 7 w 256"/>
                  <a:gd name="T43" fmla="*/ 75 h 267"/>
                  <a:gd name="T44" fmla="*/ 6 w 256"/>
                  <a:gd name="T45" fmla="*/ 76 h 267"/>
                  <a:gd name="T46" fmla="*/ 15 w 256"/>
                  <a:gd name="T47" fmla="*/ 76 h 267"/>
                  <a:gd name="T48" fmla="*/ 28 w 256"/>
                  <a:gd name="T49" fmla="*/ 51 h 267"/>
                  <a:gd name="T50" fmla="*/ 37 w 256"/>
                  <a:gd name="T51" fmla="*/ 17 h 267"/>
                  <a:gd name="T52" fmla="*/ 37 w 256"/>
                  <a:gd name="T53" fmla="*/ 17 h 267"/>
                  <a:gd name="T54" fmla="*/ 55 w 256"/>
                  <a:gd name="T55" fmla="*/ 10 h 267"/>
                  <a:gd name="T56" fmla="*/ 92 w 256"/>
                  <a:gd name="T57" fmla="*/ 31 h 267"/>
                  <a:gd name="T58" fmla="*/ 93 w 256"/>
                  <a:gd name="T59" fmla="*/ 76 h 267"/>
                  <a:gd name="T60" fmla="*/ 99 w 256"/>
                  <a:gd name="T61" fmla="*/ 90 h 267"/>
                  <a:gd name="T62" fmla="*/ 112 w 256"/>
                  <a:gd name="T63" fmla="*/ 84 h 267"/>
                  <a:gd name="T64" fmla="*/ 137 w 256"/>
                  <a:gd name="T65" fmla="*/ 6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6" h="267">
                    <a:moveTo>
                      <a:pt x="137" y="69"/>
                    </a:moveTo>
                    <a:cubicBezTo>
                      <a:pt x="146" y="69"/>
                      <a:pt x="153" y="67"/>
                      <a:pt x="157" y="58"/>
                    </a:cubicBezTo>
                    <a:cubicBezTo>
                      <a:pt x="165" y="43"/>
                      <a:pt x="183" y="45"/>
                      <a:pt x="196" y="39"/>
                    </a:cubicBezTo>
                    <a:cubicBezTo>
                      <a:pt x="205" y="34"/>
                      <a:pt x="219" y="59"/>
                      <a:pt x="217" y="74"/>
                    </a:cubicBezTo>
                    <a:cubicBezTo>
                      <a:pt x="212" y="101"/>
                      <a:pt x="217" y="110"/>
                      <a:pt x="243" y="121"/>
                    </a:cubicBezTo>
                    <a:cubicBezTo>
                      <a:pt x="249" y="123"/>
                      <a:pt x="253" y="126"/>
                      <a:pt x="256" y="132"/>
                    </a:cubicBezTo>
                    <a:cubicBezTo>
                      <a:pt x="242" y="137"/>
                      <a:pt x="251" y="152"/>
                      <a:pt x="244" y="160"/>
                    </a:cubicBezTo>
                    <a:cubicBezTo>
                      <a:pt x="239" y="152"/>
                      <a:pt x="229" y="158"/>
                      <a:pt x="223" y="154"/>
                    </a:cubicBezTo>
                    <a:cubicBezTo>
                      <a:pt x="215" y="148"/>
                      <a:pt x="206" y="151"/>
                      <a:pt x="202" y="159"/>
                    </a:cubicBezTo>
                    <a:cubicBezTo>
                      <a:pt x="194" y="171"/>
                      <a:pt x="184" y="182"/>
                      <a:pt x="188" y="200"/>
                    </a:cubicBezTo>
                    <a:cubicBezTo>
                      <a:pt x="191" y="209"/>
                      <a:pt x="190" y="219"/>
                      <a:pt x="186" y="228"/>
                    </a:cubicBezTo>
                    <a:cubicBezTo>
                      <a:pt x="181" y="238"/>
                      <a:pt x="177" y="244"/>
                      <a:pt x="169" y="232"/>
                    </a:cubicBezTo>
                    <a:cubicBezTo>
                      <a:pt x="168" y="231"/>
                      <a:pt x="165" y="229"/>
                      <a:pt x="165" y="229"/>
                    </a:cubicBezTo>
                    <a:cubicBezTo>
                      <a:pt x="158" y="238"/>
                      <a:pt x="147" y="245"/>
                      <a:pt x="145" y="255"/>
                    </a:cubicBezTo>
                    <a:cubicBezTo>
                      <a:pt x="144" y="262"/>
                      <a:pt x="134" y="260"/>
                      <a:pt x="136" y="267"/>
                    </a:cubicBezTo>
                    <a:cubicBezTo>
                      <a:pt x="128" y="267"/>
                      <a:pt x="132" y="261"/>
                      <a:pt x="131" y="258"/>
                    </a:cubicBezTo>
                    <a:cubicBezTo>
                      <a:pt x="130" y="254"/>
                      <a:pt x="126" y="250"/>
                      <a:pt x="123" y="250"/>
                    </a:cubicBezTo>
                    <a:cubicBezTo>
                      <a:pt x="97" y="249"/>
                      <a:pt x="74" y="233"/>
                      <a:pt x="61" y="217"/>
                    </a:cubicBezTo>
                    <a:cubicBezTo>
                      <a:pt x="46" y="197"/>
                      <a:pt x="22" y="187"/>
                      <a:pt x="10" y="163"/>
                    </a:cubicBezTo>
                    <a:cubicBezTo>
                      <a:pt x="2" y="148"/>
                      <a:pt x="0" y="140"/>
                      <a:pt x="9" y="127"/>
                    </a:cubicBezTo>
                    <a:cubicBezTo>
                      <a:pt x="16" y="115"/>
                      <a:pt x="20" y="100"/>
                      <a:pt x="5" y="89"/>
                    </a:cubicBezTo>
                    <a:cubicBezTo>
                      <a:pt x="0" y="85"/>
                      <a:pt x="4" y="80"/>
                      <a:pt x="7" y="75"/>
                    </a:cubicBezTo>
                    <a:cubicBezTo>
                      <a:pt x="7" y="75"/>
                      <a:pt x="6" y="76"/>
                      <a:pt x="6" y="76"/>
                    </a:cubicBezTo>
                    <a:cubicBezTo>
                      <a:pt x="9" y="77"/>
                      <a:pt x="15" y="77"/>
                      <a:pt x="15" y="76"/>
                    </a:cubicBezTo>
                    <a:cubicBezTo>
                      <a:pt x="12" y="63"/>
                      <a:pt x="12" y="53"/>
                      <a:pt x="28" y="51"/>
                    </a:cubicBezTo>
                    <a:cubicBezTo>
                      <a:pt x="18" y="36"/>
                      <a:pt x="38" y="29"/>
                      <a:pt x="37" y="17"/>
                    </a:cubicBezTo>
                    <a:cubicBezTo>
                      <a:pt x="37" y="17"/>
                      <a:pt x="37" y="17"/>
                      <a:pt x="37" y="17"/>
                    </a:cubicBezTo>
                    <a:cubicBezTo>
                      <a:pt x="42" y="12"/>
                      <a:pt x="49" y="13"/>
                      <a:pt x="55" y="10"/>
                    </a:cubicBezTo>
                    <a:cubicBezTo>
                      <a:pt x="73" y="0"/>
                      <a:pt x="91" y="10"/>
                      <a:pt x="92" y="31"/>
                    </a:cubicBezTo>
                    <a:cubicBezTo>
                      <a:pt x="93" y="46"/>
                      <a:pt x="100" y="60"/>
                      <a:pt x="93" y="76"/>
                    </a:cubicBezTo>
                    <a:cubicBezTo>
                      <a:pt x="91" y="81"/>
                      <a:pt x="94" y="87"/>
                      <a:pt x="99" y="90"/>
                    </a:cubicBezTo>
                    <a:cubicBezTo>
                      <a:pt x="106" y="94"/>
                      <a:pt x="108" y="87"/>
                      <a:pt x="112" y="84"/>
                    </a:cubicBezTo>
                    <a:cubicBezTo>
                      <a:pt x="119" y="77"/>
                      <a:pt x="127" y="71"/>
                      <a:pt x="137" y="6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8" name="9Slide.vn 65">
                <a:extLst>
                  <a:ext uri="{FF2B5EF4-FFF2-40B4-BE49-F238E27FC236}">
                    <a16:creationId xmlns:a16="http://schemas.microsoft.com/office/drawing/2014/main" id="{488837FD-0BF4-6782-C02F-CB8707AE7312}"/>
                  </a:ext>
                </a:extLst>
              </p:cNvPr>
              <p:cNvSpPr>
                <a:spLocks/>
              </p:cNvSpPr>
              <p:nvPr/>
            </p:nvSpPr>
            <p:spPr bwMode="auto">
              <a:xfrm>
                <a:off x="5902648" y="1323124"/>
                <a:ext cx="278080" cy="325875"/>
              </a:xfrm>
              <a:custGeom>
                <a:avLst/>
                <a:gdLst>
                  <a:gd name="T0" fmla="*/ 97 w 259"/>
                  <a:gd name="T1" fmla="*/ 179 h 303"/>
                  <a:gd name="T2" fmla="*/ 103 w 259"/>
                  <a:gd name="T3" fmla="*/ 180 h 303"/>
                  <a:gd name="T4" fmla="*/ 99 w 259"/>
                  <a:gd name="T5" fmla="*/ 168 h 303"/>
                  <a:gd name="T6" fmla="*/ 81 w 259"/>
                  <a:gd name="T7" fmla="*/ 151 h 303"/>
                  <a:gd name="T8" fmla="*/ 60 w 259"/>
                  <a:gd name="T9" fmla="*/ 137 h 303"/>
                  <a:gd name="T10" fmla="*/ 25 w 259"/>
                  <a:gd name="T11" fmla="*/ 135 h 303"/>
                  <a:gd name="T12" fmla="*/ 5 w 259"/>
                  <a:gd name="T13" fmla="*/ 116 h 303"/>
                  <a:gd name="T14" fmla="*/ 6 w 259"/>
                  <a:gd name="T15" fmla="*/ 87 h 303"/>
                  <a:gd name="T16" fmla="*/ 12 w 259"/>
                  <a:gd name="T17" fmla="*/ 70 h 303"/>
                  <a:gd name="T18" fmla="*/ 24 w 259"/>
                  <a:gd name="T19" fmla="*/ 47 h 303"/>
                  <a:gd name="T20" fmla="*/ 36 w 259"/>
                  <a:gd name="T21" fmla="*/ 38 h 303"/>
                  <a:gd name="T22" fmla="*/ 46 w 259"/>
                  <a:gd name="T23" fmla="*/ 48 h 303"/>
                  <a:gd name="T24" fmla="*/ 92 w 259"/>
                  <a:gd name="T25" fmla="*/ 90 h 303"/>
                  <a:gd name="T26" fmla="*/ 150 w 259"/>
                  <a:gd name="T27" fmla="*/ 107 h 303"/>
                  <a:gd name="T28" fmla="*/ 157 w 259"/>
                  <a:gd name="T29" fmla="*/ 108 h 303"/>
                  <a:gd name="T30" fmla="*/ 166 w 259"/>
                  <a:gd name="T31" fmla="*/ 55 h 303"/>
                  <a:gd name="T32" fmla="*/ 165 w 259"/>
                  <a:gd name="T33" fmla="*/ 35 h 303"/>
                  <a:gd name="T34" fmla="*/ 175 w 259"/>
                  <a:gd name="T35" fmla="*/ 11 h 303"/>
                  <a:gd name="T36" fmla="*/ 191 w 259"/>
                  <a:gd name="T37" fmla="*/ 8 h 303"/>
                  <a:gd name="T38" fmla="*/ 214 w 259"/>
                  <a:gd name="T39" fmla="*/ 31 h 303"/>
                  <a:gd name="T40" fmla="*/ 218 w 259"/>
                  <a:gd name="T41" fmla="*/ 53 h 303"/>
                  <a:gd name="T42" fmla="*/ 218 w 259"/>
                  <a:gd name="T43" fmla="*/ 86 h 303"/>
                  <a:gd name="T44" fmla="*/ 254 w 259"/>
                  <a:gd name="T45" fmla="*/ 122 h 303"/>
                  <a:gd name="T46" fmla="*/ 252 w 259"/>
                  <a:gd name="T47" fmla="*/ 134 h 303"/>
                  <a:gd name="T48" fmla="*/ 232 w 259"/>
                  <a:gd name="T49" fmla="*/ 148 h 303"/>
                  <a:gd name="T50" fmla="*/ 223 w 259"/>
                  <a:gd name="T51" fmla="*/ 168 h 303"/>
                  <a:gd name="T52" fmla="*/ 220 w 259"/>
                  <a:gd name="T53" fmla="*/ 176 h 303"/>
                  <a:gd name="T54" fmla="*/ 213 w 259"/>
                  <a:gd name="T55" fmla="*/ 182 h 303"/>
                  <a:gd name="T56" fmla="*/ 219 w 259"/>
                  <a:gd name="T57" fmla="*/ 207 h 303"/>
                  <a:gd name="T58" fmla="*/ 243 w 259"/>
                  <a:gd name="T59" fmla="*/ 244 h 303"/>
                  <a:gd name="T60" fmla="*/ 240 w 259"/>
                  <a:gd name="T61" fmla="*/ 265 h 303"/>
                  <a:gd name="T62" fmla="*/ 233 w 259"/>
                  <a:gd name="T63" fmla="*/ 267 h 303"/>
                  <a:gd name="T64" fmla="*/ 212 w 259"/>
                  <a:gd name="T65" fmla="*/ 268 h 303"/>
                  <a:gd name="T66" fmla="*/ 199 w 259"/>
                  <a:gd name="T67" fmla="*/ 266 h 303"/>
                  <a:gd name="T68" fmla="*/ 187 w 259"/>
                  <a:gd name="T69" fmla="*/ 270 h 303"/>
                  <a:gd name="T70" fmla="*/ 174 w 259"/>
                  <a:gd name="T71" fmla="*/ 303 h 303"/>
                  <a:gd name="T72" fmla="*/ 166 w 259"/>
                  <a:gd name="T73" fmla="*/ 296 h 303"/>
                  <a:gd name="T74" fmla="*/ 139 w 259"/>
                  <a:gd name="T75" fmla="*/ 259 h 303"/>
                  <a:gd name="T76" fmla="*/ 125 w 259"/>
                  <a:gd name="T77" fmla="*/ 207 h 303"/>
                  <a:gd name="T78" fmla="*/ 118 w 259"/>
                  <a:gd name="T79" fmla="*/ 202 h 303"/>
                  <a:gd name="T80" fmla="*/ 97 w 259"/>
                  <a:gd name="T81" fmla="*/ 179 h 303"/>
                  <a:gd name="T82" fmla="*/ 97 w 259"/>
                  <a:gd name="T83" fmla="*/ 17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3">
                    <a:moveTo>
                      <a:pt x="97" y="179"/>
                    </a:moveTo>
                    <a:cubicBezTo>
                      <a:pt x="99" y="179"/>
                      <a:pt x="102" y="186"/>
                      <a:pt x="103" y="180"/>
                    </a:cubicBezTo>
                    <a:cubicBezTo>
                      <a:pt x="105" y="177"/>
                      <a:pt x="108" y="167"/>
                      <a:pt x="99" y="168"/>
                    </a:cubicBezTo>
                    <a:cubicBezTo>
                      <a:pt x="84" y="171"/>
                      <a:pt x="82" y="164"/>
                      <a:pt x="81" y="151"/>
                    </a:cubicBezTo>
                    <a:cubicBezTo>
                      <a:pt x="81" y="148"/>
                      <a:pt x="68" y="137"/>
                      <a:pt x="60" y="137"/>
                    </a:cubicBezTo>
                    <a:cubicBezTo>
                      <a:pt x="48" y="137"/>
                      <a:pt x="38" y="127"/>
                      <a:pt x="25" y="135"/>
                    </a:cubicBezTo>
                    <a:cubicBezTo>
                      <a:pt x="11" y="143"/>
                      <a:pt x="0" y="131"/>
                      <a:pt x="5" y="116"/>
                    </a:cubicBezTo>
                    <a:cubicBezTo>
                      <a:pt x="8" y="106"/>
                      <a:pt x="9" y="97"/>
                      <a:pt x="6" y="87"/>
                    </a:cubicBezTo>
                    <a:cubicBezTo>
                      <a:pt x="5" y="82"/>
                      <a:pt x="5" y="74"/>
                      <a:pt x="12" y="70"/>
                    </a:cubicBezTo>
                    <a:cubicBezTo>
                      <a:pt x="21" y="65"/>
                      <a:pt x="28" y="59"/>
                      <a:pt x="24" y="47"/>
                    </a:cubicBezTo>
                    <a:cubicBezTo>
                      <a:pt x="21" y="36"/>
                      <a:pt x="32" y="40"/>
                      <a:pt x="36" y="38"/>
                    </a:cubicBezTo>
                    <a:cubicBezTo>
                      <a:pt x="42" y="36"/>
                      <a:pt x="45" y="40"/>
                      <a:pt x="46" y="48"/>
                    </a:cubicBezTo>
                    <a:cubicBezTo>
                      <a:pt x="49" y="70"/>
                      <a:pt x="71" y="95"/>
                      <a:pt x="92" y="90"/>
                    </a:cubicBezTo>
                    <a:cubicBezTo>
                      <a:pt x="115" y="84"/>
                      <a:pt x="134" y="89"/>
                      <a:pt x="150" y="107"/>
                    </a:cubicBezTo>
                    <a:cubicBezTo>
                      <a:pt x="151" y="108"/>
                      <a:pt x="155" y="108"/>
                      <a:pt x="157" y="108"/>
                    </a:cubicBezTo>
                    <a:cubicBezTo>
                      <a:pt x="172" y="102"/>
                      <a:pt x="177" y="68"/>
                      <a:pt x="166" y="55"/>
                    </a:cubicBezTo>
                    <a:cubicBezTo>
                      <a:pt x="162" y="50"/>
                      <a:pt x="150" y="44"/>
                      <a:pt x="165" y="35"/>
                    </a:cubicBezTo>
                    <a:cubicBezTo>
                      <a:pt x="171" y="32"/>
                      <a:pt x="171" y="19"/>
                      <a:pt x="175" y="11"/>
                    </a:cubicBezTo>
                    <a:cubicBezTo>
                      <a:pt x="179" y="1"/>
                      <a:pt x="187" y="0"/>
                      <a:pt x="191" y="8"/>
                    </a:cubicBezTo>
                    <a:cubicBezTo>
                      <a:pt x="197" y="19"/>
                      <a:pt x="207" y="24"/>
                      <a:pt x="214" y="31"/>
                    </a:cubicBezTo>
                    <a:cubicBezTo>
                      <a:pt x="219" y="36"/>
                      <a:pt x="219" y="46"/>
                      <a:pt x="218" y="53"/>
                    </a:cubicBezTo>
                    <a:cubicBezTo>
                      <a:pt x="216" y="64"/>
                      <a:pt x="215" y="74"/>
                      <a:pt x="218" y="86"/>
                    </a:cubicBezTo>
                    <a:cubicBezTo>
                      <a:pt x="224" y="106"/>
                      <a:pt x="231" y="120"/>
                      <a:pt x="254" y="122"/>
                    </a:cubicBezTo>
                    <a:cubicBezTo>
                      <a:pt x="259" y="123"/>
                      <a:pt x="255" y="130"/>
                      <a:pt x="252" y="134"/>
                    </a:cubicBezTo>
                    <a:cubicBezTo>
                      <a:pt x="247" y="142"/>
                      <a:pt x="235" y="137"/>
                      <a:pt x="232" y="148"/>
                    </a:cubicBezTo>
                    <a:cubicBezTo>
                      <a:pt x="231" y="155"/>
                      <a:pt x="217" y="157"/>
                      <a:pt x="223" y="168"/>
                    </a:cubicBezTo>
                    <a:cubicBezTo>
                      <a:pt x="223" y="171"/>
                      <a:pt x="229" y="176"/>
                      <a:pt x="220" y="176"/>
                    </a:cubicBezTo>
                    <a:cubicBezTo>
                      <a:pt x="216" y="177"/>
                      <a:pt x="213" y="182"/>
                      <a:pt x="213" y="182"/>
                    </a:cubicBezTo>
                    <a:cubicBezTo>
                      <a:pt x="225" y="188"/>
                      <a:pt x="219" y="199"/>
                      <a:pt x="219" y="207"/>
                    </a:cubicBezTo>
                    <a:cubicBezTo>
                      <a:pt x="219" y="225"/>
                      <a:pt x="237" y="229"/>
                      <a:pt x="243" y="244"/>
                    </a:cubicBezTo>
                    <a:cubicBezTo>
                      <a:pt x="246" y="253"/>
                      <a:pt x="243" y="259"/>
                      <a:pt x="240" y="265"/>
                    </a:cubicBezTo>
                    <a:cubicBezTo>
                      <a:pt x="238" y="268"/>
                      <a:pt x="236" y="269"/>
                      <a:pt x="233" y="267"/>
                    </a:cubicBezTo>
                    <a:cubicBezTo>
                      <a:pt x="225" y="262"/>
                      <a:pt x="219" y="263"/>
                      <a:pt x="212" y="268"/>
                    </a:cubicBezTo>
                    <a:cubicBezTo>
                      <a:pt x="209" y="271"/>
                      <a:pt x="204" y="273"/>
                      <a:pt x="199" y="266"/>
                    </a:cubicBezTo>
                    <a:cubicBezTo>
                      <a:pt x="192" y="254"/>
                      <a:pt x="189" y="263"/>
                      <a:pt x="187" y="270"/>
                    </a:cubicBezTo>
                    <a:cubicBezTo>
                      <a:pt x="183" y="281"/>
                      <a:pt x="179" y="292"/>
                      <a:pt x="174" y="303"/>
                    </a:cubicBezTo>
                    <a:cubicBezTo>
                      <a:pt x="172" y="301"/>
                      <a:pt x="169" y="298"/>
                      <a:pt x="166" y="296"/>
                    </a:cubicBezTo>
                    <a:cubicBezTo>
                      <a:pt x="147" y="290"/>
                      <a:pt x="142" y="277"/>
                      <a:pt x="139" y="259"/>
                    </a:cubicBezTo>
                    <a:cubicBezTo>
                      <a:pt x="135" y="241"/>
                      <a:pt x="125" y="225"/>
                      <a:pt x="125" y="207"/>
                    </a:cubicBezTo>
                    <a:cubicBezTo>
                      <a:pt x="125" y="204"/>
                      <a:pt x="123" y="203"/>
                      <a:pt x="118" y="202"/>
                    </a:cubicBezTo>
                    <a:cubicBezTo>
                      <a:pt x="106" y="201"/>
                      <a:pt x="94" y="196"/>
                      <a:pt x="97" y="179"/>
                    </a:cubicBezTo>
                    <a:cubicBezTo>
                      <a:pt x="97" y="179"/>
                      <a:pt x="97" y="179"/>
                      <a:pt x="97" y="17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09" name="9Slide.vn 66">
                <a:extLst>
                  <a:ext uri="{FF2B5EF4-FFF2-40B4-BE49-F238E27FC236}">
                    <a16:creationId xmlns:a16="http://schemas.microsoft.com/office/drawing/2014/main" id="{8146FCF0-0F23-1DAC-A3E8-260EDB6E055F}"/>
                  </a:ext>
                </a:extLst>
              </p:cNvPr>
              <p:cNvSpPr>
                <a:spLocks/>
              </p:cNvSpPr>
              <p:nvPr/>
            </p:nvSpPr>
            <p:spPr bwMode="auto">
              <a:xfrm>
                <a:off x="6228523" y="1381058"/>
                <a:ext cx="170903" cy="212905"/>
              </a:xfrm>
              <a:custGeom>
                <a:avLst/>
                <a:gdLst>
                  <a:gd name="T0" fmla="*/ 141 w 160"/>
                  <a:gd name="T1" fmla="*/ 103 h 199"/>
                  <a:gd name="T2" fmla="*/ 139 w 160"/>
                  <a:gd name="T3" fmla="*/ 123 h 199"/>
                  <a:gd name="T4" fmla="*/ 135 w 160"/>
                  <a:gd name="T5" fmla="*/ 134 h 199"/>
                  <a:gd name="T6" fmla="*/ 122 w 160"/>
                  <a:gd name="T7" fmla="*/ 160 h 199"/>
                  <a:gd name="T8" fmla="*/ 108 w 160"/>
                  <a:gd name="T9" fmla="*/ 184 h 199"/>
                  <a:gd name="T10" fmla="*/ 65 w 160"/>
                  <a:gd name="T11" fmla="*/ 196 h 199"/>
                  <a:gd name="T12" fmla="*/ 28 w 160"/>
                  <a:gd name="T13" fmla="*/ 176 h 199"/>
                  <a:gd name="T14" fmla="*/ 13 w 160"/>
                  <a:gd name="T15" fmla="*/ 167 h 199"/>
                  <a:gd name="T16" fmla="*/ 3 w 160"/>
                  <a:gd name="T17" fmla="*/ 151 h 199"/>
                  <a:gd name="T18" fmla="*/ 9 w 160"/>
                  <a:gd name="T19" fmla="*/ 109 h 199"/>
                  <a:gd name="T20" fmla="*/ 33 w 160"/>
                  <a:gd name="T21" fmla="*/ 99 h 199"/>
                  <a:gd name="T22" fmla="*/ 53 w 160"/>
                  <a:gd name="T23" fmla="*/ 95 h 199"/>
                  <a:gd name="T24" fmla="*/ 57 w 160"/>
                  <a:gd name="T25" fmla="*/ 79 h 199"/>
                  <a:gd name="T26" fmla="*/ 57 w 160"/>
                  <a:gd name="T27" fmla="*/ 35 h 199"/>
                  <a:gd name="T28" fmla="*/ 57 w 160"/>
                  <a:gd name="T29" fmla="*/ 35 h 199"/>
                  <a:gd name="T30" fmla="*/ 78 w 160"/>
                  <a:gd name="T31" fmla="*/ 19 h 199"/>
                  <a:gd name="T32" fmla="*/ 101 w 160"/>
                  <a:gd name="T33" fmla="*/ 3 h 199"/>
                  <a:gd name="T34" fmla="*/ 101 w 160"/>
                  <a:gd name="T35" fmla="*/ 3 h 199"/>
                  <a:gd name="T36" fmla="*/ 123 w 160"/>
                  <a:gd name="T37" fmla="*/ 0 h 199"/>
                  <a:gd name="T38" fmla="*/ 104 w 160"/>
                  <a:gd name="T39" fmla="*/ 47 h 199"/>
                  <a:gd name="T40" fmla="*/ 116 w 160"/>
                  <a:gd name="T41" fmla="*/ 66 h 199"/>
                  <a:gd name="T42" fmla="*/ 144 w 160"/>
                  <a:gd name="T43" fmla="*/ 69 h 199"/>
                  <a:gd name="T44" fmla="*/ 148 w 160"/>
                  <a:gd name="T45" fmla="*/ 81 h 199"/>
                  <a:gd name="T46" fmla="*/ 145 w 160"/>
                  <a:gd name="T47" fmla="*/ 95 h 199"/>
                  <a:gd name="T48" fmla="*/ 141 w 160"/>
                  <a:gd name="T49" fmla="*/ 10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99">
                    <a:moveTo>
                      <a:pt x="141" y="103"/>
                    </a:moveTo>
                    <a:cubicBezTo>
                      <a:pt x="142" y="110"/>
                      <a:pt x="131" y="115"/>
                      <a:pt x="139" y="123"/>
                    </a:cubicBezTo>
                    <a:cubicBezTo>
                      <a:pt x="142" y="127"/>
                      <a:pt x="137" y="134"/>
                      <a:pt x="135" y="134"/>
                    </a:cubicBezTo>
                    <a:cubicBezTo>
                      <a:pt x="110" y="133"/>
                      <a:pt x="119" y="152"/>
                      <a:pt x="122" y="160"/>
                    </a:cubicBezTo>
                    <a:cubicBezTo>
                      <a:pt x="127" y="176"/>
                      <a:pt x="109" y="185"/>
                      <a:pt x="108" y="184"/>
                    </a:cubicBezTo>
                    <a:cubicBezTo>
                      <a:pt x="91" y="179"/>
                      <a:pt x="81" y="198"/>
                      <a:pt x="65" y="196"/>
                    </a:cubicBezTo>
                    <a:cubicBezTo>
                      <a:pt x="50" y="193"/>
                      <a:pt x="33" y="199"/>
                      <a:pt x="28" y="176"/>
                    </a:cubicBezTo>
                    <a:cubicBezTo>
                      <a:pt x="28" y="173"/>
                      <a:pt x="20" y="167"/>
                      <a:pt x="13" y="167"/>
                    </a:cubicBezTo>
                    <a:cubicBezTo>
                      <a:pt x="4" y="166"/>
                      <a:pt x="0" y="160"/>
                      <a:pt x="3" y="151"/>
                    </a:cubicBezTo>
                    <a:cubicBezTo>
                      <a:pt x="6" y="137"/>
                      <a:pt x="1" y="123"/>
                      <a:pt x="9" y="109"/>
                    </a:cubicBezTo>
                    <a:cubicBezTo>
                      <a:pt x="15" y="99"/>
                      <a:pt x="22" y="96"/>
                      <a:pt x="33" y="99"/>
                    </a:cubicBezTo>
                    <a:cubicBezTo>
                      <a:pt x="40" y="98"/>
                      <a:pt x="47" y="103"/>
                      <a:pt x="53" y="95"/>
                    </a:cubicBezTo>
                    <a:cubicBezTo>
                      <a:pt x="47" y="87"/>
                      <a:pt x="55" y="84"/>
                      <a:pt x="57" y="79"/>
                    </a:cubicBezTo>
                    <a:cubicBezTo>
                      <a:pt x="63" y="64"/>
                      <a:pt x="58" y="49"/>
                      <a:pt x="57" y="35"/>
                    </a:cubicBezTo>
                    <a:cubicBezTo>
                      <a:pt x="57" y="35"/>
                      <a:pt x="57" y="35"/>
                      <a:pt x="57" y="35"/>
                    </a:cubicBezTo>
                    <a:cubicBezTo>
                      <a:pt x="62" y="28"/>
                      <a:pt x="62" y="16"/>
                      <a:pt x="78" y="19"/>
                    </a:cubicBezTo>
                    <a:cubicBezTo>
                      <a:pt x="87" y="21"/>
                      <a:pt x="94" y="9"/>
                      <a:pt x="101" y="3"/>
                    </a:cubicBezTo>
                    <a:cubicBezTo>
                      <a:pt x="101" y="3"/>
                      <a:pt x="101" y="3"/>
                      <a:pt x="101" y="3"/>
                    </a:cubicBezTo>
                    <a:cubicBezTo>
                      <a:pt x="107" y="7"/>
                      <a:pt x="113" y="9"/>
                      <a:pt x="123" y="0"/>
                    </a:cubicBezTo>
                    <a:cubicBezTo>
                      <a:pt x="114" y="19"/>
                      <a:pt x="115" y="34"/>
                      <a:pt x="104" y="47"/>
                    </a:cubicBezTo>
                    <a:cubicBezTo>
                      <a:pt x="100" y="52"/>
                      <a:pt x="101" y="66"/>
                      <a:pt x="116" y="66"/>
                    </a:cubicBezTo>
                    <a:cubicBezTo>
                      <a:pt x="125" y="67"/>
                      <a:pt x="134" y="70"/>
                      <a:pt x="144" y="69"/>
                    </a:cubicBezTo>
                    <a:cubicBezTo>
                      <a:pt x="148" y="68"/>
                      <a:pt x="160" y="75"/>
                      <a:pt x="148" y="81"/>
                    </a:cubicBezTo>
                    <a:cubicBezTo>
                      <a:pt x="138" y="86"/>
                      <a:pt x="148" y="91"/>
                      <a:pt x="145" y="95"/>
                    </a:cubicBezTo>
                    <a:cubicBezTo>
                      <a:pt x="147" y="99"/>
                      <a:pt x="144" y="101"/>
                      <a:pt x="141" y="10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0" name="9Slide.vn 67">
                <a:extLst>
                  <a:ext uri="{FF2B5EF4-FFF2-40B4-BE49-F238E27FC236}">
                    <a16:creationId xmlns:a16="http://schemas.microsoft.com/office/drawing/2014/main" id="{8B221C01-5414-95D5-D202-4C7A867A6682}"/>
                  </a:ext>
                </a:extLst>
              </p:cNvPr>
              <p:cNvSpPr>
                <a:spLocks/>
              </p:cNvSpPr>
              <p:nvPr/>
            </p:nvSpPr>
            <p:spPr bwMode="auto">
              <a:xfrm>
                <a:off x="6221281" y="1589618"/>
                <a:ext cx="189732" cy="172352"/>
              </a:xfrm>
              <a:custGeom>
                <a:avLst/>
                <a:gdLst>
                  <a:gd name="T0" fmla="*/ 64 w 177"/>
                  <a:gd name="T1" fmla="*/ 120 h 161"/>
                  <a:gd name="T2" fmla="*/ 33 w 177"/>
                  <a:gd name="T3" fmla="*/ 106 h 161"/>
                  <a:gd name="T4" fmla="*/ 11 w 177"/>
                  <a:gd name="T5" fmla="*/ 51 h 161"/>
                  <a:gd name="T6" fmla="*/ 5 w 177"/>
                  <a:gd name="T7" fmla="*/ 38 h 161"/>
                  <a:gd name="T8" fmla="*/ 25 w 177"/>
                  <a:gd name="T9" fmla="*/ 31 h 161"/>
                  <a:gd name="T10" fmla="*/ 45 w 177"/>
                  <a:gd name="T11" fmla="*/ 23 h 161"/>
                  <a:gd name="T12" fmla="*/ 94 w 177"/>
                  <a:gd name="T13" fmla="*/ 1 h 161"/>
                  <a:gd name="T14" fmla="*/ 111 w 177"/>
                  <a:gd name="T15" fmla="*/ 28 h 161"/>
                  <a:gd name="T16" fmla="*/ 149 w 177"/>
                  <a:gd name="T17" fmla="*/ 41 h 161"/>
                  <a:gd name="T18" fmla="*/ 160 w 177"/>
                  <a:gd name="T19" fmla="*/ 36 h 161"/>
                  <a:gd name="T20" fmla="*/ 176 w 177"/>
                  <a:gd name="T21" fmla="*/ 37 h 161"/>
                  <a:gd name="T22" fmla="*/ 169 w 177"/>
                  <a:gd name="T23" fmla="*/ 48 h 161"/>
                  <a:gd name="T24" fmla="*/ 156 w 177"/>
                  <a:gd name="T25" fmla="*/ 96 h 161"/>
                  <a:gd name="T26" fmla="*/ 153 w 177"/>
                  <a:gd name="T27" fmla="*/ 119 h 161"/>
                  <a:gd name="T28" fmla="*/ 155 w 177"/>
                  <a:gd name="T29" fmla="*/ 146 h 161"/>
                  <a:gd name="T30" fmla="*/ 154 w 177"/>
                  <a:gd name="T31" fmla="*/ 155 h 161"/>
                  <a:gd name="T32" fmla="*/ 147 w 177"/>
                  <a:gd name="T33" fmla="*/ 152 h 161"/>
                  <a:gd name="T34" fmla="*/ 125 w 177"/>
                  <a:gd name="T35" fmla="*/ 150 h 161"/>
                  <a:gd name="T36" fmla="*/ 105 w 177"/>
                  <a:gd name="T37" fmla="*/ 147 h 161"/>
                  <a:gd name="T38" fmla="*/ 77 w 177"/>
                  <a:gd name="T39" fmla="*/ 123 h 161"/>
                  <a:gd name="T40" fmla="*/ 68 w 177"/>
                  <a:gd name="T41" fmla="*/ 124 h 161"/>
                  <a:gd name="T42" fmla="*/ 64 w 177"/>
                  <a:gd name="T43" fmla="*/ 1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161">
                    <a:moveTo>
                      <a:pt x="64" y="120"/>
                    </a:moveTo>
                    <a:cubicBezTo>
                      <a:pt x="60" y="99"/>
                      <a:pt x="41" y="114"/>
                      <a:pt x="33" y="106"/>
                    </a:cubicBezTo>
                    <a:cubicBezTo>
                      <a:pt x="38" y="83"/>
                      <a:pt x="20" y="68"/>
                      <a:pt x="11" y="51"/>
                    </a:cubicBezTo>
                    <a:cubicBezTo>
                      <a:pt x="9" y="46"/>
                      <a:pt x="0" y="44"/>
                      <a:pt x="5" y="38"/>
                    </a:cubicBezTo>
                    <a:cubicBezTo>
                      <a:pt x="10" y="32"/>
                      <a:pt x="16" y="25"/>
                      <a:pt x="25" y="31"/>
                    </a:cubicBezTo>
                    <a:cubicBezTo>
                      <a:pt x="35" y="37"/>
                      <a:pt x="43" y="29"/>
                      <a:pt x="45" y="23"/>
                    </a:cubicBezTo>
                    <a:cubicBezTo>
                      <a:pt x="55" y="0"/>
                      <a:pt x="82" y="17"/>
                      <a:pt x="94" y="1"/>
                    </a:cubicBezTo>
                    <a:cubicBezTo>
                      <a:pt x="97" y="12"/>
                      <a:pt x="108" y="19"/>
                      <a:pt x="111" y="28"/>
                    </a:cubicBezTo>
                    <a:cubicBezTo>
                      <a:pt x="119" y="51"/>
                      <a:pt x="134" y="45"/>
                      <a:pt x="149" y="41"/>
                    </a:cubicBezTo>
                    <a:cubicBezTo>
                      <a:pt x="153" y="40"/>
                      <a:pt x="156" y="38"/>
                      <a:pt x="160" y="36"/>
                    </a:cubicBezTo>
                    <a:cubicBezTo>
                      <a:pt x="166" y="32"/>
                      <a:pt x="172" y="32"/>
                      <a:pt x="176" y="37"/>
                    </a:cubicBezTo>
                    <a:cubicBezTo>
                      <a:pt x="177" y="37"/>
                      <a:pt x="173" y="46"/>
                      <a:pt x="169" y="48"/>
                    </a:cubicBezTo>
                    <a:cubicBezTo>
                      <a:pt x="150" y="60"/>
                      <a:pt x="149" y="77"/>
                      <a:pt x="156" y="96"/>
                    </a:cubicBezTo>
                    <a:cubicBezTo>
                      <a:pt x="158" y="104"/>
                      <a:pt x="160" y="111"/>
                      <a:pt x="153" y="119"/>
                    </a:cubicBezTo>
                    <a:cubicBezTo>
                      <a:pt x="147" y="126"/>
                      <a:pt x="151" y="137"/>
                      <a:pt x="155" y="146"/>
                    </a:cubicBezTo>
                    <a:cubicBezTo>
                      <a:pt x="156" y="148"/>
                      <a:pt x="156" y="153"/>
                      <a:pt x="154" y="155"/>
                    </a:cubicBezTo>
                    <a:cubicBezTo>
                      <a:pt x="152" y="158"/>
                      <a:pt x="148" y="155"/>
                      <a:pt x="147" y="152"/>
                    </a:cubicBezTo>
                    <a:cubicBezTo>
                      <a:pt x="140" y="141"/>
                      <a:pt x="128" y="147"/>
                      <a:pt x="125" y="150"/>
                    </a:cubicBezTo>
                    <a:cubicBezTo>
                      <a:pt x="115" y="161"/>
                      <a:pt x="111" y="152"/>
                      <a:pt x="105" y="147"/>
                    </a:cubicBezTo>
                    <a:cubicBezTo>
                      <a:pt x="95" y="139"/>
                      <a:pt x="86" y="131"/>
                      <a:pt x="77" y="123"/>
                    </a:cubicBezTo>
                    <a:cubicBezTo>
                      <a:pt x="72" y="119"/>
                      <a:pt x="71" y="124"/>
                      <a:pt x="68" y="124"/>
                    </a:cubicBezTo>
                    <a:cubicBezTo>
                      <a:pt x="64" y="125"/>
                      <a:pt x="63" y="124"/>
                      <a:pt x="64" y="12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1" name="9Slide.vn 68">
                <a:extLst>
                  <a:ext uri="{FF2B5EF4-FFF2-40B4-BE49-F238E27FC236}">
                    <a16:creationId xmlns:a16="http://schemas.microsoft.com/office/drawing/2014/main" id="{CEBD185D-1CA6-020C-3011-6E30CCE2F7E9}"/>
                  </a:ext>
                </a:extLst>
              </p:cNvPr>
              <p:cNvSpPr>
                <a:spLocks/>
              </p:cNvSpPr>
              <p:nvPr/>
            </p:nvSpPr>
            <p:spPr bwMode="auto">
              <a:xfrm>
                <a:off x="5918580" y="1256501"/>
                <a:ext cx="172352" cy="175249"/>
              </a:xfrm>
              <a:custGeom>
                <a:avLst/>
                <a:gdLst>
                  <a:gd name="T0" fmla="*/ 1 w 160"/>
                  <a:gd name="T1" fmla="*/ 42 h 163"/>
                  <a:gd name="T2" fmla="*/ 1 w 160"/>
                  <a:gd name="T3" fmla="*/ 22 h 163"/>
                  <a:gd name="T4" fmla="*/ 16 w 160"/>
                  <a:gd name="T5" fmla="*/ 14 h 163"/>
                  <a:gd name="T6" fmla="*/ 61 w 160"/>
                  <a:gd name="T7" fmla="*/ 7 h 163"/>
                  <a:gd name="T8" fmla="*/ 97 w 160"/>
                  <a:gd name="T9" fmla="*/ 18 h 163"/>
                  <a:gd name="T10" fmla="*/ 119 w 160"/>
                  <a:gd name="T11" fmla="*/ 39 h 163"/>
                  <a:gd name="T12" fmla="*/ 145 w 160"/>
                  <a:gd name="T13" fmla="*/ 59 h 163"/>
                  <a:gd name="T14" fmla="*/ 142 w 160"/>
                  <a:gd name="T15" fmla="*/ 89 h 163"/>
                  <a:gd name="T16" fmla="*/ 142 w 160"/>
                  <a:gd name="T17" fmla="*/ 118 h 163"/>
                  <a:gd name="T18" fmla="*/ 146 w 160"/>
                  <a:gd name="T19" fmla="*/ 148 h 163"/>
                  <a:gd name="T20" fmla="*/ 124 w 160"/>
                  <a:gd name="T21" fmla="*/ 147 h 163"/>
                  <a:gd name="T22" fmla="*/ 72 w 160"/>
                  <a:gd name="T23" fmla="*/ 144 h 163"/>
                  <a:gd name="T24" fmla="*/ 42 w 160"/>
                  <a:gd name="T25" fmla="*/ 108 h 163"/>
                  <a:gd name="T26" fmla="*/ 25 w 160"/>
                  <a:gd name="T27" fmla="*/ 74 h 163"/>
                  <a:gd name="T28" fmla="*/ 23 w 160"/>
                  <a:gd name="T29" fmla="*/ 72 h 163"/>
                  <a:gd name="T30" fmla="*/ 1 w 160"/>
                  <a:gd name="T31" fmla="*/ 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63">
                    <a:moveTo>
                      <a:pt x="1" y="42"/>
                    </a:moveTo>
                    <a:cubicBezTo>
                      <a:pt x="1" y="36"/>
                      <a:pt x="0" y="29"/>
                      <a:pt x="1" y="22"/>
                    </a:cubicBezTo>
                    <a:cubicBezTo>
                      <a:pt x="3" y="17"/>
                      <a:pt x="5" y="8"/>
                      <a:pt x="16" y="14"/>
                    </a:cubicBezTo>
                    <a:cubicBezTo>
                      <a:pt x="32" y="23"/>
                      <a:pt x="47" y="12"/>
                      <a:pt x="61" y="7"/>
                    </a:cubicBezTo>
                    <a:cubicBezTo>
                      <a:pt x="78" y="0"/>
                      <a:pt x="95" y="0"/>
                      <a:pt x="97" y="18"/>
                    </a:cubicBezTo>
                    <a:cubicBezTo>
                      <a:pt x="99" y="35"/>
                      <a:pt x="112" y="37"/>
                      <a:pt x="119" y="39"/>
                    </a:cubicBezTo>
                    <a:cubicBezTo>
                      <a:pt x="132" y="43"/>
                      <a:pt x="136" y="54"/>
                      <a:pt x="145" y="59"/>
                    </a:cubicBezTo>
                    <a:cubicBezTo>
                      <a:pt x="160" y="69"/>
                      <a:pt x="149" y="82"/>
                      <a:pt x="142" y="89"/>
                    </a:cubicBezTo>
                    <a:cubicBezTo>
                      <a:pt x="131" y="100"/>
                      <a:pt x="129" y="110"/>
                      <a:pt x="142" y="118"/>
                    </a:cubicBezTo>
                    <a:cubicBezTo>
                      <a:pt x="156" y="127"/>
                      <a:pt x="153" y="136"/>
                      <a:pt x="146" y="148"/>
                    </a:cubicBezTo>
                    <a:cubicBezTo>
                      <a:pt x="138" y="163"/>
                      <a:pt x="132" y="147"/>
                      <a:pt x="124" y="147"/>
                    </a:cubicBezTo>
                    <a:cubicBezTo>
                      <a:pt x="107" y="148"/>
                      <a:pt x="91" y="131"/>
                      <a:pt x="72" y="144"/>
                    </a:cubicBezTo>
                    <a:cubicBezTo>
                      <a:pt x="61" y="151"/>
                      <a:pt x="36" y="123"/>
                      <a:pt x="42" y="108"/>
                    </a:cubicBezTo>
                    <a:cubicBezTo>
                      <a:pt x="48" y="89"/>
                      <a:pt x="38" y="81"/>
                      <a:pt x="25" y="74"/>
                    </a:cubicBezTo>
                    <a:cubicBezTo>
                      <a:pt x="24" y="73"/>
                      <a:pt x="24" y="72"/>
                      <a:pt x="23" y="72"/>
                    </a:cubicBezTo>
                    <a:cubicBezTo>
                      <a:pt x="23" y="56"/>
                      <a:pt x="17" y="45"/>
                      <a:pt x="1" y="4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2" name="9Slide.vn 69">
                <a:extLst>
                  <a:ext uri="{FF2B5EF4-FFF2-40B4-BE49-F238E27FC236}">
                    <a16:creationId xmlns:a16="http://schemas.microsoft.com/office/drawing/2014/main" id="{EC02C063-80B9-1D96-8C72-3B745904ACCB}"/>
                  </a:ext>
                </a:extLst>
              </p:cNvPr>
              <p:cNvSpPr>
                <a:spLocks/>
              </p:cNvSpPr>
              <p:nvPr/>
            </p:nvSpPr>
            <p:spPr bwMode="auto">
              <a:xfrm>
                <a:off x="6006928" y="1699691"/>
                <a:ext cx="224492" cy="212905"/>
              </a:xfrm>
              <a:custGeom>
                <a:avLst/>
                <a:gdLst>
                  <a:gd name="T0" fmla="*/ 55 w 209"/>
                  <a:gd name="T1" fmla="*/ 90 h 199"/>
                  <a:gd name="T2" fmla="*/ 0 w 209"/>
                  <a:gd name="T3" fmla="*/ 38 h 199"/>
                  <a:gd name="T4" fmla="*/ 29 w 209"/>
                  <a:gd name="T5" fmla="*/ 47 h 199"/>
                  <a:gd name="T6" fmla="*/ 55 w 209"/>
                  <a:gd name="T7" fmla="*/ 50 h 199"/>
                  <a:gd name="T8" fmla="*/ 55 w 209"/>
                  <a:gd name="T9" fmla="*/ 28 h 199"/>
                  <a:gd name="T10" fmla="*/ 56 w 209"/>
                  <a:gd name="T11" fmla="*/ 24 h 199"/>
                  <a:gd name="T12" fmla="*/ 68 w 209"/>
                  <a:gd name="T13" fmla="*/ 31 h 199"/>
                  <a:gd name="T14" fmla="*/ 73 w 209"/>
                  <a:gd name="T15" fmla="*/ 14 h 199"/>
                  <a:gd name="T16" fmla="*/ 75 w 209"/>
                  <a:gd name="T17" fmla="*/ 4 h 199"/>
                  <a:gd name="T18" fmla="*/ 85 w 209"/>
                  <a:gd name="T19" fmla="*/ 6 h 199"/>
                  <a:gd name="T20" fmla="*/ 123 w 209"/>
                  <a:gd name="T21" fmla="*/ 31 h 199"/>
                  <a:gd name="T22" fmla="*/ 142 w 209"/>
                  <a:gd name="T23" fmla="*/ 56 h 199"/>
                  <a:gd name="T24" fmla="*/ 161 w 209"/>
                  <a:gd name="T25" fmla="*/ 71 h 199"/>
                  <a:gd name="T26" fmla="*/ 162 w 209"/>
                  <a:gd name="T27" fmla="*/ 77 h 199"/>
                  <a:gd name="T28" fmla="*/ 175 w 209"/>
                  <a:gd name="T29" fmla="*/ 88 h 199"/>
                  <a:gd name="T30" fmla="*/ 190 w 209"/>
                  <a:gd name="T31" fmla="*/ 89 h 199"/>
                  <a:gd name="T32" fmla="*/ 206 w 209"/>
                  <a:gd name="T33" fmla="*/ 90 h 199"/>
                  <a:gd name="T34" fmla="*/ 205 w 209"/>
                  <a:gd name="T35" fmla="*/ 121 h 199"/>
                  <a:gd name="T36" fmla="*/ 191 w 209"/>
                  <a:gd name="T37" fmla="*/ 150 h 199"/>
                  <a:gd name="T38" fmla="*/ 185 w 209"/>
                  <a:gd name="T39" fmla="*/ 176 h 199"/>
                  <a:gd name="T40" fmla="*/ 178 w 209"/>
                  <a:gd name="T41" fmla="*/ 197 h 199"/>
                  <a:gd name="T42" fmla="*/ 171 w 209"/>
                  <a:gd name="T43" fmla="*/ 194 h 199"/>
                  <a:gd name="T44" fmla="*/ 174 w 209"/>
                  <a:gd name="T45" fmla="*/ 166 h 199"/>
                  <a:gd name="T46" fmla="*/ 182 w 209"/>
                  <a:gd name="T47" fmla="*/ 142 h 199"/>
                  <a:gd name="T48" fmla="*/ 165 w 209"/>
                  <a:gd name="T49" fmla="*/ 138 h 199"/>
                  <a:gd name="T50" fmla="*/ 115 w 209"/>
                  <a:gd name="T51" fmla="*/ 122 h 199"/>
                  <a:gd name="T52" fmla="*/ 115 w 209"/>
                  <a:gd name="T53" fmla="*/ 122 h 199"/>
                  <a:gd name="T54" fmla="*/ 55 w 209"/>
                  <a:gd name="T55" fmla="*/ 9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9" h="199">
                    <a:moveTo>
                      <a:pt x="55" y="90"/>
                    </a:moveTo>
                    <a:cubicBezTo>
                      <a:pt x="45" y="64"/>
                      <a:pt x="20" y="54"/>
                      <a:pt x="0" y="38"/>
                    </a:cubicBezTo>
                    <a:cubicBezTo>
                      <a:pt x="12" y="32"/>
                      <a:pt x="18" y="32"/>
                      <a:pt x="29" y="47"/>
                    </a:cubicBezTo>
                    <a:cubicBezTo>
                      <a:pt x="38" y="59"/>
                      <a:pt x="46" y="55"/>
                      <a:pt x="55" y="50"/>
                    </a:cubicBezTo>
                    <a:cubicBezTo>
                      <a:pt x="65" y="43"/>
                      <a:pt x="61" y="35"/>
                      <a:pt x="55" y="28"/>
                    </a:cubicBezTo>
                    <a:cubicBezTo>
                      <a:pt x="55" y="27"/>
                      <a:pt x="56" y="25"/>
                      <a:pt x="56" y="24"/>
                    </a:cubicBezTo>
                    <a:cubicBezTo>
                      <a:pt x="64" y="18"/>
                      <a:pt x="59" y="37"/>
                      <a:pt x="68" y="31"/>
                    </a:cubicBezTo>
                    <a:cubicBezTo>
                      <a:pt x="73" y="27"/>
                      <a:pt x="78" y="21"/>
                      <a:pt x="73" y="14"/>
                    </a:cubicBezTo>
                    <a:cubicBezTo>
                      <a:pt x="70" y="10"/>
                      <a:pt x="72" y="7"/>
                      <a:pt x="75" y="4"/>
                    </a:cubicBezTo>
                    <a:cubicBezTo>
                      <a:pt x="79" y="0"/>
                      <a:pt x="81" y="3"/>
                      <a:pt x="85" y="6"/>
                    </a:cubicBezTo>
                    <a:cubicBezTo>
                      <a:pt x="98" y="14"/>
                      <a:pt x="113" y="20"/>
                      <a:pt x="123" y="31"/>
                    </a:cubicBezTo>
                    <a:cubicBezTo>
                      <a:pt x="130" y="39"/>
                      <a:pt x="137" y="47"/>
                      <a:pt x="142" y="56"/>
                    </a:cubicBezTo>
                    <a:cubicBezTo>
                      <a:pt x="146" y="65"/>
                      <a:pt x="145" y="77"/>
                      <a:pt x="161" y="71"/>
                    </a:cubicBezTo>
                    <a:cubicBezTo>
                      <a:pt x="163" y="71"/>
                      <a:pt x="161" y="76"/>
                      <a:pt x="162" y="77"/>
                    </a:cubicBezTo>
                    <a:cubicBezTo>
                      <a:pt x="165" y="82"/>
                      <a:pt x="165" y="93"/>
                      <a:pt x="175" y="88"/>
                    </a:cubicBezTo>
                    <a:cubicBezTo>
                      <a:pt x="181" y="84"/>
                      <a:pt x="185" y="74"/>
                      <a:pt x="190" y="89"/>
                    </a:cubicBezTo>
                    <a:cubicBezTo>
                      <a:pt x="196" y="86"/>
                      <a:pt x="204" y="82"/>
                      <a:pt x="206" y="90"/>
                    </a:cubicBezTo>
                    <a:cubicBezTo>
                      <a:pt x="209" y="99"/>
                      <a:pt x="208" y="111"/>
                      <a:pt x="205" y="121"/>
                    </a:cubicBezTo>
                    <a:cubicBezTo>
                      <a:pt x="203" y="131"/>
                      <a:pt x="197" y="141"/>
                      <a:pt x="191" y="150"/>
                    </a:cubicBezTo>
                    <a:cubicBezTo>
                      <a:pt x="184" y="158"/>
                      <a:pt x="181" y="170"/>
                      <a:pt x="185" y="176"/>
                    </a:cubicBezTo>
                    <a:cubicBezTo>
                      <a:pt x="192" y="188"/>
                      <a:pt x="171" y="187"/>
                      <a:pt x="178" y="197"/>
                    </a:cubicBezTo>
                    <a:cubicBezTo>
                      <a:pt x="174" y="199"/>
                      <a:pt x="172" y="198"/>
                      <a:pt x="171" y="194"/>
                    </a:cubicBezTo>
                    <a:cubicBezTo>
                      <a:pt x="170" y="184"/>
                      <a:pt x="161" y="174"/>
                      <a:pt x="174" y="166"/>
                    </a:cubicBezTo>
                    <a:cubicBezTo>
                      <a:pt x="182" y="161"/>
                      <a:pt x="185" y="151"/>
                      <a:pt x="182" y="142"/>
                    </a:cubicBezTo>
                    <a:cubicBezTo>
                      <a:pt x="180" y="133"/>
                      <a:pt x="170" y="137"/>
                      <a:pt x="165" y="138"/>
                    </a:cubicBezTo>
                    <a:cubicBezTo>
                      <a:pt x="145" y="143"/>
                      <a:pt x="132" y="126"/>
                      <a:pt x="115" y="122"/>
                    </a:cubicBezTo>
                    <a:cubicBezTo>
                      <a:pt x="115" y="122"/>
                      <a:pt x="115" y="122"/>
                      <a:pt x="115" y="122"/>
                    </a:cubicBezTo>
                    <a:cubicBezTo>
                      <a:pt x="96" y="110"/>
                      <a:pt x="78" y="96"/>
                      <a:pt x="55" y="9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3" name="9Slide.vn 70">
                <a:extLst>
                  <a:ext uri="{FF2B5EF4-FFF2-40B4-BE49-F238E27FC236}">
                    <a16:creationId xmlns:a16="http://schemas.microsoft.com/office/drawing/2014/main" id="{045FB5A6-3FD7-F065-5151-790D5EA96815}"/>
                  </a:ext>
                </a:extLst>
              </p:cNvPr>
              <p:cNvSpPr>
                <a:spLocks/>
              </p:cNvSpPr>
              <p:nvPr/>
            </p:nvSpPr>
            <p:spPr bwMode="auto">
              <a:xfrm>
                <a:off x="6341493" y="1465061"/>
                <a:ext cx="127453" cy="166559"/>
              </a:xfrm>
              <a:custGeom>
                <a:avLst/>
                <a:gdLst>
                  <a:gd name="T0" fmla="*/ 8 w 119"/>
                  <a:gd name="T1" fmla="*/ 120 h 155"/>
                  <a:gd name="T2" fmla="*/ 13 w 119"/>
                  <a:gd name="T3" fmla="*/ 106 h 155"/>
                  <a:gd name="T4" fmla="*/ 26 w 119"/>
                  <a:gd name="T5" fmla="*/ 73 h 155"/>
                  <a:gd name="T6" fmla="*/ 26 w 119"/>
                  <a:gd name="T7" fmla="*/ 65 h 155"/>
                  <a:gd name="T8" fmla="*/ 53 w 119"/>
                  <a:gd name="T9" fmla="*/ 28 h 155"/>
                  <a:gd name="T10" fmla="*/ 49 w 119"/>
                  <a:gd name="T11" fmla="*/ 6 h 155"/>
                  <a:gd name="T12" fmla="*/ 105 w 119"/>
                  <a:gd name="T13" fmla="*/ 13 h 155"/>
                  <a:gd name="T14" fmla="*/ 114 w 119"/>
                  <a:gd name="T15" fmla="*/ 36 h 155"/>
                  <a:gd name="T16" fmla="*/ 108 w 119"/>
                  <a:gd name="T17" fmla="*/ 52 h 155"/>
                  <a:gd name="T18" fmla="*/ 107 w 119"/>
                  <a:gd name="T19" fmla="*/ 98 h 155"/>
                  <a:gd name="T20" fmla="*/ 99 w 119"/>
                  <a:gd name="T21" fmla="*/ 121 h 155"/>
                  <a:gd name="T22" fmla="*/ 80 w 119"/>
                  <a:gd name="T23" fmla="*/ 141 h 155"/>
                  <a:gd name="T24" fmla="*/ 63 w 119"/>
                  <a:gd name="T25" fmla="*/ 142 h 155"/>
                  <a:gd name="T26" fmla="*/ 47 w 119"/>
                  <a:gd name="T27" fmla="*/ 140 h 155"/>
                  <a:gd name="T28" fmla="*/ 24 w 119"/>
                  <a:gd name="T29" fmla="*/ 150 h 155"/>
                  <a:gd name="T30" fmla="*/ 0 w 119"/>
                  <a:gd name="T31" fmla="*/ 132 h 155"/>
                  <a:gd name="T32" fmla="*/ 8 w 119"/>
                  <a:gd name="T33" fmla="*/ 1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55">
                    <a:moveTo>
                      <a:pt x="8" y="120"/>
                    </a:moveTo>
                    <a:cubicBezTo>
                      <a:pt x="10" y="115"/>
                      <a:pt x="10" y="107"/>
                      <a:pt x="13" y="106"/>
                    </a:cubicBezTo>
                    <a:cubicBezTo>
                      <a:pt x="30" y="99"/>
                      <a:pt x="26" y="86"/>
                      <a:pt x="26" y="73"/>
                    </a:cubicBezTo>
                    <a:cubicBezTo>
                      <a:pt x="26" y="70"/>
                      <a:pt x="25" y="65"/>
                      <a:pt x="26" y="65"/>
                    </a:cubicBezTo>
                    <a:cubicBezTo>
                      <a:pt x="53" y="66"/>
                      <a:pt x="41" y="38"/>
                      <a:pt x="53" y="28"/>
                    </a:cubicBezTo>
                    <a:cubicBezTo>
                      <a:pt x="62" y="21"/>
                      <a:pt x="47" y="14"/>
                      <a:pt x="49" y="6"/>
                    </a:cubicBezTo>
                    <a:cubicBezTo>
                      <a:pt x="68" y="0"/>
                      <a:pt x="87" y="10"/>
                      <a:pt x="105" y="13"/>
                    </a:cubicBezTo>
                    <a:cubicBezTo>
                      <a:pt x="113" y="15"/>
                      <a:pt x="119" y="25"/>
                      <a:pt x="114" y="36"/>
                    </a:cubicBezTo>
                    <a:cubicBezTo>
                      <a:pt x="112" y="41"/>
                      <a:pt x="109" y="46"/>
                      <a:pt x="108" y="52"/>
                    </a:cubicBezTo>
                    <a:cubicBezTo>
                      <a:pt x="104" y="67"/>
                      <a:pt x="97" y="81"/>
                      <a:pt x="107" y="98"/>
                    </a:cubicBezTo>
                    <a:cubicBezTo>
                      <a:pt x="111" y="103"/>
                      <a:pt x="111" y="115"/>
                      <a:pt x="99" y="121"/>
                    </a:cubicBezTo>
                    <a:cubicBezTo>
                      <a:pt x="92" y="124"/>
                      <a:pt x="84" y="131"/>
                      <a:pt x="80" y="141"/>
                    </a:cubicBezTo>
                    <a:cubicBezTo>
                      <a:pt x="78" y="147"/>
                      <a:pt x="70" y="155"/>
                      <a:pt x="63" y="142"/>
                    </a:cubicBezTo>
                    <a:cubicBezTo>
                      <a:pt x="61" y="139"/>
                      <a:pt x="53" y="131"/>
                      <a:pt x="47" y="140"/>
                    </a:cubicBezTo>
                    <a:cubicBezTo>
                      <a:pt x="41" y="148"/>
                      <a:pt x="35" y="149"/>
                      <a:pt x="24" y="150"/>
                    </a:cubicBezTo>
                    <a:cubicBezTo>
                      <a:pt x="8" y="150"/>
                      <a:pt x="5" y="142"/>
                      <a:pt x="0" y="132"/>
                    </a:cubicBezTo>
                    <a:cubicBezTo>
                      <a:pt x="0" y="127"/>
                      <a:pt x="4" y="123"/>
                      <a:pt x="8" y="12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4" name="9Slide.vn 71">
                <a:extLst>
                  <a:ext uri="{FF2B5EF4-FFF2-40B4-BE49-F238E27FC236}">
                    <a16:creationId xmlns:a16="http://schemas.microsoft.com/office/drawing/2014/main" id="{F251F1EA-E598-456B-CED1-4DBD60738240}"/>
                  </a:ext>
                </a:extLst>
              </p:cNvPr>
              <p:cNvSpPr>
                <a:spLocks/>
              </p:cNvSpPr>
              <p:nvPr/>
            </p:nvSpPr>
            <p:spPr bwMode="auto">
              <a:xfrm>
                <a:off x="6134381" y="1476648"/>
                <a:ext cx="137592" cy="160765"/>
              </a:xfrm>
              <a:custGeom>
                <a:avLst/>
                <a:gdLst>
                  <a:gd name="T0" fmla="*/ 4 w 128"/>
                  <a:gd name="T1" fmla="*/ 34 h 151"/>
                  <a:gd name="T2" fmla="*/ 4 w 128"/>
                  <a:gd name="T3" fmla="*/ 26 h 151"/>
                  <a:gd name="T4" fmla="*/ 20 w 128"/>
                  <a:gd name="T5" fmla="*/ 10 h 151"/>
                  <a:gd name="T6" fmla="*/ 29 w 128"/>
                  <a:gd name="T7" fmla="*/ 8 h 151"/>
                  <a:gd name="T8" fmla="*/ 72 w 128"/>
                  <a:gd name="T9" fmla="*/ 9 h 151"/>
                  <a:gd name="T10" fmla="*/ 78 w 128"/>
                  <a:gd name="T11" fmla="*/ 55 h 151"/>
                  <a:gd name="T12" fmla="*/ 93 w 128"/>
                  <a:gd name="T13" fmla="*/ 89 h 151"/>
                  <a:gd name="T14" fmla="*/ 115 w 128"/>
                  <a:gd name="T15" fmla="*/ 108 h 151"/>
                  <a:gd name="T16" fmla="*/ 121 w 128"/>
                  <a:gd name="T17" fmla="*/ 122 h 151"/>
                  <a:gd name="T18" fmla="*/ 104 w 128"/>
                  <a:gd name="T19" fmla="*/ 127 h 151"/>
                  <a:gd name="T20" fmla="*/ 71 w 128"/>
                  <a:gd name="T21" fmla="*/ 137 h 151"/>
                  <a:gd name="T22" fmla="*/ 51 w 128"/>
                  <a:gd name="T23" fmla="*/ 132 h 151"/>
                  <a:gd name="T24" fmla="*/ 38 w 128"/>
                  <a:gd name="T25" fmla="*/ 105 h 151"/>
                  <a:gd name="T26" fmla="*/ 17 w 128"/>
                  <a:gd name="T27" fmla="*/ 77 h 151"/>
                  <a:gd name="T28" fmla="*/ 12 w 128"/>
                  <a:gd name="T29" fmla="*/ 65 h 151"/>
                  <a:gd name="T30" fmla="*/ 4 w 128"/>
                  <a:gd name="T31" fmla="*/ 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51">
                    <a:moveTo>
                      <a:pt x="4" y="34"/>
                    </a:moveTo>
                    <a:cubicBezTo>
                      <a:pt x="8" y="31"/>
                      <a:pt x="4" y="28"/>
                      <a:pt x="4" y="26"/>
                    </a:cubicBezTo>
                    <a:cubicBezTo>
                      <a:pt x="0" y="10"/>
                      <a:pt x="16" y="16"/>
                      <a:pt x="20" y="10"/>
                    </a:cubicBezTo>
                    <a:cubicBezTo>
                      <a:pt x="24" y="11"/>
                      <a:pt x="27" y="11"/>
                      <a:pt x="29" y="8"/>
                    </a:cubicBezTo>
                    <a:cubicBezTo>
                      <a:pt x="36" y="0"/>
                      <a:pt x="64" y="5"/>
                      <a:pt x="72" y="9"/>
                    </a:cubicBezTo>
                    <a:cubicBezTo>
                      <a:pt x="97" y="23"/>
                      <a:pt x="83" y="39"/>
                      <a:pt x="78" y="55"/>
                    </a:cubicBezTo>
                    <a:cubicBezTo>
                      <a:pt x="72" y="71"/>
                      <a:pt x="89" y="77"/>
                      <a:pt x="93" y="89"/>
                    </a:cubicBezTo>
                    <a:cubicBezTo>
                      <a:pt x="112" y="83"/>
                      <a:pt x="108" y="101"/>
                      <a:pt x="115" y="108"/>
                    </a:cubicBezTo>
                    <a:cubicBezTo>
                      <a:pt x="117" y="111"/>
                      <a:pt x="128" y="111"/>
                      <a:pt x="121" y="122"/>
                    </a:cubicBezTo>
                    <a:cubicBezTo>
                      <a:pt x="115" y="130"/>
                      <a:pt x="110" y="126"/>
                      <a:pt x="104" y="127"/>
                    </a:cubicBezTo>
                    <a:cubicBezTo>
                      <a:pt x="93" y="129"/>
                      <a:pt x="80" y="120"/>
                      <a:pt x="71" y="137"/>
                    </a:cubicBezTo>
                    <a:cubicBezTo>
                      <a:pt x="66" y="149"/>
                      <a:pt x="54" y="151"/>
                      <a:pt x="51" y="132"/>
                    </a:cubicBezTo>
                    <a:cubicBezTo>
                      <a:pt x="49" y="122"/>
                      <a:pt x="51" y="111"/>
                      <a:pt x="38" y="105"/>
                    </a:cubicBezTo>
                    <a:cubicBezTo>
                      <a:pt x="27" y="100"/>
                      <a:pt x="32" y="81"/>
                      <a:pt x="17" y="77"/>
                    </a:cubicBezTo>
                    <a:cubicBezTo>
                      <a:pt x="13" y="75"/>
                      <a:pt x="10" y="69"/>
                      <a:pt x="12" y="65"/>
                    </a:cubicBezTo>
                    <a:cubicBezTo>
                      <a:pt x="22" y="51"/>
                      <a:pt x="8" y="44"/>
                      <a:pt x="4" y="3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5" name="9Slide.vn 72">
                <a:extLst>
                  <a:ext uri="{FF2B5EF4-FFF2-40B4-BE49-F238E27FC236}">
                    <a16:creationId xmlns:a16="http://schemas.microsoft.com/office/drawing/2014/main" id="{F1BE7A5C-D446-5E41-73EC-DA5FA342C21D}"/>
                  </a:ext>
                </a:extLst>
              </p:cNvPr>
              <p:cNvSpPr>
                <a:spLocks/>
              </p:cNvSpPr>
              <p:nvPr/>
            </p:nvSpPr>
            <p:spPr bwMode="auto">
              <a:xfrm>
                <a:off x="6093828" y="1602652"/>
                <a:ext cx="147730" cy="120212"/>
              </a:xfrm>
              <a:custGeom>
                <a:avLst/>
                <a:gdLst>
                  <a:gd name="T0" fmla="*/ 2 w 137"/>
                  <a:gd name="T1" fmla="*/ 64 h 112"/>
                  <a:gd name="T2" fmla="*/ 15 w 137"/>
                  <a:gd name="T3" fmla="*/ 28 h 112"/>
                  <a:gd name="T4" fmla="*/ 26 w 137"/>
                  <a:gd name="T5" fmla="*/ 20 h 112"/>
                  <a:gd name="T6" fmla="*/ 43 w 137"/>
                  <a:gd name="T7" fmla="*/ 10 h 112"/>
                  <a:gd name="T8" fmla="*/ 49 w 137"/>
                  <a:gd name="T9" fmla="*/ 13 h 112"/>
                  <a:gd name="T10" fmla="*/ 65 w 137"/>
                  <a:gd name="T11" fmla="*/ 11 h 112"/>
                  <a:gd name="T12" fmla="*/ 80 w 137"/>
                  <a:gd name="T13" fmla="*/ 17 h 112"/>
                  <a:gd name="T14" fmla="*/ 109 w 137"/>
                  <a:gd name="T15" fmla="*/ 31 h 112"/>
                  <a:gd name="T16" fmla="*/ 114 w 137"/>
                  <a:gd name="T17" fmla="*/ 33 h 112"/>
                  <a:gd name="T18" fmla="*/ 137 w 137"/>
                  <a:gd name="T19" fmla="*/ 77 h 112"/>
                  <a:gd name="T20" fmla="*/ 102 w 137"/>
                  <a:gd name="T21" fmla="*/ 80 h 112"/>
                  <a:gd name="T22" fmla="*/ 74 w 137"/>
                  <a:gd name="T23" fmla="*/ 101 h 112"/>
                  <a:gd name="T24" fmla="*/ 40 w 137"/>
                  <a:gd name="T25" fmla="*/ 112 h 112"/>
                  <a:gd name="T26" fmla="*/ 25 w 137"/>
                  <a:gd name="T27" fmla="*/ 87 h 112"/>
                  <a:gd name="T28" fmla="*/ 2 w 137"/>
                  <a:gd name="T29" fmla="*/ 64 h 112"/>
                  <a:gd name="T30" fmla="*/ 2 w 137"/>
                  <a:gd name="T3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112">
                    <a:moveTo>
                      <a:pt x="2" y="64"/>
                    </a:moveTo>
                    <a:cubicBezTo>
                      <a:pt x="0" y="50"/>
                      <a:pt x="4" y="38"/>
                      <a:pt x="15" y="28"/>
                    </a:cubicBezTo>
                    <a:cubicBezTo>
                      <a:pt x="17" y="23"/>
                      <a:pt x="17" y="15"/>
                      <a:pt x="26" y="20"/>
                    </a:cubicBezTo>
                    <a:cubicBezTo>
                      <a:pt x="33" y="19"/>
                      <a:pt x="42" y="22"/>
                      <a:pt x="43" y="10"/>
                    </a:cubicBezTo>
                    <a:cubicBezTo>
                      <a:pt x="43" y="8"/>
                      <a:pt x="47" y="7"/>
                      <a:pt x="49" y="13"/>
                    </a:cubicBezTo>
                    <a:cubicBezTo>
                      <a:pt x="51" y="20"/>
                      <a:pt x="59" y="15"/>
                      <a:pt x="65" y="11"/>
                    </a:cubicBezTo>
                    <a:cubicBezTo>
                      <a:pt x="70" y="8"/>
                      <a:pt x="78" y="0"/>
                      <a:pt x="80" y="17"/>
                    </a:cubicBezTo>
                    <a:cubicBezTo>
                      <a:pt x="80" y="29"/>
                      <a:pt x="91" y="44"/>
                      <a:pt x="109" y="31"/>
                    </a:cubicBezTo>
                    <a:cubicBezTo>
                      <a:pt x="113" y="28"/>
                      <a:pt x="112" y="31"/>
                      <a:pt x="114" y="33"/>
                    </a:cubicBezTo>
                    <a:cubicBezTo>
                      <a:pt x="124" y="46"/>
                      <a:pt x="133" y="59"/>
                      <a:pt x="137" y="77"/>
                    </a:cubicBezTo>
                    <a:cubicBezTo>
                      <a:pt x="124" y="69"/>
                      <a:pt x="112" y="65"/>
                      <a:pt x="102" y="80"/>
                    </a:cubicBezTo>
                    <a:cubicBezTo>
                      <a:pt x="82" y="71"/>
                      <a:pt x="82" y="90"/>
                      <a:pt x="74" y="101"/>
                    </a:cubicBezTo>
                    <a:cubicBezTo>
                      <a:pt x="54" y="76"/>
                      <a:pt x="51" y="107"/>
                      <a:pt x="40" y="112"/>
                    </a:cubicBezTo>
                    <a:cubicBezTo>
                      <a:pt x="33" y="105"/>
                      <a:pt x="27" y="99"/>
                      <a:pt x="25" y="87"/>
                    </a:cubicBezTo>
                    <a:cubicBezTo>
                      <a:pt x="23" y="77"/>
                      <a:pt x="18" y="64"/>
                      <a:pt x="2" y="64"/>
                    </a:cubicBezTo>
                    <a:cubicBezTo>
                      <a:pt x="2" y="64"/>
                      <a:pt x="2" y="64"/>
                      <a:pt x="2" y="6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6" name="9Slide.vn 73">
                <a:extLst>
                  <a:ext uri="{FF2B5EF4-FFF2-40B4-BE49-F238E27FC236}">
                    <a16:creationId xmlns:a16="http://schemas.microsoft.com/office/drawing/2014/main" id="{99660834-D456-7F71-56F7-8B967DE27803}"/>
                  </a:ext>
                </a:extLst>
              </p:cNvPr>
              <p:cNvSpPr>
                <a:spLocks/>
              </p:cNvSpPr>
              <p:nvPr/>
            </p:nvSpPr>
            <p:spPr bwMode="auto">
              <a:xfrm>
                <a:off x="6144520" y="1375264"/>
                <a:ext cx="136143" cy="115867"/>
              </a:xfrm>
              <a:custGeom>
                <a:avLst/>
                <a:gdLst>
                  <a:gd name="T0" fmla="*/ 127 w 127"/>
                  <a:gd name="T1" fmla="*/ 44 h 108"/>
                  <a:gd name="T2" fmla="*/ 127 w 127"/>
                  <a:gd name="T3" fmla="*/ 79 h 108"/>
                  <a:gd name="T4" fmla="*/ 123 w 127"/>
                  <a:gd name="T5" fmla="*/ 89 h 108"/>
                  <a:gd name="T6" fmla="*/ 79 w 127"/>
                  <a:gd name="T7" fmla="*/ 92 h 108"/>
                  <a:gd name="T8" fmla="*/ 52 w 127"/>
                  <a:gd name="T9" fmla="*/ 87 h 108"/>
                  <a:gd name="T10" fmla="*/ 36 w 127"/>
                  <a:gd name="T11" fmla="*/ 75 h 108"/>
                  <a:gd name="T12" fmla="*/ 20 w 127"/>
                  <a:gd name="T13" fmla="*/ 61 h 108"/>
                  <a:gd name="T14" fmla="*/ 8 w 127"/>
                  <a:gd name="T15" fmla="*/ 40 h 108"/>
                  <a:gd name="T16" fmla="*/ 5 w 127"/>
                  <a:gd name="T17" fmla="*/ 35 h 108"/>
                  <a:gd name="T18" fmla="*/ 13 w 127"/>
                  <a:gd name="T19" fmla="*/ 15 h 108"/>
                  <a:gd name="T20" fmla="*/ 26 w 127"/>
                  <a:gd name="T21" fmla="*/ 0 h 108"/>
                  <a:gd name="T22" fmla="*/ 29 w 127"/>
                  <a:gd name="T23" fmla="*/ 1 h 108"/>
                  <a:gd name="T24" fmla="*/ 53 w 127"/>
                  <a:gd name="T25" fmla="*/ 18 h 108"/>
                  <a:gd name="T26" fmla="*/ 83 w 127"/>
                  <a:gd name="T27" fmla="*/ 20 h 108"/>
                  <a:gd name="T28" fmla="*/ 83 w 127"/>
                  <a:gd name="T29" fmla="*/ 20 h 108"/>
                  <a:gd name="T30" fmla="*/ 127 w 127"/>
                  <a:gd name="T31"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108">
                    <a:moveTo>
                      <a:pt x="127" y="44"/>
                    </a:moveTo>
                    <a:cubicBezTo>
                      <a:pt x="127" y="56"/>
                      <a:pt x="127" y="67"/>
                      <a:pt x="127" y="79"/>
                    </a:cubicBezTo>
                    <a:cubicBezTo>
                      <a:pt x="127" y="84"/>
                      <a:pt x="126" y="90"/>
                      <a:pt x="123" y="89"/>
                    </a:cubicBezTo>
                    <a:cubicBezTo>
                      <a:pt x="109" y="86"/>
                      <a:pt x="96" y="108"/>
                      <a:pt x="79" y="92"/>
                    </a:cubicBezTo>
                    <a:cubicBezTo>
                      <a:pt x="75" y="88"/>
                      <a:pt x="57" y="84"/>
                      <a:pt x="52" y="87"/>
                    </a:cubicBezTo>
                    <a:cubicBezTo>
                      <a:pt x="34" y="96"/>
                      <a:pt x="34" y="89"/>
                      <a:pt x="36" y="75"/>
                    </a:cubicBezTo>
                    <a:cubicBezTo>
                      <a:pt x="38" y="62"/>
                      <a:pt x="26" y="62"/>
                      <a:pt x="20" y="61"/>
                    </a:cubicBezTo>
                    <a:cubicBezTo>
                      <a:pt x="6" y="57"/>
                      <a:pt x="3" y="51"/>
                      <a:pt x="8" y="40"/>
                    </a:cubicBezTo>
                    <a:cubicBezTo>
                      <a:pt x="11" y="35"/>
                      <a:pt x="6" y="37"/>
                      <a:pt x="5" y="35"/>
                    </a:cubicBezTo>
                    <a:cubicBezTo>
                      <a:pt x="0" y="24"/>
                      <a:pt x="3" y="18"/>
                      <a:pt x="13" y="15"/>
                    </a:cubicBezTo>
                    <a:cubicBezTo>
                      <a:pt x="19" y="13"/>
                      <a:pt x="22" y="6"/>
                      <a:pt x="26" y="0"/>
                    </a:cubicBezTo>
                    <a:cubicBezTo>
                      <a:pt x="27" y="0"/>
                      <a:pt x="29" y="0"/>
                      <a:pt x="29" y="1"/>
                    </a:cubicBezTo>
                    <a:cubicBezTo>
                      <a:pt x="33" y="12"/>
                      <a:pt x="36" y="20"/>
                      <a:pt x="53" y="18"/>
                    </a:cubicBezTo>
                    <a:cubicBezTo>
                      <a:pt x="61" y="16"/>
                      <a:pt x="73" y="17"/>
                      <a:pt x="83" y="20"/>
                    </a:cubicBezTo>
                    <a:cubicBezTo>
                      <a:pt x="83" y="20"/>
                      <a:pt x="83" y="20"/>
                      <a:pt x="83" y="20"/>
                    </a:cubicBezTo>
                    <a:cubicBezTo>
                      <a:pt x="95" y="33"/>
                      <a:pt x="114" y="34"/>
                      <a:pt x="127" y="4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7" name="9Slide.vn 74">
                <a:extLst>
                  <a:ext uri="{FF2B5EF4-FFF2-40B4-BE49-F238E27FC236}">
                    <a16:creationId xmlns:a16="http://schemas.microsoft.com/office/drawing/2014/main" id="{A11BB80B-AF4A-959F-F580-7401F9606663}"/>
                  </a:ext>
                </a:extLst>
              </p:cNvPr>
              <p:cNvSpPr>
                <a:spLocks/>
              </p:cNvSpPr>
              <p:nvPr/>
            </p:nvSpPr>
            <p:spPr bwMode="auto">
              <a:xfrm>
                <a:off x="6705024" y="1382506"/>
                <a:ext cx="60830" cy="47795"/>
              </a:xfrm>
              <a:custGeom>
                <a:avLst/>
                <a:gdLst>
                  <a:gd name="T0" fmla="*/ 10 w 57"/>
                  <a:gd name="T1" fmla="*/ 37 h 45"/>
                  <a:gd name="T2" fmla="*/ 19 w 57"/>
                  <a:gd name="T3" fmla="*/ 3 h 45"/>
                  <a:gd name="T4" fmla="*/ 28 w 57"/>
                  <a:gd name="T5" fmla="*/ 3 h 45"/>
                  <a:gd name="T6" fmla="*/ 57 w 57"/>
                  <a:gd name="T7" fmla="*/ 19 h 45"/>
                  <a:gd name="T8" fmla="*/ 17 w 57"/>
                  <a:gd name="T9" fmla="*/ 45 h 45"/>
                  <a:gd name="T10" fmla="*/ 10 w 57"/>
                  <a:gd name="T11" fmla="*/ 37 h 45"/>
                </a:gdLst>
                <a:ahLst/>
                <a:cxnLst>
                  <a:cxn ang="0">
                    <a:pos x="T0" y="T1"/>
                  </a:cxn>
                  <a:cxn ang="0">
                    <a:pos x="T2" y="T3"/>
                  </a:cxn>
                  <a:cxn ang="0">
                    <a:pos x="T4" y="T5"/>
                  </a:cxn>
                  <a:cxn ang="0">
                    <a:pos x="T6" y="T7"/>
                  </a:cxn>
                  <a:cxn ang="0">
                    <a:pos x="T8" y="T9"/>
                  </a:cxn>
                  <a:cxn ang="0">
                    <a:pos x="T10" y="T11"/>
                  </a:cxn>
                </a:cxnLst>
                <a:rect l="0" t="0" r="r" b="b"/>
                <a:pathLst>
                  <a:path w="57" h="45">
                    <a:moveTo>
                      <a:pt x="10" y="37"/>
                    </a:moveTo>
                    <a:cubicBezTo>
                      <a:pt x="0" y="22"/>
                      <a:pt x="18" y="15"/>
                      <a:pt x="19" y="3"/>
                    </a:cubicBezTo>
                    <a:cubicBezTo>
                      <a:pt x="19" y="0"/>
                      <a:pt x="28" y="0"/>
                      <a:pt x="28" y="3"/>
                    </a:cubicBezTo>
                    <a:cubicBezTo>
                      <a:pt x="31" y="21"/>
                      <a:pt x="44" y="18"/>
                      <a:pt x="57" y="19"/>
                    </a:cubicBezTo>
                    <a:cubicBezTo>
                      <a:pt x="42" y="26"/>
                      <a:pt x="30" y="37"/>
                      <a:pt x="17" y="45"/>
                    </a:cubicBezTo>
                    <a:cubicBezTo>
                      <a:pt x="13" y="45"/>
                      <a:pt x="12" y="40"/>
                      <a:pt x="10" y="3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8" name="9Slide.vn 75">
                <a:extLst>
                  <a:ext uri="{FF2B5EF4-FFF2-40B4-BE49-F238E27FC236}">
                    <a16:creationId xmlns:a16="http://schemas.microsoft.com/office/drawing/2014/main" id="{1C27E7DE-1637-051D-1D15-7641F5FDDBBE}"/>
                  </a:ext>
                </a:extLst>
              </p:cNvPr>
              <p:cNvSpPr>
                <a:spLocks/>
              </p:cNvSpPr>
              <p:nvPr/>
            </p:nvSpPr>
            <p:spPr bwMode="auto">
              <a:xfrm>
                <a:off x="6690541" y="1421611"/>
                <a:ext cx="33312" cy="31863"/>
              </a:xfrm>
              <a:custGeom>
                <a:avLst/>
                <a:gdLst>
                  <a:gd name="T0" fmla="*/ 24 w 31"/>
                  <a:gd name="T1" fmla="*/ 0 h 29"/>
                  <a:gd name="T2" fmla="*/ 31 w 31"/>
                  <a:gd name="T3" fmla="*/ 8 h 29"/>
                  <a:gd name="T4" fmla="*/ 8 w 31"/>
                  <a:gd name="T5" fmla="*/ 29 h 29"/>
                  <a:gd name="T6" fmla="*/ 19 w 31"/>
                  <a:gd name="T7" fmla="*/ 8 h 29"/>
                  <a:gd name="T8" fmla="*/ 24 w 31"/>
                  <a:gd name="T9" fmla="*/ 0 h 29"/>
                </a:gdLst>
                <a:ahLst/>
                <a:cxnLst>
                  <a:cxn ang="0">
                    <a:pos x="T0" y="T1"/>
                  </a:cxn>
                  <a:cxn ang="0">
                    <a:pos x="T2" y="T3"/>
                  </a:cxn>
                  <a:cxn ang="0">
                    <a:pos x="T4" y="T5"/>
                  </a:cxn>
                  <a:cxn ang="0">
                    <a:pos x="T6" y="T7"/>
                  </a:cxn>
                  <a:cxn ang="0">
                    <a:pos x="T8" y="T9"/>
                  </a:cxn>
                </a:cxnLst>
                <a:rect l="0" t="0" r="r" b="b"/>
                <a:pathLst>
                  <a:path w="31" h="29">
                    <a:moveTo>
                      <a:pt x="24" y="0"/>
                    </a:moveTo>
                    <a:cubicBezTo>
                      <a:pt x="26" y="3"/>
                      <a:pt x="29" y="6"/>
                      <a:pt x="31" y="8"/>
                    </a:cubicBezTo>
                    <a:cubicBezTo>
                      <a:pt x="23" y="14"/>
                      <a:pt x="20" y="25"/>
                      <a:pt x="8" y="29"/>
                    </a:cubicBezTo>
                    <a:cubicBezTo>
                      <a:pt x="8" y="19"/>
                      <a:pt x="0" y="6"/>
                      <a:pt x="19" y="8"/>
                    </a:cubicBezTo>
                    <a:cubicBezTo>
                      <a:pt x="24" y="8"/>
                      <a:pt x="23" y="3"/>
                      <a:pt x="24"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19" name="9Slide.vn 76">
                <a:extLst>
                  <a:ext uri="{FF2B5EF4-FFF2-40B4-BE49-F238E27FC236}">
                    <a16:creationId xmlns:a16="http://schemas.microsoft.com/office/drawing/2014/main" id="{85786571-5768-FE74-F40E-7A507D94EEDD}"/>
                  </a:ext>
                </a:extLst>
              </p:cNvPr>
              <p:cNvSpPr>
                <a:spLocks/>
              </p:cNvSpPr>
              <p:nvPr/>
            </p:nvSpPr>
            <p:spPr bwMode="auto">
              <a:xfrm>
                <a:off x="6270525" y="1718519"/>
                <a:ext cx="23173" cy="20277"/>
              </a:xfrm>
              <a:custGeom>
                <a:avLst/>
                <a:gdLst>
                  <a:gd name="T0" fmla="*/ 17 w 21"/>
                  <a:gd name="T1" fmla="*/ 0 h 19"/>
                  <a:gd name="T2" fmla="*/ 21 w 21"/>
                  <a:gd name="T3" fmla="*/ 4 h 19"/>
                  <a:gd name="T4" fmla="*/ 2 w 21"/>
                  <a:gd name="T5" fmla="*/ 19 h 19"/>
                  <a:gd name="T6" fmla="*/ 17 w 21"/>
                  <a:gd name="T7" fmla="*/ 0 h 19"/>
                </a:gdLst>
                <a:ahLst/>
                <a:cxnLst>
                  <a:cxn ang="0">
                    <a:pos x="T0" y="T1"/>
                  </a:cxn>
                  <a:cxn ang="0">
                    <a:pos x="T2" y="T3"/>
                  </a:cxn>
                  <a:cxn ang="0">
                    <a:pos x="T4" y="T5"/>
                  </a:cxn>
                  <a:cxn ang="0">
                    <a:pos x="T6" y="T7"/>
                  </a:cxn>
                </a:cxnLst>
                <a:rect l="0" t="0" r="r" b="b"/>
                <a:pathLst>
                  <a:path w="21" h="19">
                    <a:moveTo>
                      <a:pt x="17" y="0"/>
                    </a:moveTo>
                    <a:cubicBezTo>
                      <a:pt x="18" y="1"/>
                      <a:pt x="20" y="3"/>
                      <a:pt x="21" y="4"/>
                    </a:cubicBezTo>
                    <a:cubicBezTo>
                      <a:pt x="17" y="12"/>
                      <a:pt x="10" y="16"/>
                      <a:pt x="2" y="19"/>
                    </a:cubicBezTo>
                    <a:cubicBezTo>
                      <a:pt x="0" y="7"/>
                      <a:pt x="6" y="2"/>
                      <a:pt x="17"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0" name="9Slide.vn 77">
                <a:extLst>
                  <a:ext uri="{FF2B5EF4-FFF2-40B4-BE49-F238E27FC236}">
                    <a16:creationId xmlns:a16="http://schemas.microsoft.com/office/drawing/2014/main" id="{BF32E19C-4168-6DBA-85E9-11E6BBCB507F}"/>
                  </a:ext>
                </a:extLst>
              </p:cNvPr>
              <p:cNvSpPr>
                <a:spLocks/>
              </p:cNvSpPr>
              <p:nvPr/>
            </p:nvSpPr>
            <p:spPr bwMode="auto">
              <a:xfrm>
                <a:off x="6263283" y="1478095"/>
                <a:ext cx="26070" cy="17380"/>
              </a:xfrm>
              <a:custGeom>
                <a:avLst/>
                <a:gdLst>
                  <a:gd name="T0" fmla="*/ 20 w 24"/>
                  <a:gd name="T1" fmla="*/ 4 h 16"/>
                  <a:gd name="T2" fmla="*/ 20 w 24"/>
                  <a:gd name="T3" fmla="*/ 11 h 16"/>
                  <a:gd name="T4" fmla="*/ 0 w 24"/>
                  <a:gd name="T5" fmla="*/ 8 h 16"/>
                  <a:gd name="T6" fmla="*/ 20 w 24"/>
                  <a:gd name="T7" fmla="*/ 4 h 16"/>
                </a:gdLst>
                <a:ahLst/>
                <a:cxnLst>
                  <a:cxn ang="0">
                    <a:pos x="T0" y="T1"/>
                  </a:cxn>
                  <a:cxn ang="0">
                    <a:pos x="T2" y="T3"/>
                  </a:cxn>
                  <a:cxn ang="0">
                    <a:pos x="T4" y="T5"/>
                  </a:cxn>
                  <a:cxn ang="0">
                    <a:pos x="T6" y="T7"/>
                  </a:cxn>
                </a:cxnLst>
                <a:rect l="0" t="0" r="r" b="b"/>
                <a:pathLst>
                  <a:path w="24" h="16">
                    <a:moveTo>
                      <a:pt x="20" y="4"/>
                    </a:moveTo>
                    <a:cubicBezTo>
                      <a:pt x="23" y="6"/>
                      <a:pt x="24" y="9"/>
                      <a:pt x="20" y="11"/>
                    </a:cubicBezTo>
                    <a:cubicBezTo>
                      <a:pt x="13" y="14"/>
                      <a:pt x="5" y="16"/>
                      <a:pt x="0" y="8"/>
                    </a:cubicBezTo>
                    <a:cubicBezTo>
                      <a:pt x="5" y="0"/>
                      <a:pt x="13" y="6"/>
                      <a:pt x="2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1" name="9Slide.vn 78">
                <a:extLst>
                  <a:ext uri="{FF2B5EF4-FFF2-40B4-BE49-F238E27FC236}">
                    <a16:creationId xmlns:a16="http://schemas.microsoft.com/office/drawing/2014/main" id="{0B556F41-0ADE-A9BC-CAF9-80A8B2DA8356}"/>
                  </a:ext>
                </a:extLst>
              </p:cNvPr>
              <p:cNvSpPr>
                <a:spLocks/>
              </p:cNvSpPr>
              <p:nvPr/>
            </p:nvSpPr>
            <p:spPr bwMode="auto">
              <a:xfrm>
                <a:off x="6331354" y="1585272"/>
                <a:ext cx="18829" cy="21725"/>
              </a:xfrm>
              <a:custGeom>
                <a:avLst/>
                <a:gdLst>
                  <a:gd name="T0" fmla="*/ 17 w 17"/>
                  <a:gd name="T1" fmla="*/ 8 h 20"/>
                  <a:gd name="T2" fmla="*/ 9 w 17"/>
                  <a:gd name="T3" fmla="*/ 20 h 20"/>
                  <a:gd name="T4" fmla="*/ 4 w 17"/>
                  <a:gd name="T5" fmla="*/ 7 h 20"/>
                  <a:gd name="T6" fmla="*/ 17 w 17"/>
                  <a:gd name="T7" fmla="*/ 8 h 20"/>
                </a:gdLst>
                <a:ahLst/>
                <a:cxnLst>
                  <a:cxn ang="0">
                    <a:pos x="T0" y="T1"/>
                  </a:cxn>
                  <a:cxn ang="0">
                    <a:pos x="T2" y="T3"/>
                  </a:cxn>
                  <a:cxn ang="0">
                    <a:pos x="T4" y="T5"/>
                  </a:cxn>
                  <a:cxn ang="0">
                    <a:pos x="T6" y="T7"/>
                  </a:cxn>
                </a:cxnLst>
                <a:rect l="0" t="0" r="r" b="b"/>
                <a:pathLst>
                  <a:path w="17" h="20">
                    <a:moveTo>
                      <a:pt x="17" y="8"/>
                    </a:moveTo>
                    <a:cubicBezTo>
                      <a:pt x="17" y="14"/>
                      <a:pt x="14" y="18"/>
                      <a:pt x="9" y="20"/>
                    </a:cubicBezTo>
                    <a:cubicBezTo>
                      <a:pt x="6" y="16"/>
                      <a:pt x="0" y="13"/>
                      <a:pt x="4" y="7"/>
                    </a:cubicBezTo>
                    <a:cubicBezTo>
                      <a:pt x="8" y="0"/>
                      <a:pt x="13" y="7"/>
                      <a:pt x="17" y="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2" name="9Slide.vn 79">
                <a:extLst>
                  <a:ext uri="{FF2B5EF4-FFF2-40B4-BE49-F238E27FC236}">
                    <a16:creationId xmlns:a16="http://schemas.microsoft.com/office/drawing/2014/main" id="{D80142DF-9F96-48BE-3961-8A65A92E2B90}"/>
                  </a:ext>
                </a:extLst>
              </p:cNvPr>
              <p:cNvSpPr>
                <a:spLocks/>
              </p:cNvSpPr>
              <p:nvPr/>
            </p:nvSpPr>
            <p:spPr bwMode="auto">
              <a:xfrm>
                <a:off x="6693437" y="1368022"/>
                <a:ext cx="26070" cy="13035"/>
              </a:xfrm>
              <a:custGeom>
                <a:avLst/>
                <a:gdLst>
                  <a:gd name="T0" fmla="*/ 0 w 24"/>
                  <a:gd name="T1" fmla="*/ 3 h 12"/>
                  <a:gd name="T2" fmla="*/ 4 w 24"/>
                  <a:gd name="T3" fmla="*/ 3 h 12"/>
                  <a:gd name="T4" fmla="*/ 23 w 24"/>
                  <a:gd name="T5" fmla="*/ 6 h 12"/>
                  <a:gd name="T6" fmla="*/ 23 w 24"/>
                  <a:gd name="T7" fmla="*/ 10 h 12"/>
                  <a:gd name="T8" fmla="*/ 0 w 24"/>
                  <a:gd name="T9" fmla="*/ 6 h 12"/>
                  <a:gd name="T10" fmla="*/ 0 w 24"/>
                  <a:gd name="T11" fmla="*/ 3 h 12"/>
                  <a:gd name="T12" fmla="*/ 0 w 24"/>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0" y="3"/>
                    </a:moveTo>
                    <a:cubicBezTo>
                      <a:pt x="1" y="3"/>
                      <a:pt x="2" y="3"/>
                      <a:pt x="4" y="3"/>
                    </a:cubicBezTo>
                    <a:cubicBezTo>
                      <a:pt x="10" y="5"/>
                      <a:pt x="18" y="0"/>
                      <a:pt x="23" y="6"/>
                    </a:cubicBezTo>
                    <a:cubicBezTo>
                      <a:pt x="24" y="7"/>
                      <a:pt x="23" y="10"/>
                      <a:pt x="23" y="10"/>
                    </a:cubicBezTo>
                    <a:cubicBezTo>
                      <a:pt x="15" y="12"/>
                      <a:pt x="8" y="8"/>
                      <a:pt x="0" y="6"/>
                    </a:cubicBezTo>
                    <a:cubicBezTo>
                      <a:pt x="0" y="6"/>
                      <a:pt x="0" y="4"/>
                      <a:pt x="0" y="3"/>
                    </a:cubicBezTo>
                    <a:cubicBezTo>
                      <a:pt x="0" y="3"/>
                      <a:pt x="0" y="3"/>
                      <a:pt x="0" y="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3" name="9Slide.vn 80">
                <a:extLst>
                  <a:ext uri="{FF2B5EF4-FFF2-40B4-BE49-F238E27FC236}">
                    <a16:creationId xmlns:a16="http://schemas.microsoft.com/office/drawing/2014/main" id="{7443F0A4-46EF-DD37-1CBF-68BE61F2D8CE}"/>
                  </a:ext>
                </a:extLst>
              </p:cNvPr>
              <p:cNvSpPr>
                <a:spLocks/>
              </p:cNvSpPr>
              <p:nvPr/>
            </p:nvSpPr>
            <p:spPr bwMode="auto">
              <a:xfrm>
                <a:off x="6696334" y="1395541"/>
                <a:ext cx="10139" cy="27519"/>
              </a:xfrm>
              <a:custGeom>
                <a:avLst/>
                <a:gdLst>
                  <a:gd name="T0" fmla="*/ 9 w 10"/>
                  <a:gd name="T1" fmla="*/ 26 h 26"/>
                  <a:gd name="T2" fmla="*/ 6 w 10"/>
                  <a:gd name="T3" fmla="*/ 4 h 26"/>
                  <a:gd name="T4" fmla="*/ 9 w 10"/>
                  <a:gd name="T5" fmla="*/ 14 h 26"/>
                  <a:gd name="T6" fmla="*/ 9 w 10"/>
                  <a:gd name="T7" fmla="*/ 26 h 26"/>
                </a:gdLst>
                <a:ahLst/>
                <a:cxnLst>
                  <a:cxn ang="0">
                    <a:pos x="T0" y="T1"/>
                  </a:cxn>
                  <a:cxn ang="0">
                    <a:pos x="T2" y="T3"/>
                  </a:cxn>
                  <a:cxn ang="0">
                    <a:pos x="T4" y="T5"/>
                  </a:cxn>
                  <a:cxn ang="0">
                    <a:pos x="T6" y="T7"/>
                  </a:cxn>
                </a:cxnLst>
                <a:rect l="0" t="0" r="r" b="b"/>
                <a:pathLst>
                  <a:path w="10" h="26">
                    <a:moveTo>
                      <a:pt x="9" y="26"/>
                    </a:moveTo>
                    <a:cubicBezTo>
                      <a:pt x="1" y="17"/>
                      <a:pt x="0" y="10"/>
                      <a:pt x="6" y="4"/>
                    </a:cubicBezTo>
                    <a:cubicBezTo>
                      <a:pt x="9" y="0"/>
                      <a:pt x="10" y="4"/>
                      <a:pt x="9" y="14"/>
                    </a:cubicBezTo>
                    <a:cubicBezTo>
                      <a:pt x="9" y="17"/>
                      <a:pt x="9" y="20"/>
                      <a:pt x="9" y="2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4" name="9Slide.vn 81">
                <a:extLst>
                  <a:ext uri="{FF2B5EF4-FFF2-40B4-BE49-F238E27FC236}">
                    <a16:creationId xmlns:a16="http://schemas.microsoft.com/office/drawing/2014/main" id="{36F817FE-DA3C-ACBD-7098-B3E876988446}"/>
                  </a:ext>
                </a:extLst>
              </p:cNvPr>
              <p:cNvSpPr>
                <a:spLocks/>
              </p:cNvSpPr>
              <p:nvPr/>
            </p:nvSpPr>
            <p:spPr bwMode="auto">
              <a:xfrm>
                <a:off x="5992445" y="811863"/>
                <a:ext cx="21725" cy="17380"/>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5" name="9Slide.vn 82">
                <a:extLst>
                  <a:ext uri="{FF2B5EF4-FFF2-40B4-BE49-F238E27FC236}">
                    <a16:creationId xmlns:a16="http://schemas.microsoft.com/office/drawing/2014/main" id="{02FB4BE4-2D00-4EE1-5AEF-89409D48C4F6}"/>
                  </a:ext>
                </a:extLst>
              </p:cNvPr>
              <p:cNvSpPr>
                <a:spLocks/>
              </p:cNvSpPr>
              <p:nvPr/>
            </p:nvSpPr>
            <p:spPr bwMode="auto">
              <a:xfrm>
                <a:off x="6379150" y="1482441"/>
                <a:ext cx="15932" cy="17380"/>
              </a:xfrm>
              <a:custGeom>
                <a:avLst/>
                <a:gdLst>
                  <a:gd name="T0" fmla="*/ 0 w 14"/>
                  <a:gd name="T1" fmla="*/ 8 h 16"/>
                  <a:gd name="T2" fmla="*/ 4 w 14"/>
                  <a:gd name="T3" fmla="*/ 0 h 16"/>
                  <a:gd name="T4" fmla="*/ 11 w 14"/>
                  <a:gd name="T5" fmla="*/ 10 h 16"/>
                  <a:gd name="T6" fmla="*/ 0 w 14"/>
                  <a:gd name="T7" fmla="*/ 8 h 16"/>
                </a:gdLst>
                <a:ahLst/>
                <a:cxnLst>
                  <a:cxn ang="0">
                    <a:pos x="T0" y="T1"/>
                  </a:cxn>
                  <a:cxn ang="0">
                    <a:pos x="T2" y="T3"/>
                  </a:cxn>
                  <a:cxn ang="0">
                    <a:pos x="T4" y="T5"/>
                  </a:cxn>
                  <a:cxn ang="0">
                    <a:pos x="T6" y="T7"/>
                  </a:cxn>
                </a:cxnLst>
                <a:rect l="0" t="0" r="r" b="b"/>
                <a:pathLst>
                  <a:path w="14" h="16">
                    <a:moveTo>
                      <a:pt x="0" y="8"/>
                    </a:moveTo>
                    <a:cubicBezTo>
                      <a:pt x="2" y="6"/>
                      <a:pt x="3" y="3"/>
                      <a:pt x="4" y="0"/>
                    </a:cubicBezTo>
                    <a:cubicBezTo>
                      <a:pt x="8" y="2"/>
                      <a:pt x="14" y="5"/>
                      <a:pt x="11" y="10"/>
                    </a:cubicBezTo>
                    <a:cubicBezTo>
                      <a:pt x="8" y="16"/>
                      <a:pt x="4" y="8"/>
                      <a:pt x="0" y="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6" name="9Slide.vn 83">
                <a:extLst>
                  <a:ext uri="{FF2B5EF4-FFF2-40B4-BE49-F238E27FC236}">
                    <a16:creationId xmlns:a16="http://schemas.microsoft.com/office/drawing/2014/main" id="{A14414C1-606E-D0E3-8CAD-66EFF840073C}"/>
                  </a:ext>
                </a:extLst>
              </p:cNvPr>
              <p:cNvSpPr>
                <a:spLocks/>
              </p:cNvSpPr>
              <p:nvPr/>
            </p:nvSpPr>
            <p:spPr bwMode="auto">
              <a:xfrm>
                <a:off x="6061965" y="1701139"/>
                <a:ext cx="17380" cy="15932"/>
              </a:xfrm>
              <a:custGeom>
                <a:avLst/>
                <a:gdLst>
                  <a:gd name="T0" fmla="*/ 0 w 16"/>
                  <a:gd name="T1" fmla="*/ 4 h 14"/>
                  <a:gd name="T2" fmla="*/ 8 w 16"/>
                  <a:gd name="T3" fmla="*/ 0 h 14"/>
                  <a:gd name="T4" fmla="*/ 10 w 16"/>
                  <a:gd name="T5" fmla="*/ 11 h 14"/>
                  <a:gd name="T6" fmla="*/ 0 w 16"/>
                  <a:gd name="T7" fmla="*/ 4 h 14"/>
                </a:gdLst>
                <a:ahLst/>
                <a:cxnLst>
                  <a:cxn ang="0">
                    <a:pos x="T0" y="T1"/>
                  </a:cxn>
                  <a:cxn ang="0">
                    <a:pos x="T2" y="T3"/>
                  </a:cxn>
                  <a:cxn ang="0">
                    <a:pos x="T4" y="T5"/>
                  </a:cxn>
                  <a:cxn ang="0">
                    <a:pos x="T6" y="T7"/>
                  </a:cxn>
                </a:cxnLst>
                <a:rect l="0" t="0" r="r" b="b"/>
                <a:pathLst>
                  <a:path w="16" h="14">
                    <a:moveTo>
                      <a:pt x="0" y="4"/>
                    </a:moveTo>
                    <a:cubicBezTo>
                      <a:pt x="3" y="3"/>
                      <a:pt x="6" y="1"/>
                      <a:pt x="8" y="0"/>
                    </a:cubicBezTo>
                    <a:cubicBezTo>
                      <a:pt x="8" y="4"/>
                      <a:pt x="16" y="8"/>
                      <a:pt x="10" y="11"/>
                    </a:cubicBezTo>
                    <a:cubicBezTo>
                      <a:pt x="5" y="14"/>
                      <a:pt x="2" y="8"/>
                      <a:pt x="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7" name="9Slide.vn 84">
                <a:extLst>
                  <a:ext uri="{FF2B5EF4-FFF2-40B4-BE49-F238E27FC236}">
                    <a16:creationId xmlns:a16="http://schemas.microsoft.com/office/drawing/2014/main" id="{FF1E89E8-FE52-FEF4-9D10-2387487627A2}"/>
                  </a:ext>
                </a:extLst>
              </p:cNvPr>
              <p:cNvSpPr>
                <a:spLocks/>
              </p:cNvSpPr>
              <p:nvPr/>
            </p:nvSpPr>
            <p:spPr bwMode="auto">
              <a:xfrm>
                <a:off x="6106863" y="1617135"/>
                <a:ext cx="14483" cy="15932"/>
              </a:xfrm>
              <a:custGeom>
                <a:avLst/>
                <a:gdLst>
                  <a:gd name="T0" fmla="*/ 14 w 14"/>
                  <a:gd name="T1" fmla="*/ 7 h 15"/>
                  <a:gd name="T2" fmla="*/ 3 w 14"/>
                  <a:gd name="T3" fmla="*/ 15 h 15"/>
                  <a:gd name="T4" fmla="*/ 4 w 14"/>
                  <a:gd name="T5" fmla="*/ 0 h 15"/>
                  <a:gd name="T6" fmla="*/ 14 w 14"/>
                  <a:gd name="T7" fmla="*/ 7 h 15"/>
                </a:gdLst>
                <a:ahLst/>
                <a:cxnLst>
                  <a:cxn ang="0">
                    <a:pos x="T0" y="T1"/>
                  </a:cxn>
                  <a:cxn ang="0">
                    <a:pos x="T2" y="T3"/>
                  </a:cxn>
                  <a:cxn ang="0">
                    <a:pos x="T4" y="T5"/>
                  </a:cxn>
                  <a:cxn ang="0">
                    <a:pos x="T6" y="T7"/>
                  </a:cxn>
                </a:cxnLst>
                <a:rect l="0" t="0" r="r" b="b"/>
                <a:pathLst>
                  <a:path w="14" h="15">
                    <a:moveTo>
                      <a:pt x="14" y="7"/>
                    </a:moveTo>
                    <a:cubicBezTo>
                      <a:pt x="8" y="6"/>
                      <a:pt x="6" y="12"/>
                      <a:pt x="3" y="15"/>
                    </a:cubicBezTo>
                    <a:cubicBezTo>
                      <a:pt x="2" y="10"/>
                      <a:pt x="0" y="5"/>
                      <a:pt x="4" y="0"/>
                    </a:cubicBezTo>
                    <a:cubicBezTo>
                      <a:pt x="7" y="3"/>
                      <a:pt x="13" y="2"/>
                      <a:pt x="14" y="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8" name="9Slide.vn 85">
                <a:extLst>
                  <a:ext uri="{FF2B5EF4-FFF2-40B4-BE49-F238E27FC236}">
                    <a16:creationId xmlns:a16="http://schemas.microsoft.com/office/drawing/2014/main" id="{BC0238C4-95CD-A619-2A44-A72EFD133B61}"/>
                  </a:ext>
                </a:extLst>
              </p:cNvPr>
              <p:cNvSpPr>
                <a:spLocks/>
              </p:cNvSpPr>
              <p:nvPr/>
            </p:nvSpPr>
            <p:spPr bwMode="auto">
              <a:xfrm>
                <a:off x="5582567" y="5598602"/>
                <a:ext cx="412775" cy="430155"/>
              </a:xfrm>
              <a:custGeom>
                <a:avLst/>
                <a:gdLst>
                  <a:gd name="T0" fmla="*/ 286 w 384"/>
                  <a:gd name="T1" fmla="*/ 398 h 401"/>
                  <a:gd name="T2" fmla="*/ 213 w 384"/>
                  <a:gd name="T3" fmla="*/ 356 h 401"/>
                  <a:gd name="T4" fmla="*/ 189 w 384"/>
                  <a:gd name="T5" fmla="*/ 351 h 401"/>
                  <a:gd name="T6" fmla="*/ 166 w 384"/>
                  <a:gd name="T7" fmla="*/ 346 h 401"/>
                  <a:gd name="T8" fmla="*/ 157 w 384"/>
                  <a:gd name="T9" fmla="*/ 365 h 401"/>
                  <a:gd name="T10" fmla="*/ 138 w 384"/>
                  <a:gd name="T11" fmla="*/ 351 h 401"/>
                  <a:gd name="T12" fmla="*/ 151 w 384"/>
                  <a:gd name="T13" fmla="*/ 268 h 401"/>
                  <a:gd name="T14" fmla="*/ 157 w 384"/>
                  <a:gd name="T15" fmla="*/ 261 h 401"/>
                  <a:gd name="T16" fmla="*/ 207 w 384"/>
                  <a:gd name="T17" fmla="*/ 224 h 401"/>
                  <a:gd name="T18" fmla="*/ 216 w 384"/>
                  <a:gd name="T19" fmla="*/ 223 h 401"/>
                  <a:gd name="T20" fmla="*/ 230 w 384"/>
                  <a:gd name="T21" fmla="*/ 210 h 401"/>
                  <a:gd name="T22" fmla="*/ 169 w 384"/>
                  <a:gd name="T23" fmla="*/ 160 h 401"/>
                  <a:gd name="T24" fmla="*/ 156 w 384"/>
                  <a:gd name="T25" fmla="*/ 170 h 401"/>
                  <a:gd name="T26" fmla="*/ 135 w 384"/>
                  <a:gd name="T27" fmla="*/ 138 h 401"/>
                  <a:gd name="T28" fmla="*/ 74 w 384"/>
                  <a:gd name="T29" fmla="*/ 130 h 401"/>
                  <a:gd name="T30" fmla="*/ 58 w 384"/>
                  <a:gd name="T31" fmla="*/ 139 h 401"/>
                  <a:gd name="T32" fmla="*/ 51 w 384"/>
                  <a:gd name="T33" fmla="*/ 120 h 401"/>
                  <a:gd name="T34" fmla="*/ 41 w 384"/>
                  <a:gd name="T35" fmla="*/ 101 h 401"/>
                  <a:gd name="T36" fmla="*/ 42 w 384"/>
                  <a:gd name="T37" fmla="*/ 102 h 401"/>
                  <a:gd name="T38" fmla="*/ 6 w 384"/>
                  <a:gd name="T39" fmla="*/ 55 h 401"/>
                  <a:gd name="T40" fmla="*/ 8 w 384"/>
                  <a:gd name="T41" fmla="*/ 48 h 401"/>
                  <a:gd name="T42" fmla="*/ 39 w 384"/>
                  <a:gd name="T43" fmla="*/ 24 h 401"/>
                  <a:gd name="T44" fmla="*/ 66 w 384"/>
                  <a:gd name="T45" fmla="*/ 14 h 401"/>
                  <a:gd name="T46" fmla="*/ 91 w 384"/>
                  <a:gd name="T47" fmla="*/ 11 h 401"/>
                  <a:gd name="T48" fmla="*/ 130 w 384"/>
                  <a:gd name="T49" fmla="*/ 42 h 401"/>
                  <a:gd name="T50" fmla="*/ 159 w 384"/>
                  <a:gd name="T51" fmla="*/ 72 h 401"/>
                  <a:gd name="T52" fmla="*/ 148 w 384"/>
                  <a:gd name="T53" fmla="*/ 75 h 401"/>
                  <a:gd name="T54" fmla="*/ 147 w 384"/>
                  <a:gd name="T55" fmla="*/ 77 h 401"/>
                  <a:gd name="T56" fmla="*/ 161 w 384"/>
                  <a:gd name="T57" fmla="*/ 79 h 401"/>
                  <a:gd name="T58" fmla="*/ 231 w 384"/>
                  <a:gd name="T59" fmla="*/ 104 h 401"/>
                  <a:gd name="T60" fmla="*/ 255 w 384"/>
                  <a:gd name="T61" fmla="*/ 116 h 401"/>
                  <a:gd name="T62" fmla="*/ 275 w 384"/>
                  <a:gd name="T63" fmla="*/ 124 h 401"/>
                  <a:gd name="T64" fmla="*/ 279 w 384"/>
                  <a:gd name="T65" fmla="*/ 126 h 401"/>
                  <a:gd name="T66" fmla="*/ 283 w 384"/>
                  <a:gd name="T67" fmla="*/ 132 h 401"/>
                  <a:gd name="T68" fmla="*/ 349 w 384"/>
                  <a:gd name="T69" fmla="*/ 191 h 401"/>
                  <a:gd name="T70" fmla="*/ 358 w 384"/>
                  <a:gd name="T71" fmla="*/ 194 h 401"/>
                  <a:gd name="T72" fmla="*/ 361 w 384"/>
                  <a:gd name="T73" fmla="*/ 195 h 401"/>
                  <a:gd name="T74" fmla="*/ 381 w 384"/>
                  <a:gd name="T75" fmla="*/ 215 h 401"/>
                  <a:gd name="T76" fmla="*/ 382 w 384"/>
                  <a:gd name="T77" fmla="*/ 218 h 401"/>
                  <a:gd name="T78" fmla="*/ 361 w 384"/>
                  <a:gd name="T79" fmla="*/ 250 h 401"/>
                  <a:gd name="T80" fmla="*/ 350 w 384"/>
                  <a:gd name="T81" fmla="*/ 258 h 401"/>
                  <a:gd name="T82" fmla="*/ 317 w 384"/>
                  <a:gd name="T83" fmla="*/ 291 h 401"/>
                  <a:gd name="T84" fmla="*/ 310 w 384"/>
                  <a:gd name="T85" fmla="*/ 307 h 401"/>
                  <a:gd name="T86" fmla="*/ 317 w 384"/>
                  <a:gd name="T87" fmla="*/ 305 h 401"/>
                  <a:gd name="T88" fmla="*/ 317 w 384"/>
                  <a:gd name="T89" fmla="*/ 305 h 401"/>
                  <a:gd name="T90" fmla="*/ 322 w 384"/>
                  <a:gd name="T91" fmla="*/ 314 h 401"/>
                  <a:gd name="T92" fmla="*/ 333 w 384"/>
                  <a:gd name="T93" fmla="*/ 320 h 401"/>
                  <a:gd name="T94" fmla="*/ 310 w 384"/>
                  <a:gd name="T95" fmla="*/ 328 h 401"/>
                  <a:gd name="T96" fmla="*/ 296 w 384"/>
                  <a:gd name="T97" fmla="*/ 326 h 401"/>
                  <a:gd name="T98" fmla="*/ 297 w 384"/>
                  <a:gd name="T99" fmla="*/ 346 h 401"/>
                  <a:gd name="T100" fmla="*/ 302 w 384"/>
                  <a:gd name="T101" fmla="*/ 370 h 401"/>
                  <a:gd name="T102" fmla="*/ 294 w 384"/>
                  <a:gd name="T103" fmla="*/ 394 h 401"/>
                  <a:gd name="T104" fmla="*/ 286 w 384"/>
                  <a:gd name="T105" fmla="*/ 39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4" h="401">
                    <a:moveTo>
                      <a:pt x="286" y="398"/>
                    </a:moveTo>
                    <a:cubicBezTo>
                      <a:pt x="261" y="384"/>
                      <a:pt x="238" y="370"/>
                      <a:pt x="213" y="356"/>
                    </a:cubicBezTo>
                    <a:cubicBezTo>
                      <a:pt x="206" y="351"/>
                      <a:pt x="200" y="345"/>
                      <a:pt x="189" y="351"/>
                    </a:cubicBezTo>
                    <a:cubicBezTo>
                      <a:pt x="185" y="353"/>
                      <a:pt x="172" y="355"/>
                      <a:pt x="166" y="346"/>
                    </a:cubicBezTo>
                    <a:cubicBezTo>
                      <a:pt x="162" y="352"/>
                      <a:pt x="157" y="357"/>
                      <a:pt x="157" y="365"/>
                    </a:cubicBezTo>
                    <a:cubicBezTo>
                      <a:pt x="148" y="364"/>
                      <a:pt x="139" y="359"/>
                      <a:pt x="138" y="351"/>
                    </a:cubicBezTo>
                    <a:cubicBezTo>
                      <a:pt x="137" y="323"/>
                      <a:pt x="144" y="295"/>
                      <a:pt x="151" y="268"/>
                    </a:cubicBezTo>
                    <a:cubicBezTo>
                      <a:pt x="152" y="265"/>
                      <a:pt x="155" y="262"/>
                      <a:pt x="157" y="261"/>
                    </a:cubicBezTo>
                    <a:cubicBezTo>
                      <a:pt x="178" y="253"/>
                      <a:pt x="195" y="242"/>
                      <a:pt x="207" y="224"/>
                    </a:cubicBezTo>
                    <a:cubicBezTo>
                      <a:pt x="208" y="222"/>
                      <a:pt x="214" y="222"/>
                      <a:pt x="216" y="223"/>
                    </a:cubicBezTo>
                    <a:cubicBezTo>
                      <a:pt x="239" y="239"/>
                      <a:pt x="230" y="218"/>
                      <a:pt x="230" y="210"/>
                    </a:cubicBezTo>
                    <a:cubicBezTo>
                      <a:pt x="227" y="182"/>
                      <a:pt x="194" y="157"/>
                      <a:pt x="169" y="160"/>
                    </a:cubicBezTo>
                    <a:cubicBezTo>
                      <a:pt x="160" y="161"/>
                      <a:pt x="159" y="165"/>
                      <a:pt x="156" y="170"/>
                    </a:cubicBezTo>
                    <a:cubicBezTo>
                      <a:pt x="149" y="159"/>
                      <a:pt x="142" y="149"/>
                      <a:pt x="135" y="138"/>
                    </a:cubicBezTo>
                    <a:cubicBezTo>
                      <a:pt x="115" y="106"/>
                      <a:pt x="102" y="113"/>
                      <a:pt x="74" y="130"/>
                    </a:cubicBezTo>
                    <a:cubicBezTo>
                      <a:pt x="68" y="133"/>
                      <a:pt x="65" y="144"/>
                      <a:pt x="58" y="139"/>
                    </a:cubicBezTo>
                    <a:cubicBezTo>
                      <a:pt x="54" y="136"/>
                      <a:pt x="50" y="126"/>
                      <a:pt x="51" y="120"/>
                    </a:cubicBezTo>
                    <a:cubicBezTo>
                      <a:pt x="53" y="110"/>
                      <a:pt x="48" y="106"/>
                      <a:pt x="41" y="101"/>
                    </a:cubicBezTo>
                    <a:cubicBezTo>
                      <a:pt x="41" y="101"/>
                      <a:pt x="42" y="102"/>
                      <a:pt x="42" y="102"/>
                    </a:cubicBezTo>
                    <a:cubicBezTo>
                      <a:pt x="27" y="88"/>
                      <a:pt x="21" y="68"/>
                      <a:pt x="6" y="55"/>
                    </a:cubicBezTo>
                    <a:cubicBezTo>
                      <a:pt x="0" y="51"/>
                      <a:pt x="5" y="47"/>
                      <a:pt x="8" y="48"/>
                    </a:cubicBezTo>
                    <a:cubicBezTo>
                      <a:pt x="28" y="51"/>
                      <a:pt x="31" y="36"/>
                      <a:pt x="39" y="24"/>
                    </a:cubicBezTo>
                    <a:cubicBezTo>
                      <a:pt x="45" y="17"/>
                      <a:pt x="51" y="0"/>
                      <a:pt x="66" y="14"/>
                    </a:cubicBezTo>
                    <a:cubicBezTo>
                      <a:pt x="74" y="0"/>
                      <a:pt x="83" y="12"/>
                      <a:pt x="91" y="11"/>
                    </a:cubicBezTo>
                    <a:cubicBezTo>
                      <a:pt x="117" y="7"/>
                      <a:pt x="121" y="26"/>
                      <a:pt x="130" y="42"/>
                    </a:cubicBezTo>
                    <a:cubicBezTo>
                      <a:pt x="136" y="54"/>
                      <a:pt x="145" y="65"/>
                      <a:pt x="159" y="72"/>
                    </a:cubicBezTo>
                    <a:cubicBezTo>
                      <a:pt x="154" y="73"/>
                      <a:pt x="151" y="74"/>
                      <a:pt x="148" y="75"/>
                    </a:cubicBezTo>
                    <a:cubicBezTo>
                      <a:pt x="148" y="76"/>
                      <a:pt x="148" y="76"/>
                      <a:pt x="147" y="77"/>
                    </a:cubicBezTo>
                    <a:cubicBezTo>
                      <a:pt x="152" y="78"/>
                      <a:pt x="157" y="81"/>
                      <a:pt x="161" y="79"/>
                    </a:cubicBezTo>
                    <a:cubicBezTo>
                      <a:pt x="186" y="71"/>
                      <a:pt x="217" y="82"/>
                      <a:pt x="231" y="104"/>
                    </a:cubicBezTo>
                    <a:cubicBezTo>
                      <a:pt x="236" y="111"/>
                      <a:pt x="249" y="106"/>
                      <a:pt x="255" y="116"/>
                    </a:cubicBezTo>
                    <a:cubicBezTo>
                      <a:pt x="258" y="120"/>
                      <a:pt x="262" y="139"/>
                      <a:pt x="275" y="124"/>
                    </a:cubicBezTo>
                    <a:cubicBezTo>
                      <a:pt x="276" y="123"/>
                      <a:pt x="279" y="125"/>
                      <a:pt x="279" y="126"/>
                    </a:cubicBezTo>
                    <a:cubicBezTo>
                      <a:pt x="281" y="128"/>
                      <a:pt x="281" y="132"/>
                      <a:pt x="283" y="132"/>
                    </a:cubicBezTo>
                    <a:cubicBezTo>
                      <a:pt x="313" y="143"/>
                      <a:pt x="326" y="173"/>
                      <a:pt x="349" y="191"/>
                    </a:cubicBezTo>
                    <a:cubicBezTo>
                      <a:pt x="352" y="193"/>
                      <a:pt x="355" y="193"/>
                      <a:pt x="358" y="194"/>
                    </a:cubicBezTo>
                    <a:cubicBezTo>
                      <a:pt x="359" y="194"/>
                      <a:pt x="360" y="195"/>
                      <a:pt x="361" y="195"/>
                    </a:cubicBezTo>
                    <a:cubicBezTo>
                      <a:pt x="369" y="200"/>
                      <a:pt x="376" y="207"/>
                      <a:pt x="381" y="215"/>
                    </a:cubicBezTo>
                    <a:cubicBezTo>
                      <a:pt x="381" y="216"/>
                      <a:pt x="382" y="217"/>
                      <a:pt x="382" y="218"/>
                    </a:cubicBezTo>
                    <a:cubicBezTo>
                      <a:pt x="384" y="234"/>
                      <a:pt x="378" y="246"/>
                      <a:pt x="361" y="250"/>
                    </a:cubicBezTo>
                    <a:cubicBezTo>
                      <a:pt x="355" y="251"/>
                      <a:pt x="353" y="254"/>
                      <a:pt x="350" y="258"/>
                    </a:cubicBezTo>
                    <a:cubicBezTo>
                      <a:pt x="340" y="270"/>
                      <a:pt x="335" y="286"/>
                      <a:pt x="317" y="291"/>
                    </a:cubicBezTo>
                    <a:cubicBezTo>
                      <a:pt x="312" y="292"/>
                      <a:pt x="308" y="300"/>
                      <a:pt x="310" y="307"/>
                    </a:cubicBezTo>
                    <a:cubicBezTo>
                      <a:pt x="313" y="313"/>
                      <a:pt x="315" y="305"/>
                      <a:pt x="317" y="305"/>
                    </a:cubicBezTo>
                    <a:cubicBezTo>
                      <a:pt x="317" y="305"/>
                      <a:pt x="317" y="305"/>
                      <a:pt x="317" y="305"/>
                    </a:cubicBezTo>
                    <a:cubicBezTo>
                      <a:pt x="319" y="308"/>
                      <a:pt x="316" y="313"/>
                      <a:pt x="322" y="314"/>
                    </a:cubicBezTo>
                    <a:cubicBezTo>
                      <a:pt x="326" y="315"/>
                      <a:pt x="334" y="310"/>
                      <a:pt x="333" y="320"/>
                    </a:cubicBezTo>
                    <a:cubicBezTo>
                      <a:pt x="324" y="319"/>
                      <a:pt x="324" y="342"/>
                      <a:pt x="310" y="328"/>
                    </a:cubicBezTo>
                    <a:cubicBezTo>
                      <a:pt x="306" y="324"/>
                      <a:pt x="302" y="318"/>
                      <a:pt x="296" y="326"/>
                    </a:cubicBezTo>
                    <a:cubicBezTo>
                      <a:pt x="291" y="333"/>
                      <a:pt x="301" y="339"/>
                      <a:pt x="297" y="346"/>
                    </a:cubicBezTo>
                    <a:cubicBezTo>
                      <a:pt x="315" y="351"/>
                      <a:pt x="306" y="361"/>
                      <a:pt x="302" y="370"/>
                    </a:cubicBezTo>
                    <a:cubicBezTo>
                      <a:pt x="299" y="378"/>
                      <a:pt x="297" y="386"/>
                      <a:pt x="294" y="394"/>
                    </a:cubicBezTo>
                    <a:cubicBezTo>
                      <a:pt x="294" y="401"/>
                      <a:pt x="290" y="400"/>
                      <a:pt x="286" y="39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29" name="9Slide.vn 86">
                <a:extLst>
                  <a:ext uri="{FF2B5EF4-FFF2-40B4-BE49-F238E27FC236}">
                    <a16:creationId xmlns:a16="http://schemas.microsoft.com/office/drawing/2014/main" id="{B0A7A4CB-C493-7180-6030-121FE69ED483}"/>
                  </a:ext>
                </a:extLst>
              </p:cNvPr>
              <p:cNvSpPr>
                <a:spLocks/>
              </p:cNvSpPr>
              <p:nvPr/>
            </p:nvSpPr>
            <p:spPr bwMode="auto">
              <a:xfrm>
                <a:off x="5683950" y="5976616"/>
                <a:ext cx="269390" cy="383809"/>
              </a:xfrm>
              <a:custGeom>
                <a:avLst/>
                <a:gdLst>
                  <a:gd name="T0" fmla="*/ 137 w 251"/>
                  <a:gd name="T1" fmla="*/ 325 h 358"/>
                  <a:gd name="T2" fmla="*/ 0 w 251"/>
                  <a:gd name="T3" fmla="*/ 337 h 358"/>
                  <a:gd name="T4" fmla="*/ 32 w 251"/>
                  <a:gd name="T5" fmla="*/ 313 h 358"/>
                  <a:gd name="T6" fmla="*/ 39 w 251"/>
                  <a:gd name="T7" fmla="*/ 303 h 358"/>
                  <a:gd name="T8" fmla="*/ 68 w 251"/>
                  <a:gd name="T9" fmla="*/ 272 h 358"/>
                  <a:gd name="T10" fmla="*/ 38 w 251"/>
                  <a:gd name="T11" fmla="*/ 273 h 358"/>
                  <a:gd name="T12" fmla="*/ 28 w 251"/>
                  <a:gd name="T13" fmla="*/ 260 h 358"/>
                  <a:gd name="T14" fmla="*/ 36 w 251"/>
                  <a:gd name="T15" fmla="*/ 170 h 358"/>
                  <a:gd name="T16" fmla="*/ 38 w 251"/>
                  <a:gd name="T17" fmla="*/ 115 h 358"/>
                  <a:gd name="T18" fmla="*/ 42 w 251"/>
                  <a:gd name="T19" fmla="*/ 55 h 358"/>
                  <a:gd name="T20" fmla="*/ 39 w 251"/>
                  <a:gd name="T21" fmla="*/ 10 h 358"/>
                  <a:gd name="T22" fmla="*/ 51 w 251"/>
                  <a:gd name="T23" fmla="*/ 16 h 358"/>
                  <a:gd name="T24" fmla="*/ 72 w 251"/>
                  <a:gd name="T25" fmla="*/ 12 h 358"/>
                  <a:gd name="T26" fmla="*/ 81 w 251"/>
                  <a:gd name="T27" fmla="*/ 8 h 358"/>
                  <a:gd name="T28" fmla="*/ 163 w 251"/>
                  <a:gd name="T29" fmla="*/ 39 h 358"/>
                  <a:gd name="T30" fmla="*/ 203 w 251"/>
                  <a:gd name="T31" fmla="*/ 58 h 358"/>
                  <a:gd name="T32" fmla="*/ 195 w 251"/>
                  <a:gd name="T33" fmla="*/ 93 h 358"/>
                  <a:gd name="T34" fmla="*/ 194 w 251"/>
                  <a:gd name="T35" fmla="*/ 109 h 358"/>
                  <a:gd name="T36" fmla="*/ 189 w 251"/>
                  <a:gd name="T37" fmla="*/ 108 h 358"/>
                  <a:gd name="T38" fmla="*/ 199 w 251"/>
                  <a:gd name="T39" fmla="*/ 170 h 358"/>
                  <a:gd name="T40" fmla="*/ 239 w 251"/>
                  <a:gd name="T41" fmla="*/ 183 h 358"/>
                  <a:gd name="T42" fmla="*/ 246 w 251"/>
                  <a:gd name="T43" fmla="*/ 198 h 358"/>
                  <a:gd name="T44" fmla="*/ 223 w 251"/>
                  <a:gd name="T45" fmla="*/ 242 h 358"/>
                  <a:gd name="T46" fmla="*/ 173 w 251"/>
                  <a:gd name="T47" fmla="*/ 285 h 358"/>
                  <a:gd name="T48" fmla="*/ 136 w 251"/>
                  <a:gd name="T49" fmla="*/ 326 h 358"/>
                  <a:gd name="T50" fmla="*/ 137 w 251"/>
                  <a:gd name="T51" fmla="*/ 32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1" h="358">
                    <a:moveTo>
                      <a:pt x="137" y="325"/>
                    </a:moveTo>
                    <a:cubicBezTo>
                      <a:pt x="95" y="354"/>
                      <a:pt x="52" y="358"/>
                      <a:pt x="0" y="337"/>
                    </a:cubicBezTo>
                    <a:cubicBezTo>
                      <a:pt x="20" y="336"/>
                      <a:pt x="29" y="328"/>
                      <a:pt x="32" y="313"/>
                    </a:cubicBezTo>
                    <a:cubicBezTo>
                      <a:pt x="33" y="308"/>
                      <a:pt x="35" y="302"/>
                      <a:pt x="39" y="303"/>
                    </a:cubicBezTo>
                    <a:cubicBezTo>
                      <a:pt x="61" y="304"/>
                      <a:pt x="60" y="284"/>
                      <a:pt x="68" y="272"/>
                    </a:cubicBezTo>
                    <a:cubicBezTo>
                      <a:pt x="58" y="276"/>
                      <a:pt x="48" y="269"/>
                      <a:pt x="38" y="273"/>
                    </a:cubicBezTo>
                    <a:cubicBezTo>
                      <a:pt x="29" y="276"/>
                      <a:pt x="27" y="267"/>
                      <a:pt x="28" y="260"/>
                    </a:cubicBezTo>
                    <a:cubicBezTo>
                      <a:pt x="31" y="230"/>
                      <a:pt x="29" y="200"/>
                      <a:pt x="36" y="170"/>
                    </a:cubicBezTo>
                    <a:cubicBezTo>
                      <a:pt x="40" y="153"/>
                      <a:pt x="37" y="133"/>
                      <a:pt x="38" y="115"/>
                    </a:cubicBezTo>
                    <a:cubicBezTo>
                      <a:pt x="40" y="95"/>
                      <a:pt x="41" y="75"/>
                      <a:pt x="42" y="55"/>
                    </a:cubicBezTo>
                    <a:cubicBezTo>
                      <a:pt x="42" y="40"/>
                      <a:pt x="45" y="26"/>
                      <a:pt x="39" y="10"/>
                    </a:cubicBezTo>
                    <a:cubicBezTo>
                      <a:pt x="45" y="13"/>
                      <a:pt x="50" y="13"/>
                      <a:pt x="51" y="16"/>
                    </a:cubicBezTo>
                    <a:cubicBezTo>
                      <a:pt x="62" y="33"/>
                      <a:pt x="68" y="26"/>
                      <a:pt x="72" y="12"/>
                    </a:cubicBezTo>
                    <a:cubicBezTo>
                      <a:pt x="73" y="5"/>
                      <a:pt x="77" y="9"/>
                      <a:pt x="81" y="8"/>
                    </a:cubicBezTo>
                    <a:cubicBezTo>
                      <a:pt x="115" y="0"/>
                      <a:pt x="136" y="26"/>
                      <a:pt x="163" y="39"/>
                    </a:cubicBezTo>
                    <a:cubicBezTo>
                      <a:pt x="176" y="45"/>
                      <a:pt x="182" y="61"/>
                      <a:pt x="203" y="58"/>
                    </a:cubicBezTo>
                    <a:cubicBezTo>
                      <a:pt x="183" y="69"/>
                      <a:pt x="184" y="83"/>
                      <a:pt x="195" y="93"/>
                    </a:cubicBezTo>
                    <a:cubicBezTo>
                      <a:pt x="205" y="102"/>
                      <a:pt x="194" y="104"/>
                      <a:pt x="194" y="109"/>
                    </a:cubicBezTo>
                    <a:cubicBezTo>
                      <a:pt x="192" y="109"/>
                      <a:pt x="190" y="107"/>
                      <a:pt x="189" y="108"/>
                    </a:cubicBezTo>
                    <a:cubicBezTo>
                      <a:pt x="178" y="118"/>
                      <a:pt x="187" y="162"/>
                      <a:pt x="199" y="170"/>
                    </a:cubicBezTo>
                    <a:cubicBezTo>
                      <a:pt x="212" y="178"/>
                      <a:pt x="222" y="187"/>
                      <a:pt x="239" y="183"/>
                    </a:cubicBezTo>
                    <a:cubicBezTo>
                      <a:pt x="244" y="182"/>
                      <a:pt x="251" y="191"/>
                      <a:pt x="246" y="198"/>
                    </a:cubicBezTo>
                    <a:cubicBezTo>
                      <a:pt x="235" y="211"/>
                      <a:pt x="229" y="227"/>
                      <a:pt x="223" y="242"/>
                    </a:cubicBezTo>
                    <a:cubicBezTo>
                      <a:pt x="213" y="265"/>
                      <a:pt x="192" y="275"/>
                      <a:pt x="173" y="285"/>
                    </a:cubicBezTo>
                    <a:cubicBezTo>
                      <a:pt x="155" y="295"/>
                      <a:pt x="144" y="308"/>
                      <a:pt x="136" y="326"/>
                    </a:cubicBezTo>
                    <a:cubicBezTo>
                      <a:pt x="136" y="326"/>
                      <a:pt x="137" y="325"/>
                      <a:pt x="137" y="32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0" name="9Slide.vn 87">
                <a:extLst>
                  <a:ext uri="{FF2B5EF4-FFF2-40B4-BE49-F238E27FC236}">
                    <a16:creationId xmlns:a16="http://schemas.microsoft.com/office/drawing/2014/main" id="{38E528C0-6D68-B351-E3E6-97839F4CE865}"/>
                  </a:ext>
                </a:extLst>
              </p:cNvPr>
              <p:cNvSpPr>
                <a:spLocks/>
              </p:cNvSpPr>
              <p:nvPr/>
            </p:nvSpPr>
            <p:spPr bwMode="auto">
              <a:xfrm>
                <a:off x="6012721" y="5413215"/>
                <a:ext cx="440293" cy="236079"/>
              </a:xfrm>
              <a:custGeom>
                <a:avLst/>
                <a:gdLst>
                  <a:gd name="T0" fmla="*/ 38 w 410"/>
                  <a:gd name="T1" fmla="*/ 6 h 220"/>
                  <a:gd name="T2" fmla="*/ 85 w 410"/>
                  <a:gd name="T3" fmla="*/ 46 h 220"/>
                  <a:gd name="T4" fmla="*/ 116 w 410"/>
                  <a:gd name="T5" fmla="*/ 69 h 220"/>
                  <a:gd name="T6" fmla="*/ 129 w 410"/>
                  <a:gd name="T7" fmla="*/ 49 h 220"/>
                  <a:gd name="T8" fmla="*/ 163 w 410"/>
                  <a:gd name="T9" fmla="*/ 77 h 220"/>
                  <a:gd name="T10" fmla="*/ 188 w 410"/>
                  <a:gd name="T11" fmla="*/ 80 h 220"/>
                  <a:gd name="T12" fmla="*/ 211 w 410"/>
                  <a:gd name="T13" fmla="*/ 80 h 220"/>
                  <a:gd name="T14" fmla="*/ 214 w 410"/>
                  <a:gd name="T15" fmla="*/ 74 h 220"/>
                  <a:gd name="T16" fmla="*/ 208 w 410"/>
                  <a:gd name="T17" fmla="*/ 48 h 220"/>
                  <a:gd name="T18" fmla="*/ 210 w 410"/>
                  <a:gd name="T19" fmla="*/ 32 h 220"/>
                  <a:gd name="T20" fmla="*/ 242 w 410"/>
                  <a:gd name="T21" fmla="*/ 18 h 220"/>
                  <a:gd name="T22" fmla="*/ 248 w 410"/>
                  <a:gd name="T23" fmla="*/ 14 h 220"/>
                  <a:gd name="T24" fmla="*/ 270 w 410"/>
                  <a:gd name="T25" fmla="*/ 10 h 220"/>
                  <a:gd name="T26" fmla="*/ 321 w 410"/>
                  <a:gd name="T27" fmla="*/ 39 h 220"/>
                  <a:gd name="T28" fmla="*/ 326 w 410"/>
                  <a:gd name="T29" fmla="*/ 53 h 220"/>
                  <a:gd name="T30" fmla="*/ 309 w 410"/>
                  <a:gd name="T31" fmla="*/ 91 h 220"/>
                  <a:gd name="T32" fmla="*/ 312 w 410"/>
                  <a:gd name="T33" fmla="*/ 101 h 220"/>
                  <a:gd name="T34" fmla="*/ 336 w 410"/>
                  <a:gd name="T35" fmla="*/ 129 h 220"/>
                  <a:gd name="T36" fmla="*/ 343 w 410"/>
                  <a:gd name="T37" fmla="*/ 133 h 220"/>
                  <a:gd name="T38" fmla="*/ 387 w 410"/>
                  <a:gd name="T39" fmla="*/ 135 h 220"/>
                  <a:gd name="T40" fmla="*/ 396 w 410"/>
                  <a:gd name="T41" fmla="*/ 138 h 220"/>
                  <a:gd name="T42" fmla="*/ 388 w 410"/>
                  <a:gd name="T43" fmla="*/ 202 h 220"/>
                  <a:gd name="T44" fmla="*/ 383 w 410"/>
                  <a:gd name="T45" fmla="*/ 205 h 220"/>
                  <a:gd name="T46" fmla="*/ 351 w 410"/>
                  <a:gd name="T47" fmla="*/ 208 h 220"/>
                  <a:gd name="T48" fmla="*/ 311 w 410"/>
                  <a:gd name="T49" fmla="*/ 217 h 220"/>
                  <a:gd name="T50" fmla="*/ 304 w 410"/>
                  <a:gd name="T51" fmla="*/ 206 h 220"/>
                  <a:gd name="T52" fmla="*/ 299 w 410"/>
                  <a:gd name="T53" fmla="*/ 193 h 220"/>
                  <a:gd name="T54" fmla="*/ 267 w 410"/>
                  <a:gd name="T55" fmla="*/ 163 h 220"/>
                  <a:gd name="T56" fmla="*/ 239 w 410"/>
                  <a:gd name="T57" fmla="*/ 150 h 220"/>
                  <a:gd name="T58" fmla="*/ 190 w 410"/>
                  <a:gd name="T59" fmla="*/ 152 h 220"/>
                  <a:gd name="T60" fmla="*/ 186 w 410"/>
                  <a:gd name="T61" fmla="*/ 155 h 220"/>
                  <a:gd name="T62" fmla="*/ 125 w 410"/>
                  <a:gd name="T63" fmla="*/ 165 h 220"/>
                  <a:gd name="T64" fmla="*/ 112 w 410"/>
                  <a:gd name="T65" fmla="*/ 157 h 220"/>
                  <a:gd name="T66" fmla="*/ 50 w 410"/>
                  <a:gd name="T67" fmla="*/ 104 h 220"/>
                  <a:gd name="T68" fmla="*/ 19 w 410"/>
                  <a:gd name="T69" fmla="*/ 71 h 220"/>
                  <a:gd name="T70" fmla="*/ 11 w 410"/>
                  <a:gd name="T71" fmla="*/ 45 h 220"/>
                  <a:gd name="T72" fmla="*/ 2 w 410"/>
                  <a:gd name="T73" fmla="*/ 30 h 220"/>
                  <a:gd name="T74" fmla="*/ 1 w 410"/>
                  <a:gd name="T75" fmla="*/ 28 h 220"/>
                  <a:gd name="T76" fmla="*/ 2 w 410"/>
                  <a:gd name="T77" fmla="*/ 27 h 220"/>
                  <a:gd name="T78" fmla="*/ 38 w 410"/>
                  <a:gd name="T79" fmla="*/ 6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0" h="220">
                    <a:moveTo>
                      <a:pt x="38" y="6"/>
                    </a:moveTo>
                    <a:cubicBezTo>
                      <a:pt x="71" y="8"/>
                      <a:pt x="80" y="14"/>
                      <a:pt x="85" y="46"/>
                    </a:cubicBezTo>
                    <a:cubicBezTo>
                      <a:pt x="89" y="66"/>
                      <a:pt x="105" y="65"/>
                      <a:pt x="116" y="69"/>
                    </a:cubicBezTo>
                    <a:cubicBezTo>
                      <a:pt x="125" y="72"/>
                      <a:pt x="124" y="57"/>
                      <a:pt x="129" y="49"/>
                    </a:cubicBezTo>
                    <a:cubicBezTo>
                      <a:pt x="140" y="59"/>
                      <a:pt x="152" y="68"/>
                      <a:pt x="163" y="77"/>
                    </a:cubicBezTo>
                    <a:cubicBezTo>
                      <a:pt x="171" y="84"/>
                      <a:pt x="177" y="93"/>
                      <a:pt x="188" y="80"/>
                    </a:cubicBezTo>
                    <a:cubicBezTo>
                      <a:pt x="190" y="79"/>
                      <a:pt x="203" y="76"/>
                      <a:pt x="211" y="80"/>
                    </a:cubicBezTo>
                    <a:cubicBezTo>
                      <a:pt x="216" y="82"/>
                      <a:pt x="213" y="76"/>
                      <a:pt x="214" y="74"/>
                    </a:cubicBezTo>
                    <a:cubicBezTo>
                      <a:pt x="226" y="62"/>
                      <a:pt x="215" y="52"/>
                      <a:pt x="208" y="48"/>
                    </a:cubicBezTo>
                    <a:cubicBezTo>
                      <a:pt x="191" y="38"/>
                      <a:pt x="199" y="36"/>
                      <a:pt x="210" y="32"/>
                    </a:cubicBezTo>
                    <a:cubicBezTo>
                      <a:pt x="221" y="28"/>
                      <a:pt x="229" y="18"/>
                      <a:pt x="242" y="18"/>
                    </a:cubicBezTo>
                    <a:cubicBezTo>
                      <a:pt x="244" y="18"/>
                      <a:pt x="246" y="16"/>
                      <a:pt x="248" y="14"/>
                    </a:cubicBezTo>
                    <a:cubicBezTo>
                      <a:pt x="258" y="1"/>
                      <a:pt x="259" y="0"/>
                      <a:pt x="270" y="10"/>
                    </a:cubicBezTo>
                    <a:cubicBezTo>
                      <a:pt x="285" y="24"/>
                      <a:pt x="304" y="30"/>
                      <a:pt x="321" y="39"/>
                    </a:cubicBezTo>
                    <a:cubicBezTo>
                      <a:pt x="326" y="42"/>
                      <a:pt x="334" y="44"/>
                      <a:pt x="326" y="53"/>
                    </a:cubicBezTo>
                    <a:cubicBezTo>
                      <a:pt x="317" y="63"/>
                      <a:pt x="328" y="83"/>
                      <a:pt x="309" y="91"/>
                    </a:cubicBezTo>
                    <a:cubicBezTo>
                      <a:pt x="305" y="92"/>
                      <a:pt x="310" y="99"/>
                      <a:pt x="312" y="101"/>
                    </a:cubicBezTo>
                    <a:cubicBezTo>
                      <a:pt x="321" y="110"/>
                      <a:pt x="340" y="110"/>
                      <a:pt x="336" y="129"/>
                    </a:cubicBezTo>
                    <a:cubicBezTo>
                      <a:pt x="336" y="130"/>
                      <a:pt x="341" y="133"/>
                      <a:pt x="343" y="133"/>
                    </a:cubicBezTo>
                    <a:cubicBezTo>
                      <a:pt x="358" y="131"/>
                      <a:pt x="372" y="151"/>
                      <a:pt x="387" y="135"/>
                    </a:cubicBezTo>
                    <a:cubicBezTo>
                      <a:pt x="391" y="132"/>
                      <a:pt x="394" y="135"/>
                      <a:pt x="396" y="138"/>
                    </a:cubicBezTo>
                    <a:cubicBezTo>
                      <a:pt x="410" y="155"/>
                      <a:pt x="406" y="189"/>
                      <a:pt x="388" y="202"/>
                    </a:cubicBezTo>
                    <a:cubicBezTo>
                      <a:pt x="387" y="203"/>
                      <a:pt x="385" y="204"/>
                      <a:pt x="383" y="205"/>
                    </a:cubicBezTo>
                    <a:cubicBezTo>
                      <a:pt x="370" y="179"/>
                      <a:pt x="362" y="208"/>
                      <a:pt x="351" y="208"/>
                    </a:cubicBezTo>
                    <a:cubicBezTo>
                      <a:pt x="337" y="209"/>
                      <a:pt x="322" y="206"/>
                      <a:pt x="311" y="217"/>
                    </a:cubicBezTo>
                    <a:cubicBezTo>
                      <a:pt x="313" y="210"/>
                      <a:pt x="290" y="220"/>
                      <a:pt x="304" y="206"/>
                    </a:cubicBezTo>
                    <a:cubicBezTo>
                      <a:pt x="309" y="200"/>
                      <a:pt x="307" y="195"/>
                      <a:pt x="299" y="193"/>
                    </a:cubicBezTo>
                    <a:cubicBezTo>
                      <a:pt x="284" y="188"/>
                      <a:pt x="274" y="176"/>
                      <a:pt x="267" y="163"/>
                    </a:cubicBezTo>
                    <a:cubicBezTo>
                      <a:pt x="260" y="151"/>
                      <a:pt x="250" y="149"/>
                      <a:pt x="239" y="150"/>
                    </a:cubicBezTo>
                    <a:cubicBezTo>
                      <a:pt x="223" y="152"/>
                      <a:pt x="207" y="155"/>
                      <a:pt x="190" y="152"/>
                    </a:cubicBezTo>
                    <a:cubicBezTo>
                      <a:pt x="187" y="152"/>
                      <a:pt x="187" y="153"/>
                      <a:pt x="186" y="155"/>
                    </a:cubicBezTo>
                    <a:cubicBezTo>
                      <a:pt x="169" y="180"/>
                      <a:pt x="146" y="167"/>
                      <a:pt x="125" y="165"/>
                    </a:cubicBezTo>
                    <a:cubicBezTo>
                      <a:pt x="120" y="165"/>
                      <a:pt x="114" y="161"/>
                      <a:pt x="112" y="157"/>
                    </a:cubicBezTo>
                    <a:cubicBezTo>
                      <a:pt x="97" y="132"/>
                      <a:pt x="72" y="121"/>
                      <a:pt x="50" y="104"/>
                    </a:cubicBezTo>
                    <a:cubicBezTo>
                      <a:pt x="38" y="95"/>
                      <a:pt x="25" y="84"/>
                      <a:pt x="19" y="71"/>
                    </a:cubicBezTo>
                    <a:cubicBezTo>
                      <a:pt x="15" y="64"/>
                      <a:pt x="8" y="52"/>
                      <a:pt x="11" y="45"/>
                    </a:cubicBezTo>
                    <a:cubicBezTo>
                      <a:pt x="16" y="33"/>
                      <a:pt x="3" y="36"/>
                      <a:pt x="2" y="30"/>
                    </a:cubicBezTo>
                    <a:cubicBezTo>
                      <a:pt x="0" y="30"/>
                      <a:pt x="0" y="29"/>
                      <a:pt x="1" y="28"/>
                    </a:cubicBezTo>
                    <a:cubicBezTo>
                      <a:pt x="1" y="27"/>
                      <a:pt x="2" y="27"/>
                      <a:pt x="2" y="27"/>
                    </a:cubicBezTo>
                    <a:cubicBezTo>
                      <a:pt x="12" y="16"/>
                      <a:pt x="31" y="21"/>
                      <a:pt x="38" y="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1" name="9Slide.vn 88">
                <a:extLst>
                  <a:ext uri="{FF2B5EF4-FFF2-40B4-BE49-F238E27FC236}">
                    <a16:creationId xmlns:a16="http://schemas.microsoft.com/office/drawing/2014/main" id="{E30C1B55-6624-8CA3-2668-89490B49E41D}"/>
                  </a:ext>
                </a:extLst>
              </p:cNvPr>
              <p:cNvSpPr>
                <a:spLocks/>
              </p:cNvSpPr>
              <p:nvPr/>
            </p:nvSpPr>
            <p:spPr bwMode="auto">
              <a:xfrm>
                <a:off x="6101069" y="5119204"/>
                <a:ext cx="256355" cy="311392"/>
              </a:xfrm>
              <a:custGeom>
                <a:avLst/>
                <a:gdLst>
                  <a:gd name="T0" fmla="*/ 19 w 238"/>
                  <a:gd name="T1" fmla="*/ 185 h 291"/>
                  <a:gd name="T2" fmla="*/ 35 w 238"/>
                  <a:gd name="T3" fmla="*/ 123 h 291"/>
                  <a:gd name="T4" fmla="*/ 23 w 238"/>
                  <a:gd name="T5" fmla="*/ 98 h 291"/>
                  <a:gd name="T6" fmla="*/ 13 w 238"/>
                  <a:gd name="T7" fmla="*/ 78 h 291"/>
                  <a:gd name="T8" fmla="*/ 4 w 238"/>
                  <a:gd name="T9" fmla="*/ 60 h 291"/>
                  <a:gd name="T10" fmla="*/ 27 w 238"/>
                  <a:gd name="T11" fmla="*/ 51 h 291"/>
                  <a:gd name="T12" fmla="*/ 57 w 238"/>
                  <a:gd name="T13" fmla="*/ 43 h 291"/>
                  <a:gd name="T14" fmla="*/ 72 w 238"/>
                  <a:gd name="T15" fmla="*/ 17 h 291"/>
                  <a:gd name="T16" fmla="*/ 89 w 238"/>
                  <a:gd name="T17" fmla="*/ 11 h 291"/>
                  <a:gd name="T18" fmla="*/ 125 w 238"/>
                  <a:gd name="T19" fmla="*/ 23 h 291"/>
                  <a:gd name="T20" fmla="*/ 159 w 238"/>
                  <a:gd name="T21" fmla="*/ 40 h 291"/>
                  <a:gd name="T22" fmla="*/ 176 w 238"/>
                  <a:gd name="T23" fmla="*/ 43 h 291"/>
                  <a:gd name="T24" fmla="*/ 217 w 238"/>
                  <a:gd name="T25" fmla="*/ 45 h 291"/>
                  <a:gd name="T26" fmla="*/ 222 w 238"/>
                  <a:gd name="T27" fmla="*/ 50 h 291"/>
                  <a:gd name="T28" fmla="*/ 233 w 238"/>
                  <a:gd name="T29" fmla="*/ 64 h 291"/>
                  <a:gd name="T30" fmla="*/ 226 w 238"/>
                  <a:gd name="T31" fmla="*/ 78 h 291"/>
                  <a:gd name="T32" fmla="*/ 185 w 238"/>
                  <a:gd name="T33" fmla="*/ 183 h 291"/>
                  <a:gd name="T34" fmla="*/ 205 w 238"/>
                  <a:gd name="T35" fmla="*/ 216 h 291"/>
                  <a:gd name="T36" fmla="*/ 203 w 238"/>
                  <a:gd name="T37" fmla="*/ 261 h 291"/>
                  <a:gd name="T38" fmla="*/ 183 w 238"/>
                  <a:gd name="T39" fmla="*/ 273 h 291"/>
                  <a:gd name="T40" fmla="*/ 159 w 238"/>
                  <a:gd name="T41" fmla="*/ 281 h 291"/>
                  <a:gd name="T42" fmla="*/ 138 w 238"/>
                  <a:gd name="T43" fmla="*/ 289 h 291"/>
                  <a:gd name="T44" fmla="*/ 137 w 238"/>
                  <a:gd name="T45" fmla="*/ 280 h 291"/>
                  <a:gd name="T46" fmla="*/ 121 w 238"/>
                  <a:gd name="T47" fmla="*/ 253 h 291"/>
                  <a:gd name="T48" fmla="*/ 112 w 238"/>
                  <a:gd name="T49" fmla="*/ 247 h 291"/>
                  <a:gd name="T50" fmla="*/ 75 w 238"/>
                  <a:gd name="T51" fmla="*/ 225 h 291"/>
                  <a:gd name="T52" fmla="*/ 50 w 238"/>
                  <a:gd name="T53" fmla="*/ 209 h 291"/>
                  <a:gd name="T54" fmla="*/ 37 w 238"/>
                  <a:gd name="T55" fmla="*/ 198 h 291"/>
                  <a:gd name="T56" fmla="*/ 19 w 238"/>
                  <a:gd name="T57" fmla="*/ 18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8" h="291">
                    <a:moveTo>
                      <a:pt x="19" y="185"/>
                    </a:moveTo>
                    <a:cubicBezTo>
                      <a:pt x="32" y="166"/>
                      <a:pt x="11" y="139"/>
                      <a:pt x="35" y="123"/>
                    </a:cubicBezTo>
                    <a:cubicBezTo>
                      <a:pt x="27" y="116"/>
                      <a:pt x="21" y="109"/>
                      <a:pt x="23" y="98"/>
                    </a:cubicBezTo>
                    <a:cubicBezTo>
                      <a:pt x="24" y="90"/>
                      <a:pt x="20" y="81"/>
                      <a:pt x="13" y="78"/>
                    </a:cubicBezTo>
                    <a:cubicBezTo>
                      <a:pt x="3" y="74"/>
                      <a:pt x="0" y="66"/>
                      <a:pt x="4" y="60"/>
                    </a:cubicBezTo>
                    <a:cubicBezTo>
                      <a:pt x="8" y="53"/>
                      <a:pt x="17" y="45"/>
                      <a:pt x="27" y="51"/>
                    </a:cubicBezTo>
                    <a:cubicBezTo>
                      <a:pt x="41" y="61"/>
                      <a:pt x="47" y="50"/>
                      <a:pt x="57" y="43"/>
                    </a:cubicBezTo>
                    <a:cubicBezTo>
                      <a:pt x="67" y="36"/>
                      <a:pt x="68" y="25"/>
                      <a:pt x="72" y="17"/>
                    </a:cubicBezTo>
                    <a:cubicBezTo>
                      <a:pt x="78" y="5"/>
                      <a:pt x="84" y="0"/>
                      <a:pt x="89" y="11"/>
                    </a:cubicBezTo>
                    <a:cubicBezTo>
                      <a:pt x="99" y="28"/>
                      <a:pt x="114" y="21"/>
                      <a:pt x="125" y="23"/>
                    </a:cubicBezTo>
                    <a:cubicBezTo>
                      <a:pt x="139" y="26"/>
                      <a:pt x="151" y="27"/>
                      <a:pt x="159" y="40"/>
                    </a:cubicBezTo>
                    <a:cubicBezTo>
                      <a:pt x="163" y="48"/>
                      <a:pt x="172" y="35"/>
                      <a:pt x="176" y="43"/>
                    </a:cubicBezTo>
                    <a:cubicBezTo>
                      <a:pt x="190" y="34"/>
                      <a:pt x="203" y="48"/>
                      <a:pt x="217" y="45"/>
                    </a:cubicBezTo>
                    <a:cubicBezTo>
                      <a:pt x="220" y="44"/>
                      <a:pt x="225" y="46"/>
                      <a:pt x="222" y="50"/>
                    </a:cubicBezTo>
                    <a:cubicBezTo>
                      <a:pt x="216" y="63"/>
                      <a:pt x="230" y="59"/>
                      <a:pt x="233" y="64"/>
                    </a:cubicBezTo>
                    <a:cubicBezTo>
                      <a:pt x="238" y="74"/>
                      <a:pt x="229" y="74"/>
                      <a:pt x="226" y="78"/>
                    </a:cubicBezTo>
                    <a:cubicBezTo>
                      <a:pt x="205" y="110"/>
                      <a:pt x="170" y="136"/>
                      <a:pt x="185" y="183"/>
                    </a:cubicBezTo>
                    <a:cubicBezTo>
                      <a:pt x="189" y="197"/>
                      <a:pt x="198" y="207"/>
                      <a:pt x="205" y="216"/>
                    </a:cubicBezTo>
                    <a:cubicBezTo>
                      <a:pt x="218" y="234"/>
                      <a:pt x="220" y="243"/>
                      <a:pt x="203" y="261"/>
                    </a:cubicBezTo>
                    <a:cubicBezTo>
                      <a:pt x="198" y="268"/>
                      <a:pt x="193" y="275"/>
                      <a:pt x="183" y="273"/>
                    </a:cubicBezTo>
                    <a:cubicBezTo>
                      <a:pt x="167" y="264"/>
                      <a:pt x="167" y="264"/>
                      <a:pt x="159" y="281"/>
                    </a:cubicBezTo>
                    <a:cubicBezTo>
                      <a:pt x="154" y="291"/>
                      <a:pt x="142" y="277"/>
                      <a:pt x="138" y="289"/>
                    </a:cubicBezTo>
                    <a:cubicBezTo>
                      <a:pt x="132" y="286"/>
                      <a:pt x="138" y="280"/>
                      <a:pt x="137" y="280"/>
                    </a:cubicBezTo>
                    <a:cubicBezTo>
                      <a:pt x="128" y="273"/>
                      <a:pt x="131" y="259"/>
                      <a:pt x="121" y="253"/>
                    </a:cubicBezTo>
                    <a:cubicBezTo>
                      <a:pt x="118" y="251"/>
                      <a:pt x="114" y="246"/>
                      <a:pt x="112" y="247"/>
                    </a:cubicBezTo>
                    <a:cubicBezTo>
                      <a:pt x="89" y="257"/>
                      <a:pt x="84" y="236"/>
                      <a:pt x="75" y="225"/>
                    </a:cubicBezTo>
                    <a:cubicBezTo>
                      <a:pt x="68" y="216"/>
                      <a:pt x="63" y="207"/>
                      <a:pt x="50" y="209"/>
                    </a:cubicBezTo>
                    <a:cubicBezTo>
                      <a:pt x="43" y="210"/>
                      <a:pt x="36" y="204"/>
                      <a:pt x="37" y="198"/>
                    </a:cubicBezTo>
                    <a:cubicBezTo>
                      <a:pt x="38" y="181"/>
                      <a:pt x="30" y="183"/>
                      <a:pt x="19" y="18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2" name="9Slide.vn 89">
                <a:extLst>
                  <a:ext uri="{FF2B5EF4-FFF2-40B4-BE49-F238E27FC236}">
                    <a16:creationId xmlns:a16="http://schemas.microsoft.com/office/drawing/2014/main" id="{159F531C-B7C0-84E6-0017-92D9B81E680D}"/>
                  </a:ext>
                </a:extLst>
              </p:cNvPr>
              <p:cNvSpPr>
                <a:spLocks/>
              </p:cNvSpPr>
              <p:nvPr/>
            </p:nvSpPr>
            <p:spPr bwMode="auto">
              <a:xfrm>
                <a:off x="5715813" y="5439285"/>
                <a:ext cx="296909" cy="289667"/>
              </a:xfrm>
              <a:custGeom>
                <a:avLst/>
                <a:gdLst>
                  <a:gd name="T0" fmla="*/ 100 w 276"/>
                  <a:gd name="T1" fmla="*/ 0 h 269"/>
                  <a:gd name="T2" fmla="*/ 131 w 276"/>
                  <a:gd name="T3" fmla="*/ 22 h 269"/>
                  <a:gd name="T4" fmla="*/ 140 w 276"/>
                  <a:gd name="T5" fmla="*/ 35 h 269"/>
                  <a:gd name="T6" fmla="*/ 144 w 276"/>
                  <a:gd name="T7" fmla="*/ 38 h 269"/>
                  <a:gd name="T8" fmla="*/ 175 w 276"/>
                  <a:gd name="T9" fmla="*/ 77 h 269"/>
                  <a:gd name="T10" fmla="*/ 177 w 276"/>
                  <a:gd name="T11" fmla="*/ 79 h 269"/>
                  <a:gd name="T12" fmla="*/ 194 w 276"/>
                  <a:gd name="T13" fmla="*/ 114 h 269"/>
                  <a:gd name="T14" fmla="*/ 238 w 276"/>
                  <a:gd name="T15" fmla="*/ 146 h 269"/>
                  <a:gd name="T16" fmla="*/ 266 w 276"/>
                  <a:gd name="T17" fmla="*/ 156 h 269"/>
                  <a:gd name="T18" fmla="*/ 269 w 276"/>
                  <a:gd name="T19" fmla="*/ 180 h 269"/>
                  <a:gd name="T20" fmla="*/ 242 w 276"/>
                  <a:gd name="T21" fmla="*/ 221 h 269"/>
                  <a:gd name="T22" fmla="*/ 230 w 276"/>
                  <a:gd name="T23" fmla="*/ 228 h 269"/>
                  <a:gd name="T24" fmla="*/ 218 w 276"/>
                  <a:gd name="T25" fmla="*/ 237 h 269"/>
                  <a:gd name="T26" fmla="*/ 190 w 276"/>
                  <a:gd name="T27" fmla="*/ 246 h 269"/>
                  <a:gd name="T28" fmla="*/ 144 w 276"/>
                  <a:gd name="T29" fmla="*/ 269 h 269"/>
                  <a:gd name="T30" fmla="*/ 102 w 276"/>
                  <a:gd name="T31" fmla="*/ 234 h 269"/>
                  <a:gd name="T32" fmla="*/ 86 w 276"/>
                  <a:gd name="T33" fmla="*/ 222 h 269"/>
                  <a:gd name="T34" fmla="*/ 34 w 276"/>
                  <a:gd name="T35" fmla="*/ 209 h 269"/>
                  <a:gd name="T36" fmla="*/ 21 w 276"/>
                  <a:gd name="T37" fmla="*/ 198 h 269"/>
                  <a:gd name="T38" fmla="*/ 0 w 276"/>
                  <a:gd name="T39" fmla="*/ 161 h 269"/>
                  <a:gd name="T40" fmla="*/ 45 w 276"/>
                  <a:gd name="T41" fmla="*/ 134 h 269"/>
                  <a:gd name="T42" fmla="*/ 100 w 276"/>
                  <a:gd name="T43" fmla="*/ 87 h 269"/>
                  <a:gd name="T44" fmla="*/ 104 w 276"/>
                  <a:gd name="T45" fmla="*/ 55 h 269"/>
                  <a:gd name="T46" fmla="*/ 96 w 276"/>
                  <a:gd name="T47" fmla="*/ 19 h 269"/>
                  <a:gd name="T48" fmla="*/ 100 w 276"/>
                  <a:gd name="T49" fmla="*/ 0 h 269"/>
                  <a:gd name="T50" fmla="*/ 100 w 276"/>
                  <a:gd name="T51"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269">
                    <a:moveTo>
                      <a:pt x="100" y="0"/>
                    </a:moveTo>
                    <a:cubicBezTo>
                      <a:pt x="103" y="18"/>
                      <a:pt x="116" y="21"/>
                      <a:pt x="131" y="22"/>
                    </a:cubicBezTo>
                    <a:cubicBezTo>
                      <a:pt x="140" y="23"/>
                      <a:pt x="141" y="23"/>
                      <a:pt x="140" y="35"/>
                    </a:cubicBezTo>
                    <a:cubicBezTo>
                      <a:pt x="140" y="39"/>
                      <a:pt x="143" y="37"/>
                      <a:pt x="144" y="38"/>
                    </a:cubicBezTo>
                    <a:cubicBezTo>
                      <a:pt x="157" y="49"/>
                      <a:pt x="174" y="57"/>
                      <a:pt x="175" y="77"/>
                    </a:cubicBezTo>
                    <a:cubicBezTo>
                      <a:pt x="175" y="78"/>
                      <a:pt x="176" y="78"/>
                      <a:pt x="177" y="79"/>
                    </a:cubicBezTo>
                    <a:cubicBezTo>
                      <a:pt x="199" y="83"/>
                      <a:pt x="192" y="100"/>
                      <a:pt x="194" y="114"/>
                    </a:cubicBezTo>
                    <a:cubicBezTo>
                      <a:pt x="196" y="128"/>
                      <a:pt x="219" y="146"/>
                      <a:pt x="238" y="146"/>
                    </a:cubicBezTo>
                    <a:cubicBezTo>
                      <a:pt x="249" y="146"/>
                      <a:pt x="259" y="148"/>
                      <a:pt x="266" y="156"/>
                    </a:cubicBezTo>
                    <a:cubicBezTo>
                      <a:pt x="273" y="164"/>
                      <a:pt x="276" y="172"/>
                      <a:pt x="269" y="180"/>
                    </a:cubicBezTo>
                    <a:cubicBezTo>
                      <a:pt x="257" y="192"/>
                      <a:pt x="249" y="207"/>
                      <a:pt x="242" y="221"/>
                    </a:cubicBezTo>
                    <a:cubicBezTo>
                      <a:pt x="241" y="223"/>
                      <a:pt x="239" y="235"/>
                      <a:pt x="230" y="228"/>
                    </a:cubicBezTo>
                    <a:cubicBezTo>
                      <a:pt x="228" y="233"/>
                      <a:pt x="219" y="228"/>
                      <a:pt x="218" y="237"/>
                    </a:cubicBezTo>
                    <a:cubicBezTo>
                      <a:pt x="214" y="254"/>
                      <a:pt x="197" y="249"/>
                      <a:pt x="190" y="246"/>
                    </a:cubicBezTo>
                    <a:cubicBezTo>
                      <a:pt x="169" y="239"/>
                      <a:pt x="152" y="246"/>
                      <a:pt x="144" y="269"/>
                    </a:cubicBezTo>
                    <a:cubicBezTo>
                      <a:pt x="134" y="253"/>
                      <a:pt x="114" y="247"/>
                      <a:pt x="102" y="234"/>
                    </a:cubicBezTo>
                    <a:cubicBezTo>
                      <a:pt x="105" y="219"/>
                      <a:pt x="90" y="227"/>
                      <a:pt x="86" y="222"/>
                    </a:cubicBezTo>
                    <a:cubicBezTo>
                      <a:pt x="69" y="216"/>
                      <a:pt x="52" y="211"/>
                      <a:pt x="34" y="209"/>
                    </a:cubicBezTo>
                    <a:cubicBezTo>
                      <a:pt x="29" y="209"/>
                      <a:pt x="22" y="203"/>
                      <a:pt x="21" y="198"/>
                    </a:cubicBezTo>
                    <a:cubicBezTo>
                      <a:pt x="18" y="185"/>
                      <a:pt x="8" y="176"/>
                      <a:pt x="0" y="161"/>
                    </a:cubicBezTo>
                    <a:cubicBezTo>
                      <a:pt x="26" y="167"/>
                      <a:pt x="35" y="153"/>
                      <a:pt x="45" y="134"/>
                    </a:cubicBezTo>
                    <a:cubicBezTo>
                      <a:pt x="56" y="111"/>
                      <a:pt x="80" y="101"/>
                      <a:pt x="100" y="87"/>
                    </a:cubicBezTo>
                    <a:cubicBezTo>
                      <a:pt x="116" y="76"/>
                      <a:pt x="116" y="66"/>
                      <a:pt x="104" y="55"/>
                    </a:cubicBezTo>
                    <a:cubicBezTo>
                      <a:pt x="91" y="44"/>
                      <a:pt x="92" y="31"/>
                      <a:pt x="96" y="19"/>
                    </a:cubicBezTo>
                    <a:cubicBezTo>
                      <a:pt x="98" y="12"/>
                      <a:pt x="91" y="5"/>
                      <a:pt x="100" y="0"/>
                    </a:cubicBezTo>
                    <a:cubicBezTo>
                      <a:pt x="100" y="0"/>
                      <a:pt x="100" y="0"/>
                      <a:pt x="100"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3" name="9Slide.vn 90">
                <a:extLst>
                  <a:ext uri="{FF2B5EF4-FFF2-40B4-BE49-F238E27FC236}">
                    <a16:creationId xmlns:a16="http://schemas.microsoft.com/office/drawing/2014/main" id="{FAB531E7-E24B-2638-54AC-19204AD00630}"/>
                  </a:ext>
                </a:extLst>
              </p:cNvPr>
              <p:cNvSpPr>
                <a:spLocks/>
              </p:cNvSpPr>
              <p:nvPr/>
            </p:nvSpPr>
            <p:spPr bwMode="auto">
              <a:xfrm>
                <a:off x="5996789" y="5831783"/>
                <a:ext cx="286770" cy="270839"/>
              </a:xfrm>
              <a:custGeom>
                <a:avLst/>
                <a:gdLst>
                  <a:gd name="T0" fmla="*/ 220 w 267"/>
                  <a:gd name="T1" fmla="*/ 180 h 251"/>
                  <a:gd name="T2" fmla="*/ 228 w 267"/>
                  <a:gd name="T3" fmla="*/ 200 h 251"/>
                  <a:gd name="T4" fmla="*/ 126 w 267"/>
                  <a:gd name="T5" fmla="*/ 233 h 251"/>
                  <a:gd name="T6" fmla="*/ 108 w 267"/>
                  <a:gd name="T7" fmla="*/ 234 h 251"/>
                  <a:gd name="T8" fmla="*/ 116 w 267"/>
                  <a:gd name="T9" fmla="*/ 208 h 251"/>
                  <a:gd name="T10" fmla="*/ 120 w 267"/>
                  <a:gd name="T11" fmla="*/ 199 h 251"/>
                  <a:gd name="T12" fmla="*/ 108 w 267"/>
                  <a:gd name="T13" fmla="*/ 190 h 251"/>
                  <a:gd name="T14" fmla="*/ 87 w 267"/>
                  <a:gd name="T15" fmla="*/ 186 h 251"/>
                  <a:gd name="T16" fmla="*/ 66 w 267"/>
                  <a:gd name="T17" fmla="*/ 192 h 251"/>
                  <a:gd name="T18" fmla="*/ 58 w 267"/>
                  <a:gd name="T19" fmla="*/ 195 h 251"/>
                  <a:gd name="T20" fmla="*/ 21 w 267"/>
                  <a:gd name="T21" fmla="*/ 179 h 251"/>
                  <a:gd name="T22" fmla="*/ 9 w 267"/>
                  <a:gd name="T23" fmla="*/ 134 h 251"/>
                  <a:gd name="T24" fmla="*/ 30 w 267"/>
                  <a:gd name="T25" fmla="*/ 115 h 251"/>
                  <a:gd name="T26" fmla="*/ 73 w 267"/>
                  <a:gd name="T27" fmla="*/ 94 h 251"/>
                  <a:gd name="T28" fmla="*/ 114 w 267"/>
                  <a:gd name="T29" fmla="*/ 57 h 251"/>
                  <a:gd name="T30" fmla="*/ 124 w 267"/>
                  <a:gd name="T31" fmla="*/ 15 h 251"/>
                  <a:gd name="T32" fmla="*/ 142 w 267"/>
                  <a:gd name="T33" fmla="*/ 8 h 251"/>
                  <a:gd name="T34" fmla="*/ 184 w 267"/>
                  <a:gd name="T35" fmla="*/ 53 h 251"/>
                  <a:gd name="T36" fmla="*/ 192 w 267"/>
                  <a:gd name="T37" fmla="*/ 56 h 251"/>
                  <a:gd name="T38" fmla="*/ 199 w 267"/>
                  <a:gd name="T39" fmla="*/ 69 h 251"/>
                  <a:gd name="T40" fmla="*/ 249 w 267"/>
                  <a:gd name="T41" fmla="*/ 114 h 251"/>
                  <a:gd name="T42" fmla="*/ 256 w 267"/>
                  <a:gd name="T43" fmla="*/ 143 h 251"/>
                  <a:gd name="T44" fmla="*/ 238 w 267"/>
                  <a:gd name="T45" fmla="*/ 154 h 251"/>
                  <a:gd name="T46" fmla="*/ 220 w 267"/>
                  <a:gd name="T47" fmla="*/ 18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7" h="251">
                    <a:moveTo>
                      <a:pt x="220" y="180"/>
                    </a:moveTo>
                    <a:cubicBezTo>
                      <a:pt x="217" y="186"/>
                      <a:pt x="217" y="186"/>
                      <a:pt x="228" y="200"/>
                    </a:cubicBezTo>
                    <a:cubicBezTo>
                      <a:pt x="195" y="215"/>
                      <a:pt x="160" y="222"/>
                      <a:pt x="126" y="233"/>
                    </a:cubicBezTo>
                    <a:cubicBezTo>
                      <a:pt x="123" y="234"/>
                      <a:pt x="112" y="251"/>
                      <a:pt x="108" y="234"/>
                    </a:cubicBezTo>
                    <a:cubicBezTo>
                      <a:pt x="105" y="224"/>
                      <a:pt x="98" y="212"/>
                      <a:pt x="116" y="208"/>
                    </a:cubicBezTo>
                    <a:cubicBezTo>
                      <a:pt x="122" y="207"/>
                      <a:pt x="120" y="202"/>
                      <a:pt x="120" y="199"/>
                    </a:cubicBezTo>
                    <a:cubicBezTo>
                      <a:pt x="118" y="193"/>
                      <a:pt x="110" y="189"/>
                      <a:pt x="108" y="190"/>
                    </a:cubicBezTo>
                    <a:cubicBezTo>
                      <a:pt x="99" y="196"/>
                      <a:pt x="94" y="189"/>
                      <a:pt x="87" y="186"/>
                    </a:cubicBezTo>
                    <a:cubicBezTo>
                      <a:pt x="83" y="183"/>
                      <a:pt x="71" y="187"/>
                      <a:pt x="66" y="192"/>
                    </a:cubicBezTo>
                    <a:cubicBezTo>
                      <a:pt x="64" y="194"/>
                      <a:pt x="60" y="198"/>
                      <a:pt x="58" y="195"/>
                    </a:cubicBezTo>
                    <a:cubicBezTo>
                      <a:pt x="50" y="180"/>
                      <a:pt x="33" y="185"/>
                      <a:pt x="21" y="179"/>
                    </a:cubicBezTo>
                    <a:cubicBezTo>
                      <a:pt x="0" y="169"/>
                      <a:pt x="9" y="150"/>
                      <a:pt x="9" y="134"/>
                    </a:cubicBezTo>
                    <a:cubicBezTo>
                      <a:pt x="9" y="122"/>
                      <a:pt x="17" y="118"/>
                      <a:pt x="30" y="115"/>
                    </a:cubicBezTo>
                    <a:cubicBezTo>
                      <a:pt x="45" y="112"/>
                      <a:pt x="62" y="108"/>
                      <a:pt x="73" y="94"/>
                    </a:cubicBezTo>
                    <a:cubicBezTo>
                      <a:pt x="84" y="79"/>
                      <a:pt x="106" y="78"/>
                      <a:pt x="114" y="57"/>
                    </a:cubicBezTo>
                    <a:cubicBezTo>
                      <a:pt x="119" y="43"/>
                      <a:pt x="121" y="29"/>
                      <a:pt x="124" y="15"/>
                    </a:cubicBezTo>
                    <a:cubicBezTo>
                      <a:pt x="127" y="0"/>
                      <a:pt x="134" y="4"/>
                      <a:pt x="142" y="8"/>
                    </a:cubicBezTo>
                    <a:cubicBezTo>
                      <a:pt x="161" y="18"/>
                      <a:pt x="170" y="38"/>
                      <a:pt x="184" y="53"/>
                    </a:cubicBezTo>
                    <a:cubicBezTo>
                      <a:pt x="187" y="56"/>
                      <a:pt x="189" y="56"/>
                      <a:pt x="192" y="56"/>
                    </a:cubicBezTo>
                    <a:cubicBezTo>
                      <a:pt x="190" y="62"/>
                      <a:pt x="195" y="66"/>
                      <a:pt x="199" y="69"/>
                    </a:cubicBezTo>
                    <a:cubicBezTo>
                      <a:pt x="219" y="81"/>
                      <a:pt x="230" y="104"/>
                      <a:pt x="249" y="114"/>
                    </a:cubicBezTo>
                    <a:cubicBezTo>
                      <a:pt x="267" y="123"/>
                      <a:pt x="256" y="133"/>
                      <a:pt x="256" y="143"/>
                    </a:cubicBezTo>
                    <a:cubicBezTo>
                      <a:pt x="256" y="154"/>
                      <a:pt x="244" y="153"/>
                      <a:pt x="238" y="154"/>
                    </a:cubicBezTo>
                    <a:cubicBezTo>
                      <a:pt x="222" y="157"/>
                      <a:pt x="227" y="172"/>
                      <a:pt x="220" y="18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4" name="9Slide.vn 91">
                <a:extLst>
                  <a:ext uri="{FF2B5EF4-FFF2-40B4-BE49-F238E27FC236}">
                    <a16:creationId xmlns:a16="http://schemas.microsoft.com/office/drawing/2014/main" id="{527F5E79-2ED9-1E1A-EE1A-0F61FFAA6D14}"/>
                  </a:ext>
                </a:extLst>
              </p:cNvPr>
              <p:cNvSpPr>
                <a:spLocks/>
              </p:cNvSpPr>
              <p:nvPr/>
            </p:nvSpPr>
            <p:spPr bwMode="auto">
              <a:xfrm>
                <a:off x="5880923" y="5442181"/>
                <a:ext cx="265045" cy="305599"/>
              </a:xfrm>
              <a:custGeom>
                <a:avLst/>
                <a:gdLst>
                  <a:gd name="T0" fmla="*/ 185 w 247"/>
                  <a:gd name="T1" fmla="*/ 267 h 284"/>
                  <a:gd name="T2" fmla="*/ 173 w 247"/>
                  <a:gd name="T3" fmla="*/ 265 h 284"/>
                  <a:gd name="T4" fmla="*/ 159 w 247"/>
                  <a:gd name="T5" fmla="*/ 281 h 284"/>
                  <a:gd name="T6" fmla="*/ 139 w 247"/>
                  <a:gd name="T7" fmla="*/ 257 h 284"/>
                  <a:gd name="T8" fmla="*/ 124 w 247"/>
                  <a:gd name="T9" fmla="*/ 225 h 284"/>
                  <a:gd name="T10" fmla="*/ 121 w 247"/>
                  <a:gd name="T11" fmla="*/ 223 h 284"/>
                  <a:gd name="T12" fmla="*/ 112 w 247"/>
                  <a:gd name="T13" fmla="*/ 195 h 284"/>
                  <a:gd name="T14" fmla="*/ 128 w 247"/>
                  <a:gd name="T15" fmla="*/ 161 h 284"/>
                  <a:gd name="T16" fmla="*/ 95 w 247"/>
                  <a:gd name="T17" fmla="*/ 132 h 284"/>
                  <a:gd name="T18" fmla="*/ 93 w 247"/>
                  <a:gd name="T19" fmla="*/ 131 h 284"/>
                  <a:gd name="T20" fmla="*/ 52 w 247"/>
                  <a:gd name="T21" fmla="*/ 91 h 284"/>
                  <a:gd name="T22" fmla="*/ 32 w 247"/>
                  <a:gd name="T23" fmla="*/ 70 h 284"/>
                  <a:gd name="T24" fmla="*/ 26 w 247"/>
                  <a:gd name="T25" fmla="*/ 55 h 284"/>
                  <a:gd name="T26" fmla="*/ 4 w 247"/>
                  <a:gd name="T27" fmla="*/ 36 h 284"/>
                  <a:gd name="T28" fmla="*/ 1 w 247"/>
                  <a:gd name="T29" fmla="*/ 26 h 284"/>
                  <a:gd name="T30" fmla="*/ 12 w 247"/>
                  <a:gd name="T31" fmla="*/ 23 h 284"/>
                  <a:gd name="T32" fmla="*/ 19 w 247"/>
                  <a:gd name="T33" fmla="*/ 27 h 284"/>
                  <a:gd name="T34" fmla="*/ 59 w 247"/>
                  <a:gd name="T35" fmla="*/ 10 h 284"/>
                  <a:gd name="T36" fmla="*/ 85 w 247"/>
                  <a:gd name="T37" fmla="*/ 2 h 284"/>
                  <a:gd name="T38" fmla="*/ 122 w 247"/>
                  <a:gd name="T39" fmla="*/ 16 h 284"/>
                  <a:gd name="T40" fmla="*/ 129 w 247"/>
                  <a:gd name="T41" fmla="*/ 24 h 284"/>
                  <a:gd name="T42" fmla="*/ 146 w 247"/>
                  <a:gd name="T43" fmla="*/ 60 h 284"/>
                  <a:gd name="T44" fmla="*/ 205 w 247"/>
                  <a:gd name="T45" fmla="*/ 107 h 284"/>
                  <a:gd name="T46" fmla="*/ 231 w 247"/>
                  <a:gd name="T47" fmla="*/ 138 h 284"/>
                  <a:gd name="T48" fmla="*/ 245 w 247"/>
                  <a:gd name="T49" fmla="*/ 151 h 284"/>
                  <a:gd name="T50" fmla="*/ 237 w 247"/>
                  <a:gd name="T51" fmla="*/ 162 h 284"/>
                  <a:gd name="T52" fmla="*/ 209 w 247"/>
                  <a:gd name="T53" fmla="*/ 198 h 284"/>
                  <a:gd name="T54" fmla="*/ 211 w 247"/>
                  <a:gd name="T55" fmla="*/ 227 h 284"/>
                  <a:gd name="T56" fmla="*/ 223 w 247"/>
                  <a:gd name="T57" fmla="*/ 236 h 284"/>
                  <a:gd name="T58" fmla="*/ 238 w 247"/>
                  <a:gd name="T59" fmla="*/ 267 h 284"/>
                  <a:gd name="T60" fmla="*/ 216 w 247"/>
                  <a:gd name="T61" fmla="*/ 275 h 284"/>
                  <a:gd name="T62" fmla="*/ 195 w 247"/>
                  <a:gd name="T63" fmla="*/ 267 h 284"/>
                  <a:gd name="T64" fmla="*/ 184 w 247"/>
                  <a:gd name="T65" fmla="*/ 266 h 284"/>
                  <a:gd name="T66" fmla="*/ 185 w 247"/>
                  <a:gd name="T67" fmla="*/ 26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7" h="284">
                    <a:moveTo>
                      <a:pt x="185" y="267"/>
                    </a:moveTo>
                    <a:cubicBezTo>
                      <a:pt x="183" y="253"/>
                      <a:pt x="178" y="256"/>
                      <a:pt x="173" y="265"/>
                    </a:cubicBezTo>
                    <a:cubicBezTo>
                      <a:pt x="168" y="271"/>
                      <a:pt x="165" y="284"/>
                      <a:pt x="159" y="281"/>
                    </a:cubicBezTo>
                    <a:cubicBezTo>
                      <a:pt x="150" y="277"/>
                      <a:pt x="138" y="265"/>
                      <a:pt x="139" y="257"/>
                    </a:cubicBezTo>
                    <a:cubicBezTo>
                      <a:pt x="141" y="242"/>
                      <a:pt x="113" y="242"/>
                      <a:pt x="124" y="225"/>
                    </a:cubicBezTo>
                    <a:cubicBezTo>
                      <a:pt x="123" y="224"/>
                      <a:pt x="122" y="224"/>
                      <a:pt x="121" y="223"/>
                    </a:cubicBezTo>
                    <a:cubicBezTo>
                      <a:pt x="100" y="216"/>
                      <a:pt x="98" y="211"/>
                      <a:pt x="112" y="195"/>
                    </a:cubicBezTo>
                    <a:cubicBezTo>
                      <a:pt x="121" y="185"/>
                      <a:pt x="134" y="177"/>
                      <a:pt x="128" y="161"/>
                    </a:cubicBezTo>
                    <a:cubicBezTo>
                      <a:pt x="123" y="146"/>
                      <a:pt x="107" y="141"/>
                      <a:pt x="95" y="132"/>
                    </a:cubicBezTo>
                    <a:cubicBezTo>
                      <a:pt x="95" y="131"/>
                      <a:pt x="94" y="131"/>
                      <a:pt x="93" y="131"/>
                    </a:cubicBezTo>
                    <a:cubicBezTo>
                      <a:pt x="60" y="138"/>
                      <a:pt x="49" y="124"/>
                      <a:pt x="52" y="91"/>
                    </a:cubicBezTo>
                    <a:cubicBezTo>
                      <a:pt x="52" y="86"/>
                      <a:pt x="52" y="65"/>
                      <a:pt x="32" y="70"/>
                    </a:cubicBezTo>
                    <a:cubicBezTo>
                      <a:pt x="32" y="70"/>
                      <a:pt x="34" y="59"/>
                      <a:pt x="26" y="55"/>
                    </a:cubicBezTo>
                    <a:cubicBezTo>
                      <a:pt x="18" y="51"/>
                      <a:pt x="12" y="42"/>
                      <a:pt x="4" y="36"/>
                    </a:cubicBezTo>
                    <a:cubicBezTo>
                      <a:pt x="1" y="33"/>
                      <a:pt x="0" y="29"/>
                      <a:pt x="1" y="26"/>
                    </a:cubicBezTo>
                    <a:cubicBezTo>
                      <a:pt x="3" y="21"/>
                      <a:pt x="8" y="23"/>
                      <a:pt x="12" y="23"/>
                    </a:cubicBezTo>
                    <a:cubicBezTo>
                      <a:pt x="14" y="23"/>
                      <a:pt x="17" y="25"/>
                      <a:pt x="19" y="27"/>
                    </a:cubicBezTo>
                    <a:cubicBezTo>
                      <a:pt x="39" y="38"/>
                      <a:pt x="50" y="25"/>
                      <a:pt x="59" y="10"/>
                    </a:cubicBezTo>
                    <a:cubicBezTo>
                      <a:pt x="67" y="0"/>
                      <a:pt x="73" y="2"/>
                      <a:pt x="85" y="2"/>
                    </a:cubicBezTo>
                    <a:cubicBezTo>
                      <a:pt x="100" y="1"/>
                      <a:pt x="105" y="22"/>
                      <a:pt x="122" y="16"/>
                    </a:cubicBezTo>
                    <a:cubicBezTo>
                      <a:pt x="125" y="15"/>
                      <a:pt x="130" y="20"/>
                      <a:pt x="129" y="24"/>
                    </a:cubicBezTo>
                    <a:cubicBezTo>
                      <a:pt x="119" y="43"/>
                      <a:pt x="138" y="53"/>
                      <a:pt x="146" y="60"/>
                    </a:cubicBezTo>
                    <a:cubicBezTo>
                      <a:pt x="165" y="76"/>
                      <a:pt x="181" y="97"/>
                      <a:pt x="205" y="107"/>
                    </a:cubicBezTo>
                    <a:cubicBezTo>
                      <a:pt x="219" y="113"/>
                      <a:pt x="226" y="127"/>
                      <a:pt x="231" y="138"/>
                    </a:cubicBezTo>
                    <a:cubicBezTo>
                      <a:pt x="235" y="146"/>
                      <a:pt x="242" y="145"/>
                      <a:pt x="245" y="151"/>
                    </a:cubicBezTo>
                    <a:cubicBezTo>
                      <a:pt x="247" y="158"/>
                      <a:pt x="241" y="159"/>
                      <a:pt x="237" y="162"/>
                    </a:cubicBezTo>
                    <a:cubicBezTo>
                      <a:pt x="229" y="175"/>
                      <a:pt x="223" y="188"/>
                      <a:pt x="209" y="198"/>
                    </a:cubicBezTo>
                    <a:cubicBezTo>
                      <a:pt x="198" y="206"/>
                      <a:pt x="202" y="218"/>
                      <a:pt x="211" y="227"/>
                    </a:cubicBezTo>
                    <a:cubicBezTo>
                      <a:pt x="215" y="230"/>
                      <a:pt x="221" y="232"/>
                      <a:pt x="223" y="236"/>
                    </a:cubicBezTo>
                    <a:cubicBezTo>
                      <a:pt x="229" y="246"/>
                      <a:pt x="244" y="253"/>
                      <a:pt x="238" y="267"/>
                    </a:cubicBezTo>
                    <a:cubicBezTo>
                      <a:pt x="236" y="272"/>
                      <a:pt x="223" y="272"/>
                      <a:pt x="216" y="275"/>
                    </a:cubicBezTo>
                    <a:cubicBezTo>
                      <a:pt x="205" y="281"/>
                      <a:pt x="200" y="273"/>
                      <a:pt x="195" y="267"/>
                    </a:cubicBezTo>
                    <a:cubicBezTo>
                      <a:pt x="191" y="261"/>
                      <a:pt x="187" y="268"/>
                      <a:pt x="184" y="266"/>
                    </a:cubicBezTo>
                    <a:lnTo>
                      <a:pt x="185" y="267"/>
                    </a:ln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5" name="9Slide.vn 92">
                <a:extLst>
                  <a:ext uri="{FF2B5EF4-FFF2-40B4-BE49-F238E27FC236}">
                    <a16:creationId xmlns:a16="http://schemas.microsoft.com/office/drawing/2014/main" id="{0313EEC5-7191-38AE-C8DB-32439DD72FE6}"/>
                  </a:ext>
                </a:extLst>
              </p:cNvPr>
              <p:cNvSpPr>
                <a:spLocks/>
              </p:cNvSpPr>
              <p:nvPr/>
            </p:nvSpPr>
            <p:spPr bwMode="auto">
              <a:xfrm>
                <a:off x="6177831" y="5786884"/>
                <a:ext cx="211457" cy="202767"/>
              </a:xfrm>
              <a:custGeom>
                <a:avLst/>
                <a:gdLst>
                  <a:gd name="T0" fmla="*/ 184 w 197"/>
                  <a:gd name="T1" fmla="*/ 106 h 188"/>
                  <a:gd name="T2" fmla="*/ 180 w 197"/>
                  <a:gd name="T3" fmla="*/ 163 h 188"/>
                  <a:gd name="T4" fmla="*/ 130 w 197"/>
                  <a:gd name="T5" fmla="*/ 183 h 188"/>
                  <a:gd name="T6" fmla="*/ 98 w 197"/>
                  <a:gd name="T7" fmla="*/ 147 h 188"/>
                  <a:gd name="T8" fmla="*/ 89 w 197"/>
                  <a:gd name="T9" fmla="*/ 151 h 188"/>
                  <a:gd name="T10" fmla="*/ 31 w 197"/>
                  <a:gd name="T11" fmla="*/ 100 h 188"/>
                  <a:gd name="T12" fmla="*/ 24 w 197"/>
                  <a:gd name="T13" fmla="*/ 98 h 188"/>
                  <a:gd name="T14" fmla="*/ 0 w 197"/>
                  <a:gd name="T15" fmla="*/ 62 h 188"/>
                  <a:gd name="T16" fmla="*/ 4 w 197"/>
                  <a:gd name="T17" fmla="*/ 58 h 188"/>
                  <a:gd name="T18" fmla="*/ 41 w 197"/>
                  <a:gd name="T19" fmla="*/ 41 h 188"/>
                  <a:gd name="T20" fmla="*/ 50 w 197"/>
                  <a:gd name="T21" fmla="*/ 29 h 188"/>
                  <a:gd name="T22" fmla="*/ 71 w 197"/>
                  <a:gd name="T23" fmla="*/ 14 h 188"/>
                  <a:gd name="T24" fmla="*/ 77 w 197"/>
                  <a:gd name="T25" fmla="*/ 14 h 188"/>
                  <a:gd name="T26" fmla="*/ 133 w 197"/>
                  <a:gd name="T27" fmla="*/ 27 h 188"/>
                  <a:gd name="T28" fmla="*/ 170 w 197"/>
                  <a:gd name="T29" fmla="*/ 51 h 188"/>
                  <a:gd name="T30" fmla="*/ 179 w 197"/>
                  <a:gd name="T31" fmla="*/ 78 h 188"/>
                  <a:gd name="T32" fmla="*/ 184 w 197"/>
                  <a:gd name="T33" fmla="*/ 10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188">
                    <a:moveTo>
                      <a:pt x="184" y="106"/>
                    </a:moveTo>
                    <a:cubicBezTo>
                      <a:pt x="197" y="126"/>
                      <a:pt x="195" y="146"/>
                      <a:pt x="180" y="163"/>
                    </a:cubicBezTo>
                    <a:cubicBezTo>
                      <a:pt x="168" y="178"/>
                      <a:pt x="151" y="188"/>
                      <a:pt x="130" y="183"/>
                    </a:cubicBezTo>
                    <a:cubicBezTo>
                      <a:pt x="112" y="179"/>
                      <a:pt x="102" y="166"/>
                      <a:pt x="98" y="147"/>
                    </a:cubicBezTo>
                    <a:cubicBezTo>
                      <a:pt x="95" y="144"/>
                      <a:pt x="101" y="161"/>
                      <a:pt x="89" y="151"/>
                    </a:cubicBezTo>
                    <a:cubicBezTo>
                      <a:pt x="70" y="134"/>
                      <a:pt x="51" y="117"/>
                      <a:pt x="31" y="100"/>
                    </a:cubicBezTo>
                    <a:cubicBezTo>
                      <a:pt x="29" y="98"/>
                      <a:pt x="26" y="99"/>
                      <a:pt x="24" y="98"/>
                    </a:cubicBezTo>
                    <a:cubicBezTo>
                      <a:pt x="22" y="82"/>
                      <a:pt x="2" y="78"/>
                      <a:pt x="0" y="62"/>
                    </a:cubicBezTo>
                    <a:cubicBezTo>
                      <a:pt x="0" y="60"/>
                      <a:pt x="2" y="58"/>
                      <a:pt x="4" y="58"/>
                    </a:cubicBezTo>
                    <a:cubicBezTo>
                      <a:pt x="12" y="41"/>
                      <a:pt x="24" y="36"/>
                      <a:pt x="41" y="41"/>
                    </a:cubicBezTo>
                    <a:cubicBezTo>
                      <a:pt x="53" y="44"/>
                      <a:pt x="47" y="33"/>
                      <a:pt x="50" y="29"/>
                    </a:cubicBezTo>
                    <a:cubicBezTo>
                      <a:pt x="55" y="21"/>
                      <a:pt x="51" y="2"/>
                      <a:pt x="71" y="14"/>
                    </a:cubicBezTo>
                    <a:cubicBezTo>
                      <a:pt x="72" y="15"/>
                      <a:pt x="75" y="14"/>
                      <a:pt x="77" y="14"/>
                    </a:cubicBezTo>
                    <a:cubicBezTo>
                      <a:pt x="108" y="0"/>
                      <a:pt x="108" y="1"/>
                      <a:pt x="133" y="27"/>
                    </a:cubicBezTo>
                    <a:cubicBezTo>
                      <a:pt x="143" y="37"/>
                      <a:pt x="158" y="42"/>
                      <a:pt x="170" y="51"/>
                    </a:cubicBezTo>
                    <a:cubicBezTo>
                      <a:pt x="178" y="57"/>
                      <a:pt x="188" y="63"/>
                      <a:pt x="179" y="78"/>
                    </a:cubicBezTo>
                    <a:cubicBezTo>
                      <a:pt x="174" y="86"/>
                      <a:pt x="170" y="99"/>
                      <a:pt x="184" y="10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6" name="9Slide.vn 93">
                <a:extLst>
                  <a:ext uri="{FF2B5EF4-FFF2-40B4-BE49-F238E27FC236}">
                    <a16:creationId xmlns:a16="http://schemas.microsoft.com/office/drawing/2014/main" id="{3EB748FB-B6E3-5513-2BBA-6C8A04DE9E2A}"/>
                  </a:ext>
                </a:extLst>
              </p:cNvPr>
              <p:cNvSpPr>
                <a:spLocks/>
              </p:cNvSpPr>
              <p:nvPr/>
            </p:nvSpPr>
            <p:spPr bwMode="auto">
              <a:xfrm>
                <a:off x="6196659" y="5679708"/>
                <a:ext cx="272287" cy="204215"/>
              </a:xfrm>
              <a:custGeom>
                <a:avLst/>
                <a:gdLst>
                  <a:gd name="T0" fmla="*/ 0 w 254"/>
                  <a:gd name="T1" fmla="*/ 21 h 190"/>
                  <a:gd name="T2" fmla="*/ 113 w 254"/>
                  <a:gd name="T3" fmla="*/ 0 h 190"/>
                  <a:gd name="T4" fmla="*/ 132 w 254"/>
                  <a:gd name="T5" fmla="*/ 5 h 190"/>
                  <a:gd name="T6" fmla="*/ 201 w 254"/>
                  <a:gd name="T7" fmla="*/ 31 h 190"/>
                  <a:gd name="T8" fmla="*/ 247 w 254"/>
                  <a:gd name="T9" fmla="*/ 63 h 190"/>
                  <a:gd name="T10" fmla="*/ 244 w 254"/>
                  <a:gd name="T11" fmla="*/ 89 h 190"/>
                  <a:gd name="T12" fmla="*/ 223 w 254"/>
                  <a:gd name="T13" fmla="*/ 100 h 190"/>
                  <a:gd name="T14" fmla="*/ 219 w 254"/>
                  <a:gd name="T15" fmla="*/ 100 h 190"/>
                  <a:gd name="T16" fmla="*/ 208 w 254"/>
                  <a:gd name="T17" fmla="*/ 108 h 190"/>
                  <a:gd name="T18" fmla="*/ 203 w 254"/>
                  <a:gd name="T19" fmla="*/ 141 h 190"/>
                  <a:gd name="T20" fmla="*/ 191 w 254"/>
                  <a:gd name="T21" fmla="*/ 188 h 190"/>
                  <a:gd name="T22" fmla="*/ 187 w 254"/>
                  <a:gd name="T23" fmla="*/ 187 h 190"/>
                  <a:gd name="T24" fmla="*/ 170 w 254"/>
                  <a:gd name="T25" fmla="*/ 152 h 190"/>
                  <a:gd name="T26" fmla="*/ 168 w 254"/>
                  <a:gd name="T27" fmla="*/ 147 h 190"/>
                  <a:gd name="T28" fmla="*/ 75 w 254"/>
                  <a:gd name="T29" fmla="*/ 70 h 190"/>
                  <a:gd name="T30" fmla="*/ 64 w 254"/>
                  <a:gd name="T31" fmla="*/ 59 h 190"/>
                  <a:gd name="T32" fmla="*/ 44 w 254"/>
                  <a:gd name="T33" fmla="*/ 42 h 190"/>
                  <a:gd name="T34" fmla="*/ 0 w 254"/>
                  <a:gd name="T35" fmla="*/ 2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 h="190">
                    <a:moveTo>
                      <a:pt x="0" y="21"/>
                    </a:moveTo>
                    <a:cubicBezTo>
                      <a:pt x="39" y="18"/>
                      <a:pt x="75" y="2"/>
                      <a:pt x="113" y="0"/>
                    </a:cubicBezTo>
                    <a:cubicBezTo>
                      <a:pt x="121" y="0"/>
                      <a:pt x="127" y="1"/>
                      <a:pt x="132" y="5"/>
                    </a:cubicBezTo>
                    <a:cubicBezTo>
                      <a:pt x="153" y="21"/>
                      <a:pt x="177" y="26"/>
                      <a:pt x="201" y="31"/>
                    </a:cubicBezTo>
                    <a:cubicBezTo>
                      <a:pt x="221" y="34"/>
                      <a:pt x="236" y="46"/>
                      <a:pt x="247" y="63"/>
                    </a:cubicBezTo>
                    <a:cubicBezTo>
                      <a:pt x="254" y="74"/>
                      <a:pt x="251" y="83"/>
                      <a:pt x="244" y="89"/>
                    </a:cubicBezTo>
                    <a:cubicBezTo>
                      <a:pt x="239" y="94"/>
                      <a:pt x="238" y="112"/>
                      <a:pt x="223" y="100"/>
                    </a:cubicBezTo>
                    <a:cubicBezTo>
                      <a:pt x="222" y="99"/>
                      <a:pt x="221" y="98"/>
                      <a:pt x="219" y="100"/>
                    </a:cubicBezTo>
                    <a:cubicBezTo>
                      <a:pt x="215" y="103"/>
                      <a:pt x="211" y="105"/>
                      <a:pt x="208" y="108"/>
                    </a:cubicBezTo>
                    <a:cubicBezTo>
                      <a:pt x="220" y="120"/>
                      <a:pt x="187" y="124"/>
                      <a:pt x="203" y="141"/>
                    </a:cubicBezTo>
                    <a:cubicBezTo>
                      <a:pt x="220" y="160"/>
                      <a:pt x="214" y="177"/>
                      <a:pt x="191" y="188"/>
                    </a:cubicBezTo>
                    <a:cubicBezTo>
                      <a:pt x="188" y="190"/>
                      <a:pt x="186" y="188"/>
                      <a:pt x="187" y="187"/>
                    </a:cubicBezTo>
                    <a:cubicBezTo>
                      <a:pt x="191" y="171"/>
                      <a:pt x="162" y="170"/>
                      <a:pt x="170" y="152"/>
                    </a:cubicBezTo>
                    <a:cubicBezTo>
                      <a:pt x="171" y="151"/>
                      <a:pt x="172" y="149"/>
                      <a:pt x="168" y="147"/>
                    </a:cubicBezTo>
                    <a:cubicBezTo>
                      <a:pt x="127" y="133"/>
                      <a:pt x="95" y="108"/>
                      <a:pt x="75" y="70"/>
                    </a:cubicBezTo>
                    <a:cubicBezTo>
                      <a:pt x="72" y="65"/>
                      <a:pt x="69" y="60"/>
                      <a:pt x="64" y="59"/>
                    </a:cubicBezTo>
                    <a:cubicBezTo>
                      <a:pt x="54" y="57"/>
                      <a:pt x="50" y="49"/>
                      <a:pt x="44" y="42"/>
                    </a:cubicBezTo>
                    <a:cubicBezTo>
                      <a:pt x="32" y="30"/>
                      <a:pt x="21" y="15"/>
                      <a:pt x="0" y="2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7" name="9Slide.vn 94">
                <a:extLst>
                  <a:ext uri="{FF2B5EF4-FFF2-40B4-BE49-F238E27FC236}">
                    <a16:creationId xmlns:a16="http://schemas.microsoft.com/office/drawing/2014/main" id="{A44B1DD1-48C1-0301-1155-3A62A6E00299}"/>
                  </a:ext>
                </a:extLst>
              </p:cNvPr>
              <p:cNvSpPr>
                <a:spLocks/>
              </p:cNvSpPr>
              <p:nvPr/>
            </p:nvSpPr>
            <p:spPr bwMode="auto">
              <a:xfrm>
                <a:off x="6109759" y="5578324"/>
                <a:ext cx="360635" cy="156420"/>
              </a:xfrm>
              <a:custGeom>
                <a:avLst/>
                <a:gdLst>
                  <a:gd name="T0" fmla="*/ 99 w 336"/>
                  <a:gd name="T1" fmla="*/ 25 h 146"/>
                  <a:gd name="T2" fmla="*/ 106 w 336"/>
                  <a:gd name="T3" fmla="*/ 9 h 146"/>
                  <a:gd name="T4" fmla="*/ 137 w 336"/>
                  <a:gd name="T5" fmla="*/ 6 h 146"/>
                  <a:gd name="T6" fmla="*/ 184 w 336"/>
                  <a:gd name="T7" fmla="*/ 33 h 146"/>
                  <a:gd name="T8" fmla="*/ 207 w 336"/>
                  <a:gd name="T9" fmla="*/ 46 h 146"/>
                  <a:gd name="T10" fmla="*/ 200 w 336"/>
                  <a:gd name="T11" fmla="*/ 65 h 146"/>
                  <a:gd name="T12" fmla="*/ 229 w 336"/>
                  <a:gd name="T13" fmla="*/ 68 h 146"/>
                  <a:gd name="T14" fmla="*/ 249 w 336"/>
                  <a:gd name="T15" fmla="*/ 66 h 146"/>
                  <a:gd name="T16" fmla="*/ 259 w 336"/>
                  <a:gd name="T17" fmla="*/ 68 h 146"/>
                  <a:gd name="T18" fmla="*/ 291 w 336"/>
                  <a:gd name="T19" fmla="*/ 60 h 146"/>
                  <a:gd name="T20" fmla="*/ 307 w 336"/>
                  <a:gd name="T21" fmla="*/ 57 h 146"/>
                  <a:gd name="T22" fmla="*/ 319 w 336"/>
                  <a:gd name="T23" fmla="*/ 54 h 146"/>
                  <a:gd name="T24" fmla="*/ 326 w 336"/>
                  <a:gd name="T25" fmla="*/ 67 h 146"/>
                  <a:gd name="T26" fmla="*/ 325 w 336"/>
                  <a:gd name="T27" fmla="*/ 120 h 146"/>
                  <a:gd name="T28" fmla="*/ 330 w 336"/>
                  <a:gd name="T29" fmla="*/ 135 h 146"/>
                  <a:gd name="T30" fmla="*/ 332 w 336"/>
                  <a:gd name="T31" fmla="*/ 144 h 146"/>
                  <a:gd name="T32" fmla="*/ 323 w 336"/>
                  <a:gd name="T33" fmla="*/ 141 h 146"/>
                  <a:gd name="T34" fmla="*/ 274 w 336"/>
                  <a:gd name="T35" fmla="*/ 116 h 146"/>
                  <a:gd name="T36" fmla="*/ 257 w 336"/>
                  <a:gd name="T37" fmla="*/ 103 h 146"/>
                  <a:gd name="T38" fmla="*/ 237 w 336"/>
                  <a:gd name="T39" fmla="*/ 104 h 146"/>
                  <a:gd name="T40" fmla="*/ 210 w 336"/>
                  <a:gd name="T41" fmla="*/ 92 h 146"/>
                  <a:gd name="T42" fmla="*/ 188 w 336"/>
                  <a:gd name="T43" fmla="*/ 86 h 146"/>
                  <a:gd name="T44" fmla="*/ 120 w 336"/>
                  <a:gd name="T45" fmla="*/ 101 h 146"/>
                  <a:gd name="T46" fmla="*/ 68 w 336"/>
                  <a:gd name="T47" fmla="*/ 96 h 146"/>
                  <a:gd name="T48" fmla="*/ 38 w 336"/>
                  <a:gd name="T49" fmla="*/ 100 h 146"/>
                  <a:gd name="T50" fmla="*/ 0 w 336"/>
                  <a:gd name="T51" fmla="*/ 96 h 146"/>
                  <a:gd name="T52" fmla="*/ 8 w 336"/>
                  <a:gd name="T53" fmla="*/ 72 h 146"/>
                  <a:gd name="T54" fmla="*/ 43 w 336"/>
                  <a:gd name="T55" fmla="*/ 33 h 146"/>
                  <a:gd name="T56" fmla="*/ 79 w 336"/>
                  <a:gd name="T57" fmla="*/ 29 h 146"/>
                  <a:gd name="T58" fmla="*/ 99 w 336"/>
                  <a:gd name="T59" fmla="*/ 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146">
                    <a:moveTo>
                      <a:pt x="99" y="25"/>
                    </a:moveTo>
                    <a:cubicBezTo>
                      <a:pt x="95" y="16"/>
                      <a:pt x="90" y="8"/>
                      <a:pt x="106" y="9"/>
                    </a:cubicBezTo>
                    <a:cubicBezTo>
                      <a:pt x="116" y="9"/>
                      <a:pt x="126" y="8"/>
                      <a:pt x="137" y="6"/>
                    </a:cubicBezTo>
                    <a:cubicBezTo>
                      <a:pt x="159" y="0"/>
                      <a:pt x="172" y="18"/>
                      <a:pt x="184" y="33"/>
                    </a:cubicBezTo>
                    <a:cubicBezTo>
                      <a:pt x="190" y="41"/>
                      <a:pt x="198" y="44"/>
                      <a:pt x="207" y="46"/>
                    </a:cubicBezTo>
                    <a:cubicBezTo>
                      <a:pt x="208" y="55"/>
                      <a:pt x="187" y="56"/>
                      <a:pt x="200" y="65"/>
                    </a:cubicBezTo>
                    <a:cubicBezTo>
                      <a:pt x="207" y="71"/>
                      <a:pt x="222" y="75"/>
                      <a:pt x="229" y="68"/>
                    </a:cubicBezTo>
                    <a:cubicBezTo>
                      <a:pt x="237" y="59"/>
                      <a:pt x="245" y="64"/>
                      <a:pt x="249" y="66"/>
                    </a:cubicBezTo>
                    <a:cubicBezTo>
                      <a:pt x="253" y="70"/>
                      <a:pt x="253" y="73"/>
                      <a:pt x="259" y="68"/>
                    </a:cubicBezTo>
                    <a:cubicBezTo>
                      <a:pt x="268" y="61"/>
                      <a:pt x="276" y="47"/>
                      <a:pt x="291" y="60"/>
                    </a:cubicBezTo>
                    <a:cubicBezTo>
                      <a:pt x="293" y="62"/>
                      <a:pt x="301" y="58"/>
                      <a:pt x="307" y="57"/>
                    </a:cubicBezTo>
                    <a:cubicBezTo>
                      <a:pt x="311" y="57"/>
                      <a:pt x="315" y="55"/>
                      <a:pt x="319" y="54"/>
                    </a:cubicBezTo>
                    <a:cubicBezTo>
                      <a:pt x="330" y="54"/>
                      <a:pt x="327" y="65"/>
                      <a:pt x="326" y="67"/>
                    </a:cubicBezTo>
                    <a:cubicBezTo>
                      <a:pt x="323" y="85"/>
                      <a:pt x="332" y="104"/>
                      <a:pt x="325" y="120"/>
                    </a:cubicBezTo>
                    <a:cubicBezTo>
                      <a:pt x="321" y="129"/>
                      <a:pt x="330" y="130"/>
                      <a:pt x="330" y="135"/>
                    </a:cubicBezTo>
                    <a:cubicBezTo>
                      <a:pt x="331" y="138"/>
                      <a:pt x="336" y="142"/>
                      <a:pt x="332" y="144"/>
                    </a:cubicBezTo>
                    <a:cubicBezTo>
                      <a:pt x="329" y="146"/>
                      <a:pt x="326" y="144"/>
                      <a:pt x="323" y="141"/>
                    </a:cubicBezTo>
                    <a:cubicBezTo>
                      <a:pt x="309" y="128"/>
                      <a:pt x="295" y="116"/>
                      <a:pt x="274" y="116"/>
                    </a:cubicBezTo>
                    <a:cubicBezTo>
                      <a:pt x="268" y="116"/>
                      <a:pt x="257" y="114"/>
                      <a:pt x="257" y="103"/>
                    </a:cubicBezTo>
                    <a:cubicBezTo>
                      <a:pt x="250" y="113"/>
                      <a:pt x="243" y="104"/>
                      <a:pt x="237" y="104"/>
                    </a:cubicBezTo>
                    <a:cubicBezTo>
                      <a:pt x="224" y="105"/>
                      <a:pt x="218" y="96"/>
                      <a:pt x="210" y="92"/>
                    </a:cubicBezTo>
                    <a:cubicBezTo>
                      <a:pt x="202" y="88"/>
                      <a:pt x="194" y="83"/>
                      <a:pt x="188" y="86"/>
                    </a:cubicBezTo>
                    <a:cubicBezTo>
                      <a:pt x="166" y="95"/>
                      <a:pt x="141" y="89"/>
                      <a:pt x="120" y="101"/>
                    </a:cubicBezTo>
                    <a:cubicBezTo>
                      <a:pt x="102" y="110"/>
                      <a:pt x="85" y="101"/>
                      <a:pt x="68" y="96"/>
                    </a:cubicBezTo>
                    <a:cubicBezTo>
                      <a:pt x="57" y="92"/>
                      <a:pt x="47" y="90"/>
                      <a:pt x="38" y="100"/>
                    </a:cubicBezTo>
                    <a:cubicBezTo>
                      <a:pt x="24" y="116"/>
                      <a:pt x="13" y="96"/>
                      <a:pt x="0" y="96"/>
                    </a:cubicBezTo>
                    <a:cubicBezTo>
                      <a:pt x="1" y="88"/>
                      <a:pt x="1" y="81"/>
                      <a:pt x="8" y="72"/>
                    </a:cubicBezTo>
                    <a:cubicBezTo>
                      <a:pt x="19" y="58"/>
                      <a:pt x="29" y="44"/>
                      <a:pt x="43" y="33"/>
                    </a:cubicBezTo>
                    <a:cubicBezTo>
                      <a:pt x="51" y="26"/>
                      <a:pt x="63" y="24"/>
                      <a:pt x="79" y="29"/>
                    </a:cubicBezTo>
                    <a:cubicBezTo>
                      <a:pt x="86" y="29"/>
                      <a:pt x="94" y="34"/>
                      <a:pt x="99" y="2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8" name="9Slide.vn 95">
                <a:extLst>
                  <a:ext uri="{FF2B5EF4-FFF2-40B4-BE49-F238E27FC236}">
                    <a16:creationId xmlns:a16="http://schemas.microsoft.com/office/drawing/2014/main" id="{C7A05323-1762-B688-AB33-179F6C5B8C5F}"/>
                  </a:ext>
                </a:extLst>
              </p:cNvPr>
              <p:cNvSpPr>
                <a:spLocks/>
              </p:cNvSpPr>
              <p:nvPr/>
            </p:nvSpPr>
            <p:spPr bwMode="auto">
              <a:xfrm>
                <a:off x="5922924" y="5812954"/>
                <a:ext cx="205663" cy="149179"/>
              </a:xfrm>
              <a:custGeom>
                <a:avLst/>
                <a:gdLst>
                  <a:gd name="T0" fmla="*/ 0 w 191"/>
                  <a:gd name="T1" fmla="*/ 105 h 139"/>
                  <a:gd name="T2" fmla="*/ 18 w 191"/>
                  <a:gd name="T3" fmla="*/ 89 h 139"/>
                  <a:gd name="T4" fmla="*/ 32 w 191"/>
                  <a:gd name="T5" fmla="*/ 80 h 139"/>
                  <a:gd name="T6" fmla="*/ 71 w 191"/>
                  <a:gd name="T7" fmla="*/ 41 h 139"/>
                  <a:gd name="T8" fmla="*/ 75 w 191"/>
                  <a:gd name="T9" fmla="*/ 22 h 139"/>
                  <a:gd name="T10" fmla="*/ 99 w 191"/>
                  <a:gd name="T11" fmla="*/ 9 h 139"/>
                  <a:gd name="T12" fmla="*/ 137 w 191"/>
                  <a:gd name="T13" fmla="*/ 9 h 139"/>
                  <a:gd name="T14" fmla="*/ 149 w 191"/>
                  <a:gd name="T15" fmla="*/ 8 h 139"/>
                  <a:gd name="T16" fmla="*/ 172 w 191"/>
                  <a:gd name="T17" fmla="*/ 8 h 139"/>
                  <a:gd name="T18" fmla="*/ 183 w 191"/>
                  <a:gd name="T19" fmla="*/ 6 h 139"/>
                  <a:gd name="T20" fmla="*/ 189 w 191"/>
                  <a:gd name="T21" fmla="*/ 21 h 139"/>
                  <a:gd name="T22" fmla="*/ 176 w 191"/>
                  <a:gd name="T23" fmla="*/ 72 h 139"/>
                  <a:gd name="T24" fmla="*/ 168 w 191"/>
                  <a:gd name="T25" fmla="*/ 84 h 139"/>
                  <a:gd name="T26" fmla="*/ 60 w 191"/>
                  <a:gd name="T27" fmla="*/ 137 h 139"/>
                  <a:gd name="T28" fmla="*/ 16 w 191"/>
                  <a:gd name="T29" fmla="*/ 136 h 139"/>
                  <a:gd name="T30" fmla="*/ 22 w 191"/>
                  <a:gd name="T31" fmla="*/ 112 h 139"/>
                  <a:gd name="T32" fmla="*/ 0 w 191"/>
                  <a:gd name="T33" fmla="*/ 105 h 139"/>
                  <a:gd name="T34" fmla="*/ 0 w 191"/>
                  <a:gd name="T35" fmla="*/ 10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139">
                    <a:moveTo>
                      <a:pt x="0" y="105"/>
                    </a:moveTo>
                    <a:cubicBezTo>
                      <a:pt x="5" y="98"/>
                      <a:pt x="9" y="93"/>
                      <a:pt x="18" y="89"/>
                    </a:cubicBezTo>
                    <a:cubicBezTo>
                      <a:pt x="23" y="88"/>
                      <a:pt x="30" y="86"/>
                      <a:pt x="32" y="80"/>
                    </a:cubicBezTo>
                    <a:cubicBezTo>
                      <a:pt x="39" y="60"/>
                      <a:pt x="55" y="51"/>
                      <a:pt x="71" y="41"/>
                    </a:cubicBezTo>
                    <a:cubicBezTo>
                      <a:pt x="80" y="37"/>
                      <a:pt x="74" y="29"/>
                      <a:pt x="75" y="22"/>
                    </a:cubicBezTo>
                    <a:cubicBezTo>
                      <a:pt x="78" y="4"/>
                      <a:pt x="83" y="3"/>
                      <a:pt x="99" y="9"/>
                    </a:cubicBezTo>
                    <a:cubicBezTo>
                      <a:pt x="110" y="13"/>
                      <a:pt x="125" y="19"/>
                      <a:pt x="137" y="9"/>
                    </a:cubicBezTo>
                    <a:cubicBezTo>
                      <a:pt x="142" y="5"/>
                      <a:pt x="145" y="6"/>
                      <a:pt x="149" y="8"/>
                    </a:cubicBezTo>
                    <a:cubicBezTo>
                      <a:pt x="157" y="12"/>
                      <a:pt x="165" y="11"/>
                      <a:pt x="172" y="8"/>
                    </a:cubicBezTo>
                    <a:cubicBezTo>
                      <a:pt x="176" y="7"/>
                      <a:pt x="177" y="0"/>
                      <a:pt x="183" y="6"/>
                    </a:cubicBezTo>
                    <a:cubicBezTo>
                      <a:pt x="188" y="10"/>
                      <a:pt x="191" y="15"/>
                      <a:pt x="189" y="21"/>
                    </a:cubicBezTo>
                    <a:cubicBezTo>
                      <a:pt x="183" y="38"/>
                      <a:pt x="178" y="54"/>
                      <a:pt x="176" y="72"/>
                    </a:cubicBezTo>
                    <a:cubicBezTo>
                      <a:pt x="176" y="76"/>
                      <a:pt x="172" y="82"/>
                      <a:pt x="168" y="84"/>
                    </a:cubicBezTo>
                    <a:cubicBezTo>
                      <a:pt x="133" y="105"/>
                      <a:pt x="101" y="130"/>
                      <a:pt x="60" y="137"/>
                    </a:cubicBezTo>
                    <a:cubicBezTo>
                      <a:pt x="46" y="139"/>
                      <a:pt x="34" y="128"/>
                      <a:pt x="16" y="136"/>
                    </a:cubicBezTo>
                    <a:cubicBezTo>
                      <a:pt x="21" y="126"/>
                      <a:pt x="30" y="121"/>
                      <a:pt x="22" y="112"/>
                    </a:cubicBezTo>
                    <a:cubicBezTo>
                      <a:pt x="15" y="105"/>
                      <a:pt x="7" y="107"/>
                      <a:pt x="0" y="105"/>
                    </a:cubicBezTo>
                    <a:cubicBezTo>
                      <a:pt x="0" y="105"/>
                      <a:pt x="0" y="105"/>
                      <a:pt x="0" y="10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39" name="9Slide.vn 96">
                <a:extLst>
                  <a:ext uri="{FF2B5EF4-FFF2-40B4-BE49-F238E27FC236}">
                    <a16:creationId xmlns:a16="http://schemas.microsoft.com/office/drawing/2014/main" id="{63C77C18-1779-D2F0-427F-AA4887320DE6}"/>
                  </a:ext>
                </a:extLst>
              </p:cNvPr>
              <p:cNvSpPr>
                <a:spLocks/>
              </p:cNvSpPr>
              <p:nvPr/>
            </p:nvSpPr>
            <p:spPr bwMode="auto">
              <a:xfrm>
                <a:off x="6059068" y="5678260"/>
                <a:ext cx="217250" cy="165110"/>
              </a:xfrm>
              <a:custGeom>
                <a:avLst/>
                <a:gdLst>
                  <a:gd name="T0" fmla="*/ 18 w 203"/>
                  <a:gd name="T1" fmla="*/ 47 h 154"/>
                  <a:gd name="T2" fmla="*/ 66 w 203"/>
                  <a:gd name="T3" fmla="*/ 59 h 154"/>
                  <a:gd name="T4" fmla="*/ 85 w 203"/>
                  <a:gd name="T5" fmla="*/ 39 h 154"/>
                  <a:gd name="T6" fmla="*/ 70 w 203"/>
                  <a:gd name="T7" fmla="*/ 26 h 154"/>
                  <a:gd name="T8" fmla="*/ 91 w 203"/>
                  <a:gd name="T9" fmla="*/ 11 h 154"/>
                  <a:gd name="T10" fmla="*/ 115 w 203"/>
                  <a:gd name="T11" fmla="*/ 20 h 154"/>
                  <a:gd name="T12" fmla="*/ 132 w 203"/>
                  <a:gd name="T13" fmla="*/ 31 h 154"/>
                  <a:gd name="T14" fmla="*/ 164 w 203"/>
                  <a:gd name="T15" fmla="*/ 53 h 154"/>
                  <a:gd name="T16" fmla="*/ 185 w 203"/>
                  <a:gd name="T17" fmla="*/ 67 h 154"/>
                  <a:gd name="T18" fmla="*/ 203 w 203"/>
                  <a:gd name="T19" fmla="*/ 89 h 154"/>
                  <a:gd name="T20" fmla="*/ 175 w 203"/>
                  <a:gd name="T21" fmla="*/ 104 h 154"/>
                  <a:gd name="T22" fmla="*/ 154 w 203"/>
                  <a:gd name="T23" fmla="*/ 120 h 154"/>
                  <a:gd name="T24" fmla="*/ 127 w 203"/>
                  <a:gd name="T25" fmla="*/ 134 h 154"/>
                  <a:gd name="T26" fmla="*/ 115 w 203"/>
                  <a:gd name="T27" fmla="*/ 142 h 154"/>
                  <a:gd name="T28" fmla="*/ 90 w 203"/>
                  <a:gd name="T29" fmla="*/ 148 h 154"/>
                  <a:gd name="T30" fmla="*/ 46 w 203"/>
                  <a:gd name="T31" fmla="*/ 106 h 154"/>
                  <a:gd name="T32" fmla="*/ 15 w 203"/>
                  <a:gd name="T33" fmla="*/ 78 h 154"/>
                  <a:gd name="T34" fmla="*/ 19 w 203"/>
                  <a:gd name="T35" fmla="*/ 48 h 154"/>
                  <a:gd name="T36" fmla="*/ 18 w 203"/>
                  <a:gd name="T37" fmla="*/ 47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3" h="154">
                    <a:moveTo>
                      <a:pt x="18" y="47"/>
                    </a:moveTo>
                    <a:cubicBezTo>
                      <a:pt x="32" y="60"/>
                      <a:pt x="44" y="75"/>
                      <a:pt x="66" y="59"/>
                    </a:cubicBezTo>
                    <a:cubicBezTo>
                      <a:pt x="75" y="54"/>
                      <a:pt x="86" y="58"/>
                      <a:pt x="85" y="39"/>
                    </a:cubicBezTo>
                    <a:cubicBezTo>
                      <a:pt x="83" y="26"/>
                      <a:pt x="77" y="29"/>
                      <a:pt x="70" y="26"/>
                    </a:cubicBezTo>
                    <a:cubicBezTo>
                      <a:pt x="75" y="18"/>
                      <a:pt x="85" y="17"/>
                      <a:pt x="91" y="11"/>
                    </a:cubicBezTo>
                    <a:cubicBezTo>
                      <a:pt x="103" y="0"/>
                      <a:pt x="113" y="4"/>
                      <a:pt x="115" y="20"/>
                    </a:cubicBezTo>
                    <a:cubicBezTo>
                      <a:pt x="116" y="33"/>
                      <a:pt x="127" y="31"/>
                      <a:pt x="132" y="31"/>
                    </a:cubicBezTo>
                    <a:cubicBezTo>
                      <a:pt x="148" y="32"/>
                      <a:pt x="159" y="36"/>
                      <a:pt x="164" y="53"/>
                    </a:cubicBezTo>
                    <a:cubicBezTo>
                      <a:pt x="166" y="60"/>
                      <a:pt x="177" y="65"/>
                      <a:pt x="185" y="67"/>
                    </a:cubicBezTo>
                    <a:cubicBezTo>
                      <a:pt x="196" y="71"/>
                      <a:pt x="197" y="82"/>
                      <a:pt x="203" y="89"/>
                    </a:cubicBezTo>
                    <a:cubicBezTo>
                      <a:pt x="192" y="92"/>
                      <a:pt x="190" y="108"/>
                      <a:pt x="175" y="104"/>
                    </a:cubicBezTo>
                    <a:cubicBezTo>
                      <a:pt x="164" y="102"/>
                      <a:pt x="155" y="104"/>
                      <a:pt x="154" y="120"/>
                    </a:cubicBezTo>
                    <a:cubicBezTo>
                      <a:pt x="154" y="136"/>
                      <a:pt x="136" y="129"/>
                      <a:pt x="127" y="134"/>
                    </a:cubicBezTo>
                    <a:cubicBezTo>
                      <a:pt x="123" y="136"/>
                      <a:pt x="118" y="134"/>
                      <a:pt x="115" y="142"/>
                    </a:cubicBezTo>
                    <a:cubicBezTo>
                      <a:pt x="110" y="153"/>
                      <a:pt x="99" y="154"/>
                      <a:pt x="90" y="148"/>
                    </a:cubicBezTo>
                    <a:cubicBezTo>
                      <a:pt x="74" y="135"/>
                      <a:pt x="55" y="126"/>
                      <a:pt x="46" y="106"/>
                    </a:cubicBezTo>
                    <a:cubicBezTo>
                      <a:pt x="40" y="93"/>
                      <a:pt x="25" y="87"/>
                      <a:pt x="15" y="78"/>
                    </a:cubicBezTo>
                    <a:cubicBezTo>
                      <a:pt x="0" y="65"/>
                      <a:pt x="0" y="60"/>
                      <a:pt x="19" y="48"/>
                    </a:cubicBezTo>
                    <a:cubicBezTo>
                      <a:pt x="19" y="48"/>
                      <a:pt x="18" y="47"/>
                      <a:pt x="18" y="4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0" name="9Slide.vn 97">
                <a:extLst>
                  <a:ext uri="{FF2B5EF4-FFF2-40B4-BE49-F238E27FC236}">
                    <a16:creationId xmlns:a16="http://schemas.microsoft.com/office/drawing/2014/main" id="{0F4B63C5-2227-E10D-0422-FD93DEE32485}"/>
                  </a:ext>
                </a:extLst>
              </p:cNvPr>
              <p:cNvSpPr>
                <a:spLocks/>
              </p:cNvSpPr>
              <p:nvPr/>
            </p:nvSpPr>
            <p:spPr bwMode="auto">
              <a:xfrm>
                <a:off x="5883819" y="5679708"/>
                <a:ext cx="218699" cy="152075"/>
              </a:xfrm>
              <a:custGeom>
                <a:avLst/>
                <a:gdLst>
                  <a:gd name="T0" fmla="*/ 198 w 204"/>
                  <a:gd name="T1" fmla="*/ 118 h 142"/>
                  <a:gd name="T2" fmla="*/ 184 w 204"/>
                  <a:gd name="T3" fmla="*/ 122 h 142"/>
                  <a:gd name="T4" fmla="*/ 177 w 204"/>
                  <a:gd name="T5" fmla="*/ 122 h 142"/>
                  <a:gd name="T6" fmla="*/ 130 w 204"/>
                  <a:gd name="T7" fmla="*/ 120 h 142"/>
                  <a:gd name="T8" fmla="*/ 122 w 204"/>
                  <a:gd name="T9" fmla="*/ 117 h 142"/>
                  <a:gd name="T10" fmla="*/ 109 w 204"/>
                  <a:gd name="T11" fmla="*/ 128 h 142"/>
                  <a:gd name="T12" fmla="*/ 102 w 204"/>
                  <a:gd name="T13" fmla="*/ 142 h 142"/>
                  <a:gd name="T14" fmla="*/ 102 w 204"/>
                  <a:gd name="T15" fmla="*/ 142 h 142"/>
                  <a:gd name="T16" fmla="*/ 78 w 204"/>
                  <a:gd name="T17" fmla="*/ 118 h 142"/>
                  <a:gd name="T18" fmla="*/ 78 w 204"/>
                  <a:gd name="T19" fmla="*/ 118 h 142"/>
                  <a:gd name="T20" fmla="*/ 40 w 204"/>
                  <a:gd name="T21" fmla="*/ 69 h 142"/>
                  <a:gd name="T22" fmla="*/ 20 w 204"/>
                  <a:gd name="T23" fmla="*/ 58 h 142"/>
                  <a:gd name="T24" fmla="*/ 2 w 204"/>
                  <a:gd name="T25" fmla="*/ 43 h 142"/>
                  <a:gd name="T26" fmla="*/ 6 w 204"/>
                  <a:gd name="T27" fmla="*/ 33 h 142"/>
                  <a:gd name="T28" fmla="*/ 11 w 204"/>
                  <a:gd name="T29" fmla="*/ 36 h 142"/>
                  <a:gd name="T30" fmla="*/ 16 w 204"/>
                  <a:gd name="T31" fmla="*/ 34 h 142"/>
                  <a:gd name="T32" fmla="*/ 28 w 204"/>
                  <a:gd name="T33" fmla="*/ 30 h 142"/>
                  <a:gd name="T34" fmla="*/ 86 w 204"/>
                  <a:gd name="T35" fmla="*/ 8 h 142"/>
                  <a:gd name="T36" fmla="*/ 103 w 204"/>
                  <a:gd name="T37" fmla="*/ 9 h 142"/>
                  <a:gd name="T38" fmla="*/ 131 w 204"/>
                  <a:gd name="T39" fmla="*/ 42 h 142"/>
                  <a:gd name="T40" fmla="*/ 200 w 204"/>
                  <a:gd name="T41" fmla="*/ 103 h 142"/>
                  <a:gd name="T42" fmla="*/ 202 w 204"/>
                  <a:gd name="T43" fmla="*/ 110 h 142"/>
                  <a:gd name="T44" fmla="*/ 198 w 204"/>
                  <a:gd name="T45" fmla="*/ 11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142">
                    <a:moveTo>
                      <a:pt x="198" y="118"/>
                    </a:moveTo>
                    <a:cubicBezTo>
                      <a:pt x="193" y="119"/>
                      <a:pt x="192" y="133"/>
                      <a:pt x="184" y="122"/>
                    </a:cubicBezTo>
                    <a:cubicBezTo>
                      <a:pt x="182" y="120"/>
                      <a:pt x="181" y="120"/>
                      <a:pt x="177" y="122"/>
                    </a:cubicBezTo>
                    <a:cubicBezTo>
                      <a:pt x="162" y="131"/>
                      <a:pt x="145" y="135"/>
                      <a:pt x="130" y="120"/>
                    </a:cubicBezTo>
                    <a:cubicBezTo>
                      <a:pt x="127" y="118"/>
                      <a:pt x="123" y="111"/>
                      <a:pt x="122" y="117"/>
                    </a:cubicBezTo>
                    <a:cubicBezTo>
                      <a:pt x="120" y="126"/>
                      <a:pt x="105" y="115"/>
                      <a:pt x="109" y="128"/>
                    </a:cubicBezTo>
                    <a:cubicBezTo>
                      <a:pt x="111" y="133"/>
                      <a:pt x="108" y="139"/>
                      <a:pt x="102" y="142"/>
                    </a:cubicBezTo>
                    <a:cubicBezTo>
                      <a:pt x="102" y="142"/>
                      <a:pt x="102" y="142"/>
                      <a:pt x="102" y="142"/>
                    </a:cubicBezTo>
                    <a:cubicBezTo>
                      <a:pt x="96" y="133"/>
                      <a:pt x="87" y="124"/>
                      <a:pt x="78" y="118"/>
                    </a:cubicBezTo>
                    <a:cubicBezTo>
                      <a:pt x="78" y="118"/>
                      <a:pt x="78" y="118"/>
                      <a:pt x="78" y="118"/>
                    </a:cubicBezTo>
                    <a:cubicBezTo>
                      <a:pt x="65" y="102"/>
                      <a:pt x="51" y="87"/>
                      <a:pt x="40" y="69"/>
                    </a:cubicBezTo>
                    <a:cubicBezTo>
                      <a:pt x="34" y="60"/>
                      <a:pt x="29" y="58"/>
                      <a:pt x="20" y="58"/>
                    </a:cubicBezTo>
                    <a:cubicBezTo>
                      <a:pt x="11" y="58"/>
                      <a:pt x="7" y="49"/>
                      <a:pt x="2" y="43"/>
                    </a:cubicBezTo>
                    <a:cubicBezTo>
                      <a:pt x="0" y="40"/>
                      <a:pt x="1" y="35"/>
                      <a:pt x="6" y="33"/>
                    </a:cubicBezTo>
                    <a:cubicBezTo>
                      <a:pt x="12" y="28"/>
                      <a:pt x="9" y="36"/>
                      <a:pt x="11" y="36"/>
                    </a:cubicBezTo>
                    <a:cubicBezTo>
                      <a:pt x="14" y="38"/>
                      <a:pt x="16" y="40"/>
                      <a:pt x="16" y="34"/>
                    </a:cubicBezTo>
                    <a:cubicBezTo>
                      <a:pt x="17" y="28"/>
                      <a:pt x="18" y="28"/>
                      <a:pt x="28" y="30"/>
                    </a:cubicBezTo>
                    <a:cubicBezTo>
                      <a:pt x="52" y="35"/>
                      <a:pt x="70" y="24"/>
                      <a:pt x="86" y="8"/>
                    </a:cubicBezTo>
                    <a:cubicBezTo>
                      <a:pt x="94" y="0"/>
                      <a:pt x="97" y="3"/>
                      <a:pt x="103" y="9"/>
                    </a:cubicBezTo>
                    <a:cubicBezTo>
                      <a:pt x="113" y="20"/>
                      <a:pt x="124" y="29"/>
                      <a:pt x="131" y="42"/>
                    </a:cubicBezTo>
                    <a:cubicBezTo>
                      <a:pt x="147" y="69"/>
                      <a:pt x="178" y="81"/>
                      <a:pt x="200" y="103"/>
                    </a:cubicBezTo>
                    <a:cubicBezTo>
                      <a:pt x="201" y="104"/>
                      <a:pt x="201" y="107"/>
                      <a:pt x="202" y="110"/>
                    </a:cubicBezTo>
                    <a:cubicBezTo>
                      <a:pt x="204" y="114"/>
                      <a:pt x="202" y="117"/>
                      <a:pt x="198" y="11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1" name="9Slide.vn 98">
                <a:extLst>
                  <a:ext uri="{FF2B5EF4-FFF2-40B4-BE49-F238E27FC236}">
                    <a16:creationId xmlns:a16="http://schemas.microsoft.com/office/drawing/2014/main" id="{C66376A8-76B3-36F7-CE7C-CC547E73C872}"/>
                  </a:ext>
                </a:extLst>
              </p:cNvPr>
              <p:cNvSpPr>
                <a:spLocks/>
              </p:cNvSpPr>
              <p:nvPr/>
            </p:nvSpPr>
            <p:spPr bwMode="auto">
              <a:xfrm>
                <a:off x="5808506" y="5671018"/>
                <a:ext cx="27519" cy="20277"/>
              </a:xfrm>
              <a:custGeom>
                <a:avLst/>
                <a:gdLst>
                  <a:gd name="T0" fmla="*/ 0 w 26"/>
                  <a:gd name="T1" fmla="*/ 6 h 18"/>
                  <a:gd name="T2" fmla="*/ 12 w 26"/>
                  <a:gd name="T3" fmla="*/ 4 h 18"/>
                  <a:gd name="T4" fmla="*/ 25 w 26"/>
                  <a:gd name="T5" fmla="*/ 8 h 18"/>
                  <a:gd name="T6" fmla="*/ 16 w 26"/>
                  <a:gd name="T7" fmla="*/ 18 h 18"/>
                  <a:gd name="T8" fmla="*/ 0 w 26"/>
                  <a:gd name="T9" fmla="*/ 6 h 18"/>
                </a:gdLst>
                <a:ahLst/>
                <a:cxnLst>
                  <a:cxn ang="0">
                    <a:pos x="T0" y="T1"/>
                  </a:cxn>
                  <a:cxn ang="0">
                    <a:pos x="T2" y="T3"/>
                  </a:cxn>
                  <a:cxn ang="0">
                    <a:pos x="T4" y="T5"/>
                  </a:cxn>
                  <a:cxn ang="0">
                    <a:pos x="T6" y="T7"/>
                  </a:cxn>
                  <a:cxn ang="0">
                    <a:pos x="T8" y="T9"/>
                  </a:cxn>
                </a:cxnLst>
                <a:rect l="0" t="0" r="r" b="b"/>
                <a:pathLst>
                  <a:path w="26" h="18">
                    <a:moveTo>
                      <a:pt x="0" y="6"/>
                    </a:moveTo>
                    <a:cubicBezTo>
                      <a:pt x="4" y="5"/>
                      <a:pt x="8" y="1"/>
                      <a:pt x="12" y="4"/>
                    </a:cubicBezTo>
                    <a:cubicBezTo>
                      <a:pt x="16" y="7"/>
                      <a:pt x="24" y="0"/>
                      <a:pt x="25" y="8"/>
                    </a:cubicBezTo>
                    <a:cubicBezTo>
                      <a:pt x="26" y="13"/>
                      <a:pt x="20" y="16"/>
                      <a:pt x="16" y="18"/>
                    </a:cubicBezTo>
                    <a:cubicBezTo>
                      <a:pt x="10" y="14"/>
                      <a:pt x="2" y="14"/>
                      <a:pt x="0" y="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2" name="9Slide.vn 99">
                <a:extLst>
                  <a:ext uri="{FF2B5EF4-FFF2-40B4-BE49-F238E27FC236}">
                    <a16:creationId xmlns:a16="http://schemas.microsoft.com/office/drawing/2014/main" id="{F5038496-1E18-D3B3-30A4-34DDC63B6A87}"/>
                  </a:ext>
                </a:extLst>
              </p:cNvPr>
              <p:cNvSpPr>
                <a:spLocks/>
              </p:cNvSpPr>
              <p:nvPr/>
            </p:nvSpPr>
            <p:spPr bwMode="auto">
              <a:xfrm>
                <a:off x="6298042" y="5398731"/>
                <a:ext cx="26070" cy="27519"/>
              </a:xfrm>
              <a:custGeom>
                <a:avLst/>
                <a:gdLst>
                  <a:gd name="T0" fmla="*/ 0 w 24"/>
                  <a:gd name="T1" fmla="*/ 12 h 25"/>
                  <a:gd name="T2" fmla="*/ 20 w 24"/>
                  <a:gd name="T3" fmla="*/ 0 h 25"/>
                  <a:gd name="T4" fmla="*/ 24 w 24"/>
                  <a:gd name="T5" fmla="*/ 16 h 25"/>
                  <a:gd name="T6" fmla="*/ 0 w 24"/>
                  <a:gd name="T7" fmla="*/ 12 h 25"/>
                </a:gdLst>
                <a:ahLst/>
                <a:cxnLst>
                  <a:cxn ang="0">
                    <a:pos x="T0" y="T1"/>
                  </a:cxn>
                  <a:cxn ang="0">
                    <a:pos x="T2" y="T3"/>
                  </a:cxn>
                  <a:cxn ang="0">
                    <a:pos x="T4" y="T5"/>
                  </a:cxn>
                  <a:cxn ang="0">
                    <a:pos x="T6" y="T7"/>
                  </a:cxn>
                </a:cxnLst>
                <a:rect l="0" t="0" r="r" b="b"/>
                <a:pathLst>
                  <a:path w="24" h="25">
                    <a:moveTo>
                      <a:pt x="0" y="12"/>
                    </a:moveTo>
                    <a:cubicBezTo>
                      <a:pt x="7" y="8"/>
                      <a:pt x="14" y="4"/>
                      <a:pt x="20" y="0"/>
                    </a:cubicBezTo>
                    <a:cubicBezTo>
                      <a:pt x="24" y="5"/>
                      <a:pt x="24" y="11"/>
                      <a:pt x="24" y="16"/>
                    </a:cubicBezTo>
                    <a:cubicBezTo>
                      <a:pt x="17" y="12"/>
                      <a:pt x="6" y="25"/>
                      <a:pt x="0"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3" name="9Slide.vn 100">
                <a:extLst>
                  <a:ext uri="{FF2B5EF4-FFF2-40B4-BE49-F238E27FC236}">
                    <a16:creationId xmlns:a16="http://schemas.microsoft.com/office/drawing/2014/main" id="{C9252456-B114-F9C4-4113-A540350EDB73}"/>
                  </a:ext>
                </a:extLst>
              </p:cNvPr>
              <p:cNvSpPr>
                <a:spLocks/>
              </p:cNvSpPr>
              <p:nvPr/>
            </p:nvSpPr>
            <p:spPr bwMode="auto">
              <a:xfrm>
                <a:off x="6195211" y="5600050"/>
                <a:ext cx="21725" cy="23173"/>
              </a:xfrm>
              <a:custGeom>
                <a:avLst/>
                <a:gdLst>
                  <a:gd name="T0" fmla="*/ 20 w 20"/>
                  <a:gd name="T1" fmla="*/ 4 h 21"/>
                  <a:gd name="T2" fmla="*/ 0 w 20"/>
                  <a:gd name="T3" fmla="*/ 8 h 21"/>
                  <a:gd name="T4" fmla="*/ 20 w 20"/>
                  <a:gd name="T5" fmla="*/ 4 h 21"/>
                </a:gdLst>
                <a:ahLst/>
                <a:cxnLst>
                  <a:cxn ang="0">
                    <a:pos x="T0" y="T1"/>
                  </a:cxn>
                  <a:cxn ang="0">
                    <a:pos x="T2" y="T3"/>
                  </a:cxn>
                  <a:cxn ang="0">
                    <a:pos x="T4" y="T5"/>
                  </a:cxn>
                </a:cxnLst>
                <a:rect l="0" t="0" r="r" b="b"/>
                <a:pathLst>
                  <a:path w="20" h="21">
                    <a:moveTo>
                      <a:pt x="20" y="4"/>
                    </a:moveTo>
                    <a:cubicBezTo>
                      <a:pt x="16" y="21"/>
                      <a:pt x="8" y="14"/>
                      <a:pt x="0" y="8"/>
                    </a:cubicBezTo>
                    <a:cubicBezTo>
                      <a:pt x="5" y="0"/>
                      <a:pt x="13" y="6"/>
                      <a:pt x="2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4" name="9Slide.vn 101">
                <a:extLst>
                  <a:ext uri="{FF2B5EF4-FFF2-40B4-BE49-F238E27FC236}">
                    <a16:creationId xmlns:a16="http://schemas.microsoft.com/office/drawing/2014/main" id="{51A23EA3-2CC7-490D-BB19-B1C06C597D0D}"/>
                  </a:ext>
                </a:extLst>
              </p:cNvPr>
              <p:cNvSpPr>
                <a:spLocks/>
              </p:cNvSpPr>
              <p:nvPr/>
            </p:nvSpPr>
            <p:spPr bwMode="auto">
              <a:xfrm>
                <a:off x="6432738" y="5624671"/>
                <a:ext cx="20277" cy="28967"/>
              </a:xfrm>
              <a:custGeom>
                <a:avLst/>
                <a:gdLst>
                  <a:gd name="T0" fmla="*/ 18 w 18"/>
                  <a:gd name="T1" fmla="*/ 10 h 26"/>
                  <a:gd name="T2" fmla="*/ 6 w 18"/>
                  <a:gd name="T3" fmla="*/ 13 h 26"/>
                  <a:gd name="T4" fmla="*/ 6 w 18"/>
                  <a:gd name="T5" fmla="*/ 3 h 26"/>
                  <a:gd name="T6" fmla="*/ 18 w 18"/>
                  <a:gd name="T7" fmla="*/ 10 h 26"/>
                </a:gdLst>
                <a:ahLst/>
                <a:cxnLst>
                  <a:cxn ang="0">
                    <a:pos x="T0" y="T1"/>
                  </a:cxn>
                  <a:cxn ang="0">
                    <a:pos x="T2" y="T3"/>
                  </a:cxn>
                  <a:cxn ang="0">
                    <a:pos x="T4" y="T5"/>
                  </a:cxn>
                  <a:cxn ang="0">
                    <a:pos x="T6" y="T7"/>
                  </a:cxn>
                </a:cxnLst>
                <a:rect l="0" t="0" r="r" b="b"/>
                <a:pathLst>
                  <a:path w="18" h="26">
                    <a:moveTo>
                      <a:pt x="18" y="10"/>
                    </a:moveTo>
                    <a:cubicBezTo>
                      <a:pt x="14" y="13"/>
                      <a:pt x="13" y="26"/>
                      <a:pt x="6" y="13"/>
                    </a:cubicBezTo>
                    <a:cubicBezTo>
                      <a:pt x="5" y="9"/>
                      <a:pt x="0" y="6"/>
                      <a:pt x="6" y="3"/>
                    </a:cubicBezTo>
                    <a:cubicBezTo>
                      <a:pt x="12" y="0"/>
                      <a:pt x="13" y="9"/>
                      <a:pt x="18" y="1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5" name="9Slide.vn 102">
                <a:extLst>
                  <a:ext uri="{FF2B5EF4-FFF2-40B4-BE49-F238E27FC236}">
                    <a16:creationId xmlns:a16="http://schemas.microsoft.com/office/drawing/2014/main" id="{537539E0-8CF2-8435-D88E-0F17044F3623}"/>
                  </a:ext>
                </a:extLst>
              </p:cNvPr>
              <p:cNvSpPr>
                <a:spLocks/>
              </p:cNvSpPr>
              <p:nvPr/>
            </p:nvSpPr>
            <p:spPr bwMode="auto">
              <a:xfrm>
                <a:off x="6093828" y="5798471"/>
                <a:ext cx="15932" cy="20277"/>
              </a:xfrm>
              <a:custGeom>
                <a:avLst/>
                <a:gdLst>
                  <a:gd name="T0" fmla="*/ 2 w 15"/>
                  <a:gd name="T1" fmla="*/ 8 h 19"/>
                  <a:gd name="T2" fmla="*/ 6 w 15"/>
                  <a:gd name="T3" fmla="*/ 0 h 19"/>
                  <a:gd name="T4" fmla="*/ 12 w 15"/>
                  <a:gd name="T5" fmla="*/ 15 h 19"/>
                  <a:gd name="T6" fmla="*/ 2 w 15"/>
                  <a:gd name="T7" fmla="*/ 8 h 19"/>
                </a:gdLst>
                <a:ahLst/>
                <a:cxnLst>
                  <a:cxn ang="0">
                    <a:pos x="T0" y="T1"/>
                  </a:cxn>
                  <a:cxn ang="0">
                    <a:pos x="T2" y="T3"/>
                  </a:cxn>
                  <a:cxn ang="0">
                    <a:pos x="T4" y="T5"/>
                  </a:cxn>
                  <a:cxn ang="0">
                    <a:pos x="T6" y="T7"/>
                  </a:cxn>
                </a:cxnLst>
                <a:rect l="0" t="0" r="r" b="b"/>
                <a:pathLst>
                  <a:path w="15" h="19">
                    <a:moveTo>
                      <a:pt x="2" y="8"/>
                    </a:moveTo>
                    <a:cubicBezTo>
                      <a:pt x="3" y="5"/>
                      <a:pt x="5" y="3"/>
                      <a:pt x="6" y="0"/>
                    </a:cubicBezTo>
                    <a:cubicBezTo>
                      <a:pt x="10" y="4"/>
                      <a:pt x="15" y="8"/>
                      <a:pt x="12" y="15"/>
                    </a:cubicBezTo>
                    <a:cubicBezTo>
                      <a:pt x="10" y="11"/>
                      <a:pt x="0" y="19"/>
                      <a:pt x="2" y="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6" name="9Slide.vn 103">
                <a:extLst>
                  <a:ext uri="{FF2B5EF4-FFF2-40B4-BE49-F238E27FC236}">
                    <a16:creationId xmlns:a16="http://schemas.microsoft.com/office/drawing/2014/main" id="{E5251D7E-03FA-2133-59DF-BC85A9FD718D}"/>
                  </a:ext>
                </a:extLst>
              </p:cNvPr>
              <p:cNvSpPr>
                <a:spLocks/>
              </p:cNvSpPr>
              <p:nvPr/>
            </p:nvSpPr>
            <p:spPr bwMode="auto">
              <a:xfrm>
                <a:off x="5889613" y="6021514"/>
                <a:ext cx="20277" cy="14483"/>
              </a:xfrm>
              <a:custGeom>
                <a:avLst/>
                <a:gdLst>
                  <a:gd name="T0" fmla="*/ 0 w 18"/>
                  <a:gd name="T1" fmla="*/ 4 h 14"/>
                  <a:gd name="T2" fmla="*/ 8 w 18"/>
                  <a:gd name="T3" fmla="*/ 0 h 14"/>
                  <a:gd name="T4" fmla="*/ 13 w 18"/>
                  <a:gd name="T5" fmla="*/ 9 h 14"/>
                  <a:gd name="T6" fmla="*/ 0 w 18"/>
                  <a:gd name="T7" fmla="*/ 4 h 14"/>
                </a:gdLst>
                <a:ahLst/>
                <a:cxnLst>
                  <a:cxn ang="0">
                    <a:pos x="T0" y="T1"/>
                  </a:cxn>
                  <a:cxn ang="0">
                    <a:pos x="T2" y="T3"/>
                  </a:cxn>
                  <a:cxn ang="0">
                    <a:pos x="T4" y="T5"/>
                  </a:cxn>
                  <a:cxn ang="0">
                    <a:pos x="T6" y="T7"/>
                  </a:cxn>
                </a:cxnLst>
                <a:rect l="0" t="0" r="r" b="b"/>
                <a:pathLst>
                  <a:path w="18" h="14">
                    <a:moveTo>
                      <a:pt x="0" y="4"/>
                    </a:moveTo>
                    <a:cubicBezTo>
                      <a:pt x="3" y="4"/>
                      <a:pt x="6" y="3"/>
                      <a:pt x="8" y="0"/>
                    </a:cubicBezTo>
                    <a:cubicBezTo>
                      <a:pt x="11" y="2"/>
                      <a:pt x="18" y="3"/>
                      <a:pt x="13" y="9"/>
                    </a:cubicBezTo>
                    <a:cubicBezTo>
                      <a:pt x="7" y="14"/>
                      <a:pt x="3" y="8"/>
                      <a:pt x="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7" name="9Slide.vn 104">
                <a:extLst>
                  <a:ext uri="{FF2B5EF4-FFF2-40B4-BE49-F238E27FC236}">
                    <a16:creationId xmlns:a16="http://schemas.microsoft.com/office/drawing/2014/main" id="{4267D751-639D-4F76-5834-F36249382AC3}"/>
                  </a:ext>
                </a:extLst>
              </p:cNvPr>
              <p:cNvSpPr>
                <a:spLocks/>
              </p:cNvSpPr>
              <p:nvPr/>
            </p:nvSpPr>
            <p:spPr bwMode="auto">
              <a:xfrm>
                <a:off x="6099621" y="6041791"/>
                <a:ext cx="20277" cy="14483"/>
              </a:xfrm>
              <a:custGeom>
                <a:avLst/>
                <a:gdLst>
                  <a:gd name="T0" fmla="*/ 0 w 19"/>
                  <a:gd name="T1" fmla="*/ 12 h 14"/>
                  <a:gd name="T2" fmla="*/ 19 w 19"/>
                  <a:gd name="T3" fmla="*/ 0 h 14"/>
                  <a:gd name="T4" fmla="*/ 0 w 19"/>
                  <a:gd name="T5" fmla="*/ 12 h 14"/>
                  <a:gd name="T6" fmla="*/ 0 w 19"/>
                  <a:gd name="T7" fmla="*/ 12 h 14"/>
                </a:gdLst>
                <a:ahLst/>
                <a:cxnLst>
                  <a:cxn ang="0">
                    <a:pos x="T0" y="T1"/>
                  </a:cxn>
                  <a:cxn ang="0">
                    <a:pos x="T2" y="T3"/>
                  </a:cxn>
                  <a:cxn ang="0">
                    <a:pos x="T4" y="T5"/>
                  </a:cxn>
                  <a:cxn ang="0">
                    <a:pos x="T6" y="T7"/>
                  </a:cxn>
                </a:cxnLst>
                <a:rect l="0" t="0" r="r" b="b"/>
                <a:pathLst>
                  <a:path w="19" h="14">
                    <a:moveTo>
                      <a:pt x="0" y="12"/>
                    </a:moveTo>
                    <a:cubicBezTo>
                      <a:pt x="3" y="6"/>
                      <a:pt x="10" y="5"/>
                      <a:pt x="19" y="0"/>
                    </a:cubicBezTo>
                    <a:cubicBezTo>
                      <a:pt x="13" y="10"/>
                      <a:pt x="8" y="14"/>
                      <a:pt x="0" y="12"/>
                    </a:cubicBezTo>
                    <a:cubicBezTo>
                      <a:pt x="0" y="12"/>
                      <a:pt x="0" y="12"/>
                      <a:pt x="0"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8" name="9Slide.vn 105">
                <a:extLst>
                  <a:ext uri="{FF2B5EF4-FFF2-40B4-BE49-F238E27FC236}">
                    <a16:creationId xmlns:a16="http://schemas.microsoft.com/office/drawing/2014/main" id="{154742E2-FD93-6487-3CFA-3BE6C6FC42B8}"/>
                  </a:ext>
                </a:extLst>
              </p:cNvPr>
              <p:cNvSpPr>
                <a:spLocks/>
              </p:cNvSpPr>
              <p:nvPr/>
            </p:nvSpPr>
            <p:spPr bwMode="auto">
              <a:xfrm>
                <a:off x="6170589" y="5841921"/>
                <a:ext cx="11587" cy="11587"/>
              </a:xfrm>
              <a:custGeom>
                <a:avLst/>
                <a:gdLst>
                  <a:gd name="T0" fmla="*/ 11 w 11"/>
                  <a:gd name="T1" fmla="*/ 7 h 11"/>
                  <a:gd name="T2" fmla="*/ 7 w 11"/>
                  <a:gd name="T3" fmla="*/ 11 h 11"/>
                  <a:gd name="T4" fmla="*/ 0 w 11"/>
                  <a:gd name="T5" fmla="*/ 5 h 11"/>
                  <a:gd name="T6" fmla="*/ 9 w 11"/>
                  <a:gd name="T7" fmla="*/ 0 h 11"/>
                  <a:gd name="T8" fmla="*/ 11 w 11"/>
                  <a:gd name="T9" fmla="*/ 7 h 11"/>
                </a:gdLst>
                <a:ahLst/>
                <a:cxnLst>
                  <a:cxn ang="0">
                    <a:pos x="T0" y="T1"/>
                  </a:cxn>
                  <a:cxn ang="0">
                    <a:pos x="T2" y="T3"/>
                  </a:cxn>
                  <a:cxn ang="0">
                    <a:pos x="T4" y="T5"/>
                  </a:cxn>
                  <a:cxn ang="0">
                    <a:pos x="T6" y="T7"/>
                  </a:cxn>
                  <a:cxn ang="0">
                    <a:pos x="T8" y="T9"/>
                  </a:cxn>
                </a:cxnLst>
                <a:rect l="0" t="0" r="r" b="b"/>
                <a:pathLst>
                  <a:path w="11" h="11">
                    <a:moveTo>
                      <a:pt x="11" y="7"/>
                    </a:moveTo>
                    <a:cubicBezTo>
                      <a:pt x="10" y="8"/>
                      <a:pt x="8" y="10"/>
                      <a:pt x="7" y="11"/>
                    </a:cubicBezTo>
                    <a:cubicBezTo>
                      <a:pt x="4" y="9"/>
                      <a:pt x="2" y="7"/>
                      <a:pt x="0" y="5"/>
                    </a:cubicBezTo>
                    <a:cubicBezTo>
                      <a:pt x="3" y="3"/>
                      <a:pt x="6" y="1"/>
                      <a:pt x="9" y="0"/>
                    </a:cubicBezTo>
                    <a:cubicBezTo>
                      <a:pt x="10" y="2"/>
                      <a:pt x="11" y="4"/>
                      <a:pt x="11" y="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49" name="9Slide.vn 106">
                <a:extLst>
                  <a:ext uri="{FF2B5EF4-FFF2-40B4-BE49-F238E27FC236}">
                    <a16:creationId xmlns:a16="http://schemas.microsoft.com/office/drawing/2014/main" id="{0AB28F66-45DA-EE9F-B97F-8E17037A7EF7}"/>
                  </a:ext>
                </a:extLst>
              </p:cNvPr>
              <p:cNvSpPr>
                <a:spLocks/>
              </p:cNvSpPr>
              <p:nvPr/>
            </p:nvSpPr>
            <p:spPr bwMode="auto">
              <a:xfrm>
                <a:off x="5999686" y="5440733"/>
                <a:ext cx="14483" cy="11587"/>
              </a:xfrm>
              <a:custGeom>
                <a:avLst/>
                <a:gdLst>
                  <a:gd name="T0" fmla="*/ 14 w 14"/>
                  <a:gd name="T1" fmla="*/ 2 h 11"/>
                  <a:gd name="T2" fmla="*/ 14 w 14"/>
                  <a:gd name="T3" fmla="*/ 5 h 11"/>
                  <a:gd name="T4" fmla="*/ 0 w 14"/>
                  <a:gd name="T5" fmla="*/ 8 h 11"/>
                  <a:gd name="T6" fmla="*/ 14 w 14"/>
                  <a:gd name="T7" fmla="*/ 2 h 11"/>
                </a:gdLst>
                <a:ahLst/>
                <a:cxnLst>
                  <a:cxn ang="0">
                    <a:pos x="T0" y="T1"/>
                  </a:cxn>
                  <a:cxn ang="0">
                    <a:pos x="T2" y="T3"/>
                  </a:cxn>
                  <a:cxn ang="0">
                    <a:pos x="T4" y="T5"/>
                  </a:cxn>
                  <a:cxn ang="0">
                    <a:pos x="T6" y="T7"/>
                  </a:cxn>
                </a:cxnLst>
                <a:rect l="0" t="0" r="r" b="b"/>
                <a:pathLst>
                  <a:path w="14" h="11">
                    <a:moveTo>
                      <a:pt x="14" y="2"/>
                    </a:moveTo>
                    <a:cubicBezTo>
                      <a:pt x="14" y="3"/>
                      <a:pt x="14" y="4"/>
                      <a:pt x="14" y="5"/>
                    </a:cubicBezTo>
                    <a:cubicBezTo>
                      <a:pt x="9" y="7"/>
                      <a:pt x="6" y="11"/>
                      <a:pt x="0" y="8"/>
                    </a:cubicBezTo>
                    <a:cubicBezTo>
                      <a:pt x="4" y="5"/>
                      <a:pt x="7" y="0"/>
                      <a:pt x="14" y="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0" name="9Slide.vn 107">
                <a:extLst>
                  <a:ext uri="{FF2B5EF4-FFF2-40B4-BE49-F238E27FC236}">
                    <a16:creationId xmlns:a16="http://schemas.microsoft.com/office/drawing/2014/main" id="{EFBA6304-B173-BEDC-F15D-F194BAAC07CA}"/>
                  </a:ext>
                </a:extLst>
              </p:cNvPr>
              <p:cNvSpPr>
                <a:spLocks/>
              </p:cNvSpPr>
              <p:nvPr/>
            </p:nvSpPr>
            <p:spPr bwMode="auto">
              <a:xfrm>
                <a:off x="6134381" y="5604394"/>
                <a:ext cx="14483" cy="11587"/>
              </a:xfrm>
              <a:custGeom>
                <a:avLst/>
                <a:gdLst>
                  <a:gd name="T0" fmla="*/ 0 w 13"/>
                  <a:gd name="T1" fmla="*/ 11 h 11"/>
                  <a:gd name="T2" fmla="*/ 8 w 13"/>
                  <a:gd name="T3" fmla="*/ 0 h 11"/>
                  <a:gd name="T4" fmla="*/ 0 w 13"/>
                  <a:gd name="T5" fmla="*/ 11 h 11"/>
                </a:gdLst>
                <a:ahLst/>
                <a:cxnLst>
                  <a:cxn ang="0">
                    <a:pos x="T0" y="T1"/>
                  </a:cxn>
                  <a:cxn ang="0">
                    <a:pos x="T2" y="T3"/>
                  </a:cxn>
                  <a:cxn ang="0">
                    <a:pos x="T4" y="T5"/>
                  </a:cxn>
                </a:cxnLst>
                <a:rect l="0" t="0" r="r" b="b"/>
                <a:pathLst>
                  <a:path w="13" h="11">
                    <a:moveTo>
                      <a:pt x="0" y="11"/>
                    </a:moveTo>
                    <a:cubicBezTo>
                      <a:pt x="3" y="7"/>
                      <a:pt x="5" y="3"/>
                      <a:pt x="8" y="0"/>
                    </a:cubicBezTo>
                    <a:cubicBezTo>
                      <a:pt x="13" y="8"/>
                      <a:pt x="12" y="10"/>
                      <a:pt x="0" y="1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1" name="9Slide.vn 108">
                <a:extLst>
                  <a:ext uri="{FF2B5EF4-FFF2-40B4-BE49-F238E27FC236}">
                    <a16:creationId xmlns:a16="http://schemas.microsoft.com/office/drawing/2014/main" id="{5256B697-9F80-F0F4-BBBB-AA3B62848AA1}"/>
                  </a:ext>
                </a:extLst>
              </p:cNvPr>
              <p:cNvSpPr>
                <a:spLocks/>
              </p:cNvSpPr>
              <p:nvPr/>
            </p:nvSpPr>
            <p:spPr bwMode="auto">
              <a:xfrm>
                <a:off x="6641297" y="3143678"/>
                <a:ext cx="17380" cy="23173"/>
              </a:xfrm>
              <a:custGeom>
                <a:avLst/>
                <a:gdLst>
                  <a:gd name="T0" fmla="*/ 12 w 16"/>
                  <a:gd name="T1" fmla="*/ 0 h 21"/>
                  <a:gd name="T2" fmla="*/ 16 w 16"/>
                  <a:gd name="T3" fmla="*/ 12 h 21"/>
                  <a:gd name="T4" fmla="*/ 7 w 16"/>
                  <a:gd name="T5" fmla="*/ 14 h 21"/>
                  <a:gd name="T6" fmla="*/ 0 w 16"/>
                  <a:gd name="T7" fmla="*/ 0 h 21"/>
                  <a:gd name="T8" fmla="*/ 12 w 16"/>
                  <a:gd name="T9" fmla="*/ 0 h 21"/>
                </a:gdLst>
                <a:ahLst/>
                <a:cxnLst>
                  <a:cxn ang="0">
                    <a:pos x="T0" y="T1"/>
                  </a:cxn>
                  <a:cxn ang="0">
                    <a:pos x="T2" y="T3"/>
                  </a:cxn>
                  <a:cxn ang="0">
                    <a:pos x="T4" y="T5"/>
                  </a:cxn>
                  <a:cxn ang="0">
                    <a:pos x="T6" y="T7"/>
                  </a:cxn>
                  <a:cxn ang="0">
                    <a:pos x="T8" y="T9"/>
                  </a:cxn>
                </a:cxnLst>
                <a:rect l="0" t="0" r="r" b="b"/>
                <a:pathLst>
                  <a:path w="16" h="21">
                    <a:moveTo>
                      <a:pt x="12" y="0"/>
                    </a:moveTo>
                    <a:cubicBezTo>
                      <a:pt x="10" y="5"/>
                      <a:pt x="14" y="8"/>
                      <a:pt x="16" y="12"/>
                    </a:cubicBezTo>
                    <a:cubicBezTo>
                      <a:pt x="14" y="15"/>
                      <a:pt x="12" y="21"/>
                      <a:pt x="7" y="14"/>
                    </a:cubicBezTo>
                    <a:cubicBezTo>
                      <a:pt x="4" y="9"/>
                      <a:pt x="2" y="4"/>
                      <a:pt x="0" y="0"/>
                    </a:cubicBezTo>
                    <a:cubicBezTo>
                      <a:pt x="4" y="0"/>
                      <a:pt x="8" y="0"/>
                      <a:pt x="12"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2" name="9Slide.vn 109">
                <a:extLst>
                  <a:ext uri="{FF2B5EF4-FFF2-40B4-BE49-F238E27FC236}">
                    <a16:creationId xmlns:a16="http://schemas.microsoft.com/office/drawing/2014/main" id="{69EB80F1-A9B9-A6E9-17D9-4F425AA6BDDC}"/>
                  </a:ext>
                </a:extLst>
              </p:cNvPr>
              <p:cNvSpPr>
                <a:spLocks/>
              </p:cNvSpPr>
              <p:nvPr/>
            </p:nvSpPr>
            <p:spPr bwMode="auto">
              <a:xfrm>
                <a:off x="6328458" y="4929472"/>
                <a:ext cx="393947" cy="372222"/>
              </a:xfrm>
              <a:custGeom>
                <a:avLst/>
                <a:gdLst>
                  <a:gd name="T0" fmla="*/ 316 w 367"/>
                  <a:gd name="T1" fmla="*/ 257 h 347"/>
                  <a:gd name="T2" fmla="*/ 281 w 367"/>
                  <a:gd name="T3" fmla="*/ 268 h 347"/>
                  <a:gd name="T4" fmla="*/ 234 w 367"/>
                  <a:gd name="T5" fmla="*/ 289 h 347"/>
                  <a:gd name="T6" fmla="*/ 227 w 367"/>
                  <a:gd name="T7" fmla="*/ 311 h 347"/>
                  <a:gd name="T8" fmla="*/ 204 w 367"/>
                  <a:gd name="T9" fmla="*/ 337 h 347"/>
                  <a:gd name="T10" fmla="*/ 191 w 367"/>
                  <a:gd name="T11" fmla="*/ 332 h 347"/>
                  <a:gd name="T12" fmla="*/ 178 w 367"/>
                  <a:gd name="T13" fmla="*/ 329 h 347"/>
                  <a:gd name="T14" fmla="*/ 156 w 367"/>
                  <a:gd name="T15" fmla="*/ 340 h 347"/>
                  <a:gd name="T16" fmla="*/ 143 w 367"/>
                  <a:gd name="T17" fmla="*/ 316 h 347"/>
                  <a:gd name="T18" fmla="*/ 141 w 367"/>
                  <a:gd name="T19" fmla="*/ 290 h 347"/>
                  <a:gd name="T20" fmla="*/ 146 w 367"/>
                  <a:gd name="T21" fmla="*/ 285 h 347"/>
                  <a:gd name="T22" fmla="*/ 140 w 367"/>
                  <a:gd name="T23" fmla="*/ 281 h 347"/>
                  <a:gd name="T24" fmla="*/ 124 w 367"/>
                  <a:gd name="T25" fmla="*/ 283 h 347"/>
                  <a:gd name="T26" fmla="*/ 91 w 367"/>
                  <a:gd name="T27" fmla="*/ 320 h 347"/>
                  <a:gd name="T28" fmla="*/ 81 w 367"/>
                  <a:gd name="T29" fmla="*/ 324 h 347"/>
                  <a:gd name="T30" fmla="*/ 50 w 367"/>
                  <a:gd name="T31" fmla="*/ 319 h 347"/>
                  <a:gd name="T32" fmla="*/ 49 w 367"/>
                  <a:gd name="T33" fmla="*/ 306 h 347"/>
                  <a:gd name="T34" fmla="*/ 39 w 367"/>
                  <a:gd name="T35" fmla="*/ 278 h 347"/>
                  <a:gd name="T36" fmla="*/ 22 w 367"/>
                  <a:gd name="T37" fmla="*/ 274 h 347"/>
                  <a:gd name="T38" fmla="*/ 14 w 367"/>
                  <a:gd name="T39" fmla="*/ 268 h 347"/>
                  <a:gd name="T40" fmla="*/ 29 w 367"/>
                  <a:gd name="T41" fmla="*/ 253 h 347"/>
                  <a:gd name="T42" fmla="*/ 21 w 367"/>
                  <a:gd name="T43" fmla="*/ 228 h 347"/>
                  <a:gd name="T44" fmla="*/ 3 w 367"/>
                  <a:gd name="T45" fmla="*/ 186 h 347"/>
                  <a:gd name="T46" fmla="*/ 5 w 367"/>
                  <a:gd name="T47" fmla="*/ 176 h 347"/>
                  <a:gd name="T48" fmla="*/ 9 w 367"/>
                  <a:gd name="T49" fmla="*/ 127 h 347"/>
                  <a:gd name="T50" fmla="*/ 6 w 367"/>
                  <a:gd name="T51" fmla="*/ 118 h 347"/>
                  <a:gd name="T52" fmla="*/ 21 w 367"/>
                  <a:gd name="T53" fmla="*/ 113 h 347"/>
                  <a:gd name="T54" fmla="*/ 99 w 367"/>
                  <a:gd name="T55" fmla="*/ 113 h 347"/>
                  <a:gd name="T56" fmla="*/ 115 w 367"/>
                  <a:gd name="T57" fmla="*/ 100 h 347"/>
                  <a:gd name="T58" fmla="*/ 158 w 367"/>
                  <a:gd name="T59" fmla="*/ 81 h 347"/>
                  <a:gd name="T60" fmla="*/ 174 w 367"/>
                  <a:gd name="T61" fmla="*/ 81 h 347"/>
                  <a:gd name="T62" fmla="*/ 218 w 367"/>
                  <a:gd name="T63" fmla="*/ 56 h 347"/>
                  <a:gd name="T64" fmla="*/ 244 w 367"/>
                  <a:gd name="T65" fmla="*/ 29 h 347"/>
                  <a:gd name="T66" fmla="*/ 253 w 367"/>
                  <a:gd name="T67" fmla="*/ 14 h 347"/>
                  <a:gd name="T68" fmla="*/ 269 w 367"/>
                  <a:gd name="T69" fmla="*/ 4 h 347"/>
                  <a:gd name="T70" fmla="*/ 277 w 367"/>
                  <a:gd name="T71" fmla="*/ 21 h 347"/>
                  <a:gd name="T72" fmla="*/ 282 w 367"/>
                  <a:gd name="T73" fmla="*/ 82 h 347"/>
                  <a:gd name="T74" fmla="*/ 292 w 367"/>
                  <a:gd name="T75" fmla="*/ 85 h 347"/>
                  <a:gd name="T76" fmla="*/ 292 w 367"/>
                  <a:gd name="T77" fmla="*/ 85 h 347"/>
                  <a:gd name="T78" fmla="*/ 340 w 367"/>
                  <a:gd name="T79" fmla="*/ 127 h 347"/>
                  <a:gd name="T80" fmla="*/ 326 w 367"/>
                  <a:gd name="T81" fmla="*/ 188 h 347"/>
                  <a:gd name="T82" fmla="*/ 301 w 367"/>
                  <a:gd name="T83" fmla="*/ 221 h 347"/>
                  <a:gd name="T84" fmla="*/ 304 w 367"/>
                  <a:gd name="T85" fmla="*/ 229 h 347"/>
                  <a:gd name="T86" fmla="*/ 304 w 367"/>
                  <a:gd name="T87" fmla="*/ 229 h 347"/>
                  <a:gd name="T88" fmla="*/ 316 w 367"/>
                  <a:gd name="T89" fmla="*/ 25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7" h="347">
                    <a:moveTo>
                      <a:pt x="316" y="257"/>
                    </a:moveTo>
                    <a:cubicBezTo>
                      <a:pt x="307" y="269"/>
                      <a:pt x="292" y="266"/>
                      <a:pt x="281" y="268"/>
                    </a:cubicBezTo>
                    <a:cubicBezTo>
                      <a:pt x="262" y="270"/>
                      <a:pt x="248" y="277"/>
                      <a:pt x="234" y="289"/>
                    </a:cubicBezTo>
                    <a:cubicBezTo>
                      <a:pt x="227" y="295"/>
                      <a:pt x="231" y="304"/>
                      <a:pt x="227" y="311"/>
                    </a:cubicBezTo>
                    <a:cubicBezTo>
                      <a:pt x="222" y="322"/>
                      <a:pt x="212" y="328"/>
                      <a:pt x="204" y="337"/>
                    </a:cubicBezTo>
                    <a:cubicBezTo>
                      <a:pt x="201" y="334"/>
                      <a:pt x="192" y="347"/>
                      <a:pt x="191" y="332"/>
                    </a:cubicBezTo>
                    <a:cubicBezTo>
                      <a:pt x="191" y="329"/>
                      <a:pt x="184" y="324"/>
                      <a:pt x="178" y="329"/>
                    </a:cubicBezTo>
                    <a:cubicBezTo>
                      <a:pt x="171" y="333"/>
                      <a:pt x="164" y="336"/>
                      <a:pt x="156" y="340"/>
                    </a:cubicBezTo>
                    <a:cubicBezTo>
                      <a:pt x="160" y="327"/>
                      <a:pt x="151" y="318"/>
                      <a:pt x="143" y="316"/>
                    </a:cubicBezTo>
                    <a:cubicBezTo>
                      <a:pt x="121" y="308"/>
                      <a:pt x="137" y="299"/>
                      <a:pt x="141" y="290"/>
                    </a:cubicBezTo>
                    <a:cubicBezTo>
                      <a:pt x="142" y="288"/>
                      <a:pt x="148" y="291"/>
                      <a:pt x="146" y="285"/>
                    </a:cubicBezTo>
                    <a:cubicBezTo>
                      <a:pt x="145" y="283"/>
                      <a:pt x="142" y="281"/>
                      <a:pt x="140" y="281"/>
                    </a:cubicBezTo>
                    <a:cubicBezTo>
                      <a:pt x="134" y="281"/>
                      <a:pt x="127" y="278"/>
                      <a:pt x="124" y="283"/>
                    </a:cubicBezTo>
                    <a:cubicBezTo>
                      <a:pt x="117" y="299"/>
                      <a:pt x="94" y="300"/>
                      <a:pt x="91" y="320"/>
                    </a:cubicBezTo>
                    <a:cubicBezTo>
                      <a:pt x="90" y="322"/>
                      <a:pt x="87" y="326"/>
                      <a:pt x="81" y="324"/>
                    </a:cubicBezTo>
                    <a:cubicBezTo>
                      <a:pt x="72" y="321"/>
                      <a:pt x="63" y="308"/>
                      <a:pt x="50" y="319"/>
                    </a:cubicBezTo>
                    <a:cubicBezTo>
                      <a:pt x="50" y="319"/>
                      <a:pt x="47" y="310"/>
                      <a:pt x="49" y="306"/>
                    </a:cubicBezTo>
                    <a:cubicBezTo>
                      <a:pt x="60" y="284"/>
                      <a:pt x="60" y="284"/>
                      <a:pt x="39" y="278"/>
                    </a:cubicBezTo>
                    <a:cubicBezTo>
                      <a:pt x="33" y="276"/>
                      <a:pt x="27" y="279"/>
                      <a:pt x="22" y="274"/>
                    </a:cubicBezTo>
                    <a:cubicBezTo>
                      <a:pt x="20" y="272"/>
                      <a:pt x="16" y="272"/>
                      <a:pt x="14" y="268"/>
                    </a:cubicBezTo>
                    <a:cubicBezTo>
                      <a:pt x="13" y="258"/>
                      <a:pt x="30" y="268"/>
                      <a:pt x="29" y="253"/>
                    </a:cubicBezTo>
                    <a:cubicBezTo>
                      <a:pt x="29" y="243"/>
                      <a:pt x="24" y="236"/>
                      <a:pt x="21" y="228"/>
                    </a:cubicBezTo>
                    <a:cubicBezTo>
                      <a:pt x="15" y="214"/>
                      <a:pt x="9" y="200"/>
                      <a:pt x="3" y="186"/>
                    </a:cubicBezTo>
                    <a:cubicBezTo>
                      <a:pt x="0" y="181"/>
                      <a:pt x="3" y="180"/>
                      <a:pt x="5" y="176"/>
                    </a:cubicBezTo>
                    <a:cubicBezTo>
                      <a:pt x="13" y="161"/>
                      <a:pt x="23" y="145"/>
                      <a:pt x="9" y="127"/>
                    </a:cubicBezTo>
                    <a:cubicBezTo>
                      <a:pt x="7" y="125"/>
                      <a:pt x="5" y="117"/>
                      <a:pt x="6" y="118"/>
                    </a:cubicBezTo>
                    <a:cubicBezTo>
                      <a:pt x="13" y="121"/>
                      <a:pt x="14" y="113"/>
                      <a:pt x="21" y="113"/>
                    </a:cubicBezTo>
                    <a:cubicBezTo>
                      <a:pt x="47" y="112"/>
                      <a:pt x="73" y="116"/>
                      <a:pt x="99" y="113"/>
                    </a:cubicBezTo>
                    <a:cubicBezTo>
                      <a:pt x="107" y="112"/>
                      <a:pt x="111" y="107"/>
                      <a:pt x="115" y="100"/>
                    </a:cubicBezTo>
                    <a:cubicBezTo>
                      <a:pt x="130" y="73"/>
                      <a:pt x="131" y="73"/>
                      <a:pt x="158" y="81"/>
                    </a:cubicBezTo>
                    <a:cubicBezTo>
                      <a:pt x="163" y="82"/>
                      <a:pt x="168" y="84"/>
                      <a:pt x="174" y="81"/>
                    </a:cubicBezTo>
                    <a:cubicBezTo>
                      <a:pt x="189" y="73"/>
                      <a:pt x="205" y="66"/>
                      <a:pt x="218" y="56"/>
                    </a:cubicBezTo>
                    <a:cubicBezTo>
                      <a:pt x="226" y="49"/>
                      <a:pt x="238" y="40"/>
                      <a:pt x="244" y="29"/>
                    </a:cubicBezTo>
                    <a:cubicBezTo>
                      <a:pt x="247" y="24"/>
                      <a:pt x="249" y="18"/>
                      <a:pt x="253" y="14"/>
                    </a:cubicBezTo>
                    <a:cubicBezTo>
                      <a:pt x="258" y="10"/>
                      <a:pt x="260" y="0"/>
                      <a:pt x="269" y="4"/>
                    </a:cubicBezTo>
                    <a:cubicBezTo>
                      <a:pt x="276" y="7"/>
                      <a:pt x="278" y="15"/>
                      <a:pt x="277" y="21"/>
                    </a:cubicBezTo>
                    <a:cubicBezTo>
                      <a:pt x="275" y="42"/>
                      <a:pt x="291" y="60"/>
                      <a:pt x="282" y="82"/>
                    </a:cubicBezTo>
                    <a:cubicBezTo>
                      <a:pt x="279" y="90"/>
                      <a:pt x="288" y="86"/>
                      <a:pt x="292" y="85"/>
                    </a:cubicBezTo>
                    <a:cubicBezTo>
                      <a:pt x="292" y="85"/>
                      <a:pt x="292" y="85"/>
                      <a:pt x="292" y="85"/>
                    </a:cubicBezTo>
                    <a:cubicBezTo>
                      <a:pt x="310" y="96"/>
                      <a:pt x="326" y="111"/>
                      <a:pt x="340" y="127"/>
                    </a:cubicBezTo>
                    <a:cubicBezTo>
                      <a:pt x="367" y="159"/>
                      <a:pt x="362" y="167"/>
                      <a:pt x="326" y="188"/>
                    </a:cubicBezTo>
                    <a:cubicBezTo>
                      <a:pt x="312" y="196"/>
                      <a:pt x="305" y="206"/>
                      <a:pt x="301" y="221"/>
                    </a:cubicBezTo>
                    <a:cubicBezTo>
                      <a:pt x="300" y="224"/>
                      <a:pt x="302" y="227"/>
                      <a:pt x="304" y="229"/>
                    </a:cubicBezTo>
                    <a:cubicBezTo>
                      <a:pt x="304" y="229"/>
                      <a:pt x="304" y="229"/>
                      <a:pt x="304" y="229"/>
                    </a:cubicBezTo>
                    <a:cubicBezTo>
                      <a:pt x="315" y="235"/>
                      <a:pt x="308" y="250"/>
                      <a:pt x="316" y="257"/>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3" name="9Slide.vn 110">
                <a:extLst>
                  <a:ext uri="{FF2B5EF4-FFF2-40B4-BE49-F238E27FC236}">
                    <a16:creationId xmlns:a16="http://schemas.microsoft.com/office/drawing/2014/main" id="{DEAD5184-0677-2904-6D24-E66D7B741FC5}"/>
                  </a:ext>
                </a:extLst>
              </p:cNvPr>
              <p:cNvSpPr>
                <a:spLocks/>
              </p:cNvSpPr>
              <p:nvPr/>
            </p:nvSpPr>
            <p:spPr bwMode="auto">
              <a:xfrm>
                <a:off x="6302388" y="5226380"/>
                <a:ext cx="231733" cy="244769"/>
              </a:xfrm>
              <a:custGeom>
                <a:avLst/>
                <a:gdLst>
                  <a:gd name="T0" fmla="*/ 112 w 216"/>
                  <a:gd name="T1" fmla="*/ 204 h 228"/>
                  <a:gd name="T2" fmla="*/ 87 w 216"/>
                  <a:gd name="T3" fmla="*/ 162 h 228"/>
                  <a:gd name="T4" fmla="*/ 64 w 216"/>
                  <a:gd name="T5" fmla="*/ 131 h 228"/>
                  <a:gd name="T6" fmla="*/ 57 w 216"/>
                  <a:gd name="T7" fmla="*/ 125 h 228"/>
                  <a:gd name="T8" fmla="*/ 16 w 216"/>
                  <a:gd name="T9" fmla="*/ 99 h 228"/>
                  <a:gd name="T10" fmla="*/ 6 w 216"/>
                  <a:gd name="T11" fmla="*/ 47 h 228"/>
                  <a:gd name="T12" fmla="*/ 24 w 216"/>
                  <a:gd name="T13" fmla="*/ 13 h 228"/>
                  <a:gd name="T14" fmla="*/ 52 w 216"/>
                  <a:gd name="T15" fmla="*/ 8 h 228"/>
                  <a:gd name="T16" fmla="*/ 63 w 216"/>
                  <a:gd name="T17" fmla="*/ 32 h 228"/>
                  <a:gd name="T18" fmla="*/ 69 w 216"/>
                  <a:gd name="T19" fmla="*/ 47 h 228"/>
                  <a:gd name="T20" fmla="*/ 114 w 216"/>
                  <a:gd name="T21" fmla="*/ 55 h 228"/>
                  <a:gd name="T22" fmla="*/ 136 w 216"/>
                  <a:gd name="T23" fmla="*/ 30 h 228"/>
                  <a:gd name="T24" fmla="*/ 150 w 216"/>
                  <a:gd name="T25" fmla="*/ 16 h 228"/>
                  <a:gd name="T26" fmla="*/ 148 w 216"/>
                  <a:gd name="T27" fmla="*/ 40 h 228"/>
                  <a:gd name="T28" fmla="*/ 168 w 216"/>
                  <a:gd name="T29" fmla="*/ 48 h 228"/>
                  <a:gd name="T30" fmla="*/ 172 w 216"/>
                  <a:gd name="T31" fmla="*/ 55 h 228"/>
                  <a:gd name="T32" fmla="*/ 194 w 216"/>
                  <a:gd name="T33" fmla="*/ 67 h 228"/>
                  <a:gd name="T34" fmla="*/ 202 w 216"/>
                  <a:gd name="T35" fmla="*/ 61 h 228"/>
                  <a:gd name="T36" fmla="*/ 203 w 216"/>
                  <a:gd name="T37" fmla="*/ 72 h 228"/>
                  <a:gd name="T38" fmla="*/ 198 w 216"/>
                  <a:gd name="T39" fmla="*/ 87 h 228"/>
                  <a:gd name="T40" fmla="*/ 206 w 216"/>
                  <a:gd name="T41" fmla="*/ 127 h 228"/>
                  <a:gd name="T42" fmla="*/ 205 w 216"/>
                  <a:gd name="T43" fmla="*/ 156 h 228"/>
                  <a:gd name="T44" fmla="*/ 176 w 216"/>
                  <a:gd name="T45" fmla="*/ 162 h 228"/>
                  <a:gd name="T46" fmla="*/ 172 w 216"/>
                  <a:gd name="T47" fmla="*/ 164 h 228"/>
                  <a:gd name="T48" fmla="*/ 159 w 216"/>
                  <a:gd name="T49" fmla="*/ 209 h 228"/>
                  <a:gd name="T50" fmla="*/ 154 w 216"/>
                  <a:gd name="T51" fmla="*/ 224 h 228"/>
                  <a:gd name="T52" fmla="*/ 112 w 216"/>
                  <a:gd name="T53" fmla="*/ 20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 h="228">
                    <a:moveTo>
                      <a:pt x="112" y="204"/>
                    </a:moveTo>
                    <a:cubicBezTo>
                      <a:pt x="110" y="187"/>
                      <a:pt x="100" y="166"/>
                      <a:pt x="87" y="162"/>
                    </a:cubicBezTo>
                    <a:cubicBezTo>
                      <a:pt x="68" y="156"/>
                      <a:pt x="65" y="147"/>
                      <a:pt x="64" y="131"/>
                    </a:cubicBezTo>
                    <a:cubicBezTo>
                      <a:pt x="64" y="129"/>
                      <a:pt x="60" y="125"/>
                      <a:pt x="57" y="125"/>
                    </a:cubicBezTo>
                    <a:cubicBezTo>
                      <a:pt x="39" y="123"/>
                      <a:pt x="28" y="112"/>
                      <a:pt x="16" y="99"/>
                    </a:cubicBezTo>
                    <a:cubicBezTo>
                      <a:pt x="0" y="83"/>
                      <a:pt x="3" y="64"/>
                      <a:pt x="6" y="47"/>
                    </a:cubicBezTo>
                    <a:cubicBezTo>
                      <a:pt x="8" y="35"/>
                      <a:pt x="10" y="21"/>
                      <a:pt x="24" y="13"/>
                    </a:cubicBezTo>
                    <a:cubicBezTo>
                      <a:pt x="34" y="7"/>
                      <a:pt x="41" y="0"/>
                      <a:pt x="52" y="8"/>
                    </a:cubicBezTo>
                    <a:cubicBezTo>
                      <a:pt x="60" y="14"/>
                      <a:pt x="72" y="17"/>
                      <a:pt x="63" y="32"/>
                    </a:cubicBezTo>
                    <a:cubicBezTo>
                      <a:pt x="61" y="35"/>
                      <a:pt x="59" y="45"/>
                      <a:pt x="69" y="47"/>
                    </a:cubicBezTo>
                    <a:cubicBezTo>
                      <a:pt x="84" y="50"/>
                      <a:pt x="99" y="55"/>
                      <a:pt x="114" y="55"/>
                    </a:cubicBezTo>
                    <a:cubicBezTo>
                      <a:pt x="128" y="55"/>
                      <a:pt x="125" y="36"/>
                      <a:pt x="136" y="30"/>
                    </a:cubicBezTo>
                    <a:cubicBezTo>
                      <a:pt x="142" y="27"/>
                      <a:pt x="145" y="21"/>
                      <a:pt x="150" y="16"/>
                    </a:cubicBezTo>
                    <a:cubicBezTo>
                      <a:pt x="155" y="25"/>
                      <a:pt x="137" y="30"/>
                      <a:pt x="148" y="40"/>
                    </a:cubicBezTo>
                    <a:cubicBezTo>
                      <a:pt x="154" y="47"/>
                      <a:pt x="158" y="51"/>
                      <a:pt x="168" y="48"/>
                    </a:cubicBezTo>
                    <a:cubicBezTo>
                      <a:pt x="172" y="47"/>
                      <a:pt x="172" y="52"/>
                      <a:pt x="172" y="55"/>
                    </a:cubicBezTo>
                    <a:cubicBezTo>
                      <a:pt x="171" y="77"/>
                      <a:pt x="184" y="70"/>
                      <a:pt x="194" y="67"/>
                    </a:cubicBezTo>
                    <a:cubicBezTo>
                      <a:pt x="197" y="66"/>
                      <a:pt x="196" y="57"/>
                      <a:pt x="202" y="61"/>
                    </a:cubicBezTo>
                    <a:cubicBezTo>
                      <a:pt x="206" y="63"/>
                      <a:pt x="203" y="68"/>
                      <a:pt x="203" y="72"/>
                    </a:cubicBezTo>
                    <a:cubicBezTo>
                      <a:pt x="203" y="77"/>
                      <a:pt x="202" y="82"/>
                      <a:pt x="198" y="87"/>
                    </a:cubicBezTo>
                    <a:cubicBezTo>
                      <a:pt x="188" y="103"/>
                      <a:pt x="198" y="117"/>
                      <a:pt x="206" y="127"/>
                    </a:cubicBezTo>
                    <a:cubicBezTo>
                      <a:pt x="216" y="139"/>
                      <a:pt x="210" y="149"/>
                      <a:pt x="205" y="156"/>
                    </a:cubicBezTo>
                    <a:cubicBezTo>
                      <a:pt x="198" y="165"/>
                      <a:pt x="188" y="175"/>
                      <a:pt x="176" y="162"/>
                    </a:cubicBezTo>
                    <a:cubicBezTo>
                      <a:pt x="175" y="162"/>
                      <a:pt x="173" y="163"/>
                      <a:pt x="172" y="164"/>
                    </a:cubicBezTo>
                    <a:cubicBezTo>
                      <a:pt x="150" y="172"/>
                      <a:pt x="144" y="193"/>
                      <a:pt x="159" y="209"/>
                    </a:cubicBezTo>
                    <a:cubicBezTo>
                      <a:pt x="167" y="218"/>
                      <a:pt x="166" y="222"/>
                      <a:pt x="154" y="224"/>
                    </a:cubicBezTo>
                    <a:cubicBezTo>
                      <a:pt x="135" y="228"/>
                      <a:pt x="121" y="220"/>
                      <a:pt x="112" y="20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4" name="9Slide.vn 111">
                <a:extLst>
                  <a:ext uri="{FF2B5EF4-FFF2-40B4-BE49-F238E27FC236}">
                    <a16:creationId xmlns:a16="http://schemas.microsoft.com/office/drawing/2014/main" id="{76A293EB-96D4-EAAF-F161-15173F1AA1CA}"/>
                  </a:ext>
                </a:extLst>
              </p:cNvPr>
              <p:cNvSpPr>
                <a:spLocks/>
              </p:cNvSpPr>
              <p:nvPr/>
            </p:nvSpPr>
            <p:spPr bwMode="auto">
              <a:xfrm>
                <a:off x="5097375" y="1053734"/>
                <a:ext cx="692303" cy="592369"/>
              </a:xfrm>
              <a:custGeom>
                <a:avLst/>
                <a:gdLst>
                  <a:gd name="T0" fmla="*/ 109 w 645"/>
                  <a:gd name="T1" fmla="*/ 52 h 551"/>
                  <a:gd name="T2" fmla="*/ 141 w 645"/>
                  <a:gd name="T3" fmla="*/ 15 h 551"/>
                  <a:gd name="T4" fmla="*/ 178 w 645"/>
                  <a:gd name="T5" fmla="*/ 77 h 551"/>
                  <a:gd name="T6" fmla="*/ 206 w 645"/>
                  <a:gd name="T7" fmla="*/ 111 h 551"/>
                  <a:gd name="T8" fmla="*/ 254 w 645"/>
                  <a:gd name="T9" fmla="*/ 137 h 551"/>
                  <a:gd name="T10" fmla="*/ 362 w 645"/>
                  <a:gd name="T11" fmla="*/ 149 h 551"/>
                  <a:gd name="T12" fmla="*/ 395 w 645"/>
                  <a:gd name="T13" fmla="*/ 156 h 551"/>
                  <a:gd name="T14" fmla="*/ 450 w 645"/>
                  <a:gd name="T15" fmla="*/ 266 h 551"/>
                  <a:gd name="T16" fmla="*/ 518 w 645"/>
                  <a:gd name="T17" fmla="*/ 251 h 551"/>
                  <a:gd name="T18" fmla="*/ 583 w 645"/>
                  <a:gd name="T19" fmla="*/ 287 h 551"/>
                  <a:gd name="T20" fmla="*/ 599 w 645"/>
                  <a:gd name="T21" fmla="*/ 348 h 551"/>
                  <a:gd name="T22" fmla="*/ 594 w 645"/>
                  <a:gd name="T23" fmla="*/ 385 h 551"/>
                  <a:gd name="T24" fmla="*/ 636 w 645"/>
                  <a:gd name="T25" fmla="*/ 489 h 551"/>
                  <a:gd name="T26" fmla="*/ 585 w 645"/>
                  <a:gd name="T27" fmla="*/ 491 h 551"/>
                  <a:gd name="T28" fmla="*/ 560 w 645"/>
                  <a:gd name="T29" fmla="*/ 546 h 551"/>
                  <a:gd name="T30" fmla="*/ 505 w 645"/>
                  <a:gd name="T31" fmla="*/ 514 h 551"/>
                  <a:gd name="T32" fmla="*/ 462 w 645"/>
                  <a:gd name="T33" fmla="*/ 483 h 551"/>
                  <a:gd name="T34" fmla="*/ 434 w 645"/>
                  <a:gd name="T35" fmla="*/ 465 h 551"/>
                  <a:gd name="T36" fmla="*/ 410 w 645"/>
                  <a:gd name="T37" fmla="*/ 442 h 551"/>
                  <a:gd name="T38" fmla="*/ 358 w 645"/>
                  <a:gd name="T39" fmla="*/ 403 h 551"/>
                  <a:gd name="T40" fmla="*/ 338 w 645"/>
                  <a:gd name="T41" fmla="*/ 403 h 551"/>
                  <a:gd name="T42" fmla="*/ 290 w 645"/>
                  <a:gd name="T43" fmla="*/ 426 h 551"/>
                  <a:gd name="T44" fmla="*/ 236 w 645"/>
                  <a:gd name="T45" fmla="*/ 444 h 551"/>
                  <a:gd name="T46" fmla="*/ 210 w 645"/>
                  <a:gd name="T47" fmla="*/ 474 h 551"/>
                  <a:gd name="T48" fmla="*/ 196 w 645"/>
                  <a:gd name="T49" fmla="*/ 496 h 551"/>
                  <a:gd name="T50" fmla="*/ 146 w 645"/>
                  <a:gd name="T51" fmla="*/ 488 h 551"/>
                  <a:gd name="T52" fmla="*/ 91 w 645"/>
                  <a:gd name="T53" fmla="*/ 465 h 551"/>
                  <a:gd name="T54" fmla="*/ 16 w 645"/>
                  <a:gd name="T55" fmla="*/ 452 h 551"/>
                  <a:gd name="T56" fmla="*/ 16 w 645"/>
                  <a:gd name="T57" fmla="*/ 437 h 551"/>
                  <a:gd name="T58" fmla="*/ 32 w 645"/>
                  <a:gd name="T59" fmla="*/ 391 h 551"/>
                  <a:gd name="T60" fmla="*/ 54 w 645"/>
                  <a:gd name="T61" fmla="*/ 370 h 551"/>
                  <a:gd name="T62" fmla="*/ 78 w 645"/>
                  <a:gd name="T63" fmla="*/ 355 h 551"/>
                  <a:gd name="T64" fmla="*/ 78 w 645"/>
                  <a:gd name="T65" fmla="*/ 275 h 551"/>
                  <a:gd name="T66" fmla="*/ 65 w 645"/>
                  <a:gd name="T67" fmla="*/ 256 h 551"/>
                  <a:gd name="T68" fmla="*/ 58 w 645"/>
                  <a:gd name="T69" fmla="*/ 243 h 551"/>
                  <a:gd name="T70" fmla="*/ 91 w 645"/>
                  <a:gd name="T71" fmla="*/ 210 h 551"/>
                  <a:gd name="T72" fmla="*/ 130 w 645"/>
                  <a:gd name="T73" fmla="*/ 145 h 551"/>
                  <a:gd name="T74" fmla="*/ 134 w 645"/>
                  <a:gd name="T75" fmla="*/ 13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5" h="551">
                    <a:moveTo>
                      <a:pt x="142" y="123"/>
                    </a:moveTo>
                    <a:cubicBezTo>
                      <a:pt x="132" y="99"/>
                      <a:pt x="124" y="74"/>
                      <a:pt x="109" y="52"/>
                    </a:cubicBezTo>
                    <a:cubicBezTo>
                      <a:pt x="99" y="35"/>
                      <a:pt x="115" y="23"/>
                      <a:pt x="122" y="10"/>
                    </a:cubicBezTo>
                    <a:cubicBezTo>
                      <a:pt x="127" y="0"/>
                      <a:pt x="135" y="13"/>
                      <a:pt x="141" y="15"/>
                    </a:cubicBezTo>
                    <a:cubicBezTo>
                      <a:pt x="158" y="19"/>
                      <a:pt x="164" y="35"/>
                      <a:pt x="174" y="47"/>
                    </a:cubicBezTo>
                    <a:cubicBezTo>
                      <a:pt x="181" y="55"/>
                      <a:pt x="183" y="66"/>
                      <a:pt x="178" y="77"/>
                    </a:cubicBezTo>
                    <a:cubicBezTo>
                      <a:pt x="172" y="86"/>
                      <a:pt x="170" y="92"/>
                      <a:pt x="185" y="93"/>
                    </a:cubicBezTo>
                    <a:cubicBezTo>
                      <a:pt x="195" y="93"/>
                      <a:pt x="199" y="105"/>
                      <a:pt x="206" y="111"/>
                    </a:cubicBezTo>
                    <a:cubicBezTo>
                      <a:pt x="200" y="124"/>
                      <a:pt x="212" y="121"/>
                      <a:pt x="218" y="123"/>
                    </a:cubicBezTo>
                    <a:cubicBezTo>
                      <a:pt x="227" y="134"/>
                      <a:pt x="238" y="143"/>
                      <a:pt x="254" y="137"/>
                    </a:cubicBezTo>
                    <a:cubicBezTo>
                      <a:pt x="268" y="157"/>
                      <a:pt x="291" y="144"/>
                      <a:pt x="310" y="153"/>
                    </a:cubicBezTo>
                    <a:cubicBezTo>
                      <a:pt x="323" y="159"/>
                      <a:pt x="345" y="158"/>
                      <a:pt x="362" y="149"/>
                    </a:cubicBezTo>
                    <a:cubicBezTo>
                      <a:pt x="372" y="144"/>
                      <a:pt x="383" y="153"/>
                      <a:pt x="393" y="149"/>
                    </a:cubicBezTo>
                    <a:cubicBezTo>
                      <a:pt x="395" y="149"/>
                      <a:pt x="398" y="152"/>
                      <a:pt x="395" y="156"/>
                    </a:cubicBezTo>
                    <a:cubicBezTo>
                      <a:pt x="379" y="179"/>
                      <a:pt x="380" y="223"/>
                      <a:pt x="400" y="242"/>
                    </a:cubicBezTo>
                    <a:cubicBezTo>
                      <a:pt x="413" y="254"/>
                      <a:pt x="435" y="255"/>
                      <a:pt x="450" y="266"/>
                    </a:cubicBezTo>
                    <a:cubicBezTo>
                      <a:pt x="452" y="268"/>
                      <a:pt x="468" y="263"/>
                      <a:pt x="466" y="251"/>
                    </a:cubicBezTo>
                    <a:cubicBezTo>
                      <a:pt x="484" y="246"/>
                      <a:pt x="502" y="251"/>
                      <a:pt x="518" y="251"/>
                    </a:cubicBezTo>
                    <a:cubicBezTo>
                      <a:pt x="540" y="249"/>
                      <a:pt x="546" y="258"/>
                      <a:pt x="556" y="271"/>
                    </a:cubicBezTo>
                    <a:cubicBezTo>
                      <a:pt x="562" y="279"/>
                      <a:pt x="579" y="273"/>
                      <a:pt x="583" y="287"/>
                    </a:cubicBezTo>
                    <a:cubicBezTo>
                      <a:pt x="586" y="300"/>
                      <a:pt x="591" y="314"/>
                      <a:pt x="585" y="327"/>
                    </a:cubicBezTo>
                    <a:cubicBezTo>
                      <a:pt x="583" y="333"/>
                      <a:pt x="590" y="343"/>
                      <a:pt x="599" y="348"/>
                    </a:cubicBezTo>
                    <a:cubicBezTo>
                      <a:pt x="605" y="351"/>
                      <a:pt x="604" y="350"/>
                      <a:pt x="599" y="355"/>
                    </a:cubicBezTo>
                    <a:cubicBezTo>
                      <a:pt x="590" y="363"/>
                      <a:pt x="580" y="369"/>
                      <a:pt x="594" y="385"/>
                    </a:cubicBezTo>
                    <a:cubicBezTo>
                      <a:pt x="616" y="408"/>
                      <a:pt x="630" y="438"/>
                      <a:pt x="642" y="468"/>
                    </a:cubicBezTo>
                    <a:cubicBezTo>
                      <a:pt x="645" y="473"/>
                      <a:pt x="640" y="483"/>
                      <a:pt x="636" y="489"/>
                    </a:cubicBezTo>
                    <a:cubicBezTo>
                      <a:pt x="633" y="495"/>
                      <a:pt x="629" y="487"/>
                      <a:pt x="625" y="487"/>
                    </a:cubicBezTo>
                    <a:cubicBezTo>
                      <a:pt x="611" y="485"/>
                      <a:pt x="596" y="474"/>
                      <a:pt x="585" y="491"/>
                    </a:cubicBezTo>
                    <a:cubicBezTo>
                      <a:pt x="582" y="496"/>
                      <a:pt x="577" y="499"/>
                      <a:pt x="584" y="505"/>
                    </a:cubicBezTo>
                    <a:cubicBezTo>
                      <a:pt x="590" y="510"/>
                      <a:pt x="570" y="543"/>
                      <a:pt x="560" y="546"/>
                    </a:cubicBezTo>
                    <a:cubicBezTo>
                      <a:pt x="545" y="551"/>
                      <a:pt x="534" y="542"/>
                      <a:pt x="527" y="531"/>
                    </a:cubicBezTo>
                    <a:cubicBezTo>
                      <a:pt x="521" y="522"/>
                      <a:pt x="517" y="516"/>
                      <a:pt x="505" y="514"/>
                    </a:cubicBezTo>
                    <a:cubicBezTo>
                      <a:pt x="490" y="512"/>
                      <a:pt x="479" y="501"/>
                      <a:pt x="471" y="488"/>
                    </a:cubicBezTo>
                    <a:cubicBezTo>
                      <a:pt x="468" y="483"/>
                      <a:pt x="466" y="483"/>
                      <a:pt x="462" y="483"/>
                    </a:cubicBezTo>
                    <a:cubicBezTo>
                      <a:pt x="460" y="481"/>
                      <a:pt x="473" y="473"/>
                      <a:pt x="458" y="477"/>
                    </a:cubicBezTo>
                    <a:cubicBezTo>
                      <a:pt x="447" y="480"/>
                      <a:pt x="436" y="479"/>
                      <a:pt x="434" y="465"/>
                    </a:cubicBezTo>
                    <a:cubicBezTo>
                      <a:pt x="432" y="453"/>
                      <a:pt x="425" y="455"/>
                      <a:pt x="418" y="455"/>
                    </a:cubicBezTo>
                    <a:cubicBezTo>
                      <a:pt x="415" y="451"/>
                      <a:pt x="412" y="447"/>
                      <a:pt x="410" y="442"/>
                    </a:cubicBezTo>
                    <a:cubicBezTo>
                      <a:pt x="402" y="422"/>
                      <a:pt x="396" y="419"/>
                      <a:pt x="374" y="427"/>
                    </a:cubicBezTo>
                    <a:cubicBezTo>
                      <a:pt x="376" y="414"/>
                      <a:pt x="360" y="413"/>
                      <a:pt x="358" y="403"/>
                    </a:cubicBezTo>
                    <a:cubicBezTo>
                      <a:pt x="352" y="399"/>
                      <a:pt x="347" y="404"/>
                      <a:pt x="342" y="403"/>
                    </a:cubicBezTo>
                    <a:cubicBezTo>
                      <a:pt x="341" y="403"/>
                      <a:pt x="339" y="403"/>
                      <a:pt x="338" y="403"/>
                    </a:cubicBezTo>
                    <a:cubicBezTo>
                      <a:pt x="324" y="395"/>
                      <a:pt x="315" y="397"/>
                      <a:pt x="309" y="413"/>
                    </a:cubicBezTo>
                    <a:cubicBezTo>
                      <a:pt x="306" y="422"/>
                      <a:pt x="302" y="425"/>
                      <a:pt x="290" y="426"/>
                    </a:cubicBezTo>
                    <a:cubicBezTo>
                      <a:pt x="274" y="427"/>
                      <a:pt x="253" y="425"/>
                      <a:pt x="243" y="444"/>
                    </a:cubicBezTo>
                    <a:cubicBezTo>
                      <a:pt x="240" y="448"/>
                      <a:pt x="238" y="444"/>
                      <a:pt x="236" y="444"/>
                    </a:cubicBezTo>
                    <a:cubicBezTo>
                      <a:pt x="222" y="445"/>
                      <a:pt x="215" y="453"/>
                      <a:pt x="218" y="467"/>
                    </a:cubicBezTo>
                    <a:cubicBezTo>
                      <a:pt x="216" y="470"/>
                      <a:pt x="205" y="461"/>
                      <a:pt x="210" y="474"/>
                    </a:cubicBezTo>
                    <a:cubicBezTo>
                      <a:pt x="212" y="480"/>
                      <a:pt x="208" y="484"/>
                      <a:pt x="204" y="487"/>
                    </a:cubicBezTo>
                    <a:cubicBezTo>
                      <a:pt x="201" y="490"/>
                      <a:pt x="196" y="493"/>
                      <a:pt x="196" y="496"/>
                    </a:cubicBezTo>
                    <a:cubicBezTo>
                      <a:pt x="197" y="522"/>
                      <a:pt x="184" y="517"/>
                      <a:pt x="170" y="507"/>
                    </a:cubicBezTo>
                    <a:cubicBezTo>
                      <a:pt x="169" y="492"/>
                      <a:pt x="155" y="488"/>
                      <a:pt x="146" y="488"/>
                    </a:cubicBezTo>
                    <a:cubicBezTo>
                      <a:pt x="129" y="487"/>
                      <a:pt x="116" y="486"/>
                      <a:pt x="112" y="465"/>
                    </a:cubicBezTo>
                    <a:cubicBezTo>
                      <a:pt x="111" y="454"/>
                      <a:pt x="95" y="454"/>
                      <a:pt x="91" y="465"/>
                    </a:cubicBezTo>
                    <a:cubicBezTo>
                      <a:pt x="88" y="472"/>
                      <a:pt x="84" y="472"/>
                      <a:pt x="80" y="470"/>
                    </a:cubicBezTo>
                    <a:cubicBezTo>
                      <a:pt x="60" y="461"/>
                      <a:pt x="38" y="455"/>
                      <a:pt x="16" y="452"/>
                    </a:cubicBezTo>
                    <a:cubicBezTo>
                      <a:pt x="8" y="451"/>
                      <a:pt x="6" y="444"/>
                      <a:pt x="0" y="441"/>
                    </a:cubicBezTo>
                    <a:cubicBezTo>
                      <a:pt x="5" y="440"/>
                      <a:pt x="11" y="438"/>
                      <a:pt x="16" y="437"/>
                    </a:cubicBezTo>
                    <a:cubicBezTo>
                      <a:pt x="22" y="436"/>
                      <a:pt x="38" y="437"/>
                      <a:pt x="32" y="418"/>
                    </a:cubicBezTo>
                    <a:cubicBezTo>
                      <a:pt x="30" y="413"/>
                      <a:pt x="40" y="403"/>
                      <a:pt x="32" y="391"/>
                    </a:cubicBezTo>
                    <a:cubicBezTo>
                      <a:pt x="28" y="384"/>
                      <a:pt x="41" y="373"/>
                      <a:pt x="39" y="360"/>
                    </a:cubicBezTo>
                    <a:cubicBezTo>
                      <a:pt x="45" y="363"/>
                      <a:pt x="51" y="364"/>
                      <a:pt x="54" y="370"/>
                    </a:cubicBezTo>
                    <a:cubicBezTo>
                      <a:pt x="59" y="379"/>
                      <a:pt x="68" y="376"/>
                      <a:pt x="74" y="372"/>
                    </a:cubicBezTo>
                    <a:cubicBezTo>
                      <a:pt x="80" y="369"/>
                      <a:pt x="85" y="364"/>
                      <a:pt x="78" y="355"/>
                    </a:cubicBezTo>
                    <a:cubicBezTo>
                      <a:pt x="76" y="352"/>
                      <a:pt x="73" y="341"/>
                      <a:pt x="82" y="332"/>
                    </a:cubicBezTo>
                    <a:cubicBezTo>
                      <a:pt x="96" y="317"/>
                      <a:pt x="92" y="283"/>
                      <a:pt x="78" y="275"/>
                    </a:cubicBezTo>
                    <a:cubicBezTo>
                      <a:pt x="78" y="275"/>
                      <a:pt x="78" y="275"/>
                      <a:pt x="78" y="275"/>
                    </a:cubicBezTo>
                    <a:cubicBezTo>
                      <a:pt x="70" y="271"/>
                      <a:pt x="58" y="271"/>
                      <a:pt x="65" y="256"/>
                    </a:cubicBezTo>
                    <a:cubicBezTo>
                      <a:pt x="67" y="251"/>
                      <a:pt x="62" y="246"/>
                      <a:pt x="58" y="243"/>
                    </a:cubicBezTo>
                    <a:cubicBezTo>
                      <a:pt x="58" y="243"/>
                      <a:pt x="58" y="243"/>
                      <a:pt x="58" y="243"/>
                    </a:cubicBezTo>
                    <a:cubicBezTo>
                      <a:pt x="53" y="229"/>
                      <a:pt x="64" y="232"/>
                      <a:pt x="71" y="231"/>
                    </a:cubicBezTo>
                    <a:cubicBezTo>
                      <a:pt x="85" y="231"/>
                      <a:pt x="97" y="229"/>
                      <a:pt x="91" y="210"/>
                    </a:cubicBezTo>
                    <a:cubicBezTo>
                      <a:pt x="90" y="205"/>
                      <a:pt x="93" y="200"/>
                      <a:pt x="97" y="198"/>
                    </a:cubicBezTo>
                    <a:cubicBezTo>
                      <a:pt x="120" y="188"/>
                      <a:pt x="126" y="167"/>
                      <a:pt x="130" y="145"/>
                    </a:cubicBezTo>
                    <a:cubicBezTo>
                      <a:pt x="131" y="143"/>
                      <a:pt x="132" y="141"/>
                      <a:pt x="134" y="139"/>
                    </a:cubicBezTo>
                    <a:cubicBezTo>
                      <a:pt x="134" y="139"/>
                      <a:pt x="134" y="139"/>
                      <a:pt x="134" y="139"/>
                    </a:cubicBezTo>
                    <a:cubicBezTo>
                      <a:pt x="136" y="134"/>
                      <a:pt x="148" y="133"/>
                      <a:pt x="142" y="12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5" name="9Slide.vn 112">
                <a:extLst>
                  <a:ext uri="{FF2B5EF4-FFF2-40B4-BE49-F238E27FC236}">
                    <a16:creationId xmlns:a16="http://schemas.microsoft.com/office/drawing/2014/main" id="{0FCF53E9-3F76-DA4B-69E3-5A3EC6CBBA78}"/>
                  </a:ext>
                </a:extLst>
              </p:cNvPr>
              <p:cNvSpPr>
                <a:spLocks/>
              </p:cNvSpPr>
              <p:nvPr/>
            </p:nvSpPr>
            <p:spPr bwMode="auto">
              <a:xfrm>
                <a:off x="5359523" y="955247"/>
                <a:ext cx="463467" cy="386705"/>
              </a:xfrm>
              <a:custGeom>
                <a:avLst/>
                <a:gdLst>
                  <a:gd name="T0" fmla="*/ 310 w 432"/>
                  <a:gd name="T1" fmla="*/ 43 h 360"/>
                  <a:gd name="T2" fmla="*/ 317 w 432"/>
                  <a:gd name="T3" fmla="*/ 52 h 360"/>
                  <a:gd name="T4" fmla="*/ 349 w 432"/>
                  <a:gd name="T5" fmla="*/ 73 h 360"/>
                  <a:gd name="T6" fmla="*/ 358 w 432"/>
                  <a:gd name="T7" fmla="*/ 79 h 360"/>
                  <a:gd name="T8" fmla="*/ 358 w 432"/>
                  <a:gd name="T9" fmla="*/ 79 h 360"/>
                  <a:gd name="T10" fmla="*/ 385 w 432"/>
                  <a:gd name="T11" fmla="*/ 96 h 360"/>
                  <a:gd name="T12" fmla="*/ 397 w 432"/>
                  <a:gd name="T13" fmla="*/ 117 h 360"/>
                  <a:gd name="T14" fmla="*/ 414 w 432"/>
                  <a:gd name="T15" fmla="*/ 155 h 360"/>
                  <a:gd name="T16" fmla="*/ 414 w 432"/>
                  <a:gd name="T17" fmla="*/ 155 h 360"/>
                  <a:gd name="T18" fmla="*/ 430 w 432"/>
                  <a:gd name="T19" fmla="*/ 183 h 360"/>
                  <a:gd name="T20" fmla="*/ 430 w 432"/>
                  <a:gd name="T21" fmla="*/ 183 h 360"/>
                  <a:gd name="T22" fmla="*/ 423 w 432"/>
                  <a:gd name="T23" fmla="*/ 196 h 360"/>
                  <a:gd name="T24" fmla="*/ 428 w 432"/>
                  <a:gd name="T25" fmla="*/ 219 h 360"/>
                  <a:gd name="T26" fmla="*/ 409 w 432"/>
                  <a:gd name="T27" fmla="*/ 218 h 360"/>
                  <a:gd name="T28" fmla="*/ 398 w 432"/>
                  <a:gd name="T29" fmla="*/ 221 h 360"/>
                  <a:gd name="T30" fmla="*/ 373 w 432"/>
                  <a:gd name="T31" fmla="*/ 240 h 360"/>
                  <a:gd name="T32" fmla="*/ 354 w 432"/>
                  <a:gd name="T33" fmla="*/ 292 h 360"/>
                  <a:gd name="T34" fmla="*/ 346 w 432"/>
                  <a:gd name="T35" fmla="*/ 348 h 360"/>
                  <a:gd name="T36" fmla="*/ 322 w 432"/>
                  <a:gd name="T37" fmla="*/ 358 h 360"/>
                  <a:gd name="T38" fmla="*/ 309 w 432"/>
                  <a:gd name="T39" fmla="*/ 333 h 360"/>
                  <a:gd name="T40" fmla="*/ 301 w 432"/>
                  <a:gd name="T41" fmla="*/ 333 h 360"/>
                  <a:gd name="T42" fmla="*/ 260 w 432"/>
                  <a:gd name="T43" fmla="*/ 325 h 360"/>
                  <a:gd name="T44" fmla="*/ 222 w 432"/>
                  <a:gd name="T45" fmla="*/ 343 h 360"/>
                  <a:gd name="T46" fmla="*/ 183 w 432"/>
                  <a:gd name="T47" fmla="*/ 332 h 360"/>
                  <a:gd name="T48" fmla="*/ 169 w 432"/>
                  <a:gd name="T49" fmla="*/ 330 h 360"/>
                  <a:gd name="T50" fmla="*/ 149 w 432"/>
                  <a:gd name="T51" fmla="*/ 282 h 360"/>
                  <a:gd name="T52" fmla="*/ 159 w 432"/>
                  <a:gd name="T53" fmla="*/ 255 h 360"/>
                  <a:gd name="T54" fmla="*/ 136 w 432"/>
                  <a:gd name="T55" fmla="*/ 231 h 360"/>
                  <a:gd name="T56" fmla="*/ 74 w 432"/>
                  <a:gd name="T57" fmla="*/ 237 h 360"/>
                  <a:gd name="T58" fmla="*/ 23 w 432"/>
                  <a:gd name="T59" fmla="*/ 229 h 360"/>
                  <a:gd name="T60" fmla="*/ 21 w 432"/>
                  <a:gd name="T61" fmla="*/ 210 h 360"/>
                  <a:gd name="T62" fmla="*/ 23 w 432"/>
                  <a:gd name="T63" fmla="*/ 176 h 360"/>
                  <a:gd name="T64" fmla="*/ 11 w 432"/>
                  <a:gd name="T65" fmla="*/ 150 h 360"/>
                  <a:gd name="T66" fmla="*/ 7 w 432"/>
                  <a:gd name="T67" fmla="*/ 138 h 360"/>
                  <a:gd name="T68" fmla="*/ 23 w 432"/>
                  <a:gd name="T69" fmla="*/ 136 h 360"/>
                  <a:gd name="T70" fmla="*/ 26 w 432"/>
                  <a:gd name="T71" fmla="*/ 131 h 360"/>
                  <a:gd name="T72" fmla="*/ 45 w 432"/>
                  <a:gd name="T73" fmla="*/ 141 h 360"/>
                  <a:gd name="T74" fmla="*/ 63 w 432"/>
                  <a:gd name="T75" fmla="*/ 147 h 360"/>
                  <a:gd name="T76" fmla="*/ 93 w 432"/>
                  <a:gd name="T77" fmla="*/ 151 h 360"/>
                  <a:gd name="T78" fmla="*/ 122 w 432"/>
                  <a:gd name="T79" fmla="*/ 155 h 360"/>
                  <a:gd name="T80" fmla="*/ 134 w 432"/>
                  <a:gd name="T81" fmla="*/ 144 h 360"/>
                  <a:gd name="T82" fmla="*/ 157 w 432"/>
                  <a:gd name="T83" fmla="*/ 148 h 360"/>
                  <a:gd name="T84" fmla="*/ 179 w 432"/>
                  <a:gd name="T85" fmla="*/ 149 h 360"/>
                  <a:gd name="T86" fmla="*/ 198 w 432"/>
                  <a:gd name="T87" fmla="*/ 116 h 360"/>
                  <a:gd name="T88" fmla="*/ 195 w 432"/>
                  <a:gd name="T89" fmla="*/ 105 h 360"/>
                  <a:gd name="T90" fmla="*/ 188 w 432"/>
                  <a:gd name="T91" fmla="*/ 49 h 360"/>
                  <a:gd name="T92" fmla="*/ 191 w 432"/>
                  <a:gd name="T93" fmla="*/ 39 h 360"/>
                  <a:gd name="T94" fmla="*/ 204 w 432"/>
                  <a:gd name="T95" fmla="*/ 44 h 360"/>
                  <a:gd name="T96" fmla="*/ 232 w 432"/>
                  <a:gd name="T97" fmla="*/ 69 h 360"/>
                  <a:gd name="T98" fmla="*/ 245 w 432"/>
                  <a:gd name="T99" fmla="*/ 84 h 360"/>
                  <a:gd name="T100" fmla="*/ 251 w 432"/>
                  <a:gd name="T101" fmla="*/ 53 h 360"/>
                  <a:gd name="T102" fmla="*/ 264 w 432"/>
                  <a:gd name="T103" fmla="*/ 43 h 360"/>
                  <a:gd name="T104" fmla="*/ 270 w 432"/>
                  <a:gd name="T105" fmla="*/ 32 h 360"/>
                  <a:gd name="T106" fmla="*/ 263 w 432"/>
                  <a:gd name="T107" fmla="*/ 23 h 360"/>
                  <a:gd name="T108" fmla="*/ 255 w 432"/>
                  <a:gd name="T109" fmla="*/ 10 h 360"/>
                  <a:gd name="T110" fmla="*/ 273 w 432"/>
                  <a:gd name="T111" fmla="*/ 5 h 360"/>
                  <a:gd name="T112" fmla="*/ 279 w 432"/>
                  <a:gd name="T113" fmla="*/ 11 h 360"/>
                  <a:gd name="T114" fmla="*/ 302 w 432"/>
                  <a:gd name="T115" fmla="*/ 35 h 360"/>
                  <a:gd name="T116" fmla="*/ 310 w 432"/>
                  <a:gd name="T117" fmla="*/ 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2" h="360">
                    <a:moveTo>
                      <a:pt x="310" y="43"/>
                    </a:moveTo>
                    <a:cubicBezTo>
                      <a:pt x="314" y="44"/>
                      <a:pt x="302" y="57"/>
                      <a:pt x="317" y="52"/>
                    </a:cubicBezTo>
                    <a:cubicBezTo>
                      <a:pt x="340" y="42"/>
                      <a:pt x="348" y="47"/>
                      <a:pt x="349" y="73"/>
                    </a:cubicBezTo>
                    <a:cubicBezTo>
                      <a:pt x="349" y="85"/>
                      <a:pt x="356" y="76"/>
                      <a:pt x="358" y="79"/>
                    </a:cubicBezTo>
                    <a:cubicBezTo>
                      <a:pt x="358" y="79"/>
                      <a:pt x="358" y="79"/>
                      <a:pt x="358" y="79"/>
                    </a:cubicBezTo>
                    <a:cubicBezTo>
                      <a:pt x="366" y="85"/>
                      <a:pt x="373" y="94"/>
                      <a:pt x="385" y="96"/>
                    </a:cubicBezTo>
                    <a:cubicBezTo>
                      <a:pt x="395" y="98"/>
                      <a:pt x="397" y="108"/>
                      <a:pt x="397" y="117"/>
                    </a:cubicBezTo>
                    <a:cubicBezTo>
                      <a:pt x="395" y="133"/>
                      <a:pt x="404" y="144"/>
                      <a:pt x="414" y="155"/>
                    </a:cubicBezTo>
                    <a:cubicBezTo>
                      <a:pt x="414" y="155"/>
                      <a:pt x="414" y="155"/>
                      <a:pt x="414" y="155"/>
                    </a:cubicBezTo>
                    <a:cubicBezTo>
                      <a:pt x="419" y="164"/>
                      <a:pt x="421" y="176"/>
                      <a:pt x="430" y="183"/>
                    </a:cubicBezTo>
                    <a:cubicBezTo>
                      <a:pt x="430" y="183"/>
                      <a:pt x="430" y="183"/>
                      <a:pt x="430" y="183"/>
                    </a:cubicBezTo>
                    <a:cubicBezTo>
                      <a:pt x="432" y="189"/>
                      <a:pt x="426" y="192"/>
                      <a:pt x="423" y="196"/>
                    </a:cubicBezTo>
                    <a:cubicBezTo>
                      <a:pt x="418" y="204"/>
                      <a:pt x="413" y="213"/>
                      <a:pt x="428" y="219"/>
                    </a:cubicBezTo>
                    <a:cubicBezTo>
                      <a:pt x="419" y="227"/>
                      <a:pt x="414" y="218"/>
                      <a:pt x="409" y="218"/>
                    </a:cubicBezTo>
                    <a:cubicBezTo>
                      <a:pt x="403" y="217"/>
                      <a:pt x="399" y="217"/>
                      <a:pt x="398" y="221"/>
                    </a:cubicBezTo>
                    <a:cubicBezTo>
                      <a:pt x="394" y="234"/>
                      <a:pt x="384" y="237"/>
                      <a:pt x="373" y="240"/>
                    </a:cubicBezTo>
                    <a:cubicBezTo>
                      <a:pt x="361" y="243"/>
                      <a:pt x="348" y="279"/>
                      <a:pt x="354" y="292"/>
                    </a:cubicBezTo>
                    <a:cubicBezTo>
                      <a:pt x="364" y="312"/>
                      <a:pt x="363" y="329"/>
                      <a:pt x="346" y="348"/>
                    </a:cubicBezTo>
                    <a:cubicBezTo>
                      <a:pt x="338" y="358"/>
                      <a:pt x="330" y="360"/>
                      <a:pt x="322" y="358"/>
                    </a:cubicBezTo>
                    <a:cubicBezTo>
                      <a:pt x="311" y="355"/>
                      <a:pt x="308" y="344"/>
                      <a:pt x="309" y="333"/>
                    </a:cubicBezTo>
                    <a:cubicBezTo>
                      <a:pt x="309" y="330"/>
                      <a:pt x="304" y="323"/>
                      <a:pt x="301" y="333"/>
                    </a:cubicBezTo>
                    <a:cubicBezTo>
                      <a:pt x="289" y="328"/>
                      <a:pt x="272" y="346"/>
                      <a:pt x="260" y="325"/>
                    </a:cubicBezTo>
                    <a:cubicBezTo>
                      <a:pt x="257" y="319"/>
                      <a:pt x="226" y="334"/>
                      <a:pt x="222" y="343"/>
                    </a:cubicBezTo>
                    <a:cubicBezTo>
                      <a:pt x="205" y="355"/>
                      <a:pt x="191" y="345"/>
                      <a:pt x="183" y="332"/>
                    </a:cubicBezTo>
                    <a:cubicBezTo>
                      <a:pt x="178" y="324"/>
                      <a:pt x="174" y="333"/>
                      <a:pt x="169" y="330"/>
                    </a:cubicBezTo>
                    <a:cubicBezTo>
                      <a:pt x="156" y="321"/>
                      <a:pt x="143" y="299"/>
                      <a:pt x="149" y="282"/>
                    </a:cubicBezTo>
                    <a:cubicBezTo>
                      <a:pt x="152" y="274"/>
                      <a:pt x="149" y="265"/>
                      <a:pt x="159" y="255"/>
                    </a:cubicBezTo>
                    <a:cubicBezTo>
                      <a:pt x="171" y="245"/>
                      <a:pt x="158" y="229"/>
                      <a:pt x="136" y="231"/>
                    </a:cubicBezTo>
                    <a:cubicBezTo>
                      <a:pt x="115" y="233"/>
                      <a:pt x="95" y="238"/>
                      <a:pt x="74" y="237"/>
                    </a:cubicBezTo>
                    <a:cubicBezTo>
                      <a:pt x="57" y="236"/>
                      <a:pt x="41" y="226"/>
                      <a:pt x="23" y="229"/>
                    </a:cubicBezTo>
                    <a:cubicBezTo>
                      <a:pt x="19" y="229"/>
                      <a:pt x="6" y="219"/>
                      <a:pt x="21" y="210"/>
                    </a:cubicBezTo>
                    <a:cubicBezTo>
                      <a:pt x="36" y="200"/>
                      <a:pt x="31" y="190"/>
                      <a:pt x="23" y="176"/>
                    </a:cubicBezTo>
                    <a:cubicBezTo>
                      <a:pt x="18" y="169"/>
                      <a:pt x="1" y="165"/>
                      <a:pt x="11" y="150"/>
                    </a:cubicBezTo>
                    <a:cubicBezTo>
                      <a:pt x="12" y="149"/>
                      <a:pt x="0" y="144"/>
                      <a:pt x="7" y="138"/>
                    </a:cubicBezTo>
                    <a:cubicBezTo>
                      <a:pt x="10" y="135"/>
                      <a:pt x="18" y="143"/>
                      <a:pt x="23" y="136"/>
                    </a:cubicBezTo>
                    <a:cubicBezTo>
                      <a:pt x="24" y="134"/>
                      <a:pt x="25" y="132"/>
                      <a:pt x="26" y="131"/>
                    </a:cubicBezTo>
                    <a:cubicBezTo>
                      <a:pt x="38" y="123"/>
                      <a:pt x="42" y="137"/>
                      <a:pt x="45" y="141"/>
                    </a:cubicBezTo>
                    <a:cubicBezTo>
                      <a:pt x="51" y="150"/>
                      <a:pt x="57" y="148"/>
                      <a:pt x="63" y="147"/>
                    </a:cubicBezTo>
                    <a:cubicBezTo>
                      <a:pt x="74" y="143"/>
                      <a:pt x="84" y="145"/>
                      <a:pt x="93" y="151"/>
                    </a:cubicBezTo>
                    <a:cubicBezTo>
                      <a:pt x="102" y="157"/>
                      <a:pt x="112" y="155"/>
                      <a:pt x="122" y="155"/>
                    </a:cubicBezTo>
                    <a:cubicBezTo>
                      <a:pt x="125" y="151"/>
                      <a:pt x="128" y="145"/>
                      <a:pt x="134" y="144"/>
                    </a:cubicBezTo>
                    <a:cubicBezTo>
                      <a:pt x="143" y="138"/>
                      <a:pt x="152" y="138"/>
                      <a:pt x="157" y="148"/>
                    </a:cubicBezTo>
                    <a:cubicBezTo>
                      <a:pt x="165" y="163"/>
                      <a:pt x="169" y="161"/>
                      <a:pt x="179" y="149"/>
                    </a:cubicBezTo>
                    <a:cubicBezTo>
                      <a:pt x="188" y="139"/>
                      <a:pt x="203" y="133"/>
                      <a:pt x="198" y="116"/>
                    </a:cubicBezTo>
                    <a:cubicBezTo>
                      <a:pt x="197" y="112"/>
                      <a:pt x="197" y="109"/>
                      <a:pt x="195" y="105"/>
                    </a:cubicBezTo>
                    <a:cubicBezTo>
                      <a:pt x="183" y="88"/>
                      <a:pt x="185" y="68"/>
                      <a:pt x="188" y="49"/>
                    </a:cubicBezTo>
                    <a:cubicBezTo>
                      <a:pt x="188" y="47"/>
                      <a:pt x="183" y="40"/>
                      <a:pt x="191" y="39"/>
                    </a:cubicBezTo>
                    <a:cubicBezTo>
                      <a:pt x="196" y="39"/>
                      <a:pt x="203" y="38"/>
                      <a:pt x="204" y="44"/>
                    </a:cubicBezTo>
                    <a:cubicBezTo>
                      <a:pt x="208" y="59"/>
                      <a:pt x="220" y="66"/>
                      <a:pt x="232" y="69"/>
                    </a:cubicBezTo>
                    <a:cubicBezTo>
                      <a:pt x="240" y="72"/>
                      <a:pt x="235" y="82"/>
                      <a:pt x="245" y="84"/>
                    </a:cubicBezTo>
                    <a:cubicBezTo>
                      <a:pt x="240" y="72"/>
                      <a:pt x="263" y="68"/>
                      <a:pt x="251" y="53"/>
                    </a:cubicBezTo>
                    <a:cubicBezTo>
                      <a:pt x="250" y="53"/>
                      <a:pt x="257" y="43"/>
                      <a:pt x="264" y="43"/>
                    </a:cubicBezTo>
                    <a:cubicBezTo>
                      <a:pt x="273" y="43"/>
                      <a:pt x="269" y="36"/>
                      <a:pt x="270" y="32"/>
                    </a:cubicBezTo>
                    <a:cubicBezTo>
                      <a:pt x="271" y="26"/>
                      <a:pt x="269" y="22"/>
                      <a:pt x="263" y="23"/>
                    </a:cubicBezTo>
                    <a:cubicBezTo>
                      <a:pt x="251" y="24"/>
                      <a:pt x="252" y="15"/>
                      <a:pt x="255" y="10"/>
                    </a:cubicBezTo>
                    <a:cubicBezTo>
                      <a:pt x="258" y="5"/>
                      <a:pt x="265" y="0"/>
                      <a:pt x="273" y="5"/>
                    </a:cubicBezTo>
                    <a:cubicBezTo>
                      <a:pt x="275" y="7"/>
                      <a:pt x="275" y="12"/>
                      <a:pt x="279" y="11"/>
                    </a:cubicBezTo>
                    <a:cubicBezTo>
                      <a:pt x="298" y="8"/>
                      <a:pt x="303" y="18"/>
                      <a:pt x="302" y="35"/>
                    </a:cubicBezTo>
                    <a:cubicBezTo>
                      <a:pt x="302" y="39"/>
                      <a:pt x="306" y="41"/>
                      <a:pt x="310" y="43"/>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6" name="9Slide.vn 113">
                <a:extLst>
                  <a:ext uri="{FF2B5EF4-FFF2-40B4-BE49-F238E27FC236}">
                    <a16:creationId xmlns:a16="http://schemas.microsoft.com/office/drawing/2014/main" id="{9D008F59-9682-D9DF-4FC8-14A8827B9054}"/>
                  </a:ext>
                </a:extLst>
              </p:cNvPr>
              <p:cNvSpPr>
                <a:spLocks/>
              </p:cNvSpPr>
              <p:nvPr/>
            </p:nvSpPr>
            <p:spPr bwMode="auto">
              <a:xfrm>
                <a:off x="5731744" y="1579479"/>
                <a:ext cx="28967" cy="33312"/>
              </a:xfrm>
              <a:custGeom>
                <a:avLst/>
                <a:gdLst>
                  <a:gd name="T0" fmla="*/ 28 w 28"/>
                  <a:gd name="T1" fmla="*/ 6 h 31"/>
                  <a:gd name="T2" fmla="*/ 24 w 28"/>
                  <a:gd name="T3" fmla="*/ 22 h 31"/>
                  <a:gd name="T4" fmla="*/ 7 w 28"/>
                  <a:gd name="T5" fmla="*/ 26 h 31"/>
                  <a:gd name="T6" fmla="*/ 3 w 28"/>
                  <a:gd name="T7" fmla="*/ 7 h 31"/>
                  <a:gd name="T8" fmla="*/ 28 w 28"/>
                  <a:gd name="T9" fmla="*/ 6 h 31"/>
                </a:gdLst>
                <a:ahLst/>
                <a:cxnLst>
                  <a:cxn ang="0">
                    <a:pos x="T0" y="T1"/>
                  </a:cxn>
                  <a:cxn ang="0">
                    <a:pos x="T2" y="T3"/>
                  </a:cxn>
                  <a:cxn ang="0">
                    <a:pos x="T4" y="T5"/>
                  </a:cxn>
                  <a:cxn ang="0">
                    <a:pos x="T6" y="T7"/>
                  </a:cxn>
                  <a:cxn ang="0">
                    <a:pos x="T8" y="T9"/>
                  </a:cxn>
                </a:cxnLst>
                <a:rect l="0" t="0" r="r" b="b"/>
                <a:pathLst>
                  <a:path w="28" h="31">
                    <a:moveTo>
                      <a:pt x="28" y="6"/>
                    </a:moveTo>
                    <a:cubicBezTo>
                      <a:pt x="22" y="10"/>
                      <a:pt x="25" y="17"/>
                      <a:pt x="24" y="22"/>
                    </a:cubicBezTo>
                    <a:cubicBezTo>
                      <a:pt x="19" y="26"/>
                      <a:pt x="12" y="31"/>
                      <a:pt x="7" y="26"/>
                    </a:cubicBezTo>
                    <a:cubicBezTo>
                      <a:pt x="3" y="22"/>
                      <a:pt x="0" y="9"/>
                      <a:pt x="3" y="7"/>
                    </a:cubicBezTo>
                    <a:cubicBezTo>
                      <a:pt x="10" y="1"/>
                      <a:pt x="20" y="0"/>
                      <a:pt x="28" y="6"/>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7" name="9Slide.vn 114">
                <a:extLst>
                  <a:ext uri="{FF2B5EF4-FFF2-40B4-BE49-F238E27FC236}">
                    <a16:creationId xmlns:a16="http://schemas.microsoft.com/office/drawing/2014/main" id="{63CAF4BA-DB7F-04C6-6491-FB299A987374}"/>
                  </a:ext>
                </a:extLst>
              </p:cNvPr>
              <p:cNvSpPr>
                <a:spLocks/>
              </p:cNvSpPr>
              <p:nvPr/>
            </p:nvSpPr>
            <p:spPr bwMode="auto">
              <a:xfrm>
                <a:off x="6855651" y="3334858"/>
                <a:ext cx="33312" cy="28967"/>
              </a:xfrm>
              <a:custGeom>
                <a:avLst/>
                <a:gdLst>
                  <a:gd name="T0" fmla="*/ 15 w 30"/>
                  <a:gd name="T1" fmla="*/ 18 h 26"/>
                  <a:gd name="T2" fmla="*/ 1 w 30"/>
                  <a:gd name="T3" fmla="*/ 12 h 26"/>
                  <a:gd name="T4" fmla="*/ 8 w 30"/>
                  <a:gd name="T5" fmla="*/ 2 h 26"/>
                  <a:gd name="T6" fmla="*/ 30 w 30"/>
                  <a:gd name="T7" fmla="*/ 15 h 26"/>
                  <a:gd name="T8" fmla="*/ 15 w 30"/>
                  <a:gd name="T9" fmla="*/ 18 h 26"/>
                </a:gdLst>
                <a:ahLst/>
                <a:cxnLst>
                  <a:cxn ang="0">
                    <a:pos x="T0" y="T1"/>
                  </a:cxn>
                  <a:cxn ang="0">
                    <a:pos x="T2" y="T3"/>
                  </a:cxn>
                  <a:cxn ang="0">
                    <a:pos x="T4" y="T5"/>
                  </a:cxn>
                  <a:cxn ang="0">
                    <a:pos x="T6" y="T7"/>
                  </a:cxn>
                  <a:cxn ang="0">
                    <a:pos x="T8" y="T9"/>
                  </a:cxn>
                </a:cxnLst>
                <a:rect l="0" t="0" r="r" b="b"/>
                <a:pathLst>
                  <a:path w="30" h="26">
                    <a:moveTo>
                      <a:pt x="15" y="18"/>
                    </a:moveTo>
                    <a:cubicBezTo>
                      <a:pt x="13" y="9"/>
                      <a:pt x="0" y="26"/>
                      <a:pt x="1" y="12"/>
                    </a:cubicBezTo>
                    <a:cubicBezTo>
                      <a:pt x="1" y="10"/>
                      <a:pt x="1" y="0"/>
                      <a:pt x="8" y="2"/>
                    </a:cubicBezTo>
                    <a:cubicBezTo>
                      <a:pt x="16" y="4"/>
                      <a:pt x="30" y="2"/>
                      <a:pt x="30" y="15"/>
                    </a:cubicBezTo>
                    <a:cubicBezTo>
                      <a:pt x="30" y="21"/>
                      <a:pt x="19" y="11"/>
                      <a:pt x="15" y="1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8" name="9Slide.vn 115">
                <a:extLst>
                  <a:ext uri="{FF2B5EF4-FFF2-40B4-BE49-F238E27FC236}">
                    <a16:creationId xmlns:a16="http://schemas.microsoft.com/office/drawing/2014/main" id="{6D70478A-4CA8-7850-77E2-080F6C868DAD}"/>
                  </a:ext>
                </a:extLst>
              </p:cNvPr>
              <p:cNvSpPr>
                <a:spLocks/>
              </p:cNvSpPr>
              <p:nvPr/>
            </p:nvSpPr>
            <p:spPr bwMode="auto">
              <a:xfrm>
                <a:off x="6964275" y="3395688"/>
                <a:ext cx="26070" cy="18829"/>
              </a:xfrm>
              <a:custGeom>
                <a:avLst/>
                <a:gdLst>
                  <a:gd name="T0" fmla="*/ 7 w 24"/>
                  <a:gd name="T1" fmla="*/ 18 h 18"/>
                  <a:gd name="T2" fmla="*/ 3 w 24"/>
                  <a:gd name="T3" fmla="*/ 14 h 18"/>
                  <a:gd name="T4" fmla="*/ 10 w 24"/>
                  <a:gd name="T5" fmla="*/ 2 h 18"/>
                  <a:gd name="T6" fmla="*/ 23 w 24"/>
                  <a:gd name="T7" fmla="*/ 10 h 18"/>
                  <a:gd name="T8" fmla="*/ 7 w 24"/>
                  <a:gd name="T9" fmla="*/ 18 h 18"/>
                </a:gdLst>
                <a:ahLst/>
                <a:cxnLst>
                  <a:cxn ang="0">
                    <a:pos x="T0" y="T1"/>
                  </a:cxn>
                  <a:cxn ang="0">
                    <a:pos x="T2" y="T3"/>
                  </a:cxn>
                  <a:cxn ang="0">
                    <a:pos x="T4" y="T5"/>
                  </a:cxn>
                  <a:cxn ang="0">
                    <a:pos x="T6" y="T7"/>
                  </a:cxn>
                  <a:cxn ang="0">
                    <a:pos x="T8" y="T9"/>
                  </a:cxn>
                </a:cxnLst>
                <a:rect l="0" t="0" r="r" b="b"/>
                <a:pathLst>
                  <a:path w="24" h="18">
                    <a:moveTo>
                      <a:pt x="7" y="18"/>
                    </a:moveTo>
                    <a:cubicBezTo>
                      <a:pt x="6" y="17"/>
                      <a:pt x="4" y="15"/>
                      <a:pt x="3" y="14"/>
                    </a:cubicBezTo>
                    <a:cubicBezTo>
                      <a:pt x="4" y="9"/>
                      <a:pt x="0" y="1"/>
                      <a:pt x="10" y="2"/>
                    </a:cubicBezTo>
                    <a:cubicBezTo>
                      <a:pt x="16" y="3"/>
                      <a:pt x="24" y="0"/>
                      <a:pt x="23" y="10"/>
                    </a:cubicBezTo>
                    <a:cubicBezTo>
                      <a:pt x="15" y="8"/>
                      <a:pt x="13" y="16"/>
                      <a:pt x="7" y="1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59" name="9Slide.vn 116">
                <a:extLst>
                  <a:ext uri="{FF2B5EF4-FFF2-40B4-BE49-F238E27FC236}">
                    <a16:creationId xmlns:a16="http://schemas.microsoft.com/office/drawing/2014/main" id="{9B0BA055-E265-F8B3-71A4-9B633153A7E7}"/>
                  </a:ext>
                </a:extLst>
              </p:cNvPr>
              <p:cNvSpPr>
                <a:spLocks/>
              </p:cNvSpPr>
              <p:nvPr/>
            </p:nvSpPr>
            <p:spPr bwMode="auto">
              <a:xfrm>
                <a:off x="6710817" y="3204508"/>
                <a:ext cx="15932" cy="14483"/>
              </a:xfrm>
              <a:custGeom>
                <a:avLst/>
                <a:gdLst>
                  <a:gd name="T0" fmla="*/ 0 w 16"/>
                  <a:gd name="T1" fmla="*/ 4 h 14"/>
                  <a:gd name="T2" fmla="*/ 0 w 16"/>
                  <a:gd name="T3" fmla="*/ 0 h 14"/>
                  <a:gd name="T4" fmla="*/ 2 w 16"/>
                  <a:gd name="T5" fmla="*/ 0 h 14"/>
                  <a:gd name="T6" fmla="*/ 16 w 16"/>
                  <a:gd name="T7" fmla="*/ 8 h 14"/>
                  <a:gd name="T8" fmla="*/ 15 w 16"/>
                  <a:gd name="T9" fmla="*/ 11 h 14"/>
                  <a:gd name="T10" fmla="*/ 0 w 16"/>
                  <a:gd name="T11" fmla="*/ 4 h 14"/>
                </a:gdLst>
                <a:ahLst/>
                <a:cxnLst>
                  <a:cxn ang="0">
                    <a:pos x="T0" y="T1"/>
                  </a:cxn>
                  <a:cxn ang="0">
                    <a:pos x="T2" y="T3"/>
                  </a:cxn>
                  <a:cxn ang="0">
                    <a:pos x="T4" y="T5"/>
                  </a:cxn>
                  <a:cxn ang="0">
                    <a:pos x="T6" y="T7"/>
                  </a:cxn>
                  <a:cxn ang="0">
                    <a:pos x="T8" y="T9"/>
                  </a:cxn>
                  <a:cxn ang="0">
                    <a:pos x="T10" y="T11"/>
                  </a:cxn>
                </a:cxnLst>
                <a:rect l="0" t="0" r="r" b="b"/>
                <a:pathLst>
                  <a:path w="16" h="14">
                    <a:moveTo>
                      <a:pt x="0" y="4"/>
                    </a:moveTo>
                    <a:cubicBezTo>
                      <a:pt x="0" y="3"/>
                      <a:pt x="0" y="1"/>
                      <a:pt x="0" y="0"/>
                    </a:cubicBezTo>
                    <a:cubicBezTo>
                      <a:pt x="1" y="0"/>
                      <a:pt x="1" y="0"/>
                      <a:pt x="2" y="0"/>
                    </a:cubicBezTo>
                    <a:cubicBezTo>
                      <a:pt x="7" y="1"/>
                      <a:pt x="13" y="3"/>
                      <a:pt x="16" y="8"/>
                    </a:cubicBezTo>
                    <a:cubicBezTo>
                      <a:pt x="16" y="9"/>
                      <a:pt x="15" y="11"/>
                      <a:pt x="15" y="11"/>
                    </a:cubicBezTo>
                    <a:cubicBezTo>
                      <a:pt x="7" y="14"/>
                      <a:pt x="6" y="4"/>
                      <a:pt x="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0" name="9Slide.vn 117">
                <a:extLst>
                  <a:ext uri="{FF2B5EF4-FFF2-40B4-BE49-F238E27FC236}">
                    <a16:creationId xmlns:a16="http://schemas.microsoft.com/office/drawing/2014/main" id="{6EFEEEC1-457A-D4ED-4CDB-F2FF494B9F79}"/>
                  </a:ext>
                </a:extLst>
              </p:cNvPr>
              <p:cNvSpPr>
                <a:spLocks/>
              </p:cNvSpPr>
              <p:nvPr/>
            </p:nvSpPr>
            <p:spPr bwMode="auto">
              <a:xfrm>
                <a:off x="6854202" y="3308788"/>
                <a:ext cx="13035" cy="11587"/>
              </a:xfrm>
              <a:custGeom>
                <a:avLst/>
                <a:gdLst>
                  <a:gd name="T0" fmla="*/ 12 w 12"/>
                  <a:gd name="T1" fmla="*/ 11 h 11"/>
                  <a:gd name="T2" fmla="*/ 0 w 12"/>
                  <a:gd name="T3" fmla="*/ 0 h 11"/>
                  <a:gd name="T4" fmla="*/ 12 w 12"/>
                  <a:gd name="T5" fmla="*/ 11 h 11"/>
                </a:gdLst>
                <a:ahLst/>
                <a:cxnLst>
                  <a:cxn ang="0">
                    <a:pos x="T0" y="T1"/>
                  </a:cxn>
                  <a:cxn ang="0">
                    <a:pos x="T2" y="T3"/>
                  </a:cxn>
                  <a:cxn ang="0">
                    <a:pos x="T4" y="T5"/>
                  </a:cxn>
                </a:cxnLst>
                <a:rect l="0" t="0" r="r" b="b"/>
                <a:pathLst>
                  <a:path w="12" h="11">
                    <a:moveTo>
                      <a:pt x="12" y="11"/>
                    </a:moveTo>
                    <a:cubicBezTo>
                      <a:pt x="1" y="11"/>
                      <a:pt x="0" y="6"/>
                      <a:pt x="0" y="0"/>
                    </a:cubicBezTo>
                    <a:cubicBezTo>
                      <a:pt x="3" y="3"/>
                      <a:pt x="6" y="6"/>
                      <a:pt x="12" y="1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1" name="9Slide.vn 118">
                <a:extLst>
                  <a:ext uri="{FF2B5EF4-FFF2-40B4-BE49-F238E27FC236}">
                    <a16:creationId xmlns:a16="http://schemas.microsoft.com/office/drawing/2014/main" id="{3E9F3304-85D5-4BBB-F74D-ACD970369238}"/>
                  </a:ext>
                </a:extLst>
              </p:cNvPr>
              <p:cNvSpPr>
                <a:spLocks/>
              </p:cNvSpPr>
              <p:nvPr/>
            </p:nvSpPr>
            <p:spPr bwMode="auto">
              <a:xfrm>
                <a:off x="6741232" y="4063369"/>
                <a:ext cx="15932" cy="11587"/>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2" name="9Slide.vn 119">
                <a:extLst>
                  <a:ext uri="{FF2B5EF4-FFF2-40B4-BE49-F238E27FC236}">
                    <a16:creationId xmlns:a16="http://schemas.microsoft.com/office/drawing/2014/main" id="{8142AB00-DE02-0FC3-19E0-00200A93ED0C}"/>
                  </a:ext>
                </a:extLst>
              </p:cNvPr>
              <p:cNvSpPr>
                <a:spLocks/>
              </p:cNvSpPr>
              <p:nvPr/>
            </p:nvSpPr>
            <p:spPr bwMode="auto">
              <a:xfrm>
                <a:off x="6552949" y="5500114"/>
                <a:ext cx="215802" cy="182490"/>
              </a:xfrm>
              <a:custGeom>
                <a:avLst/>
                <a:gdLst>
                  <a:gd name="T0" fmla="*/ 86 w 201"/>
                  <a:gd name="T1" fmla="*/ 149 h 169"/>
                  <a:gd name="T2" fmla="*/ 40 w 201"/>
                  <a:gd name="T3" fmla="*/ 157 h 169"/>
                  <a:gd name="T4" fmla="*/ 17 w 201"/>
                  <a:gd name="T5" fmla="*/ 154 h 169"/>
                  <a:gd name="T6" fmla="*/ 16 w 201"/>
                  <a:gd name="T7" fmla="*/ 150 h 169"/>
                  <a:gd name="T8" fmla="*/ 13 w 201"/>
                  <a:gd name="T9" fmla="*/ 124 h 169"/>
                  <a:gd name="T10" fmla="*/ 10 w 201"/>
                  <a:gd name="T11" fmla="*/ 79 h 169"/>
                  <a:gd name="T12" fmla="*/ 10 w 201"/>
                  <a:gd name="T13" fmla="*/ 70 h 169"/>
                  <a:gd name="T14" fmla="*/ 3 w 201"/>
                  <a:gd name="T15" fmla="*/ 60 h 169"/>
                  <a:gd name="T16" fmla="*/ 18 w 201"/>
                  <a:gd name="T17" fmla="*/ 53 h 169"/>
                  <a:gd name="T18" fmla="*/ 46 w 201"/>
                  <a:gd name="T19" fmla="*/ 32 h 169"/>
                  <a:gd name="T20" fmla="*/ 75 w 201"/>
                  <a:gd name="T21" fmla="*/ 17 h 169"/>
                  <a:gd name="T22" fmla="*/ 97 w 201"/>
                  <a:gd name="T23" fmla="*/ 19 h 169"/>
                  <a:gd name="T24" fmla="*/ 96 w 201"/>
                  <a:gd name="T25" fmla="*/ 33 h 169"/>
                  <a:gd name="T26" fmla="*/ 110 w 201"/>
                  <a:gd name="T27" fmla="*/ 46 h 169"/>
                  <a:gd name="T28" fmla="*/ 129 w 201"/>
                  <a:gd name="T29" fmla="*/ 30 h 169"/>
                  <a:gd name="T30" fmla="*/ 130 w 201"/>
                  <a:gd name="T31" fmla="*/ 17 h 169"/>
                  <a:gd name="T32" fmla="*/ 130 w 201"/>
                  <a:gd name="T33" fmla="*/ 17 h 169"/>
                  <a:gd name="T34" fmla="*/ 150 w 201"/>
                  <a:gd name="T35" fmla="*/ 1 h 169"/>
                  <a:gd name="T36" fmla="*/ 150 w 201"/>
                  <a:gd name="T37" fmla="*/ 1 h 169"/>
                  <a:gd name="T38" fmla="*/ 169 w 201"/>
                  <a:gd name="T39" fmla="*/ 19 h 169"/>
                  <a:gd name="T40" fmla="*/ 167 w 201"/>
                  <a:gd name="T41" fmla="*/ 24 h 169"/>
                  <a:gd name="T42" fmla="*/ 197 w 201"/>
                  <a:gd name="T43" fmla="*/ 71 h 169"/>
                  <a:gd name="T44" fmla="*/ 193 w 201"/>
                  <a:gd name="T45" fmla="*/ 88 h 169"/>
                  <a:gd name="T46" fmla="*/ 126 w 201"/>
                  <a:gd name="T47" fmla="*/ 116 h 169"/>
                  <a:gd name="T48" fmla="*/ 86 w 201"/>
                  <a:gd name="T49" fmla="*/ 14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1" h="169">
                    <a:moveTo>
                      <a:pt x="86" y="149"/>
                    </a:moveTo>
                    <a:cubicBezTo>
                      <a:pt x="68" y="134"/>
                      <a:pt x="54" y="145"/>
                      <a:pt x="40" y="157"/>
                    </a:cubicBezTo>
                    <a:cubicBezTo>
                      <a:pt x="32" y="163"/>
                      <a:pt x="23" y="169"/>
                      <a:pt x="17" y="154"/>
                    </a:cubicBezTo>
                    <a:cubicBezTo>
                      <a:pt x="17" y="153"/>
                      <a:pt x="15" y="150"/>
                      <a:pt x="16" y="150"/>
                    </a:cubicBezTo>
                    <a:cubicBezTo>
                      <a:pt x="34" y="138"/>
                      <a:pt x="20" y="134"/>
                      <a:pt x="13" y="124"/>
                    </a:cubicBezTo>
                    <a:cubicBezTo>
                      <a:pt x="4" y="112"/>
                      <a:pt x="8" y="94"/>
                      <a:pt x="10" y="79"/>
                    </a:cubicBezTo>
                    <a:cubicBezTo>
                      <a:pt x="11" y="76"/>
                      <a:pt x="13" y="73"/>
                      <a:pt x="10" y="70"/>
                    </a:cubicBezTo>
                    <a:cubicBezTo>
                      <a:pt x="6" y="67"/>
                      <a:pt x="0" y="64"/>
                      <a:pt x="3" y="60"/>
                    </a:cubicBezTo>
                    <a:cubicBezTo>
                      <a:pt x="6" y="56"/>
                      <a:pt x="12" y="52"/>
                      <a:pt x="18" y="53"/>
                    </a:cubicBezTo>
                    <a:cubicBezTo>
                      <a:pt x="35" y="57"/>
                      <a:pt x="42" y="46"/>
                      <a:pt x="46" y="32"/>
                    </a:cubicBezTo>
                    <a:cubicBezTo>
                      <a:pt x="50" y="18"/>
                      <a:pt x="63" y="11"/>
                      <a:pt x="75" y="17"/>
                    </a:cubicBezTo>
                    <a:cubicBezTo>
                      <a:pt x="84" y="22"/>
                      <a:pt x="90" y="22"/>
                      <a:pt x="97" y="19"/>
                    </a:cubicBezTo>
                    <a:cubicBezTo>
                      <a:pt x="101" y="24"/>
                      <a:pt x="94" y="28"/>
                      <a:pt x="96" y="33"/>
                    </a:cubicBezTo>
                    <a:cubicBezTo>
                      <a:pt x="99" y="40"/>
                      <a:pt x="104" y="45"/>
                      <a:pt x="110" y="46"/>
                    </a:cubicBezTo>
                    <a:cubicBezTo>
                      <a:pt x="122" y="48"/>
                      <a:pt x="123" y="36"/>
                      <a:pt x="129" y="30"/>
                    </a:cubicBezTo>
                    <a:cubicBezTo>
                      <a:pt x="132" y="28"/>
                      <a:pt x="130" y="21"/>
                      <a:pt x="130" y="17"/>
                    </a:cubicBezTo>
                    <a:cubicBezTo>
                      <a:pt x="130" y="17"/>
                      <a:pt x="130" y="17"/>
                      <a:pt x="130" y="17"/>
                    </a:cubicBezTo>
                    <a:cubicBezTo>
                      <a:pt x="138" y="14"/>
                      <a:pt x="144" y="7"/>
                      <a:pt x="150" y="1"/>
                    </a:cubicBezTo>
                    <a:cubicBezTo>
                      <a:pt x="150" y="1"/>
                      <a:pt x="150" y="1"/>
                      <a:pt x="150" y="1"/>
                    </a:cubicBezTo>
                    <a:cubicBezTo>
                      <a:pt x="163" y="0"/>
                      <a:pt x="170" y="5"/>
                      <a:pt x="169" y="19"/>
                    </a:cubicBezTo>
                    <a:cubicBezTo>
                      <a:pt x="169" y="21"/>
                      <a:pt x="168" y="22"/>
                      <a:pt x="167" y="24"/>
                    </a:cubicBezTo>
                    <a:cubicBezTo>
                      <a:pt x="195" y="28"/>
                      <a:pt x="182" y="58"/>
                      <a:pt x="197" y="71"/>
                    </a:cubicBezTo>
                    <a:cubicBezTo>
                      <a:pt x="201" y="74"/>
                      <a:pt x="199" y="83"/>
                      <a:pt x="193" y="88"/>
                    </a:cubicBezTo>
                    <a:cubicBezTo>
                      <a:pt x="173" y="103"/>
                      <a:pt x="153" y="115"/>
                      <a:pt x="126" y="116"/>
                    </a:cubicBezTo>
                    <a:cubicBezTo>
                      <a:pt x="107" y="116"/>
                      <a:pt x="93" y="130"/>
                      <a:pt x="86" y="149"/>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3" name="9Slide.vn 120">
                <a:extLst>
                  <a:ext uri="{FF2B5EF4-FFF2-40B4-BE49-F238E27FC236}">
                    <a16:creationId xmlns:a16="http://schemas.microsoft.com/office/drawing/2014/main" id="{E5618785-A24A-443A-9F14-AC3FE79FF3E8}"/>
                  </a:ext>
                </a:extLst>
              </p:cNvPr>
              <p:cNvSpPr>
                <a:spLocks/>
              </p:cNvSpPr>
              <p:nvPr/>
            </p:nvSpPr>
            <p:spPr bwMode="auto">
              <a:xfrm>
                <a:off x="6903445" y="1257949"/>
                <a:ext cx="39105" cy="23173"/>
              </a:xfrm>
              <a:custGeom>
                <a:avLst/>
                <a:gdLst>
                  <a:gd name="T0" fmla="*/ 0 w 36"/>
                  <a:gd name="T1" fmla="*/ 5 h 21"/>
                  <a:gd name="T2" fmla="*/ 23 w 36"/>
                  <a:gd name="T3" fmla="*/ 1 h 21"/>
                  <a:gd name="T4" fmla="*/ 35 w 36"/>
                  <a:gd name="T5" fmla="*/ 9 h 21"/>
                  <a:gd name="T6" fmla="*/ 22 w 36"/>
                  <a:gd name="T7" fmla="*/ 16 h 21"/>
                  <a:gd name="T8" fmla="*/ 0 w 36"/>
                  <a:gd name="T9" fmla="*/ 21 h 21"/>
                  <a:gd name="T10" fmla="*/ 0 w 36"/>
                  <a:gd name="T11" fmla="*/ 5 h 21"/>
                  <a:gd name="T12" fmla="*/ 0 w 36"/>
                  <a:gd name="T13" fmla="*/ 5 h 21"/>
                </a:gdLst>
                <a:ahLst/>
                <a:cxnLst>
                  <a:cxn ang="0">
                    <a:pos x="T0" y="T1"/>
                  </a:cxn>
                  <a:cxn ang="0">
                    <a:pos x="T2" y="T3"/>
                  </a:cxn>
                  <a:cxn ang="0">
                    <a:pos x="T4" y="T5"/>
                  </a:cxn>
                  <a:cxn ang="0">
                    <a:pos x="T6" y="T7"/>
                  </a:cxn>
                  <a:cxn ang="0">
                    <a:pos x="T8" y="T9"/>
                  </a:cxn>
                  <a:cxn ang="0">
                    <a:pos x="T10" y="T11"/>
                  </a:cxn>
                  <a:cxn ang="0">
                    <a:pos x="T12" y="T13"/>
                  </a:cxn>
                </a:cxnLst>
                <a:rect l="0" t="0" r="r" b="b"/>
                <a:pathLst>
                  <a:path w="36" h="21">
                    <a:moveTo>
                      <a:pt x="0" y="5"/>
                    </a:moveTo>
                    <a:cubicBezTo>
                      <a:pt x="7" y="4"/>
                      <a:pt x="15" y="3"/>
                      <a:pt x="23" y="1"/>
                    </a:cubicBezTo>
                    <a:cubicBezTo>
                      <a:pt x="29" y="0"/>
                      <a:pt x="36" y="2"/>
                      <a:pt x="35" y="9"/>
                    </a:cubicBezTo>
                    <a:cubicBezTo>
                      <a:pt x="35" y="14"/>
                      <a:pt x="26" y="19"/>
                      <a:pt x="22" y="16"/>
                    </a:cubicBezTo>
                    <a:cubicBezTo>
                      <a:pt x="13" y="9"/>
                      <a:pt x="8" y="16"/>
                      <a:pt x="0" y="21"/>
                    </a:cubicBezTo>
                    <a:cubicBezTo>
                      <a:pt x="0" y="15"/>
                      <a:pt x="0" y="10"/>
                      <a:pt x="0" y="5"/>
                    </a:cubicBezTo>
                    <a:cubicBezTo>
                      <a:pt x="0" y="5"/>
                      <a:pt x="0" y="5"/>
                      <a:pt x="0" y="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4" name="9Slide.vn 121">
                <a:extLst>
                  <a:ext uri="{FF2B5EF4-FFF2-40B4-BE49-F238E27FC236}">
                    <a16:creationId xmlns:a16="http://schemas.microsoft.com/office/drawing/2014/main" id="{4D0B500D-5608-C927-38B4-2C2306468369}"/>
                  </a:ext>
                </a:extLst>
              </p:cNvPr>
              <p:cNvSpPr>
                <a:spLocks/>
              </p:cNvSpPr>
              <p:nvPr/>
            </p:nvSpPr>
            <p:spPr bwMode="auto">
              <a:xfrm>
                <a:off x="6859995" y="4729602"/>
                <a:ext cx="13035" cy="13035"/>
              </a:xfrm>
              <a:custGeom>
                <a:avLst/>
                <a:gdLst>
                  <a:gd name="T0" fmla="*/ 1 w 13"/>
                  <a:gd name="T1" fmla="*/ 12 h 13"/>
                  <a:gd name="T2" fmla="*/ 10 w 13"/>
                  <a:gd name="T3" fmla="*/ 0 h 13"/>
                  <a:gd name="T4" fmla="*/ 13 w 13"/>
                  <a:gd name="T5" fmla="*/ 3 h 13"/>
                  <a:gd name="T6" fmla="*/ 1 w 13"/>
                  <a:gd name="T7" fmla="*/ 12 h 13"/>
                </a:gdLst>
                <a:ahLst/>
                <a:cxnLst>
                  <a:cxn ang="0">
                    <a:pos x="T0" y="T1"/>
                  </a:cxn>
                  <a:cxn ang="0">
                    <a:pos x="T2" y="T3"/>
                  </a:cxn>
                  <a:cxn ang="0">
                    <a:pos x="T4" y="T5"/>
                  </a:cxn>
                  <a:cxn ang="0">
                    <a:pos x="T6" y="T7"/>
                  </a:cxn>
                </a:cxnLst>
                <a:rect l="0" t="0" r="r" b="b"/>
                <a:pathLst>
                  <a:path w="13" h="13">
                    <a:moveTo>
                      <a:pt x="1" y="12"/>
                    </a:moveTo>
                    <a:cubicBezTo>
                      <a:pt x="0" y="5"/>
                      <a:pt x="3" y="1"/>
                      <a:pt x="10" y="0"/>
                    </a:cubicBezTo>
                    <a:cubicBezTo>
                      <a:pt x="11" y="0"/>
                      <a:pt x="13" y="2"/>
                      <a:pt x="13" y="3"/>
                    </a:cubicBezTo>
                    <a:cubicBezTo>
                      <a:pt x="12" y="10"/>
                      <a:pt x="8" y="13"/>
                      <a:pt x="1"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5" name="9Slide.vn 122">
                <a:extLst>
                  <a:ext uri="{FF2B5EF4-FFF2-40B4-BE49-F238E27FC236}">
                    <a16:creationId xmlns:a16="http://schemas.microsoft.com/office/drawing/2014/main" id="{579F4FEC-3561-DFC5-10E0-C5BA6DC9F673}"/>
                  </a:ext>
                </a:extLst>
              </p:cNvPr>
              <p:cNvSpPr>
                <a:spLocks/>
              </p:cNvSpPr>
              <p:nvPr/>
            </p:nvSpPr>
            <p:spPr bwMode="auto">
              <a:xfrm>
                <a:off x="5346852" y="5636660"/>
                <a:ext cx="99957" cy="173852"/>
              </a:xfrm>
              <a:custGeom>
                <a:avLst/>
                <a:gdLst>
                  <a:gd name="connsiteX0" fmla="*/ 67324 w 109562"/>
                  <a:gd name="connsiteY0" fmla="*/ 334 h 190557"/>
                  <a:gd name="connsiteX1" fmla="*/ 95518 w 109562"/>
                  <a:gd name="connsiteY1" fmla="*/ 16867 h 190557"/>
                  <a:gd name="connsiteX2" fmla="*/ 97868 w 109562"/>
                  <a:gd name="connsiteY2" fmla="*/ 113705 h 190557"/>
                  <a:gd name="connsiteX3" fmla="*/ 91994 w 109562"/>
                  <a:gd name="connsiteY3" fmla="*/ 139686 h 190557"/>
                  <a:gd name="connsiteX4" fmla="*/ 88470 w 109562"/>
                  <a:gd name="connsiteY4" fmla="*/ 177476 h 190557"/>
                  <a:gd name="connsiteX5" fmla="*/ 80247 w 109562"/>
                  <a:gd name="connsiteY5" fmla="*/ 190466 h 190557"/>
                  <a:gd name="connsiteX6" fmla="*/ 64975 w 109562"/>
                  <a:gd name="connsiteY6" fmla="*/ 177476 h 190557"/>
                  <a:gd name="connsiteX7" fmla="*/ 59101 w 109562"/>
                  <a:gd name="connsiteY7" fmla="*/ 146771 h 190557"/>
                  <a:gd name="connsiteX8" fmla="*/ 48528 w 109562"/>
                  <a:gd name="connsiteY8" fmla="*/ 129057 h 190557"/>
                  <a:gd name="connsiteX9" fmla="*/ 46179 w 109562"/>
                  <a:gd name="connsiteY9" fmla="*/ 121971 h 190557"/>
                  <a:gd name="connsiteX10" fmla="*/ 17985 w 109562"/>
                  <a:gd name="connsiteY10" fmla="*/ 65286 h 190557"/>
                  <a:gd name="connsiteX11" fmla="*/ 363 w 109562"/>
                  <a:gd name="connsiteY11" fmla="*/ 40486 h 190557"/>
                  <a:gd name="connsiteX12" fmla="*/ 19160 w 109562"/>
                  <a:gd name="connsiteY12" fmla="*/ 27496 h 190557"/>
                  <a:gd name="connsiteX13" fmla="*/ 45004 w 109562"/>
                  <a:gd name="connsiteY13" fmla="*/ 26315 h 190557"/>
                  <a:gd name="connsiteX14" fmla="*/ 44909 w 109562"/>
                  <a:gd name="connsiteY14" fmla="*/ 26643 h 190557"/>
                  <a:gd name="connsiteX15" fmla="*/ 47288 w 109562"/>
                  <a:gd name="connsiteY15" fmla="*/ 26643 h 190557"/>
                  <a:gd name="connsiteX16" fmla="*/ 45004 w 109562"/>
                  <a:gd name="connsiteY16" fmla="*/ 26315 h 190557"/>
                  <a:gd name="connsiteX17" fmla="*/ 67324 w 109562"/>
                  <a:gd name="connsiteY17" fmla="*/ 334 h 19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562" h="190557">
                    <a:moveTo>
                      <a:pt x="67324" y="334"/>
                    </a:moveTo>
                    <a:cubicBezTo>
                      <a:pt x="74373" y="-2028"/>
                      <a:pt x="90819" y="8601"/>
                      <a:pt x="95518" y="16867"/>
                    </a:cubicBezTo>
                    <a:cubicBezTo>
                      <a:pt x="111965" y="48753"/>
                      <a:pt x="115489" y="81819"/>
                      <a:pt x="97868" y="113705"/>
                    </a:cubicBezTo>
                    <a:cubicBezTo>
                      <a:pt x="93169" y="121971"/>
                      <a:pt x="89645" y="131419"/>
                      <a:pt x="91994" y="139686"/>
                    </a:cubicBezTo>
                    <a:cubicBezTo>
                      <a:pt x="96693" y="153857"/>
                      <a:pt x="83771" y="164486"/>
                      <a:pt x="88470" y="177476"/>
                    </a:cubicBezTo>
                    <a:cubicBezTo>
                      <a:pt x="89645" y="181019"/>
                      <a:pt x="84946" y="191647"/>
                      <a:pt x="80247" y="190466"/>
                    </a:cubicBezTo>
                    <a:cubicBezTo>
                      <a:pt x="74373" y="188104"/>
                      <a:pt x="67324" y="182200"/>
                      <a:pt x="64975" y="177476"/>
                    </a:cubicBezTo>
                    <a:cubicBezTo>
                      <a:pt x="60276" y="168028"/>
                      <a:pt x="60276" y="157400"/>
                      <a:pt x="59101" y="146771"/>
                    </a:cubicBezTo>
                    <a:cubicBezTo>
                      <a:pt x="57926" y="139686"/>
                      <a:pt x="62625" y="129057"/>
                      <a:pt x="48528" y="129057"/>
                    </a:cubicBezTo>
                    <a:cubicBezTo>
                      <a:pt x="43829" y="129057"/>
                      <a:pt x="45004" y="125514"/>
                      <a:pt x="46179" y="121971"/>
                    </a:cubicBezTo>
                    <a:cubicBezTo>
                      <a:pt x="53227" y="98353"/>
                      <a:pt x="41480" y="75915"/>
                      <a:pt x="17985" y="65286"/>
                    </a:cubicBezTo>
                    <a:cubicBezTo>
                      <a:pt x="7412" y="60562"/>
                      <a:pt x="-1986" y="54658"/>
                      <a:pt x="363" y="40486"/>
                    </a:cubicBezTo>
                    <a:cubicBezTo>
                      <a:pt x="1538" y="28677"/>
                      <a:pt x="7412" y="21591"/>
                      <a:pt x="19160" y="27496"/>
                    </a:cubicBezTo>
                    <a:cubicBezTo>
                      <a:pt x="29732" y="33401"/>
                      <a:pt x="36781" y="31039"/>
                      <a:pt x="45004" y="26315"/>
                    </a:cubicBezTo>
                    <a:lnTo>
                      <a:pt x="44909" y="26643"/>
                    </a:lnTo>
                    <a:lnTo>
                      <a:pt x="47288" y="26643"/>
                    </a:lnTo>
                    <a:lnTo>
                      <a:pt x="45004" y="26315"/>
                    </a:lnTo>
                    <a:cubicBezTo>
                      <a:pt x="42655" y="9782"/>
                      <a:pt x="57926" y="2696"/>
                      <a:pt x="67324" y="334"/>
                    </a:cubicBezTo>
                    <a:close/>
                  </a:path>
                </a:pathLst>
              </a:custGeom>
              <a:grp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6" name="9Slide.vn 123">
                <a:extLst>
                  <a:ext uri="{FF2B5EF4-FFF2-40B4-BE49-F238E27FC236}">
                    <a16:creationId xmlns:a16="http://schemas.microsoft.com/office/drawing/2014/main" id="{6A7C5D49-8251-7233-B94C-876B90BE30A5}"/>
                  </a:ext>
                </a:extLst>
              </p:cNvPr>
              <p:cNvSpPr>
                <a:spLocks/>
              </p:cNvSpPr>
              <p:nvPr/>
            </p:nvSpPr>
            <p:spPr bwMode="auto">
              <a:xfrm>
                <a:off x="6348179" y="1212098"/>
                <a:ext cx="555267" cy="334070"/>
              </a:xfrm>
              <a:custGeom>
                <a:avLst/>
                <a:gdLst>
                  <a:gd name="connsiteX0" fmla="*/ 406388 w 608622"/>
                  <a:gd name="connsiteY0" fmla="*/ 1 h 366170"/>
                  <a:gd name="connsiteX1" fmla="*/ 411478 w 608622"/>
                  <a:gd name="connsiteY1" fmla="*/ 3585 h 366170"/>
                  <a:gd name="connsiteX2" fmla="*/ 416328 w 608622"/>
                  <a:gd name="connsiteY2" fmla="*/ 15809 h 366170"/>
                  <a:gd name="connsiteX3" fmla="*/ 411748 w 608622"/>
                  <a:gd name="connsiteY3" fmla="*/ 27351 h 366170"/>
                  <a:gd name="connsiteX4" fmla="*/ 417847 w 608622"/>
                  <a:gd name="connsiteY4" fmla="*/ 26921 h 366170"/>
                  <a:gd name="connsiteX5" fmla="*/ 439044 w 608622"/>
                  <a:gd name="connsiteY5" fmla="*/ 27419 h 366170"/>
                  <a:gd name="connsiteX6" fmla="*/ 448465 w 608622"/>
                  <a:gd name="connsiteY6" fmla="*/ 27419 h 366170"/>
                  <a:gd name="connsiteX7" fmla="*/ 457886 w 608622"/>
                  <a:gd name="connsiteY7" fmla="*/ 20337 h 366170"/>
                  <a:gd name="connsiteX8" fmla="*/ 536787 w 608622"/>
                  <a:gd name="connsiteY8" fmla="*/ 7353 h 366170"/>
                  <a:gd name="connsiteX9" fmla="*/ 550919 w 608622"/>
                  <a:gd name="connsiteY9" fmla="*/ 4993 h 366170"/>
                  <a:gd name="connsiteX10" fmla="*/ 573293 w 608622"/>
                  <a:gd name="connsiteY10" fmla="*/ 9714 h 366170"/>
                  <a:gd name="connsiteX11" fmla="*/ 574471 w 608622"/>
                  <a:gd name="connsiteY11" fmla="*/ 10894 h 366170"/>
                  <a:gd name="connsiteX12" fmla="*/ 608622 w 608622"/>
                  <a:gd name="connsiteY12" fmla="*/ 55746 h 366170"/>
                  <a:gd name="connsiteX13" fmla="*/ 541498 w 608622"/>
                  <a:gd name="connsiteY13" fmla="*/ 58107 h 366170"/>
                  <a:gd name="connsiteX14" fmla="*/ 530899 w 608622"/>
                  <a:gd name="connsiteY14" fmla="*/ 79353 h 366170"/>
                  <a:gd name="connsiteX15" fmla="*/ 504991 w 608622"/>
                  <a:gd name="connsiteY15" fmla="*/ 106500 h 366170"/>
                  <a:gd name="connsiteX16" fmla="*/ 486149 w 608622"/>
                  <a:gd name="connsiteY16" fmla="*/ 126565 h 366170"/>
                  <a:gd name="connsiteX17" fmla="*/ 470840 w 608622"/>
                  <a:gd name="connsiteY17" fmla="*/ 143090 h 366170"/>
                  <a:gd name="connsiteX18" fmla="*/ 440222 w 608622"/>
                  <a:gd name="connsiteY18" fmla="*/ 148992 h 366170"/>
                  <a:gd name="connsiteX19" fmla="*/ 414314 w 608622"/>
                  <a:gd name="connsiteY19" fmla="*/ 154893 h 366170"/>
                  <a:gd name="connsiteX20" fmla="*/ 377807 w 608622"/>
                  <a:gd name="connsiteY20" fmla="*/ 173778 h 366170"/>
                  <a:gd name="connsiteX21" fmla="*/ 375452 w 608622"/>
                  <a:gd name="connsiteY21" fmla="*/ 220991 h 366170"/>
                  <a:gd name="connsiteX22" fmla="*/ 371919 w 608622"/>
                  <a:gd name="connsiteY22" fmla="*/ 239876 h 366170"/>
                  <a:gd name="connsiteX23" fmla="*/ 362498 w 608622"/>
                  <a:gd name="connsiteY23" fmla="*/ 278827 h 366170"/>
                  <a:gd name="connsiteX24" fmla="*/ 343656 w 608622"/>
                  <a:gd name="connsiteY24" fmla="*/ 289449 h 366170"/>
                  <a:gd name="connsiteX25" fmla="*/ 311860 w 608622"/>
                  <a:gd name="connsiteY25" fmla="*/ 304794 h 366170"/>
                  <a:gd name="connsiteX26" fmla="*/ 270643 w 608622"/>
                  <a:gd name="connsiteY26" fmla="*/ 318957 h 366170"/>
                  <a:gd name="connsiteX27" fmla="*/ 257689 w 608622"/>
                  <a:gd name="connsiteY27" fmla="*/ 295351 h 366170"/>
                  <a:gd name="connsiteX28" fmla="*/ 250623 w 608622"/>
                  <a:gd name="connsiteY28" fmla="*/ 287089 h 366170"/>
                  <a:gd name="connsiteX29" fmla="*/ 228248 w 608622"/>
                  <a:gd name="connsiteY29" fmla="*/ 295351 h 366170"/>
                  <a:gd name="connsiteX30" fmla="*/ 215295 w 608622"/>
                  <a:gd name="connsiteY30" fmla="*/ 301253 h 366170"/>
                  <a:gd name="connsiteX31" fmla="*/ 152880 w 608622"/>
                  <a:gd name="connsiteY31" fmla="*/ 327220 h 366170"/>
                  <a:gd name="connsiteX32" fmla="*/ 156413 w 608622"/>
                  <a:gd name="connsiteY32" fmla="*/ 366170 h 366170"/>
                  <a:gd name="connsiteX33" fmla="*/ 134038 w 608622"/>
                  <a:gd name="connsiteY33" fmla="*/ 303613 h 366170"/>
                  <a:gd name="connsiteX34" fmla="*/ 108131 w 608622"/>
                  <a:gd name="connsiteY34" fmla="*/ 281187 h 366170"/>
                  <a:gd name="connsiteX35" fmla="*/ 55137 w 608622"/>
                  <a:gd name="connsiteY35" fmla="*/ 262302 h 366170"/>
                  <a:gd name="connsiteX36" fmla="*/ 28052 w 608622"/>
                  <a:gd name="connsiteY36" fmla="*/ 257581 h 366170"/>
                  <a:gd name="connsiteX37" fmla="*/ 2144 w 608622"/>
                  <a:gd name="connsiteY37" fmla="*/ 250499 h 366170"/>
                  <a:gd name="connsiteX38" fmla="*/ 8032 w 608622"/>
                  <a:gd name="connsiteY38" fmla="*/ 230433 h 366170"/>
                  <a:gd name="connsiteX39" fmla="*/ 15098 w 608622"/>
                  <a:gd name="connsiteY39" fmla="*/ 209188 h 366170"/>
                  <a:gd name="connsiteX40" fmla="*/ 29230 w 608622"/>
                  <a:gd name="connsiteY40" fmla="*/ 192663 h 366170"/>
                  <a:gd name="connsiteX41" fmla="*/ 31585 w 608622"/>
                  <a:gd name="connsiteY41" fmla="*/ 195024 h 366170"/>
                  <a:gd name="connsiteX42" fmla="*/ 82223 w 608622"/>
                  <a:gd name="connsiteY42" fmla="*/ 211548 h 366170"/>
                  <a:gd name="connsiteX43" fmla="*/ 121085 w 608622"/>
                  <a:gd name="connsiteY43" fmla="*/ 215089 h 366170"/>
                  <a:gd name="connsiteX44" fmla="*/ 148170 w 608622"/>
                  <a:gd name="connsiteY44" fmla="*/ 211548 h 366170"/>
                  <a:gd name="connsiteX45" fmla="*/ 177611 w 608622"/>
                  <a:gd name="connsiteY45" fmla="*/ 203286 h 366170"/>
                  <a:gd name="connsiteX46" fmla="*/ 210584 w 608622"/>
                  <a:gd name="connsiteY46" fmla="*/ 177319 h 366170"/>
                  <a:gd name="connsiteX47" fmla="*/ 241202 w 608622"/>
                  <a:gd name="connsiteY47" fmla="*/ 138369 h 366170"/>
                  <a:gd name="connsiteX48" fmla="*/ 264755 w 608622"/>
                  <a:gd name="connsiteY48" fmla="*/ 117123 h 366170"/>
                  <a:gd name="connsiteX49" fmla="*/ 320103 w 608622"/>
                  <a:gd name="connsiteY49" fmla="*/ 120664 h 366170"/>
                  <a:gd name="connsiteX50" fmla="*/ 333057 w 608622"/>
                  <a:gd name="connsiteY50" fmla="*/ 98238 h 366170"/>
                  <a:gd name="connsiteX51" fmla="*/ 320103 w 608622"/>
                  <a:gd name="connsiteY51" fmla="*/ 48664 h 366170"/>
                  <a:gd name="connsiteX52" fmla="*/ 324814 w 608622"/>
                  <a:gd name="connsiteY52" fmla="*/ 41583 h 366170"/>
                  <a:gd name="connsiteX53" fmla="*/ 387228 w 608622"/>
                  <a:gd name="connsiteY53" fmla="*/ 27419 h 366170"/>
                  <a:gd name="connsiteX54" fmla="*/ 388083 w 608622"/>
                  <a:gd name="connsiteY54" fmla="*/ 27419 h 366170"/>
                  <a:gd name="connsiteX55" fmla="*/ 392663 w 608622"/>
                  <a:gd name="connsiteY55" fmla="*/ 4749 h 366170"/>
                  <a:gd name="connsiteX56" fmla="*/ 406388 w 608622"/>
                  <a:gd name="connsiteY56" fmla="*/ 1 h 36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08622" h="366170">
                    <a:moveTo>
                      <a:pt x="406388" y="1"/>
                    </a:moveTo>
                    <a:cubicBezTo>
                      <a:pt x="408024" y="19"/>
                      <a:pt x="409714" y="965"/>
                      <a:pt x="411478" y="3585"/>
                    </a:cubicBezTo>
                    <a:cubicBezTo>
                      <a:pt x="413830" y="7659"/>
                      <a:pt x="415887" y="11734"/>
                      <a:pt x="416328" y="15809"/>
                    </a:cubicBezTo>
                    <a:lnTo>
                      <a:pt x="411748" y="27351"/>
                    </a:lnTo>
                    <a:lnTo>
                      <a:pt x="417847" y="26921"/>
                    </a:lnTo>
                    <a:cubicBezTo>
                      <a:pt x="424913" y="29411"/>
                      <a:pt x="431979" y="38042"/>
                      <a:pt x="439044" y="27419"/>
                    </a:cubicBezTo>
                    <a:cubicBezTo>
                      <a:pt x="442577" y="25058"/>
                      <a:pt x="444932" y="36861"/>
                      <a:pt x="448465" y="27419"/>
                    </a:cubicBezTo>
                    <a:cubicBezTo>
                      <a:pt x="449643" y="22697"/>
                      <a:pt x="451998" y="17976"/>
                      <a:pt x="457886" y="20337"/>
                    </a:cubicBezTo>
                    <a:cubicBezTo>
                      <a:pt x="487327" y="36861"/>
                      <a:pt x="510879" y="15616"/>
                      <a:pt x="536787" y="7353"/>
                    </a:cubicBezTo>
                    <a:cubicBezTo>
                      <a:pt x="541498" y="6173"/>
                      <a:pt x="546208" y="2632"/>
                      <a:pt x="550919" y="4993"/>
                    </a:cubicBezTo>
                    <a:cubicBezTo>
                      <a:pt x="557984" y="9714"/>
                      <a:pt x="562695" y="22697"/>
                      <a:pt x="573293" y="9714"/>
                    </a:cubicBezTo>
                    <a:cubicBezTo>
                      <a:pt x="573293" y="9714"/>
                      <a:pt x="574471" y="9714"/>
                      <a:pt x="574471" y="10894"/>
                    </a:cubicBezTo>
                    <a:cubicBezTo>
                      <a:pt x="578004" y="32140"/>
                      <a:pt x="607445" y="33320"/>
                      <a:pt x="608622" y="55746"/>
                    </a:cubicBezTo>
                    <a:cubicBezTo>
                      <a:pt x="586247" y="43943"/>
                      <a:pt x="565050" y="67550"/>
                      <a:pt x="541498" y="58107"/>
                    </a:cubicBezTo>
                    <a:cubicBezTo>
                      <a:pt x="532077" y="54566"/>
                      <a:pt x="530899" y="72271"/>
                      <a:pt x="530899" y="79353"/>
                    </a:cubicBezTo>
                    <a:cubicBezTo>
                      <a:pt x="534432" y="100598"/>
                      <a:pt x="520300" y="106500"/>
                      <a:pt x="504991" y="106500"/>
                    </a:cubicBezTo>
                    <a:cubicBezTo>
                      <a:pt x="489682" y="107680"/>
                      <a:pt x="484971" y="112402"/>
                      <a:pt x="486149" y="126565"/>
                    </a:cubicBezTo>
                    <a:cubicBezTo>
                      <a:pt x="474373" y="125385"/>
                      <a:pt x="476728" y="138369"/>
                      <a:pt x="470840" y="143090"/>
                    </a:cubicBezTo>
                    <a:cubicBezTo>
                      <a:pt x="462597" y="150172"/>
                      <a:pt x="456708" y="173778"/>
                      <a:pt x="440222" y="148992"/>
                    </a:cubicBezTo>
                    <a:cubicBezTo>
                      <a:pt x="430801" y="136008"/>
                      <a:pt x="421380" y="151352"/>
                      <a:pt x="414314" y="154893"/>
                    </a:cubicBezTo>
                    <a:cubicBezTo>
                      <a:pt x="401360" y="160795"/>
                      <a:pt x="384873" y="157254"/>
                      <a:pt x="377807" y="173778"/>
                    </a:cubicBezTo>
                    <a:cubicBezTo>
                      <a:pt x="374274" y="189122"/>
                      <a:pt x="360143" y="204466"/>
                      <a:pt x="375452" y="220991"/>
                    </a:cubicBezTo>
                    <a:cubicBezTo>
                      <a:pt x="382518" y="228073"/>
                      <a:pt x="373097" y="232794"/>
                      <a:pt x="371919" y="239876"/>
                    </a:cubicBezTo>
                    <a:cubicBezTo>
                      <a:pt x="371919" y="252860"/>
                      <a:pt x="358965" y="263482"/>
                      <a:pt x="362498" y="278827"/>
                    </a:cubicBezTo>
                    <a:cubicBezTo>
                      <a:pt x="363676" y="284728"/>
                      <a:pt x="357787" y="296531"/>
                      <a:pt x="343656" y="289449"/>
                    </a:cubicBezTo>
                    <a:cubicBezTo>
                      <a:pt x="330702" y="283548"/>
                      <a:pt x="315393" y="282367"/>
                      <a:pt x="311860" y="304794"/>
                    </a:cubicBezTo>
                    <a:cubicBezTo>
                      <a:pt x="307149" y="330761"/>
                      <a:pt x="283597" y="314236"/>
                      <a:pt x="270643" y="318957"/>
                    </a:cubicBezTo>
                    <a:cubicBezTo>
                      <a:pt x="262400" y="321318"/>
                      <a:pt x="250623" y="310695"/>
                      <a:pt x="257689" y="295351"/>
                    </a:cubicBezTo>
                    <a:cubicBezTo>
                      <a:pt x="260044" y="290630"/>
                      <a:pt x="254156" y="288269"/>
                      <a:pt x="250623" y="287089"/>
                    </a:cubicBezTo>
                    <a:cubicBezTo>
                      <a:pt x="241202" y="285908"/>
                      <a:pt x="229426" y="289449"/>
                      <a:pt x="228248" y="295351"/>
                    </a:cubicBezTo>
                    <a:cubicBezTo>
                      <a:pt x="227071" y="308334"/>
                      <a:pt x="221183" y="301253"/>
                      <a:pt x="215295" y="301253"/>
                    </a:cubicBezTo>
                    <a:cubicBezTo>
                      <a:pt x="190564" y="301253"/>
                      <a:pt x="169367" y="311875"/>
                      <a:pt x="152880" y="327220"/>
                    </a:cubicBezTo>
                    <a:cubicBezTo>
                      <a:pt x="142282" y="337842"/>
                      <a:pt x="156413" y="352006"/>
                      <a:pt x="156413" y="366170"/>
                    </a:cubicBezTo>
                    <a:cubicBezTo>
                      <a:pt x="124617" y="353187"/>
                      <a:pt x="136394" y="324859"/>
                      <a:pt x="134038" y="303613"/>
                    </a:cubicBezTo>
                    <a:cubicBezTo>
                      <a:pt x="132861" y="290630"/>
                      <a:pt x="119907" y="283548"/>
                      <a:pt x="108131" y="281187"/>
                    </a:cubicBezTo>
                    <a:cubicBezTo>
                      <a:pt x="90466" y="277646"/>
                      <a:pt x="70447" y="274105"/>
                      <a:pt x="55137" y="262302"/>
                    </a:cubicBezTo>
                    <a:cubicBezTo>
                      <a:pt x="46894" y="256400"/>
                      <a:pt x="41006" y="248138"/>
                      <a:pt x="28052" y="257581"/>
                    </a:cubicBezTo>
                    <a:cubicBezTo>
                      <a:pt x="20986" y="263482"/>
                      <a:pt x="8032" y="256400"/>
                      <a:pt x="2144" y="250499"/>
                    </a:cubicBezTo>
                    <a:cubicBezTo>
                      <a:pt x="-2566" y="244597"/>
                      <a:pt x="967" y="235155"/>
                      <a:pt x="8032" y="230433"/>
                    </a:cubicBezTo>
                    <a:cubicBezTo>
                      <a:pt x="16276" y="224532"/>
                      <a:pt x="15098" y="216270"/>
                      <a:pt x="15098" y="209188"/>
                    </a:cubicBezTo>
                    <a:cubicBezTo>
                      <a:pt x="15098" y="198565"/>
                      <a:pt x="17453" y="191483"/>
                      <a:pt x="29230" y="192663"/>
                    </a:cubicBezTo>
                    <a:cubicBezTo>
                      <a:pt x="30407" y="193844"/>
                      <a:pt x="30407" y="195024"/>
                      <a:pt x="31585" y="195024"/>
                    </a:cubicBezTo>
                    <a:cubicBezTo>
                      <a:pt x="46894" y="205647"/>
                      <a:pt x="63381" y="211548"/>
                      <a:pt x="82223" y="211548"/>
                    </a:cubicBezTo>
                    <a:cubicBezTo>
                      <a:pt x="95177" y="211548"/>
                      <a:pt x="108131" y="210368"/>
                      <a:pt x="121085" y="215089"/>
                    </a:cubicBezTo>
                    <a:cubicBezTo>
                      <a:pt x="130506" y="218630"/>
                      <a:pt x="141104" y="218630"/>
                      <a:pt x="148170" y="211548"/>
                    </a:cubicBezTo>
                    <a:cubicBezTo>
                      <a:pt x="157591" y="204466"/>
                      <a:pt x="167012" y="203286"/>
                      <a:pt x="177611" y="203286"/>
                    </a:cubicBezTo>
                    <a:cubicBezTo>
                      <a:pt x="196453" y="204466"/>
                      <a:pt x="207051" y="192663"/>
                      <a:pt x="210584" y="177319"/>
                    </a:cubicBezTo>
                    <a:cubicBezTo>
                      <a:pt x="212939" y="157254"/>
                      <a:pt x="228248" y="146631"/>
                      <a:pt x="241202" y="138369"/>
                    </a:cubicBezTo>
                    <a:cubicBezTo>
                      <a:pt x="251801" y="132467"/>
                      <a:pt x="257689" y="125385"/>
                      <a:pt x="264755" y="117123"/>
                    </a:cubicBezTo>
                    <a:cubicBezTo>
                      <a:pt x="282419" y="133647"/>
                      <a:pt x="302439" y="120664"/>
                      <a:pt x="320103" y="120664"/>
                    </a:cubicBezTo>
                    <a:cubicBezTo>
                      <a:pt x="333057" y="121844"/>
                      <a:pt x="334235" y="106500"/>
                      <a:pt x="333057" y="98238"/>
                    </a:cubicBezTo>
                    <a:cubicBezTo>
                      <a:pt x="330702" y="80533"/>
                      <a:pt x="327169" y="64009"/>
                      <a:pt x="320103" y="48664"/>
                    </a:cubicBezTo>
                    <a:cubicBezTo>
                      <a:pt x="316570" y="40402"/>
                      <a:pt x="322459" y="43943"/>
                      <a:pt x="324814" y="41583"/>
                    </a:cubicBezTo>
                    <a:cubicBezTo>
                      <a:pt x="342478" y="23878"/>
                      <a:pt x="364853" y="23878"/>
                      <a:pt x="387228" y="27419"/>
                    </a:cubicBezTo>
                    <a:lnTo>
                      <a:pt x="388083" y="27419"/>
                    </a:lnTo>
                    <a:lnTo>
                      <a:pt x="392663" y="4749"/>
                    </a:lnTo>
                    <a:cubicBezTo>
                      <a:pt x="397073" y="8241"/>
                      <a:pt x="401482" y="-53"/>
                      <a:pt x="406388" y="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7" name="9Slide.vn 124">
                <a:extLst>
                  <a:ext uri="{FF2B5EF4-FFF2-40B4-BE49-F238E27FC236}">
                    <a16:creationId xmlns:a16="http://schemas.microsoft.com/office/drawing/2014/main" id="{E43DE755-0813-77FE-DB02-F952C7E07991}"/>
                  </a:ext>
                </a:extLst>
              </p:cNvPr>
              <p:cNvSpPr>
                <a:spLocks/>
              </p:cNvSpPr>
              <p:nvPr/>
            </p:nvSpPr>
            <p:spPr bwMode="auto">
              <a:xfrm>
                <a:off x="7391534" y="4461660"/>
                <a:ext cx="11587" cy="18829"/>
              </a:xfrm>
              <a:custGeom>
                <a:avLst/>
                <a:gdLst>
                  <a:gd name="T0" fmla="*/ 3 w 11"/>
                  <a:gd name="T1" fmla="*/ 0 h 17"/>
                  <a:gd name="T2" fmla="*/ 7 w 11"/>
                  <a:gd name="T3" fmla="*/ 4 h 17"/>
                  <a:gd name="T4" fmla="*/ 9 w 11"/>
                  <a:gd name="T5" fmla="*/ 15 h 17"/>
                  <a:gd name="T6" fmla="*/ 4 w 11"/>
                  <a:gd name="T7" fmla="*/ 16 h 17"/>
                  <a:gd name="T8" fmla="*/ 2 w 11"/>
                  <a:gd name="T9" fmla="*/ 6 h 17"/>
                  <a:gd name="T10" fmla="*/ 3 w 11"/>
                  <a:gd name="T11" fmla="*/ 0 h 17"/>
                  <a:gd name="T12" fmla="*/ 3 w 1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3" y="0"/>
                    </a:moveTo>
                    <a:cubicBezTo>
                      <a:pt x="4" y="2"/>
                      <a:pt x="5" y="3"/>
                      <a:pt x="7" y="4"/>
                    </a:cubicBezTo>
                    <a:cubicBezTo>
                      <a:pt x="11" y="7"/>
                      <a:pt x="10" y="11"/>
                      <a:pt x="9" y="15"/>
                    </a:cubicBezTo>
                    <a:cubicBezTo>
                      <a:pt x="9" y="16"/>
                      <a:pt x="5" y="17"/>
                      <a:pt x="4" y="16"/>
                    </a:cubicBezTo>
                    <a:cubicBezTo>
                      <a:pt x="0" y="14"/>
                      <a:pt x="2" y="9"/>
                      <a:pt x="2" y="6"/>
                    </a:cubicBezTo>
                    <a:cubicBezTo>
                      <a:pt x="2" y="4"/>
                      <a:pt x="3" y="2"/>
                      <a:pt x="3" y="0"/>
                    </a:cubicBezTo>
                    <a:cubicBezTo>
                      <a:pt x="3" y="0"/>
                      <a:pt x="3" y="0"/>
                      <a:pt x="3" y="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8" name="9Slide.vn 125">
                <a:extLst>
                  <a:ext uri="{FF2B5EF4-FFF2-40B4-BE49-F238E27FC236}">
                    <a16:creationId xmlns:a16="http://schemas.microsoft.com/office/drawing/2014/main" id="{EF4EFBFA-ECAD-20D6-44A6-DA2FB2771583}"/>
                  </a:ext>
                </a:extLst>
              </p:cNvPr>
              <p:cNvSpPr>
                <a:spLocks/>
              </p:cNvSpPr>
              <p:nvPr/>
            </p:nvSpPr>
            <p:spPr bwMode="auto">
              <a:xfrm>
                <a:off x="7397327" y="4868642"/>
                <a:ext cx="24622" cy="21725"/>
              </a:xfrm>
              <a:custGeom>
                <a:avLst/>
                <a:gdLst>
                  <a:gd name="T0" fmla="*/ 0 w 23"/>
                  <a:gd name="T1" fmla="*/ 2 h 21"/>
                  <a:gd name="T2" fmla="*/ 23 w 23"/>
                  <a:gd name="T3" fmla="*/ 13 h 21"/>
                  <a:gd name="T4" fmla="*/ 18 w 23"/>
                  <a:gd name="T5" fmla="*/ 21 h 21"/>
                  <a:gd name="T6" fmla="*/ 0 w 23"/>
                  <a:gd name="T7" fmla="*/ 2 h 21"/>
                </a:gdLst>
                <a:ahLst/>
                <a:cxnLst>
                  <a:cxn ang="0">
                    <a:pos x="T0" y="T1"/>
                  </a:cxn>
                  <a:cxn ang="0">
                    <a:pos x="T2" y="T3"/>
                  </a:cxn>
                  <a:cxn ang="0">
                    <a:pos x="T4" y="T5"/>
                  </a:cxn>
                  <a:cxn ang="0">
                    <a:pos x="T6" y="T7"/>
                  </a:cxn>
                </a:cxnLst>
                <a:rect l="0" t="0" r="r" b="b"/>
                <a:pathLst>
                  <a:path w="23" h="21">
                    <a:moveTo>
                      <a:pt x="0" y="2"/>
                    </a:moveTo>
                    <a:cubicBezTo>
                      <a:pt x="11" y="0"/>
                      <a:pt x="16" y="8"/>
                      <a:pt x="23" y="13"/>
                    </a:cubicBezTo>
                    <a:cubicBezTo>
                      <a:pt x="23" y="13"/>
                      <a:pt x="20" y="18"/>
                      <a:pt x="18" y="21"/>
                    </a:cubicBezTo>
                    <a:cubicBezTo>
                      <a:pt x="14" y="13"/>
                      <a:pt x="1" y="13"/>
                      <a:pt x="0" y="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69" name="9Slide.vn 126">
                <a:extLst>
                  <a:ext uri="{FF2B5EF4-FFF2-40B4-BE49-F238E27FC236}">
                    <a16:creationId xmlns:a16="http://schemas.microsoft.com/office/drawing/2014/main" id="{94E05C85-FD60-64AF-8884-70AF2357C057}"/>
                  </a:ext>
                </a:extLst>
              </p:cNvPr>
              <p:cNvSpPr>
                <a:spLocks/>
              </p:cNvSpPr>
              <p:nvPr/>
            </p:nvSpPr>
            <p:spPr bwMode="auto">
              <a:xfrm>
                <a:off x="7397327" y="4861401"/>
                <a:ext cx="4345" cy="4345"/>
              </a:xfrm>
              <a:custGeom>
                <a:avLst/>
                <a:gdLst>
                  <a:gd name="T0" fmla="*/ 0 w 4"/>
                  <a:gd name="T1" fmla="*/ 4 h 4"/>
                  <a:gd name="T2" fmla="*/ 4 w 4"/>
                  <a:gd name="T3" fmla="*/ 0 h 4"/>
                  <a:gd name="T4" fmla="*/ 0 w 4"/>
                  <a:gd name="T5" fmla="*/ 4 h 4"/>
                </a:gdLst>
                <a:ahLst/>
                <a:cxnLst>
                  <a:cxn ang="0">
                    <a:pos x="T0" y="T1"/>
                  </a:cxn>
                  <a:cxn ang="0">
                    <a:pos x="T2" y="T3"/>
                  </a:cxn>
                  <a:cxn ang="0">
                    <a:pos x="T4" y="T5"/>
                  </a:cxn>
                </a:cxnLst>
                <a:rect l="0" t="0" r="r" b="b"/>
                <a:pathLst>
                  <a:path w="4" h="4">
                    <a:moveTo>
                      <a:pt x="0" y="4"/>
                    </a:moveTo>
                    <a:cubicBezTo>
                      <a:pt x="1" y="2"/>
                      <a:pt x="2" y="1"/>
                      <a:pt x="4" y="0"/>
                    </a:cubicBezTo>
                    <a:cubicBezTo>
                      <a:pt x="2" y="1"/>
                      <a:pt x="1" y="2"/>
                      <a:pt x="0" y="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70" name="9Slide.vn 127">
                <a:extLst>
                  <a:ext uri="{FF2B5EF4-FFF2-40B4-BE49-F238E27FC236}">
                    <a16:creationId xmlns:a16="http://schemas.microsoft.com/office/drawing/2014/main" id="{D40F9DE7-F382-3FC1-B8D4-AD16E2DCC5C7}"/>
                  </a:ext>
                </a:extLst>
              </p:cNvPr>
              <p:cNvSpPr>
                <a:spLocks/>
              </p:cNvSpPr>
              <p:nvPr/>
            </p:nvSpPr>
            <p:spPr bwMode="auto">
              <a:xfrm>
                <a:off x="6512930" y="1531728"/>
                <a:ext cx="71027" cy="61227"/>
              </a:xfrm>
              <a:custGeom>
                <a:avLst/>
                <a:gdLst>
                  <a:gd name="connsiteX0" fmla="*/ 99099 w 201966"/>
                  <a:gd name="connsiteY0" fmla="*/ 1188 h 174099"/>
                  <a:gd name="connsiteX1" fmla="*/ 134191 w 201966"/>
                  <a:gd name="connsiteY1" fmla="*/ 18818 h 174099"/>
                  <a:gd name="connsiteX2" fmla="*/ 131983 w 201966"/>
                  <a:gd name="connsiteY2" fmla="*/ 20204 h 174099"/>
                  <a:gd name="connsiteX3" fmla="*/ 132663 w 201966"/>
                  <a:gd name="connsiteY3" fmla="*/ 20121 h 174099"/>
                  <a:gd name="connsiteX4" fmla="*/ 132733 w 201966"/>
                  <a:gd name="connsiteY4" fmla="*/ 21351 h 174099"/>
                  <a:gd name="connsiteX5" fmla="*/ 134191 w 201966"/>
                  <a:gd name="connsiteY5" fmla="*/ 18818 h 174099"/>
                  <a:gd name="connsiteX6" fmla="*/ 170512 w 201966"/>
                  <a:gd name="connsiteY6" fmla="*/ 52272 h 174099"/>
                  <a:gd name="connsiteX7" fmla="*/ 170512 w 201966"/>
                  <a:gd name="connsiteY7" fmla="*/ 116138 h 174099"/>
                  <a:gd name="connsiteX8" fmla="*/ 161432 w 201966"/>
                  <a:gd name="connsiteY8" fmla="*/ 122220 h 174099"/>
                  <a:gd name="connsiteX9" fmla="*/ 155378 w 201966"/>
                  <a:gd name="connsiteY9" fmla="*/ 173921 h 174099"/>
                  <a:gd name="connsiteX10" fmla="*/ 52469 w 201966"/>
                  <a:gd name="connsiteY10" fmla="*/ 119179 h 174099"/>
                  <a:gd name="connsiteX11" fmla="*/ 46415 w 201966"/>
                  <a:gd name="connsiteY11" fmla="*/ 97890 h 174099"/>
                  <a:gd name="connsiteX12" fmla="*/ 13120 w 201966"/>
                  <a:gd name="connsiteY12" fmla="*/ 40107 h 174099"/>
                  <a:gd name="connsiteX13" fmla="*/ 99099 w 201966"/>
                  <a:gd name="connsiteY13" fmla="*/ 1188 h 17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966" h="174099">
                    <a:moveTo>
                      <a:pt x="99099" y="1188"/>
                    </a:moveTo>
                    <a:cubicBezTo>
                      <a:pt x="110355" y="3422"/>
                      <a:pt x="122084" y="8934"/>
                      <a:pt x="134191" y="18818"/>
                    </a:cubicBezTo>
                    <a:lnTo>
                      <a:pt x="131983" y="20204"/>
                    </a:lnTo>
                    <a:lnTo>
                      <a:pt x="132663" y="20121"/>
                    </a:lnTo>
                    <a:lnTo>
                      <a:pt x="132733" y="21351"/>
                    </a:lnTo>
                    <a:lnTo>
                      <a:pt x="134191" y="18818"/>
                    </a:lnTo>
                    <a:cubicBezTo>
                      <a:pt x="149325" y="21859"/>
                      <a:pt x="152351" y="43148"/>
                      <a:pt x="170512" y="52272"/>
                    </a:cubicBezTo>
                    <a:cubicBezTo>
                      <a:pt x="197753" y="67478"/>
                      <a:pt x="224993" y="94849"/>
                      <a:pt x="170512" y="116138"/>
                    </a:cubicBezTo>
                    <a:cubicBezTo>
                      <a:pt x="167485" y="119179"/>
                      <a:pt x="161432" y="122220"/>
                      <a:pt x="161432" y="122220"/>
                    </a:cubicBezTo>
                    <a:cubicBezTo>
                      <a:pt x="170512" y="140467"/>
                      <a:pt x="179592" y="176962"/>
                      <a:pt x="155378" y="173921"/>
                    </a:cubicBezTo>
                    <a:cubicBezTo>
                      <a:pt x="119057" y="167838"/>
                      <a:pt x="85763" y="140467"/>
                      <a:pt x="52469" y="119179"/>
                    </a:cubicBezTo>
                    <a:cubicBezTo>
                      <a:pt x="46415" y="116138"/>
                      <a:pt x="49442" y="103973"/>
                      <a:pt x="46415" y="97890"/>
                    </a:cubicBezTo>
                    <a:cubicBezTo>
                      <a:pt x="34308" y="79643"/>
                      <a:pt x="-26227" y="82684"/>
                      <a:pt x="13120" y="40107"/>
                    </a:cubicBezTo>
                    <a:cubicBezTo>
                      <a:pt x="35821" y="17297"/>
                      <a:pt x="65332" y="-5512"/>
                      <a:pt x="99099" y="1188"/>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71" name="9Slide.vn 128">
                <a:extLst>
                  <a:ext uri="{FF2B5EF4-FFF2-40B4-BE49-F238E27FC236}">
                    <a16:creationId xmlns:a16="http://schemas.microsoft.com/office/drawing/2014/main" id="{52913FB7-1B45-F891-8E45-76DE93886974}"/>
                  </a:ext>
                </a:extLst>
              </p:cNvPr>
              <p:cNvSpPr>
                <a:spLocks/>
              </p:cNvSpPr>
              <p:nvPr/>
            </p:nvSpPr>
            <p:spPr bwMode="auto">
              <a:xfrm>
                <a:off x="6586809" y="1613337"/>
                <a:ext cx="50583" cy="32084"/>
              </a:xfrm>
              <a:custGeom>
                <a:avLst/>
                <a:gdLst>
                  <a:gd name="connsiteX0" fmla="*/ 9413 w 55444"/>
                  <a:gd name="connsiteY0" fmla="*/ 294 h 35167"/>
                  <a:gd name="connsiteX1" fmla="*/ 17783 w 55444"/>
                  <a:gd name="connsiteY1" fmla="*/ 2483 h 35167"/>
                  <a:gd name="connsiteX2" fmla="*/ 36579 w 55444"/>
                  <a:gd name="connsiteY2" fmla="*/ 8320 h 35167"/>
                  <a:gd name="connsiteX3" fmla="*/ 55375 w 55444"/>
                  <a:gd name="connsiteY3" fmla="*/ 19993 h 35167"/>
                  <a:gd name="connsiteX4" fmla="*/ 38929 w 55444"/>
                  <a:gd name="connsiteY4" fmla="*/ 31666 h 35167"/>
                  <a:gd name="connsiteX5" fmla="*/ 20133 w 55444"/>
                  <a:gd name="connsiteY5" fmla="*/ 35167 h 35167"/>
                  <a:gd name="connsiteX6" fmla="*/ 2511 w 55444"/>
                  <a:gd name="connsiteY6" fmla="*/ 30498 h 35167"/>
                  <a:gd name="connsiteX7" fmla="*/ 3686 w 55444"/>
                  <a:gd name="connsiteY7" fmla="*/ 5985 h 35167"/>
                  <a:gd name="connsiteX8" fmla="*/ 9413 w 55444"/>
                  <a:gd name="connsiteY8" fmla="*/ 294 h 3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4" h="35167">
                    <a:moveTo>
                      <a:pt x="9413" y="294"/>
                    </a:moveTo>
                    <a:cubicBezTo>
                      <a:pt x="11616" y="-435"/>
                      <a:pt x="14259" y="149"/>
                      <a:pt x="17783" y="2483"/>
                    </a:cubicBezTo>
                    <a:cubicBezTo>
                      <a:pt x="23657" y="5985"/>
                      <a:pt x="31880" y="4818"/>
                      <a:pt x="36579" y="8320"/>
                    </a:cubicBezTo>
                    <a:cubicBezTo>
                      <a:pt x="42453" y="11822"/>
                      <a:pt x="56550" y="5985"/>
                      <a:pt x="55375" y="19993"/>
                    </a:cubicBezTo>
                    <a:cubicBezTo>
                      <a:pt x="54201" y="30498"/>
                      <a:pt x="44803" y="28164"/>
                      <a:pt x="38929" y="31666"/>
                    </a:cubicBezTo>
                    <a:cubicBezTo>
                      <a:pt x="31880" y="35167"/>
                      <a:pt x="26006" y="34000"/>
                      <a:pt x="20133" y="35167"/>
                    </a:cubicBezTo>
                    <a:cubicBezTo>
                      <a:pt x="14259" y="34000"/>
                      <a:pt x="3686" y="37502"/>
                      <a:pt x="2511" y="30498"/>
                    </a:cubicBezTo>
                    <a:cubicBezTo>
                      <a:pt x="161" y="23495"/>
                      <a:pt x="-2188" y="14156"/>
                      <a:pt x="3686" y="5985"/>
                    </a:cubicBezTo>
                    <a:cubicBezTo>
                      <a:pt x="5448" y="3067"/>
                      <a:pt x="7210" y="1024"/>
                      <a:pt x="9413" y="294"/>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72" name="9Slide.vn 129">
                <a:extLst>
                  <a:ext uri="{FF2B5EF4-FFF2-40B4-BE49-F238E27FC236}">
                    <a16:creationId xmlns:a16="http://schemas.microsoft.com/office/drawing/2014/main" id="{7826520A-9599-D980-8A47-0FF24CBDDF58}"/>
                  </a:ext>
                </a:extLst>
              </p:cNvPr>
              <p:cNvSpPr>
                <a:spLocks/>
              </p:cNvSpPr>
              <p:nvPr/>
            </p:nvSpPr>
            <p:spPr bwMode="auto">
              <a:xfrm>
                <a:off x="5465251" y="1475199"/>
                <a:ext cx="17380" cy="21725"/>
              </a:xfrm>
              <a:custGeom>
                <a:avLst/>
                <a:gdLst>
                  <a:gd name="T0" fmla="*/ 0 w 16"/>
                  <a:gd name="T1" fmla="*/ 11 h 20"/>
                  <a:gd name="T2" fmla="*/ 16 w 16"/>
                  <a:gd name="T3" fmla="*/ 11 h 20"/>
                  <a:gd name="T4" fmla="*/ 0 w 16"/>
                  <a:gd name="T5" fmla="*/ 11 h 20"/>
                </a:gdLst>
                <a:ahLst/>
                <a:cxnLst>
                  <a:cxn ang="0">
                    <a:pos x="T0" y="T1"/>
                  </a:cxn>
                  <a:cxn ang="0">
                    <a:pos x="T2" y="T3"/>
                  </a:cxn>
                  <a:cxn ang="0">
                    <a:pos x="T4" y="T5"/>
                  </a:cxn>
                </a:cxnLst>
                <a:rect l="0" t="0" r="r" b="b"/>
                <a:pathLst>
                  <a:path w="16" h="20">
                    <a:moveTo>
                      <a:pt x="0" y="11"/>
                    </a:moveTo>
                    <a:cubicBezTo>
                      <a:pt x="5" y="8"/>
                      <a:pt x="11" y="0"/>
                      <a:pt x="16" y="11"/>
                    </a:cubicBezTo>
                    <a:cubicBezTo>
                      <a:pt x="10" y="12"/>
                      <a:pt x="5" y="20"/>
                      <a:pt x="0" y="11"/>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sp>
            <p:nvSpPr>
              <p:cNvPr id="173" name="9Slide.vn 130">
                <a:extLst>
                  <a:ext uri="{FF2B5EF4-FFF2-40B4-BE49-F238E27FC236}">
                    <a16:creationId xmlns:a16="http://schemas.microsoft.com/office/drawing/2014/main" id="{64E08EF5-5727-E8CD-1F92-9C28E7413096}"/>
                  </a:ext>
                </a:extLst>
              </p:cNvPr>
              <p:cNvSpPr>
                <a:spLocks/>
              </p:cNvSpPr>
              <p:nvPr/>
            </p:nvSpPr>
            <p:spPr bwMode="auto">
              <a:xfrm>
                <a:off x="6700679" y="5094581"/>
                <a:ext cx="39105" cy="33312"/>
              </a:xfrm>
              <a:custGeom>
                <a:avLst/>
                <a:gdLst>
                  <a:gd name="T0" fmla="*/ 37 w 37"/>
                  <a:gd name="T1" fmla="*/ 12 h 32"/>
                  <a:gd name="T2" fmla="*/ 10 w 37"/>
                  <a:gd name="T3" fmla="*/ 29 h 32"/>
                  <a:gd name="T4" fmla="*/ 3 w 37"/>
                  <a:gd name="T5" fmla="*/ 28 h 32"/>
                  <a:gd name="T6" fmla="*/ 4 w 37"/>
                  <a:gd name="T7" fmla="*/ 20 h 32"/>
                  <a:gd name="T8" fmla="*/ 21 w 37"/>
                  <a:gd name="T9" fmla="*/ 0 h 32"/>
                  <a:gd name="T10" fmla="*/ 37 w 37"/>
                  <a:gd name="T11" fmla="*/ 12 h 32"/>
                </a:gdLst>
                <a:ahLst/>
                <a:cxnLst>
                  <a:cxn ang="0">
                    <a:pos x="T0" y="T1"/>
                  </a:cxn>
                  <a:cxn ang="0">
                    <a:pos x="T2" y="T3"/>
                  </a:cxn>
                  <a:cxn ang="0">
                    <a:pos x="T4" y="T5"/>
                  </a:cxn>
                  <a:cxn ang="0">
                    <a:pos x="T6" y="T7"/>
                  </a:cxn>
                  <a:cxn ang="0">
                    <a:pos x="T8" y="T9"/>
                  </a:cxn>
                  <a:cxn ang="0">
                    <a:pos x="T10" y="T11"/>
                  </a:cxn>
                </a:cxnLst>
                <a:rect l="0" t="0" r="r" b="b"/>
                <a:pathLst>
                  <a:path w="37" h="32">
                    <a:moveTo>
                      <a:pt x="37" y="12"/>
                    </a:moveTo>
                    <a:cubicBezTo>
                      <a:pt x="28" y="18"/>
                      <a:pt x="19" y="23"/>
                      <a:pt x="10" y="29"/>
                    </a:cubicBezTo>
                    <a:cubicBezTo>
                      <a:pt x="7" y="32"/>
                      <a:pt x="5" y="30"/>
                      <a:pt x="3" y="28"/>
                    </a:cubicBezTo>
                    <a:cubicBezTo>
                      <a:pt x="1" y="25"/>
                      <a:pt x="0" y="20"/>
                      <a:pt x="4" y="20"/>
                    </a:cubicBezTo>
                    <a:cubicBezTo>
                      <a:pt x="19" y="21"/>
                      <a:pt x="16" y="7"/>
                      <a:pt x="21" y="0"/>
                    </a:cubicBezTo>
                    <a:cubicBezTo>
                      <a:pt x="26" y="4"/>
                      <a:pt x="32" y="8"/>
                      <a:pt x="37" y="12"/>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9Slide02 Noi dung dai"/>
                </a:endParaRPr>
              </a:p>
            </p:txBody>
          </p:sp>
        </p:grpSp>
        <p:sp>
          <p:nvSpPr>
            <p:cNvPr id="10" name="Oval 9">
              <a:extLst>
                <a:ext uri="{FF2B5EF4-FFF2-40B4-BE49-F238E27FC236}">
                  <a16:creationId xmlns:a16="http://schemas.microsoft.com/office/drawing/2014/main" id="{73B78CEC-7C60-F089-3EDE-8D68D6E78B04}"/>
                </a:ext>
              </a:extLst>
            </p:cNvPr>
            <p:cNvSpPr/>
            <p:nvPr/>
          </p:nvSpPr>
          <p:spPr>
            <a:xfrm>
              <a:off x="10630584" y="565225"/>
              <a:ext cx="121374" cy="121417"/>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74" name="TextBox 173">
            <a:extLst>
              <a:ext uri="{FF2B5EF4-FFF2-40B4-BE49-F238E27FC236}">
                <a16:creationId xmlns:a16="http://schemas.microsoft.com/office/drawing/2014/main" id="{4F59D18B-7AFB-0A34-4B8E-701AB7641D1E}"/>
              </a:ext>
            </a:extLst>
          </p:cNvPr>
          <p:cNvSpPr txBox="1"/>
          <p:nvPr/>
        </p:nvSpPr>
        <p:spPr>
          <a:xfrm>
            <a:off x="7985596" y="329957"/>
            <a:ext cx="781304" cy="276999"/>
          </a:xfrm>
          <a:prstGeom prst="rect">
            <a:avLst/>
          </a:prstGeom>
          <a:noFill/>
        </p:spPr>
        <p:txBody>
          <a:bodyPr wrap="none" rtlCol="0">
            <a:spAutoFit/>
          </a:bodyPr>
          <a:lstStyle/>
          <a:p>
            <a:pPr marL="0" indent="87313" algn="l"/>
            <a:r>
              <a:rPr lang="en-US" sz="1200" i="1">
                <a:latin typeface="+mj-lt"/>
              </a:rPr>
              <a:t>Yên Tử</a:t>
            </a:r>
          </a:p>
        </p:txBody>
      </p:sp>
      <p:sp>
        <p:nvSpPr>
          <p:cNvPr id="175" name="Oval 174">
            <a:extLst>
              <a:ext uri="{FF2B5EF4-FFF2-40B4-BE49-F238E27FC236}">
                <a16:creationId xmlns:a16="http://schemas.microsoft.com/office/drawing/2014/main" id="{A10BA826-D24C-5E0B-8320-C213F1847C3A}"/>
              </a:ext>
            </a:extLst>
          </p:cNvPr>
          <p:cNvSpPr/>
          <p:nvPr/>
        </p:nvSpPr>
        <p:spPr bwMode="auto">
          <a:xfrm>
            <a:off x="8157173" y="1244849"/>
            <a:ext cx="122238" cy="12223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6" name="TextBox 175">
            <a:extLst>
              <a:ext uri="{FF2B5EF4-FFF2-40B4-BE49-F238E27FC236}">
                <a16:creationId xmlns:a16="http://schemas.microsoft.com/office/drawing/2014/main" id="{2A39BB10-EBA3-4678-DE02-39556F7A23F7}"/>
              </a:ext>
            </a:extLst>
          </p:cNvPr>
          <p:cNvSpPr txBox="1"/>
          <p:nvPr/>
        </p:nvSpPr>
        <p:spPr>
          <a:xfrm>
            <a:off x="6594511" y="990106"/>
            <a:ext cx="1743106" cy="276999"/>
          </a:xfrm>
          <a:prstGeom prst="rect">
            <a:avLst/>
          </a:prstGeom>
          <a:noFill/>
        </p:spPr>
        <p:txBody>
          <a:bodyPr wrap="none" rtlCol="0">
            <a:spAutoFit/>
          </a:bodyPr>
          <a:lstStyle/>
          <a:p>
            <a:pPr marL="0" indent="87313" algn="l"/>
            <a:r>
              <a:rPr lang="en-US" sz="1200" i="1">
                <a:latin typeface="+mj-lt"/>
              </a:rPr>
              <a:t>Quần thể Hương Sơn</a:t>
            </a:r>
          </a:p>
        </p:txBody>
      </p:sp>
      <p:sp>
        <p:nvSpPr>
          <p:cNvPr id="179" name="Oval 178">
            <a:extLst>
              <a:ext uri="{FF2B5EF4-FFF2-40B4-BE49-F238E27FC236}">
                <a16:creationId xmlns:a16="http://schemas.microsoft.com/office/drawing/2014/main" id="{8FADC263-7B15-470D-4752-989E07A5FE0E}"/>
              </a:ext>
            </a:extLst>
          </p:cNvPr>
          <p:cNvSpPr/>
          <p:nvPr/>
        </p:nvSpPr>
        <p:spPr bwMode="auto">
          <a:xfrm>
            <a:off x="8034935" y="5942330"/>
            <a:ext cx="122238" cy="12223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0" name="TextBox 179">
            <a:extLst>
              <a:ext uri="{FF2B5EF4-FFF2-40B4-BE49-F238E27FC236}">
                <a16:creationId xmlns:a16="http://schemas.microsoft.com/office/drawing/2014/main" id="{1BBEF94A-0C69-2105-26F1-16BDE10594E2}"/>
              </a:ext>
            </a:extLst>
          </p:cNvPr>
          <p:cNvSpPr txBox="1"/>
          <p:nvPr/>
        </p:nvSpPr>
        <p:spPr>
          <a:xfrm>
            <a:off x="7382974" y="5474651"/>
            <a:ext cx="861454" cy="276999"/>
          </a:xfrm>
          <a:prstGeom prst="rect">
            <a:avLst/>
          </a:prstGeom>
          <a:noFill/>
        </p:spPr>
        <p:txBody>
          <a:bodyPr wrap="none" rtlCol="0">
            <a:spAutoFit/>
          </a:bodyPr>
          <a:lstStyle/>
          <a:p>
            <a:pPr marL="0" indent="87313" algn="l"/>
            <a:r>
              <a:rPr lang="en-US" sz="1200" i="1">
                <a:solidFill>
                  <a:schemeClr val="bg1"/>
                </a:solidFill>
                <a:latin typeface="+mj-lt"/>
              </a:rPr>
              <a:t>Núi Sam</a:t>
            </a:r>
          </a:p>
        </p:txBody>
      </p:sp>
      <p:pic>
        <p:nvPicPr>
          <p:cNvPr id="181" name="Picture 180">
            <a:extLst>
              <a:ext uri="{FF2B5EF4-FFF2-40B4-BE49-F238E27FC236}">
                <a16:creationId xmlns:a16="http://schemas.microsoft.com/office/drawing/2014/main" id="{6230BDFB-31F9-5094-6547-CF055560CEC5}"/>
              </a:ext>
            </a:extLst>
          </p:cNvPr>
          <p:cNvPicPr>
            <a:picLocks noChangeAspect="1"/>
          </p:cNvPicPr>
          <p:nvPr/>
        </p:nvPicPr>
        <p:blipFill>
          <a:blip r:embed="rId8"/>
          <a:stretch>
            <a:fillRect/>
          </a:stretch>
        </p:blipFill>
        <p:spPr>
          <a:xfrm>
            <a:off x="5483085" y="1889837"/>
            <a:ext cx="1177891" cy="734108"/>
          </a:xfrm>
          <a:prstGeom prst="rect">
            <a:avLst/>
          </a:prstGeom>
        </p:spPr>
      </p:pic>
      <p:pic>
        <p:nvPicPr>
          <p:cNvPr id="182" name="Picture 181">
            <a:extLst>
              <a:ext uri="{FF2B5EF4-FFF2-40B4-BE49-F238E27FC236}">
                <a16:creationId xmlns:a16="http://schemas.microsoft.com/office/drawing/2014/main" id="{C8F20715-1966-6989-9040-D2B388E852A8}"/>
              </a:ext>
            </a:extLst>
          </p:cNvPr>
          <p:cNvPicPr>
            <a:picLocks noChangeAspect="1"/>
          </p:cNvPicPr>
          <p:nvPr/>
        </p:nvPicPr>
        <p:blipFill>
          <a:blip r:embed="rId9"/>
          <a:stretch>
            <a:fillRect/>
          </a:stretch>
        </p:blipFill>
        <p:spPr>
          <a:xfrm>
            <a:off x="6751885" y="1889837"/>
            <a:ext cx="1027752" cy="734108"/>
          </a:xfrm>
          <a:prstGeom prst="rect">
            <a:avLst/>
          </a:prstGeom>
        </p:spPr>
      </p:pic>
      <p:sp>
        <p:nvSpPr>
          <p:cNvPr id="187" name="Oval 186">
            <a:extLst>
              <a:ext uri="{FF2B5EF4-FFF2-40B4-BE49-F238E27FC236}">
                <a16:creationId xmlns:a16="http://schemas.microsoft.com/office/drawing/2014/main" id="{FBC1ABE2-D527-7C52-F0AE-F8EE6CF5EDF8}"/>
              </a:ext>
            </a:extLst>
          </p:cNvPr>
          <p:cNvSpPr/>
          <p:nvPr/>
        </p:nvSpPr>
        <p:spPr bwMode="auto">
          <a:xfrm>
            <a:off x="8296321" y="1437006"/>
            <a:ext cx="122238" cy="122238"/>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 name="TextBox 187">
            <a:extLst>
              <a:ext uri="{FF2B5EF4-FFF2-40B4-BE49-F238E27FC236}">
                <a16:creationId xmlns:a16="http://schemas.microsoft.com/office/drawing/2014/main" id="{268C7FE2-4145-4DE3-14AC-DF82ADCFBCFE}"/>
              </a:ext>
            </a:extLst>
          </p:cNvPr>
          <p:cNvSpPr txBox="1"/>
          <p:nvPr/>
        </p:nvSpPr>
        <p:spPr>
          <a:xfrm>
            <a:off x="7488633" y="1344831"/>
            <a:ext cx="887615" cy="276999"/>
          </a:xfrm>
          <a:prstGeom prst="rect">
            <a:avLst/>
          </a:prstGeom>
          <a:noFill/>
        </p:spPr>
        <p:txBody>
          <a:bodyPr wrap="none" rtlCol="0">
            <a:spAutoFit/>
          </a:bodyPr>
          <a:lstStyle/>
          <a:p>
            <a:pPr marL="0" indent="87313" algn="l"/>
            <a:r>
              <a:rPr lang="en-US" sz="1200" i="1">
                <a:latin typeface="+mj-lt"/>
              </a:rPr>
              <a:t>Tràng An</a:t>
            </a:r>
          </a:p>
        </p:txBody>
      </p:sp>
    </p:spTree>
    <p:extLst>
      <p:ext uri="{BB962C8B-B14F-4D97-AF65-F5344CB8AC3E}">
        <p14:creationId xmlns:p14="http://schemas.microsoft.com/office/powerpoint/2010/main" val="345143437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51F08-E217-B18C-F0FD-E42B356744A7}"/>
              </a:ext>
            </a:extLst>
          </p:cNvPr>
          <p:cNvSpPr>
            <a:spLocks noGrp="1"/>
          </p:cNvSpPr>
          <p:nvPr>
            <p:ph type="title"/>
          </p:nvPr>
        </p:nvSpPr>
        <p:spPr/>
        <p:txBody>
          <a:bodyPr>
            <a:normAutofit fontScale="90000"/>
          </a:bodyPr>
          <a:lstStyle/>
          <a:p>
            <a:r>
              <a:rPr lang="en-US"/>
              <a:t>Hiện trạng di tích</a:t>
            </a:r>
          </a:p>
        </p:txBody>
      </p:sp>
      <p:sp>
        <p:nvSpPr>
          <p:cNvPr id="3" name="Content Placeholder 2">
            <a:extLst>
              <a:ext uri="{FF2B5EF4-FFF2-40B4-BE49-F238E27FC236}">
                <a16:creationId xmlns:a16="http://schemas.microsoft.com/office/drawing/2014/main" id="{82C900F4-073F-5E6D-D255-34CBE6CF942D}"/>
              </a:ext>
            </a:extLst>
          </p:cNvPr>
          <p:cNvSpPr>
            <a:spLocks noGrp="1"/>
          </p:cNvSpPr>
          <p:nvPr>
            <p:ph idx="1"/>
          </p:nvPr>
        </p:nvSpPr>
        <p:spPr>
          <a:xfrm>
            <a:off x="233081" y="616450"/>
            <a:ext cx="5441160" cy="5899938"/>
          </a:xfrm>
        </p:spPr>
        <p:txBody>
          <a:bodyPr>
            <a:normAutofit/>
          </a:bodyPr>
          <a:lstStyle/>
          <a:p>
            <a:r>
              <a:rPr lang="en-US" sz="1100"/>
              <a:t>Tình trạng kỹ thuật di tích: </a:t>
            </a:r>
          </a:p>
          <a:p>
            <a:pPr lvl="2"/>
            <a:r>
              <a:rPr lang="vi-VN" sz="1100" b="1"/>
              <a:t>Danh thắng Hương Sơn</a:t>
            </a:r>
            <a:r>
              <a:rPr lang="vi-VN" sz="1100"/>
              <a:t>: </a:t>
            </a:r>
            <a:endParaRPr lang="en-US" sz="1100"/>
          </a:p>
          <a:p>
            <a:pPr lvl="3"/>
            <a:r>
              <a:rPr lang="en-US" sz="1100"/>
              <a:t>Rừng đặc dụng Hương Sơn: Được bảo vệ tốt.</a:t>
            </a:r>
            <a:endParaRPr lang="vi-VN" sz="1100"/>
          </a:p>
          <a:p>
            <a:pPr lvl="3"/>
            <a:r>
              <a:rPr lang="en-US" sz="1100"/>
              <a:t>Hệ thống suối được bảo vệ tốt; tuy nhiên </a:t>
            </a:r>
            <a:r>
              <a:rPr lang="en-US" sz="1100" b="1"/>
              <a:t>suối Tuyết Sơn đang bị thu hẹp do tác động của bồi lắng tự nhiên</a:t>
            </a:r>
            <a:r>
              <a:rPr lang="en-US" sz="1100"/>
              <a:t> và hoạt động sản xuất nông ngư nghiệp khu vực lân cận.</a:t>
            </a:r>
          </a:p>
          <a:p>
            <a:pPr lvl="3"/>
            <a:r>
              <a:rPr lang="en-US" sz="1100"/>
              <a:t>Hệ thống cảnh quan núi đá, hang động…: được bảo tồn tốt.</a:t>
            </a:r>
          </a:p>
          <a:p>
            <a:pPr lvl="2"/>
            <a:r>
              <a:rPr lang="vi-VN" sz="1100" b="1"/>
              <a:t>Các di tích</a:t>
            </a:r>
            <a:r>
              <a:rPr lang="vi-VN" sz="1100"/>
              <a:t>: </a:t>
            </a:r>
            <a:r>
              <a:rPr lang="en-US" sz="1100"/>
              <a:t>20 di tích trong quần thể và 05 cơ sở tín ngưỡng cộng đồng (chùa Hinh Hương, </a:t>
            </a:r>
            <a:r>
              <a:rPr lang="vi-VN" sz="1100"/>
              <a:t>Chùa động Cây Khế, Động Tiên Sơn</a:t>
            </a:r>
            <a:r>
              <a:rPr lang="en-US" sz="1100"/>
              <a:t>, </a:t>
            </a:r>
            <a:r>
              <a:rPr lang="vi-VN" sz="1100"/>
              <a:t>Đền Mẫu Thượng; Động Hồng Sơn</a:t>
            </a:r>
            <a:r>
              <a:rPr lang="en-US" sz="1100"/>
              <a:t>) có mức </a:t>
            </a:r>
            <a:r>
              <a:rPr lang="en-US" sz="1100" b="1"/>
              <a:t>độ xuống cấp khác nhau</a:t>
            </a:r>
            <a:r>
              <a:rPr lang="en-US" sz="1100"/>
              <a:t>; bao gồm nhóm xuống cấp trầm trọng (6 di tích), xuống cấp các hạng mục chính (10 di tích), có dấu hiệu xuống cấp (7 di tích), chưa có dấu hiệu xuống cấp (2 di tích).</a:t>
            </a:r>
          </a:p>
          <a:p>
            <a:r>
              <a:rPr lang="en-US" sz="1100"/>
              <a:t>Hiện trạng quản lý: </a:t>
            </a:r>
          </a:p>
          <a:p>
            <a:pPr lvl="2"/>
            <a:r>
              <a:rPr lang="vi-VN" altLang="en-US" sz="1100" b="1"/>
              <a:t>Chủ thể quản lý chính:  Ban quản lý Khu di tích và thắng cảnh Hương Sơn</a:t>
            </a:r>
            <a:r>
              <a:rPr lang="vi-VN" altLang="en-US" sz="1100"/>
              <a:t>, tạm thời trực thuộc và chịu sự chỉ đạo của UBND xã Hương Sơn, chịu sự hướng dẫn chuyên môn của Sở Văn hóa &amp; Thể thao, Sở Du lịch Hà Nội</a:t>
            </a:r>
          </a:p>
          <a:p>
            <a:pPr lvl="2"/>
            <a:r>
              <a:rPr lang="vi-VN" altLang="en-US" sz="1100"/>
              <a:t>Đối tượng liên quan: Cộng đồng; các cơ sở tín ngưỡng; các đơn vị quản lý rừng của UBND thành phố Hà Nội.</a:t>
            </a:r>
          </a:p>
          <a:p>
            <a:pPr lvl="2"/>
            <a:r>
              <a:rPr lang="vi-VN" altLang="en-US" sz="1100"/>
              <a:t>Hạn chế: </a:t>
            </a:r>
            <a:r>
              <a:rPr lang="vi-VN" altLang="en-US" sz="1100" b="1" i="1"/>
              <a:t>1) Phân tán chủ thể quản lý. 2) Không gian quản lý phân mảnh. 3) Nguồn lực bị phân tán. 4) Thiếu đầu mối điều phối. 5) Cơ chế phối hợp lỏng lẻo. 6) Chưa chuyên nghiệp, hiện đại</a:t>
            </a:r>
            <a:r>
              <a:rPr lang="vi-VN" altLang="en-US" sz="1100"/>
              <a:t>. Ban quản lý di tích chỉ là chủ thể danh nghĩa, quyền thực tế thuộc UBND xã Hương Sơn và cộng đồng, dẫn đến sự bị động, kém hiệu quả trong quản lý.</a:t>
            </a:r>
            <a:endParaRPr lang="en-US" sz="1100" i="1"/>
          </a:p>
          <a:p>
            <a:pPr lvl="3">
              <a:spcBef>
                <a:spcPts val="813"/>
              </a:spcBef>
              <a:buFont typeface="Wingdings" panose="05000000000000000000" pitchFamily="2" charset="2"/>
              <a:buChar char="v"/>
            </a:pPr>
            <a:r>
              <a:rPr lang="en-US" sz="1100" b="1">
                <a:solidFill>
                  <a:schemeClr val="accent6">
                    <a:lumMod val="75000"/>
                  </a:schemeClr>
                </a:solidFill>
              </a:rPr>
              <a:t>Hiện trạng tu bổ, bảo quản và đầu tư phát huy giá trị di tích:</a:t>
            </a:r>
          </a:p>
          <a:p>
            <a:pPr lvl="2">
              <a:lnSpc>
                <a:spcPct val="110000"/>
              </a:lnSpc>
            </a:pPr>
            <a:r>
              <a:rPr lang="vi-VN" sz="1100"/>
              <a:t>Tu bổ, bảo quản di tích phụ thuộc vào nguồn ngân sách và các cấp quản lý</a:t>
            </a:r>
            <a:r>
              <a:rPr lang="en-US" sz="1100"/>
              <a:t>, triển khai </a:t>
            </a:r>
            <a:r>
              <a:rPr lang="vi-VN" sz="1100"/>
              <a:t>chưa thực sự tốt.</a:t>
            </a:r>
            <a:r>
              <a:rPr lang="en-US" sz="1100"/>
              <a:t> </a:t>
            </a:r>
          </a:p>
          <a:p>
            <a:pPr lvl="2">
              <a:lnSpc>
                <a:spcPct val="110000"/>
              </a:lnSpc>
            </a:pPr>
            <a:r>
              <a:rPr lang="vi-VN" sz="1100"/>
              <a:t>Phát huy giá trị di tích chủ yếu phụ thuộc vào nguồn vốn ngoài ngân sách đến từ cộng đồng, doanh nghiệp… Việc đầu tư của cộng đồng không bền vững, ảnh hưởng đến hình ảnh của di tích.</a:t>
            </a:r>
          </a:p>
          <a:p>
            <a:pPr lvl="2"/>
            <a:endParaRPr lang="en-US" sz="1100"/>
          </a:p>
        </p:txBody>
      </p:sp>
      <p:sp>
        <p:nvSpPr>
          <p:cNvPr id="4" name="Slide Number Placeholder 3">
            <a:extLst>
              <a:ext uri="{FF2B5EF4-FFF2-40B4-BE49-F238E27FC236}">
                <a16:creationId xmlns:a16="http://schemas.microsoft.com/office/drawing/2014/main" id="{9A1103A8-4C45-6375-B013-00F4C8FA71EF}"/>
              </a:ext>
            </a:extLst>
          </p:cNvPr>
          <p:cNvSpPr>
            <a:spLocks noGrp="1"/>
          </p:cNvSpPr>
          <p:nvPr>
            <p:ph type="sldNum" sz="quarter" idx="12"/>
          </p:nvPr>
        </p:nvSpPr>
        <p:spPr/>
        <p:txBody>
          <a:bodyPr/>
          <a:lstStyle/>
          <a:p>
            <a:fld id="{F44AB3EA-1908-4001-84F3-B79CAC7B64E5}" type="slidenum">
              <a:rPr lang="en-US" smtClean="0"/>
              <a:pPr/>
              <a:t>9</a:t>
            </a:fld>
            <a:endParaRPr lang="en-US"/>
          </a:p>
        </p:txBody>
      </p:sp>
      <p:pic>
        <p:nvPicPr>
          <p:cNvPr id="8" name="Picture 7">
            <a:extLst>
              <a:ext uri="{FF2B5EF4-FFF2-40B4-BE49-F238E27FC236}">
                <a16:creationId xmlns:a16="http://schemas.microsoft.com/office/drawing/2014/main" id="{CF0328E7-16E4-A47A-B8A1-A449A2E8D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4241" y="3253922"/>
            <a:ext cx="3998677" cy="3426451"/>
          </a:xfrm>
          <a:prstGeom prst="rect">
            <a:avLst/>
          </a:prstGeom>
        </p:spPr>
      </p:pic>
      <p:pic>
        <p:nvPicPr>
          <p:cNvPr id="11" name="Picture 10">
            <a:extLst>
              <a:ext uri="{FF2B5EF4-FFF2-40B4-BE49-F238E27FC236}">
                <a16:creationId xmlns:a16="http://schemas.microsoft.com/office/drawing/2014/main" id="{7C518FCD-CEE7-A819-50A6-AE5447080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4241" y="341612"/>
            <a:ext cx="3998677" cy="2828575"/>
          </a:xfrm>
          <a:prstGeom prst="rect">
            <a:avLst/>
          </a:prstGeom>
        </p:spPr>
      </p:pic>
    </p:spTree>
    <p:extLst>
      <p:ext uri="{BB962C8B-B14F-4D97-AF65-F5344CB8AC3E}">
        <p14:creationId xmlns:p14="http://schemas.microsoft.com/office/powerpoint/2010/main" val="940298283"/>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marL="0" indent="87313" algn="l">
          <a:defRPr sz="1200" i="1"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30409</TotalTime>
  <Words>25849</Words>
  <Application>Microsoft Office PowerPoint</Application>
  <PresentationFormat>A4 Paper (210x297 mm)</PresentationFormat>
  <Paragraphs>1595</Paragraphs>
  <Slides>72</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#9Slide02 Noi dung dai</vt:lpstr>
      <vt:lpstr>Arial</vt:lpstr>
      <vt:lpstr>Calibri</vt:lpstr>
      <vt:lpstr>Calibri Light</vt:lpstr>
      <vt:lpstr>Times New Roman</vt:lpstr>
      <vt:lpstr>Wingdings</vt:lpstr>
      <vt:lpstr>Office Theme</vt:lpstr>
      <vt:lpstr>PowerPoint Presentation</vt:lpstr>
      <vt:lpstr>Kết cấu báo cáo</vt:lpstr>
      <vt:lpstr>MỞ ĐẦU</vt:lpstr>
      <vt:lpstr>Lý do và sự cần thiết lập quy hoạch</vt:lpstr>
      <vt:lpstr>Phạm vi, quy mô, ranh giới và đối tượng lập quy hoạch</vt:lpstr>
      <vt:lpstr>PHÂN TÍCH, ĐÁNH GIÁ HIỆN TRẠNG</vt:lpstr>
      <vt:lpstr>Vị trí, mối liên hệ vùng</vt:lpstr>
      <vt:lpstr>Hiện trạng di tích</vt:lpstr>
      <vt:lpstr>Hiện trạng di tích</vt:lpstr>
      <vt:lpstr>Hiện trạng di tích</vt:lpstr>
      <vt:lpstr>PowerPoint Presentation</vt:lpstr>
      <vt:lpstr>Hiện trạng di tích </vt:lpstr>
      <vt:lpstr>Hiện trạng di tích </vt:lpstr>
      <vt:lpstr>Điều kiện tự nhiên và kinh tế - xã hội tác động đến di tích</vt:lpstr>
      <vt:lpstr>Điều kiện tự nhiên và kinh tế - xã hội tác động đến di tích</vt:lpstr>
      <vt:lpstr>Điều kiện tự nhiên và kinh tế - xã hội tác động đến di tích</vt:lpstr>
      <vt:lpstr>Điều kiện tự nhiên và kinh tế - xã hội tác động đến di tích</vt:lpstr>
      <vt:lpstr>Điều kiện tự nhiên và kinh tế - xã hội tác động đến di tích</vt:lpstr>
      <vt:lpstr>Bài học kinh nghiệm – Khai thác du lịch gắn với tín ngưỡng Phật giáo</vt:lpstr>
      <vt:lpstr>Bài học kinh nghiệm – Lumbini</vt:lpstr>
      <vt:lpstr>Bài học kinh nghiệm – Bodh Gaya</vt:lpstr>
      <vt:lpstr>Bài học kinh nghiệm – Sarnath</vt:lpstr>
      <vt:lpstr>Bài học kinh nghiệm – Kushinagar</vt:lpstr>
      <vt:lpstr>Chùa Hương và quá trình bản địa hóa tín ngưỡng thờ cúng Quán thế âm</vt:lpstr>
      <vt:lpstr>Bài học kinh nghiệm – Tổng kết kinh nghiệm</vt:lpstr>
      <vt:lpstr>Phân tích, đánh giá tổng hợp</vt:lpstr>
      <vt:lpstr>Phân tích, đánh giá tổng hợp</vt:lpstr>
      <vt:lpstr>ĐỊNH HƯỚNG QUY HOẠCH</vt:lpstr>
      <vt:lpstr>Quan điểm và mục tiêu quy hoạch</vt:lpstr>
      <vt:lpstr>QUAN ĐIỂM VÀ MỤC TIÊU QUY HOẠCH</vt:lpstr>
      <vt:lpstr>QUAN ĐIỂM VÀ MỤC TIÊU QUY HOẠCH</vt:lpstr>
      <vt:lpstr>ĐỊNH HƯỚNG BẢO QUẢN, TU BỔ, PHỤC HỒI DI TÍCH Phạm vi, ranh giới khu vực bảo vệ di tích </vt:lpstr>
      <vt:lpstr>Phương án bảo quản, tu bổ, phục hồi di tích </vt:lpstr>
      <vt:lpstr>Phương án bảo quản, tu bổ, phục hồi di tích </vt:lpstr>
      <vt:lpstr>Phương án bảo quản, tu bổ, phục hồi di tích </vt:lpstr>
      <vt:lpstr>Phương án bảo quản, tu bổ, phục hồi di tích </vt:lpstr>
      <vt:lpstr>Định hướng bảo vệ không gian cảnh quan thiên nhiên và môi trường sinh thái</vt:lpstr>
      <vt:lpstr>Định hướng nghiên cứu bảo tồn và phát huy giá trị thiên nhiên</vt:lpstr>
      <vt:lpstr>Định hướng phát huy giá gắn với phát triển du lịch bền vững</vt:lpstr>
      <vt:lpstr>Định hướng phát huy giá gắn với phát triển du lịch bền vững</vt:lpstr>
      <vt:lpstr>Định hướng tổ chức không gian - Cơ sở lý luận: </vt:lpstr>
      <vt:lpstr>Định hướng tổ chức không gian - Đề xuất mô hình phát triển: </vt:lpstr>
      <vt:lpstr>Định hướng tổ chức không gian: </vt:lpstr>
      <vt:lpstr>Định hướng tổ chức không gian: </vt:lpstr>
      <vt:lpstr>Định hướng tổ chức không gian: </vt:lpstr>
      <vt:lpstr>Định hướng tổ chức không gian: </vt:lpstr>
      <vt:lpstr>Định hướng tổ chức không gian: </vt:lpstr>
      <vt:lpstr>Quy hoạch sử dụng đất – Tổ chức không gian</vt:lpstr>
      <vt:lpstr>Phân khu chức năng</vt:lpstr>
      <vt:lpstr>Phân khu chức năng</vt:lpstr>
      <vt:lpstr>Phân khu chức năng</vt:lpstr>
      <vt:lpstr>Phân khu chức năng</vt:lpstr>
      <vt:lpstr>Phân khu chức năng</vt:lpstr>
      <vt:lpstr>Phân khu chức năng</vt:lpstr>
      <vt:lpstr>Phân khu chức năng</vt:lpstr>
      <vt:lpstr>Phân khu chức năng</vt:lpstr>
      <vt:lpstr>Phân khu chức năng</vt:lpstr>
      <vt:lpstr>Phân khu chức năng</vt:lpstr>
      <vt:lpstr>Phân khu chức năng</vt:lpstr>
      <vt:lpstr>Phân khu chức năng</vt:lpstr>
      <vt:lpstr>Quy hoạch sử dụng đất</vt:lpstr>
      <vt:lpstr>Định hướng bảo vệ tài nguyên, đa dạng sinh học và địa chất, địa mạo</vt:lpstr>
      <vt:lpstr>Chương trình, kế  hoạch di dời và tái kinh doanh cho cộng đồng dân cư</vt:lpstr>
      <vt:lpstr>Định hướng hạ tầng kỹ thuật</vt:lpstr>
      <vt:lpstr>PowerPoint Presentation</vt:lpstr>
      <vt:lpstr>Định hướng hạ tầng kỹ thuật</vt:lpstr>
      <vt:lpstr>Định hướng hạ tầng kỹ thuật</vt:lpstr>
      <vt:lpstr>Tác động tới môi trường và giải pháp</vt:lpstr>
      <vt:lpstr>Chương trình đầu tư</vt:lpstr>
      <vt:lpstr>Chương trình đầu tư</vt:lpstr>
      <vt:lpstr>Các giải pháp phát triển</vt:lpstr>
      <vt:lpstr>Tổ chức thực hiện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Thương Nguyễn</cp:lastModifiedBy>
  <cp:revision>774</cp:revision>
  <cp:lastPrinted>2025-07-30T04:10:26Z</cp:lastPrinted>
  <dcterms:created xsi:type="dcterms:W3CDTF">2022-05-27T02:51:51Z</dcterms:created>
  <dcterms:modified xsi:type="dcterms:W3CDTF">2025-09-08T04:56:07Z</dcterms:modified>
</cp:coreProperties>
</file>