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584" r:id="rId2"/>
    <p:sldId id="611" r:id="rId3"/>
    <p:sldId id="612" r:id="rId4"/>
    <p:sldId id="613" r:id="rId5"/>
    <p:sldId id="614" r:id="rId6"/>
    <p:sldId id="615" r:id="rId7"/>
    <p:sldId id="616" r:id="rId8"/>
    <p:sldId id="625" r:id="rId9"/>
    <p:sldId id="638" r:id="rId10"/>
    <p:sldId id="639" r:id="rId11"/>
    <p:sldId id="626" r:id="rId12"/>
    <p:sldId id="641" r:id="rId13"/>
    <p:sldId id="642" r:id="rId14"/>
    <p:sldId id="643" r:id="rId15"/>
    <p:sldId id="644" r:id="rId16"/>
    <p:sldId id="645" r:id="rId17"/>
    <p:sldId id="646" r:id="rId18"/>
    <p:sldId id="647" r:id="rId19"/>
    <p:sldId id="648" r:id="rId20"/>
    <p:sldId id="617" r:id="rId21"/>
    <p:sldId id="627" r:id="rId22"/>
    <p:sldId id="628" r:id="rId23"/>
    <p:sldId id="630" r:id="rId24"/>
    <p:sldId id="649" r:id="rId25"/>
    <p:sldId id="650" r:id="rId26"/>
    <p:sldId id="651" r:id="rId27"/>
    <p:sldId id="652" r:id="rId28"/>
    <p:sldId id="653" r:id="rId29"/>
    <p:sldId id="654" r:id="rId30"/>
    <p:sldId id="655" r:id="rId31"/>
    <p:sldId id="656" r:id="rId32"/>
    <p:sldId id="657" r:id="rId33"/>
    <p:sldId id="658" r:id="rId34"/>
    <p:sldId id="659" r:id="rId35"/>
    <p:sldId id="660" r:id="rId36"/>
    <p:sldId id="661" r:id="rId37"/>
    <p:sldId id="662" r:id="rId38"/>
    <p:sldId id="668" r:id="rId39"/>
    <p:sldId id="663" r:id="rId40"/>
    <p:sldId id="669" r:id="rId41"/>
    <p:sldId id="664" r:id="rId42"/>
    <p:sldId id="619" r:id="rId43"/>
    <p:sldId id="665" r:id="rId44"/>
    <p:sldId id="667" r:id="rId45"/>
    <p:sldId id="666" r:id="rId46"/>
    <p:sldId id="610" r:id="rId47"/>
    <p:sldId id="671" r:id="rId48"/>
    <p:sldId id="670"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C3E985-46E6-48D1-8B0A-3F0661C5638B}">
          <p14:sldIdLst>
            <p14:sldId id="584"/>
            <p14:sldId id="611"/>
            <p14:sldId id="612"/>
            <p14:sldId id="613"/>
            <p14:sldId id="614"/>
            <p14:sldId id="615"/>
            <p14:sldId id="616"/>
            <p14:sldId id="625"/>
            <p14:sldId id="638"/>
            <p14:sldId id="639"/>
            <p14:sldId id="626"/>
            <p14:sldId id="641"/>
            <p14:sldId id="642"/>
            <p14:sldId id="643"/>
            <p14:sldId id="644"/>
            <p14:sldId id="645"/>
            <p14:sldId id="646"/>
            <p14:sldId id="647"/>
            <p14:sldId id="648"/>
            <p14:sldId id="617"/>
            <p14:sldId id="627"/>
            <p14:sldId id="628"/>
            <p14:sldId id="630"/>
            <p14:sldId id="649"/>
            <p14:sldId id="650"/>
            <p14:sldId id="651"/>
            <p14:sldId id="652"/>
            <p14:sldId id="653"/>
            <p14:sldId id="654"/>
            <p14:sldId id="655"/>
            <p14:sldId id="656"/>
            <p14:sldId id="657"/>
            <p14:sldId id="658"/>
            <p14:sldId id="659"/>
            <p14:sldId id="660"/>
            <p14:sldId id="661"/>
            <p14:sldId id="662"/>
            <p14:sldId id="668"/>
            <p14:sldId id="663"/>
            <p14:sldId id="669"/>
            <p14:sldId id="664"/>
            <p14:sldId id="619"/>
            <p14:sldId id="665"/>
            <p14:sldId id="667"/>
            <p14:sldId id="666"/>
            <p14:sldId id="610"/>
            <p14:sldId id="671"/>
            <p14:sldId id="670"/>
          </p14:sldIdLst>
        </p14:section>
        <p14:section name="Untitled Section" id="{AF80663B-7BC7-4A36-9A76-BDCA622C8C3B}">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0066FF"/>
    <a:srgbClr val="00CC99"/>
    <a:srgbClr val="00FF99"/>
    <a:srgbClr val="00CC00"/>
    <a:srgbClr val="FFFFFF"/>
    <a:srgbClr val="66FFFF"/>
    <a:srgbClr val="FF99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94061" autoAdjust="0"/>
  </p:normalViewPr>
  <p:slideViewPr>
    <p:cSldViewPr snapToGrid="0">
      <p:cViewPr varScale="1">
        <p:scale>
          <a:sx n="69" d="100"/>
          <a:sy n="69" d="100"/>
        </p:scale>
        <p:origin x="624" y="-15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idx="1"/>
          </p:nvPr>
        </p:nvSpPr>
        <p:spPr>
          <a:xfrm>
            <a:off x="3970734" y="0"/>
            <a:ext cx="3038145" cy="465743"/>
          </a:xfrm>
          <a:prstGeom prst="rect">
            <a:avLst/>
          </a:prstGeom>
        </p:spPr>
        <p:txBody>
          <a:bodyPr vert="horz" lIns="88139" tIns="44070" rIns="88139" bIns="44070" rtlCol="0"/>
          <a:lstStyle>
            <a:lvl1pPr algn="r">
              <a:defRPr sz="1200"/>
            </a:lvl1pPr>
          </a:lstStyle>
          <a:p>
            <a:fld id="{F7629C61-3D50-4769-A65F-94712C95ABB7}" type="datetimeFigureOut">
              <a:rPr lang="en-US" smtClean="0"/>
              <a:pPr/>
              <a:t>10/31/2025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88139" tIns="44070" rIns="88139" bIns="44070" rtlCol="0" anchor="ctr"/>
          <a:lstStyle/>
          <a:p>
            <a:endParaRPr lang="en-US"/>
          </a:p>
        </p:txBody>
      </p:sp>
      <p:sp>
        <p:nvSpPr>
          <p:cNvPr id="5" name="Notes Placeholder 4"/>
          <p:cNvSpPr>
            <a:spLocks noGrp="1"/>
          </p:cNvSpPr>
          <p:nvPr>
            <p:ph type="body" sz="quarter" idx="3"/>
          </p:nvPr>
        </p:nvSpPr>
        <p:spPr>
          <a:xfrm>
            <a:off x="701345" y="4474508"/>
            <a:ext cx="5607711" cy="3659842"/>
          </a:xfrm>
          <a:prstGeom prst="rect">
            <a:avLst/>
          </a:prstGeom>
        </p:spPr>
        <p:txBody>
          <a:bodyPr vert="horz" lIns="88139" tIns="44070" rIns="88139" bIns="440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30658"/>
            <a:ext cx="3038145" cy="465742"/>
          </a:xfrm>
          <a:prstGeom prst="rect">
            <a:avLst/>
          </a:prstGeom>
        </p:spPr>
        <p:txBody>
          <a:bodyPr vert="horz" lIns="88139" tIns="44070" rIns="88139" bIns="44070" rtlCol="0" anchor="b"/>
          <a:lstStyle>
            <a:lvl1pPr algn="r">
              <a:defRPr sz="1200"/>
            </a:lvl1pPr>
          </a:lstStyle>
          <a:p>
            <a:fld id="{01B6ED20-5476-4A03-ACBA-562996CD8261}" type="slidenum">
              <a:rPr lang="en-US" smtClean="0"/>
              <a:pPr/>
              <a:t>‹#›</a:t>
            </a:fld>
            <a:endParaRPr lang="en-US"/>
          </a:p>
        </p:txBody>
      </p:sp>
    </p:spTree>
    <p:extLst>
      <p:ext uri="{BB962C8B-B14F-4D97-AF65-F5344CB8AC3E}">
        <p14:creationId xmlns:p14="http://schemas.microsoft.com/office/powerpoint/2010/main" val="4049282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3</a:t>
            </a:fld>
            <a:endParaRPr lang="en-US"/>
          </a:p>
        </p:txBody>
      </p:sp>
    </p:spTree>
    <p:extLst>
      <p:ext uri="{BB962C8B-B14F-4D97-AF65-F5344CB8AC3E}">
        <p14:creationId xmlns:p14="http://schemas.microsoft.com/office/powerpoint/2010/main" val="3175823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1629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994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281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272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128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9762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753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893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20</a:t>
            </a:fld>
            <a:endParaRPr lang="en-US"/>
          </a:p>
        </p:txBody>
      </p:sp>
    </p:spTree>
    <p:extLst>
      <p:ext uri="{BB962C8B-B14F-4D97-AF65-F5344CB8AC3E}">
        <p14:creationId xmlns:p14="http://schemas.microsoft.com/office/powerpoint/2010/main" val="1434581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21</a:t>
            </a:fld>
            <a:endParaRPr lang="en-US"/>
          </a:p>
        </p:txBody>
      </p:sp>
    </p:spTree>
    <p:extLst>
      <p:ext uri="{BB962C8B-B14F-4D97-AF65-F5344CB8AC3E}">
        <p14:creationId xmlns:p14="http://schemas.microsoft.com/office/powerpoint/2010/main" val="374391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4</a:t>
            </a:fld>
            <a:endParaRPr lang="en-US"/>
          </a:p>
        </p:txBody>
      </p:sp>
    </p:spTree>
    <p:extLst>
      <p:ext uri="{BB962C8B-B14F-4D97-AF65-F5344CB8AC3E}">
        <p14:creationId xmlns:p14="http://schemas.microsoft.com/office/powerpoint/2010/main" val="1553111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22</a:t>
            </a:fld>
            <a:endParaRPr lang="en-US"/>
          </a:p>
        </p:txBody>
      </p:sp>
    </p:spTree>
    <p:extLst>
      <p:ext uri="{BB962C8B-B14F-4D97-AF65-F5344CB8AC3E}">
        <p14:creationId xmlns:p14="http://schemas.microsoft.com/office/powerpoint/2010/main" val="3069789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23</a:t>
            </a:fld>
            <a:endParaRPr lang="en-US"/>
          </a:p>
        </p:txBody>
      </p:sp>
    </p:spTree>
    <p:extLst>
      <p:ext uri="{BB962C8B-B14F-4D97-AF65-F5344CB8AC3E}">
        <p14:creationId xmlns:p14="http://schemas.microsoft.com/office/powerpoint/2010/main" val="502301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852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849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118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75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3122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749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1941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8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5</a:t>
            </a:fld>
            <a:endParaRPr lang="en-US"/>
          </a:p>
        </p:txBody>
      </p:sp>
    </p:spTree>
    <p:extLst>
      <p:ext uri="{BB962C8B-B14F-4D97-AF65-F5344CB8AC3E}">
        <p14:creationId xmlns:p14="http://schemas.microsoft.com/office/powerpoint/2010/main" val="2054929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544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6337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378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090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1358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25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2316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798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968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786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6</a:t>
            </a:fld>
            <a:endParaRPr lang="en-US"/>
          </a:p>
        </p:txBody>
      </p:sp>
    </p:spTree>
    <p:extLst>
      <p:ext uri="{BB962C8B-B14F-4D97-AF65-F5344CB8AC3E}">
        <p14:creationId xmlns:p14="http://schemas.microsoft.com/office/powerpoint/2010/main" val="1735938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42</a:t>
            </a:fld>
            <a:endParaRPr lang="en-US"/>
          </a:p>
        </p:txBody>
      </p:sp>
    </p:spTree>
    <p:extLst>
      <p:ext uri="{BB962C8B-B14F-4D97-AF65-F5344CB8AC3E}">
        <p14:creationId xmlns:p14="http://schemas.microsoft.com/office/powerpoint/2010/main" val="2405033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785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214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269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7</a:t>
            </a:fld>
            <a:endParaRPr lang="en-US"/>
          </a:p>
        </p:txBody>
      </p:sp>
    </p:spTree>
    <p:extLst>
      <p:ext uri="{BB962C8B-B14F-4D97-AF65-F5344CB8AC3E}">
        <p14:creationId xmlns:p14="http://schemas.microsoft.com/office/powerpoint/2010/main" val="343128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8</a:t>
            </a:fld>
            <a:endParaRPr lang="en-US"/>
          </a:p>
        </p:txBody>
      </p:sp>
    </p:spTree>
    <p:extLst>
      <p:ext uri="{BB962C8B-B14F-4D97-AF65-F5344CB8AC3E}">
        <p14:creationId xmlns:p14="http://schemas.microsoft.com/office/powerpoint/2010/main" val="31598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946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6ED20-5476-4A03-ACBA-562996CD82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231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ED20-5476-4A03-ACBA-562996CD8261}" type="slidenum">
              <a:rPr lang="en-US" smtClean="0"/>
              <a:pPr/>
              <a:t>11</a:t>
            </a:fld>
            <a:endParaRPr lang="en-US"/>
          </a:p>
        </p:txBody>
      </p:sp>
    </p:spTree>
    <p:extLst>
      <p:ext uri="{BB962C8B-B14F-4D97-AF65-F5344CB8AC3E}">
        <p14:creationId xmlns:p14="http://schemas.microsoft.com/office/powerpoint/2010/main" val="596362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2919436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101385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1633995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10430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33694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2441856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2637484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534521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158617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3023210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CA8EB1-C35C-4588-AB49-7AA0E632BCD8}"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CAE33-E5BD-4BCA-A980-E91928BC97ED}" type="slidenum">
              <a:rPr lang="en-US" smtClean="0"/>
              <a:pPr/>
              <a:t>‹#›</a:t>
            </a:fld>
            <a:endParaRPr lang="en-US"/>
          </a:p>
        </p:txBody>
      </p:sp>
    </p:spTree>
    <p:extLst>
      <p:ext uri="{BB962C8B-B14F-4D97-AF65-F5344CB8AC3E}">
        <p14:creationId xmlns:p14="http://schemas.microsoft.com/office/powerpoint/2010/main" val="1593760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CA8EB1-C35C-4588-AB49-7AA0E632BCD8}" type="datetimeFigureOut">
              <a:rPr lang="en-US" smtClean="0"/>
              <a:pPr/>
              <a:t>10/31/2025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CAE33-E5BD-4BCA-A980-E91928BC97ED}" type="slidenum">
              <a:rPr lang="en-US" smtClean="0"/>
              <a:pPr/>
              <a:t>‹#›</a:t>
            </a:fld>
            <a:endParaRPr lang="en-US"/>
          </a:p>
        </p:txBody>
      </p:sp>
    </p:spTree>
    <p:extLst>
      <p:ext uri="{BB962C8B-B14F-4D97-AF65-F5344CB8AC3E}">
        <p14:creationId xmlns:p14="http://schemas.microsoft.com/office/powerpoint/2010/main" val="2612429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sv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png"/><Relationship Id="rId7"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2" cstate="print">
            <a:alphaModFix amt="46000"/>
            <a:extLst>
              <a:ext uri="{96DAC541-7B7A-43D3-8B79-37D633B846F1}">
                <asvg:svgBlip xmlns="" xmlns:asvg="http://schemas.microsoft.com/office/drawing/2016/SVG/main" r:embed="rId3"/>
              </a:ext>
            </a:extLst>
          </a:blip>
          <a:stretch>
            <a:fillRect/>
          </a:stretch>
        </p:blipFill>
        <p:spPr>
          <a:xfrm>
            <a:off x="-864" y="-2657422"/>
            <a:ext cx="12193728" cy="12192941"/>
          </a:xfrm>
          <a:prstGeom prst="rect">
            <a:avLst/>
          </a:prstGeom>
        </p:spPr>
      </p:pic>
      <p:sp>
        <p:nvSpPr>
          <p:cNvPr id="11" name="TextBox 10">
            <a:extLst>
              <a:ext uri="{FF2B5EF4-FFF2-40B4-BE49-F238E27FC236}">
                <a16:creationId xmlns:a16="http://schemas.microsoft.com/office/drawing/2014/main" id="{ABEC8FB4-B7BA-F7F6-0DB5-274D4997F144}"/>
              </a:ext>
            </a:extLst>
          </p:cNvPr>
          <p:cNvSpPr txBox="1"/>
          <p:nvPr/>
        </p:nvSpPr>
        <p:spPr>
          <a:xfrm>
            <a:off x="-6619" y="302182"/>
            <a:ext cx="12210130" cy="1582484"/>
          </a:xfrm>
          <a:prstGeom prst="rect">
            <a:avLst/>
          </a:prstGeom>
          <a:noFill/>
        </p:spPr>
        <p:txBody>
          <a:bodyPr wrap="square" lIns="91440" tIns="45720" rIns="91440" bIns="45720" rtlCol="0" anchor="t">
            <a:spAutoFit/>
          </a:bodyPr>
          <a:lstStyle/>
          <a:p>
            <a:pPr marL="182880" algn="ctr">
              <a:spcBef>
                <a:spcPts val="100"/>
              </a:spcBef>
            </a:pPr>
            <a:r>
              <a:rPr lang="en-GB" sz="32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ĐẢNG BỘ THÀNH PHỐ HÀ NỘI</a:t>
            </a:r>
            <a:endParaRPr lang="en-US" sz="32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880" algn="ctr">
              <a:spcBef>
                <a:spcPts val="100"/>
              </a:spcBef>
            </a:pP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ĐẢNG ỦY PHƯỜNG LONG BIÊN</a:t>
            </a:r>
            <a:r>
              <a:rPr lang="en-US" sz="3200" b="1">
                <a:solidFill>
                  <a:srgbClr val="FF0000"/>
                </a:solidFill>
                <a:latin typeface="Times New Roman" panose="02020603050405020304" pitchFamily="18" charset="0"/>
                <a:cs typeface="Times New Roman" panose="02020603050405020304" pitchFamily="18" charset="0"/>
              </a:rPr>
              <a:t/>
            </a:r>
            <a:br>
              <a:rPr lang="en-US" sz="3200" b="1">
                <a:solidFill>
                  <a:srgbClr val="FF0000"/>
                </a:solidFill>
                <a:latin typeface="Times New Roman" panose="02020603050405020304" pitchFamily="18" charset="0"/>
                <a:cs typeface="Times New Roman" panose="02020603050405020304" pitchFamily="18" charset="0"/>
              </a:rPr>
            </a:b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6B63DC-EA13-B250-FE31-5B0DFF99A9A8}"/>
              </a:ext>
            </a:extLst>
          </p:cNvPr>
          <p:cNvSpPr txBox="1"/>
          <p:nvPr/>
        </p:nvSpPr>
        <p:spPr>
          <a:xfrm>
            <a:off x="4461" y="1713145"/>
            <a:ext cx="12201928" cy="3924151"/>
          </a:xfrm>
          <a:prstGeom prst="rect">
            <a:avLst/>
          </a:prstGeom>
          <a:noFill/>
        </p:spPr>
        <p:txBody>
          <a:bodyPr wrap="square" lIns="91440" tIns="45720" rIns="91440" bIns="45720" rtlCol="0" anchor="t">
            <a:spAutoFit/>
          </a:bodyPr>
          <a:lstStyle/>
          <a:p>
            <a:pPr algn="ctr">
              <a:spcBef>
                <a:spcPts val="300"/>
              </a:spcBef>
              <a:spcAft>
                <a:spcPts val="300"/>
              </a:spcAft>
            </a:pPr>
            <a:r>
              <a:rPr lang="en-GB" sz="6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NGHỊ</a:t>
            </a:r>
            <a:br>
              <a:rPr lang="en-GB" sz="6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TẬP, QUÁN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TRIỆT NGHỊ </a:t>
            </a:r>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QUYẾT ĐẠI HỘI ĐẢNG BỘ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PHƯỜNG LONG BIÊN </a:t>
            </a:r>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 I, NHIỆM KỲ 2025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2030</a:t>
            </a:r>
            <a:b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TRIỂN KHAI 03 CHƯƠNG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 CÔNG TÁC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 KHÓA</a:t>
            </a:r>
            <a:b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BAN CHẤP HÀNH ĐẢNG BỘ PHƯỜNG</a:t>
            </a:r>
            <a:endParaRPr lang="en-US" sz="32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algn="ctr">
              <a:spcBef>
                <a:spcPts val="300"/>
              </a:spcBef>
              <a:spcAft>
                <a:spcPts val="300"/>
              </a:spcAft>
            </a:pPr>
            <a:r>
              <a:rPr lang="en-US" sz="2800" b="1" i="1">
                <a:solidFill>
                  <a:srgbClr val="0033CC"/>
                </a:solidFill>
                <a:latin typeface="Times New Roman" panose="02020603050405020304" pitchFamily="18" charset="0"/>
                <a:cs typeface="Times New Roman" panose="02020603050405020304" pitchFamily="18" charset="0"/>
              </a:rPr>
              <a:t/>
            </a:r>
            <a:br>
              <a:rPr lang="en-US" sz="2800" b="1" i="1">
                <a:solidFill>
                  <a:srgbClr val="0033CC"/>
                </a:solidFill>
                <a:latin typeface="Times New Roman" panose="02020603050405020304" pitchFamily="18" charset="0"/>
                <a:cs typeface="Times New Roman" panose="02020603050405020304" pitchFamily="18" charset="0"/>
              </a:rPr>
            </a:br>
            <a:r>
              <a:rPr lang="en-US" sz="2800" b="1" i="1">
                <a:solidFill>
                  <a:srgbClr val="0033CC"/>
                </a:solidFill>
                <a:latin typeface="Times New Roman" panose="02020603050405020304" pitchFamily="18" charset="0"/>
                <a:cs typeface="Times New Roman" panose="02020603050405020304" pitchFamily="18" charset="0"/>
              </a:rPr>
              <a:t>Long Biên, ngày 31 tháng 10 năm 2025</a:t>
            </a:r>
          </a:p>
        </p:txBody>
      </p:sp>
      <p:sp>
        <p:nvSpPr>
          <p:cNvPr id="17" name="Freeform 3">
            <a:extLst>
              <a:ext uri="{FF2B5EF4-FFF2-40B4-BE49-F238E27FC236}">
                <a16:creationId xmlns:a16="http://schemas.microsoft.com/office/drawing/2014/main" id="{7F7EF89E-530B-92EA-E153-EFBD0F58C9BF}"/>
              </a:ext>
            </a:extLst>
          </p:cNvPr>
          <p:cNvSpPr/>
          <p:nvPr/>
        </p:nvSpPr>
        <p:spPr>
          <a:xfrm>
            <a:off x="-6619" y="4683200"/>
            <a:ext cx="12193728" cy="2179824"/>
          </a:xfrm>
          <a:custGeom>
            <a:avLst/>
            <a:gdLst/>
            <a:ahLst/>
            <a:cxnLst/>
            <a:rect l="l" t="t" r="r" b="b"/>
            <a:pathLst>
              <a:path w="19106859" h="3415656">
                <a:moveTo>
                  <a:pt x="0" y="0"/>
                </a:moveTo>
                <a:lnTo>
                  <a:pt x="19106859" y="0"/>
                </a:lnTo>
                <a:lnTo>
                  <a:pt x="19106859" y="3415656"/>
                </a:lnTo>
                <a:lnTo>
                  <a:pt x="0" y="3415656"/>
                </a:lnTo>
                <a:lnTo>
                  <a:pt x="0" y="0"/>
                </a:lnTo>
                <a:close/>
              </a:path>
            </a:pathLst>
          </a:custGeom>
          <a:blipFill>
            <a:blip r:embed="rId4"/>
            <a:stretch>
              <a:fillRect t="-1173" b="-17632"/>
            </a:stretch>
          </a:blipFill>
        </p:spPr>
        <p:txBody>
          <a:bodyPr/>
          <a:lstStyle/>
          <a:p>
            <a:endParaRPr lang="en-US" dirty="0"/>
          </a:p>
        </p:txBody>
      </p:sp>
    </p:spTree>
    <p:extLst>
      <p:ext uri="{BB962C8B-B14F-4D97-AF65-F5344CB8AC3E}">
        <p14:creationId xmlns:p14="http://schemas.microsoft.com/office/powerpoint/2010/main" val="242607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4" name="Chevron 3"/>
          <p:cNvSpPr/>
          <p:nvPr/>
        </p:nvSpPr>
        <p:spPr>
          <a:xfrm>
            <a:off x="1510537" y="87315"/>
            <a:ext cx="9166033" cy="705080"/>
          </a:xfrm>
          <a:prstGeom prst="chevron">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VỀ MỤC TIÊU, QUAN ĐIỂM CHỈ ĐẠO, CÁC CHỈ TIÊU, NHIỆM VỤ GIẢI PHÁP CHỦ YẾU THỰC HIỆN NGHỊ QUYẾT ĐẠI HỘI NHIỆM KỲ TỚI</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85001" y="1323180"/>
            <a:ext cx="3536950" cy="70508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i="1"/>
              <a:t>Q</a:t>
            </a:r>
            <a:r>
              <a:rPr lang="af-ZA" sz="3200" b="1" i="1"/>
              <a:t>uan điểm chỉ đạo</a:t>
            </a:r>
          </a:p>
        </p:txBody>
      </p:sp>
      <p:sp>
        <p:nvSpPr>
          <p:cNvPr id="3" name="Rectangle 2"/>
          <p:cNvSpPr/>
          <p:nvPr/>
        </p:nvSpPr>
        <p:spPr>
          <a:xfrm>
            <a:off x="2413742" y="826955"/>
            <a:ext cx="73645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srgbClr val="0000CC"/>
                </a:solidFill>
                <a:effectLst/>
                <a:uLnTx/>
                <a:uFillTx/>
                <a:latin typeface="Times New Roman" panose="02020603050405020304" pitchFamily="18" charset="0"/>
                <a:ea typeface="Times New Roman" panose="02020603050405020304" pitchFamily="18" charset="0"/>
                <a:cs typeface="+mn-cs"/>
              </a:rPr>
              <a:t>"Dân chủ - Đoàn kết - Kỷ cương - Sáng tạo - Phát triển"</a:t>
            </a:r>
            <a:endParaRPr kumimoji="0" lang="en-US" sz="2400" b="0" i="0" u="none" strike="noStrike" kern="1200" cap="none" spc="0" normalizeH="0" baseline="0" noProof="0">
              <a:ln>
                <a:noFill/>
              </a:ln>
              <a:solidFill>
                <a:srgbClr val="0000CC"/>
              </a:solidFill>
              <a:effectLst/>
              <a:uLnTx/>
              <a:uFillTx/>
              <a:latin typeface="Calibri"/>
              <a:ea typeface="+mn-ea"/>
              <a:cs typeface="+mn-cs"/>
            </a:endParaRPr>
          </a:p>
        </p:txBody>
      </p:sp>
      <p:sp>
        <p:nvSpPr>
          <p:cNvPr id="9" name="Rounded Rectangle 4">
            <a:extLst>
              <a:ext uri="{FF2B5EF4-FFF2-40B4-BE49-F238E27FC236}">
                <a16:creationId xmlns:a16="http://schemas.microsoft.com/office/drawing/2014/main" id="{41078AA4-06AC-C96E-3C2E-279A7CFB0724}"/>
              </a:ext>
            </a:extLst>
          </p:cNvPr>
          <p:cNvSpPr/>
          <p:nvPr/>
        </p:nvSpPr>
        <p:spPr>
          <a:xfrm>
            <a:off x="83293" y="2115575"/>
            <a:ext cx="3536951" cy="459398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libri Light"/>
                <a:ea typeface="+mn-ea"/>
                <a:cs typeface="+mn-cs"/>
              </a:rPr>
              <a:t>Tiếp tục đẩy mạnh cải cách hành chính, chuyển đổi số... góp phần phát triển Thủ đô "Văn hiến - Văn minh - Hiện đại" cùng Thủ đô và cả nước bước vào kỷ nguyên phát triên mới.</a:t>
            </a:r>
          </a:p>
        </p:txBody>
      </p:sp>
      <p:pic>
        <p:nvPicPr>
          <p:cNvPr id="8" name="Picture 7">
            <a:extLst>
              <a:ext uri="{FF2B5EF4-FFF2-40B4-BE49-F238E27FC236}">
                <a16:creationId xmlns:a16="http://schemas.microsoft.com/office/drawing/2014/main" id="{6FEE198A-0A0D-3C8C-69C1-2B6453502625}"/>
              </a:ext>
            </a:extLst>
          </p:cNvPr>
          <p:cNvPicPr>
            <a:picLocks noChangeAspect="1"/>
          </p:cNvPicPr>
          <p:nvPr/>
        </p:nvPicPr>
        <p:blipFill>
          <a:blip r:embed="rId5"/>
          <a:stretch>
            <a:fillRect/>
          </a:stretch>
        </p:blipFill>
        <p:spPr>
          <a:xfrm>
            <a:off x="8065033" y="1341564"/>
            <a:ext cx="4029040" cy="2773235"/>
          </a:xfrm>
          <a:prstGeom prst="rect">
            <a:avLst/>
          </a:prstGeom>
        </p:spPr>
      </p:pic>
      <p:pic>
        <p:nvPicPr>
          <p:cNvPr id="11" name="Picture 10">
            <a:extLst>
              <a:ext uri="{FF2B5EF4-FFF2-40B4-BE49-F238E27FC236}">
                <a16:creationId xmlns:a16="http://schemas.microsoft.com/office/drawing/2014/main" id="{AB1DE4FB-C7B7-D955-6027-DC82A672F0AC}"/>
              </a:ext>
            </a:extLst>
          </p:cNvPr>
          <p:cNvPicPr>
            <a:picLocks noChangeAspect="1"/>
          </p:cNvPicPr>
          <p:nvPr/>
        </p:nvPicPr>
        <p:blipFill>
          <a:blip r:embed="rId6"/>
          <a:stretch>
            <a:fillRect/>
          </a:stretch>
        </p:blipFill>
        <p:spPr>
          <a:xfrm>
            <a:off x="3705244" y="1341565"/>
            <a:ext cx="4244509" cy="2773235"/>
          </a:xfrm>
          <a:prstGeom prst="rect">
            <a:avLst/>
          </a:prstGeom>
        </p:spPr>
      </p:pic>
      <p:pic>
        <p:nvPicPr>
          <p:cNvPr id="13" name="Picture 12">
            <a:extLst>
              <a:ext uri="{FF2B5EF4-FFF2-40B4-BE49-F238E27FC236}">
                <a16:creationId xmlns:a16="http://schemas.microsoft.com/office/drawing/2014/main" id="{2EE8B745-B030-8644-BB30-6D4F00274875}"/>
              </a:ext>
            </a:extLst>
          </p:cNvPr>
          <p:cNvPicPr>
            <a:picLocks noChangeAspect="1"/>
          </p:cNvPicPr>
          <p:nvPr/>
        </p:nvPicPr>
        <p:blipFill>
          <a:blip r:embed="rId7"/>
          <a:stretch>
            <a:fillRect/>
          </a:stretch>
        </p:blipFill>
        <p:spPr>
          <a:xfrm>
            <a:off x="3703536" y="4167745"/>
            <a:ext cx="4244509" cy="2626888"/>
          </a:xfrm>
          <a:prstGeom prst="rect">
            <a:avLst/>
          </a:prstGeom>
        </p:spPr>
      </p:pic>
      <p:pic>
        <p:nvPicPr>
          <p:cNvPr id="18" name="Picture 17">
            <a:extLst>
              <a:ext uri="{FF2B5EF4-FFF2-40B4-BE49-F238E27FC236}">
                <a16:creationId xmlns:a16="http://schemas.microsoft.com/office/drawing/2014/main" id="{46942A8C-EDCC-F628-FB8A-1E9163D965AF}"/>
              </a:ext>
            </a:extLst>
          </p:cNvPr>
          <p:cNvPicPr>
            <a:picLocks noChangeAspect="1"/>
          </p:cNvPicPr>
          <p:nvPr/>
        </p:nvPicPr>
        <p:blipFill>
          <a:blip r:embed="rId8"/>
          <a:stretch>
            <a:fillRect/>
          </a:stretch>
        </p:blipFill>
        <p:spPr>
          <a:xfrm>
            <a:off x="8065033" y="4171597"/>
            <a:ext cx="4029040" cy="2599087"/>
          </a:xfrm>
          <a:prstGeom prst="rect">
            <a:avLst/>
          </a:prstGeom>
        </p:spPr>
      </p:pic>
    </p:spTree>
    <p:extLst>
      <p:ext uri="{BB962C8B-B14F-4D97-AF65-F5344CB8AC3E}">
        <p14:creationId xmlns:p14="http://schemas.microsoft.com/office/powerpoint/2010/main" val="1241518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11" name="36">
            <a:extLst>
              <a:ext uri="{FF2B5EF4-FFF2-40B4-BE49-F238E27FC236}">
                <a16:creationId xmlns:a16="http://schemas.microsoft.com/office/drawing/2014/main" id="{089E9A9C-B7F6-804E-1C6E-F5251264379E}"/>
              </a:ext>
            </a:extLst>
          </p:cNvPr>
          <p:cNvSpPr/>
          <p:nvPr/>
        </p:nvSpPr>
        <p:spPr>
          <a:xfrm>
            <a:off x="207176" y="1261717"/>
            <a:ext cx="3593182" cy="70508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lvl="0" algn="ctr">
              <a:defRPr/>
            </a:pPr>
            <a:r>
              <a:rPr lang="en-US" sz="2000" b="1">
                <a:solidFill>
                  <a:prstClr val="white"/>
                </a:solidFill>
                <a:latin typeface="Arial" panose="020B0604020202020204" pitchFamily="34" charset="0"/>
                <a:ea typeface="Baskerville" panose="02020502070401020303" pitchFamily="18" charset="0"/>
                <a:cs typeface="Arial" panose="020B0604020202020204" pitchFamily="34" charset="0"/>
              </a:rPr>
              <a:t>Mục tiêu đến năm 2030</a:t>
            </a:r>
            <a:endParaRPr kumimoji="0" lang="vi-VN" sz="20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2" name="36">
            <a:extLst>
              <a:ext uri="{FF2B5EF4-FFF2-40B4-BE49-F238E27FC236}">
                <a16:creationId xmlns:a16="http://schemas.microsoft.com/office/drawing/2014/main" id="{A07C1D15-88A8-83E3-6317-E898995C54CC}"/>
              </a:ext>
            </a:extLst>
          </p:cNvPr>
          <p:cNvSpPr/>
          <p:nvPr/>
        </p:nvSpPr>
        <p:spPr>
          <a:xfrm>
            <a:off x="3800358" y="70171"/>
            <a:ext cx="4591283" cy="593785"/>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B05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rPr>
              <a:t>Mục tiêu tông quát</a:t>
            </a:r>
            <a:endParaRPr kumimoji="0" lang="vi-VN" sz="2400" b="1" i="1"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3" name="36">
            <a:extLst>
              <a:ext uri="{FF2B5EF4-FFF2-40B4-BE49-F238E27FC236}">
                <a16:creationId xmlns:a16="http://schemas.microsoft.com/office/drawing/2014/main" id="{F3115F00-9233-A55F-F952-0527EDE1FE48}"/>
              </a:ext>
            </a:extLst>
          </p:cNvPr>
          <p:cNvSpPr/>
          <p:nvPr/>
        </p:nvSpPr>
        <p:spPr>
          <a:xfrm>
            <a:off x="8060675" y="1197770"/>
            <a:ext cx="3962249" cy="769027"/>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lvl="0" algn="ctr">
              <a:defRPr/>
            </a:pPr>
            <a:r>
              <a:rPr lang="en-US" sz="2400" b="1">
                <a:solidFill>
                  <a:srgbClr val="FFFF00"/>
                </a:solidFill>
                <a:latin typeface="Arial" panose="020B0604020202020204" pitchFamily="34" charset="0"/>
                <a:ea typeface="Baskerville" panose="02020502070401020303" pitchFamily="18" charset="0"/>
                <a:cs typeface="Arial" panose="020B0604020202020204" pitchFamily="34" charset="0"/>
              </a:rPr>
              <a:t>Tầm nhìn đến năm 2045</a:t>
            </a:r>
            <a:endParaRPr kumimoji="0" lang="vi-VN" sz="24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4" name="Left Brace 13">
            <a:extLst>
              <a:ext uri="{FF2B5EF4-FFF2-40B4-BE49-F238E27FC236}">
                <a16:creationId xmlns:a16="http://schemas.microsoft.com/office/drawing/2014/main" id="{53F2E68E-5FF5-252C-D861-845FFE394C99}"/>
              </a:ext>
            </a:extLst>
          </p:cNvPr>
          <p:cNvSpPr/>
          <p:nvPr/>
        </p:nvSpPr>
        <p:spPr>
          <a:xfrm rot="5400000">
            <a:off x="5817570" y="-3250230"/>
            <a:ext cx="461610" cy="8324850"/>
          </a:xfrm>
          <a:prstGeom prst="leftBrace">
            <a:avLst/>
          </a:prstGeom>
          <a:ln w="5080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Tahoma"/>
              <a:cs typeface="+mn-cs"/>
            </a:endParaRPr>
          </a:p>
        </p:txBody>
      </p:sp>
      <p:sp>
        <p:nvSpPr>
          <p:cNvPr id="15" name="36">
            <a:extLst>
              <a:ext uri="{FF2B5EF4-FFF2-40B4-BE49-F238E27FC236}">
                <a16:creationId xmlns:a16="http://schemas.microsoft.com/office/drawing/2014/main" id="{A50A144A-CEAC-9281-1C31-6150CF61971B}"/>
              </a:ext>
            </a:extLst>
          </p:cNvPr>
          <p:cNvSpPr/>
          <p:nvPr/>
        </p:nvSpPr>
        <p:spPr>
          <a:xfrm>
            <a:off x="194348" y="2419349"/>
            <a:ext cx="3606010" cy="436848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lvl="0" algn="just">
              <a:defRPr/>
            </a:pPr>
            <a:r>
              <a:rPr lang="af-ZA" sz="2400">
                <a:solidFill>
                  <a:prstClr val="white"/>
                </a:solidFill>
                <a:latin typeface="Times New Roman" panose="02020603050405020304" pitchFamily="18" charset="0"/>
                <a:cs typeface="Times New Roman" panose="02020603050405020304" pitchFamily="18" charset="0"/>
              </a:rPr>
              <a:t>Tập trung huy động và sử dụng hiệu quả mọi nguồn lực để đầu tư phát triển hạ tầng kỹ thuật - xã hội, phát triển đô thị theo hướng "Xanh - Văn minh - Hiện đại" ', trọng tâm là vùng bãi sông Hồng hình thành không gian sinh thái, văn hóa, sáng tạo</a:t>
            </a:r>
            <a:endParaRPr kumimoji="0" lang="vi-VN" sz="24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14359F5-BAAD-3A59-A5C7-4536DBE0683C}"/>
              </a:ext>
            </a:extLst>
          </p:cNvPr>
          <p:cNvCxnSpPr>
            <a:cxnSpLocks/>
          </p:cNvCxnSpPr>
          <p:nvPr/>
        </p:nvCxnSpPr>
        <p:spPr>
          <a:xfrm>
            <a:off x="1894373" y="2052522"/>
            <a:ext cx="0" cy="27157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20" name="Picture 19">
            <a:extLst>
              <a:ext uri="{FF2B5EF4-FFF2-40B4-BE49-F238E27FC236}">
                <a16:creationId xmlns:a16="http://schemas.microsoft.com/office/drawing/2014/main" id="{3CBEC785-B090-B6EA-247F-FBAD97A5F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1639" y="2419349"/>
            <a:ext cx="3713377" cy="4368479"/>
          </a:xfrm>
          <a:prstGeom prst="rect">
            <a:avLst/>
          </a:prstGeom>
        </p:spPr>
      </p:pic>
      <p:pic>
        <p:nvPicPr>
          <p:cNvPr id="21" name="Picture 20">
            <a:extLst>
              <a:ext uri="{FF2B5EF4-FFF2-40B4-BE49-F238E27FC236}">
                <a16:creationId xmlns:a16="http://schemas.microsoft.com/office/drawing/2014/main" id="{2792BC60-658E-8F14-3B78-7A81B0AFD6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48" t="11640" b="12380"/>
          <a:stretch/>
        </p:blipFill>
        <p:spPr>
          <a:xfrm>
            <a:off x="3800357" y="2419349"/>
            <a:ext cx="4591283" cy="4368480"/>
          </a:xfrm>
          <a:prstGeom prst="rect">
            <a:avLst/>
          </a:prstGeom>
        </p:spPr>
      </p:pic>
    </p:spTree>
    <p:extLst>
      <p:ext uri="{BB962C8B-B14F-4D97-AF65-F5344CB8AC3E}">
        <p14:creationId xmlns:p14="http://schemas.microsoft.com/office/powerpoint/2010/main" val="3822354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11" name="36">
            <a:extLst>
              <a:ext uri="{FF2B5EF4-FFF2-40B4-BE49-F238E27FC236}">
                <a16:creationId xmlns:a16="http://schemas.microsoft.com/office/drawing/2014/main" id="{089E9A9C-B7F6-804E-1C6E-F5251264379E}"/>
              </a:ext>
            </a:extLst>
          </p:cNvPr>
          <p:cNvSpPr/>
          <p:nvPr/>
        </p:nvSpPr>
        <p:spPr>
          <a:xfrm>
            <a:off x="207176" y="499717"/>
            <a:ext cx="3593182" cy="70508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rPr>
              <a:t>Mục tiêu đến năm 2030</a:t>
            </a:r>
            <a:endParaRPr kumimoji="0" lang="vi-VN" sz="20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5" name="36">
            <a:extLst>
              <a:ext uri="{FF2B5EF4-FFF2-40B4-BE49-F238E27FC236}">
                <a16:creationId xmlns:a16="http://schemas.microsoft.com/office/drawing/2014/main" id="{A50A144A-CEAC-9281-1C31-6150CF61971B}"/>
              </a:ext>
            </a:extLst>
          </p:cNvPr>
          <p:cNvSpPr/>
          <p:nvPr/>
        </p:nvSpPr>
        <p:spPr>
          <a:xfrm>
            <a:off x="4364822" y="278677"/>
            <a:ext cx="7619999" cy="116912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7030A0"/>
          </a:solidFill>
          <a:ln w="6083" cap="flat">
            <a:noFill/>
            <a:prstDash val="solid"/>
            <a:miter/>
          </a:ln>
        </p:spPr>
        <p:txBody>
          <a:bodyPr rtlCol="0" anchor="ctr"/>
          <a:lstStyle/>
          <a:p>
            <a:pPr lvl="0" algn="just">
              <a:defRPr/>
            </a:pPr>
            <a:r>
              <a:rPr lang="en-US" sz="280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Xây dựng phường Long Biên đạt chuẩn "Đô thị văn minh"</a:t>
            </a:r>
            <a:endParaRPr kumimoji="0" lang="vi-VN" sz="28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14359F5-BAAD-3A59-A5C7-4536DBE0683C}"/>
              </a:ext>
            </a:extLst>
          </p:cNvPr>
          <p:cNvCxnSpPr>
            <a:cxnSpLocks/>
          </p:cNvCxnSpPr>
          <p:nvPr/>
        </p:nvCxnSpPr>
        <p:spPr>
          <a:xfrm>
            <a:off x="3838458" y="852257"/>
            <a:ext cx="42625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1028" name="Picture 4" descr="Đô thị Việt Nam sẽ phát triển mạnh mẽ và đột phá">
            <a:extLst>
              <a:ext uri="{FF2B5EF4-FFF2-40B4-BE49-F238E27FC236}">
                <a16:creationId xmlns:a16="http://schemas.microsoft.com/office/drawing/2014/main" id="{A3DDBACE-05D9-406B-0F12-F5835ECFA4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66" y="1829347"/>
            <a:ext cx="5727711" cy="4038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FDFA464-C4A1-C0DA-D47C-3FD0EE5FA0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4" t="3315" r="3846" b="7301"/>
          <a:stretch/>
        </p:blipFill>
        <p:spPr>
          <a:xfrm>
            <a:off x="5939518" y="1829347"/>
            <a:ext cx="6185449" cy="4038047"/>
          </a:xfrm>
          <a:prstGeom prst="rect">
            <a:avLst/>
          </a:prstGeom>
        </p:spPr>
      </p:pic>
    </p:spTree>
    <p:extLst>
      <p:ext uri="{BB962C8B-B14F-4D97-AF65-F5344CB8AC3E}">
        <p14:creationId xmlns:p14="http://schemas.microsoft.com/office/powerpoint/2010/main" val="387111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11" name="36">
            <a:extLst>
              <a:ext uri="{FF2B5EF4-FFF2-40B4-BE49-F238E27FC236}">
                <a16:creationId xmlns:a16="http://schemas.microsoft.com/office/drawing/2014/main" id="{089E9A9C-B7F6-804E-1C6E-F5251264379E}"/>
              </a:ext>
            </a:extLst>
          </p:cNvPr>
          <p:cNvSpPr/>
          <p:nvPr/>
        </p:nvSpPr>
        <p:spPr>
          <a:xfrm>
            <a:off x="169677" y="793994"/>
            <a:ext cx="3593182" cy="70508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rPr>
              <a:t>Mục tiêu đến năm 2030</a:t>
            </a:r>
            <a:endParaRPr kumimoji="0" lang="vi-VN" sz="24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5" name="36">
            <a:extLst>
              <a:ext uri="{FF2B5EF4-FFF2-40B4-BE49-F238E27FC236}">
                <a16:creationId xmlns:a16="http://schemas.microsoft.com/office/drawing/2014/main" id="{A50A144A-CEAC-9281-1C31-6150CF61971B}"/>
              </a:ext>
            </a:extLst>
          </p:cNvPr>
          <p:cNvSpPr/>
          <p:nvPr/>
        </p:nvSpPr>
        <p:spPr>
          <a:xfrm>
            <a:off x="4415910" y="76198"/>
            <a:ext cx="7619999" cy="2140673"/>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7030A0"/>
          </a:solidFill>
          <a:ln w="6083" cap="flat">
            <a:noFill/>
            <a:prstDash val="solid"/>
            <a:miter/>
          </a:ln>
        </p:spPr>
        <p:txBody>
          <a:bodyPr rtlCol="0" anchor="ctr"/>
          <a:lstStyle/>
          <a:p>
            <a:pPr lvl="0" algn="just">
              <a:defRPr/>
            </a:pPr>
            <a:r>
              <a:rPr lang="vi-VN" sz="2800">
                <a:solidFill>
                  <a:prstClr val="white"/>
                </a:solidFill>
                <a:latin typeface="Times New Roman" panose="02020603050405020304" pitchFamily="18" charset="0"/>
                <a:cs typeface="Times New Roman" panose="02020603050405020304" pitchFamily="18" charset="0"/>
              </a:rPr>
              <a:t>Chú trọng đầu tư, phát triển văn hóa xã hội toàn diện, đảm bảo an sinh xã hội, thực hiện tốt chế độ chính sách đối với người có công, nâng cao phúc lợi xã hội và chất lượng cuộc sống của Nhân dân</a:t>
            </a:r>
            <a:endParaRPr kumimoji="0" lang="vi-VN" sz="28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14359F5-BAAD-3A59-A5C7-4536DBE0683C}"/>
              </a:ext>
            </a:extLst>
          </p:cNvPr>
          <p:cNvCxnSpPr>
            <a:cxnSpLocks/>
          </p:cNvCxnSpPr>
          <p:nvPr/>
        </p:nvCxnSpPr>
        <p:spPr>
          <a:xfrm>
            <a:off x="3848977" y="1111364"/>
            <a:ext cx="426253" cy="0"/>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520EAF82-7A24-2C8E-CF88-1A9FA54EDC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7938" y="2287733"/>
            <a:ext cx="3949872" cy="2084807"/>
          </a:xfrm>
          <a:prstGeom prst="rect">
            <a:avLst/>
          </a:prstGeom>
        </p:spPr>
      </p:pic>
      <p:pic>
        <p:nvPicPr>
          <p:cNvPr id="5" name="Picture 2" descr="Các nhiệm vụ chính của Trạm y tế xã áp dụng từ 14/12/2015">
            <a:extLst>
              <a:ext uri="{FF2B5EF4-FFF2-40B4-BE49-F238E27FC236}">
                <a16:creationId xmlns:a16="http://schemas.microsoft.com/office/drawing/2014/main" id="{1BC36FC0-3085-A33B-7351-FA23B69F9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6817" y="4444591"/>
            <a:ext cx="3940992" cy="23584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À NỘI - Trạm Y Tế Phường Long Biên">
            <a:extLst>
              <a:ext uri="{FF2B5EF4-FFF2-40B4-BE49-F238E27FC236}">
                <a16:creationId xmlns:a16="http://schemas.microsoft.com/office/drawing/2014/main" id="{1AE67984-1D08-F8A5-AD86-4717FCB856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851" b="11628"/>
          <a:stretch/>
        </p:blipFill>
        <p:spPr bwMode="auto">
          <a:xfrm>
            <a:off x="4237130" y="2281259"/>
            <a:ext cx="3733513" cy="20739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159686-74DB-4D60-E3E3-ECFF08DEC4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167" y="4431347"/>
            <a:ext cx="3940992" cy="2358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23A5933-FF0A-546E-50F4-3307C951D2F5}"/>
              </a:ext>
            </a:extLst>
          </p:cNvPr>
          <p:cNvPicPr>
            <a:picLocks noChangeAspect="1"/>
          </p:cNvPicPr>
          <p:nvPr/>
        </p:nvPicPr>
        <p:blipFill>
          <a:blip r:embed="rId9"/>
          <a:stretch>
            <a:fillRect/>
          </a:stretch>
        </p:blipFill>
        <p:spPr>
          <a:xfrm>
            <a:off x="204167" y="1806798"/>
            <a:ext cx="3940992" cy="2548395"/>
          </a:xfrm>
          <a:prstGeom prst="rect">
            <a:avLst/>
          </a:prstGeom>
        </p:spPr>
      </p:pic>
      <p:pic>
        <p:nvPicPr>
          <p:cNvPr id="13" name="Picture 12">
            <a:extLst>
              <a:ext uri="{FF2B5EF4-FFF2-40B4-BE49-F238E27FC236}">
                <a16:creationId xmlns:a16="http://schemas.microsoft.com/office/drawing/2014/main" id="{B6E5C75B-F20D-C14A-2BB0-30B98142E168}"/>
              </a:ext>
            </a:extLst>
          </p:cNvPr>
          <p:cNvPicPr>
            <a:picLocks noChangeAspect="1"/>
          </p:cNvPicPr>
          <p:nvPr/>
        </p:nvPicPr>
        <p:blipFill rotWithShape="1">
          <a:blip r:embed="rId10"/>
          <a:srcRect t="14367"/>
          <a:stretch/>
        </p:blipFill>
        <p:spPr>
          <a:xfrm>
            <a:off x="4237130" y="4444590"/>
            <a:ext cx="3745230" cy="2362609"/>
          </a:xfrm>
          <a:prstGeom prst="rect">
            <a:avLst/>
          </a:prstGeom>
        </p:spPr>
      </p:pic>
    </p:spTree>
    <p:extLst>
      <p:ext uri="{BB962C8B-B14F-4D97-AF65-F5344CB8AC3E}">
        <p14:creationId xmlns:p14="http://schemas.microsoft.com/office/powerpoint/2010/main" val="1393923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11" name="36">
            <a:extLst>
              <a:ext uri="{FF2B5EF4-FFF2-40B4-BE49-F238E27FC236}">
                <a16:creationId xmlns:a16="http://schemas.microsoft.com/office/drawing/2014/main" id="{089E9A9C-B7F6-804E-1C6E-F5251264379E}"/>
              </a:ext>
            </a:extLst>
          </p:cNvPr>
          <p:cNvSpPr/>
          <p:nvPr/>
        </p:nvSpPr>
        <p:spPr>
          <a:xfrm>
            <a:off x="207176" y="499717"/>
            <a:ext cx="3593182" cy="70508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rPr>
              <a:t>Mục tiêu đến năm 2030</a:t>
            </a:r>
            <a:endParaRPr kumimoji="0" lang="vi-VN" sz="20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5" name="36">
            <a:extLst>
              <a:ext uri="{FF2B5EF4-FFF2-40B4-BE49-F238E27FC236}">
                <a16:creationId xmlns:a16="http://schemas.microsoft.com/office/drawing/2014/main" id="{A50A144A-CEAC-9281-1C31-6150CF61971B}"/>
              </a:ext>
            </a:extLst>
          </p:cNvPr>
          <p:cNvSpPr/>
          <p:nvPr/>
        </p:nvSpPr>
        <p:spPr>
          <a:xfrm>
            <a:off x="4364822" y="278677"/>
            <a:ext cx="7619999" cy="116912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7030A0"/>
          </a:solidFill>
          <a:ln w="6083" cap="flat">
            <a:noFill/>
            <a:prstDash val="solid"/>
            <a:miter/>
          </a:ln>
        </p:spPr>
        <p:txBody>
          <a:bodyPr rtlCol="0" anchor="ctr"/>
          <a:lstStyle/>
          <a:p>
            <a:pPr lvl="0" algn="just">
              <a:defRPr/>
            </a:pPr>
            <a:r>
              <a:rPr lang="vi-VN" sz="2800">
                <a:solidFill>
                  <a:prstClr val="white"/>
                </a:solidFill>
                <a:latin typeface="Times New Roman" panose="02020603050405020304" pitchFamily="18" charset="0"/>
                <a:cs typeface="Times New Roman" panose="02020603050405020304" pitchFamily="18" charset="0"/>
              </a:rPr>
              <a:t>Giữ vững an ninh chính trị, trật tự an toàn xã hội, tạo môi trường ổn định để phát triển. </a:t>
            </a:r>
            <a:endParaRPr kumimoji="0" lang="vi-VN" sz="28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14359F5-BAAD-3A59-A5C7-4536DBE0683C}"/>
              </a:ext>
            </a:extLst>
          </p:cNvPr>
          <p:cNvCxnSpPr>
            <a:cxnSpLocks/>
          </p:cNvCxnSpPr>
          <p:nvPr/>
        </p:nvCxnSpPr>
        <p:spPr>
          <a:xfrm>
            <a:off x="3838458" y="852257"/>
            <a:ext cx="42625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E2A5E04F-44FF-8C02-87ED-116CAFD8CD9A}"/>
              </a:ext>
            </a:extLst>
          </p:cNvPr>
          <p:cNvPicPr>
            <a:picLocks noChangeAspect="1"/>
          </p:cNvPicPr>
          <p:nvPr/>
        </p:nvPicPr>
        <p:blipFill>
          <a:blip r:embed="rId5"/>
          <a:stretch>
            <a:fillRect/>
          </a:stretch>
        </p:blipFill>
        <p:spPr>
          <a:xfrm>
            <a:off x="576686" y="1554842"/>
            <a:ext cx="6857704" cy="4323127"/>
          </a:xfrm>
          <a:prstGeom prst="rect">
            <a:avLst/>
          </a:prstGeom>
        </p:spPr>
      </p:pic>
      <p:pic>
        <p:nvPicPr>
          <p:cNvPr id="13" name="Picture 12">
            <a:extLst>
              <a:ext uri="{FF2B5EF4-FFF2-40B4-BE49-F238E27FC236}">
                <a16:creationId xmlns:a16="http://schemas.microsoft.com/office/drawing/2014/main" id="{CDE329F7-C7E3-3E5F-7761-8300B725A161}"/>
              </a:ext>
            </a:extLst>
          </p:cNvPr>
          <p:cNvPicPr>
            <a:picLocks noChangeAspect="1"/>
          </p:cNvPicPr>
          <p:nvPr/>
        </p:nvPicPr>
        <p:blipFill>
          <a:blip r:embed="rId6"/>
          <a:stretch>
            <a:fillRect/>
          </a:stretch>
        </p:blipFill>
        <p:spPr>
          <a:xfrm>
            <a:off x="7577808" y="4380340"/>
            <a:ext cx="4150353" cy="2477659"/>
          </a:xfrm>
          <a:prstGeom prst="rect">
            <a:avLst/>
          </a:prstGeom>
        </p:spPr>
      </p:pic>
      <p:pic>
        <p:nvPicPr>
          <p:cNvPr id="16" name="Picture 15">
            <a:extLst>
              <a:ext uri="{FF2B5EF4-FFF2-40B4-BE49-F238E27FC236}">
                <a16:creationId xmlns:a16="http://schemas.microsoft.com/office/drawing/2014/main" id="{87CB0670-5EC3-8BF0-3D84-EB70FE161D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7808" y="1554842"/>
            <a:ext cx="4150353" cy="2767443"/>
          </a:xfrm>
          <a:prstGeom prst="rect">
            <a:avLst/>
          </a:prstGeom>
        </p:spPr>
      </p:pic>
    </p:spTree>
    <p:extLst>
      <p:ext uri="{BB962C8B-B14F-4D97-AF65-F5344CB8AC3E}">
        <p14:creationId xmlns:p14="http://schemas.microsoft.com/office/powerpoint/2010/main" val="383636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11" name="36">
            <a:extLst>
              <a:ext uri="{FF2B5EF4-FFF2-40B4-BE49-F238E27FC236}">
                <a16:creationId xmlns:a16="http://schemas.microsoft.com/office/drawing/2014/main" id="{089E9A9C-B7F6-804E-1C6E-F5251264379E}"/>
              </a:ext>
            </a:extLst>
          </p:cNvPr>
          <p:cNvSpPr/>
          <p:nvPr/>
        </p:nvSpPr>
        <p:spPr>
          <a:xfrm>
            <a:off x="207176" y="499717"/>
            <a:ext cx="3593182" cy="70508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rPr>
              <a:t>Mục tiêu đến năm 2030</a:t>
            </a:r>
            <a:endParaRPr kumimoji="0" lang="vi-VN" sz="20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5" name="36">
            <a:extLst>
              <a:ext uri="{FF2B5EF4-FFF2-40B4-BE49-F238E27FC236}">
                <a16:creationId xmlns:a16="http://schemas.microsoft.com/office/drawing/2014/main" id="{A50A144A-CEAC-9281-1C31-6150CF61971B}"/>
              </a:ext>
            </a:extLst>
          </p:cNvPr>
          <p:cNvSpPr/>
          <p:nvPr/>
        </p:nvSpPr>
        <p:spPr>
          <a:xfrm>
            <a:off x="4364822" y="278677"/>
            <a:ext cx="7619999" cy="116912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7030A0"/>
          </a:solidFill>
          <a:ln w="6083" cap="flat">
            <a:noFill/>
            <a:prstDash val="solid"/>
            <a:miter/>
          </a:ln>
        </p:spPr>
        <p:txBody>
          <a:bodyPr rtlCol="0" anchor="ctr"/>
          <a:lstStyle/>
          <a:p>
            <a:pPr lvl="0" algn="just">
              <a:defRPr/>
            </a:pPr>
            <a:r>
              <a:rPr lang="vi-VN" sz="2800">
                <a:solidFill>
                  <a:prstClr val="white"/>
                </a:solidFill>
                <a:latin typeface="Times New Roman" panose="02020603050405020304" pitchFamily="18" charset="0"/>
                <a:cs typeface="Times New Roman" panose="02020603050405020304" pitchFamily="18" charset="0"/>
              </a:rPr>
              <a:t>Đẩy mạnh cải cách hành chính gắn với chuyển đổi số và ứng dụng khoa học công nghệ</a:t>
            </a:r>
            <a:endParaRPr kumimoji="0" lang="vi-VN" sz="28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14359F5-BAAD-3A59-A5C7-4536DBE0683C}"/>
              </a:ext>
            </a:extLst>
          </p:cNvPr>
          <p:cNvCxnSpPr>
            <a:cxnSpLocks/>
          </p:cNvCxnSpPr>
          <p:nvPr/>
        </p:nvCxnSpPr>
        <p:spPr>
          <a:xfrm>
            <a:off x="3838458" y="852257"/>
            <a:ext cx="42625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91A8D8C0-4524-22AB-C141-66FF8C5EA03E}"/>
              </a:ext>
            </a:extLst>
          </p:cNvPr>
          <p:cNvPicPr>
            <a:picLocks noChangeAspect="1"/>
          </p:cNvPicPr>
          <p:nvPr/>
        </p:nvPicPr>
        <p:blipFill rotWithShape="1">
          <a:blip r:embed="rId5"/>
          <a:srcRect b="20160"/>
          <a:stretch/>
        </p:blipFill>
        <p:spPr>
          <a:xfrm>
            <a:off x="1407887" y="1539272"/>
            <a:ext cx="4766936" cy="2735906"/>
          </a:xfrm>
          <a:prstGeom prst="rect">
            <a:avLst/>
          </a:prstGeom>
        </p:spPr>
      </p:pic>
      <p:pic>
        <p:nvPicPr>
          <p:cNvPr id="7" name="Picture 6">
            <a:extLst>
              <a:ext uri="{FF2B5EF4-FFF2-40B4-BE49-F238E27FC236}">
                <a16:creationId xmlns:a16="http://schemas.microsoft.com/office/drawing/2014/main" id="{0789045A-7C4D-CF9E-E698-CD90BE57BCD5}"/>
              </a:ext>
            </a:extLst>
          </p:cNvPr>
          <p:cNvPicPr>
            <a:picLocks noChangeAspect="1"/>
          </p:cNvPicPr>
          <p:nvPr/>
        </p:nvPicPr>
        <p:blipFill>
          <a:blip r:embed="rId6"/>
          <a:stretch>
            <a:fillRect/>
          </a:stretch>
        </p:blipFill>
        <p:spPr>
          <a:xfrm>
            <a:off x="6555468" y="4339483"/>
            <a:ext cx="4222296" cy="2452147"/>
          </a:xfrm>
          <a:prstGeom prst="rect">
            <a:avLst/>
          </a:prstGeom>
        </p:spPr>
      </p:pic>
      <p:pic>
        <p:nvPicPr>
          <p:cNvPr id="12" name="Picture 11">
            <a:extLst>
              <a:ext uri="{FF2B5EF4-FFF2-40B4-BE49-F238E27FC236}">
                <a16:creationId xmlns:a16="http://schemas.microsoft.com/office/drawing/2014/main" id="{DB653AAD-3A45-4F20-201D-153B7CC4F7F7}"/>
              </a:ext>
            </a:extLst>
          </p:cNvPr>
          <p:cNvPicPr>
            <a:picLocks noChangeAspect="1"/>
          </p:cNvPicPr>
          <p:nvPr/>
        </p:nvPicPr>
        <p:blipFill>
          <a:blip r:embed="rId7"/>
          <a:stretch>
            <a:fillRect/>
          </a:stretch>
        </p:blipFill>
        <p:spPr>
          <a:xfrm>
            <a:off x="6555468" y="1539272"/>
            <a:ext cx="4222296" cy="2735906"/>
          </a:xfrm>
          <a:prstGeom prst="rect">
            <a:avLst/>
          </a:prstGeom>
        </p:spPr>
      </p:pic>
      <p:pic>
        <p:nvPicPr>
          <p:cNvPr id="16" name="Picture 15">
            <a:extLst>
              <a:ext uri="{FF2B5EF4-FFF2-40B4-BE49-F238E27FC236}">
                <a16:creationId xmlns:a16="http://schemas.microsoft.com/office/drawing/2014/main" id="{920BA0EC-950A-F0C1-69A0-B58ED00E4CC5}"/>
              </a:ext>
            </a:extLst>
          </p:cNvPr>
          <p:cNvPicPr>
            <a:picLocks noChangeAspect="1"/>
          </p:cNvPicPr>
          <p:nvPr/>
        </p:nvPicPr>
        <p:blipFill rotWithShape="1">
          <a:blip r:embed="rId8"/>
          <a:srcRect l="5896"/>
          <a:stretch/>
        </p:blipFill>
        <p:spPr>
          <a:xfrm>
            <a:off x="1407886" y="4335192"/>
            <a:ext cx="4766935" cy="2456438"/>
          </a:xfrm>
          <a:prstGeom prst="rect">
            <a:avLst/>
          </a:prstGeom>
        </p:spPr>
      </p:pic>
    </p:spTree>
    <p:extLst>
      <p:ext uri="{BB962C8B-B14F-4D97-AF65-F5344CB8AC3E}">
        <p14:creationId xmlns:p14="http://schemas.microsoft.com/office/powerpoint/2010/main" val="325069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11" name="36">
            <a:extLst>
              <a:ext uri="{FF2B5EF4-FFF2-40B4-BE49-F238E27FC236}">
                <a16:creationId xmlns:a16="http://schemas.microsoft.com/office/drawing/2014/main" id="{089E9A9C-B7F6-804E-1C6E-F5251264379E}"/>
              </a:ext>
            </a:extLst>
          </p:cNvPr>
          <p:cNvSpPr/>
          <p:nvPr/>
        </p:nvSpPr>
        <p:spPr>
          <a:xfrm>
            <a:off x="207176" y="499717"/>
            <a:ext cx="3593182" cy="70508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rPr>
              <a:t>Mục tiêu đến năm 2030</a:t>
            </a:r>
            <a:endParaRPr kumimoji="0" lang="vi-VN" sz="20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5" name="36">
            <a:extLst>
              <a:ext uri="{FF2B5EF4-FFF2-40B4-BE49-F238E27FC236}">
                <a16:creationId xmlns:a16="http://schemas.microsoft.com/office/drawing/2014/main" id="{A50A144A-CEAC-9281-1C31-6150CF61971B}"/>
              </a:ext>
            </a:extLst>
          </p:cNvPr>
          <p:cNvSpPr/>
          <p:nvPr/>
        </p:nvSpPr>
        <p:spPr>
          <a:xfrm>
            <a:off x="4364822" y="278677"/>
            <a:ext cx="7619999" cy="116912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7030A0"/>
          </a:solidFill>
          <a:ln w="6083" cap="flat">
            <a:noFill/>
            <a:prstDash val="solid"/>
            <a:miter/>
          </a:ln>
        </p:spPr>
        <p:txBody>
          <a:bodyPr rtlCol="0" anchor="ctr"/>
          <a:lstStyle/>
          <a:p>
            <a:pPr lvl="0" algn="just">
              <a:defRPr/>
            </a:pPr>
            <a:r>
              <a:rPr lang="en-US" sz="2800">
                <a:solidFill>
                  <a:prstClr val="white"/>
                </a:solidFill>
                <a:latin typeface="Times New Roman" panose="02020603050405020304" pitchFamily="18" charset="0"/>
                <a:cs typeface="Times New Roman" panose="02020603050405020304" pitchFamily="18" charset="0"/>
              </a:rPr>
              <a:t>X</a:t>
            </a:r>
            <a:r>
              <a:rPr lang="vi-VN" sz="2800">
                <a:solidFill>
                  <a:prstClr val="white"/>
                </a:solidFill>
                <a:latin typeface="Times New Roman" panose="02020603050405020304" pitchFamily="18" charset="0"/>
                <a:cs typeface="Times New Roman" panose="02020603050405020304" pitchFamily="18" charset="0"/>
              </a:rPr>
              <a:t>ây dựng hệ thống chính trị Phường đồng bộ, tinh gọn, hoạt động hiệu lực, hiệu quả</a:t>
            </a:r>
            <a:endParaRPr kumimoji="0" lang="vi-VN" sz="28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14359F5-BAAD-3A59-A5C7-4536DBE0683C}"/>
              </a:ext>
            </a:extLst>
          </p:cNvPr>
          <p:cNvCxnSpPr>
            <a:cxnSpLocks/>
          </p:cNvCxnSpPr>
          <p:nvPr/>
        </p:nvCxnSpPr>
        <p:spPr>
          <a:xfrm>
            <a:off x="3838458" y="852257"/>
            <a:ext cx="42625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0A822DCF-47B7-D9F9-7D80-794AB0AB12AD}"/>
              </a:ext>
            </a:extLst>
          </p:cNvPr>
          <p:cNvPicPr>
            <a:picLocks noChangeAspect="1"/>
          </p:cNvPicPr>
          <p:nvPr/>
        </p:nvPicPr>
        <p:blipFill>
          <a:blip r:embed="rId5"/>
          <a:stretch>
            <a:fillRect/>
          </a:stretch>
        </p:blipFill>
        <p:spPr>
          <a:xfrm>
            <a:off x="6276975" y="1748190"/>
            <a:ext cx="5916754" cy="4100157"/>
          </a:xfrm>
          <a:prstGeom prst="rect">
            <a:avLst/>
          </a:prstGeom>
        </p:spPr>
      </p:pic>
      <p:pic>
        <p:nvPicPr>
          <p:cNvPr id="9" name="Picture 8">
            <a:extLst>
              <a:ext uri="{FF2B5EF4-FFF2-40B4-BE49-F238E27FC236}">
                <a16:creationId xmlns:a16="http://schemas.microsoft.com/office/drawing/2014/main" id="{AD6ECDD8-7A49-2B89-C61A-5D389A7397D7}"/>
              </a:ext>
            </a:extLst>
          </p:cNvPr>
          <p:cNvPicPr>
            <a:picLocks noChangeAspect="1"/>
          </p:cNvPicPr>
          <p:nvPr/>
        </p:nvPicPr>
        <p:blipFill>
          <a:blip r:embed="rId6"/>
          <a:stretch>
            <a:fillRect/>
          </a:stretch>
        </p:blipFill>
        <p:spPr>
          <a:xfrm>
            <a:off x="0" y="1748191"/>
            <a:ext cx="6139829" cy="4100157"/>
          </a:xfrm>
          <a:prstGeom prst="rect">
            <a:avLst/>
          </a:prstGeom>
        </p:spPr>
      </p:pic>
    </p:spTree>
    <p:extLst>
      <p:ext uri="{BB962C8B-B14F-4D97-AF65-F5344CB8AC3E}">
        <p14:creationId xmlns:p14="http://schemas.microsoft.com/office/powerpoint/2010/main" val="6437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11" name="36">
            <a:extLst>
              <a:ext uri="{FF2B5EF4-FFF2-40B4-BE49-F238E27FC236}">
                <a16:creationId xmlns:a16="http://schemas.microsoft.com/office/drawing/2014/main" id="{089E9A9C-B7F6-804E-1C6E-F5251264379E}"/>
              </a:ext>
            </a:extLst>
          </p:cNvPr>
          <p:cNvSpPr/>
          <p:nvPr/>
        </p:nvSpPr>
        <p:spPr>
          <a:xfrm>
            <a:off x="207176" y="671167"/>
            <a:ext cx="3593182" cy="705080"/>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rPr>
              <a:t>Mục tiêu đến năm 2030</a:t>
            </a:r>
            <a:endParaRPr kumimoji="0" lang="vi-VN" sz="20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5" name="36">
            <a:extLst>
              <a:ext uri="{FF2B5EF4-FFF2-40B4-BE49-F238E27FC236}">
                <a16:creationId xmlns:a16="http://schemas.microsoft.com/office/drawing/2014/main" id="{A50A144A-CEAC-9281-1C31-6150CF61971B}"/>
              </a:ext>
            </a:extLst>
          </p:cNvPr>
          <p:cNvSpPr/>
          <p:nvPr/>
        </p:nvSpPr>
        <p:spPr>
          <a:xfrm>
            <a:off x="4415910" y="239122"/>
            <a:ext cx="7619999" cy="1569169"/>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7030A0"/>
          </a:solidFill>
          <a:ln w="6083" cap="flat">
            <a:noFill/>
            <a:prstDash val="solid"/>
            <a:miter/>
          </a:ln>
        </p:spPr>
        <p:txBody>
          <a:bodyPr rtlCol="0" anchor="ctr"/>
          <a:lstStyle/>
          <a:p>
            <a:pPr lvl="0" algn="just">
              <a:defRPr/>
            </a:pPr>
            <a:r>
              <a:rPr lang="vi-VN" sz="2800">
                <a:solidFill>
                  <a:prstClr val="white"/>
                </a:solidFill>
                <a:latin typeface="Times New Roman" panose="02020603050405020304" pitchFamily="18" charset="0"/>
                <a:cs typeface="Times New Roman" panose="02020603050405020304" pitchFamily="18" charset="0"/>
              </a:rPr>
              <a:t>Đội ngũ cán bộ, đảng viên có phẩm chất chính trị, trình độ, năng lực và uy tín; xây dựng Đảng bộ Phường trong sạch, vững mạnh. </a:t>
            </a:r>
          </a:p>
        </p:txBody>
      </p:sp>
      <p:cxnSp>
        <p:nvCxnSpPr>
          <p:cNvPr id="17" name="Straight Arrow Connector 16">
            <a:extLst>
              <a:ext uri="{FF2B5EF4-FFF2-40B4-BE49-F238E27FC236}">
                <a16:creationId xmlns:a16="http://schemas.microsoft.com/office/drawing/2014/main" id="{914359F5-BAAD-3A59-A5C7-4536DBE0683C}"/>
              </a:ext>
            </a:extLst>
          </p:cNvPr>
          <p:cNvCxnSpPr>
            <a:cxnSpLocks/>
          </p:cNvCxnSpPr>
          <p:nvPr/>
        </p:nvCxnSpPr>
        <p:spPr>
          <a:xfrm>
            <a:off x="3838458" y="1023707"/>
            <a:ext cx="42625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623D67C8-9F7D-B06D-2C9C-29BDFD9DF888}"/>
              </a:ext>
            </a:extLst>
          </p:cNvPr>
          <p:cNvPicPr>
            <a:picLocks noChangeAspect="1"/>
          </p:cNvPicPr>
          <p:nvPr/>
        </p:nvPicPr>
        <p:blipFill>
          <a:blip r:embed="rId5"/>
          <a:stretch>
            <a:fillRect/>
          </a:stretch>
        </p:blipFill>
        <p:spPr>
          <a:xfrm>
            <a:off x="161932" y="2078715"/>
            <a:ext cx="5667375" cy="3895725"/>
          </a:xfrm>
          <a:prstGeom prst="rect">
            <a:avLst/>
          </a:prstGeom>
        </p:spPr>
      </p:pic>
      <p:pic>
        <p:nvPicPr>
          <p:cNvPr id="8" name="Picture 7">
            <a:extLst>
              <a:ext uri="{FF2B5EF4-FFF2-40B4-BE49-F238E27FC236}">
                <a16:creationId xmlns:a16="http://schemas.microsoft.com/office/drawing/2014/main" id="{AFB26F81-091A-52E0-96A2-0937677CDE80}"/>
              </a:ext>
            </a:extLst>
          </p:cNvPr>
          <p:cNvPicPr>
            <a:picLocks noChangeAspect="1"/>
          </p:cNvPicPr>
          <p:nvPr/>
        </p:nvPicPr>
        <p:blipFill>
          <a:blip r:embed="rId6"/>
          <a:stretch>
            <a:fillRect/>
          </a:stretch>
        </p:blipFill>
        <p:spPr>
          <a:xfrm>
            <a:off x="5980507" y="2078716"/>
            <a:ext cx="6055402" cy="3895725"/>
          </a:xfrm>
          <a:prstGeom prst="rect">
            <a:avLst/>
          </a:prstGeom>
        </p:spPr>
      </p:pic>
    </p:spTree>
    <p:extLst>
      <p:ext uri="{BB962C8B-B14F-4D97-AF65-F5344CB8AC3E}">
        <p14:creationId xmlns:p14="http://schemas.microsoft.com/office/powerpoint/2010/main" val="244987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12" name="36">
            <a:extLst>
              <a:ext uri="{FF2B5EF4-FFF2-40B4-BE49-F238E27FC236}">
                <a16:creationId xmlns:a16="http://schemas.microsoft.com/office/drawing/2014/main" id="{A07C1D15-88A8-83E3-6317-E898995C54CC}"/>
              </a:ext>
            </a:extLst>
          </p:cNvPr>
          <p:cNvSpPr/>
          <p:nvPr/>
        </p:nvSpPr>
        <p:spPr>
          <a:xfrm>
            <a:off x="3800358" y="70171"/>
            <a:ext cx="4591283" cy="769027"/>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B05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rPr>
              <a:t>Mục tiêu tông quát</a:t>
            </a:r>
            <a:endParaRPr kumimoji="0" lang="vi-VN" sz="2800" b="1" i="1"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3" name="36">
            <a:extLst>
              <a:ext uri="{FF2B5EF4-FFF2-40B4-BE49-F238E27FC236}">
                <a16:creationId xmlns:a16="http://schemas.microsoft.com/office/drawing/2014/main" id="{F3115F00-9233-A55F-F952-0527EDE1FE48}"/>
              </a:ext>
            </a:extLst>
          </p:cNvPr>
          <p:cNvSpPr/>
          <p:nvPr/>
        </p:nvSpPr>
        <p:spPr>
          <a:xfrm>
            <a:off x="116532" y="982712"/>
            <a:ext cx="3807392" cy="769027"/>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7030A0"/>
          </a:solidFill>
          <a:ln w="608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Baskerville" panose="02020502070401020303" pitchFamily="18" charset="0"/>
                <a:cs typeface="Arial" panose="020B0604020202020204" pitchFamily="34" charset="0"/>
              </a:rPr>
              <a:t>Tầm nhìn đến năm 2045</a:t>
            </a:r>
            <a:endParaRPr kumimoji="0" lang="vi-VN" sz="2400" b="1" i="0" u="none" strike="noStrike" kern="1200" cap="none" spc="0" normalizeH="0" baseline="0" noProof="0">
              <a:ln>
                <a:noFill/>
              </a:ln>
              <a:solidFill>
                <a:schemeClr val="bg1"/>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5" name="36">
            <a:extLst>
              <a:ext uri="{FF2B5EF4-FFF2-40B4-BE49-F238E27FC236}">
                <a16:creationId xmlns:a16="http://schemas.microsoft.com/office/drawing/2014/main" id="{A50A144A-CEAC-9281-1C31-6150CF61971B}"/>
              </a:ext>
            </a:extLst>
          </p:cNvPr>
          <p:cNvSpPr/>
          <p:nvPr/>
        </p:nvSpPr>
        <p:spPr>
          <a:xfrm>
            <a:off x="110417" y="2344011"/>
            <a:ext cx="3807389" cy="2762251"/>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lvl="0" algn="just">
              <a:defRPr/>
            </a:pPr>
            <a:r>
              <a:rPr lang="vi-VN" sz="2400">
                <a:solidFill>
                  <a:prstClr val="white"/>
                </a:solidFill>
                <a:latin typeface="Times New Roman" panose="02020603050405020304" pitchFamily="18" charset="0"/>
                <a:cs typeface="Times New Roman" panose="02020603050405020304" pitchFamily="18" charset="0"/>
              </a:rPr>
              <a:t>Xây dựng phường Long Biên hiện đại, phát triển chuỗi đô thị bên Sông Hồng, xác định trục Sông Hồng là động lực phát triển mới; </a:t>
            </a:r>
            <a:endParaRPr kumimoji="0" lang="vi-VN" sz="24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14359F5-BAAD-3A59-A5C7-4536DBE0683C}"/>
              </a:ext>
            </a:extLst>
          </p:cNvPr>
          <p:cNvCxnSpPr>
            <a:cxnSpLocks/>
          </p:cNvCxnSpPr>
          <p:nvPr/>
        </p:nvCxnSpPr>
        <p:spPr>
          <a:xfrm>
            <a:off x="1913423" y="1828800"/>
            <a:ext cx="0" cy="390525"/>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A6A251B2-D7A7-313F-1133-54EA852AE7C7}"/>
              </a:ext>
            </a:extLst>
          </p:cNvPr>
          <p:cNvPicPr>
            <a:picLocks noChangeAspect="1"/>
          </p:cNvPicPr>
          <p:nvPr/>
        </p:nvPicPr>
        <p:blipFill rotWithShape="1">
          <a:blip r:embed="rId5">
            <a:extLst>
              <a:ext uri="{28A0092B-C50C-407E-A947-70E740481C1C}">
                <a14:useLocalDpi xmlns:a14="http://schemas.microsoft.com/office/drawing/2010/main" val="0"/>
              </a:ext>
            </a:extLst>
          </a:blip>
          <a:srcRect l="2988" t="9097" r="4139" b="12272"/>
          <a:stretch/>
        </p:blipFill>
        <p:spPr>
          <a:xfrm>
            <a:off x="4040456" y="1519625"/>
            <a:ext cx="8067545" cy="4728775"/>
          </a:xfrm>
          <a:prstGeom prst="rect">
            <a:avLst/>
          </a:prstGeom>
        </p:spPr>
      </p:pic>
    </p:spTree>
    <p:extLst>
      <p:ext uri="{BB962C8B-B14F-4D97-AF65-F5344CB8AC3E}">
        <p14:creationId xmlns:p14="http://schemas.microsoft.com/office/powerpoint/2010/main" val="350388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13" name="36">
            <a:extLst>
              <a:ext uri="{FF2B5EF4-FFF2-40B4-BE49-F238E27FC236}">
                <a16:creationId xmlns:a16="http://schemas.microsoft.com/office/drawing/2014/main" id="{F3115F00-9233-A55F-F952-0527EDE1FE48}"/>
              </a:ext>
            </a:extLst>
          </p:cNvPr>
          <p:cNvSpPr/>
          <p:nvPr/>
        </p:nvSpPr>
        <p:spPr>
          <a:xfrm>
            <a:off x="783282" y="182612"/>
            <a:ext cx="3807392" cy="769027"/>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7030A0"/>
          </a:solidFill>
          <a:ln w="608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rPr>
              <a:t>Tầm nhìn đến năm 2045</a:t>
            </a: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sp>
        <p:nvSpPr>
          <p:cNvPr id="15" name="36">
            <a:extLst>
              <a:ext uri="{FF2B5EF4-FFF2-40B4-BE49-F238E27FC236}">
                <a16:creationId xmlns:a16="http://schemas.microsoft.com/office/drawing/2014/main" id="{A50A144A-CEAC-9281-1C31-6150CF61971B}"/>
              </a:ext>
            </a:extLst>
          </p:cNvPr>
          <p:cNvSpPr/>
          <p:nvPr/>
        </p:nvSpPr>
        <p:spPr>
          <a:xfrm>
            <a:off x="777168" y="1543911"/>
            <a:ext cx="3985331" cy="4285389"/>
          </a:xfrm>
          <a:custGeom>
            <a:avLst/>
            <a:gdLst>
              <a:gd name="connsiteX0" fmla="*/ 55810 w 1495920"/>
              <a:gd name="connsiteY0" fmla="*/ -1521 h 393042"/>
              <a:gd name="connsiteX1" fmla="*/ 1424914 w 1495920"/>
              <a:gd name="connsiteY1" fmla="*/ -1521 h 393042"/>
              <a:gd name="connsiteX2" fmla="*/ 1488321 w 1495920"/>
              <a:gd name="connsiteY2" fmla="*/ 61886 h 393042"/>
              <a:gd name="connsiteX3" fmla="*/ 1488321 w 1495920"/>
              <a:gd name="connsiteY3" fmla="*/ 328114 h 393042"/>
              <a:gd name="connsiteX4" fmla="*/ 1424914 w 1495920"/>
              <a:gd name="connsiteY4" fmla="*/ 391521 h 393042"/>
              <a:gd name="connsiteX5" fmla="*/ 55810 w 1495920"/>
              <a:gd name="connsiteY5" fmla="*/ 391521 h 393042"/>
              <a:gd name="connsiteX6" fmla="*/ -7597 w 1495920"/>
              <a:gd name="connsiteY6" fmla="*/ 328199 h 393042"/>
              <a:gd name="connsiteX7" fmla="*/ -7597 w 1495920"/>
              <a:gd name="connsiteY7" fmla="*/ 328114 h 393042"/>
              <a:gd name="connsiteX8" fmla="*/ -7600 w 1495920"/>
              <a:gd name="connsiteY8" fmla="*/ 61888 h 393042"/>
              <a:gd name="connsiteX9" fmla="*/ 55807 w 1495920"/>
              <a:gd name="connsiteY9" fmla="*/ -1520 h 3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920" h="393042">
                <a:moveTo>
                  <a:pt x="55810" y="-1521"/>
                </a:moveTo>
                <a:lnTo>
                  <a:pt x="1424914" y="-1521"/>
                </a:lnTo>
                <a:cubicBezTo>
                  <a:pt x="1459924" y="-1500"/>
                  <a:pt x="1488300" y="26876"/>
                  <a:pt x="1488321" y="61886"/>
                </a:cubicBezTo>
                <a:lnTo>
                  <a:pt x="1488321" y="328114"/>
                </a:lnTo>
                <a:cubicBezTo>
                  <a:pt x="1488321" y="363134"/>
                  <a:pt x="1459933" y="391521"/>
                  <a:pt x="1424914" y="391521"/>
                </a:cubicBezTo>
                <a:lnTo>
                  <a:pt x="55810" y="391521"/>
                </a:lnTo>
                <a:cubicBezTo>
                  <a:pt x="20814" y="391545"/>
                  <a:pt x="-7573" y="363195"/>
                  <a:pt x="-7597" y="328199"/>
                </a:cubicBezTo>
                <a:cubicBezTo>
                  <a:pt x="-7597" y="328171"/>
                  <a:pt x="-7597" y="328143"/>
                  <a:pt x="-7597" y="328114"/>
                </a:cubicBezTo>
                <a:lnTo>
                  <a:pt x="-7600" y="61888"/>
                </a:lnTo>
                <a:cubicBezTo>
                  <a:pt x="-7600" y="26868"/>
                  <a:pt x="20788" y="-1520"/>
                  <a:pt x="55807" y="-1520"/>
                </a:cubicBezTo>
                <a:close/>
              </a:path>
            </a:pathLst>
          </a:custGeom>
          <a:solidFill>
            <a:srgbClr val="002060"/>
          </a:solidFill>
          <a:ln w="6083" cap="flat">
            <a:noFill/>
            <a:prstDash val="solid"/>
            <a:miter/>
          </a:ln>
        </p:spPr>
        <p:txBody>
          <a:bodyPr rtlCol="0" anchor="ctr"/>
          <a:lstStyle/>
          <a:p>
            <a:pPr lvl="0" algn="just">
              <a:defRPr/>
            </a:pPr>
            <a:r>
              <a:rPr lang="en-US" sz="2800">
                <a:solidFill>
                  <a:prstClr val="white"/>
                </a:solidFill>
                <a:latin typeface="Times New Roman" panose="02020603050405020304" pitchFamily="18" charset="0"/>
                <a:cs typeface="Times New Roman" panose="02020603050405020304" pitchFamily="18" charset="0"/>
              </a:rPr>
              <a:t>N</a:t>
            </a:r>
            <a:r>
              <a:rPr lang="vi-VN" sz="2800">
                <a:solidFill>
                  <a:prstClr val="white"/>
                </a:solidFill>
                <a:latin typeface="Times New Roman" panose="02020603050405020304" pitchFamily="18" charset="0"/>
                <a:cs typeface="Times New Roman" panose="02020603050405020304" pitchFamily="18" charset="0"/>
              </a:rPr>
              <a:t>gười dân có mức sống và chất lượng cuộc sống cao, với GRDP/người đạt trên 36.000 USD; kinh tế văn hóa xã hội phát triển toàn diện, hài hòa.</a:t>
            </a:r>
            <a:endParaRPr kumimoji="0" lang="vi-VN" sz="2800" b="1" i="0" u="none" strike="noStrike" kern="1200" cap="none" spc="0" normalizeH="0" baseline="0" noProof="0">
              <a:ln>
                <a:noFill/>
              </a:ln>
              <a:solidFill>
                <a:srgbClr val="FFFF00"/>
              </a:solidFill>
              <a:effectLst/>
              <a:uLnTx/>
              <a:uFillTx/>
              <a:latin typeface="Arial" panose="020B0604020202020204" pitchFamily="34" charset="0"/>
              <a:ea typeface="Baskerville" panose="02020502070401020303"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14359F5-BAAD-3A59-A5C7-4536DBE0683C}"/>
              </a:ext>
            </a:extLst>
          </p:cNvPr>
          <p:cNvCxnSpPr>
            <a:cxnSpLocks/>
          </p:cNvCxnSpPr>
          <p:nvPr/>
        </p:nvCxnSpPr>
        <p:spPr>
          <a:xfrm>
            <a:off x="2580173" y="1028700"/>
            <a:ext cx="0" cy="390525"/>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BBE1BFE9-6252-3A0A-3994-2FEB71B82B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059" y="-849299"/>
            <a:ext cx="9239218" cy="4278299"/>
          </a:xfrm>
          <a:prstGeom prst="rect">
            <a:avLst/>
          </a:prstGeom>
        </p:spPr>
      </p:pic>
      <p:pic>
        <p:nvPicPr>
          <p:cNvPr id="4" name="Picture 3">
            <a:extLst>
              <a:ext uri="{FF2B5EF4-FFF2-40B4-BE49-F238E27FC236}">
                <a16:creationId xmlns:a16="http://schemas.microsoft.com/office/drawing/2014/main" id="{1D1C7DF4-D488-D2E4-3209-75620970016F}"/>
              </a:ext>
            </a:extLst>
          </p:cNvPr>
          <p:cNvPicPr>
            <a:picLocks noChangeAspect="1"/>
          </p:cNvPicPr>
          <p:nvPr/>
        </p:nvPicPr>
        <p:blipFill>
          <a:blip r:embed="rId6"/>
          <a:stretch>
            <a:fillRect/>
          </a:stretch>
        </p:blipFill>
        <p:spPr>
          <a:xfrm>
            <a:off x="5292017" y="3087030"/>
            <a:ext cx="6003277" cy="3658932"/>
          </a:xfrm>
          <a:prstGeom prst="rect">
            <a:avLst/>
          </a:prstGeom>
        </p:spPr>
      </p:pic>
      <p:sp>
        <p:nvSpPr>
          <p:cNvPr id="5" name="Rectangle 4">
            <a:extLst>
              <a:ext uri="{FF2B5EF4-FFF2-40B4-BE49-F238E27FC236}">
                <a16:creationId xmlns:a16="http://schemas.microsoft.com/office/drawing/2014/main" id="{CE2C49FA-E2EC-9CC5-FE89-1605FBA92E73}"/>
              </a:ext>
            </a:extLst>
          </p:cNvPr>
          <p:cNvSpPr/>
          <p:nvPr/>
        </p:nvSpPr>
        <p:spPr>
          <a:xfrm rot="19220420">
            <a:off x="6916067" y="1140401"/>
            <a:ext cx="2857203" cy="167122"/>
          </a:xfrm>
          <a:prstGeom prst="rect">
            <a:avLst/>
          </a:prstGeom>
          <a:noFill/>
        </p:spPr>
        <p:txBody>
          <a:bodyPr spcFirstLastPara="1" wrap="none" lIns="73152" tIns="36576" rIns="73152" bIns="36576" numCol="1">
            <a:prstTxWarp prst="textArchDown">
              <a:avLst/>
            </a:prstTxWarp>
            <a:spAutoFit/>
          </a:bodyPr>
          <a:lstStyle/>
          <a:p>
            <a:pPr algn="ctr"/>
            <a:r>
              <a:rPr lang="vi-VN" sz="2800" b="1">
                <a:ln w="9525">
                  <a:solidFill>
                    <a:srgbClr val="002060">
                      <a:alpha val="30000"/>
                    </a:srgbClr>
                  </a:solidFill>
                  <a:prstDash val="solid"/>
                </a:ln>
                <a:solidFill>
                  <a:srgbClr val="002060"/>
                </a:solidFill>
              </a:rPr>
              <a:t>GRDP/người  &gt; 36000USD</a:t>
            </a:r>
          </a:p>
        </p:txBody>
      </p:sp>
    </p:spTree>
    <p:extLst>
      <p:ext uri="{BB962C8B-B14F-4D97-AF65-F5344CB8AC3E}">
        <p14:creationId xmlns:p14="http://schemas.microsoft.com/office/powerpoint/2010/main" val="255764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2" cstate="print">
            <a:alphaModFix amt="46000"/>
            <a:extLst>
              <a:ext uri="{96DAC541-7B7A-43D3-8B79-37D633B846F1}">
                <asvg:svgBlip xmlns="" xmlns:asvg="http://schemas.microsoft.com/office/drawing/2016/SVG/main" r:embed="rId3"/>
              </a:ext>
            </a:extLst>
          </a:blip>
          <a:stretch>
            <a:fillRect/>
          </a:stretch>
        </p:blipFill>
        <p:spPr>
          <a:xfrm>
            <a:off x="-864" y="-2667470"/>
            <a:ext cx="12193728" cy="12192941"/>
          </a:xfrm>
          <a:prstGeom prst="rect">
            <a:avLst/>
          </a:prstGeom>
        </p:spPr>
      </p:pic>
      <p:sp>
        <p:nvSpPr>
          <p:cNvPr id="11" name="TextBox 10">
            <a:extLst>
              <a:ext uri="{FF2B5EF4-FFF2-40B4-BE49-F238E27FC236}">
                <a16:creationId xmlns:a16="http://schemas.microsoft.com/office/drawing/2014/main" id="{ABEC8FB4-B7BA-F7F6-0DB5-274D4997F144}"/>
              </a:ext>
            </a:extLst>
          </p:cNvPr>
          <p:cNvSpPr txBox="1"/>
          <p:nvPr/>
        </p:nvSpPr>
        <p:spPr>
          <a:xfrm>
            <a:off x="-6619" y="302182"/>
            <a:ext cx="12210130" cy="1582484"/>
          </a:xfrm>
          <a:prstGeom prst="rect">
            <a:avLst/>
          </a:prstGeom>
          <a:noFill/>
        </p:spPr>
        <p:txBody>
          <a:bodyPr wrap="square" lIns="91440" tIns="45720" rIns="91440" bIns="45720" rtlCol="0" anchor="t">
            <a:spAutoFit/>
          </a:bodyPr>
          <a:lstStyle/>
          <a:p>
            <a:pPr marL="182880" algn="ctr">
              <a:spcBef>
                <a:spcPts val="100"/>
              </a:spcBef>
            </a:pPr>
            <a:r>
              <a:rPr lang="en-GB" sz="32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ĐẢNG BỘ THÀNH PHỐ HÀ NỘI</a:t>
            </a:r>
            <a:endParaRPr lang="en-US" sz="32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880" algn="ctr">
              <a:spcBef>
                <a:spcPts val="100"/>
              </a:spcBef>
            </a:pP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ĐẢNG ỦY PHƯỜNG LONG BIÊN</a:t>
            </a:r>
            <a:r>
              <a:rPr lang="en-US" sz="3200" b="1">
                <a:solidFill>
                  <a:srgbClr val="FF0000"/>
                </a:solidFill>
                <a:latin typeface="Times New Roman" panose="02020603050405020304" pitchFamily="18" charset="0"/>
                <a:cs typeface="Times New Roman" panose="02020603050405020304" pitchFamily="18" charset="0"/>
              </a:rPr>
              <a:t/>
            </a:r>
            <a:br>
              <a:rPr lang="en-US" sz="3200" b="1">
                <a:solidFill>
                  <a:srgbClr val="FF0000"/>
                </a:solidFill>
                <a:latin typeface="Times New Roman" panose="02020603050405020304" pitchFamily="18" charset="0"/>
                <a:cs typeface="Times New Roman" panose="02020603050405020304" pitchFamily="18" charset="0"/>
              </a:rPr>
            </a:b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6B63DC-EA13-B250-FE31-5B0DFF99A9A8}"/>
              </a:ext>
            </a:extLst>
          </p:cNvPr>
          <p:cNvSpPr txBox="1"/>
          <p:nvPr/>
        </p:nvSpPr>
        <p:spPr>
          <a:xfrm>
            <a:off x="-14819" y="1884666"/>
            <a:ext cx="12201928" cy="2877711"/>
          </a:xfrm>
          <a:prstGeom prst="rect">
            <a:avLst/>
          </a:prstGeom>
          <a:noFill/>
        </p:spPr>
        <p:txBody>
          <a:bodyPr wrap="square" lIns="91440" tIns="45720" rIns="91440" bIns="45720" rtlCol="0" anchor="t">
            <a:spAutoFit/>
          </a:bodyPr>
          <a:lstStyle/>
          <a:p>
            <a:pPr algn="ctr">
              <a:spcBef>
                <a:spcPts val="300"/>
              </a:spcBef>
              <a:spcAft>
                <a:spcPts val="300"/>
              </a:spcAft>
            </a:pPr>
            <a:r>
              <a:rPr lang="vi-VN" sz="4000" b="1">
                <a:solidFill>
                  <a:srgbClr val="FF0000"/>
                </a:solidFill>
                <a:effectLst>
                  <a:outerShdw blurRad="38100" dist="38100" dir="2700000" algn="tl">
                    <a:srgbClr val="000000">
                      <a:alpha val="43137"/>
                    </a:srgbClr>
                  </a:outerShdw>
                </a:effectLst>
                <a:latin typeface="+mj-lt"/>
              </a:rPr>
              <a:t>NGHỊ QUYẾT </a:t>
            </a:r>
            <a:r>
              <a:rPr lang="en-GB" sz="4000" b="1">
                <a:solidFill>
                  <a:srgbClr val="FF0000"/>
                </a:solidFill>
                <a:effectLst>
                  <a:outerShdw blurRad="38100" dist="38100" dir="2700000" algn="tl">
                    <a:srgbClr val="000000">
                      <a:alpha val="43137"/>
                    </a:srgbClr>
                  </a:outerShdw>
                </a:effectLst>
                <a:latin typeface="+mj-lt"/>
              </a:rPr>
              <a:t/>
            </a:r>
            <a:br>
              <a:rPr lang="en-GB" sz="4000" b="1">
                <a:solidFill>
                  <a:srgbClr val="FF0000"/>
                </a:solidFill>
                <a:effectLst>
                  <a:outerShdw blurRad="38100" dist="38100" dir="2700000" algn="tl">
                    <a:srgbClr val="000000">
                      <a:alpha val="43137"/>
                    </a:srgbClr>
                  </a:outerShdw>
                </a:effectLst>
                <a:latin typeface="+mj-lt"/>
              </a:rPr>
            </a:br>
            <a:r>
              <a:rPr lang="vi-VN" sz="4000" b="1">
                <a:solidFill>
                  <a:srgbClr val="FF0000"/>
                </a:solidFill>
                <a:effectLst>
                  <a:outerShdw blurRad="38100" dist="38100" dir="2700000" algn="tl">
                    <a:srgbClr val="000000">
                      <a:alpha val="43137"/>
                    </a:srgbClr>
                  </a:outerShdw>
                </a:effectLst>
                <a:latin typeface="+mj-lt"/>
              </a:rPr>
              <a:t>ĐẠI HỘI ĐẢNG BỘ PHƯỜNG LONG BIÊN</a:t>
            </a:r>
            <a:r>
              <a:rPr lang="en-GB" sz="4000" b="1">
                <a:solidFill>
                  <a:srgbClr val="FF0000"/>
                </a:solidFill>
                <a:effectLst>
                  <a:outerShdw blurRad="38100" dist="38100" dir="2700000" algn="tl">
                    <a:srgbClr val="000000">
                      <a:alpha val="43137"/>
                    </a:srgbClr>
                  </a:outerShdw>
                </a:effectLst>
                <a:latin typeface="+mj-lt"/>
              </a:rPr>
              <a:t/>
            </a:r>
            <a:br>
              <a:rPr lang="en-GB" sz="4000" b="1">
                <a:solidFill>
                  <a:srgbClr val="FF0000"/>
                </a:solidFill>
                <a:effectLst>
                  <a:outerShdw blurRad="38100" dist="38100" dir="2700000" algn="tl">
                    <a:srgbClr val="000000">
                      <a:alpha val="43137"/>
                    </a:srgbClr>
                  </a:outerShdw>
                </a:effectLst>
                <a:latin typeface="+mj-lt"/>
              </a:rPr>
            </a:br>
            <a:r>
              <a:rPr lang="vi-VN" sz="4000" b="1">
                <a:solidFill>
                  <a:srgbClr val="FF0000"/>
                </a:solidFill>
                <a:effectLst>
                  <a:outerShdw blurRad="38100" dist="38100" dir="2700000" algn="tl">
                    <a:srgbClr val="000000">
                      <a:alpha val="43137"/>
                    </a:srgbClr>
                  </a:outerShdw>
                </a:effectLst>
                <a:latin typeface="+mj-lt"/>
              </a:rPr>
              <a:t>LẦN THỨ I (NHIỆM KỲ 2025–2030)</a:t>
            </a:r>
            <a:endParaRPr lang="en-GB" sz="4000" b="1">
              <a:solidFill>
                <a:srgbClr val="FF0000"/>
              </a:solidFill>
              <a:effectLst>
                <a:outerShdw blurRad="38100" dist="38100" dir="2700000" algn="tl">
                  <a:srgbClr val="000000">
                    <a:alpha val="43137"/>
                  </a:srgbClr>
                </a:outerShdw>
              </a:effectLst>
              <a:latin typeface="+mj-lt"/>
            </a:endParaRPr>
          </a:p>
          <a:p>
            <a:pPr algn="ctr">
              <a:spcBef>
                <a:spcPts val="300"/>
              </a:spcBef>
              <a:spcAft>
                <a:spcPts val="300"/>
              </a:spcAft>
            </a:pPr>
            <a:r>
              <a:rPr lang="en-US" sz="2800" b="1" i="1">
                <a:solidFill>
                  <a:srgbClr val="0033CC"/>
                </a:solidFill>
                <a:latin typeface="Times New Roman" panose="02020603050405020304" pitchFamily="18" charset="0"/>
                <a:cs typeface="Times New Roman" panose="02020603050405020304" pitchFamily="18" charset="0"/>
              </a:rPr>
              <a:t/>
            </a:r>
            <a:br>
              <a:rPr lang="en-US" sz="2800" b="1" i="1">
                <a:solidFill>
                  <a:srgbClr val="0033CC"/>
                </a:solidFill>
                <a:latin typeface="Times New Roman" panose="02020603050405020304" pitchFamily="18" charset="0"/>
                <a:cs typeface="Times New Roman" panose="02020603050405020304" pitchFamily="18" charset="0"/>
              </a:rPr>
            </a:br>
            <a:r>
              <a:rPr lang="en-US" sz="2800" b="1" i="1">
                <a:solidFill>
                  <a:srgbClr val="0033CC"/>
                </a:solidFill>
                <a:latin typeface="Times New Roman" panose="02020603050405020304" pitchFamily="18" charset="0"/>
                <a:cs typeface="Times New Roman" panose="02020603050405020304" pitchFamily="18" charset="0"/>
              </a:rPr>
              <a:t>Long Biên, ngày 31 tháng 10 năm 2025</a:t>
            </a:r>
          </a:p>
        </p:txBody>
      </p:sp>
      <p:sp>
        <p:nvSpPr>
          <p:cNvPr id="17" name="Freeform 3">
            <a:extLst>
              <a:ext uri="{FF2B5EF4-FFF2-40B4-BE49-F238E27FC236}">
                <a16:creationId xmlns:a16="http://schemas.microsoft.com/office/drawing/2014/main" id="{7F7EF89E-530B-92EA-E153-EFBD0F58C9BF}"/>
              </a:ext>
            </a:extLst>
          </p:cNvPr>
          <p:cNvSpPr/>
          <p:nvPr/>
        </p:nvSpPr>
        <p:spPr>
          <a:xfrm>
            <a:off x="-6619" y="4678176"/>
            <a:ext cx="12193728" cy="2179824"/>
          </a:xfrm>
          <a:custGeom>
            <a:avLst/>
            <a:gdLst/>
            <a:ahLst/>
            <a:cxnLst/>
            <a:rect l="l" t="t" r="r" b="b"/>
            <a:pathLst>
              <a:path w="19106859" h="3415656">
                <a:moveTo>
                  <a:pt x="0" y="0"/>
                </a:moveTo>
                <a:lnTo>
                  <a:pt x="19106859" y="0"/>
                </a:lnTo>
                <a:lnTo>
                  <a:pt x="19106859" y="3415656"/>
                </a:lnTo>
                <a:lnTo>
                  <a:pt x="0" y="3415656"/>
                </a:lnTo>
                <a:lnTo>
                  <a:pt x="0" y="0"/>
                </a:lnTo>
                <a:close/>
              </a:path>
            </a:pathLst>
          </a:custGeom>
          <a:blipFill>
            <a:blip r:embed="rId4"/>
            <a:stretch>
              <a:fillRect t="-1173" b="-17632"/>
            </a:stretch>
          </a:blipFill>
        </p:spPr>
        <p:txBody>
          <a:bodyPr/>
          <a:lstStyle/>
          <a:p>
            <a:endParaRPr lang="en-US" dirty="0"/>
          </a:p>
        </p:txBody>
      </p:sp>
    </p:spTree>
    <p:extLst>
      <p:ext uri="{BB962C8B-B14F-4D97-AF65-F5344CB8AC3E}">
        <p14:creationId xmlns:p14="http://schemas.microsoft.com/office/powerpoint/2010/main" val="41434860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3" name="Rectangle 2"/>
          <p:cNvSpPr/>
          <p:nvPr/>
        </p:nvSpPr>
        <p:spPr>
          <a:xfrm>
            <a:off x="368300" y="502140"/>
            <a:ext cx="6969600" cy="584775"/>
          </a:xfrm>
          <a:prstGeom prst="rect">
            <a:avLst/>
          </a:prstGeom>
        </p:spPr>
        <p:txBody>
          <a:bodyPr wrap="none">
            <a:spAutoFit/>
          </a:bodyPr>
          <a:lstStyle/>
          <a:p>
            <a:r>
              <a:rPr lang="af-ZA" sz="3200" b="1" u="sng" kern="800" spc="-10">
                <a:solidFill>
                  <a:srgbClr val="0000CC"/>
                </a:solidFill>
                <a:latin typeface="Times New Roman" panose="02020603050405020304" pitchFamily="18" charset="0"/>
                <a:ea typeface="Times New Roman" panose="02020603050405020304" pitchFamily="18" charset="0"/>
              </a:rPr>
              <a:t>CHỈ TIÊU CHỦ YẾU ĐẾN</a:t>
            </a:r>
            <a:r>
              <a:rPr lang="vi-VN" sz="3200" b="1" u="sng" kern="800" spc="-10">
                <a:solidFill>
                  <a:srgbClr val="0000CC"/>
                </a:solidFill>
                <a:latin typeface="Times New Roman" panose="02020603050405020304" pitchFamily="18" charset="0"/>
                <a:ea typeface="Times New Roman" panose="02020603050405020304" pitchFamily="18" charset="0"/>
              </a:rPr>
              <a:t> NĂM 2030</a:t>
            </a:r>
            <a:endParaRPr lang="en-US" sz="3200" u="sng">
              <a:solidFill>
                <a:srgbClr val="0000CC"/>
              </a:solidFill>
            </a:endParaRPr>
          </a:p>
        </p:txBody>
      </p:sp>
      <p:grpSp>
        <p:nvGrpSpPr>
          <p:cNvPr id="9" name="Group 8"/>
          <p:cNvGrpSpPr/>
          <p:nvPr/>
        </p:nvGrpSpPr>
        <p:grpSpPr>
          <a:xfrm>
            <a:off x="257904" y="1449260"/>
            <a:ext cx="11671300" cy="5046790"/>
            <a:chOff x="257904" y="1738673"/>
            <a:chExt cx="11671300" cy="4364029"/>
          </a:xfrm>
        </p:grpSpPr>
        <p:sp>
          <p:nvSpPr>
            <p:cNvPr id="8" name="Rounded Rectangle 7"/>
            <p:cNvSpPr/>
            <p:nvPr/>
          </p:nvSpPr>
          <p:spPr>
            <a:xfrm>
              <a:off x="819150" y="1738673"/>
              <a:ext cx="4267200" cy="508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sz="2800" b="1" i="1">
                  <a:latin typeface="Times New Roman" panose="02020603050405020304" pitchFamily="18" charset="0"/>
                  <a:cs typeface="Times New Roman" panose="02020603050405020304" pitchFamily="18" charset="0"/>
                </a:rPr>
                <a:t>Về xây dựng Đảng</a:t>
              </a:r>
              <a:endParaRPr lang="en-US" sz="28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57904" y="2229437"/>
              <a:ext cx="11671300" cy="3873265"/>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af-ZA" sz="2400">
                  <a:latin typeface="Arial" panose="020B0604020202020204" pitchFamily="34" charset="0"/>
                  <a:cs typeface="Arial" panose="020B0604020202020204" pitchFamily="34" charset="0"/>
                </a:rPr>
                <a:t>(1) Số lượng đảng viên mới được kết nạp hàng năm phấn đấu vượt từ 5-10% so với chỉ tiêu được giao hàng năm. </a:t>
              </a:r>
              <a:endParaRPr lang="en-US" sz="2400">
                <a:latin typeface="Arial" panose="020B0604020202020204" pitchFamily="34" charset="0"/>
                <a:cs typeface="Arial" panose="020B0604020202020204" pitchFamily="34" charset="0"/>
              </a:endParaRPr>
            </a:p>
            <a:p>
              <a:pPr algn="just">
                <a:lnSpc>
                  <a:spcPct val="130000"/>
                </a:lnSpc>
              </a:pPr>
              <a:r>
                <a:rPr lang="af-ZA" sz="2400">
                  <a:latin typeface="Arial" panose="020B0604020202020204" pitchFamily="34" charset="0"/>
                  <a:cs typeface="Arial" panose="020B0604020202020204" pitchFamily="34" charset="0"/>
                </a:rPr>
                <a:t>(2) Tỷ lệ đảng viên hoàn thành tốt nhiệm vụ hàng năm đạt từ 90% trở lên.</a:t>
              </a:r>
              <a:endParaRPr lang="en-US" sz="2400">
                <a:latin typeface="Arial" panose="020B0604020202020204" pitchFamily="34" charset="0"/>
                <a:cs typeface="Arial" panose="020B0604020202020204" pitchFamily="34" charset="0"/>
              </a:endParaRPr>
            </a:p>
            <a:p>
              <a:pPr algn="just">
                <a:lnSpc>
                  <a:spcPct val="130000"/>
                </a:lnSpc>
              </a:pPr>
              <a:r>
                <a:rPr lang="af-ZA" sz="2400">
                  <a:latin typeface="Arial" panose="020B0604020202020204" pitchFamily="34" charset="0"/>
                  <a:cs typeface="Arial" panose="020B0604020202020204" pitchFamily="34" charset="0"/>
                </a:rPr>
                <a:t>(3) Tỷ lệ tổ chức đảng hoàn thành tốt nhiệm vụ hàng năm đạt từ 90% trở lên.</a:t>
              </a:r>
              <a:endParaRPr lang="en-US" sz="2400">
                <a:latin typeface="Arial" panose="020B0604020202020204" pitchFamily="34" charset="0"/>
                <a:cs typeface="Arial" panose="020B0604020202020204" pitchFamily="34" charset="0"/>
              </a:endParaRPr>
            </a:p>
            <a:p>
              <a:pPr algn="just">
                <a:lnSpc>
                  <a:spcPct val="130000"/>
                </a:lnSpc>
              </a:pPr>
              <a:r>
                <a:rPr lang="af-ZA" sz="2400">
                  <a:latin typeface="Arial" panose="020B0604020202020204" pitchFamily="34" charset="0"/>
                  <a:cs typeface="Arial" panose="020B0604020202020204" pitchFamily="34" charset="0"/>
                </a:rPr>
                <a:t>(4) Hằng năm Mặt trận Tổ quốc và đoàn thể chính trị - xã hội hoàn thành tốt nhiệm vụ trở lên. </a:t>
              </a:r>
              <a:endParaRPr lang="en-US" sz="2400">
                <a:latin typeface="Arial" panose="020B0604020202020204" pitchFamily="34" charset="0"/>
                <a:cs typeface="Arial" panose="020B0604020202020204" pitchFamily="34" charset="0"/>
              </a:endParaRPr>
            </a:p>
            <a:p>
              <a:pPr algn="just">
                <a:lnSpc>
                  <a:spcPct val="130000"/>
                </a:lnSpc>
              </a:pPr>
              <a:r>
                <a:rPr lang="af-ZA" sz="2400">
                  <a:latin typeface="Arial" panose="020B0604020202020204" pitchFamily="34" charset="0"/>
                  <a:cs typeface="Arial" panose="020B0604020202020204" pitchFamily="34" charset="0"/>
                </a:rPr>
                <a:t>(5) Thành lập từ 5-10 tổ chức Đảng trong Doanh nghiệp ngoài khu vực Nhà nước.</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01315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3" name="Rectangle 2"/>
          <p:cNvSpPr/>
          <p:nvPr/>
        </p:nvSpPr>
        <p:spPr>
          <a:xfrm>
            <a:off x="368300" y="502140"/>
            <a:ext cx="6992299" cy="584775"/>
          </a:xfrm>
          <a:prstGeom prst="rect">
            <a:avLst/>
          </a:prstGeom>
        </p:spPr>
        <p:txBody>
          <a:bodyPr wrap="none">
            <a:spAutoFit/>
          </a:bodyPr>
          <a:lstStyle/>
          <a:p>
            <a:r>
              <a:rPr lang="af-ZA" sz="3200" b="1" u="sng" kern="800" spc="-10">
                <a:solidFill>
                  <a:srgbClr val="0000CC"/>
                </a:solidFill>
                <a:latin typeface="Times New Roman" panose="02020603050405020304" pitchFamily="18" charset="0"/>
                <a:ea typeface="Times New Roman" panose="02020603050405020304" pitchFamily="18" charset="0"/>
              </a:rPr>
              <a:t>CHỈ TIÊU CHỦ YẾU ĐẾN</a:t>
            </a:r>
            <a:r>
              <a:rPr lang="vi-VN" sz="3200" b="1" u="sng" kern="800" spc="-10">
                <a:solidFill>
                  <a:srgbClr val="0000CC"/>
                </a:solidFill>
                <a:latin typeface="Times New Roman" panose="02020603050405020304" pitchFamily="18" charset="0"/>
                <a:ea typeface="Times New Roman" panose="02020603050405020304" pitchFamily="18" charset="0"/>
              </a:rPr>
              <a:t> NĂM 2030</a:t>
            </a:r>
            <a:endParaRPr lang="en-US" sz="3200" u="sng">
              <a:solidFill>
                <a:srgbClr val="0000CC"/>
              </a:solidFill>
            </a:endParaRPr>
          </a:p>
        </p:txBody>
      </p:sp>
      <p:grpSp>
        <p:nvGrpSpPr>
          <p:cNvPr id="9" name="Group 8"/>
          <p:cNvGrpSpPr/>
          <p:nvPr/>
        </p:nvGrpSpPr>
        <p:grpSpPr>
          <a:xfrm>
            <a:off x="257904" y="1421851"/>
            <a:ext cx="11671300" cy="2209424"/>
            <a:chOff x="257904" y="1711264"/>
            <a:chExt cx="11671300" cy="2209424"/>
          </a:xfrm>
        </p:grpSpPr>
        <p:sp>
          <p:nvSpPr>
            <p:cNvPr id="8" name="Rounded Rectangle 7"/>
            <p:cNvSpPr/>
            <p:nvPr/>
          </p:nvSpPr>
          <p:spPr>
            <a:xfrm>
              <a:off x="368300" y="1711264"/>
              <a:ext cx="3492500" cy="508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sz="3200" b="1" i="1">
                  <a:latin typeface="Times New Roman" panose="02020603050405020304" pitchFamily="18" charset="0"/>
                  <a:cs typeface="Times New Roman" panose="02020603050405020304" pitchFamily="18" charset="0"/>
                </a:rPr>
                <a:t>Về kinh tế</a:t>
              </a:r>
              <a:endParaRPr lang="en-US" sz="32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57904" y="2229437"/>
              <a:ext cx="11671300" cy="1691251"/>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f-ZA" sz="2400">
                  <a:latin typeface="Times New Roman" panose="02020603050405020304" pitchFamily="18" charset="0"/>
                  <a:cs typeface="Times New Roman" panose="02020603050405020304" pitchFamily="18" charset="0"/>
                </a:rPr>
                <a:t>(6) Phấn đấu tốc độ tăng trưởng sản phẩm trên địa bàn (GRDP) bình quân giai đoạn 2026-2030 đạt 11%/năm trở lên. </a:t>
              </a:r>
              <a:endParaRPr lang="en-US" sz="2400">
                <a:latin typeface="Times New Roman" panose="02020603050405020304" pitchFamily="18" charset="0"/>
                <a:cs typeface="Times New Roman" panose="02020603050405020304" pitchFamily="18" charset="0"/>
              </a:endParaRPr>
            </a:p>
            <a:p>
              <a:r>
                <a:rPr lang="af-ZA" sz="2400">
                  <a:latin typeface="Times New Roman" panose="02020603050405020304" pitchFamily="18" charset="0"/>
                  <a:cs typeface="Times New Roman" panose="02020603050405020304" pitchFamily="18" charset="0"/>
                </a:rPr>
                <a:t>(7) Thu ngân sách hàng năm vượt so với dự toán Thành phố giao từ 5% trở lên.</a:t>
              </a:r>
              <a:endParaRPr lang="en-US" sz="2400">
                <a:latin typeface="Times New Roman" panose="02020603050405020304" pitchFamily="18" charset="0"/>
                <a:cs typeface="Times New Roman" panose="02020603050405020304" pitchFamily="18" charset="0"/>
              </a:endParaRPr>
            </a:p>
            <a:p>
              <a:r>
                <a:rPr lang="af-ZA" sz="2400">
                  <a:latin typeface="Times New Roman" panose="02020603050405020304" pitchFamily="18" charset="0"/>
                  <a:cs typeface="Times New Roman" panose="02020603050405020304" pitchFamily="18" charset="0"/>
                </a:rPr>
                <a:t>(8) Chi đầu tư phát triển đạt trên 60% so với tổng chi ngân sách hàng năm.</a:t>
              </a:r>
              <a:endParaRPr lang="en-US" sz="240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07104" y="3874960"/>
            <a:ext cx="11671300" cy="2182015"/>
            <a:chOff x="257904" y="1738673"/>
            <a:chExt cx="11671300" cy="2182015"/>
          </a:xfrm>
        </p:grpSpPr>
        <p:sp>
          <p:nvSpPr>
            <p:cNvPr id="12" name="Rounded Rectangle 11"/>
            <p:cNvSpPr/>
            <p:nvPr/>
          </p:nvSpPr>
          <p:spPr>
            <a:xfrm>
              <a:off x="419100" y="1738673"/>
              <a:ext cx="6889750" cy="49076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sz="3200" b="1" i="1">
                  <a:latin typeface="Times New Roman" panose="02020603050405020304" pitchFamily="18" charset="0"/>
                  <a:cs typeface="Times New Roman" panose="02020603050405020304" pitchFamily="18" charset="0"/>
                </a:rPr>
                <a:t>Về quy hoạch, đô thị, môi trường</a:t>
              </a:r>
              <a:endParaRPr lang="en-US" sz="3200">
                <a:latin typeface="Times New Roman" panose="02020603050405020304" pitchFamily="18" charset="0"/>
                <a:cs typeface="Times New Roman" panose="02020603050405020304" pitchFamily="18" charset="0"/>
              </a:endParaRPr>
            </a:p>
          </p:txBody>
        </p:sp>
        <p:sp>
          <p:nvSpPr>
            <p:cNvPr id="13" name="Rounded Rectangle 12"/>
            <p:cNvSpPr/>
            <p:nvPr/>
          </p:nvSpPr>
          <p:spPr>
            <a:xfrm>
              <a:off x="257904" y="2229437"/>
              <a:ext cx="11671300" cy="1691251"/>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f-ZA" sz="2400">
                  <a:latin typeface="Times New Roman" panose="02020603050405020304" pitchFamily="18" charset="0"/>
                  <a:cs typeface="Times New Roman" panose="02020603050405020304" pitchFamily="18" charset="0"/>
                </a:rPr>
                <a:t>(9) Tỷ lệ chất thải rắn sinh hoạt đô thị được phân loại tại nguồn, thu gom, xử lý theo tiêu chuẩn, quy chuẩn 100%, trong đó xử lý bằng phương pháp chôn lấp dưới 10%. </a:t>
              </a:r>
              <a:endParaRPr lang="en-US" sz="2400">
                <a:latin typeface="Times New Roman" panose="02020603050405020304" pitchFamily="18" charset="0"/>
                <a:cs typeface="Times New Roman" panose="02020603050405020304" pitchFamily="18" charset="0"/>
              </a:endParaRPr>
            </a:p>
            <a:p>
              <a:r>
                <a:rPr lang="af-ZA" sz="2400">
                  <a:latin typeface="Times New Roman" panose="02020603050405020304" pitchFamily="18" charset="0"/>
                  <a:cs typeface="Times New Roman" panose="02020603050405020304" pitchFamily="18" charset="0"/>
                </a:rPr>
                <a:t>(10) 100% các cơ sở gây ô nhiêm môi trường được kiềm soát. </a:t>
              </a:r>
              <a:endParaRPr lang="en-US" sz="24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203052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3" name="Rectangle 2"/>
          <p:cNvSpPr/>
          <p:nvPr/>
        </p:nvSpPr>
        <p:spPr>
          <a:xfrm>
            <a:off x="368300" y="502140"/>
            <a:ext cx="6969600" cy="584775"/>
          </a:xfrm>
          <a:prstGeom prst="rect">
            <a:avLst/>
          </a:prstGeom>
        </p:spPr>
        <p:txBody>
          <a:bodyPr wrap="none">
            <a:spAutoFit/>
          </a:bodyPr>
          <a:lstStyle/>
          <a:p>
            <a:r>
              <a:rPr lang="af-ZA" sz="3200" b="1" u="sng" kern="800" spc="-10">
                <a:solidFill>
                  <a:srgbClr val="0000CC"/>
                </a:solidFill>
                <a:latin typeface="Times New Roman" panose="02020603050405020304" pitchFamily="18" charset="0"/>
                <a:ea typeface="Times New Roman" panose="02020603050405020304" pitchFamily="18" charset="0"/>
              </a:rPr>
              <a:t>CHỈ TIÊU CHỦ YẾU ĐẾN</a:t>
            </a:r>
            <a:r>
              <a:rPr lang="vi-VN" sz="3200" b="1" u="sng" kern="800" spc="-10">
                <a:solidFill>
                  <a:srgbClr val="0000CC"/>
                </a:solidFill>
                <a:latin typeface="Times New Roman" panose="02020603050405020304" pitchFamily="18" charset="0"/>
                <a:ea typeface="Times New Roman" panose="02020603050405020304" pitchFamily="18" charset="0"/>
              </a:rPr>
              <a:t> NĂM 2030</a:t>
            </a:r>
            <a:endParaRPr lang="en-US" sz="3200" u="sng">
              <a:solidFill>
                <a:srgbClr val="0000CC"/>
              </a:solidFill>
            </a:endParaRPr>
          </a:p>
        </p:txBody>
      </p:sp>
      <p:grpSp>
        <p:nvGrpSpPr>
          <p:cNvPr id="9" name="Group 8"/>
          <p:cNvGrpSpPr/>
          <p:nvPr/>
        </p:nvGrpSpPr>
        <p:grpSpPr>
          <a:xfrm>
            <a:off x="257904" y="1449260"/>
            <a:ext cx="11671300" cy="5256340"/>
            <a:chOff x="257904" y="1738673"/>
            <a:chExt cx="11671300" cy="5256340"/>
          </a:xfrm>
        </p:grpSpPr>
        <p:sp>
          <p:nvSpPr>
            <p:cNvPr id="8" name="Rounded Rectangle 7"/>
            <p:cNvSpPr/>
            <p:nvPr/>
          </p:nvSpPr>
          <p:spPr>
            <a:xfrm>
              <a:off x="800100" y="1738673"/>
              <a:ext cx="7867650" cy="49076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sz="3200" b="1" i="1">
                  <a:latin typeface="Times New Roman" panose="02020603050405020304" pitchFamily="18" charset="0"/>
                  <a:cs typeface="Times New Roman" panose="02020603050405020304" pitchFamily="18" charset="0"/>
                </a:rPr>
                <a:t>Về văn hóa - xã hội, quốc phòng an ninh</a:t>
              </a:r>
              <a:endParaRPr lang="en-US" sz="32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57904" y="2229437"/>
              <a:ext cx="11671300" cy="4765576"/>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200">
                  <a:latin typeface="Times New Roman" panose="02020603050405020304" pitchFamily="18" charset="0"/>
                  <a:cs typeface="Times New Roman" panose="02020603050405020304" pitchFamily="18" charset="0"/>
                </a:rPr>
                <a:t>(11) Tỷ lệ Tổ dân phố được công nhận danh hiệu TDP văn hóa đạt 85% trở lên. Tỷ lệ gia đình được công nhận danh hiệu gia đình văn hóa đạt 93% trở lên.</a:t>
              </a:r>
              <a:endParaRPr lang="en-US" sz="2200">
                <a:latin typeface="Times New Roman" panose="02020603050405020304" pitchFamily="18" charset="0"/>
                <a:cs typeface="Times New Roman" panose="02020603050405020304" pitchFamily="18" charset="0"/>
              </a:endParaRPr>
            </a:p>
            <a:p>
              <a:pPr algn="just"/>
              <a:r>
                <a:rPr lang="af-ZA" sz="2200">
                  <a:latin typeface="Times New Roman" panose="02020603050405020304" pitchFamily="18" charset="0"/>
                  <a:cs typeface="Times New Roman" panose="02020603050405020304" pitchFamily="18" charset="0"/>
                </a:rPr>
                <a:t>(12) Phần đấu trong nhiệm kỳ thêm 02 trường đạt chuẩn quốc gia mức độ 2. </a:t>
              </a:r>
              <a:endParaRPr lang="en-US" sz="2200">
                <a:latin typeface="Times New Roman" panose="02020603050405020304" pitchFamily="18" charset="0"/>
                <a:cs typeface="Times New Roman" panose="02020603050405020304" pitchFamily="18" charset="0"/>
              </a:endParaRPr>
            </a:p>
            <a:p>
              <a:pPr algn="just"/>
              <a:r>
                <a:rPr lang="af-ZA" sz="2200">
                  <a:latin typeface="Times New Roman" panose="02020603050405020304" pitchFamily="18" charset="0"/>
                  <a:cs typeface="Times New Roman" panose="02020603050405020304" pitchFamily="18" charset="0"/>
                </a:rPr>
                <a:t>(13) Tỷ lệ bao phủ bảo hiểm y tế đạt trên 96,5%; Tỷ lệ lao động tham gia bảo hiềm xã hội bắt buộc đạt trên 50%; Bảo hiểm thất nghiệp đạt trên 48%; Bảo hiềm tự nguyện đạt 3,2% trở lên.</a:t>
              </a:r>
              <a:endParaRPr lang="en-US" sz="2200">
                <a:latin typeface="Times New Roman" panose="02020603050405020304" pitchFamily="18" charset="0"/>
                <a:cs typeface="Times New Roman" panose="02020603050405020304" pitchFamily="18" charset="0"/>
              </a:endParaRPr>
            </a:p>
            <a:p>
              <a:pPr algn="just"/>
              <a:r>
                <a:rPr lang="af-ZA" sz="2200">
                  <a:latin typeface="Times New Roman" panose="02020603050405020304" pitchFamily="18" charset="0"/>
                  <a:cs typeface="Times New Roman" panose="02020603050405020304" pitchFamily="18" charset="0"/>
                </a:rPr>
                <a:t>(14) Chỉ số hạnh phúc của người dân phần đầu đạt 9/10.</a:t>
              </a:r>
              <a:endParaRPr lang="en-US" sz="2200">
                <a:latin typeface="Times New Roman" panose="02020603050405020304" pitchFamily="18" charset="0"/>
                <a:cs typeface="Times New Roman" panose="02020603050405020304" pitchFamily="18" charset="0"/>
              </a:endParaRPr>
            </a:p>
            <a:p>
              <a:pPr algn="just"/>
              <a:r>
                <a:rPr lang="af-ZA" sz="2200">
                  <a:latin typeface="Times New Roman" panose="02020603050405020304" pitchFamily="18" charset="0"/>
                  <a:cs typeface="Times New Roman" panose="02020603050405020304" pitchFamily="18" charset="0"/>
                </a:rPr>
                <a:t>(15) 100% thủ tục hành chính đủ điều kiện được cung cấp dịch vụ công trực tuyền toàn trình. Tỉ lệ sử dụng dịch vụ công trực tuyến của người dân và doanh</a:t>
              </a:r>
              <a:endParaRPr lang="en-US" sz="2200">
                <a:latin typeface="Times New Roman" panose="02020603050405020304" pitchFamily="18" charset="0"/>
                <a:cs typeface="Times New Roman" panose="02020603050405020304" pitchFamily="18" charset="0"/>
              </a:endParaRPr>
            </a:p>
            <a:p>
              <a:pPr algn="just"/>
              <a:r>
                <a:rPr lang="es-ES" sz="2200">
                  <a:latin typeface="Times New Roman" panose="02020603050405020304" pitchFamily="18" charset="0"/>
                  <a:cs typeface="Times New Roman" panose="02020603050405020304" pitchFamily="18" charset="0"/>
                </a:rPr>
                <a:t>(15) 100% thủ tục hành chính đủ điều kiện được cung cấp dịch vụ công trực tuyến toàn trình. Tỉ lệ sử dụng dịch vụ công trực tuyến của người dân và doanh nghiệp đạt tỷ lệ trên 80% tổng số hồ sơ TTHC.</a:t>
              </a:r>
              <a:endParaRPr lang="en-US" sz="2200">
                <a:latin typeface="Times New Roman" panose="02020603050405020304" pitchFamily="18" charset="0"/>
                <a:cs typeface="Times New Roman" panose="02020603050405020304" pitchFamily="18" charset="0"/>
              </a:endParaRPr>
            </a:p>
            <a:p>
              <a:pPr algn="just"/>
              <a:r>
                <a:rPr lang="vi-VN" sz="2200">
                  <a:latin typeface="Times New Roman" panose="02020603050405020304" pitchFamily="18" charset="0"/>
                  <a:cs typeface="Times New Roman" panose="02020603050405020304" pitchFamily="18" charset="0"/>
                </a:rPr>
                <a:t>(1</a:t>
              </a:r>
              <a:r>
                <a:rPr lang="es-ES" sz="2200">
                  <a:latin typeface="Times New Roman" panose="02020603050405020304" pitchFamily="18" charset="0"/>
                  <a:cs typeface="Times New Roman" panose="02020603050405020304" pitchFamily="18" charset="0"/>
                </a:rPr>
                <a:t>6</a:t>
              </a:r>
              <a:r>
                <a:rPr lang="vi-VN" sz="2200">
                  <a:latin typeface="Times New Roman" panose="02020603050405020304" pitchFamily="18" charset="0"/>
                  <a:cs typeface="Times New Roman" panose="02020603050405020304" pitchFamily="18" charset="0"/>
                </a:rPr>
                <a:t>) Công tác tuyển chọn</a:t>
              </a:r>
              <a:r>
                <a:rPr lang="es-ES" sz="2200">
                  <a:latin typeface="Times New Roman" panose="02020603050405020304" pitchFamily="18" charset="0"/>
                  <a:cs typeface="Times New Roman" panose="02020603050405020304" pitchFamily="18" charset="0"/>
                </a:rPr>
                <a:t>, </a:t>
              </a:r>
              <a:r>
                <a:rPr lang="vi-VN" sz="2200">
                  <a:latin typeface="Times New Roman" panose="02020603050405020304" pitchFamily="18" charset="0"/>
                  <a:cs typeface="Times New Roman" panose="02020603050405020304" pitchFamily="18" charset="0"/>
                </a:rPr>
                <a:t>gọi công dân thực hiện nghĩa vụ quân sự</a:t>
              </a:r>
              <a:r>
                <a:rPr lang="es-ES" sz="2200">
                  <a:latin typeface="Times New Roman" panose="02020603050405020304" pitchFamily="18" charset="0"/>
                  <a:cs typeface="Times New Roman" panose="02020603050405020304" pitchFamily="18" charset="0"/>
                </a:rPr>
                <a:t> và tham gia nghĩa vụ công an nhân dân đạt 100%</a:t>
              </a:r>
              <a:endParaRPr lang="en-US" sz="2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11239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lvl="0" algn="l" defTabSz="1333500">
                <a:lnSpc>
                  <a:spcPct val="90000"/>
                </a:lnSpc>
                <a:spcBef>
                  <a:spcPct val="0"/>
                </a:spcBef>
                <a:spcAft>
                  <a:spcPct val="35000"/>
                </a:spcAft>
              </a:pPr>
              <a:r>
                <a:rPr lang="af-ZA" sz="2800" b="1" i="1" kern="1200">
                  <a:latin typeface="Times New Roman" panose="02020603050405020304" pitchFamily="18" charset="0"/>
                  <a:cs typeface="Times New Roman" panose="02020603050405020304" pitchFamily="18" charset="0"/>
                </a:rPr>
                <a:t>Xây dựng Đảng và hệ thống chính trị trong sạch, vững mạnh</a:t>
              </a:r>
              <a:endParaRPr lang="en-US" sz="2800" b="1" kern="1200">
                <a:latin typeface="Times New Roman" panose="02020603050405020304" pitchFamily="18" charset="0"/>
                <a:cs typeface="Times New Roman" panose="02020603050405020304" pitchFamily="18" charset="0"/>
              </a:endParaRP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algn="ctr"/>
              <a:r>
                <a:rPr lang="en-US" sz="4000" b="1">
                  <a:solidFill>
                    <a:srgbClr val="FFFF00"/>
                  </a:solidFill>
                </a:rPr>
                <a:t>1</a:t>
              </a:r>
            </a:p>
          </p:txBody>
        </p:sp>
      </p:grpSp>
      <p:sp>
        <p:nvSpPr>
          <p:cNvPr id="21" name="Round Diagonal Corner Rectangle 20"/>
          <p:cNvSpPr/>
          <p:nvPr/>
        </p:nvSpPr>
        <p:spPr>
          <a:xfrm>
            <a:off x="152400" y="1785717"/>
            <a:ext cx="4838700" cy="4729383"/>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600" kern="800" spc="-10">
                <a:latin typeface="Times New Roman" panose="02020603050405020304" pitchFamily="18" charset="0"/>
                <a:ea typeface="Times New Roman" panose="02020603050405020304" pitchFamily="18" charset="0"/>
              </a:rPr>
              <a:t>Đổi mới phương thức lãnh đạo; nâng cao chất lượng sinh hoạt chi bộ, chuyên đề. Xây dựng hệ thống chính trị Phường đồng bộ, tinh gọn, hoạt động hiệu lực, hiệu quả; đội ngũ cán bộ, đảng viên có phẩm chất chính trị, trình độ, năng lực và uy tín; xây dựng Đảng bộ Phường trong sạch vững mạnh.</a:t>
            </a:r>
            <a:endParaRPr lang="en-US" sz="2600"/>
          </a:p>
        </p:txBody>
      </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sz="2400" b="1" i="1" kern="800" spc="-10">
                <a:latin typeface="Times New Roman" panose="02020603050405020304" pitchFamily="18" charset="0"/>
                <a:ea typeface="Times New Roman" panose="02020603050405020304" pitchFamily="18" charset="0"/>
              </a:rPr>
              <a:t>NHIỆM VỤ, GIẢI PHÁP TRỌNG TÂM TRÊN CÁC LĨNH VỰC</a:t>
            </a:r>
            <a:r>
              <a:rPr lang="vi-VN" sz="2400" b="1" i="1" kern="800" spc="-10">
                <a:latin typeface="Times New Roman" panose="02020603050405020304" pitchFamily="18" charset="0"/>
                <a:ea typeface="Times New Roman" panose="02020603050405020304" pitchFamily="18" charset="0"/>
              </a:rPr>
              <a:t> VÀ </a:t>
            </a:r>
            <a:r>
              <a:rPr lang="en-GB" sz="2400" b="1" i="1" kern="800" spc="-10">
                <a:latin typeface="Times New Roman" panose="02020603050405020304" pitchFamily="18" charset="0"/>
                <a:ea typeface="Times New Roman" panose="02020603050405020304" pitchFamily="18" charset="0"/>
              </a:rPr>
              <a:t>K</a:t>
            </a:r>
            <a:r>
              <a:rPr lang="vi-VN" sz="2400" b="1" i="1" kern="800" spc="-10">
                <a:latin typeface="Times New Roman" panose="02020603050405020304" pitchFamily="18" charset="0"/>
                <a:ea typeface="Times New Roman" panose="02020603050405020304" pitchFamily="18" charset="0"/>
              </a:rPr>
              <a:t>HÂU ĐỘT PHÁ</a:t>
            </a:r>
            <a:endParaRPr lang="en-US" sz="2400"/>
          </a:p>
        </p:txBody>
      </p:sp>
      <p:pic>
        <p:nvPicPr>
          <p:cNvPr id="7" name="Picture 6">
            <a:extLst>
              <a:ext uri="{FF2B5EF4-FFF2-40B4-BE49-F238E27FC236}">
                <a16:creationId xmlns:a16="http://schemas.microsoft.com/office/drawing/2014/main" id="{8B8FE421-3E85-DB51-C896-17DC4753E388}"/>
              </a:ext>
            </a:extLst>
          </p:cNvPr>
          <p:cNvPicPr>
            <a:picLocks noChangeAspect="1"/>
          </p:cNvPicPr>
          <p:nvPr/>
        </p:nvPicPr>
        <p:blipFill>
          <a:blip r:embed="rId5"/>
          <a:stretch>
            <a:fillRect/>
          </a:stretch>
        </p:blipFill>
        <p:spPr>
          <a:xfrm>
            <a:off x="7994012" y="3949190"/>
            <a:ext cx="4045588" cy="2682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2008FFB3-51EF-7477-4D1C-A5CDBBF8F289}"/>
              </a:ext>
            </a:extLst>
          </p:cNvPr>
          <p:cNvPicPr>
            <a:picLocks noChangeAspect="1"/>
          </p:cNvPicPr>
          <p:nvPr/>
        </p:nvPicPr>
        <p:blipFill>
          <a:blip r:embed="rId6"/>
          <a:stretch>
            <a:fillRect/>
          </a:stretch>
        </p:blipFill>
        <p:spPr>
          <a:xfrm>
            <a:off x="5143500" y="1785716"/>
            <a:ext cx="4225356" cy="28434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9490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51"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af-ZA"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Xây dựng Đảng và hệ thống chính trị trong sạch, vững mạnh</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1</a:t>
              </a:r>
            </a:p>
          </p:txBody>
        </p:sp>
      </p:grpSp>
      <p:sp>
        <p:nvSpPr>
          <p:cNvPr id="20" name="Round Diagonal Corner Rectangle 19"/>
          <p:cNvSpPr/>
          <p:nvPr/>
        </p:nvSpPr>
        <p:spPr>
          <a:xfrm>
            <a:off x="157439" y="1743328"/>
            <a:ext cx="4528861" cy="4981322"/>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af-ZA"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Hoàn thiện quy hoạch và quản lý theo quy hoạch; huy động mọi nguồn lực để đầu tư đồng bộ hạ tầng kỹ thuật - xã hội, phát triển đô thị theo hướng "Xanh - Văn minh - Hiện đại". Trọng tâm là phát triển không gian bên bờ Sông Hông thành khu đô thị sinh thải, không gian sáng tạo gắn với phát triển du lịch và công nghiệp văn hóa theo Nghị quyết 09-NQ/TU của Thành ủy. Quy hoạch, đào tạo cán bộ gắn với vị trí việc làm. </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A9AF438B-CDF6-BA78-01D1-4E56D5411F11}"/>
              </a:ext>
            </a:extLst>
          </p:cNvPr>
          <p:cNvPicPr>
            <a:picLocks noChangeAspect="1"/>
          </p:cNvPicPr>
          <p:nvPr/>
        </p:nvPicPr>
        <p:blipFill>
          <a:blip r:embed="rId5"/>
          <a:stretch>
            <a:fillRect/>
          </a:stretch>
        </p:blipFill>
        <p:spPr>
          <a:xfrm>
            <a:off x="8492543" y="1739874"/>
            <a:ext cx="3580845" cy="2328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2991841B-9A63-219A-A9BC-8690E2ABEA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90" t="4444" r="3266" b="1943"/>
          <a:stretch/>
        </p:blipFill>
        <p:spPr bwMode="auto">
          <a:xfrm>
            <a:off x="4804100" y="1739874"/>
            <a:ext cx="3570643" cy="5061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7A23687-1D31-F24B-576E-35AA6BF59C99}"/>
              </a:ext>
            </a:extLst>
          </p:cNvPr>
          <p:cNvPicPr>
            <a:picLocks noChangeAspect="1"/>
          </p:cNvPicPr>
          <p:nvPr/>
        </p:nvPicPr>
        <p:blipFill>
          <a:blip r:embed="rId7"/>
          <a:stretch>
            <a:fillRect/>
          </a:stretch>
        </p:blipFill>
        <p:spPr>
          <a:xfrm>
            <a:off x="8492542" y="4068482"/>
            <a:ext cx="3580845" cy="2656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025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Tăng cường hiệu lực, hiệu quả hoạt động của chính quyền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2</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 Diagonal Corner Rectangle 20">
            <a:extLst>
              <a:ext uri="{FF2B5EF4-FFF2-40B4-BE49-F238E27FC236}">
                <a16:creationId xmlns:a16="http://schemas.microsoft.com/office/drawing/2014/main" id="{CD3F0883-6D66-55CC-7C50-1F60391E87FD}"/>
              </a:ext>
            </a:extLst>
          </p:cNvPr>
          <p:cNvSpPr/>
          <p:nvPr/>
        </p:nvSpPr>
        <p:spPr>
          <a:xfrm>
            <a:off x="103882" y="1785717"/>
            <a:ext cx="4670831" cy="4985528"/>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000">
                <a:latin typeface="Times New Roman" panose="02020603050405020304" pitchFamily="18" charset="0"/>
                <a:cs typeface="Times New Roman" panose="02020603050405020304" pitchFamily="18" charset="0"/>
              </a:rPr>
              <a:t>Triển khai mô hình chính quyền địa phương hai cấp, thực hiện Luật Thủ đô, Luật Chính quyền địa phương (sửa đổi). Chú trọng đầu tư, phát triển văn hóa xã hội toàn diện, đảm bảo an sinh xã hội, thực hiện tốt chế độ chính sách đối với người có công, nâng cao phúc lợi xã hội và chất lượng cuộc sống của Nhân dân. Giữ vững an ninh chính trị, trật tự an toàn xã hội, tạo môi trường ổn định để phát triển. Đẩy mạnh cải cách hành chính gắn với chuyển đổi số và ứng dụng khoa học công nghệ; nâng cao hiệu lực, hiệu quả hoạt động của chính quyền địa phương. </a:t>
            </a:r>
            <a:endParaRPr lang="en-US" sz="200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6EAC4A65-A4F0-6163-9866-204BF14CA7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994"/>
          <a:stretch/>
        </p:blipFill>
        <p:spPr bwMode="auto">
          <a:xfrm>
            <a:off x="4774713" y="1785716"/>
            <a:ext cx="2501137" cy="4985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3E5B296F-EF9A-73C0-12A8-08B7D9378BFD}"/>
              </a:ext>
            </a:extLst>
          </p:cNvPr>
          <p:cNvPicPr>
            <a:picLocks noChangeAspect="1"/>
          </p:cNvPicPr>
          <p:nvPr/>
        </p:nvPicPr>
        <p:blipFill>
          <a:blip r:embed="rId6"/>
          <a:stretch>
            <a:fillRect/>
          </a:stretch>
        </p:blipFill>
        <p:spPr>
          <a:xfrm>
            <a:off x="7334521" y="1785714"/>
            <a:ext cx="4765392" cy="23073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75DB70AC-2769-95CA-E166-8C76FA656E41}"/>
              </a:ext>
            </a:extLst>
          </p:cNvPr>
          <p:cNvPicPr>
            <a:picLocks noChangeAspect="1"/>
          </p:cNvPicPr>
          <p:nvPr/>
        </p:nvPicPr>
        <p:blipFill>
          <a:blip r:embed="rId7"/>
          <a:stretch>
            <a:fillRect/>
          </a:stretch>
        </p:blipFill>
        <p:spPr>
          <a:xfrm>
            <a:off x="7334521" y="4124271"/>
            <a:ext cx="4765392" cy="26813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191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1333500" rtl="0" eaLnBrk="1" fontAlgn="auto" latinLnBrk="0" hangingPunct="1">
                <a:lnSpc>
                  <a:spcPct val="90000"/>
                </a:lnSpc>
                <a:spcBef>
                  <a:spcPct val="0"/>
                </a:spcBef>
                <a:spcAft>
                  <a:spcPct val="3500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Tăng cường hiệu lực, hiệu quả hoạt động của chính quyền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2</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 Diagonal Corner Rectangle 20">
            <a:extLst>
              <a:ext uri="{FF2B5EF4-FFF2-40B4-BE49-F238E27FC236}">
                <a16:creationId xmlns:a16="http://schemas.microsoft.com/office/drawing/2014/main" id="{CD3F0883-6D66-55CC-7C50-1F60391E87FD}"/>
              </a:ext>
            </a:extLst>
          </p:cNvPr>
          <p:cNvSpPr/>
          <p:nvPr/>
        </p:nvSpPr>
        <p:spPr>
          <a:xfrm>
            <a:off x="103883" y="1785717"/>
            <a:ext cx="3234404" cy="4985528"/>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Đẩy mạnh cải cách hành chính, xây dựng chính quyền số; 100% thủ tục hành chính đủ điều kiện được cung cấp dịch vụ công trực tuyến toàn trình. Tỉ lệ sử dụng dịch vụ công trực tuyến của người dân và doanh nghiệp đạt tỷ lệ trên 80% tổng số hồ sơ</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194" name="Picture 2" descr="Hướng dẫn thực hiện 26 Dịch vụ công trực tuyến phổ biến thuộc thẩm quyền  giải quyết của UBND cấp xã/phường">
            <a:extLst>
              <a:ext uri="{FF2B5EF4-FFF2-40B4-BE49-F238E27FC236}">
                <a16:creationId xmlns:a16="http://schemas.microsoft.com/office/drawing/2014/main" id="{E870F393-C296-EFDC-470B-5F04EEBE4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0032" y="4342043"/>
            <a:ext cx="4368986" cy="2382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D9921DC-904D-FEA9-9CF8-867CF9178335}"/>
              </a:ext>
            </a:extLst>
          </p:cNvPr>
          <p:cNvPicPr>
            <a:picLocks noChangeAspect="1"/>
          </p:cNvPicPr>
          <p:nvPr/>
        </p:nvPicPr>
        <p:blipFill>
          <a:blip r:embed="rId6"/>
          <a:stretch>
            <a:fillRect/>
          </a:stretch>
        </p:blipFill>
        <p:spPr>
          <a:xfrm>
            <a:off x="3442170" y="3822518"/>
            <a:ext cx="3853980" cy="2897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EC3C246C-AC93-583C-B84D-0D92D97FBADD}"/>
              </a:ext>
            </a:extLst>
          </p:cNvPr>
          <p:cNvPicPr>
            <a:picLocks noChangeAspect="1"/>
          </p:cNvPicPr>
          <p:nvPr/>
        </p:nvPicPr>
        <p:blipFill>
          <a:blip r:embed="rId7"/>
          <a:stretch>
            <a:fillRect/>
          </a:stretch>
        </p:blipFill>
        <p:spPr>
          <a:xfrm>
            <a:off x="3442171" y="1785718"/>
            <a:ext cx="3853979" cy="255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EB9E5D2-FC49-D4D9-C6D9-C571638B5A45}"/>
              </a:ext>
            </a:extLst>
          </p:cNvPr>
          <p:cNvPicPr>
            <a:picLocks noChangeAspect="1"/>
          </p:cNvPicPr>
          <p:nvPr/>
        </p:nvPicPr>
        <p:blipFill>
          <a:blip r:embed="rId8"/>
          <a:stretch>
            <a:fillRect/>
          </a:stretch>
        </p:blipFill>
        <p:spPr>
          <a:xfrm>
            <a:off x="7400034" y="1798455"/>
            <a:ext cx="4368986" cy="2543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4189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lvl="0"/>
              <a:r>
                <a:rPr lang="af-ZA" sz="2400" b="1" i="1">
                  <a:latin typeface="Times New Roman" panose="02020603050405020304" pitchFamily="18" charset="0"/>
                  <a:cs typeface="Times New Roman" panose="02020603050405020304" pitchFamily="18" charset="0"/>
                </a:rPr>
                <a:t>Phát triển kinh tế - xã hội, đảm bảo quốc phòng - an ninh </a:t>
              </a:r>
              <a:endParaRPr lang="en-US" sz="2400" b="1">
                <a:latin typeface="Times New Roman" panose="02020603050405020304" pitchFamily="18" charset="0"/>
                <a:cs typeface="Times New Roman" panose="02020603050405020304" pitchFamily="18" charset="0"/>
              </a:endParaRP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3</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 Diagonal Corner Rectangle 20">
            <a:extLst>
              <a:ext uri="{FF2B5EF4-FFF2-40B4-BE49-F238E27FC236}">
                <a16:creationId xmlns:a16="http://schemas.microsoft.com/office/drawing/2014/main" id="{CD3F0883-6D66-55CC-7C50-1F60391E87FD}"/>
              </a:ext>
            </a:extLst>
          </p:cNvPr>
          <p:cNvSpPr/>
          <p:nvPr/>
        </p:nvSpPr>
        <p:spPr>
          <a:xfrm>
            <a:off x="103882" y="1785717"/>
            <a:ext cx="4620518" cy="4847312"/>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Tập trung phát triển kinh tế đô thị theo hướng bền vững, lấy kinh tế tư nhân làm động lực; ưu tiên phát triển các ngành thương mại, dịch vụ, logistics. Đẩy mạnh chuyển đổi số, ứng dụng khoa học - công nghệ, đồi mới sáng tạo trong quản lý, điều hành và sản xuất, kinh doanh. Phấn đấu tốc độ tăng trưởng sản phẩm GRDP trên địa bàn bình quân hai con số trong 5 năm tới. </a:t>
            </a:r>
          </a:p>
        </p:txBody>
      </p:sp>
      <p:pic>
        <p:nvPicPr>
          <p:cNvPr id="9218" name="Picture 2">
            <a:extLst>
              <a:ext uri="{FF2B5EF4-FFF2-40B4-BE49-F238E27FC236}">
                <a16:creationId xmlns:a16="http://schemas.microsoft.com/office/drawing/2014/main" id="{CCE15D75-35EA-50BA-8842-1D3F6B69EF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0182" y="1785716"/>
            <a:ext cx="3768058" cy="21195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76D59B2-D609-359D-B450-08400B50E1FB}"/>
              </a:ext>
            </a:extLst>
          </p:cNvPr>
          <p:cNvPicPr>
            <a:picLocks noChangeAspect="1"/>
          </p:cNvPicPr>
          <p:nvPr/>
        </p:nvPicPr>
        <p:blipFill>
          <a:blip r:embed="rId6"/>
          <a:stretch>
            <a:fillRect/>
          </a:stretch>
        </p:blipFill>
        <p:spPr>
          <a:xfrm>
            <a:off x="8585921" y="1766666"/>
            <a:ext cx="3521723" cy="21385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AA4DDACA-13A7-63A2-7EA1-1A8DA6F9D3E2}"/>
              </a:ext>
            </a:extLst>
          </p:cNvPr>
          <p:cNvPicPr>
            <a:picLocks noChangeAspect="1"/>
          </p:cNvPicPr>
          <p:nvPr/>
        </p:nvPicPr>
        <p:blipFill>
          <a:blip r:embed="rId7"/>
          <a:stretch>
            <a:fillRect/>
          </a:stretch>
        </p:blipFill>
        <p:spPr>
          <a:xfrm>
            <a:off x="4790182" y="4007706"/>
            <a:ext cx="3768059" cy="22880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738E5FD0-4E45-BAA9-BD59-F90F9CA312D9}"/>
              </a:ext>
            </a:extLst>
          </p:cNvPr>
          <p:cNvPicPr>
            <a:picLocks noChangeAspect="1"/>
          </p:cNvPicPr>
          <p:nvPr/>
        </p:nvPicPr>
        <p:blipFill>
          <a:blip r:embed="rId8"/>
          <a:stretch>
            <a:fillRect/>
          </a:stretch>
        </p:blipFill>
        <p:spPr>
          <a:xfrm>
            <a:off x="8611813" y="4007706"/>
            <a:ext cx="3521724" cy="22880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66982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Phát triển kinh tế - xã hội, đảm bảo quốc phòng - an ninh </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3</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 Diagonal Corner Rectangle 12">
            <a:extLst>
              <a:ext uri="{FF2B5EF4-FFF2-40B4-BE49-F238E27FC236}">
                <a16:creationId xmlns:a16="http://schemas.microsoft.com/office/drawing/2014/main" id="{CB1D019A-E060-94A5-569F-E10D8E8B62D7}"/>
              </a:ext>
            </a:extLst>
          </p:cNvPr>
          <p:cNvSpPr/>
          <p:nvPr/>
        </p:nvSpPr>
        <p:spPr>
          <a:xfrm>
            <a:off x="89082" y="1870411"/>
            <a:ext cx="3437889" cy="4937416"/>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000">
                <a:latin typeface="Times New Roman" panose="02020603050405020304" pitchFamily="18" charset="0"/>
                <a:cs typeface="Times New Roman" panose="02020603050405020304" pitchFamily="18" charset="0"/>
              </a:rPr>
              <a:t>Phát triển vùng bãi, đô thị "Xanh - Sạch - Đẹp"; hoàn thiện hồ điều hòa Cự Khối. Tập trung huy động và sử dụng hiệu quả mọi nguồn lực để đầu tư phát triển hạ tầng kỹ thuật - xã hội, phát triển đô thị theo hướng "Xanh - Văn minh - Hiện đại", trọng tâm là vùng bãi Sông Hồng, hình thành không gian sinh thái, văn hóa, Sáng tạo. Xây dựng phường Long Biên đạt chuẩn "Đô thị văn minh"</a:t>
            </a:r>
            <a:endParaRPr lang="en-US" sz="200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57A32E42-F685-01AF-EC7E-6585E3EF01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53" t="13130" r="4579" b="8360"/>
          <a:stretch/>
        </p:blipFill>
        <p:spPr>
          <a:xfrm>
            <a:off x="3616053" y="1870411"/>
            <a:ext cx="3949643" cy="2336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790F6F85-1732-8F03-1B2A-134FE64440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778" y="1870411"/>
            <a:ext cx="4448140" cy="2336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7EAB0A66-2BDC-8139-4BB2-021851A934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53" t="13130" r="5165" b="7513"/>
          <a:stretch/>
        </p:blipFill>
        <p:spPr>
          <a:xfrm>
            <a:off x="3616053" y="4269576"/>
            <a:ext cx="3949643" cy="2377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A8AB1AA9-39D8-D6A6-975B-D7F1611C2C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00" t="13130" r="4579" b="10053"/>
          <a:stretch/>
        </p:blipFill>
        <p:spPr>
          <a:xfrm>
            <a:off x="7654778" y="4291514"/>
            <a:ext cx="4448139" cy="2377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4380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Phát triển kinh tế - xã hội, đảm bảo quốc phòng - an ninh </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3</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 Diagonal Corner Rectangle 13">
            <a:extLst>
              <a:ext uri="{FF2B5EF4-FFF2-40B4-BE49-F238E27FC236}">
                <a16:creationId xmlns:a16="http://schemas.microsoft.com/office/drawing/2014/main" id="{D28CA8DB-7F0A-79EE-47DC-73F9FCF9C5CE}"/>
              </a:ext>
            </a:extLst>
          </p:cNvPr>
          <p:cNvSpPr/>
          <p:nvPr/>
        </p:nvSpPr>
        <p:spPr>
          <a:xfrm>
            <a:off x="146079" y="1755551"/>
            <a:ext cx="2974491" cy="4979763"/>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af-ZA" sz="2000">
                <a:latin typeface="Times New Roman" panose="02020603050405020304" pitchFamily="18" charset="0"/>
                <a:cs typeface="Times New Roman" panose="02020603050405020304" pitchFamily="18" charset="0"/>
              </a:rPr>
              <a:t>Phát triển sự nghiệp văn hóa, thể thao; bảo tồn, phát huy hiệu quả giá trị di sản văn hóa địa phương, hội nhập quốc tế; xây dựng người Long Biên, Hà Nội thanh lịch, văn minh; nâng cao chất lượng Y tế, giáo dục và đào tạo; đảm bảo an sinh xã hội, nâng cao phúc lợi xã hội, chất lượng cuộc sống Nhân dân. </a:t>
            </a:r>
            <a:endParaRPr lang="en-US" sz="200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3B0931B-4532-85B1-0786-9B977140A5D3}"/>
              </a:ext>
            </a:extLst>
          </p:cNvPr>
          <p:cNvPicPr>
            <a:picLocks noChangeAspect="1"/>
          </p:cNvPicPr>
          <p:nvPr/>
        </p:nvPicPr>
        <p:blipFill>
          <a:blip r:embed="rId5"/>
          <a:stretch>
            <a:fillRect/>
          </a:stretch>
        </p:blipFill>
        <p:spPr>
          <a:xfrm>
            <a:off x="3266650" y="1755551"/>
            <a:ext cx="4327124" cy="2721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960C356D-A14E-E968-AD51-6E8BAFDD5C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962" y="1755551"/>
            <a:ext cx="4310959" cy="2721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8" descr="HÀ NỘI - Trạm Y Tế Phường Long Biên">
            <a:extLst>
              <a:ext uri="{FF2B5EF4-FFF2-40B4-BE49-F238E27FC236}">
                <a16:creationId xmlns:a16="http://schemas.microsoft.com/office/drawing/2014/main" id="{7EA6480B-94E7-7B86-7775-53460CC613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851" b="11628"/>
          <a:stretch/>
        </p:blipFill>
        <p:spPr bwMode="auto">
          <a:xfrm>
            <a:off x="3266649" y="4507838"/>
            <a:ext cx="4327124" cy="2250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03289670-1F71-DE0E-ED9D-A070572668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469"/>
          <a:stretch/>
        </p:blipFill>
        <p:spPr>
          <a:xfrm>
            <a:off x="7734959" y="4507838"/>
            <a:ext cx="4310959" cy="2250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58676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349" y="813187"/>
            <a:ext cx="8741161" cy="582792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07" y="1927952"/>
            <a:ext cx="6031734" cy="40211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864" y="0"/>
            <a:ext cx="12192864" cy="214828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a:solidFill>
                  <a:srgbClr val="7030A0"/>
                </a:solidFill>
                <a:latin typeface="Times New Roman" panose="02020603050405020304" pitchFamily="18" charset="0"/>
                <a:cs typeface="Times New Roman" panose="02020603050405020304" pitchFamily="18" charset="0"/>
              </a:rPr>
              <a:t>Ngày 11/8/2025, </a:t>
            </a:r>
            <a:r>
              <a:rPr lang="vi-VN" sz="2200" b="1">
                <a:solidFill>
                  <a:srgbClr val="7030A0"/>
                </a:solidFill>
                <a:latin typeface="Times New Roman" panose="02020603050405020304" pitchFamily="18" charset="0"/>
                <a:cs typeface="Times New Roman" panose="02020603050405020304" pitchFamily="18" charset="0"/>
              </a:rPr>
              <a:t>Đại hội đại biểu Đảng bộ phường Long Biên lần thứ I</a:t>
            </a:r>
            <a:r>
              <a:rPr lang="en-US" sz="2200" b="1">
                <a:solidFill>
                  <a:srgbClr val="7030A0"/>
                </a:solidFill>
                <a:latin typeface="Times New Roman" panose="02020603050405020304" pitchFamily="18" charset="0"/>
                <a:cs typeface="Times New Roman" panose="02020603050405020304" pitchFamily="18" charset="0"/>
              </a:rPr>
              <a:t> đã diễn ra:</a:t>
            </a:r>
          </a:p>
          <a:p>
            <a:pPr algn="just">
              <a:lnSpc>
                <a:spcPct val="130000"/>
              </a:lnSpc>
            </a:pPr>
            <a:r>
              <a:rPr lang="en-US" sz="2200">
                <a:solidFill>
                  <a:srgbClr val="FF0000"/>
                </a:solidFill>
                <a:latin typeface="Times New Roman" panose="02020603050405020304" pitchFamily="18" charset="0"/>
                <a:cs typeface="Times New Roman" panose="02020603050405020304" pitchFamily="18" charset="0"/>
              </a:rPr>
              <a:t>-</a:t>
            </a:r>
            <a:r>
              <a:rPr lang="en-US" sz="2200" b="1">
                <a:solidFill>
                  <a:srgbClr val="FF0000"/>
                </a:solidFill>
                <a:latin typeface="Times New Roman" panose="02020603050405020304" pitchFamily="18" charset="0"/>
                <a:cs typeface="Times New Roman" panose="02020603050405020304" pitchFamily="18" charset="0"/>
              </a:rPr>
              <a:t> Dự Đại hội có 248 đại biểu chính thức, đại</a:t>
            </a:r>
            <a:r>
              <a:rPr lang="vi-VN" sz="2200" b="1">
                <a:solidFill>
                  <a:srgbClr val="FF0000"/>
                </a:solidFill>
                <a:latin typeface="Times New Roman" panose="02020603050405020304" pitchFamily="18" charset="0"/>
                <a:cs typeface="Times New Roman" panose="02020603050405020304" pitchFamily="18" charset="0"/>
              </a:rPr>
              <a:t> diện</a:t>
            </a:r>
            <a:r>
              <a:rPr lang="en-US" sz="2200" b="1">
                <a:solidFill>
                  <a:srgbClr val="FF0000"/>
                </a:solidFill>
                <a:latin typeface="Times New Roman" panose="02020603050405020304" pitchFamily="18" charset="0"/>
                <a:cs typeface="Times New Roman" panose="02020603050405020304" pitchFamily="18" charset="0"/>
              </a:rPr>
              <a:t> cho hơn 2.716 đảng viên của toàn Đảng bộ.</a:t>
            </a:r>
          </a:p>
          <a:p>
            <a:pPr algn="just">
              <a:lnSpc>
                <a:spcPct val="130000"/>
              </a:lnSpc>
            </a:pPr>
            <a:r>
              <a:rPr lang="en-US" sz="2200">
                <a:solidFill>
                  <a:srgbClr val="FF0000"/>
                </a:solidFill>
                <a:latin typeface="Times New Roman" panose="02020603050405020304" pitchFamily="18" charset="0"/>
                <a:cs typeface="Times New Roman" panose="02020603050405020304" pitchFamily="18" charset="0"/>
              </a:rPr>
              <a:t>-</a:t>
            </a:r>
            <a:r>
              <a:rPr lang="en-US" sz="2200" b="1">
                <a:solidFill>
                  <a:srgbClr val="FF0000"/>
                </a:solidFill>
                <a:latin typeface="Times New Roman" panose="02020603050405020304" pitchFamily="18" charset="0"/>
                <a:cs typeface="Times New Roman" panose="02020603050405020304" pitchFamily="18" charset="0"/>
              </a:rPr>
              <a:t> Đồng</a:t>
            </a:r>
            <a:r>
              <a:rPr lang="vi-VN" sz="2200" b="1">
                <a:solidFill>
                  <a:srgbClr val="FF0000"/>
                </a:solidFill>
                <a:latin typeface="Times New Roman" panose="02020603050405020304" pitchFamily="18" charset="0"/>
                <a:cs typeface="Times New Roman" panose="02020603050405020304" pitchFamily="18" charset="0"/>
              </a:rPr>
              <a:t> chí Nguyễn Doãn Toản, Ủy viên Ban thường vụ Thành ủy, Trưởng Ban Tuyên giáo và Dân vận Thành ủy Hà Nội dự và chỉ đạo trực tiếp Đại hội. </a:t>
            </a:r>
            <a:endParaRPr lang="en-US" sz="2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5756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Phát triển kinh tế - xã hội, đảm bảo quốc phòng - an ninh </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3</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 Diagonal Corner Rectangle 14">
            <a:extLst>
              <a:ext uri="{FF2B5EF4-FFF2-40B4-BE49-F238E27FC236}">
                <a16:creationId xmlns:a16="http://schemas.microsoft.com/office/drawing/2014/main" id="{F56CC394-0D34-880D-686B-7B86BA14C04C}"/>
              </a:ext>
            </a:extLst>
          </p:cNvPr>
          <p:cNvSpPr/>
          <p:nvPr/>
        </p:nvSpPr>
        <p:spPr>
          <a:xfrm>
            <a:off x="112984" y="1747350"/>
            <a:ext cx="4386445" cy="5028332"/>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af-ZA">
                <a:latin typeface="Times New Roman" panose="02020603050405020304" pitchFamily="18" charset="0"/>
                <a:cs typeface="Times New Roman" panose="02020603050405020304" pitchFamily="18" charset="0"/>
              </a:rPr>
              <a:t>Thường xuyên quan tâm, chỉ đạo và tạo điều kiện thuận lợi để các trường học của địa phương nâng cao chất lượng đội ngũ giáo viên, chất lượng dạy và học. 100% trường công lập trên địa bàn đạt Chuẩn Quốc gia (Mức 1 = 13 trường, mức 2 = 3 trường). Tỷ lệ học sinh khá giỏi các trường Tiểu học và Trung học cơ sở đạt trên 85%; tỷ lệ trẻ em trong độ tuổi mầm non ra lớp và trẻ em tiểu học đi học đạt 100%. Công tác khuyến học, khuyến tài được các cấp ủy Đảng, chính quyền quan tâm, cộng đồng xã hội vào cuộc. Các mô hình gia đình hiếu học, dòng họ khuyến học, tổ dân phố khuyến học, cộng đồng học tập tiếp tục được đẩy mạnh, phát huy hiệu quả. </a:t>
            </a: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61CEED5-1E6D-F972-7B06-3B5992AD1F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89" b="6060"/>
          <a:stretch/>
        </p:blipFill>
        <p:spPr>
          <a:xfrm>
            <a:off x="4612413" y="1747351"/>
            <a:ext cx="4125187" cy="2127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3A20E605-D754-CCFB-CC40-028DE21E8373}"/>
              </a:ext>
            </a:extLst>
          </p:cNvPr>
          <p:cNvPicPr>
            <a:picLocks noChangeAspect="1"/>
          </p:cNvPicPr>
          <p:nvPr/>
        </p:nvPicPr>
        <p:blipFill>
          <a:blip r:embed="rId6"/>
          <a:stretch>
            <a:fillRect/>
          </a:stretch>
        </p:blipFill>
        <p:spPr>
          <a:xfrm>
            <a:off x="4618040" y="3906557"/>
            <a:ext cx="4119705" cy="2536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8717DE4F-4EB3-232F-D271-BB21B9B2F7F5}"/>
              </a:ext>
            </a:extLst>
          </p:cNvPr>
          <p:cNvPicPr>
            <a:picLocks noChangeAspect="1"/>
          </p:cNvPicPr>
          <p:nvPr/>
        </p:nvPicPr>
        <p:blipFill>
          <a:blip r:embed="rId7"/>
          <a:stretch>
            <a:fillRect/>
          </a:stretch>
        </p:blipFill>
        <p:spPr>
          <a:xfrm>
            <a:off x="8795656" y="1747350"/>
            <a:ext cx="3341415" cy="2127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213C9F0B-2002-D2C8-E973-B6076041657B}"/>
              </a:ext>
            </a:extLst>
          </p:cNvPr>
          <p:cNvPicPr>
            <a:picLocks noChangeAspect="1"/>
          </p:cNvPicPr>
          <p:nvPr/>
        </p:nvPicPr>
        <p:blipFill>
          <a:blip r:embed="rId8"/>
          <a:stretch>
            <a:fillRect/>
          </a:stretch>
        </p:blipFill>
        <p:spPr>
          <a:xfrm>
            <a:off x="8795656" y="3906556"/>
            <a:ext cx="3341415" cy="2536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77937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Phát triển kinh tế - xã hội, đảm bảo quốc phòng - an ninh </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3</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 Diagonal Corner Rectangle 15">
            <a:extLst>
              <a:ext uri="{FF2B5EF4-FFF2-40B4-BE49-F238E27FC236}">
                <a16:creationId xmlns:a16="http://schemas.microsoft.com/office/drawing/2014/main" id="{606E42B4-8472-3C84-4423-AC4C2EA7B2A7}"/>
              </a:ext>
            </a:extLst>
          </p:cNvPr>
          <p:cNvSpPr/>
          <p:nvPr/>
        </p:nvSpPr>
        <p:spPr>
          <a:xfrm>
            <a:off x="129630" y="1918660"/>
            <a:ext cx="2584541" cy="4525683"/>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af-ZA" sz="2800">
                <a:latin typeface="Times New Roman" panose="02020603050405020304" pitchFamily="18" charset="0"/>
                <a:cs typeface="Times New Roman" panose="02020603050405020304" pitchFamily="18" charset="0"/>
              </a:rPr>
              <a:t>Thực hiện tốt công tác quốc phòng, quân sự địa phương; đảm bảo an ninh chính trị, trật tự an toàn xã hội. </a:t>
            </a:r>
            <a:endParaRPr lang="en-US" sz="280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0700462-258B-2E4D-C278-8747E214DD0D}"/>
              </a:ext>
            </a:extLst>
          </p:cNvPr>
          <p:cNvPicPr>
            <a:picLocks noChangeAspect="1"/>
          </p:cNvPicPr>
          <p:nvPr/>
        </p:nvPicPr>
        <p:blipFill rotWithShape="1">
          <a:blip r:embed="rId5">
            <a:extLst>
              <a:ext uri="{28A0092B-C50C-407E-A947-70E740481C1C}">
                <a14:useLocalDpi xmlns:a14="http://schemas.microsoft.com/office/drawing/2010/main" val="0"/>
              </a:ext>
            </a:extLst>
          </a:blip>
          <a:srcRect b="9952"/>
          <a:stretch/>
        </p:blipFill>
        <p:spPr>
          <a:xfrm>
            <a:off x="6803755" y="3803845"/>
            <a:ext cx="5072104" cy="28490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5EDFED44-5AA9-2BB6-EBFD-A556747BA0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941" b="4543"/>
          <a:stretch/>
        </p:blipFill>
        <p:spPr>
          <a:xfrm>
            <a:off x="2949273" y="1925921"/>
            <a:ext cx="5120670" cy="2954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41251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par>
                                <p:cTn id="7" presetID="2" presetClass="entr" presetSubtype="4"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ppt_x"/>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Đẩy mạnh chuyển đổi số và ứng dụng công nghệ thông tin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4</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 Diagonal Corner Rectangle 20">
            <a:extLst>
              <a:ext uri="{FF2B5EF4-FFF2-40B4-BE49-F238E27FC236}">
                <a16:creationId xmlns:a16="http://schemas.microsoft.com/office/drawing/2014/main" id="{961A3EF9-1C74-0C50-97FE-3DADAE599B18}"/>
              </a:ext>
            </a:extLst>
          </p:cNvPr>
          <p:cNvSpPr/>
          <p:nvPr/>
        </p:nvSpPr>
        <p:spPr>
          <a:xfrm>
            <a:off x="-5756" y="1724187"/>
            <a:ext cx="5917153" cy="4987589"/>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000">
                <a:latin typeface="Times New Roman" panose="02020603050405020304" pitchFamily="18" charset="0"/>
                <a:cs typeface="Times New Roman" panose="02020603050405020304" pitchFamily="18" charset="0"/>
              </a:rPr>
              <a:t>Thực hiện Nghị quyết 57-NQ/TW; xây dựng bản đồ dân cư số trước năm 2027. Đẩy mạnh chuyển đổi số, đổi mới sáng tạo, thích ứng của các cơ quan trong hệ thống chính trị Phường. Xây dựng kế hoạch và lộ trình cụ thể thực hiện chủ trương, chính sách của Trung ương và Thành phố, đưa toàn bộ hoạt động của các cơ quan trong hệ thống chính trị Phường lên môi trường số, bảo đảm liên thông, đồng bộ, bí mật nhà nước; đáp ứng yêu cầu giải quyết thủ tục hành chính, cung cấp dịch vụ công không phụ thuộc địa giới hành chính, hướng tới cung cấp dịch vụ công trực tuyến toàn trình; trước mắt quan tâm "tỉ lệ sử dụng dịch vụ công trực tuyến của người dân và doanh nghiệp đạt trên 80%; giao dịch không dùng tiền mặt đạt trên 80%".</a:t>
            </a:r>
            <a:endParaRPr lang="en-US" sz="200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13EE035-0D66-B77E-9A94-396B83386999}"/>
              </a:ext>
            </a:extLst>
          </p:cNvPr>
          <p:cNvPicPr>
            <a:picLocks noChangeAspect="1"/>
          </p:cNvPicPr>
          <p:nvPr/>
        </p:nvPicPr>
        <p:blipFill>
          <a:blip r:embed="rId5"/>
          <a:stretch>
            <a:fillRect/>
          </a:stretch>
        </p:blipFill>
        <p:spPr>
          <a:xfrm>
            <a:off x="5960695" y="1724187"/>
            <a:ext cx="2933700" cy="3505200"/>
          </a:xfrm>
          <a:prstGeom prst="rect">
            <a:avLst/>
          </a:prstGeom>
        </p:spPr>
      </p:pic>
      <p:pic>
        <p:nvPicPr>
          <p:cNvPr id="15" name="Picture 14">
            <a:extLst>
              <a:ext uri="{FF2B5EF4-FFF2-40B4-BE49-F238E27FC236}">
                <a16:creationId xmlns:a16="http://schemas.microsoft.com/office/drawing/2014/main" id="{D6D02AE2-5391-1A8F-D49D-3D7F72C5F5FA}"/>
              </a:ext>
            </a:extLst>
          </p:cNvPr>
          <p:cNvPicPr>
            <a:picLocks noChangeAspect="1"/>
          </p:cNvPicPr>
          <p:nvPr/>
        </p:nvPicPr>
        <p:blipFill>
          <a:blip r:embed="rId6"/>
          <a:stretch>
            <a:fillRect/>
          </a:stretch>
        </p:blipFill>
        <p:spPr>
          <a:xfrm>
            <a:off x="8943467" y="1724187"/>
            <a:ext cx="3243642" cy="3505200"/>
          </a:xfrm>
          <a:prstGeom prst="rect">
            <a:avLst/>
          </a:prstGeom>
        </p:spPr>
      </p:pic>
    </p:spTree>
    <p:extLst>
      <p:ext uri="{BB962C8B-B14F-4D97-AF65-F5344CB8AC3E}">
        <p14:creationId xmlns:p14="http://schemas.microsoft.com/office/powerpoint/2010/main" val="2178759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Đẩy mạnh chuyển đổi số và ứng dụng công nghệ thông tin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4</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 Diagonal Corner Rectangle 19">
            <a:extLst>
              <a:ext uri="{FF2B5EF4-FFF2-40B4-BE49-F238E27FC236}">
                <a16:creationId xmlns:a16="http://schemas.microsoft.com/office/drawing/2014/main" id="{13870F05-B364-114F-263D-86F8DB7E9336}"/>
              </a:ext>
            </a:extLst>
          </p:cNvPr>
          <p:cNvSpPr/>
          <p:nvPr/>
        </p:nvSpPr>
        <p:spPr>
          <a:xfrm>
            <a:off x="284403" y="1785717"/>
            <a:ext cx="6087368" cy="5072283"/>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000">
                <a:latin typeface="Times New Roman" panose="02020603050405020304" pitchFamily="18" charset="0"/>
                <a:cs typeface="Times New Roman" panose="02020603050405020304" pitchFamily="18" charset="0"/>
              </a:rPr>
              <a:t>Số hóa dữ liệu dân cư, y tế, đất đai, giáo dục. Số hóa và cập nhật dữ liệu để xây dựng bản đồ dân cư số phục vụ công tác quản lý dân cư, quản lý hành chính, an ninh, y tế, giáo dục, hạ tầng kỹ thuật trên địa bàn. Chủ động tương tác với người dân và doanh nghiệp, cải cách triệt để thủ tục hành chính, kết nối đồng bộ cơ sở dữ liệu về dân cư, đất đai; hỗ trợ doanh nghiệp, hộ kinh doanh trong sản xuất kinh doanh; người dân được tiếp cận và ứng dụng chuyển đổi số hiệu quả. Tổ chức quán triệt, tuyên truyền sâu rộng trong cán bộ, đảng viên và nhân dân những nội dung của Nghị quyết số 57-NQ/TW ngày 22/12/2024 của Bộ Chính trị cũng như các kế hoạch, chỉ thị mới của Trung ương và Thành phố tạo sự đồng thuận xã hội cao trong tổ chức thực hiện.</a:t>
            </a:r>
            <a:endParaRPr lang="en-US" sz="200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C7D155A7-C98E-EA6D-E6DD-69B205CC91A8}"/>
              </a:ext>
            </a:extLst>
          </p:cNvPr>
          <p:cNvPicPr>
            <a:picLocks noChangeAspect="1"/>
          </p:cNvPicPr>
          <p:nvPr/>
        </p:nvPicPr>
        <p:blipFill>
          <a:blip r:embed="rId5"/>
          <a:stretch>
            <a:fillRect/>
          </a:stretch>
        </p:blipFill>
        <p:spPr>
          <a:xfrm>
            <a:off x="6546370" y="4746171"/>
            <a:ext cx="5297651" cy="2111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75EE892F-8C58-981C-8B7A-763FCCA57C76}"/>
              </a:ext>
            </a:extLst>
          </p:cNvPr>
          <p:cNvPicPr>
            <a:picLocks noChangeAspect="1"/>
          </p:cNvPicPr>
          <p:nvPr/>
        </p:nvPicPr>
        <p:blipFill>
          <a:blip r:embed="rId6"/>
          <a:stretch>
            <a:fillRect/>
          </a:stretch>
        </p:blipFill>
        <p:spPr>
          <a:xfrm>
            <a:off x="6552125" y="1785717"/>
            <a:ext cx="5291897" cy="2960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016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Tăng cường công tác dân vận, phát huy dân chủ cơ sở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5</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 Diagonal Corner Rectangle 20">
            <a:extLst>
              <a:ext uri="{FF2B5EF4-FFF2-40B4-BE49-F238E27FC236}">
                <a16:creationId xmlns:a16="http://schemas.microsoft.com/office/drawing/2014/main" id="{7DC65B9D-34AA-E8D0-FEC5-5488CF40A493}"/>
              </a:ext>
            </a:extLst>
          </p:cNvPr>
          <p:cNvSpPr/>
          <p:nvPr/>
        </p:nvSpPr>
        <p:spPr>
          <a:xfrm>
            <a:off x="116115" y="1814745"/>
            <a:ext cx="4441371" cy="4849272"/>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400">
                <a:latin typeface="Times New Roman" panose="02020603050405020304" pitchFamily="18" charset="0"/>
                <a:cs typeface="Times New Roman" panose="02020603050405020304" pitchFamily="18" charset="0"/>
              </a:rPr>
              <a:t>Triền khai hiệu quả Luật thực hiện dân chủ ở cơ sở, đổi mới về nội dung phương thức hoạt động, bám sát các Chỉ thị, Nghị quyết, chủ đề công tác năm và nhiệm vụ trọng tâm của địa phương. Triển khai thực hiện có hiệu quả Quy chế dân chủ ở cơ sở gắn với việc thực hiện mô hình chính quyền địa phương hai cấp và Luật thực hiện dân chủ ở cơ sở. </a:t>
            </a:r>
            <a:endParaRPr lang="en-US" sz="240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B8A08B6-91E5-E0A8-65FD-1633BC4FF73F}"/>
              </a:ext>
            </a:extLst>
          </p:cNvPr>
          <p:cNvPicPr>
            <a:picLocks noChangeAspect="1"/>
          </p:cNvPicPr>
          <p:nvPr/>
        </p:nvPicPr>
        <p:blipFill>
          <a:blip r:embed="rId5"/>
          <a:stretch>
            <a:fillRect/>
          </a:stretch>
        </p:blipFill>
        <p:spPr>
          <a:xfrm>
            <a:off x="4732582" y="4162994"/>
            <a:ext cx="3963759" cy="26121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1ED685C3-0410-5D4A-44C4-57109FFC32A2}"/>
              </a:ext>
            </a:extLst>
          </p:cNvPr>
          <p:cNvPicPr>
            <a:picLocks noChangeAspect="1"/>
          </p:cNvPicPr>
          <p:nvPr/>
        </p:nvPicPr>
        <p:blipFill>
          <a:blip r:embed="rId6"/>
          <a:stretch>
            <a:fillRect/>
          </a:stretch>
        </p:blipFill>
        <p:spPr>
          <a:xfrm>
            <a:off x="4677888" y="1814745"/>
            <a:ext cx="3898051" cy="2596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127A51C4-BAA8-F238-2EF1-EED947E237C2}"/>
              </a:ext>
            </a:extLst>
          </p:cNvPr>
          <p:cNvPicPr>
            <a:picLocks noChangeAspect="1"/>
          </p:cNvPicPr>
          <p:nvPr/>
        </p:nvPicPr>
        <p:blipFill>
          <a:blip r:embed="rId7"/>
          <a:stretch>
            <a:fillRect/>
          </a:stretch>
        </p:blipFill>
        <p:spPr>
          <a:xfrm>
            <a:off x="8696341" y="4371443"/>
            <a:ext cx="3448378" cy="23884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21">
            <a:extLst>
              <a:ext uri="{FF2B5EF4-FFF2-40B4-BE49-F238E27FC236}">
                <a16:creationId xmlns:a16="http://schemas.microsoft.com/office/drawing/2014/main" id="{F1AB133B-5545-7AFC-B38F-7422960AFF74}"/>
              </a:ext>
            </a:extLst>
          </p:cNvPr>
          <p:cNvPicPr>
            <a:picLocks noChangeAspect="1"/>
          </p:cNvPicPr>
          <p:nvPr/>
        </p:nvPicPr>
        <p:blipFill>
          <a:blip r:embed="rId8"/>
          <a:stretch>
            <a:fillRect/>
          </a:stretch>
        </p:blipFill>
        <p:spPr>
          <a:xfrm>
            <a:off x="8301363" y="1814745"/>
            <a:ext cx="3885746" cy="2612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2805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Tăng cường công tác dân vận, phát huy dân chủ cơ sở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5</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 Diagonal Corner Rectangle 9">
            <a:extLst>
              <a:ext uri="{FF2B5EF4-FFF2-40B4-BE49-F238E27FC236}">
                <a16:creationId xmlns:a16="http://schemas.microsoft.com/office/drawing/2014/main" id="{BD4975DD-E977-F44D-34E6-DC5CA357A182}"/>
              </a:ext>
            </a:extLst>
          </p:cNvPr>
          <p:cNvSpPr/>
          <p:nvPr/>
        </p:nvSpPr>
        <p:spPr>
          <a:xfrm>
            <a:off x="8631" y="1747350"/>
            <a:ext cx="3300625" cy="5110650"/>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400">
                <a:latin typeface="Times New Roman" panose="02020603050405020304" pitchFamily="18" charset="0"/>
                <a:cs typeface="Times New Roman" panose="02020603050405020304" pitchFamily="18" charset="0"/>
              </a:rPr>
              <a:t>UB MTTQ và đoàn thể giám sát, phản biện xã hội; tổ chức Hội nghị Nhân dân, ngày hội Đại đoàn kết. Việc tiếp công dân, đối thoại trực tiếp giữa người đứng đầu cấp uy, chính quyền với UB MTTQ và các tố chức chính trị - xã hội, nhân dân được thực hiện nghiêm túc.</a:t>
            </a:r>
            <a:endParaRPr lang="en-US" sz="24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47E8BFD-3009-D6A8-6CC7-107550A0A2F1}"/>
              </a:ext>
            </a:extLst>
          </p:cNvPr>
          <p:cNvPicPr>
            <a:picLocks noChangeAspect="1"/>
          </p:cNvPicPr>
          <p:nvPr/>
        </p:nvPicPr>
        <p:blipFill>
          <a:blip r:embed="rId5"/>
          <a:stretch>
            <a:fillRect/>
          </a:stretch>
        </p:blipFill>
        <p:spPr>
          <a:xfrm>
            <a:off x="7779659" y="3528766"/>
            <a:ext cx="4310743" cy="30157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F6B3B25E-92EF-BE61-3E65-8B21414FC7D9}"/>
              </a:ext>
            </a:extLst>
          </p:cNvPr>
          <p:cNvPicPr>
            <a:picLocks noChangeAspect="1"/>
          </p:cNvPicPr>
          <p:nvPr/>
        </p:nvPicPr>
        <p:blipFill>
          <a:blip r:embed="rId6"/>
          <a:stretch>
            <a:fillRect/>
          </a:stretch>
        </p:blipFill>
        <p:spPr>
          <a:xfrm>
            <a:off x="3434001" y="1814286"/>
            <a:ext cx="4563369" cy="33366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24641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Tăng cường công tác dân vận, phát huy dân chủ cơ sở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5</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 Diagonal Corner Rectangle 10">
            <a:extLst>
              <a:ext uri="{FF2B5EF4-FFF2-40B4-BE49-F238E27FC236}">
                <a16:creationId xmlns:a16="http://schemas.microsoft.com/office/drawing/2014/main" id="{06CBFDA3-23A8-E37C-6E4B-F820BE46071C}"/>
              </a:ext>
            </a:extLst>
          </p:cNvPr>
          <p:cNvSpPr/>
          <p:nvPr/>
        </p:nvSpPr>
        <p:spPr>
          <a:xfrm>
            <a:off x="120661" y="1785717"/>
            <a:ext cx="4407795" cy="5045224"/>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000">
                <a:latin typeface="Times New Roman" panose="02020603050405020304" pitchFamily="18" charset="0"/>
                <a:cs typeface="Times New Roman" panose="02020603050405020304" pitchFamily="18" charset="0"/>
              </a:rPr>
              <a:t>Triển khai có hiệu quả các phong trào thi đua yêu nước, các cuộc vận động; quan tâm các giải pháp chăm lo đời sống nhân dân, hỗ trợ xây, sửa nhà đại đoàn kết, vận động xây dựng quỹ "Vì người nghèo" ', tổ chức các hoạt động nhân đạo, từ thiện, ủng hộ đồng bào bị ảnh hưởng do dịch bệnh, thiên tai, bão lụt... Phối hợp chặt chẽ với chính quyền trong thực hiện nhiệm vụ phát triển kinh tế - xã hội, cải cách hành chính, chuyển đổi số, công tác dân vận, hòa giải..., góp phần giữ vững ổn định chính trị - xã hội trên địa bàn. </a:t>
            </a:r>
            <a:endParaRPr lang="en-US" sz="20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9ECBB6E-313E-A530-4937-B79F1170D538}"/>
              </a:ext>
            </a:extLst>
          </p:cNvPr>
          <p:cNvPicPr>
            <a:picLocks noChangeAspect="1"/>
          </p:cNvPicPr>
          <p:nvPr/>
        </p:nvPicPr>
        <p:blipFill rotWithShape="1">
          <a:blip r:embed="rId5">
            <a:extLst>
              <a:ext uri="{28A0092B-C50C-407E-A947-70E740481C1C}">
                <a14:useLocalDpi xmlns:a14="http://schemas.microsoft.com/office/drawing/2010/main" val="0"/>
              </a:ext>
            </a:extLst>
          </a:blip>
          <a:srcRect l="7848" r="5475"/>
          <a:stretch/>
        </p:blipFill>
        <p:spPr>
          <a:xfrm>
            <a:off x="8400496" y="3200333"/>
            <a:ext cx="3786613" cy="25531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E72CDDF-82AA-99C4-4A70-9E73E1E7E155}"/>
              </a:ext>
            </a:extLst>
          </p:cNvPr>
          <p:cNvPicPr>
            <a:picLocks noChangeAspect="1"/>
          </p:cNvPicPr>
          <p:nvPr/>
        </p:nvPicPr>
        <p:blipFill>
          <a:blip r:embed="rId6"/>
          <a:stretch>
            <a:fillRect/>
          </a:stretch>
        </p:blipFill>
        <p:spPr>
          <a:xfrm>
            <a:off x="4649117" y="4064001"/>
            <a:ext cx="3630718" cy="2794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70A7D41B-3F28-4A96-12D7-D71B42FAB4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9117" y="1785718"/>
            <a:ext cx="4161015" cy="25511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14632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Các khâu đột phá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6</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 Diagonal Corner Rectangle 20">
            <a:extLst>
              <a:ext uri="{FF2B5EF4-FFF2-40B4-BE49-F238E27FC236}">
                <a16:creationId xmlns:a16="http://schemas.microsoft.com/office/drawing/2014/main" id="{11C09CD9-BB4E-486F-A685-1209CD09FFF7}"/>
              </a:ext>
            </a:extLst>
          </p:cNvPr>
          <p:cNvSpPr/>
          <p:nvPr/>
        </p:nvSpPr>
        <p:spPr>
          <a:xfrm>
            <a:off x="76692" y="1768813"/>
            <a:ext cx="3276109" cy="4791646"/>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400">
                <a:latin typeface="Times New Roman" panose="02020603050405020304" pitchFamily="18" charset="0"/>
                <a:cs typeface="Times New Roman" panose="02020603050405020304" pitchFamily="18" charset="0"/>
              </a:rPr>
              <a:t>1. Nâng cao chất lượng hệ thống chính trị, hoạt động hiệu lực, hiệu quả, trọng tâm thu hút nguôn nhân lực chất lượng cao, xây dựng đội ngũ cản bộ, công chức, viên chức kỷ cương, trách nhiệm, đáp ứng yêu cầu chính quyên địa phương hai cấp. </a:t>
            </a:r>
            <a:endParaRPr lang="en-US" sz="240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3E47564-3F5A-263C-D013-076E3932A3A2}"/>
              </a:ext>
            </a:extLst>
          </p:cNvPr>
          <p:cNvPicPr>
            <a:picLocks noChangeAspect="1"/>
          </p:cNvPicPr>
          <p:nvPr/>
        </p:nvPicPr>
        <p:blipFill rotWithShape="1">
          <a:blip r:embed="rId5"/>
          <a:srcRect t="9542"/>
          <a:stretch/>
        </p:blipFill>
        <p:spPr>
          <a:xfrm>
            <a:off x="3468716" y="3808023"/>
            <a:ext cx="4557810" cy="2366624"/>
          </a:xfrm>
          <a:prstGeom prst="rect">
            <a:avLst/>
          </a:prstGeom>
        </p:spPr>
      </p:pic>
      <p:pic>
        <p:nvPicPr>
          <p:cNvPr id="20" name="Picture 19">
            <a:extLst>
              <a:ext uri="{FF2B5EF4-FFF2-40B4-BE49-F238E27FC236}">
                <a16:creationId xmlns:a16="http://schemas.microsoft.com/office/drawing/2014/main" id="{FF841548-1179-71FB-54F5-F2115D0C368F}"/>
              </a:ext>
            </a:extLst>
          </p:cNvPr>
          <p:cNvPicPr>
            <a:picLocks noChangeAspect="1"/>
          </p:cNvPicPr>
          <p:nvPr/>
        </p:nvPicPr>
        <p:blipFill>
          <a:blip r:embed="rId6"/>
          <a:stretch>
            <a:fillRect/>
          </a:stretch>
        </p:blipFill>
        <p:spPr>
          <a:xfrm>
            <a:off x="8098327" y="3808023"/>
            <a:ext cx="4016981" cy="2366624"/>
          </a:xfrm>
          <a:prstGeom prst="rect">
            <a:avLst/>
          </a:prstGeom>
        </p:spPr>
      </p:pic>
      <p:sp>
        <p:nvSpPr>
          <p:cNvPr id="21" name="Round Diagonal Corner Rectangle 12">
            <a:extLst>
              <a:ext uri="{FF2B5EF4-FFF2-40B4-BE49-F238E27FC236}">
                <a16:creationId xmlns:a16="http://schemas.microsoft.com/office/drawing/2014/main" id="{74850AC9-C7F5-FC17-8CEA-E39D0F970969}"/>
              </a:ext>
            </a:extLst>
          </p:cNvPr>
          <p:cNvSpPr/>
          <p:nvPr/>
        </p:nvSpPr>
        <p:spPr>
          <a:xfrm>
            <a:off x="3468717" y="1768813"/>
            <a:ext cx="8646592" cy="1888787"/>
          </a:xfrm>
          <a:prstGeom prst="round2Diag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Ch</a:t>
            </a:r>
            <a:r>
              <a:rPr kumimoji="0" lang="vi-VN"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ươ</a:t>
            </a:r>
            <a:r>
              <a:rPr kumimoji="0" lang="en-US"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ng trình 01-CTr/ĐU: </a:t>
            </a:r>
            <a:r>
              <a:rPr kumimoji="0" lang="en-US"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vi-VN"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Nâng cao chất lượng hệ thống chính trị, hoạt động hiệu lực, hiệu quả,trọng tâm thu hút nguồn nhân lực chất lượng cao, xây dựng đội ngũ cán bộ, công chức, viên chức kỷ cương, trách nhiệm, đáp ứng yêu cầu chính quyền</a:t>
            </a:r>
            <a:r>
              <a:rPr kumimoji="0" lang="en-US"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vi-VN"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50235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Các khâu đột phá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6</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B85B579C-0F54-391D-706F-6CBE0ECE37C8}"/>
              </a:ext>
            </a:extLst>
          </p:cNvPr>
          <p:cNvPicPr>
            <a:picLocks noChangeAspect="1"/>
          </p:cNvPicPr>
          <p:nvPr/>
        </p:nvPicPr>
        <p:blipFill>
          <a:blip r:embed="rId5"/>
          <a:stretch>
            <a:fillRect/>
          </a:stretch>
        </p:blipFill>
        <p:spPr>
          <a:xfrm>
            <a:off x="3456473" y="3847872"/>
            <a:ext cx="4611423" cy="2712587"/>
          </a:xfrm>
          <a:prstGeom prst="rect">
            <a:avLst/>
          </a:prstGeom>
        </p:spPr>
      </p:pic>
      <p:pic>
        <p:nvPicPr>
          <p:cNvPr id="18" name="Picture 17">
            <a:extLst>
              <a:ext uri="{FF2B5EF4-FFF2-40B4-BE49-F238E27FC236}">
                <a16:creationId xmlns:a16="http://schemas.microsoft.com/office/drawing/2014/main" id="{681E746D-B06A-CFCE-E067-909EF9B72542}"/>
              </a:ext>
            </a:extLst>
          </p:cNvPr>
          <p:cNvPicPr>
            <a:picLocks noChangeAspect="1"/>
          </p:cNvPicPr>
          <p:nvPr/>
        </p:nvPicPr>
        <p:blipFill>
          <a:blip r:embed="rId6"/>
          <a:stretch>
            <a:fillRect/>
          </a:stretch>
        </p:blipFill>
        <p:spPr>
          <a:xfrm>
            <a:off x="8119012" y="3847872"/>
            <a:ext cx="4016980" cy="2712587"/>
          </a:xfrm>
          <a:prstGeom prst="rect">
            <a:avLst/>
          </a:prstGeom>
        </p:spPr>
      </p:pic>
      <p:sp>
        <p:nvSpPr>
          <p:cNvPr id="7" name="Round Diagonal Corner Rectangle 12">
            <a:extLst>
              <a:ext uri="{FF2B5EF4-FFF2-40B4-BE49-F238E27FC236}">
                <a16:creationId xmlns:a16="http://schemas.microsoft.com/office/drawing/2014/main" id="{9F3AE4F1-F615-3AA4-7D21-5FADC414230B}"/>
              </a:ext>
            </a:extLst>
          </p:cNvPr>
          <p:cNvSpPr/>
          <p:nvPr/>
        </p:nvSpPr>
        <p:spPr>
          <a:xfrm>
            <a:off x="3456474" y="1667965"/>
            <a:ext cx="8658834" cy="2042798"/>
          </a:xfrm>
          <a:prstGeom prst="round2Diag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Một số chỉ tiêu CT 01-CTr/ĐU: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300" b="1">
                <a:solidFill>
                  <a:schemeClr val="bg1"/>
                </a:solidFill>
                <a:latin typeface="Times New Roman" panose="02020603050405020304" pitchFamily="18" charset="0"/>
                <a:cs typeface="Times New Roman" panose="02020603050405020304" pitchFamily="18" charset="0"/>
              </a:rPr>
              <a:t>1. Nhóm chỉ tiêu về xây dựng đảng, hệ thống chính trị</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300" b="1">
                <a:solidFill>
                  <a:schemeClr val="bg1"/>
                </a:solidFill>
                <a:latin typeface="Times New Roman" panose="02020603050405020304" pitchFamily="18" charset="0"/>
                <a:cs typeface="Times New Roman" panose="02020603050405020304" pitchFamily="18" charset="0"/>
              </a:rPr>
              <a:t>2. Về nâng cao hiệu lực hiệu quả hoạt động của chính quyền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300" b="1">
                <a:solidFill>
                  <a:schemeClr val="bg1"/>
                </a:solidFill>
                <a:latin typeface="Times New Roman" panose="02020603050405020304" pitchFamily="18" charset="0"/>
                <a:cs typeface="Times New Roman" panose="02020603050405020304" pitchFamily="18" charset="0"/>
              </a:rPr>
              <a:t>3. Về phát triển nguồn nhân lực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4. Về xây dựng đội ngũ cán bộ kỷ cương, trách nhiệm </a:t>
            </a:r>
          </a:p>
        </p:txBody>
      </p:sp>
      <p:sp>
        <p:nvSpPr>
          <p:cNvPr id="10" name="Round Diagonal Corner Rectangle 20">
            <a:extLst>
              <a:ext uri="{FF2B5EF4-FFF2-40B4-BE49-F238E27FC236}">
                <a16:creationId xmlns:a16="http://schemas.microsoft.com/office/drawing/2014/main" id="{46CE3566-FDC6-5FFA-54DF-AADD50BD4615}"/>
              </a:ext>
            </a:extLst>
          </p:cNvPr>
          <p:cNvSpPr/>
          <p:nvPr/>
        </p:nvSpPr>
        <p:spPr>
          <a:xfrm>
            <a:off x="76692" y="1768813"/>
            <a:ext cx="3276109" cy="4791646"/>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400">
                <a:latin typeface="Times New Roman" panose="02020603050405020304" pitchFamily="18" charset="0"/>
                <a:cs typeface="Times New Roman" panose="02020603050405020304" pitchFamily="18" charset="0"/>
              </a:rPr>
              <a:t>1. Nâng cao chất lượng hệ thống chính trị, hoạt động hiệu lực, hiệu quả, trọng tâm thu hút nguôn nhân lực chất lượng cao, xây dựng đội ngũ cản bộ, công chức, viên chức kỷ cương, trách nhiệm, đáp ứng yêu cầu chính quyên địa phương hai cấp.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Các khâu đột phá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6</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 Diagonal Corner Rectangle 9">
            <a:extLst>
              <a:ext uri="{FF2B5EF4-FFF2-40B4-BE49-F238E27FC236}">
                <a16:creationId xmlns:a16="http://schemas.microsoft.com/office/drawing/2014/main" id="{1EC49A34-9D64-CF53-58F8-8C437E57D1B8}"/>
              </a:ext>
            </a:extLst>
          </p:cNvPr>
          <p:cNvSpPr/>
          <p:nvPr/>
        </p:nvSpPr>
        <p:spPr>
          <a:xfrm>
            <a:off x="110546" y="1747350"/>
            <a:ext cx="3866368" cy="4987279"/>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800">
                <a:latin typeface="Times New Roman" panose="02020603050405020304" pitchFamily="18" charset="0"/>
                <a:cs typeface="Times New Roman" panose="02020603050405020304" pitchFamily="18" charset="0"/>
              </a:rPr>
              <a:t>2. Chuyển đổi số sâu rộng, toàn diện, bứt phá, hướng đến người dân và doanh nghiệp. Cán bộ, đảng viên là chủ thể triển khai, thực hiện Chính quyền số; Doanh nghiệp và người dân là chủ thể trong phát triển kinh tế số và xã hội số. </a:t>
            </a:r>
            <a:endParaRPr lang="en-US" sz="2800">
              <a:latin typeface="Times New Roman" panose="02020603050405020304" pitchFamily="18" charset="0"/>
              <a:cs typeface="Times New Roman" panose="02020603050405020304" pitchFamily="18" charset="0"/>
            </a:endParaRPr>
          </a:p>
        </p:txBody>
      </p:sp>
      <p:sp>
        <p:nvSpPr>
          <p:cNvPr id="22" name="Round Diagonal Corner Rectangle 12">
            <a:extLst>
              <a:ext uri="{FF2B5EF4-FFF2-40B4-BE49-F238E27FC236}">
                <a16:creationId xmlns:a16="http://schemas.microsoft.com/office/drawing/2014/main" id="{6F4CA8C3-9DE2-AC35-A75E-2744779219AA}"/>
              </a:ext>
            </a:extLst>
          </p:cNvPr>
          <p:cNvSpPr/>
          <p:nvPr/>
        </p:nvSpPr>
        <p:spPr>
          <a:xfrm>
            <a:off x="4081705" y="1768813"/>
            <a:ext cx="8033604" cy="1560073"/>
          </a:xfrm>
          <a:prstGeom prst="round2Diag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Ch</a:t>
            </a:r>
            <a:r>
              <a:rPr kumimoji="0" lang="vi-VN"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ươ</a:t>
            </a:r>
            <a:r>
              <a:rPr kumimoji="0" lang="en-US"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ng trình 02-CTr/ĐU: </a:t>
            </a:r>
            <a:r>
              <a:rPr kumimoji="0" lang="en-US"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“Chuyển đổi số sâu rộng, toàn diện; phát triển chính quyền số, kinh tế số và xã hội số trên địa bàn ph</a:t>
            </a:r>
            <a:r>
              <a:rPr kumimoji="0" lang="vi-VN"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ường</a:t>
            </a:r>
            <a:r>
              <a:rPr kumimoji="0" lang="en-US"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Long Biên, giai đoạn 2025-2030”</a:t>
            </a:r>
            <a:endParaRPr kumimoji="0" lang="vi-VN"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a:extLst>
              <a:ext uri="{FF2B5EF4-FFF2-40B4-BE49-F238E27FC236}">
                <a16:creationId xmlns:a16="http://schemas.microsoft.com/office/drawing/2014/main" id="{A41707FB-674C-7C55-E0C5-B190FEE57D5C}"/>
              </a:ext>
            </a:extLst>
          </p:cNvPr>
          <p:cNvPicPr>
            <a:picLocks noChangeAspect="1"/>
          </p:cNvPicPr>
          <p:nvPr/>
        </p:nvPicPr>
        <p:blipFill>
          <a:blip r:embed="rId5"/>
          <a:stretch>
            <a:fillRect/>
          </a:stretch>
        </p:blipFill>
        <p:spPr>
          <a:xfrm>
            <a:off x="4087460" y="3529115"/>
            <a:ext cx="4127628" cy="261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0691C309-EE28-BD8B-8CD9-637F99204E5B}"/>
              </a:ext>
            </a:extLst>
          </p:cNvPr>
          <p:cNvPicPr>
            <a:picLocks noChangeAspect="1"/>
          </p:cNvPicPr>
          <p:nvPr/>
        </p:nvPicPr>
        <p:blipFill>
          <a:blip r:embed="rId6"/>
          <a:stretch>
            <a:fillRect/>
          </a:stretch>
        </p:blipFill>
        <p:spPr>
          <a:xfrm>
            <a:off x="8325635" y="3529115"/>
            <a:ext cx="3781926" cy="2615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2481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7201"/>
            <a:ext cx="12219519" cy="8146973"/>
          </a:xfrm>
          <a:prstGeom prst="rect">
            <a:avLst/>
          </a:prstGeom>
        </p:spPr>
      </p:pic>
      <p:sp>
        <p:nvSpPr>
          <p:cNvPr id="8" name="Rectangle 7"/>
          <p:cNvSpPr/>
          <p:nvPr/>
        </p:nvSpPr>
        <p:spPr>
          <a:xfrm>
            <a:off x="0" y="5125597"/>
            <a:ext cx="12219519" cy="173240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af-ZA" sz="2400" b="1">
                <a:solidFill>
                  <a:srgbClr val="FF0000"/>
                </a:solidFill>
                <a:latin typeface="Times New Roman" panose="02020603050405020304" pitchFamily="18" charset="0"/>
                <a:cs typeface="Times New Roman" panose="02020603050405020304" pitchFamily="18" charset="0"/>
              </a:rPr>
              <a:t>Chủ đề đại hội: </a:t>
            </a:r>
            <a:r>
              <a:rPr lang="af-ZA" sz="2400" b="1">
                <a:solidFill>
                  <a:srgbClr val="002060"/>
                </a:solidFill>
                <a:latin typeface="Times New Roman" panose="02020603050405020304" pitchFamily="18" charset="0"/>
                <a:cs typeface="Times New Roman" panose="02020603050405020304" pitchFamily="18" charset="0"/>
              </a:rPr>
              <a:t>“Xây dựng hệ thống chính trị trong sạch, vững mạnh; phát huy dân chủ, đoàn kết, kỷ cương, trách nhiệm; đổi mới sáng tạo, chủ động thích ứng, phát triển phường long biên văn minh, hiện đại”</a:t>
            </a:r>
            <a:endParaRPr lang="en-US" sz="24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327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Các khâu đột phá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6</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 Diagonal Corner Rectangle 9">
            <a:extLst>
              <a:ext uri="{FF2B5EF4-FFF2-40B4-BE49-F238E27FC236}">
                <a16:creationId xmlns:a16="http://schemas.microsoft.com/office/drawing/2014/main" id="{1EC49A34-9D64-CF53-58F8-8C437E57D1B8}"/>
              </a:ext>
            </a:extLst>
          </p:cNvPr>
          <p:cNvSpPr/>
          <p:nvPr/>
        </p:nvSpPr>
        <p:spPr>
          <a:xfrm>
            <a:off x="110546" y="1747350"/>
            <a:ext cx="3866368" cy="4987279"/>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af-ZA"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 Chuyển đổi số sâu rộng, toàn diện, bứt phá, hướng đến người dân và doanh nghiệp. Cán bộ, đảng viên là chủ thể triển khai, thực hiện Chính quyền số; Doanh nghiệp và người dân là chủ thể trong phát triển kinh tế số và xã hội số.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C75BEFED-1775-79D2-86D2-3E4DED300E8A}"/>
              </a:ext>
            </a:extLst>
          </p:cNvPr>
          <p:cNvPicPr>
            <a:picLocks noChangeAspect="1"/>
          </p:cNvPicPr>
          <p:nvPr/>
        </p:nvPicPr>
        <p:blipFill>
          <a:blip r:embed="rId5"/>
          <a:stretch>
            <a:fillRect/>
          </a:stretch>
        </p:blipFill>
        <p:spPr>
          <a:xfrm>
            <a:off x="4081705" y="4295043"/>
            <a:ext cx="4127628" cy="2491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07BFCCB9-1A83-4A65-5E2A-674C277B07AA}"/>
              </a:ext>
            </a:extLst>
          </p:cNvPr>
          <p:cNvPicPr>
            <a:picLocks noChangeAspect="1"/>
          </p:cNvPicPr>
          <p:nvPr/>
        </p:nvPicPr>
        <p:blipFill>
          <a:blip r:embed="rId6"/>
          <a:stretch>
            <a:fillRect/>
          </a:stretch>
        </p:blipFill>
        <p:spPr>
          <a:xfrm>
            <a:off x="8322758" y="4291568"/>
            <a:ext cx="3811563" cy="2491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ound Diagonal Corner Rectangle 12">
            <a:extLst>
              <a:ext uri="{FF2B5EF4-FFF2-40B4-BE49-F238E27FC236}">
                <a16:creationId xmlns:a16="http://schemas.microsoft.com/office/drawing/2014/main" id="{CAE827D4-79C0-B3BC-0DB4-C459BF800207}"/>
              </a:ext>
            </a:extLst>
          </p:cNvPr>
          <p:cNvSpPr/>
          <p:nvPr/>
        </p:nvSpPr>
        <p:spPr>
          <a:xfrm>
            <a:off x="4081704" y="1667964"/>
            <a:ext cx="8033603" cy="2491135"/>
          </a:xfrm>
          <a:prstGeom prst="round2Diag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Một số chỉ tiêu CT 02-CTr/ĐU: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300" b="1">
                <a:solidFill>
                  <a:schemeClr val="bg1"/>
                </a:solidFill>
                <a:latin typeface="Times New Roman" panose="02020603050405020304" pitchFamily="18" charset="0"/>
                <a:cs typeface="Times New Roman" panose="02020603050405020304" pitchFamily="18" charset="0"/>
              </a:rPr>
              <a:t>1. Chính quyền số</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300" b="1">
                <a:solidFill>
                  <a:schemeClr val="bg1"/>
                </a:solidFill>
                <a:latin typeface="Times New Roman" panose="02020603050405020304" pitchFamily="18" charset="0"/>
                <a:cs typeface="Times New Roman" panose="02020603050405020304" pitchFamily="18" charset="0"/>
              </a:rPr>
              <a:t>2. Kinh tế số</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300" b="1">
                <a:solidFill>
                  <a:schemeClr val="bg1"/>
                </a:solidFill>
                <a:latin typeface="Times New Roman" panose="02020603050405020304" pitchFamily="18" charset="0"/>
                <a:cs typeface="Times New Roman" panose="02020603050405020304" pitchFamily="18" charset="0"/>
              </a:rPr>
              <a:t>3. Xã hội số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4. </a:t>
            </a:r>
            <a:r>
              <a:rPr kumimoji="0" lang="en-US"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Hạ tầng và Dữ</a:t>
            </a:r>
            <a:r>
              <a:rPr lang="en-US" sz="2300" b="1">
                <a:solidFill>
                  <a:schemeClr val="bg1"/>
                </a:solidFill>
                <a:latin typeface="Times New Roman" panose="02020603050405020304" pitchFamily="18" charset="0"/>
                <a:cs typeface="Times New Roman" panose="02020603050405020304" pitchFamily="18" charset="0"/>
              </a:rPr>
              <a:t> liệu số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5. An toàn, an ninh mạng</a:t>
            </a:r>
            <a:endParaRPr kumimoji="0" lang="vi-VN"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760916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9" y="29210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grpSp>
        <p:nvGrpSpPr>
          <p:cNvPr id="3" name="Group 2"/>
          <p:cNvGrpSpPr/>
          <p:nvPr/>
        </p:nvGrpSpPr>
        <p:grpSpPr>
          <a:xfrm>
            <a:off x="786101" y="815719"/>
            <a:ext cx="10632170" cy="846937"/>
            <a:chOff x="782301" y="1335480"/>
            <a:chExt cx="10632170" cy="846937"/>
          </a:xfrm>
        </p:grpSpPr>
        <p:sp>
          <p:nvSpPr>
            <p:cNvPr id="8" name="Freeform 7"/>
            <p:cNvSpPr/>
            <p:nvPr/>
          </p:nvSpPr>
          <p:spPr>
            <a:xfrm>
              <a:off x="1205770" y="1420174"/>
              <a:ext cx="10208701" cy="677550"/>
            </a:xfrm>
            <a:custGeom>
              <a:avLst/>
              <a:gdLst>
                <a:gd name="connsiteX0" fmla="*/ 0 w 10208701"/>
                <a:gd name="connsiteY0" fmla="*/ 0 h 677550"/>
                <a:gd name="connsiteX1" fmla="*/ 10208701 w 10208701"/>
                <a:gd name="connsiteY1" fmla="*/ 0 h 677550"/>
                <a:gd name="connsiteX2" fmla="*/ 10208701 w 10208701"/>
                <a:gd name="connsiteY2" fmla="*/ 677550 h 677550"/>
                <a:gd name="connsiteX3" fmla="*/ 0 w 10208701"/>
                <a:gd name="connsiteY3" fmla="*/ 677550 h 677550"/>
                <a:gd name="connsiteX4" fmla="*/ 0 w 10208701"/>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8701" h="677550">
                  <a:moveTo>
                    <a:pt x="0" y="0"/>
                  </a:moveTo>
                  <a:lnTo>
                    <a:pt x="10208701" y="0"/>
                  </a:lnTo>
                  <a:lnTo>
                    <a:pt x="10208701" y="677550"/>
                  </a:lnTo>
                  <a:lnTo>
                    <a:pt x="0" y="6775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805" tIns="76200" rIns="76200" bIns="762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Các khâu đột phá </a:t>
              </a:r>
            </a:p>
          </p:txBody>
        </p:sp>
        <p:sp>
          <p:nvSpPr>
            <p:cNvPr id="9" name="Oval 8"/>
            <p:cNvSpPr/>
            <p:nvPr/>
          </p:nvSpPr>
          <p:spPr>
            <a:xfrm>
              <a:off x="782301" y="1335480"/>
              <a:ext cx="846937" cy="846937"/>
            </a:xfrm>
            <a:prstGeom prst="ellipse">
              <a:avLst/>
            </a:prstGeom>
            <a:solidFill>
              <a:schemeClr val="accent2">
                <a:lumMod val="75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a:ea typeface="+mn-ea"/>
                  <a:cs typeface="+mn-cs"/>
                </a:rPr>
                <a:t>6</a:t>
              </a:r>
            </a:p>
          </p:txBody>
        </p:sp>
      </p:grpSp>
      <p:sp>
        <p:nvSpPr>
          <p:cNvPr id="4" name="Rectangle 3">
            <a:extLst>
              <a:ext uri="{FF2B5EF4-FFF2-40B4-BE49-F238E27FC236}">
                <a16:creationId xmlns:a16="http://schemas.microsoft.com/office/drawing/2014/main" id="{1633AA37-AF9A-539F-DBC3-AE6C64946242}"/>
              </a:ext>
            </a:extLst>
          </p:cNvPr>
          <p:cNvSpPr/>
          <p:nvPr/>
        </p:nvSpPr>
        <p:spPr>
          <a:xfrm>
            <a:off x="8632" y="-31242"/>
            <a:ext cx="12187109" cy="7239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NHIỆM VỤ, GIẢI PHÁP TRỌNG TÂM TRÊN CÁC LĨNH VỰC</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VÀ </a:t>
            </a:r>
            <a:r>
              <a:rPr kumimoji="0" lang="en-GB"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a:t>
            </a:r>
            <a:r>
              <a:rPr kumimoji="0" lang="vi-VN" sz="2400" b="1" i="1" u="none" strike="noStrike" kern="800" cap="none" spc="-1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HÂU ĐỘT PHÁ</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 Diagonal Corner Rectangle 10">
            <a:extLst>
              <a:ext uri="{FF2B5EF4-FFF2-40B4-BE49-F238E27FC236}">
                <a16:creationId xmlns:a16="http://schemas.microsoft.com/office/drawing/2014/main" id="{1DA597E9-0D1E-8DA6-8055-C7B9B5E6693A}"/>
              </a:ext>
            </a:extLst>
          </p:cNvPr>
          <p:cNvSpPr/>
          <p:nvPr/>
        </p:nvSpPr>
        <p:spPr>
          <a:xfrm>
            <a:off x="107975" y="1765297"/>
            <a:ext cx="3016225" cy="5092703"/>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800">
                <a:latin typeface="Times New Roman" panose="02020603050405020304" pitchFamily="18" charset="0"/>
                <a:cs typeface="Times New Roman" panose="02020603050405020304" pitchFamily="18" charset="0"/>
              </a:rPr>
              <a:t>3. Tập trung đầu tư kết cấu hạ tầng hướng tới đô thị Xanh - Văn minh - Hiện đại; trọng tâm là công tác lập, quản lý quy hoạch và triển khai đầu tư vùng bãi Sông Hồng.</a:t>
            </a:r>
            <a:endParaRPr lang="en-US" sz="2800">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AD38CFFE-4F2F-A985-D215-A7C704B7CA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20" t="7408" r="672" b="6878"/>
          <a:stretch/>
        </p:blipFill>
        <p:spPr>
          <a:xfrm>
            <a:off x="6813576" y="3429000"/>
            <a:ext cx="5301733" cy="3429000"/>
          </a:xfrm>
          <a:prstGeom prst="rect">
            <a:avLst/>
          </a:prstGeom>
        </p:spPr>
      </p:pic>
      <p:sp>
        <p:nvSpPr>
          <p:cNvPr id="29" name="Round Diagonal Corner Rectangle 12">
            <a:extLst>
              <a:ext uri="{FF2B5EF4-FFF2-40B4-BE49-F238E27FC236}">
                <a16:creationId xmlns:a16="http://schemas.microsoft.com/office/drawing/2014/main" id="{0EE91F8A-5C6B-2FAD-4902-0BF885942909}"/>
              </a:ext>
            </a:extLst>
          </p:cNvPr>
          <p:cNvSpPr/>
          <p:nvPr/>
        </p:nvSpPr>
        <p:spPr>
          <a:xfrm>
            <a:off x="3232176" y="1768813"/>
            <a:ext cx="8883134" cy="1560073"/>
          </a:xfrm>
          <a:prstGeom prst="round2Diag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Ch</a:t>
            </a:r>
            <a:r>
              <a:rPr kumimoji="0" lang="vi-VN"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ươ</a:t>
            </a:r>
            <a:r>
              <a:rPr kumimoji="0" lang="en-US" sz="23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ng trình 03-CTr/ĐU: </a:t>
            </a:r>
            <a:r>
              <a:rPr kumimoji="0" lang="vi-VN" sz="23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Đầu tư hệ thống hạ tầng hướng tới đô thị “Xanh - Văn  minh - Hiện đại”, trọng tâm là công tác lập, quản lý quy hoạch và triển  khai đầu tư vùng bãi Sông Hồng, giai đoạn 2025-2030</a:t>
            </a:r>
          </a:p>
        </p:txBody>
      </p:sp>
      <p:sp>
        <p:nvSpPr>
          <p:cNvPr id="30" name="Rectangle 29">
            <a:extLst>
              <a:ext uri="{FF2B5EF4-FFF2-40B4-BE49-F238E27FC236}">
                <a16:creationId xmlns:a16="http://schemas.microsoft.com/office/drawing/2014/main" id="{2FBC6F0C-2D38-A13F-A99A-063ABEF44726}"/>
              </a:ext>
            </a:extLst>
          </p:cNvPr>
          <p:cNvSpPr/>
          <p:nvPr/>
        </p:nvSpPr>
        <p:spPr>
          <a:xfrm>
            <a:off x="3232176" y="3924300"/>
            <a:ext cx="3473424" cy="2933700"/>
          </a:xfrm>
          <a:prstGeom prst="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Một số chỉ tiêu: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a:solidFill>
                  <a:schemeClr val="bg1"/>
                </a:solidFill>
                <a:latin typeface="Times New Roman" panose="02020603050405020304" pitchFamily="18" charset="0"/>
                <a:cs typeface="Times New Roman" panose="02020603050405020304" pitchFamily="18" charset="0"/>
              </a:rPr>
              <a:t>1. Về quy hoạch</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a:solidFill>
                  <a:schemeClr val="bg1"/>
                </a:solidFill>
                <a:latin typeface="Times New Roman" panose="02020603050405020304" pitchFamily="18" charset="0"/>
                <a:cs typeface="Times New Roman" panose="02020603050405020304" pitchFamily="18" charset="0"/>
              </a:rPr>
              <a:t>2. Về đầu t</a:t>
            </a:r>
            <a:r>
              <a:rPr lang="vi-VN" sz="2200" b="1">
                <a:solidFill>
                  <a:schemeClr val="bg1"/>
                </a:solidFill>
                <a:latin typeface="Times New Roman" panose="02020603050405020304" pitchFamily="18" charset="0"/>
                <a:cs typeface="Times New Roman" panose="02020603050405020304" pitchFamily="18" charset="0"/>
              </a:rPr>
              <a:t>ư</a:t>
            </a:r>
            <a:r>
              <a:rPr lang="en-US" sz="2200" b="1">
                <a:solidFill>
                  <a:schemeClr val="bg1"/>
                </a:solidFill>
                <a:latin typeface="Times New Roman" panose="02020603050405020304" pitchFamily="18" charset="0"/>
                <a:cs typeface="Times New Roman" panose="02020603050405020304" pitchFamily="18" charset="0"/>
              </a:rPr>
              <a:t> hạ tầng kỹ thuật - xã hội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a:solidFill>
                  <a:schemeClr val="bg1"/>
                </a:solidFill>
                <a:latin typeface="Times New Roman" panose="02020603050405020304" pitchFamily="18" charset="0"/>
                <a:cs typeface="Times New Roman" panose="02020603050405020304" pitchFamily="18" charset="0"/>
              </a:rPr>
              <a:t>3. Về chỉnh trang đô thị và duy tu duy trì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4. </a:t>
            </a:r>
            <a:r>
              <a:rPr kumimoji="0" lang="en-US" sz="22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Về môi tr</a:t>
            </a:r>
            <a:r>
              <a:rPr kumimoji="0" lang="vi-VN" sz="22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ường</a:t>
            </a:r>
            <a:endParaRPr lang="en-US" sz="2200" b="1">
              <a:solidFill>
                <a:schemeClr val="bg1"/>
              </a:solidFill>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E39BE0FF-6BCC-5093-5D3C-B89FFFEACD27}"/>
              </a:ext>
            </a:extLst>
          </p:cNvPr>
          <p:cNvCxnSpPr>
            <a:cxnSpLocks/>
          </p:cNvCxnSpPr>
          <p:nvPr/>
        </p:nvCxnSpPr>
        <p:spPr>
          <a:xfrm>
            <a:off x="4889500" y="3429000"/>
            <a:ext cx="0" cy="387350"/>
          </a:xfrm>
          <a:prstGeom prst="straightConnector1">
            <a:avLst/>
          </a:prstGeom>
          <a:ln w="60325">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60875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0" y="-2667470"/>
            <a:ext cx="12193728" cy="1219294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807" y="1028065"/>
            <a:ext cx="8115936" cy="54106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Vertical Scroll 4"/>
          <p:cNvSpPr/>
          <p:nvPr/>
        </p:nvSpPr>
        <p:spPr>
          <a:xfrm>
            <a:off x="7242629" y="0"/>
            <a:ext cx="4951100" cy="6858000"/>
          </a:xfrm>
          <a:prstGeom prst="vertic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000" b="1" kern="800" spc="-10">
                <a:latin typeface="Times New Roman" panose="02020603050405020304" pitchFamily="18" charset="0"/>
                <a:ea typeface="Times New Roman" panose="02020603050405020304" pitchFamily="18" charset="0"/>
                <a:cs typeface="Times New Roman" panose="02020603050405020304" pitchFamily="18" charset="0"/>
              </a:rPr>
              <a:t>II. Thông qua báo cáo tổng hợp ý kiến của các tổ chức cơ sở đảng trực thuộc và các tầng lớp nhân dân đóng góp vào dự thảo Văn kiện trình Đại hội XIV của Đảng; báo cáo tổng hợp ý kiến vào dự thảo Báo cáo chính trị trình Đại hội XVIII Đảng bộ Thành phố. Giao cho Ban Chấp hành Đảng bộ phường khóa I (nhiệm kỳ 2025 - 2030) căn cứ ý kiến thảo luận tại Đại hội để bổ sung, hoàn chỉnh, báo cáo Ban Chấp hành Đảng bộ Thành phố</a:t>
            </a:r>
            <a:r>
              <a:rPr lang="vi-VN" sz="2000" b="1" kern="800" spc="-10">
                <a:latin typeface="Times New Roman" panose="02020603050405020304" pitchFamily="18" charset="0"/>
                <a:ea typeface="Times New Roman" panose="02020603050405020304" pitchFamily="18" charset="0"/>
                <a:cs typeface="Times New Roman" panose="02020603050405020304" pitchFamily="18" charset="0"/>
              </a:rPr>
              <a:t>; bổ sung, hoàn chỉnh văn kiện Đại hội I của Đảng bộ phường Long Biên và cụ thể hóa vào chương trình hành động để ban hành, tổ chức thực hiện.</a:t>
            </a:r>
            <a:endParaRPr lang="en-US" sz="2000" b="1" kern="80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779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15591" b="7962"/>
          <a:stretch/>
        </p:blipFill>
        <p:spPr>
          <a:xfrm>
            <a:off x="-1" y="633369"/>
            <a:ext cx="12187109" cy="6211171"/>
          </a:xfrm>
          <a:prstGeom prst="rect">
            <a:avLst/>
          </a:prstGeom>
        </p:spPr>
      </p:pic>
      <p:sp>
        <p:nvSpPr>
          <p:cNvPr id="13" name="Round Diagonal Corner Rectangle 12"/>
          <p:cNvSpPr/>
          <p:nvPr/>
        </p:nvSpPr>
        <p:spPr>
          <a:xfrm>
            <a:off x="0" y="5040379"/>
            <a:ext cx="6152558" cy="1804161"/>
          </a:xfrm>
          <a:prstGeom prst="round2Diag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af-ZA"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r>
              <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af-ZA"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Tuyên truyền chỉ thị và chủ tr</a:t>
            </a:r>
            <a:r>
              <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ươn</a:t>
            </a:r>
            <a:r>
              <a:rPr lang="en-US" sz="2000">
                <a:solidFill>
                  <a:prstClr val="white"/>
                </a:solidFill>
                <a:latin typeface="Times New Roman" panose="02020603050405020304" pitchFamily="18" charset="0"/>
                <a:cs typeface="Times New Roman" panose="02020603050405020304" pitchFamily="18" charset="0"/>
              </a:rPr>
              <a:t>g </a:t>
            </a:r>
            <a:r>
              <a:rPr kumimoji="0" lang="af-ZA"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Nghị quyết Đại hội lần thứ XIV của Đảng; Quán triệt, triển khai Nghị quyết Đại hội lần thứ XVIII Đảng bộ thành phố Hà Nội, Nghị quyết Đại hội lần thứ I của Đảng bộ phường đến các chi bộ, cán bộ, đảng viên và Nhân dân trên địa bàn.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ound Diagonal Corner Rectangle 13"/>
          <p:cNvSpPr/>
          <p:nvPr/>
        </p:nvSpPr>
        <p:spPr>
          <a:xfrm>
            <a:off x="6155436" y="5040378"/>
            <a:ext cx="6040306" cy="1804161"/>
          </a:xfrm>
          <a:prstGeom prst="round2Diag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af-ZA"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Xây dựng Chương trình công tác toàn khóa; chỉ đạo cấp ủy cơ sở xây dựng và triển khai thực hiện các chương trình công tác, kế hoạch thực hiện, sớm đưa Nghị quyết Đại hội vào cuộc sống. </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0" y="0"/>
            <a:ext cx="12187109" cy="660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000" b="1" i="0" u="none" strike="noStrike" kern="800" cap="none" spc="-1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III. GIAO BAN CHẤP HÀNH ĐẢNG BỘ PHƯỜNG KHÓA I  CĂN CỨ NGHỊ QUYẾT ĐẠI HỘI.</a:t>
            </a:r>
            <a:endParaRPr kumimoji="0" lang="en-US" sz="2000" b="1"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57278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15591" b="7962"/>
          <a:stretch/>
        </p:blipFill>
        <p:spPr>
          <a:xfrm>
            <a:off x="-1" y="633369"/>
            <a:ext cx="12187109" cy="6211171"/>
          </a:xfrm>
          <a:prstGeom prst="rect">
            <a:avLst/>
          </a:prstGeom>
        </p:spPr>
      </p:pic>
      <p:sp>
        <p:nvSpPr>
          <p:cNvPr id="13" name="Round Diagonal Corner Rectangle 12"/>
          <p:cNvSpPr/>
          <p:nvPr/>
        </p:nvSpPr>
        <p:spPr>
          <a:xfrm>
            <a:off x="0" y="5372100"/>
            <a:ext cx="12193728" cy="1472440"/>
          </a:xfrm>
          <a:prstGeom prst="round2Diag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Các nhiệm vụ đã chỉ đạo thực</a:t>
            </a:r>
            <a:r>
              <a:rPr lang="en-US" sz="2400" b="1">
                <a:solidFill>
                  <a:srgbClr val="FFFF00"/>
                </a:solidFill>
                <a:latin typeface="Arial" panose="020B0604020202020204" pitchFamily="34" charset="0"/>
                <a:cs typeface="Arial" panose="020B0604020202020204" pitchFamily="34" charset="0"/>
              </a:rPr>
              <a:t> hiện:</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 Ch</a:t>
            </a: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ươ</a:t>
            </a:r>
            <a:r>
              <a:rPr lang="en-US" sz="2000" b="1">
                <a:solidFill>
                  <a:prstClr val="white"/>
                </a:solidFill>
                <a:latin typeface="Arial" panose="020B0604020202020204" pitchFamily="34" charset="0"/>
                <a:cs typeface="Arial" panose="020B0604020202020204" pitchFamily="34" charset="0"/>
              </a:rPr>
              <a:t>ng trình cấp ủy (03): Nâng cao chất l</a:t>
            </a:r>
            <a:r>
              <a:rPr lang="vi-VN" sz="2000" b="1">
                <a:solidFill>
                  <a:prstClr val="white"/>
                </a:solidFill>
                <a:latin typeface="Arial" panose="020B0604020202020204" pitchFamily="34" charset="0"/>
                <a:cs typeface="Arial" panose="020B0604020202020204" pitchFamily="34" charset="0"/>
              </a:rPr>
              <a:t>ượng</a:t>
            </a:r>
            <a:r>
              <a:rPr lang="en-US" sz="2000" b="1">
                <a:solidFill>
                  <a:prstClr val="white"/>
                </a:solidFill>
                <a:latin typeface="Arial" panose="020B0604020202020204" pitchFamily="34" charset="0"/>
                <a:cs typeface="Arial" panose="020B0604020202020204" pitchFamily="34" charset="0"/>
              </a:rPr>
              <a:t> hệ thống CT; Chuyển đổi số; Đầu t</a:t>
            </a:r>
            <a:r>
              <a:rPr lang="vi-VN" sz="2000" b="1">
                <a:solidFill>
                  <a:prstClr val="white"/>
                </a:solidFill>
                <a:latin typeface="Arial" panose="020B0604020202020204" pitchFamily="34" charset="0"/>
                <a:cs typeface="Arial" panose="020B0604020202020204" pitchFamily="34" charset="0"/>
              </a:rPr>
              <a:t>ư</a:t>
            </a:r>
            <a:r>
              <a:rPr lang="en-US" sz="2000" b="1">
                <a:solidFill>
                  <a:prstClr val="white"/>
                </a:solidFill>
                <a:latin typeface="Arial" panose="020B0604020202020204" pitchFamily="34" charset="0"/>
                <a:cs typeface="Arial" panose="020B0604020202020204" pitchFamily="34" charset="0"/>
              </a:rPr>
              <a:t> hạ tầng</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 Nghị quyết chuyên đề (02): PCCC và Quản lý đất công, đất nông nghiệp</a:t>
            </a:r>
          </a:p>
        </p:txBody>
      </p:sp>
      <p:sp>
        <p:nvSpPr>
          <p:cNvPr id="5" name="Rectangle 4"/>
          <p:cNvSpPr/>
          <p:nvPr/>
        </p:nvSpPr>
        <p:spPr>
          <a:xfrm>
            <a:off x="0" y="0"/>
            <a:ext cx="12187109" cy="660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000" b="1" i="0" u="none" strike="noStrike" kern="800" cap="none" spc="-1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mn-cs"/>
              </a:rPr>
              <a:t>III. GIAO BAN CHẤP HÀNH ĐẢNG BỘ PHƯỜNG KHÓA I  CĂN CỨ NGHỊ QUYẾT ĐẠI HỘI.</a:t>
            </a:r>
            <a:endParaRPr kumimoji="0" lang="en-US" sz="2000" b="1"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765000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726" b="12679"/>
          <a:stretch/>
        </p:blipFill>
        <p:spPr>
          <a:xfrm>
            <a:off x="-863" y="0"/>
            <a:ext cx="12160250" cy="6435969"/>
          </a:xfrm>
          <a:prstGeom prst="rect">
            <a:avLst/>
          </a:prstGeom>
        </p:spPr>
      </p:pic>
      <p:sp>
        <p:nvSpPr>
          <p:cNvPr id="7" name="Round Diagonal Corner Rectangle 6"/>
          <p:cNvSpPr/>
          <p:nvPr/>
        </p:nvSpPr>
        <p:spPr>
          <a:xfrm>
            <a:off x="-33479" y="5398477"/>
            <a:ext cx="12192866" cy="1459523"/>
          </a:xfrm>
          <a:prstGeom prst="round2Diag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af-ZA" sz="2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Đại hội kêu gọi toàn thể cán bộ, Đảng viên và Nhân dân phường Long Biên, dưới sự lãnh đạo của Ban Chấp hành Đảng bộ phường, đoàn kết, thống nhất, quyết tâm phấn đấu thực hiện thắng lợi Nghị quyết Đại hội lần thứ I, nhiệm kỳ 2025-2030!</a:t>
            </a:r>
            <a:endParaRPr kumimoji="0" lang="en-US" sz="23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354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6" y="0"/>
            <a:ext cx="12187109" cy="6858000"/>
          </a:xfrm>
          <a:prstGeom prst="rect">
            <a:avLst/>
          </a:prstGeom>
          <a:solidFill>
            <a:schemeClr val="accent4">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2" cstate="print">
            <a:alphaModFix amt="46000"/>
            <a:extLst>
              <a:ext uri="{96DAC541-7B7A-43D3-8B79-37D633B846F1}">
                <asvg:svgBlip xmlns="" xmlns:asvg="http://schemas.microsoft.com/office/drawing/2016/SVG/main" r:embed="rId3"/>
              </a:ext>
            </a:extLst>
          </a:blip>
          <a:stretch>
            <a:fillRect/>
          </a:stretch>
        </p:blipFill>
        <p:spPr>
          <a:xfrm>
            <a:off x="-864" y="-2667470"/>
            <a:ext cx="12193728" cy="12192941"/>
          </a:xfrm>
          <a:prstGeom prst="rect">
            <a:avLst/>
          </a:prstGeom>
        </p:spPr>
      </p:pic>
      <p:sp>
        <p:nvSpPr>
          <p:cNvPr id="17" name="Freeform 3">
            <a:extLst>
              <a:ext uri="{FF2B5EF4-FFF2-40B4-BE49-F238E27FC236}">
                <a16:creationId xmlns:a16="http://schemas.microsoft.com/office/drawing/2014/main" id="{7F7EF89E-530B-92EA-E153-EFBD0F58C9BF}"/>
              </a:ext>
            </a:extLst>
          </p:cNvPr>
          <p:cNvSpPr/>
          <p:nvPr/>
        </p:nvSpPr>
        <p:spPr>
          <a:xfrm>
            <a:off x="-7410" y="4678176"/>
            <a:ext cx="12193728" cy="2179824"/>
          </a:xfrm>
          <a:custGeom>
            <a:avLst/>
            <a:gdLst/>
            <a:ahLst/>
            <a:cxnLst/>
            <a:rect l="l" t="t" r="r" b="b"/>
            <a:pathLst>
              <a:path w="19106859" h="3415656">
                <a:moveTo>
                  <a:pt x="0" y="0"/>
                </a:moveTo>
                <a:lnTo>
                  <a:pt x="19106859" y="0"/>
                </a:lnTo>
                <a:lnTo>
                  <a:pt x="19106859" y="3415656"/>
                </a:lnTo>
                <a:lnTo>
                  <a:pt x="0" y="3415656"/>
                </a:lnTo>
                <a:lnTo>
                  <a:pt x="0" y="0"/>
                </a:lnTo>
                <a:close/>
              </a:path>
            </a:pathLst>
          </a:custGeom>
          <a:blipFill>
            <a:blip r:embed="rId4"/>
            <a:stretch>
              <a:fillRect t="-1173" b="-17632"/>
            </a:stretch>
          </a:blipFill>
        </p:spPr>
        <p:txBody>
          <a:bodyPr/>
          <a:lstStyle/>
          <a:p>
            <a:endParaRPr lang="en-US" dirty="0"/>
          </a:p>
        </p:txBody>
      </p:sp>
      <p:sp>
        <p:nvSpPr>
          <p:cNvPr id="3" name="Rectangle 2"/>
          <p:cNvSpPr/>
          <p:nvPr/>
        </p:nvSpPr>
        <p:spPr>
          <a:xfrm>
            <a:off x="985658" y="2682722"/>
            <a:ext cx="10220683" cy="1323439"/>
          </a:xfrm>
          <a:prstGeom prst="rect">
            <a:avLst/>
          </a:prstGeom>
          <a:noFill/>
        </p:spPr>
        <p:txBody>
          <a:bodyPr wrap="none" lIns="91440" tIns="45720" rIns="91440" bIns="45720">
            <a:spAutoFit/>
          </a:bodyPr>
          <a:lstStyle/>
          <a:p>
            <a:pPr algn="ctr"/>
            <a:r>
              <a:rPr lang="en-US" sz="8000" b="1">
                <a:ln w="22225">
                  <a:solidFill>
                    <a:schemeClr val="accent2"/>
                  </a:solidFill>
                  <a:prstDash val="solid"/>
                </a:ln>
                <a:solidFill>
                  <a:srgbClr val="C00000"/>
                </a:solidFill>
              </a:rPr>
              <a:t>TRÂN TRỌNG CẢM ƠN!</a:t>
            </a:r>
          </a:p>
        </p:txBody>
      </p:sp>
      <p:pic>
        <p:nvPicPr>
          <p:cNvPr id="13" name="Picture 12">
            <a:extLst>
              <a:ext uri="{FF2B5EF4-FFF2-40B4-BE49-F238E27FC236}">
                <a16:creationId xmlns:a16="http://schemas.microsoft.com/office/drawing/2014/main" id="{6D92BB5E-D399-436E-B9DD-650957C7F4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0406" y="932939"/>
            <a:ext cx="2511189" cy="1795501"/>
          </a:xfrm>
          <a:prstGeom prst="rect">
            <a:avLst/>
          </a:prstGeom>
        </p:spPr>
      </p:pic>
    </p:spTree>
    <p:extLst>
      <p:ext uri="{BB962C8B-B14F-4D97-AF65-F5344CB8AC3E}">
        <p14:creationId xmlns:p14="http://schemas.microsoft.com/office/powerpoint/2010/main" val="150846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2" cstate="print">
            <a:alphaModFix amt="46000"/>
            <a:extLst>
              <a:ext uri="{96DAC541-7B7A-43D3-8B79-37D633B846F1}">
                <asvg:svgBlip xmlns="" xmlns:asvg="http://schemas.microsoft.com/office/drawing/2016/SVG/main" r:embed="rId3"/>
              </a:ext>
            </a:extLst>
          </a:blip>
          <a:stretch>
            <a:fillRect/>
          </a:stretch>
        </p:blipFill>
        <p:spPr>
          <a:xfrm>
            <a:off x="-864" y="-2657422"/>
            <a:ext cx="12193728" cy="12192941"/>
          </a:xfrm>
          <a:prstGeom prst="rect">
            <a:avLst/>
          </a:prstGeom>
        </p:spPr>
      </p:pic>
      <p:sp>
        <p:nvSpPr>
          <p:cNvPr id="11" name="TextBox 10">
            <a:extLst>
              <a:ext uri="{FF2B5EF4-FFF2-40B4-BE49-F238E27FC236}">
                <a16:creationId xmlns:a16="http://schemas.microsoft.com/office/drawing/2014/main" id="{ABEC8FB4-B7BA-F7F6-0DB5-274D4997F144}"/>
              </a:ext>
            </a:extLst>
          </p:cNvPr>
          <p:cNvSpPr txBox="1"/>
          <p:nvPr/>
        </p:nvSpPr>
        <p:spPr>
          <a:xfrm>
            <a:off x="-6619" y="302182"/>
            <a:ext cx="12210130" cy="1582484"/>
          </a:xfrm>
          <a:prstGeom prst="rect">
            <a:avLst/>
          </a:prstGeom>
          <a:noFill/>
        </p:spPr>
        <p:txBody>
          <a:bodyPr wrap="square" lIns="91440" tIns="45720" rIns="91440" bIns="45720" rtlCol="0" anchor="t">
            <a:spAutoFit/>
          </a:bodyPr>
          <a:lstStyle/>
          <a:p>
            <a:pPr marL="182880" algn="ctr">
              <a:spcBef>
                <a:spcPts val="100"/>
              </a:spcBef>
            </a:pPr>
            <a:r>
              <a:rPr lang="en-GB" sz="32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ĐẢNG BỘ THÀNH PHỐ HÀ NỘI</a:t>
            </a:r>
            <a:endParaRPr lang="en-US" sz="32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880" algn="ctr">
              <a:spcBef>
                <a:spcPts val="100"/>
              </a:spcBef>
            </a:pP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ĐẢNG ỦY PHƯỜNG LONG BIÊN</a:t>
            </a:r>
            <a:r>
              <a:rPr lang="en-US" sz="3200" b="1">
                <a:solidFill>
                  <a:srgbClr val="FF0000"/>
                </a:solidFill>
                <a:latin typeface="Times New Roman" panose="02020603050405020304" pitchFamily="18" charset="0"/>
                <a:cs typeface="Times New Roman" panose="02020603050405020304" pitchFamily="18" charset="0"/>
              </a:rPr>
              <a:t/>
            </a:r>
            <a:br>
              <a:rPr lang="en-US" sz="3200" b="1">
                <a:solidFill>
                  <a:srgbClr val="FF0000"/>
                </a:solidFill>
                <a:latin typeface="Times New Roman" panose="02020603050405020304" pitchFamily="18" charset="0"/>
                <a:cs typeface="Times New Roman" panose="02020603050405020304" pitchFamily="18" charset="0"/>
              </a:rPr>
            </a:b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6B63DC-EA13-B250-FE31-5B0DFF99A9A8}"/>
              </a:ext>
            </a:extLst>
          </p:cNvPr>
          <p:cNvSpPr txBox="1"/>
          <p:nvPr/>
        </p:nvSpPr>
        <p:spPr>
          <a:xfrm>
            <a:off x="4461" y="1713145"/>
            <a:ext cx="12201928" cy="3924151"/>
          </a:xfrm>
          <a:prstGeom prst="rect">
            <a:avLst/>
          </a:prstGeom>
          <a:noFill/>
        </p:spPr>
        <p:txBody>
          <a:bodyPr wrap="square" lIns="91440" tIns="45720" rIns="91440" bIns="45720" rtlCol="0" anchor="t">
            <a:spAutoFit/>
          </a:bodyPr>
          <a:lstStyle/>
          <a:p>
            <a:pPr algn="ctr">
              <a:spcBef>
                <a:spcPts val="300"/>
              </a:spcBef>
              <a:spcAft>
                <a:spcPts val="300"/>
              </a:spcAft>
            </a:pPr>
            <a:r>
              <a:rPr lang="en-GB" sz="6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NGHỊ</a:t>
            </a:r>
            <a:br>
              <a:rPr lang="en-GB" sz="6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TẬP, QUÁN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TRIỆT NGHỊ </a:t>
            </a:r>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QUYẾT ĐẠI HỘI ĐẢNG BỘ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PHƯỜNG LONG BIÊN </a:t>
            </a:r>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 I, NHIỆM KỲ 2025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2030</a:t>
            </a:r>
            <a:b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TRIỂN KHAI 03 CHƯƠNG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 CÔNG TÁC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 KHÓA</a:t>
            </a:r>
            <a:b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BAN CHẤP HÀNH ĐẢNG BỘ PHƯỜNG</a:t>
            </a:r>
            <a:endParaRPr lang="en-US" sz="32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algn="ctr">
              <a:spcBef>
                <a:spcPts val="300"/>
              </a:spcBef>
              <a:spcAft>
                <a:spcPts val="300"/>
              </a:spcAft>
            </a:pPr>
            <a:r>
              <a:rPr lang="en-US" sz="2800" b="1" i="1">
                <a:solidFill>
                  <a:srgbClr val="0033CC"/>
                </a:solidFill>
                <a:latin typeface="Times New Roman" panose="02020603050405020304" pitchFamily="18" charset="0"/>
                <a:cs typeface="Times New Roman" panose="02020603050405020304" pitchFamily="18" charset="0"/>
              </a:rPr>
              <a:t/>
            </a:r>
            <a:br>
              <a:rPr lang="en-US" sz="2800" b="1" i="1">
                <a:solidFill>
                  <a:srgbClr val="0033CC"/>
                </a:solidFill>
                <a:latin typeface="Times New Roman" panose="02020603050405020304" pitchFamily="18" charset="0"/>
                <a:cs typeface="Times New Roman" panose="02020603050405020304" pitchFamily="18" charset="0"/>
              </a:rPr>
            </a:br>
            <a:r>
              <a:rPr lang="en-US" sz="2800" b="1" i="1">
                <a:solidFill>
                  <a:srgbClr val="0033CC"/>
                </a:solidFill>
                <a:latin typeface="Times New Roman" panose="02020603050405020304" pitchFamily="18" charset="0"/>
                <a:cs typeface="Times New Roman" panose="02020603050405020304" pitchFamily="18" charset="0"/>
              </a:rPr>
              <a:t>Long Biên, ngày 31 tháng 10 năm 2025</a:t>
            </a:r>
          </a:p>
        </p:txBody>
      </p:sp>
      <p:sp>
        <p:nvSpPr>
          <p:cNvPr id="17" name="Freeform 3">
            <a:extLst>
              <a:ext uri="{FF2B5EF4-FFF2-40B4-BE49-F238E27FC236}">
                <a16:creationId xmlns:a16="http://schemas.microsoft.com/office/drawing/2014/main" id="{7F7EF89E-530B-92EA-E153-EFBD0F58C9BF}"/>
              </a:ext>
            </a:extLst>
          </p:cNvPr>
          <p:cNvSpPr/>
          <p:nvPr/>
        </p:nvSpPr>
        <p:spPr>
          <a:xfrm>
            <a:off x="-6619" y="4683200"/>
            <a:ext cx="12193728" cy="2179824"/>
          </a:xfrm>
          <a:custGeom>
            <a:avLst/>
            <a:gdLst/>
            <a:ahLst/>
            <a:cxnLst/>
            <a:rect l="l" t="t" r="r" b="b"/>
            <a:pathLst>
              <a:path w="19106859" h="3415656">
                <a:moveTo>
                  <a:pt x="0" y="0"/>
                </a:moveTo>
                <a:lnTo>
                  <a:pt x="19106859" y="0"/>
                </a:lnTo>
                <a:lnTo>
                  <a:pt x="19106859" y="3415656"/>
                </a:lnTo>
                <a:lnTo>
                  <a:pt x="0" y="3415656"/>
                </a:lnTo>
                <a:lnTo>
                  <a:pt x="0" y="0"/>
                </a:lnTo>
                <a:close/>
              </a:path>
            </a:pathLst>
          </a:custGeom>
          <a:blipFill>
            <a:blip r:embed="rId4"/>
            <a:stretch>
              <a:fillRect t="-1173" b="-17632"/>
            </a:stretch>
          </a:blipFill>
        </p:spPr>
        <p:txBody>
          <a:bodyPr/>
          <a:lstStyle/>
          <a:p>
            <a:endParaRPr lang="en-US" dirty="0"/>
          </a:p>
        </p:txBody>
      </p:sp>
    </p:spTree>
    <p:extLst>
      <p:ext uri="{BB962C8B-B14F-4D97-AF65-F5344CB8AC3E}">
        <p14:creationId xmlns:p14="http://schemas.microsoft.com/office/powerpoint/2010/main" val="157468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2" cstate="print">
            <a:alphaModFix amt="46000"/>
            <a:extLst>
              <a:ext uri="{96DAC541-7B7A-43D3-8B79-37D633B846F1}">
                <asvg:svgBlip xmlns="" xmlns:asvg="http://schemas.microsoft.com/office/drawing/2016/SVG/main" r:embed="rId3"/>
              </a:ext>
            </a:extLst>
          </a:blip>
          <a:stretch>
            <a:fillRect/>
          </a:stretch>
        </p:blipFill>
        <p:spPr>
          <a:xfrm>
            <a:off x="-864" y="-2657422"/>
            <a:ext cx="12193728" cy="12192941"/>
          </a:xfrm>
          <a:prstGeom prst="rect">
            <a:avLst/>
          </a:prstGeom>
        </p:spPr>
      </p:pic>
      <p:sp>
        <p:nvSpPr>
          <p:cNvPr id="11" name="TextBox 10">
            <a:extLst>
              <a:ext uri="{FF2B5EF4-FFF2-40B4-BE49-F238E27FC236}">
                <a16:creationId xmlns:a16="http://schemas.microsoft.com/office/drawing/2014/main" id="{ABEC8FB4-B7BA-F7F6-0DB5-274D4997F144}"/>
              </a:ext>
            </a:extLst>
          </p:cNvPr>
          <p:cNvSpPr txBox="1"/>
          <p:nvPr/>
        </p:nvSpPr>
        <p:spPr>
          <a:xfrm>
            <a:off x="-6619" y="302182"/>
            <a:ext cx="12210130" cy="1582484"/>
          </a:xfrm>
          <a:prstGeom prst="rect">
            <a:avLst/>
          </a:prstGeom>
          <a:noFill/>
        </p:spPr>
        <p:txBody>
          <a:bodyPr wrap="square" lIns="91440" tIns="45720" rIns="91440" bIns="45720" rtlCol="0" anchor="t">
            <a:spAutoFit/>
          </a:bodyPr>
          <a:lstStyle/>
          <a:p>
            <a:pPr marL="182880" algn="ctr">
              <a:spcBef>
                <a:spcPts val="100"/>
              </a:spcBef>
            </a:pPr>
            <a:r>
              <a:rPr lang="en-GB" sz="32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ĐẢNG BỘ THÀNH PHỐ HÀ NỘI</a:t>
            </a:r>
            <a:endParaRPr lang="en-US" sz="32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880" algn="ctr">
              <a:spcBef>
                <a:spcPts val="100"/>
              </a:spcBef>
            </a:pP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ĐẢNG ỦY PHƯỜNG LONG BIÊN</a:t>
            </a:r>
            <a:r>
              <a:rPr lang="en-US" sz="3200" b="1">
                <a:solidFill>
                  <a:srgbClr val="FF0000"/>
                </a:solidFill>
                <a:latin typeface="Times New Roman" panose="02020603050405020304" pitchFamily="18" charset="0"/>
                <a:cs typeface="Times New Roman" panose="02020603050405020304" pitchFamily="18" charset="0"/>
              </a:rPr>
              <a:t/>
            </a:r>
            <a:br>
              <a:rPr lang="en-US" sz="3200" b="1">
                <a:solidFill>
                  <a:srgbClr val="FF0000"/>
                </a:solidFill>
                <a:latin typeface="Times New Roman" panose="02020603050405020304" pitchFamily="18" charset="0"/>
                <a:cs typeface="Times New Roman" panose="02020603050405020304" pitchFamily="18" charset="0"/>
              </a:rPr>
            </a:b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6B63DC-EA13-B250-FE31-5B0DFF99A9A8}"/>
              </a:ext>
            </a:extLst>
          </p:cNvPr>
          <p:cNvSpPr txBox="1"/>
          <p:nvPr/>
        </p:nvSpPr>
        <p:spPr>
          <a:xfrm>
            <a:off x="4461" y="1713145"/>
            <a:ext cx="12201928" cy="3924151"/>
          </a:xfrm>
          <a:prstGeom prst="rect">
            <a:avLst/>
          </a:prstGeom>
          <a:noFill/>
        </p:spPr>
        <p:txBody>
          <a:bodyPr wrap="square" lIns="91440" tIns="45720" rIns="91440" bIns="45720" rtlCol="0" anchor="t">
            <a:spAutoFit/>
          </a:bodyPr>
          <a:lstStyle/>
          <a:p>
            <a:pPr algn="ctr">
              <a:spcBef>
                <a:spcPts val="300"/>
              </a:spcBef>
              <a:spcAft>
                <a:spcPts val="300"/>
              </a:spcAft>
            </a:pPr>
            <a:r>
              <a:rPr lang="en-GB" sz="6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NGHỊ</a:t>
            </a:r>
            <a:br>
              <a:rPr lang="en-GB" sz="6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TẬP, QUÁN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TRIỆT NGHỊ </a:t>
            </a:r>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QUYẾT ĐẠI HỘI ĐẢNG BỘ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PHƯỜNG LONG BIÊN </a:t>
            </a:r>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 I, NHIỆM KỲ 2025 </a:t>
            </a: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2030</a:t>
            </a:r>
            <a:b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TRIỂN KHAI 03 CHƯƠNG TRÌNH TOÀN KHÓA</a:t>
            </a:r>
            <a:b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GB"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BAN CHẤP HÀNH ĐẢNG BỘ PHƯỜNG</a:t>
            </a:r>
            <a:endParaRPr lang="en-US" sz="32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algn="ctr">
              <a:spcBef>
                <a:spcPts val="300"/>
              </a:spcBef>
              <a:spcAft>
                <a:spcPts val="300"/>
              </a:spcAft>
            </a:pPr>
            <a:r>
              <a:rPr lang="en-US" sz="2800" b="1" i="1">
                <a:solidFill>
                  <a:srgbClr val="0033CC"/>
                </a:solidFill>
                <a:latin typeface="Times New Roman" panose="02020603050405020304" pitchFamily="18" charset="0"/>
                <a:cs typeface="Times New Roman" panose="02020603050405020304" pitchFamily="18" charset="0"/>
              </a:rPr>
              <a:t/>
            </a:r>
            <a:br>
              <a:rPr lang="en-US" sz="2800" b="1" i="1">
                <a:solidFill>
                  <a:srgbClr val="0033CC"/>
                </a:solidFill>
                <a:latin typeface="Times New Roman" panose="02020603050405020304" pitchFamily="18" charset="0"/>
                <a:cs typeface="Times New Roman" panose="02020603050405020304" pitchFamily="18" charset="0"/>
              </a:rPr>
            </a:br>
            <a:r>
              <a:rPr lang="en-US" sz="2800" b="1" i="1">
                <a:solidFill>
                  <a:srgbClr val="0033CC"/>
                </a:solidFill>
                <a:latin typeface="Times New Roman" panose="02020603050405020304" pitchFamily="18" charset="0"/>
                <a:cs typeface="Times New Roman" panose="02020603050405020304" pitchFamily="18" charset="0"/>
              </a:rPr>
              <a:t>Long Biên, ngày 31 tháng 10 năm 2025</a:t>
            </a:r>
          </a:p>
        </p:txBody>
      </p:sp>
      <p:sp>
        <p:nvSpPr>
          <p:cNvPr id="17" name="Freeform 3">
            <a:extLst>
              <a:ext uri="{FF2B5EF4-FFF2-40B4-BE49-F238E27FC236}">
                <a16:creationId xmlns:a16="http://schemas.microsoft.com/office/drawing/2014/main" id="{7F7EF89E-530B-92EA-E153-EFBD0F58C9BF}"/>
              </a:ext>
            </a:extLst>
          </p:cNvPr>
          <p:cNvSpPr/>
          <p:nvPr/>
        </p:nvSpPr>
        <p:spPr>
          <a:xfrm>
            <a:off x="-6619" y="4683200"/>
            <a:ext cx="12193728" cy="2179824"/>
          </a:xfrm>
          <a:custGeom>
            <a:avLst/>
            <a:gdLst/>
            <a:ahLst/>
            <a:cxnLst/>
            <a:rect l="l" t="t" r="r" b="b"/>
            <a:pathLst>
              <a:path w="19106859" h="3415656">
                <a:moveTo>
                  <a:pt x="0" y="0"/>
                </a:moveTo>
                <a:lnTo>
                  <a:pt x="19106859" y="0"/>
                </a:lnTo>
                <a:lnTo>
                  <a:pt x="19106859" y="3415656"/>
                </a:lnTo>
                <a:lnTo>
                  <a:pt x="0" y="3415656"/>
                </a:lnTo>
                <a:lnTo>
                  <a:pt x="0" y="0"/>
                </a:lnTo>
                <a:close/>
              </a:path>
            </a:pathLst>
          </a:custGeom>
          <a:blipFill>
            <a:blip r:embed="rId4"/>
            <a:stretch>
              <a:fillRect t="-1173" b="-17632"/>
            </a:stretch>
          </a:blipFill>
        </p:spPr>
        <p:txBody>
          <a:bodyPr/>
          <a:lstStyle/>
          <a:p>
            <a:endParaRPr lang="en-US" dirty="0"/>
          </a:p>
        </p:txBody>
      </p:sp>
    </p:spTree>
    <p:extLst>
      <p:ext uri="{BB962C8B-B14F-4D97-AF65-F5344CB8AC3E}">
        <p14:creationId xmlns:p14="http://schemas.microsoft.com/office/powerpoint/2010/main" val="4043242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3" name="Right Arrow 2"/>
          <p:cNvSpPr/>
          <p:nvPr/>
        </p:nvSpPr>
        <p:spPr>
          <a:xfrm>
            <a:off x="0" y="970287"/>
            <a:ext cx="2732183" cy="4917425"/>
          </a:xfrm>
          <a:prstGeom prst="righ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FF"/>
                </a:solidFill>
                <a:latin typeface="+mj-lt"/>
              </a:rPr>
              <a:t>Kết quả nổi bật nhiệm kỳ 2020–2025</a:t>
            </a:r>
            <a:endParaRPr lang="en-US" sz="2400">
              <a:solidFill>
                <a:srgbClr val="FFFFFF"/>
              </a:solidFill>
              <a:latin typeface="+mj-lt"/>
            </a:endParaRPr>
          </a:p>
        </p:txBody>
      </p:sp>
      <p:sp>
        <p:nvSpPr>
          <p:cNvPr id="11" name="Round Diagonal Corner Rectangle 10"/>
          <p:cNvSpPr/>
          <p:nvPr/>
        </p:nvSpPr>
        <p:spPr>
          <a:xfrm>
            <a:off x="3009900" y="245125"/>
            <a:ext cx="9029700" cy="1812275"/>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200" b="1">
                <a:solidFill>
                  <a:srgbClr val="FFFFFF"/>
                </a:solidFill>
                <a:latin typeface="Times New Roman" panose="02020603050405020304" pitchFamily="18" charset="0"/>
                <a:cs typeface="Times New Roman" panose="02020603050405020304" pitchFamily="18" charset="0"/>
              </a:rPr>
              <a:t>K</a:t>
            </a:r>
            <a:r>
              <a:rPr lang="vi-VN" sz="2200" b="1">
                <a:solidFill>
                  <a:srgbClr val="FFFFFF"/>
                </a:solidFill>
                <a:latin typeface="Times New Roman" panose="02020603050405020304" pitchFamily="18" charset="0"/>
                <a:cs typeface="Times New Roman" panose="02020603050405020304" pitchFamily="18" charset="0"/>
              </a:rPr>
              <a:t>inh tế tiếp tục tăng trưởng ổn định; công tác quản lý đô thị và đất đai được triển khai đồng bộ; hạ tầng kỹ thuật, bộ mặt đô thị có nhiều chuyển biến tích cực; văn hoá – xã hội, giáo dục, y tế được quan tâm; an sinh xã hội được đảm bảo và đời sống nhân dân được cải thiện. </a:t>
            </a:r>
            <a:endParaRPr lang="en-US" sz="2200" b="1">
              <a:solidFill>
                <a:srgbClr val="FFFFFF"/>
              </a:solidFill>
              <a:latin typeface="Times New Roman" panose="02020603050405020304" pitchFamily="18" charset="0"/>
              <a:cs typeface="Times New Roman" panose="02020603050405020304" pitchFamily="18" charset="0"/>
            </a:endParaRPr>
          </a:p>
        </p:txBody>
      </p:sp>
      <p:sp>
        <p:nvSpPr>
          <p:cNvPr id="12" name="Round Diagonal Corner Rectangle 11"/>
          <p:cNvSpPr/>
          <p:nvPr/>
        </p:nvSpPr>
        <p:spPr>
          <a:xfrm>
            <a:off x="3009900" y="2484998"/>
            <a:ext cx="9029700" cy="1812275"/>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200" b="1">
                <a:solidFill>
                  <a:srgbClr val="FFFFFF"/>
                </a:solidFill>
                <a:latin typeface="Times New Roman" panose="02020603050405020304" pitchFamily="18" charset="0"/>
                <a:cs typeface="Times New Roman" panose="02020603050405020304" pitchFamily="18" charset="0"/>
              </a:rPr>
              <a:t>Phương thức lãnh đạo của Đảng ủy, cấp ủy chi bộ từng bước được đổi mới, khẳng định rõ vai trò, trách nhiệm của cán bộ, đảng viên, đặc biệt là người đứng đầu. Hệ thống chính trị từ phường đến tổ dân phố được củng cố, kiện toàn.</a:t>
            </a:r>
            <a:endParaRPr lang="en-US" sz="2200" b="1">
              <a:solidFill>
                <a:srgbClr val="FFFFFF"/>
              </a:solidFill>
              <a:latin typeface="Times New Roman" panose="02020603050405020304" pitchFamily="18" charset="0"/>
              <a:cs typeface="Times New Roman" panose="02020603050405020304" pitchFamily="18" charset="0"/>
            </a:endParaRPr>
          </a:p>
        </p:txBody>
      </p:sp>
      <p:sp>
        <p:nvSpPr>
          <p:cNvPr id="13" name="Round Diagonal Corner Rectangle 12"/>
          <p:cNvSpPr/>
          <p:nvPr/>
        </p:nvSpPr>
        <p:spPr>
          <a:xfrm>
            <a:off x="3009900" y="4591050"/>
            <a:ext cx="9029700" cy="2021825"/>
          </a:xfrm>
          <a:prstGeom prst="round2Diag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200" b="1">
                <a:solidFill>
                  <a:srgbClr val="FFFFFF"/>
                </a:solidFill>
                <a:latin typeface="Times New Roman" panose="02020603050405020304" pitchFamily="18" charset="0"/>
                <a:cs typeface="Times New Roman" panose="02020603050405020304" pitchFamily="18" charset="0"/>
              </a:rPr>
              <a:t>Cải cách hành chính gắn với chuyển đổi số được thực hiện với quyết tâm cao; kỷ luật, kỷ cương và trách nhiệm giải quyết công việc của đội ngũ cán bộ, công chức được nâng lên. Tình hình an ninh chính trị, trật tự an toàn xã hội được đảm bảo; công tác quốc phòng, quân sự địa phương được củng cố, tăng cường.</a:t>
            </a:r>
            <a:endParaRPr lang="en-US" sz="22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0129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4" name="Chevron 3"/>
          <p:cNvSpPr/>
          <p:nvPr/>
        </p:nvSpPr>
        <p:spPr>
          <a:xfrm>
            <a:off x="1548485" y="349093"/>
            <a:ext cx="9166033" cy="705080"/>
          </a:xfrm>
          <a:prstGeom prst="chevron">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a:solidFill>
                  <a:srgbClr val="FF0000"/>
                </a:solidFill>
                <a:latin typeface="Times New Roman" panose="02020603050405020304" pitchFamily="18" charset="0"/>
                <a:cs typeface="Times New Roman" panose="02020603050405020304" pitchFamily="18" charset="0"/>
              </a:rPr>
              <a:t>HẠN CHẾ, KHUYẾT ĐIỂM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796846" y="1269238"/>
            <a:ext cx="2990467" cy="4644994"/>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400" b="1">
                <a:latin typeface="Times New Roman" panose="02020603050405020304" pitchFamily="18" charset="0"/>
                <a:cs typeface="Times New Roman" panose="02020603050405020304" pitchFamily="18" charset="0"/>
              </a:rPr>
              <a:t>Chưa khai thác hết tiềm năng, lợi thế trong phát triền kinh tế; sản xuất nông nghiệp hiệu quả chưa cao; quỹ đất nông nghiệp công ích chưa được đưa vào khai thác có hiệu quả.</a:t>
            </a:r>
            <a:endParaRPr lang="en-US" sz="2400" b="1">
              <a:latin typeface="Times New Roman" panose="02020603050405020304" pitchFamily="18" charset="0"/>
              <a:cs typeface="Times New Roman" panose="02020603050405020304" pitchFamily="18" charset="0"/>
            </a:endParaRPr>
          </a:p>
        </p:txBody>
      </p:sp>
      <p:sp>
        <p:nvSpPr>
          <p:cNvPr id="77" name="Rounded Rectangle 76"/>
          <p:cNvSpPr/>
          <p:nvPr/>
        </p:nvSpPr>
        <p:spPr>
          <a:xfrm>
            <a:off x="4555896" y="1555665"/>
            <a:ext cx="3151210" cy="5105641"/>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400" b="1">
                <a:latin typeface="Times New Roman" panose="02020603050405020304" pitchFamily="18" charset="0"/>
                <a:cs typeface="Times New Roman" panose="02020603050405020304" pitchFamily="18" charset="0"/>
              </a:rPr>
              <a:t>Việc thực hiện Nghị quyết chuyên đề số 04-NQ/QU của Quận ủy còn hạn chế. Cơ sở hạ tầng kỹ thuật, hạ tầng xã hội đã được quan tâm đầu tư, xong còn hạn chế, diện mạo đô thị chưa thực sự "Sáng - Xanh - Sạch - Đẹp".</a:t>
            </a:r>
            <a:endParaRPr lang="en-US" sz="2400" b="1">
              <a:latin typeface="Times New Roman" panose="02020603050405020304" pitchFamily="18" charset="0"/>
              <a:cs typeface="Times New Roman" panose="02020603050405020304" pitchFamily="18" charset="0"/>
            </a:endParaRPr>
          </a:p>
        </p:txBody>
      </p:sp>
      <p:sp>
        <p:nvSpPr>
          <p:cNvPr id="78" name="Rounded Rectangle 77"/>
          <p:cNvSpPr/>
          <p:nvPr/>
        </p:nvSpPr>
        <p:spPr>
          <a:xfrm>
            <a:off x="8401050" y="2419351"/>
            <a:ext cx="2925518" cy="4241956"/>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400" b="1">
                <a:latin typeface="Times New Roman" panose="02020603050405020304" pitchFamily="18" charset="0"/>
                <a:cs typeface="Times New Roman" panose="02020603050405020304" pitchFamily="18" charset="0"/>
              </a:rPr>
              <a:t>Mặt trận Tổ quốc và các Đoàn thể Chính trị - Xã hội có nơi, có thời điêm chưa phát huy hiệu quả trong công tác giám sát, phản biện xã hội.</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277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8" name="Flowchart: Data 7"/>
          <p:cNvSpPr/>
          <p:nvPr/>
        </p:nvSpPr>
        <p:spPr>
          <a:xfrm>
            <a:off x="99152" y="-1"/>
            <a:ext cx="12087956" cy="638629"/>
          </a:xfrm>
          <a:prstGeom prst="flowChartInputOutpu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sz="2800" b="1">
                <a:solidFill>
                  <a:srgbClr val="FF0000"/>
                </a:solidFill>
                <a:latin typeface="Times New Roman" panose="02020603050405020304" pitchFamily="18" charset="0"/>
                <a:cs typeface="Times New Roman" panose="02020603050405020304" pitchFamily="18" charset="0"/>
              </a:rPr>
              <a:t>BÀI HỌC KINH NGHIỆM</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10" name="Round Diagonal Corner Rectangle 9"/>
          <p:cNvSpPr/>
          <p:nvPr/>
        </p:nvSpPr>
        <p:spPr>
          <a:xfrm>
            <a:off x="202664" y="857035"/>
            <a:ext cx="2079716" cy="5671672"/>
          </a:xfrm>
          <a:prstGeom prst="round2Diag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af-ZA" sz="2000" b="1" i="1">
                <a:latin typeface="Times New Roman" panose="02020603050405020304" pitchFamily="18" charset="0"/>
                <a:cs typeface="Times New Roman" panose="02020603050405020304" pitchFamily="18" charset="0"/>
              </a:rPr>
              <a:t>Thứ </a:t>
            </a:r>
            <a:r>
              <a:rPr lang="vi-VN" sz="2000" b="1" i="1">
                <a:latin typeface="Times New Roman" panose="02020603050405020304" pitchFamily="18" charset="0"/>
                <a:cs typeface="Times New Roman" panose="02020603050405020304" pitchFamily="18" charset="0"/>
              </a:rPr>
              <a:t>nhất, </a:t>
            </a:r>
            <a:r>
              <a:rPr lang="af-ZA" sz="2000" b="1">
                <a:latin typeface="Times New Roman" panose="02020603050405020304" pitchFamily="18" charset="0"/>
                <a:cs typeface="Times New Roman" panose="02020603050405020304" pitchFamily="18" charset="0"/>
              </a:rPr>
              <a:t>Phát huy truyền thống đoàn kết, dân chủ, thống nhất trong toàn Đảng bộ và sự đồng thuận của Nhân dân trong quá trình triển khai các nhiệm vụ chính trị, nhất là những nhiệm vụ mới, khó khăn.</a:t>
            </a:r>
          </a:p>
        </p:txBody>
      </p:sp>
      <p:sp>
        <p:nvSpPr>
          <p:cNvPr id="13" name="Round Diagonal Corner Rectangle 12"/>
          <p:cNvSpPr/>
          <p:nvPr/>
        </p:nvSpPr>
        <p:spPr>
          <a:xfrm>
            <a:off x="2363717" y="857035"/>
            <a:ext cx="2401940" cy="5671672"/>
          </a:xfrm>
          <a:prstGeom prst="round2Diag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af-ZA" b="1" i="1">
                <a:latin typeface="Times New Roman" panose="02020603050405020304" pitchFamily="18" charset="0"/>
                <a:cs typeface="Times New Roman" panose="02020603050405020304" pitchFamily="18" charset="0"/>
              </a:rPr>
              <a:t>Thứ</a:t>
            </a:r>
            <a:r>
              <a:rPr lang="vi-VN" b="1" i="1">
                <a:latin typeface="Times New Roman" panose="02020603050405020304" pitchFamily="18" charset="0"/>
                <a:cs typeface="Times New Roman" panose="02020603050405020304" pitchFamily="18" charset="0"/>
              </a:rPr>
              <a:t> hai,</a:t>
            </a:r>
            <a:r>
              <a:rPr lang="af-ZA" b="1">
                <a:latin typeface="Times New Roman" panose="02020603050405020304" pitchFamily="18" charset="0"/>
                <a:cs typeface="Times New Roman" panose="02020603050405020304" pitchFamily="18" charset="0"/>
              </a:rPr>
              <a:t> Chủ động trong công tác lãnh đạo, chỉ đạo; lựa chọn nhiệm vụ trọng tâm, trọng điểm để tập trung lãnh đạo, chỉ đạo. Tăng cường kỷ luật, kỷ cương, đề cao trách nhiệm cá nhân, nhất là vai trò của người đứng đầu; đẩy mạnh cải cách hành chính, chuyển đổi số, ứng dụng công nghệ thông tin trong quản lý, điều hành.</a:t>
            </a:r>
          </a:p>
        </p:txBody>
      </p:sp>
      <p:sp>
        <p:nvSpPr>
          <p:cNvPr id="14" name="Round Diagonal Corner Rectangle 13"/>
          <p:cNvSpPr/>
          <p:nvPr/>
        </p:nvSpPr>
        <p:spPr>
          <a:xfrm>
            <a:off x="4846993" y="857035"/>
            <a:ext cx="2421155" cy="5671672"/>
          </a:xfrm>
          <a:prstGeom prst="round2Diag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af-ZA" b="1" i="1">
                <a:latin typeface="Times New Roman" panose="02020603050405020304" pitchFamily="18" charset="0"/>
                <a:cs typeface="Times New Roman" panose="02020603050405020304" pitchFamily="18" charset="0"/>
              </a:rPr>
              <a:t>Thứ</a:t>
            </a:r>
            <a:r>
              <a:rPr lang="vi-VN" b="1" i="1">
                <a:latin typeface="Times New Roman" panose="02020603050405020304" pitchFamily="18" charset="0"/>
                <a:cs typeface="Times New Roman" panose="02020603050405020304" pitchFamily="18" charset="0"/>
              </a:rPr>
              <a:t> ba,</a:t>
            </a:r>
            <a:r>
              <a:rPr lang="af-ZA" b="1">
                <a:latin typeface="Times New Roman" panose="02020603050405020304" pitchFamily="18" charset="0"/>
                <a:cs typeface="Times New Roman" panose="02020603050405020304" pitchFamily="18" charset="0"/>
              </a:rPr>
              <a:t> Thực hiện tốt công tác xây dựng chỉnh đốn đảng và hệ thống chính trị trong sạch vững mạnh. Xây dựng đội ngũ cán bộ, đảng viên, công chức, viên chức nhất là đội ngũ cán bộ lãnh đạo chủ chốt phường có đủ phẩm chất, năng lực, có ý chí</a:t>
            </a:r>
            <a:r>
              <a:rPr lang="vi-VN" b="1">
                <a:latin typeface="Times New Roman" panose="02020603050405020304" pitchFamily="18" charset="0"/>
                <a:cs typeface="Times New Roman" panose="02020603050405020304" pitchFamily="18" charset="0"/>
              </a:rPr>
              <a:t> quyết tâm,</a:t>
            </a:r>
            <a:r>
              <a:rPr lang="af-ZA" b="1">
                <a:latin typeface="Times New Roman" panose="02020603050405020304" pitchFamily="18" charset="0"/>
                <a:cs typeface="Times New Roman" panose="02020603050405020304" pitchFamily="18" charset="0"/>
              </a:rPr>
              <a:t> quyết liệt trong chỉ đạo điều hành; chủ động, sáng tạo trong thực thi.</a:t>
            </a:r>
          </a:p>
        </p:txBody>
      </p:sp>
      <p:sp>
        <p:nvSpPr>
          <p:cNvPr id="15" name="Round Diagonal Corner Rectangle 14"/>
          <p:cNvSpPr/>
          <p:nvPr/>
        </p:nvSpPr>
        <p:spPr>
          <a:xfrm>
            <a:off x="7384260" y="857035"/>
            <a:ext cx="2398022" cy="5671672"/>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af-ZA" b="1" i="1">
                <a:latin typeface="Times New Roman" panose="02020603050405020304" pitchFamily="18" charset="0"/>
                <a:cs typeface="Times New Roman" panose="02020603050405020304" pitchFamily="18" charset="0"/>
              </a:rPr>
              <a:t>Thứ</a:t>
            </a:r>
            <a:r>
              <a:rPr lang="vi-VN" b="1" i="1">
                <a:latin typeface="Times New Roman" panose="02020603050405020304" pitchFamily="18" charset="0"/>
                <a:cs typeface="Times New Roman" panose="02020603050405020304" pitchFamily="18" charset="0"/>
              </a:rPr>
              <a:t> tư,</a:t>
            </a:r>
            <a:r>
              <a:rPr lang="af-ZA" b="1">
                <a:latin typeface="Times New Roman" panose="02020603050405020304" pitchFamily="18" charset="0"/>
                <a:cs typeface="Times New Roman" panose="02020603050405020304" pitchFamily="18" charset="0"/>
              </a:rPr>
              <a:t> Thực hiện có hiệu quả Luật thực hiện dân chủ ở cơ sở. Nêu cao vai trò, trách nhiệm của MTTQ Việt Nam và các đoàn thể chính trị - xã hội trong việc giám sắt, phản biện xã hội, tham gia góp ý xây dựng Đảng, xây dựng chính quyền ngày càng trong sạch vững mạnh, đặc biệt trong việc thực hiện các nhiệm vụ chính trị trọng tâm của địa phương.</a:t>
            </a:r>
            <a:endParaRPr lang="en-US" b="1">
              <a:latin typeface="Times New Roman" panose="02020603050405020304" pitchFamily="18" charset="0"/>
              <a:cs typeface="Times New Roman" panose="02020603050405020304" pitchFamily="18" charset="0"/>
            </a:endParaRPr>
          </a:p>
        </p:txBody>
      </p:sp>
      <p:sp>
        <p:nvSpPr>
          <p:cNvPr id="16" name="Round Diagonal Corner Rectangle 15"/>
          <p:cNvSpPr/>
          <p:nvPr/>
        </p:nvSpPr>
        <p:spPr>
          <a:xfrm>
            <a:off x="9904178" y="857035"/>
            <a:ext cx="2079716" cy="5671672"/>
          </a:xfrm>
          <a:prstGeom prst="round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af-ZA" b="1" i="1">
                <a:latin typeface="Times New Roman" panose="02020603050405020304" pitchFamily="18" charset="0"/>
                <a:cs typeface="Times New Roman" panose="02020603050405020304" pitchFamily="18" charset="0"/>
              </a:rPr>
              <a:t>Thứ</a:t>
            </a:r>
            <a:r>
              <a:rPr lang="vi-VN" b="1" i="1">
                <a:latin typeface="Times New Roman" panose="02020603050405020304" pitchFamily="18" charset="0"/>
                <a:cs typeface="Times New Roman" panose="02020603050405020304" pitchFamily="18" charset="0"/>
              </a:rPr>
              <a:t> năm, </a:t>
            </a:r>
            <a:r>
              <a:rPr lang="af-ZA" b="1">
                <a:latin typeface="Times New Roman" panose="02020603050405020304" pitchFamily="18" charset="0"/>
                <a:cs typeface="Times New Roman" panose="02020603050405020304" pitchFamily="18" charset="0"/>
              </a:rPr>
              <a:t>Đảm bảo an sinh xã hội, quan tâm chăm lo đời sông vật chất, tinh thần của nhân dân. Nâng cao chất lượng, hiệu quả công tác thi đua khen thưởng đam bảo thường xuyên, chính xác, kịp thời tạo động lực cho cán bộ đảng viên, công chức, viên chức trong thực thi nhiệm vụ.</a:t>
            </a:r>
          </a:p>
        </p:txBody>
      </p:sp>
    </p:spTree>
    <p:extLst>
      <p:ext uri="{BB962C8B-B14F-4D97-AF65-F5344CB8AC3E}">
        <p14:creationId xmlns:p14="http://schemas.microsoft.com/office/powerpoint/2010/main" val="72954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4" name="Chevron 3"/>
          <p:cNvSpPr/>
          <p:nvPr/>
        </p:nvSpPr>
        <p:spPr>
          <a:xfrm>
            <a:off x="1510537" y="87315"/>
            <a:ext cx="9166033" cy="705080"/>
          </a:xfrm>
          <a:prstGeom prst="chevron">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b="1" dirty="0">
                <a:solidFill>
                  <a:srgbClr val="FF0000"/>
                </a:solidFill>
                <a:latin typeface="Times New Roman" panose="02020603050405020304" pitchFamily="18" charset="0"/>
                <a:cs typeface="Times New Roman" panose="02020603050405020304" pitchFamily="18" charset="0"/>
              </a:rPr>
              <a:t>VỀ MỤC TIÊU, QUAN ĐIỂM CHỈ ĐẠO, CÁC CHỈ TIÊU, NHIỆM VỤ GIẢI PHÁP CHỦ YẾU THỰC HIỆN NGHỊ QUYẾT ĐẠI HỘI NHIỆM KỲ 2025-2030</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45267" y="1323180"/>
            <a:ext cx="3536950" cy="70508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i="1"/>
              <a:t>Q</a:t>
            </a:r>
            <a:r>
              <a:rPr lang="af-ZA" sz="3200" b="1" i="1"/>
              <a:t>uan điểm chỉ đạo</a:t>
            </a:r>
          </a:p>
        </p:txBody>
      </p:sp>
      <p:sp>
        <p:nvSpPr>
          <p:cNvPr id="3" name="Rectangle 2"/>
          <p:cNvSpPr/>
          <p:nvPr/>
        </p:nvSpPr>
        <p:spPr>
          <a:xfrm>
            <a:off x="2413742" y="826955"/>
            <a:ext cx="7364517" cy="461665"/>
          </a:xfrm>
          <a:prstGeom prst="rect">
            <a:avLst/>
          </a:prstGeom>
        </p:spPr>
        <p:txBody>
          <a:bodyPr wrap="none">
            <a:spAutoFit/>
          </a:bodyPr>
          <a:lstStyle/>
          <a:p>
            <a:r>
              <a:rPr lang="af-ZA" sz="2400" b="1" i="1" kern="800" spc="-10">
                <a:solidFill>
                  <a:srgbClr val="0000CC"/>
                </a:solidFill>
                <a:latin typeface="Times New Roman" panose="02020603050405020304" pitchFamily="18" charset="0"/>
                <a:ea typeface="Times New Roman" panose="02020603050405020304" pitchFamily="18" charset="0"/>
              </a:rPr>
              <a:t>"Dân chủ - Đoàn kết - Kỷ cương - Sáng tạo - Phát triển"</a:t>
            </a:r>
            <a:endParaRPr lang="en-US" sz="2400">
              <a:solidFill>
                <a:srgbClr val="0000CC"/>
              </a:solidFill>
            </a:endParaRPr>
          </a:p>
        </p:txBody>
      </p:sp>
      <p:sp>
        <p:nvSpPr>
          <p:cNvPr id="9" name="Rounded Rectangle 4">
            <a:extLst>
              <a:ext uri="{FF2B5EF4-FFF2-40B4-BE49-F238E27FC236}">
                <a16:creationId xmlns:a16="http://schemas.microsoft.com/office/drawing/2014/main" id="{41078AA4-06AC-C96E-3C2E-279A7CFB0724}"/>
              </a:ext>
            </a:extLst>
          </p:cNvPr>
          <p:cNvSpPr/>
          <p:nvPr/>
        </p:nvSpPr>
        <p:spPr>
          <a:xfrm>
            <a:off x="139701" y="2176696"/>
            <a:ext cx="4889499" cy="459398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f-ZA" sz="2400" b="1">
                <a:latin typeface="+mj-lt"/>
              </a:rPr>
              <a:t>1. Tăng cường công tác xây dựng Đảng; nâng cao năng lực quản lý điều hành của bộ máy chính quyền; đổi mới, nâng cao chất lượng hoạt động của Ủy ban Mặt trận Tổ quốc Việt Nam và các Đoàn thể Chính trị - Xã hội phường. Tăng cường tiềm lực quốc phòng; giữ vững an ninh chính trị, trật tự an toàn xã hội trên địa bàn phường trong mọi tình huống. </a:t>
            </a:r>
            <a:endParaRPr lang="en-US" sz="2400" b="1">
              <a:latin typeface="+mj-lt"/>
            </a:endParaRPr>
          </a:p>
        </p:txBody>
      </p:sp>
      <p:pic>
        <p:nvPicPr>
          <p:cNvPr id="13" name="Picture 12">
            <a:extLst>
              <a:ext uri="{FF2B5EF4-FFF2-40B4-BE49-F238E27FC236}">
                <a16:creationId xmlns:a16="http://schemas.microsoft.com/office/drawing/2014/main" id="{88B15F54-242F-897B-764D-9916B859CD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7921" y="4318401"/>
            <a:ext cx="3538904" cy="2305343"/>
          </a:xfrm>
          <a:prstGeom prst="rect">
            <a:avLst/>
          </a:prstGeom>
        </p:spPr>
      </p:pic>
      <p:pic>
        <p:nvPicPr>
          <p:cNvPr id="15" name="Picture 14">
            <a:extLst>
              <a:ext uri="{FF2B5EF4-FFF2-40B4-BE49-F238E27FC236}">
                <a16:creationId xmlns:a16="http://schemas.microsoft.com/office/drawing/2014/main" id="{F25E1060-3648-74ED-52FE-AA6813949B09}"/>
              </a:ext>
            </a:extLst>
          </p:cNvPr>
          <p:cNvPicPr>
            <a:picLocks noChangeAspect="1"/>
          </p:cNvPicPr>
          <p:nvPr/>
        </p:nvPicPr>
        <p:blipFill>
          <a:blip r:embed="rId6"/>
          <a:stretch>
            <a:fillRect/>
          </a:stretch>
        </p:blipFill>
        <p:spPr>
          <a:xfrm>
            <a:off x="5124471" y="1886511"/>
            <a:ext cx="3383168" cy="2308796"/>
          </a:xfrm>
          <a:prstGeom prst="rect">
            <a:avLst/>
          </a:prstGeom>
        </p:spPr>
      </p:pic>
      <p:pic>
        <p:nvPicPr>
          <p:cNvPr id="17" name="Picture 16">
            <a:extLst>
              <a:ext uri="{FF2B5EF4-FFF2-40B4-BE49-F238E27FC236}">
                <a16:creationId xmlns:a16="http://schemas.microsoft.com/office/drawing/2014/main" id="{DB219B2A-7C7F-E202-0264-63E7C1530168}"/>
              </a:ext>
            </a:extLst>
          </p:cNvPr>
          <p:cNvPicPr>
            <a:picLocks noChangeAspect="1"/>
          </p:cNvPicPr>
          <p:nvPr/>
        </p:nvPicPr>
        <p:blipFill>
          <a:blip r:embed="rId7"/>
          <a:stretch>
            <a:fillRect/>
          </a:stretch>
        </p:blipFill>
        <p:spPr>
          <a:xfrm>
            <a:off x="8577922" y="1889963"/>
            <a:ext cx="3538904" cy="2305343"/>
          </a:xfrm>
          <a:prstGeom prst="rect">
            <a:avLst/>
          </a:prstGeom>
        </p:spPr>
      </p:pic>
      <p:pic>
        <p:nvPicPr>
          <p:cNvPr id="19" name="Picture 18">
            <a:extLst>
              <a:ext uri="{FF2B5EF4-FFF2-40B4-BE49-F238E27FC236}">
                <a16:creationId xmlns:a16="http://schemas.microsoft.com/office/drawing/2014/main" id="{5768EF1D-88A2-00BC-998A-B053FB0EB900}"/>
              </a:ext>
            </a:extLst>
          </p:cNvPr>
          <p:cNvPicPr>
            <a:picLocks noChangeAspect="1"/>
          </p:cNvPicPr>
          <p:nvPr/>
        </p:nvPicPr>
        <p:blipFill>
          <a:blip r:embed="rId8"/>
          <a:stretch>
            <a:fillRect/>
          </a:stretch>
        </p:blipFill>
        <p:spPr>
          <a:xfrm>
            <a:off x="5138740" y="4318402"/>
            <a:ext cx="3368897" cy="2328118"/>
          </a:xfrm>
          <a:prstGeom prst="rect">
            <a:avLst/>
          </a:prstGeom>
        </p:spPr>
      </p:pic>
    </p:spTree>
    <p:extLst>
      <p:ext uri="{BB962C8B-B14F-4D97-AF65-F5344CB8AC3E}">
        <p14:creationId xmlns:p14="http://schemas.microsoft.com/office/powerpoint/2010/main" val="586731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7109" cy="6858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0AAF4F26-BB81-300E-6B25-974B8DFA1CB2}"/>
              </a:ext>
            </a:extLst>
          </p:cNvPr>
          <p:cNvPicPr>
            <a:picLocks noChangeAspect="1"/>
          </p:cNvPicPr>
          <p:nvPr/>
        </p:nvPicPr>
        <p:blipFill>
          <a:blip r:embed="rId3" cstate="print">
            <a:alphaModFix amt="46000"/>
            <a:extLst>
              <a:ext uri="{96DAC541-7B7A-43D3-8B79-37D633B846F1}">
                <asvg:svgBlip xmlns="" xmlns:asvg="http://schemas.microsoft.com/office/drawing/2016/SVG/main" r:embed="rId4"/>
              </a:ext>
            </a:extLst>
          </a:blip>
          <a:stretch>
            <a:fillRect/>
          </a:stretch>
        </p:blipFill>
        <p:spPr>
          <a:xfrm>
            <a:off x="-864" y="-2667470"/>
            <a:ext cx="12193728" cy="12192941"/>
          </a:xfrm>
          <a:prstGeom prst="rect">
            <a:avLst/>
          </a:prstGeom>
        </p:spPr>
      </p:pic>
      <p:sp>
        <p:nvSpPr>
          <p:cNvPr id="4" name="Chevron 3"/>
          <p:cNvSpPr/>
          <p:nvPr/>
        </p:nvSpPr>
        <p:spPr>
          <a:xfrm>
            <a:off x="1510537" y="87315"/>
            <a:ext cx="9166033" cy="705080"/>
          </a:xfrm>
          <a:prstGeom prst="chevron">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VỀ MỤC TIÊU, QUAN ĐIỂM CHỈ ĐẠO, CÁC CHỈ TIÊU, NHIỆM VỤ GIẢI PHÁP CHỦ YẾU THỰC HIỆN NGHỊ QUYẾT ĐẠI HỘI NHIỆM KỲ TỚI</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645266" y="1349826"/>
            <a:ext cx="3536950" cy="70508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1"/>
              <a:t>Q</a:t>
            </a:r>
            <a:r>
              <a:rPr lang="af-ZA" sz="3200" b="1" i="1"/>
              <a:t>uan điểm chỉ đạo</a:t>
            </a:r>
          </a:p>
        </p:txBody>
      </p:sp>
      <p:sp>
        <p:nvSpPr>
          <p:cNvPr id="3" name="Rectangle 2"/>
          <p:cNvSpPr/>
          <p:nvPr/>
        </p:nvSpPr>
        <p:spPr>
          <a:xfrm>
            <a:off x="2413742" y="826955"/>
            <a:ext cx="73645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400" b="1" i="1" u="none" strike="noStrike" kern="800" cap="none" spc="-10" normalizeH="0" baseline="0" noProof="0">
                <a:ln>
                  <a:noFill/>
                </a:ln>
                <a:solidFill>
                  <a:srgbClr val="0000CC"/>
                </a:solidFill>
                <a:effectLst/>
                <a:uLnTx/>
                <a:uFillTx/>
                <a:latin typeface="Times New Roman" panose="02020603050405020304" pitchFamily="18" charset="0"/>
                <a:ea typeface="Times New Roman" panose="02020603050405020304" pitchFamily="18" charset="0"/>
                <a:cs typeface="+mn-cs"/>
              </a:rPr>
              <a:t>"Dân chủ - Đoàn kết - Kỷ cương - Sáng tạo - Phát triển"</a:t>
            </a:r>
            <a:endParaRPr kumimoji="0" lang="en-US" sz="2400" b="0" i="0" u="none" strike="noStrike" kern="1200" cap="none" spc="0" normalizeH="0" baseline="0" noProof="0">
              <a:ln>
                <a:noFill/>
              </a:ln>
              <a:solidFill>
                <a:srgbClr val="0000CC"/>
              </a:solidFill>
              <a:effectLst/>
              <a:uLnTx/>
              <a:uFillTx/>
              <a:latin typeface="Calibri"/>
              <a:ea typeface="+mn-ea"/>
              <a:cs typeface="+mn-cs"/>
            </a:endParaRPr>
          </a:p>
        </p:txBody>
      </p:sp>
      <p:sp>
        <p:nvSpPr>
          <p:cNvPr id="9" name="Rounded Rectangle 4">
            <a:extLst>
              <a:ext uri="{FF2B5EF4-FFF2-40B4-BE49-F238E27FC236}">
                <a16:creationId xmlns:a16="http://schemas.microsoft.com/office/drawing/2014/main" id="{41078AA4-06AC-C96E-3C2E-279A7CFB0724}"/>
              </a:ext>
            </a:extLst>
          </p:cNvPr>
          <p:cNvSpPr/>
          <p:nvPr/>
        </p:nvSpPr>
        <p:spPr>
          <a:xfrm>
            <a:off x="83293" y="2115575"/>
            <a:ext cx="4766407" cy="459398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100" b="1">
                <a:solidFill>
                  <a:prstClr val="white"/>
                </a:solidFill>
                <a:latin typeface="Calibri Light"/>
              </a:rPr>
              <a:t>2. </a:t>
            </a:r>
            <a:r>
              <a:rPr kumimoji="0" lang="vi-VN" sz="2100" b="1" i="0" u="none" strike="noStrike" kern="1200" cap="none" spc="0" normalizeH="0" baseline="0" noProof="0">
                <a:ln>
                  <a:noFill/>
                </a:ln>
                <a:solidFill>
                  <a:prstClr val="white"/>
                </a:solidFill>
                <a:effectLst/>
                <a:uLnTx/>
                <a:uFillTx/>
                <a:latin typeface="Calibri Light"/>
                <a:ea typeface="+mn-ea"/>
                <a:cs typeface="+mn-cs"/>
              </a:rPr>
              <a:t>Khai thác tiềm năng, thế mạnh và tập trung nguồn lực tạo tiền đề vững chắc thực hiện thắng lợi nhiệm vụ phát triển kinh tế - xã hội phường Long Biên đến năm 2030, định hướng đến năm 2045. Nâng cao năng lực quản lý xã hội, quản lý đô thị. Phát triển văn hóa, du lịch, giáo dục và đào tạo cả về quy mô và chất lượng; đảm bảo an sinh xã hội, môi trường đô thị "Sáng - Xanh - Sạch - Đẹp"; nâng cao chất lượng đời sống vật chất, tinh thần của Nhân dân. </a:t>
            </a:r>
          </a:p>
        </p:txBody>
      </p:sp>
      <p:pic>
        <p:nvPicPr>
          <p:cNvPr id="14" name="Picture 13">
            <a:extLst>
              <a:ext uri="{FF2B5EF4-FFF2-40B4-BE49-F238E27FC236}">
                <a16:creationId xmlns:a16="http://schemas.microsoft.com/office/drawing/2014/main" id="{DCF92242-9A59-CA03-4B5E-2824C50E482E}"/>
              </a:ext>
            </a:extLst>
          </p:cNvPr>
          <p:cNvPicPr>
            <a:picLocks noChangeAspect="1"/>
          </p:cNvPicPr>
          <p:nvPr/>
        </p:nvPicPr>
        <p:blipFill>
          <a:blip r:embed="rId5"/>
          <a:stretch>
            <a:fillRect/>
          </a:stretch>
        </p:blipFill>
        <p:spPr>
          <a:xfrm>
            <a:off x="4945156" y="1544204"/>
            <a:ext cx="3687913" cy="2472832"/>
          </a:xfrm>
          <a:prstGeom prst="rect">
            <a:avLst/>
          </a:prstGeom>
        </p:spPr>
      </p:pic>
      <p:pic>
        <p:nvPicPr>
          <p:cNvPr id="21" name="Picture 20">
            <a:extLst>
              <a:ext uri="{FF2B5EF4-FFF2-40B4-BE49-F238E27FC236}">
                <a16:creationId xmlns:a16="http://schemas.microsoft.com/office/drawing/2014/main" id="{933CC5E8-E376-3438-D7DC-DD4C6F3E00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9513" y="1544204"/>
            <a:ext cx="3373907" cy="2472832"/>
          </a:xfrm>
          <a:prstGeom prst="rect">
            <a:avLst/>
          </a:prstGeom>
        </p:spPr>
      </p:pic>
      <p:pic>
        <p:nvPicPr>
          <p:cNvPr id="25" name="Picture 24">
            <a:extLst>
              <a:ext uri="{FF2B5EF4-FFF2-40B4-BE49-F238E27FC236}">
                <a16:creationId xmlns:a16="http://schemas.microsoft.com/office/drawing/2014/main" id="{C6C0B4A6-0C5E-817C-6362-0ED04CDC9D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9513" y="4114354"/>
            <a:ext cx="3373907" cy="2509618"/>
          </a:xfrm>
          <a:prstGeom prst="rect">
            <a:avLst/>
          </a:prstGeom>
        </p:spPr>
      </p:pic>
      <p:pic>
        <p:nvPicPr>
          <p:cNvPr id="27" name="Picture 26">
            <a:extLst>
              <a:ext uri="{FF2B5EF4-FFF2-40B4-BE49-F238E27FC236}">
                <a16:creationId xmlns:a16="http://schemas.microsoft.com/office/drawing/2014/main" id="{605F315B-EC1E-EE09-09E3-7917A4454DB3}"/>
              </a:ext>
            </a:extLst>
          </p:cNvPr>
          <p:cNvPicPr>
            <a:picLocks noChangeAspect="1"/>
          </p:cNvPicPr>
          <p:nvPr/>
        </p:nvPicPr>
        <p:blipFill>
          <a:blip r:embed="rId8"/>
          <a:stretch>
            <a:fillRect/>
          </a:stretch>
        </p:blipFill>
        <p:spPr>
          <a:xfrm>
            <a:off x="4939401" y="4114355"/>
            <a:ext cx="3687913" cy="2509618"/>
          </a:xfrm>
          <a:prstGeom prst="rect">
            <a:avLst/>
          </a:prstGeom>
        </p:spPr>
      </p:pic>
    </p:spTree>
    <p:extLst>
      <p:ext uri="{BB962C8B-B14F-4D97-AF65-F5344CB8AC3E}">
        <p14:creationId xmlns:p14="http://schemas.microsoft.com/office/powerpoint/2010/main" val="2740494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22931</TotalTime>
  <Words>5136</Words>
  <Application>Microsoft Office PowerPoint</Application>
  <PresentationFormat>Widescreen</PresentationFormat>
  <Paragraphs>240</Paragraphs>
  <Slides>48</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.VnTime</vt:lpstr>
      <vt:lpstr>Arial</vt:lpstr>
      <vt:lpstr>Baskerville</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quancoi</dc:creator>
  <cp:lastModifiedBy>PDC</cp:lastModifiedBy>
  <cp:revision>1326</cp:revision>
  <cp:lastPrinted>2025-10-22T05:58:50Z</cp:lastPrinted>
  <dcterms:created xsi:type="dcterms:W3CDTF">2021-05-24T14:16:07Z</dcterms:created>
  <dcterms:modified xsi:type="dcterms:W3CDTF">2025-10-31T00:57:26Z</dcterms:modified>
</cp:coreProperties>
</file>